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2"/>
  </p:notes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44" autoAdjust="0"/>
    <p:restoredTop sz="94625" autoAdjust="0"/>
  </p:normalViewPr>
  <p:slideViewPr>
    <p:cSldViewPr>
      <p:cViewPr varScale="1">
        <p:scale>
          <a:sx n="88" d="100"/>
          <a:sy n="88" d="100"/>
        </p:scale>
        <p:origin x="9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056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+mj-ea"/>
                <a:ea typeface="+mj-ea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  <a:lvl5pPr>
              <a:defRPr sz="12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  <a:r>
              <a:rPr lang="ko-KR" altLang="en-US" dirty="0" smtClean="0"/>
              <a:t>의 특징과 객체</a:t>
            </a:r>
            <a:r>
              <a:rPr lang="en-US" altLang="ko-KR" dirty="0" smtClean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java.lang.String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String </a:t>
            </a:r>
            <a:r>
              <a:rPr lang="ko-KR" altLang="en-US" dirty="0" smtClean="0"/>
              <a:t>클래스는 하나의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문자열 표현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String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57290" y="2204864"/>
            <a:ext cx="642942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// </a:t>
            </a:r>
            <a:r>
              <a:rPr lang="ko-KR" altLang="en-US" sz="1400" dirty="0" err="1" smtClean="0"/>
              <a:t>스트링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리터럴로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스트링</a:t>
            </a:r>
            <a:r>
              <a:rPr lang="ko-KR" altLang="en-US" sz="1400" dirty="0" smtClean="0"/>
              <a:t> 객체 생성</a:t>
            </a:r>
          </a:p>
          <a:p>
            <a:r>
              <a:rPr lang="en-US" altLang="ko-KR" sz="1400" dirty="0" smtClean="0"/>
              <a:t>String str1 = "</a:t>
            </a:r>
            <a:r>
              <a:rPr lang="en-US" altLang="ko-KR" sz="1400" dirty="0" err="1" smtClean="0"/>
              <a:t>abcd</a:t>
            </a:r>
            <a:r>
              <a:rPr lang="en-US" altLang="ko-KR" sz="1400" dirty="0" smtClean="0"/>
              <a:t>";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// String </a:t>
            </a:r>
            <a:r>
              <a:rPr lang="ko-KR" altLang="en-US" sz="1400" dirty="0" smtClean="0"/>
              <a:t>클래스의 </a:t>
            </a:r>
            <a:r>
              <a:rPr lang="ko-KR" altLang="en-US" sz="1400" dirty="0" err="1" smtClean="0"/>
              <a:t>생성자를</a:t>
            </a:r>
            <a:r>
              <a:rPr lang="ko-KR" altLang="en-US" sz="1400" dirty="0" smtClean="0"/>
              <a:t> 이용하여 </a:t>
            </a:r>
            <a:r>
              <a:rPr lang="ko-KR" altLang="en-US" sz="1400" dirty="0" err="1" smtClean="0"/>
              <a:t>스트링</a:t>
            </a:r>
            <a:r>
              <a:rPr lang="ko-KR" altLang="en-US" sz="1400" dirty="0" smtClean="0"/>
              <a:t> 생성</a:t>
            </a:r>
          </a:p>
          <a:p>
            <a:r>
              <a:rPr lang="en-US" altLang="ko-KR" sz="1400" dirty="0" smtClean="0"/>
              <a:t>char data[] = {'a', 'b', 'c', 'd'};</a:t>
            </a:r>
          </a:p>
          <a:p>
            <a:r>
              <a:rPr lang="en-US" altLang="ko-KR" sz="1400" dirty="0" smtClean="0"/>
              <a:t>String str2 = new String(data);</a:t>
            </a:r>
          </a:p>
          <a:p>
            <a:r>
              <a:rPr lang="en-US" altLang="ko-KR" sz="1400" dirty="0" smtClean="0"/>
              <a:t>String str3 = new String("</a:t>
            </a:r>
            <a:r>
              <a:rPr lang="en-US" altLang="ko-KR" sz="1400" dirty="0" err="1" smtClean="0"/>
              <a:t>abcd</a:t>
            </a:r>
            <a:r>
              <a:rPr lang="en-US" altLang="ko-KR" sz="1400" dirty="0" smtClean="0"/>
              <a:t>"); // str2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str3</a:t>
            </a:r>
            <a:r>
              <a:rPr lang="ko-KR" altLang="en-US" sz="1400" dirty="0" smtClean="0"/>
              <a:t>은 모두 </a:t>
            </a:r>
            <a:r>
              <a:rPr lang="en-US" altLang="ko-KR" sz="1400" dirty="0"/>
              <a:t>"</a:t>
            </a:r>
            <a:r>
              <a:rPr lang="en-US" altLang="ko-KR" sz="1400" dirty="0" err="1" smtClean="0"/>
              <a:t>abcd</a:t>
            </a:r>
            <a:r>
              <a:rPr lang="en-US" altLang="ko-KR" sz="1400" dirty="0"/>
              <a:t>" </a:t>
            </a:r>
            <a:r>
              <a:rPr lang="ko-KR" altLang="en-US" sz="1400" dirty="0" err="1" smtClean="0"/>
              <a:t>스트링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584093"/>
            <a:ext cx="6768752" cy="171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3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실행 과정</a:t>
            </a:r>
            <a:endParaRPr lang="ko-KR" altLang="en-US" dirty="0"/>
          </a:p>
        </p:txBody>
      </p:sp>
      <p:sp>
        <p:nvSpPr>
          <p:cNvPr id="116" name="슬라이드 번호 개체 틀 115"/>
          <p:cNvSpPr>
            <a:spLocks noGrp="1"/>
          </p:cNvSpPr>
          <p:nvPr>
            <p:ph type="sldNum" sz="quarter" idx="12"/>
          </p:nvPr>
        </p:nvSpPr>
        <p:spPr>
          <a:xfrm>
            <a:off x="-112337" y="1036860"/>
            <a:ext cx="637012" cy="244476"/>
          </a:xfrm>
        </p:spPr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00808"/>
            <a:ext cx="7364730" cy="43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6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965" y="2852936"/>
            <a:ext cx="5577315" cy="395059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리터럴과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new String()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531352" cy="235745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스트링</a:t>
            </a:r>
            <a:r>
              <a:rPr lang="ko-KR" altLang="en-US" dirty="0" smtClean="0"/>
              <a:t> 생성 방법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리터럴로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, String s = "Hello"; </a:t>
            </a:r>
          </a:p>
          <a:p>
            <a:pPr lvl="2"/>
            <a:r>
              <a:rPr lang="en-US" altLang="ko-KR" dirty="0" smtClean="0"/>
              <a:t>JVM</a:t>
            </a:r>
            <a:r>
              <a:rPr lang="ko-KR" altLang="en-US" dirty="0" smtClean="0"/>
              <a:t>이 리터럴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응용프로그램 내에서 공유됨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String </a:t>
            </a:r>
            <a:r>
              <a:rPr lang="ko-KR" altLang="en-US" dirty="0" smtClean="0"/>
              <a:t>객체로 생성</a:t>
            </a:r>
            <a:r>
              <a:rPr lang="en-US" altLang="ko-KR" dirty="0" smtClean="0"/>
              <a:t>, String t = new String("Hello");</a:t>
            </a:r>
          </a:p>
          <a:p>
            <a:pPr lvl="2"/>
            <a:r>
              <a:rPr lang="ko-KR" altLang="en-US" dirty="0" err="1" smtClean="0"/>
              <a:t>힙</a:t>
            </a:r>
            <a:r>
              <a:rPr lang="ko-KR" altLang="en-US" dirty="0" smtClean="0"/>
              <a:t> 메모리에</a:t>
            </a:r>
            <a:r>
              <a:rPr lang="en-US" altLang="ko-KR" dirty="0" smtClean="0"/>
              <a:t> String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8" name="슬라이드 번호 개체 틀 4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99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스트링 객체의 주요 특징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스트링</a:t>
            </a:r>
            <a:r>
              <a:rPr lang="ko-KR" altLang="en-US" dirty="0" smtClean="0"/>
              <a:t> 객체는 수정 불가능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스트링</a:t>
            </a:r>
            <a:r>
              <a:rPr lang="ko-KR" altLang="en-US" dirty="0" smtClean="0"/>
              <a:t>  비교 시 반드시 </a:t>
            </a:r>
            <a:r>
              <a:rPr lang="en-US" altLang="ko-KR" dirty="0" smtClean="0"/>
              <a:t>equals()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equals()</a:t>
            </a:r>
            <a:r>
              <a:rPr lang="ko-KR" altLang="en-US" dirty="0" smtClean="0"/>
              <a:t>는 내용을 비교하기 때문</a:t>
            </a:r>
            <a:endParaRPr lang="en-US" altLang="ko-KR" dirty="0" smtClean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835" y="1844824"/>
            <a:ext cx="7516662" cy="9137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597" y="2924944"/>
            <a:ext cx="5598127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9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주요 메소드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412776"/>
            <a:ext cx="6409326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6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compareTo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anotherString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문자열이 같으면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 리턴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 문자열이 </a:t>
            </a:r>
            <a:r>
              <a:rPr lang="en-US" altLang="ko-KR" dirty="0" err="1" smtClean="0"/>
              <a:t>anotherString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보다 사전에 먼저 나오면 음수 리턴</a:t>
            </a:r>
            <a:endParaRPr lang="en-US" altLang="ko-KR" dirty="0" smtClean="0"/>
          </a:p>
          <a:p>
            <a:pPr lvl="2"/>
            <a:r>
              <a:rPr lang="ko-KR" altLang="en-US" dirty="0"/>
              <a:t>이 문자열이 </a:t>
            </a:r>
            <a:r>
              <a:rPr lang="en-US" altLang="ko-KR" dirty="0" err="1"/>
              <a:t>anotherString</a:t>
            </a:r>
            <a:r>
              <a:rPr lang="en-US" altLang="ko-KR" dirty="0"/>
              <a:t> </a:t>
            </a:r>
            <a:r>
              <a:rPr lang="ko-KR" altLang="en-US" dirty="0"/>
              <a:t>보다 사전에 </a:t>
            </a:r>
            <a:r>
              <a:rPr lang="ko-KR" altLang="en-US" dirty="0" smtClean="0"/>
              <a:t>나중에 </a:t>
            </a:r>
            <a:r>
              <a:rPr lang="ko-KR" altLang="en-US" dirty="0"/>
              <a:t>나오면 </a:t>
            </a:r>
            <a:r>
              <a:rPr lang="ko-KR" altLang="en-US" dirty="0" smtClean="0"/>
              <a:t>양수 </a:t>
            </a:r>
            <a:r>
              <a:rPr lang="ko-KR" altLang="en-US" dirty="0"/>
              <a:t>리턴</a:t>
            </a:r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1"/>
            <a:r>
              <a:rPr lang="en-US" altLang="ko-KR" dirty="0" smtClean="0"/>
              <a:t>==</a:t>
            </a:r>
            <a:r>
              <a:rPr lang="ko-KR" altLang="en-US" dirty="0" smtClean="0"/>
              <a:t>는 문자열 비교에는 사용하면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2837835"/>
            <a:ext cx="494404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defTabSz="180000">
              <a:defRPr sz="1600"/>
            </a:lvl1pPr>
          </a:lstStyle>
          <a:p>
            <a:r>
              <a:rPr lang="en-US" altLang="ko-KR" sz="1400" dirty="0"/>
              <a:t>String java= "Java";</a:t>
            </a:r>
          </a:p>
          <a:p>
            <a:r>
              <a:rPr lang="en-US" altLang="ko-KR" sz="1400" dirty="0"/>
              <a:t>String </a:t>
            </a:r>
            <a:r>
              <a:rPr lang="en-US" altLang="ko-KR" sz="1400" dirty="0" err="1"/>
              <a:t>cpp</a:t>
            </a:r>
            <a:r>
              <a:rPr lang="en-US" altLang="ko-KR" sz="1400" dirty="0"/>
              <a:t> = "C++";</a:t>
            </a:r>
          </a:p>
          <a:p>
            <a:r>
              <a:rPr lang="en-US" altLang="ko-KR" sz="1400" b="1" dirty="0" err="1"/>
              <a:t>int</a:t>
            </a:r>
            <a:r>
              <a:rPr lang="en-US" altLang="ko-KR" sz="1400" b="1" dirty="0"/>
              <a:t> res = </a:t>
            </a:r>
            <a:r>
              <a:rPr lang="en-US" altLang="ko-KR" sz="1400" b="1" dirty="0" err="1"/>
              <a:t>java.compareTo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cpp</a:t>
            </a:r>
            <a:r>
              <a:rPr lang="en-US" altLang="ko-KR" sz="1400" b="1" dirty="0"/>
              <a:t>);</a:t>
            </a:r>
          </a:p>
          <a:p>
            <a:r>
              <a:rPr lang="en-US" altLang="ko-KR" sz="1400" dirty="0"/>
              <a:t>if(res == 0)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("the same");</a:t>
            </a:r>
          </a:p>
          <a:p>
            <a:r>
              <a:rPr lang="en-US" altLang="ko-KR" sz="1400" dirty="0"/>
              <a:t>else if(res &lt;0)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(java </a:t>
            </a:r>
            <a:r>
              <a:rPr lang="en-US" altLang="ko-KR" sz="1400" dirty="0"/>
              <a:t>+ " &lt; " + </a:t>
            </a:r>
            <a:r>
              <a:rPr lang="en-US" altLang="ko-KR" sz="1400" dirty="0" err="1"/>
              <a:t>cpp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else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(java </a:t>
            </a:r>
            <a:r>
              <a:rPr lang="en-US" altLang="ko-KR" sz="1400" dirty="0"/>
              <a:t>+ " &gt; " + </a:t>
            </a:r>
            <a:r>
              <a:rPr lang="en-US" altLang="ko-KR" sz="1400" dirty="0" err="1"/>
              <a:t>cpp</a:t>
            </a:r>
            <a:r>
              <a:rPr lang="en-US" altLang="ko-KR" sz="1400" dirty="0"/>
              <a:t>);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00166" y="5013176"/>
            <a:ext cx="4944042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Java &gt; C++</a:t>
            </a:r>
            <a:endParaRPr lang="ko-KR" altLang="en-US" sz="14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292080" y="3356992"/>
            <a:ext cx="2592288" cy="432048"/>
          </a:xfrm>
          <a:prstGeom prst="wedgeRoundRectCallout">
            <a:avLst>
              <a:gd name="adj1" fmla="val -91846"/>
              <a:gd name="adj2" fmla="val -2906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"Java" </a:t>
            </a:r>
            <a:r>
              <a:rPr lang="ko-KR" altLang="en-US" sz="1100" dirty="0" smtClean="0">
                <a:solidFill>
                  <a:schemeClr val="tx1"/>
                </a:solidFill>
              </a:rPr>
              <a:t>가 </a:t>
            </a:r>
            <a:r>
              <a:rPr lang="en-US" altLang="ko-KR" sz="1100" dirty="0" smtClean="0">
                <a:solidFill>
                  <a:schemeClr val="tx1"/>
                </a:solidFill>
              </a:rPr>
              <a:t>"C++" </a:t>
            </a:r>
            <a:r>
              <a:rPr lang="ko-KR" altLang="en-US" sz="1100" dirty="0" smtClean="0">
                <a:solidFill>
                  <a:schemeClr val="tx1"/>
                </a:solidFill>
              </a:rPr>
              <a:t>보다 사전에 나중에 나오기 때문에 양수 리턴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53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연결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+ </a:t>
            </a:r>
            <a:r>
              <a:rPr lang="ko-KR" altLang="en-US" dirty="0" smtClean="0"/>
              <a:t>연산자로 문자열 연결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피연산자에</a:t>
            </a:r>
            <a:r>
              <a:rPr lang="ko-KR" altLang="en-US" dirty="0" smtClean="0"/>
              <a:t> 문자열이나 객체가 포함되어 있는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객체는 객체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호출하여 문자열로 변환하여 연결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 타입 값은 문자열로 변환하여 연결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String </a:t>
            </a:r>
            <a:r>
              <a:rPr lang="en-US" altLang="ko-KR" dirty="0" err="1"/>
              <a:t>concat</a:t>
            </a:r>
            <a:r>
              <a:rPr lang="en-US" altLang="ko-KR" dirty="0"/>
              <a:t>(String </a:t>
            </a:r>
            <a:r>
              <a:rPr lang="en-US" altLang="ko-KR" dirty="0" err="1"/>
              <a:t>str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이용한 문자열 연결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기존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객체에 연결되지 않고 새로운 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객체 리턴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다음 슬라이드에서 설명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47664" y="2977788"/>
            <a:ext cx="561662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de-DE" altLang="ko-KR" sz="1400" dirty="0" smtClean="0"/>
              <a:t>System.out.print(</a:t>
            </a:r>
            <a:r>
              <a:rPr lang="en-US" altLang="ko-KR" sz="1400" dirty="0"/>
              <a:t>"</a:t>
            </a:r>
            <a:r>
              <a:rPr lang="de-DE" altLang="ko-KR" sz="1400" dirty="0" smtClean="0"/>
              <a:t>abcd</a:t>
            </a:r>
            <a:r>
              <a:rPr lang="en-US" altLang="ko-KR" sz="1400" dirty="0"/>
              <a:t>"</a:t>
            </a:r>
            <a:r>
              <a:rPr lang="de-DE" altLang="ko-KR" sz="1400" dirty="0" smtClean="0"/>
              <a:t> </a:t>
            </a:r>
            <a:r>
              <a:rPr lang="de-DE" altLang="ko-KR" sz="1400" dirty="0"/>
              <a:t>+ 1 + true + 3.13e-2 + </a:t>
            </a:r>
            <a:r>
              <a:rPr lang="en-US" altLang="ko-KR" sz="1400" dirty="0"/>
              <a:t>'</a:t>
            </a:r>
            <a:r>
              <a:rPr lang="de-DE" altLang="ko-KR" sz="1400" dirty="0" smtClean="0"/>
              <a:t>E</a:t>
            </a:r>
            <a:r>
              <a:rPr lang="en-US" altLang="ko-KR" sz="1400" dirty="0"/>
              <a:t>'</a:t>
            </a:r>
            <a:r>
              <a:rPr lang="de-DE" altLang="ko-KR" sz="1400" dirty="0" smtClean="0"/>
              <a:t>+ </a:t>
            </a:r>
            <a:r>
              <a:rPr lang="en-US" altLang="ko-KR" sz="1400" dirty="0" smtClean="0"/>
              <a:t>"</a:t>
            </a:r>
            <a:r>
              <a:rPr lang="de-DE" altLang="ko-KR" sz="1400" dirty="0" smtClean="0"/>
              <a:t>fgh</a:t>
            </a:r>
            <a:r>
              <a:rPr lang="en-US" altLang="ko-KR" sz="1400" dirty="0" smtClean="0"/>
              <a:t>"</a:t>
            </a:r>
            <a:r>
              <a:rPr lang="de-DE" altLang="ko-KR" sz="1400" dirty="0" smtClean="0"/>
              <a:t> );</a:t>
            </a:r>
          </a:p>
          <a:p>
            <a:pPr marL="0" lvl="2" defTabSz="180000"/>
            <a:r>
              <a:rPr lang="de-DE" altLang="ko-KR" sz="1400" dirty="0" smtClean="0"/>
              <a:t>// </a:t>
            </a:r>
            <a:r>
              <a:rPr lang="en-US" altLang="ko-KR" sz="1400" dirty="0" smtClean="0"/>
              <a:t>abcd1true0.0313Efgh </a:t>
            </a:r>
            <a:r>
              <a:rPr lang="ko-KR" altLang="en-US" sz="1400" dirty="0" smtClean="0"/>
              <a:t> 출력</a:t>
            </a:r>
            <a:endParaRPr lang="en-US" altLang="ko-KR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47664" y="4489956"/>
            <a:ext cx="561662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"I love ".</a:t>
            </a:r>
            <a:r>
              <a:rPr lang="en-US" altLang="ko-KR" sz="1400" dirty="0" err="1"/>
              <a:t>concat</a:t>
            </a:r>
            <a:r>
              <a:rPr lang="en-US" altLang="ko-KR" sz="1400" dirty="0"/>
              <a:t>("Java</a:t>
            </a:r>
            <a:r>
              <a:rPr lang="en-US" altLang="ko-KR" sz="1400" dirty="0" smtClean="0"/>
              <a:t>.") </a:t>
            </a:r>
            <a:r>
              <a:rPr lang="ko-KR" altLang="en-US" sz="1400" dirty="0" smtClean="0"/>
              <a:t>는  </a:t>
            </a:r>
            <a:r>
              <a:rPr lang="en-US" altLang="ko-KR" sz="1400" dirty="0"/>
              <a:t>"I Love Java</a:t>
            </a:r>
            <a:r>
              <a:rPr lang="en-US" altLang="ko-KR" sz="1400" dirty="0" smtClean="0"/>
              <a:t>." </a:t>
            </a:r>
            <a:r>
              <a:rPr lang="ko-KR" altLang="en-US" sz="1400" dirty="0" smtClean="0"/>
              <a:t>리턴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63377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concat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은 새로운 문자열을 생성</a:t>
            </a:r>
            <a:endParaRPr lang="ko-KR" altLang="en-US" dirty="0"/>
          </a:p>
        </p:txBody>
      </p:sp>
      <p:sp>
        <p:nvSpPr>
          <p:cNvPr id="37" name="슬라이드 번호 개체 틀 3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860644" y="1755168"/>
            <a:ext cx="7596025" cy="2249896"/>
            <a:chOff x="860644" y="1755168"/>
            <a:chExt cx="7596025" cy="2249896"/>
          </a:xfrm>
        </p:grpSpPr>
        <p:sp>
          <p:nvSpPr>
            <p:cNvPr id="33" name="TextBox 32"/>
            <p:cNvSpPr txBox="1"/>
            <p:nvPr/>
          </p:nvSpPr>
          <p:spPr>
            <a:xfrm>
              <a:off x="971600" y="1755168"/>
              <a:ext cx="2324379" cy="584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String s1 = "</a:t>
              </a:r>
              <a:r>
                <a:rPr lang="en-US" altLang="ko-KR" sz="1600" dirty="0" err="1" smtClean="0"/>
                <a:t>abcd</a:t>
              </a:r>
              <a:r>
                <a:rPr lang="en-US" altLang="ko-KR" sz="1600" dirty="0" smtClean="0"/>
                <a:t>";</a:t>
              </a:r>
            </a:p>
            <a:p>
              <a:r>
                <a:rPr lang="en-US" altLang="ko-KR" sz="1600" dirty="0" smtClean="0"/>
                <a:t>String s2 = "</a:t>
              </a:r>
              <a:r>
                <a:rPr lang="en-US" altLang="ko-KR" sz="1600" dirty="0" err="1" smtClean="0"/>
                <a:t>efgh</a:t>
              </a:r>
              <a:r>
                <a:rPr lang="en-US" altLang="ko-KR" sz="1600" dirty="0" smtClean="0"/>
                <a:t>";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60644" y="299279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s1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354268" y="1755168"/>
              <a:ext cx="2324379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s1 = s1.concat(s2);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1760" y="3034580"/>
              <a:ext cx="857255" cy="2857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abcd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16"/>
            <p:cNvSpPr/>
            <p:nvPr/>
          </p:nvSpPr>
          <p:spPr>
            <a:xfrm>
              <a:off x="1248892" y="3034580"/>
              <a:ext cx="683322" cy="32754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60644" y="363573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s2</a:t>
              </a:r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411760" y="3677522"/>
              <a:ext cx="857255" cy="2857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efgh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16"/>
            <p:cNvSpPr/>
            <p:nvPr/>
          </p:nvSpPr>
          <p:spPr>
            <a:xfrm>
              <a:off x="1248892" y="3677522"/>
              <a:ext cx="683322" cy="32754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곱셈 기호 72"/>
            <p:cNvSpPr/>
            <p:nvPr/>
          </p:nvSpPr>
          <p:spPr>
            <a:xfrm>
              <a:off x="5341845" y="2984037"/>
              <a:ext cx="428628" cy="428628"/>
            </a:xfrm>
            <a:prstGeom prst="mathMultiply">
              <a:avLst>
                <a:gd name="adj1" fmla="val 1453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rgbClr val="FF0000"/>
                  </a:solidFill>
                </a:rPr>
                <a:t> 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cxnSp>
          <p:nvCxnSpPr>
            <p:cNvPr id="4" name="직선 화살표 연결선 3"/>
            <p:cNvCxnSpPr>
              <a:stCxn id="41" idx="6"/>
              <a:endCxn id="47" idx="1"/>
            </p:cNvCxnSpPr>
            <p:nvPr/>
          </p:nvCxnSpPr>
          <p:spPr>
            <a:xfrm flipV="1">
              <a:off x="1638030" y="3177456"/>
              <a:ext cx="773730" cy="11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>
              <a:stCxn id="42" idx="6"/>
              <a:endCxn id="54" idx="1"/>
            </p:cNvCxnSpPr>
            <p:nvPr/>
          </p:nvCxnSpPr>
          <p:spPr>
            <a:xfrm flipV="1">
              <a:off x="1651908" y="3820398"/>
              <a:ext cx="759852" cy="54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순서도: 연결자 18"/>
            <p:cNvSpPr/>
            <p:nvPr/>
          </p:nvSpPr>
          <p:spPr>
            <a:xfrm>
              <a:off x="1512017" y="3106588"/>
              <a:ext cx="126013" cy="14401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2" name="순서도: 연결자 18"/>
            <p:cNvSpPr/>
            <p:nvPr/>
          </p:nvSpPr>
          <p:spPr>
            <a:xfrm>
              <a:off x="1525895" y="3753841"/>
              <a:ext cx="126013" cy="14401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806023" y="2520468"/>
              <a:ext cx="1342940" cy="2857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abcdefgh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70276" y="299279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s1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821392" y="3034580"/>
              <a:ext cx="857255" cy="2857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abcd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16"/>
            <p:cNvSpPr/>
            <p:nvPr/>
          </p:nvSpPr>
          <p:spPr>
            <a:xfrm>
              <a:off x="4658524" y="3034580"/>
              <a:ext cx="683322" cy="32754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70276" y="363573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s2</a:t>
              </a:r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821392" y="3677522"/>
              <a:ext cx="857255" cy="2857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efgh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16"/>
            <p:cNvSpPr/>
            <p:nvPr/>
          </p:nvSpPr>
          <p:spPr>
            <a:xfrm>
              <a:off x="4658524" y="3677522"/>
              <a:ext cx="683322" cy="32754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직선 화살표 연결선 59"/>
            <p:cNvCxnSpPr>
              <a:stCxn id="63" idx="6"/>
              <a:endCxn id="51" idx="1"/>
            </p:cNvCxnSpPr>
            <p:nvPr/>
          </p:nvCxnSpPr>
          <p:spPr>
            <a:xfrm flipV="1">
              <a:off x="5047662" y="3177456"/>
              <a:ext cx="773730" cy="114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64" idx="6"/>
              <a:endCxn id="57" idx="1"/>
            </p:cNvCxnSpPr>
            <p:nvPr/>
          </p:nvCxnSpPr>
          <p:spPr>
            <a:xfrm flipV="1">
              <a:off x="5061540" y="3820398"/>
              <a:ext cx="759852" cy="54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순서도: 연결자 18"/>
            <p:cNvSpPr/>
            <p:nvPr/>
          </p:nvSpPr>
          <p:spPr>
            <a:xfrm>
              <a:off x="4921649" y="3106588"/>
              <a:ext cx="126013" cy="14401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4" name="순서도: 연결자 18"/>
            <p:cNvSpPr/>
            <p:nvPr/>
          </p:nvSpPr>
          <p:spPr>
            <a:xfrm>
              <a:off x="4935527" y="3753841"/>
              <a:ext cx="126013" cy="14401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8" name="Shape 48"/>
            <p:cNvCxnSpPr>
              <a:stCxn id="63" idx="2"/>
              <a:endCxn id="46" idx="1"/>
            </p:cNvCxnSpPr>
            <p:nvPr/>
          </p:nvCxnSpPr>
          <p:spPr>
            <a:xfrm rot="10800000" flipH="1">
              <a:off x="4921649" y="2663344"/>
              <a:ext cx="884374" cy="515252"/>
            </a:xfrm>
            <a:prstGeom prst="curvedConnector3">
              <a:avLst>
                <a:gd name="adj1" fmla="val 4325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모서리가 둥근 사각형 설명선 23"/>
            <p:cNvSpPr/>
            <p:nvPr/>
          </p:nvSpPr>
          <p:spPr>
            <a:xfrm>
              <a:off x="6876256" y="1900713"/>
              <a:ext cx="1580413" cy="459700"/>
            </a:xfrm>
            <a:prstGeom prst="wedgeRoundRectCallout">
              <a:avLst>
                <a:gd name="adj1" fmla="val -60980"/>
                <a:gd name="adj2" fmla="val 81782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sz="1050" dirty="0"/>
                <a:t>s1.concat(s2</a:t>
              </a:r>
              <a:r>
                <a:rPr lang="en-US" altLang="ko-KR" sz="1050" dirty="0" smtClean="0"/>
                <a:t>)</a:t>
              </a:r>
              <a:r>
                <a:rPr lang="ko-KR" altLang="en-US" sz="1050" dirty="0" smtClean="0"/>
                <a:t>가 </a:t>
              </a:r>
              <a:r>
                <a:rPr lang="ko-KR" altLang="en-US" sz="1050" dirty="0" err="1" smtClean="0"/>
                <a:t>리턴한</a:t>
              </a:r>
              <a:endParaRPr lang="en-US" altLang="ko-KR" sz="1050" dirty="0"/>
            </a:p>
            <a:p>
              <a:r>
                <a:rPr lang="ko-KR" altLang="en-US" sz="1050" dirty="0" smtClean="0"/>
                <a:t>새로운 </a:t>
              </a:r>
              <a:r>
                <a:rPr lang="ko-KR" altLang="en-US" sz="1050" dirty="0" err="1" smtClean="0"/>
                <a:t>스트링</a:t>
              </a:r>
              <a:r>
                <a:rPr lang="ko-KR" altLang="en-US" sz="1050" dirty="0" smtClean="0"/>
                <a:t> 객체</a:t>
              </a:r>
              <a:endParaRPr lang="ko-KR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285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문자열 내의 공백 제거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문자열의 각 문자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공백 제거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String trim()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문자</a:t>
            </a:r>
            <a:r>
              <a:rPr lang="ko-KR" altLang="en-US" dirty="0"/>
              <a:t>열</a:t>
            </a:r>
            <a:r>
              <a:rPr lang="ko-KR" altLang="en-US" dirty="0" smtClean="0"/>
              <a:t> 앞 뒤 공백 문자</a:t>
            </a:r>
            <a:r>
              <a:rPr lang="en-US" altLang="ko-KR" dirty="0" smtClean="0"/>
              <a:t>(tab, enter, space)</a:t>
            </a:r>
            <a:r>
              <a:rPr lang="ko-KR" altLang="en-US" dirty="0" smtClean="0"/>
              <a:t> 제거한 문자</a:t>
            </a:r>
            <a:r>
              <a:rPr lang="ko-KR" altLang="en-US" dirty="0"/>
              <a:t>열</a:t>
            </a:r>
            <a:r>
              <a:rPr lang="ko-KR" altLang="en-US" dirty="0" smtClean="0"/>
              <a:t> 리턴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문자열의 문자</a:t>
            </a:r>
            <a:endParaRPr lang="en-US" altLang="ko-KR" dirty="0" smtClean="0"/>
          </a:p>
          <a:p>
            <a:pPr lvl="1"/>
            <a:r>
              <a:rPr lang="en-US" altLang="ko-KR" dirty="0"/>
              <a:t>char </a:t>
            </a:r>
            <a:r>
              <a:rPr lang="en-US" altLang="ko-KR" dirty="0" err="1"/>
              <a:t>charAt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index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문자열 내의 문자 접근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31640" y="2564904"/>
            <a:ext cx="662473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String a = " </a:t>
            </a:r>
            <a:r>
              <a:rPr lang="en-US" altLang="ko-KR" sz="1400" dirty="0" smtClean="0"/>
              <a:t>     </a:t>
            </a:r>
            <a:r>
              <a:rPr lang="en-US" altLang="ko-KR" sz="1400" dirty="0" err="1" smtClean="0"/>
              <a:t>abcd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   ";</a:t>
            </a:r>
            <a:endParaRPr lang="en-US" altLang="ko-KR" sz="1400" dirty="0"/>
          </a:p>
          <a:p>
            <a:r>
              <a:rPr lang="en-US" altLang="ko-KR" sz="1400" dirty="0"/>
              <a:t>String b = " </a:t>
            </a:r>
            <a:r>
              <a:rPr lang="en-US" altLang="ko-KR" sz="1400" dirty="0" smtClean="0"/>
              <a:t>     xyz\t</a:t>
            </a:r>
            <a:r>
              <a:rPr lang="en-US" altLang="ko-KR" sz="1400" dirty="0"/>
              <a:t>";</a:t>
            </a:r>
          </a:p>
          <a:p>
            <a:r>
              <a:rPr lang="en-US" altLang="ko-KR" sz="1400" dirty="0"/>
              <a:t>String c = </a:t>
            </a:r>
            <a:r>
              <a:rPr lang="en-US" altLang="ko-KR" sz="1400" b="1" dirty="0" err="1"/>
              <a:t>a.trim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// c = "</a:t>
            </a:r>
            <a:r>
              <a:rPr lang="en-US" altLang="ko-KR" sz="1400" dirty="0" err="1"/>
              <a:t>abcd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". </a:t>
            </a:r>
            <a:r>
              <a:rPr lang="ko-KR" altLang="en-US" sz="1400" dirty="0"/>
              <a:t>문자열 중간에 있는 공백은 제거되지 않음</a:t>
            </a:r>
          </a:p>
          <a:p>
            <a:r>
              <a:rPr lang="en-US" altLang="ko-KR" sz="1400" dirty="0"/>
              <a:t>String d = </a:t>
            </a:r>
            <a:r>
              <a:rPr lang="en-US" altLang="ko-KR" sz="1400" b="1" dirty="0" err="1"/>
              <a:t>b.trim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// d = "xyz". </a:t>
            </a:r>
            <a:r>
              <a:rPr lang="ko-KR" altLang="en-US" sz="1400" dirty="0"/>
              <a:t>스페이스와 </a:t>
            </a:r>
            <a:r>
              <a:rPr lang="en-US" altLang="ko-KR" sz="1400" dirty="0"/>
              <a:t>'\t' </a:t>
            </a:r>
            <a:r>
              <a:rPr lang="ko-KR" altLang="en-US" sz="1400" dirty="0"/>
              <a:t>제거됨</a:t>
            </a:r>
            <a:r>
              <a:rPr lang="en-US" altLang="ko-KR" sz="1400" dirty="0" smtClean="0"/>
              <a:t>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5852" y="5214950"/>
            <a:ext cx="324036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String a = "class";</a:t>
            </a:r>
          </a:p>
          <a:p>
            <a:r>
              <a:rPr lang="en-US" altLang="ko-KR" sz="1400" dirty="0"/>
              <a:t>char c = </a:t>
            </a:r>
            <a:r>
              <a:rPr lang="en-US" altLang="ko-KR" sz="1400" b="1" dirty="0" err="1"/>
              <a:t>a.charAt</a:t>
            </a:r>
            <a:r>
              <a:rPr lang="en-US" altLang="ko-KR" sz="1400" b="1" dirty="0"/>
              <a:t>(2); </a:t>
            </a:r>
            <a:r>
              <a:rPr lang="en-US" altLang="ko-KR" sz="1400" dirty="0"/>
              <a:t>// c = </a:t>
            </a:r>
            <a:r>
              <a:rPr lang="en-US" altLang="ko-KR" sz="1400" b="1" dirty="0" smtClean="0"/>
              <a:t>'</a:t>
            </a:r>
            <a:r>
              <a:rPr lang="en-US" altLang="ko-KR" sz="1400" dirty="0" smtClean="0"/>
              <a:t>a</a:t>
            </a:r>
            <a:r>
              <a:rPr lang="en-US" altLang="ko-KR" sz="1400" b="1" dirty="0"/>
              <a:t>'</a:t>
            </a:r>
            <a:endParaRPr lang="en-US" altLang="ko-KR" sz="1400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86314" y="3922288"/>
            <a:ext cx="403415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// </a:t>
            </a:r>
            <a:r>
              <a:rPr lang="en-US" altLang="ko-KR" sz="1400" dirty="0"/>
              <a:t>"</a:t>
            </a:r>
            <a:r>
              <a:rPr lang="en-US" altLang="ko-KR" sz="1400" dirty="0" smtClean="0"/>
              <a:t>class</a:t>
            </a:r>
            <a:r>
              <a:rPr lang="en-US" altLang="ko-KR" sz="1400" dirty="0"/>
              <a:t>"</a:t>
            </a:r>
            <a:r>
              <a:rPr lang="ko-KR" altLang="en-US" sz="1400" dirty="0" smtClean="0"/>
              <a:t>에 포함된 </a:t>
            </a:r>
            <a:r>
              <a:rPr lang="en-US" altLang="ko-KR" sz="1400" dirty="0" smtClean="0"/>
              <a:t>‘s’</a:t>
            </a:r>
            <a:r>
              <a:rPr lang="ko-KR" altLang="en-US" sz="1400" dirty="0" smtClean="0"/>
              <a:t>의 개수를 세는 코</a:t>
            </a:r>
            <a:r>
              <a:rPr lang="ko-KR" altLang="en-US" sz="1400" dirty="0"/>
              <a:t>드</a:t>
            </a:r>
            <a:endParaRPr lang="en-US" altLang="ko-KR" sz="1400" dirty="0" smtClean="0"/>
          </a:p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count = 0;</a:t>
            </a:r>
          </a:p>
          <a:p>
            <a:pPr defTabSz="180000"/>
            <a:r>
              <a:rPr lang="en-US" altLang="ko-KR" sz="1400" dirty="0" smtClean="0"/>
              <a:t>String a = "class";</a:t>
            </a:r>
          </a:p>
          <a:p>
            <a:pPr defTabSz="180000"/>
            <a:r>
              <a:rPr lang="en-US" altLang="ko-KR" sz="1400" dirty="0" smtClean="0"/>
              <a:t>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a.length</a:t>
            </a:r>
            <a:r>
              <a:rPr lang="en-US" altLang="ko-KR" sz="1400" dirty="0" smtClean="0"/>
              <a:t>();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++) { // </a:t>
            </a:r>
            <a:r>
              <a:rPr lang="en-US" altLang="ko-KR" sz="1400" dirty="0" err="1" smtClean="0"/>
              <a:t>a.length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5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if(</a:t>
            </a:r>
            <a:r>
              <a:rPr lang="en-US" altLang="ko-KR" sz="1400" b="1" dirty="0" err="1" smtClean="0"/>
              <a:t>a.charAt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) == 's')</a:t>
            </a:r>
          </a:p>
          <a:p>
            <a:pPr defTabSz="180000"/>
            <a:r>
              <a:rPr lang="en-US" altLang="ko-KR" sz="1400" b="1" dirty="0" smtClean="0"/>
              <a:t>		count++;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(count); // 2 </a:t>
            </a:r>
            <a:r>
              <a:rPr lang="ko-KR" altLang="en-US" sz="1400" dirty="0" smtClean="0"/>
              <a:t>출력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6856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6-7 : </a:t>
            </a:r>
            <a:r>
              <a:rPr lang="en-US" altLang="ko-KR" dirty="0"/>
              <a:t>String </a:t>
            </a:r>
            <a:r>
              <a:rPr lang="ko-KR" altLang="en-US" dirty="0"/>
              <a:t>클래스 </a:t>
            </a:r>
            <a:r>
              <a:rPr lang="ko-KR" altLang="en-US" dirty="0" err="1"/>
              <a:t>메소드</a:t>
            </a:r>
            <a:r>
              <a:rPr lang="ko-KR" altLang="en-US" dirty="0"/>
              <a:t> 활용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693252"/>
            <a:ext cx="5472608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defTabSz="180000">
              <a:defRPr sz="1600"/>
            </a:lvl1pPr>
          </a:lstStyle>
          <a:p>
            <a:r>
              <a:rPr lang="en-US" altLang="ko-KR" sz="1100" dirty="0"/>
              <a:t>public class </a:t>
            </a:r>
            <a:r>
              <a:rPr lang="en-US" altLang="ko-KR" sz="1100" dirty="0" err="1"/>
              <a:t>StringEx</a:t>
            </a:r>
            <a:r>
              <a:rPr lang="en-US" altLang="ko-KR" sz="1100" dirty="0"/>
              <a:t> {</a:t>
            </a:r>
          </a:p>
          <a:p>
            <a:r>
              <a:rPr lang="en-US" altLang="ko-KR" sz="1100" dirty="0" smtClean="0"/>
              <a:t>	public </a:t>
            </a:r>
            <a:r>
              <a:rPr lang="en-US" altLang="ko-KR" sz="1100" dirty="0"/>
              <a:t>static void main(String[] </a:t>
            </a:r>
            <a:r>
              <a:rPr lang="en-US" altLang="ko-KR" sz="1100" dirty="0" err="1"/>
              <a:t>args</a:t>
            </a:r>
            <a:r>
              <a:rPr lang="en-US" altLang="ko-KR" sz="1100" dirty="0"/>
              <a:t>) {</a:t>
            </a:r>
          </a:p>
          <a:p>
            <a:r>
              <a:rPr lang="en-US" altLang="ko-KR" sz="1100" dirty="0" smtClean="0"/>
              <a:t>		String </a:t>
            </a:r>
            <a:r>
              <a:rPr lang="en-US" altLang="ko-KR" sz="1100" dirty="0"/>
              <a:t>a = new String(" C#");</a:t>
            </a:r>
          </a:p>
          <a:p>
            <a:r>
              <a:rPr lang="en-US" altLang="ko-KR" sz="1100" dirty="0" smtClean="0"/>
              <a:t>		String </a:t>
            </a:r>
            <a:r>
              <a:rPr lang="en-US" altLang="ko-KR" sz="1100" dirty="0"/>
              <a:t>b = new String(",C++ ");</a:t>
            </a:r>
          </a:p>
          <a:p>
            <a:r>
              <a:rPr lang="en-US" altLang="ko-KR" sz="1100" dirty="0" smtClean="0"/>
              <a:t>		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System.out.println</a:t>
            </a:r>
            <a:r>
              <a:rPr lang="en-US" altLang="ko-KR" sz="1100" dirty="0" smtClean="0"/>
              <a:t>(a </a:t>
            </a:r>
            <a:r>
              <a:rPr lang="en-US" altLang="ko-KR" sz="1100" dirty="0"/>
              <a:t>+ "</a:t>
            </a:r>
            <a:r>
              <a:rPr lang="ko-KR" altLang="en-US" sz="1100" dirty="0"/>
              <a:t>의 길이는 </a:t>
            </a:r>
            <a:r>
              <a:rPr lang="en-US" altLang="ko-KR" sz="1100" dirty="0"/>
              <a:t>" + </a:t>
            </a:r>
            <a:r>
              <a:rPr lang="en-US" altLang="ko-KR" sz="1100" b="1" dirty="0" err="1"/>
              <a:t>a.length</a:t>
            </a:r>
            <a:r>
              <a:rPr lang="en-US" altLang="ko-KR" sz="1100" b="1" dirty="0"/>
              <a:t>()</a:t>
            </a:r>
            <a:r>
              <a:rPr lang="en-US" altLang="ko-KR" sz="1100" dirty="0"/>
              <a:t>); // </a:t>
            </a:r>
            <a:r>
              <a:rPr lang="ko-KR" altLang="en-US" sz="1100" dirty="0"/>
              <a:t>문자열의 길이</a:t>
            </a:r>
            <a:r>
              <a:rPr lang="en-US" altLang="ko-KR" sz="1100" dirty="0"/>
              <a:t>(</a:t>
            </a:r>
            <a:r>
              <a:rPr lang="ko-KR" altLang="en-US" sz="1100" dirty="0"/>
              <a:t>문자 개수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System.out.println</a:t>
            </a:r>
            <a:r>
              <a:rPr lang="en-US" altLang="ko-KR" sz="1100" dirty="0" smtClean="0"/>
              <a:t>(</a:t>
            </a:r>
            <a:r>
              <a:rPr lang="en-US" altLang="ko-KR" sz="1100" b="1" dirty="0" err="1" smtClean="0"/>
              <a:t>a.contains</a:t>
            </a:r>
            <a:r>
              <a:rPr lang="en-US" altLang="ko-KR" sz="1100" b="1" dirty="0"/>
              <a:t>("#")</a:t>
            </a:r>
            <a:r>
              <a:rPr lang="en-US" altLang="ko-KR" sz="1100" dirty="0"/>
              <a:t>); // </a:t>
            </a:r>
            <a:r>
              <a:rPr lang="ko-KR" altLang="en-US" sz="1100" dirty="0"/>
              <a:t>문자열의 포함 관계</a:t>
            </a:r>
          </a:p>
          <a:p>
            <a:endParaRPr lang="en-US" altLang="ko-KR" sz="1100" dirty="0" smtClean="0"/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	a </a:t>
            </a:r>
            <a:r>
              <a:rPr lang="en-US" altLang="ko-KR" sz="1100" dirty="0"/>
              <a:t>= </a:t>
            </a:r>
            <a:r>
              <a:rPr lang="en-US" altLang="ko-KR" sz="1100" b="1" dirty="0" err="1"/>
              <a:t>a.concat</a:t>
            </a:r>
            <a:r>
              <a:rPr lang="en-US" altLang="ko-KR" sz="1100" b="1" dirty="0"/>
              <a:t>(b)</a:t>
            </a:r>
            <a:r>
              <a:rPr lang="en-US" altLang="ko-KR" sz="1100" dirty="0"/>
              <a:t>; // </a:t>
            </a:r>
            <a:r>
              <a:rPr lang="ko-KR" altLang="en-US" sz="1100" dirty="0"/>
              <a:t>문자열 연결</a:t>
            </a:r>
          </a:p>
          <a:p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System.out.println</a:t>
            </a:r>
            <a:r>
              <a:rPr lang="en-US" altLang="ko-KR" sz="1100" dirty="0" smtClean="0"/>
              <a:t>(a</a:t>
            </a:r>
            <a:r>
              <a:rPr lang="en-US" altLang="ko-KR" sz="1100" dirty="0"/>
              <a:t>);</a:t>
            </a:r>
          </a:p>
          <a:p>
            <a:endParaRPr lang="en-US" altLang="ko-KR" sz="1100" dirty="0" smtClean="0"/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	a </a:t>
            </a:r>
            <a:r>
              <a:rPr lang="en-US" altLang="ko-KR" sz="1100" dirty="0"/>
              <a:t>= </a:t>
            </a:r>
            <a:r>
              <a:rPr lang="en-US" altLang="ko-KR" sz="1100" b="1" dirty="0" err="1"/>
              <a:t>a.trim</a:t>
            </a:r>
            <a:r>
              <a:rPr lang="en-US" altLang="ko-KR" sz="1100" b="1" dirty="0"/>
              <a:t>()</a:t>
            </a:r>
            <a:r>
              <a:rPr lang="en-US" altLang="ko-KR" sz="1100" dirty="0"/>
              <a:t>; // </a:t>
            </a:r>
            <a:r>
              <a:rPr lang="ko-KR" altLang="en-US" sz="1100" dirty="0"/>
              <a:t>문자열 앞 뒤의 공백 제거</a:t>
            </a:r>
          </a:p>
          <a:p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System.out.println</a:t>
            </a:r>
            <a:r>
              <a:rPr lang="en-US" altLang="ko-KR" sz="1100" dirty="0" smtClean="0"/>
              <a:t>(a</a:t>
            </a:r>
            <a:r>
              <a:rPr lang="en-US" altLang="ko-KR" sz="1100" dirty="0"/>
              <a:t>);</a:t>
            </a:r>
          </a:p>
          <a:p>
            <a:endParaRPr lang="en-US" altLang="ko-KR" sz="1100" dirty="0" smtClean="0"/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	a </a:t>
            </a:r>
            <a:r>
              <a:rPr lang="en-US" altLang="ko-KR" sz="1100" dirty="0"/>
              <a:t>= </a:t>
            </a:r>
            <a:r>
              <a:rPr lang="en-US" altLang="ko-KR" sz="1100" b="1" dirty="0" err="1"/>
              <a:t>a.replace</a:t>
            </a:r>
            <a:r>
              <a:rPr lang="en-US" altLang="ko-KR" sz="1100" b="1" dirty="0"/>
              <a:t>("</a:t>
            </a:r>
            <a:r>
              <a:rPr lang="en-US" altLang="ko-KR" sz="1100" b="1" dirty="0" err="1"/>
              <a:t>C#","Java</a:t>
            </a:r>
            <a:r>
              <a:rPr lang="en-US" altLang="ko-KR" sz="1100" b="1" dirty="0"/>
              <a:t>")</a:t>
            </a:r>
            <a:r>
              <a:rPr lang="en-US" altLang="ko-KR" sz="1100" dirty="0"/>
              <a:t>; // </a:t>
            </a:r>
            <a:r>
              <a:rPr lang="ko-KR" altLang="en-US" sz="1100" dirty="0"/>
              <a:t>문자열 대치</a:t>
            </a:r>
          </a:p>
          <a:p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System.out.println</a:t>
            </a:r>
            <a:r>
              <a:rPr lang="en-US" altLang="ko-KR" sz="1100" dirty="0" smtClean="0"/>
              <a:t>(a</a:t>
            </a:r>
            <a:r>
              <a:rPr lang="en-US" altLang="ko-KR" sz="1100" dirty="0"/>
              <a:t>);</a:t>
            </a:r>
          </a:p>
          <a:p>
            <a:endParaRPr lang="en-US" altLang="ko-KR" sz="1100" dirty="0" smtClean="0"/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	String </a:t>
            </a:r>
            <a:r>
              <a:rPr lang="en-US" altLang="ko-KR" sz="1100" dirty="0"/>
              <a:t>s[] = </a:t>
            </a:r>
            <a:r>
              <a:rPr lang="en-US" altLang="ko-KR" sz="1100" b="1" dirty="0" err="1"/>
              <a:t>a.split</a:t>
            </a:r>
            <a:r>
              <a:rPr lang="en-US" altLang="ko-KR" sz="1100" b="1" dirty="0"/>
              <a:t>(",")</a:t>
            </a:r>
            <a:r>
              <a:rPr lang="en-US" altLang="ko-KR" sz="1100" dirty="0"/>
              <a:t>; // </a:t>
            </a:r>
            <a:r>
              <a:rPr lang="ko-KR" altLang="en-US" sz="1100" dirty="0"/>
              <a:t>문자열 분리</a:t>
            </a:r>
          </a:p>
          <a:p>
            <a:r>
              <a:rPr lang="nn-NO" altLang="ko-KR" sz="1100" dirty="0" smtClean="0"/>
              <a:t>		for </a:t>
            </a:r>
            <a:r>
              <a:rPr lang="nn-NO" altLang="ko-KR" sz="1100" dirty="0"/>
              <a:t>(int i=0; i&lt;s.length; i++)</a:t>
            </a:r>
          </a:p>
          <a:p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System.out.println</a:t>
            </a:r>
            <a:r>
              <a:rPr lang="en-US" altLang="ko-KR" sz="1100" dirty="0"/>
              <a:t>("</a:t>
            </a:r>
            <a:r>
              <a:rPr lang="ko-KR" altLang="en-US" sz="1100" dirty="0"/>
              <a:t>분리된 문자열</a:t>
            </a:r>
            <a:r>
              <a:rPr lang="en-US" altLang="ko-KR" sz="1100" dirty="0"/>
              <a:t>" +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+ ": " + s[</a:t>
            </a:r>
            <a:r>
              <a:rPr lang="en-US" altLang="ko-KR" sz="1100" dirty="0" err="1"/>
              <a:t>i</a:t>
            </a:r>
            <a:r>
              <a:rPr lang="en-US" altLang="ko-KR" sz="1100" dirty="0" smtClean="0"/>
              <a:t>]);</a:t>
            </a:r>
          </a:p>
          <a:p>
            <a:endParaRPr lang="en-US" altLang="ko-KR" sz="1100" dirty="0" smtClean="0"/>
          </a:p>
          <a:p>
            <a:r>
              <a:rPr lang="en-US" altLang="ko-KR" sz="1100" dirty="0"/>
              <a:t>		a = </a:t>
            </a:r>
            <a:r>
              <a:rPr lang="en-US" altLang="ko-KR" sz="1100" b="1" dirty="0" err="1"/>
              <a:t>a.substring</a:t>
            </a:r>
            <a:r>
              <a:rPr lang="en-US" altLang="ko-KR" sz="1100" b="1" dirty="0"/>
              <a:t>(5)</a:t>
            </a:r>
            <a:r>
              <a:rPr lang="en-US" altLang="ko-KR" sz="1100" dirty="0"/>
              <a:t>; // </a:t>
            </a:r>
            <a:r>
              <a:rPr lang="ko-KR" altLang="en-US" sz="1100" dirty="0"/>
              <a:t>인덱스 </a:t>
            </a:r>
            <a:r>
              <a:rPr lang="en-US" altLang="ko-KR" sz="1100" dirty="0"/>
              <a:t>5</a:t>
            </a:r>
            <a:r>
              <a:rPr lang="ko-KR" altLang="en-US" sz="1100" dirty="0"/>
              <a:t>부터 끝까지 서브 </a:t>
            </a:r>
            <a:r>
              <a:rPr lang="ko-KR" altLang="en-US" sz="1100" dirty="0" err="1"/>
              <a:t>스트링</a:t>
            </a:r>
            <a:r>
              <a:rPr lang="ko-KR" altLang="en-US" sz="1100" dirty="0"/>
              <a:t> 리턴</a:t>
            </a:r>
          </a:p>
          <a:p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System.out.println</a:t>
            </a:r>
            <a:r>
              <a:rPr lang="en-US" altLang="ko-KR" sz="1100" dirty="0" smtClean="0"/>
              <a:t>(a</a:t>
            </a:r>
            <a:r>
              <a:rPr lang="en-US" altLang="ko-KR" sz="1100" dirty="0"/>
              <a:t>);</a:t>
            </a:r>
          </a:p>
          <a:p>
            <a:endParaRPr lang="en-US" altLang="ko-KR" sz="1100" dirty="0" smtClean="0"/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	char </a:t>
            </a:r>
            <a:r>
              <a:rPr lang="en-US" altLang="ko-KR" sz="1100" dirty="0"/>
              <a:t>c = </a:t>
            </a:r>
            <a:r>
              <a:rPr lang="en-US" altLang="ko-KR" sz="1100" b="1" dirty="0" err="1"/>
              <a:t>a.charAt</a:t>
            </a:r>
            <a:r>
              <a:rPr lang="en-US" altLang="ko-KR" sz="1100" b="1" dirty="0"/>
              <a:t>(2)</a:t>
            </a:r>
            <a:r>
              <a:rPr lang="en-US" altLang="ko-KR" sz="1100" dirty="0"/>
              <a:t>; // </a:t>
            </a:r>
            <a:r>
              <a:rPr lang="ko-KR" altLang="en-US" sz="1100" dirty="0"/>
              <a:t>인덱스 </a:t>
            </a:r>
            <a:r>
              <a:rPr lang="en-US" altLang="ko-KR" sz="1100" dirty="0"/>
              <a:t>2</a:t>
            </a:r>
            <a:r>
              <a:rPr lang="ko-KR" altLang="en-US" sz="1100" dirty="0"/>
              <a:t>의 문자 리턴</a:t>
            </a:r>
          </a:p>
          <a:p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System.out.println</a:t>
            </a:r>
            <a:r>
              <a:rPr lang="en-US" altLang="ko-KR" sz="1100" dirty="0" smtClean="0"/>
              <a:t>(c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 smtClean="0"/>
              <a:t>	}</a:t>
            </a:r>
          </a:p>
          <a:p>
            <a:r>
              <a:rPr lang="en-US" altLang="ko-KR" sz="1100" dirty="0" smtClean="0"/>
              <a:t>}</a:t>
            </a:r>
            <a:endParaRPr lang="ko-KR" altLang="en-US" sz="11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4675" y="1305271"/>
            <a:ext cx="4665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String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클래스의 다양한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메소드를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활용하는 예를 보여라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8184" y="4771018"/>
            <a:ext cx="1656184" cy="175432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 C</a:t>
            </a:r>
            <a:r>
              <a:rPr lang="en-US" altLang="ko-KR" dirty="0">
                <a:solidFill>
                  <a:schemeClr val="tx1"/>
                </a:solidFill>
              </a:rPr>
              <a:t>#</a:t>
            </a:r>
            <a:r>
              <a:rPr lang="ko-KR" altLang="en-US" dirty="0">
                <a:solidFill>
                  <a:schemeClr val="tx1"/>
                </a:solidFill>
              </a:rPr>
              <a:t>의 길이는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true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C</a:t>
            </a:r>
            <a:r>
              <a:rPr lang="en-US" altLang="ko-KR" dirty="0">
                <a:solidFill>
                  <a:schemeClr val="tx1"/>
                </a:solidFill>
              </a:rPr>
              <a:t>#,C++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C#,C++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Java,C</a:t>
            </a:r>
            <a:r>
              <a:rPr lang="en-US" altLang="ko-KR" dirty="0">
                <a:solidFill>
                  <a:schemeClr val="tx1"/>
                </a:solidFill>
              </a:rPr>
              <a:t>++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분리된 문자열</a:t>
            </a:r>
            <a:r>
              <a:rPr lang="en-US" altLang="ko-KR" dirty="0">
                <a:solidFill>
                  <a:schemeClr val="tx1"/>
                </a:solidFill>
              </a:rPr>
              <a:t>0: Java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분리된 문자열</a:t>
            </a:r>
            <a:r>
              <a:rPr lang="en-US" altLang="ko-KR" dirty="0">
                <a:solidFill>
                  <a:schemeClr val="tx1"/>
                </a:solidFill>
              </a:rPr>
              <a:t>1: C++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C++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89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3188</TotalTime>
  <Words>540</Words>
  <Application>Microsoft Office PowerPoint</Application>
  <PresentationFormat>화면 슬라이드 쇼(4:3)</PresentationFormat>
  <Paragraphs>171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휴먼편지체</vt:lpstr>
      <vt:lpstr>Wingdings</vt:lpstr>
      <vt:lpstr>Wingdings 2</vt:lpstr>
      <vt:lpstr>가을</vt:lpstr>
      <vt:lpstr>String의 특징과 객체 생성</vt:lpstr>
      <vt:lpstr>스트링 리터럴과 new String()</vt:lpstr>
      <vt:lpstr>스트링 객체의 주요 특징</vt:lpstr>
      <vt:lpstr>주요 메소드</vt:lpstr>
      <vt:lpstr>문자열 비교</vt:lpstr>
      <vt:lpstr>문자열 연결</vt:lpstr>
      <vt:lpstr>concat()은 새로운 문자열을 생성</vt:lpstr>
      <vt:lpstr>문자열 내의 공백 제거, 문자열의 각 문자 접근</vt:lpstr>
      <vt:lpstr>예제 6-7 : String 클래스 메소드 활용</vt:lpstr>
      <vt:lpstr>예제 실행 과정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Microsoft 계정</cp:lastModifiedBy>
  <cp:revision>194</cp:revision>
  <dcterms:created xsi:type="dcterms:W3CDTF">2011-08-27T14:53:28Z</dcterms:created>
  <dcterms:modified xsi:type="dcterms:W3CDTF">2020-02-14T06:59:17Z</dcterms:modified>
</cp:coreProperties>
</file>