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6d74c11cd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6d74c11c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6d74c11cd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6d74c11c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6d74c11cd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6d74c11c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8f3f658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8f3f658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f3f6583e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f3f6583e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x t m is the t-th post and E m denotes the task-specific em-</a:t>
            </a:r>
            <a:endParaRPr/>
          </a:p>
          <a:p>
            <a:pPr indent="0" lvl="0" marL="0" rtl="0" algn="l">
              <a:spcBef>
                <a:spcPts val="0"/>
              </a:spcBef>
              <a:spcAft>
                <a:spcPts val="0"/>
              </a:spcAft>
              <a:buNone/>
            </a:pPr>
            <a:r>
              <a:rPr lang="en"/>
              <a:t>bedding matrix, [W ∗ s , U ∗ s ] are the weight connections inside GRU</a:t>
            </a:r>
            <a:endParaRPr/>
          </a:p>
          <a:p>
            <a:pPr indent="0" lvl="0" marL="0" rtl="0" algn="l">
              <a:spcBef>
                <a:spcPts val="0"/>
              </a:spcBef>
              <a:spcAft>
                <a:spcPts val="0"/>
              </a:spcAft>
              <a:buNone/>
            </a:pPr>
            <a:r>
              <a:rPr lang="en"/>
              <a:t>which are shared across different tasks. As defined in standard GRU,</a:t>
            </a:r>
            <a:endParaRPr/>
          </a:p>
          <a:p>
            <a:pPr indent="0" lvl="0" marL="0" rtl="0" algn="l">
              <a:spcBef>
                <a:spcPts val="0"/>
              </a:spcBef>
              <a:spcAft>
                <a:spcPts val="0"/>
              </a:spcAft>
              <a:buNone/>
            </a:pPr>
            <a:r>
              <a:rPr lang="en"/>
              <a:t>m</a:t>
            </a:r>
            <a:endParaRPr/>
          </a:p>
          <a:p>
            <a:pPr indent="0" lvl="0" marL="0" rtl="0" algn="l">
              <a:spcBef>
                <a:spcPts val="0"/>
              </a:spcBef>
              <a:spcAft>
                <a:spcPts val="0"/>
              </a:spcAft>
              <a:buNone/>
            </a:pPr>
            <a:r>
              <a:rPr lang="en"/>
              <a:t>h m</a:t>
            </a:r>
            <a:endParaRPr/>
          </a:p>
          <a:p>
            <a:pPr indent="0" lvl="0" marL="0" rtl="0" algn="l">
              <a:spcBef>
                <a:spcPts val="0"/>
              </a:spcBef>
              <a:spcAft>
                <a:spcPts val="0"/>
              </a:spcAft>
              <a:buNone/>
            </a:pPr>
            <a:r>
              <a:rPr lang="en"/>
              <a:t>t and h t −1 refer to the current and previous state, respectively;</a:t>
            </a:r>
            <a:endParaRPr/>
          </a:p>
          <a:p>
            <a:pPr indent="0" lvl="0" marL="0" rtl="0" algn="l">
              <a:spcBef>
                <a:spcPts val="0"/>
              </a:spcBef>
              <a:spcAft>
                <a:spcPts val="0"/>
              </a:spcAft>
              <a:buNone/>
            </a:pPr>
            <a:r>
              <a:rPr lang="en"/>
              <a:t>⊙ denotes element-wise multiplication; a reset gate r t m determines</a:t>
            </a:r>
            <a:endParaRPr/>
          </a:p>
          <a:p>
            <a:pPr indent="0" lvl="0" marL="0" rtl="0" algn="l">
              <a:spcBef>
                <a:spcPts val="0"/>
              </a:spcBef>
              <a:spcAft>
                <a:spcPts val="0"/>
              </a:spcAft>
              <a:buNone/>
            </a:pPr>
            <a:r>
              <a:rPr lang="en"/>
              <a:t>how to combine the current input x t m with the previous memory,</a:t>
            </a:r>
            <a:endParaRPr/>
          </a:p>
          <a:p>
            <a:pPr indent="0" lvl="0" marL="0" rtl="0" algn="l">
              <a:spcBef>
                <a:spcPts val="0"/>
              </a:spcBef>
              <a:spcAft>
                <a:spcPts val="0"/>
              </a:spcAft>
              <a:buNone/>
            </a:pPr>
            <a:r>
              <a:rPr lang="en"/>
              <a:t>and an update gate z m</a:t>
            </a:r>
            <a:endParaRPr/>
          </a:p>
          <a:p>
            <a:pPr indent="0" lvl="0" marL="0" rtl="0" algn="l">
              <a:spcBef>
                <a:spcPts val="0"/>
              </a:spcBef>
              <a:spcAft>
                <a:spcPts val="0"/>
              </a:spcAft>
              <a:buNone/>
            </a:pPr>
            <a:r>
              <a:rPr lang="en"/>
              <a:t>t defines how much previous memory from</a:t>
            </a:r>
            <a:endParaRPr/>
          </a:p>
          <a:p>
            <a:pPr indent="0" lvl="0" marL="0" rtl="0" algn="l">
              <a:spcBef>
                <a:spcPts val="0"/>
              </a:spcBef>
              <a:spcAft>
                <a:spcPts val="0"/>
              </a:spcAft>
              <a:buNone/>
            </a:pPr>
            <a:r>
              <a:rPr lang="en"/>
              <a:t>the previous posts is cascaded into the current time step; and h̃ m</a:t>
            </a:r>
            <a:endParaRPr/>
          </a:p>
          <a:p>
            <a:pPr indent="0" lvl="0" marL="0" rtl="0" algn="l">
              <a:spcBef>
                <a:spcPts val="0"/>
              </a:spcBef>
              <a:spcAft>
                <a:spcPts val="0"/>
              </a:spcAft>
              <a:buNone/>
            </a:pPr>
            <a:r>
              <a:rPr lang="en"/>
              <a:t>t</a:t>
            </a:r>
            <a:endParaRPr/>
          </a:p>
          <a:p>
            <a:pPr indent="0" lvl="0" marL="0" rtl="0" algn="l">
              <a:spcBef>
                <a:spcPts val="0"/>
              </a:spcBef>
              <a:spcAft>
                <a:spcPts val="0"/>
              </a:spcAft>
              <a:buNone/>
            </a:pPr>
            <a:r>
              <a:rPr lang="en"/>
              <a:t>denotes the candidate activation of the hidden state h m</a:t>
            </a:r>
            <a:endParaRPr/>
          </a:p>
          <a:p>
            <a:pPr indent="0" lvl="0" marL="0" rtl="0" algn="l">
              <a:spcBef>
                <a:spcPts val="0"/>
              </a:spcBef>
              <a:spcAft>
                <a:spcPts val="0"/>
              </a:spcAft>
              <a:buNone/>
            </a:pPr>
            <a:r>
              <a:rPr lang="en"/>
              <a:t>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6d74c11cd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6d74c11c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x t m is the t-th post and E m denotes the task-specific em-</a:t>
            </a:r>
            <a:endParaRPr/>
          </a:p>
          <a:p>
            <a:pPr indent="0" lvl="0" marL="0" rtl="0" algn="l">
              <a:spcBef>
                <a:spcPts val="0"/>
              </a:spcBef>
              <a:spcAft>
                <a:spcPts val="0"/>
              </a:spcAft>
              <a:buNone/>
            </a:pPr>
            <a:r>
              <a:rPr lang="en"/>
              <a:t>bedding matrix, [W ∗ s , U ∗ s ] are the weight connections inside GRU</a:t>
            </a:r>
            <a:endParaRPr/>
          </a:p>
          <a:p>
            <a:pPr indent="0" lvl="0" marL="0" rtl="0" algn="l">
              <a:spcBef>
                <a:spcPts val="0"/>
              </a:spcBef>
              <a:spcAft>
                <a:spcPts val="0"/>
              </a:spcAft>
              <a:buNone/>
            </a:pPr>
            <a:r>
              <a:rPr lang="en"/>
              <a:t>which are shared across different tasks. As defined in standard GRU,</a:t>
            </a:r>
            <a:endParaRPr/>
          </a:p>
          <a:p>
            <a:pPr indent="0" lvl="0" marL="0" rtl="0" algn="l">
              <a:spcBef>
                <a:spcPts val="0"/>
              </a:spcBef>
              <a:spcAft>
                <a:spcPts val="0"/>
              </a:spcAft>
              <a:buNone/>
            </a:pPr>
            <a:r>
              <a:rPr lang="en"/>
              <a:t>m</a:t>
            </a:r>
            <a:endParaRPr/>
          </a:p>
          <a:p>
            <a:pPr indent="0" lvl="0" marL="0" rtl="0" algn="l">
              <a:spcBef>
                <a:spcPts val="0"/>
              </a:spcBef>
              <a:spcAft>
                <a:spcPts val="0"/>
              </a:spcAft>
              <a:buNone/>
            </a:pPr>
            <a:r>
              <a:rPr lang="en"/>
              <a:t>h m</a:t>
            </a:r>
            <a:endParaRPr/>
          </a:p>
          <a:p>
            <a:pPr indent="0" lvl="0" marL="0" rtl="0" algn="l">
              <a:spcBef>
                <a:spcPts val="0"/>
              </a:spcBef>
              <a:spcAft>
                <a:spcPts val="0"/>
              </a:spcAft>
              <a:buNone/>
            </a:pPr>
            <a:r>
              <a:rPr lang="en"/>
              <a:t>t and h t −1 refer to the current and previous state, respectively;</a:t>
            </a:r>
            <a:endParaRPr/>
          </a:p>
          <a:p>
            <a:pPr indent="0" lvl="0" marL="0" rtl="0" algn="l">
              <a:spcBef>
                <a:spcPts val="0"/>
              </a:spcBef>
              <a:spcAft>
                <a:spcPts val="0"/>
              </a:spcAft>
              <a:buNone/>
            </a:pPr>
            <a:r>
              <a:rPr lang="en"/>
              <a:t>⊙ denotes element-wise multiplication; a reset gate r t m determines</a:t>
            </a:r>
            <a:endParaRPr/>
          </a:p>
          <a:p>
            <a:pPr indent="0" lvl="0" marL="0" rtl="0" algn="l">
              <a:spcBef>
                <a:spcPts val="0"/>
              </a:spcBef>
              <a:spcAft>
                <a:spcPts val="0"/>
              </a:spcAft>
              <a:buNone/>
            </a:pPr>
            <a:r>
              <a:rPr lang="en"/>
              <a:t>how to combine the current input x t m with the previous memory,</a:t>
            </a:r>
            <a:endParaRPr/>
          </a:p>
          <a:p>
            <a:pPr indent="0" lvl="0" marL="0" rtl="0" algn="l">
              <a:spcBef>
                <a:spcPts val="0"/>
              </a:spcBef>
              <a:spcAft>
                <a:spcPts val="0"/>
              </a:spcAft>
              <a:buNone/>
            </a:pPr>
            <a:r>
              <a:rPr lang="en"/>
              <a:t>and an update gate z m</a:t>
            </a:r>
            <a:endParaRPr/>
          </a:p>
          <a:p>
            <a:pPr indent="0" lvl="0" marL="0" rtl="0" algn="l">
              <a:spcBef>
                <a:spcPts val="0"/>
              </a:spcBef>
              <a:spcAft>
                <a:spcPts val="0"/>
              </a:spcAft>
              <a:buNone/>
            </a:pPr>
            <a:r>
              <a:rPr lang="en"/>
              <a:t>t defines how much previous memory from</a:t>
            </a:r>
            <a:endParaRPr/>
          </a:p>
          <a:p>
            <a:pPr indent="0" lvl="0" marL="0" rtl="0" algn="l">
              <a:spcBef>
                <a:spcPts val="0"/>
              </a:spcBef>
              <a:spcAft>
                <a:spcPts val="0"/>
              </a:spcAft>
              <a:buNone/>
            </a:pPr>
            <a:r>
              <a:rPr lang="en"/>
              <a:t>the previous posts is cascaded into the current time step; and h̃ m</a:t>
            </a:r>
            <a:endParaRPr/>
          </a:p>
          <a:p>
            <a:pPr indent="0" lvl="0" marL="0" rtl="0" algn="l">
              <a:spcBef>
                <a:spcPts val="0"/>
              </a:spcBef>
              <a:spcAft>
                <a:spcPts val="0"/>
              </a:spcAft>
              <a:buNone/>
            </a:pPr>
            <a:r>
              <a:rPr lang="en"/>
              <a:t>t</a:t>
            </a:r>
            <a:endParaRPr/>
          </a:p>
          <a:p>
            <a:pPr indent="0" lvl="0" marL="0" rtl="0" algn="l">
              <a:spcBef>
                <a:spcPts val="0"/>
              </a:spcBef>
              <a:spcAft>
                <a:spcPts val="0"/>
              </a:spcAft>
              <a:buNone/>
            </a:pPr>
            <a:r>
              <a:rPr lang="en"/>
              <a:t>denotes the candidate activation of the hidden state h m</a:t>
            </a:r>
            <a:endParaRPr/>
          </a:p>
          <a:p>
            <a:pPr indent="0" lvl="0" marL="0" rtl="0" algn="l">
              <a:spcBef>
                <a:spcPts val="0"/>
              </a:spcBef>
              <a:spcAft>
                <a:spcPts val="0"/>
              </a:spcAft>
              <a:buNone/>
            </a:pPr>
            <a:r>
              <a:rPr lang="en"/>
              <a:t>t .   new :</a:t>
            </a:r>
            <a:r>
              <a:rPr lang="en"/>
              <a:t>where x t m is the t-th input of task m, and U ∗ s→m denotes the weight</a:t>
            </a:r>
            <a:endParaRPr/>
          </a:p>
          <a:p>
            <a:pPr indent="0" lvl="0" marL="0" rtl="0" algn="l">
              <a:spcBef>
                <a:spcPts val="0"/>
              </a:spcBef>
              <a:spcAft>
                <a:spcPts val="0"/>
              </a:spcAft>
              <a:buNone/>
            </a:pPr>
            <a:r>
              <a:rPr lang="en"/>
              <a:t>matrix which connects the shared layer and the task-specific layer.</a:t>
            </a:r>
            <a:endParaRPr/>
          </a:p>
          <a:p>
            <a:pPr indent="0" lvl="0" marL="0" rtl="0" algn="l">
              <a:spcBef>
                <a:spcPts val="0"/>
              </a:spcBef>
              <a:spcAft>
                <a:spcPts val="0"/>
              </a:spcAft>
              <a:buNone/>
            </a:pPr>
            <a:r>
              <a:rPr lang="en"/>
              <a:t>The other settings are same as standard GRU. We also tried using</a:t>
            </a:r>
            <a:endParaRPr/>
          </a:p>
          <a:p>
            <a:pPr indent="0" lvl="0" marL="0" rtl="0" algn="l">
              <a:spcBef>
                <a:spcPts val="0"/>
              </a:spcBef>
              <a:spcAft>
                <a:spcPts val="0"/>
              </a:spcAft>
              <a:buNone/>
            </a:pPr>
            <a:r>
              <a:rPr lang="en"/>
              <a:t>a gate to decide how much information from the shared layer h st</a:t>
            </a:r>
            <a:endParaRPr/>
          </a:p>
          <a:p>
            <a:pPr indent="0" lvl="0" marL="0" rtl="0" algn="l">
              <a:spcBef>
                <a:spcPts val="0"/>
              </a:spcBef>
              <a:spcAft>
                <a:spcPts val="0"/>
              </a:spcAft>
              <a:buNone/>
            </a:pPr>
            <a:r>
              <a:rPr lang="en"/>
              <a:t>should accept, just as the gating mechanism for h m</a:t>
            </a:r>
            <a:endParaRPr/>
          </a:p>
          <a:p>
            <a:pPr indent="0" lvl="0" marL="0" rtl="0" algn="l">
              <a:spcBef>
                <a:spcPts val="0"/>
              </a:spcBef>
              <a:spcAft>
                <a:spcPts val="0"/>
              </a:spcAft>
              <a:buNone/>
            </a:pPr>
            <a:r>
              <a:rPr lang="en"/>
              <a:t>t −1.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8f3f6583e_7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8f3f6583e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x t m is the t-th post and E m denotes the task-specific em-</a:t>
            </a:r>
            <a:endParaRPr/>
          </a:p>
          <a:p>
            <a:pPr indent="0" lvl="0" marL="0" rtl="0" algn="l">
              <a:spcBef>
                <a:spcPts val="0"/>
              </a:spcBef>
              <a:spcAft>
                <a:spcPts val="0"/>
              </a:spcAft>
              <a:buNone/>
            </a:pPr>
            <a:r>
              <a:rPr lang="en"/>
              <a:t>bedding matrix, [W ∗ s , U ∗ s ] are the weight connections inside GRU</a:t>
            </a:r>
            <a:endParaRPr/>
          </a:p>
          <a:p>
            <a:pPr indent="0" lvl="0" marL="0" rtl="0" algn="l">
              <a:spcBef>
                <a:spcPts val="0"/>
              </a:spcBef>
              <a:spcAft>
                <a:spcPts val="0"/>
              </a:spcAft>
              <a:buNone/>
            </a:pPr>
            <a:r>
              <a:rPr lang="en"/>
              <a:t>which are shared across different tasks. As defined in standard GRU,</a:t>
            </a:r>
            <a:endParaRPr/>
          </a:p>
          <a:p>
            <a:pPr indent="0" lvl="0" marL="0" rtl="0" algn="l">
              <a:spcBef>
                <a:spcPts val="0"/>
              </a:spcBef>
              <a:spcAft>
                <a:spcPts val="0"/>
              </a:spcAft>
              <a:buNone/>
            </a:pPr>
            <a:r>
              <a:rPr lang="en"/>
              <a:t>m</a:t>
            </a:r>
            <a:endParaRPr/>
          </a:p>
          <a:p>
            <a:pPr indent="0" lvl="0" marL="0" rtl="0" algn="l">
              <a:spcBef>
                <a:spcPts val="0"/>
              </a:spcBef>
              <a:spcAft>
                <a:spcPts val="0"/>
              </a:spcAft>
              <a:buNone/>
            </a:pPr>
            <a:r>
              <a:rPr lang="en"/>
              <a:t>h m</a:t>
            </a:r>
            <a:endParaRPr/>
          </a:p>
          <a:p>
            <a:pPr indent="0" lvl="0" marL="0" rtl="0" algn="l">
              <a:spcBef>
                <a:spcPts val="0"/>
              </a:spcBef>
              <a:spcAft>
                <a:spcPts val="0"/>
              </a:spcAft>
              <a:buNone/>
            </a:pPr>
            <a:r>
              <a:rPr lang="en"/>
              <a:t>t and h t −1 refer to the current and previous state, respectively;</a:t>
            </a:r>
            <a:endParaRPr/>
          </a:p>
          <a:p>
            <a:pPr indent="0" lvl="0" marL="0" rtl="0" algn="l">
              <a:spcBef>
                <a:spcPts val="0"/>
              </a:spcBef>
              <a:spcAft>
                <a:spcPts val="0"/>
              </a:spcAft>
              <a:buNone/>
            </a:pPr>
            <a:r>
              <a:rPr lang="en"/>
              <a:t>⊙ denotes element-wise multiplication; a reset gate r t m determines</a:t>
            </a:r>
            <a:endParaRPr/>
          </a:p>
          <a:p>
            <a:pPr indent="0" lvl="0" marL="0" rtl="0" algn="l">
              <a:spcBef>
                <a:spcPts val="0"/>
              </a:spcBef>
              <a:spcAft>
                <a:spcPts val="0"/>
              </a:spcAft>
              <a:buNone/>
            </a:pPr>
            <a:r>
              <a:rPr lang="en"/>
              <a:t>how to combine the current input x t m with the previous memory,</a:t>
            </a:r>
            <a:endParaRPr/>
          </a:p>
          <a:p>
            <a:pPr indent="0" lvl="0" marL="0" rtl="0" algn="l">
              <a:spcBef>
                <a:spcPts val="0"/>
              </a:spcBef>
              <a:spcAft>
                <a:spcPts val="0"/>
              </a:spcAft>
              <a:buNone/>
            </a:pPr>
            <a:r>
              <a:rPr lang="en"/>
              <a:t>and an update gate z m</a:t>
            </a:r>
            <a:endParaRPr/>
          </a:p>
          <a:p>
            <a:pPr indent="0" lvl="0" marL="0" rtl="0" algn="l">
              <a:spcBef>
                <a:spcPts val="0"/>
              </a:spcBef>
              <a:spcAft>
                <a:spcPts val="0"/>
              </a:spcAft>
              <a:buNone/>
            </a:pPr>
            <a:r>
              <a:rPr lang="en"/>
              <a:t>t defines how much previous memory from</a:t>
            </a:r>
            <a:endParaRPr/>
          </a:p>
          <a:p>
            <a:pPr indent="0" lvl="0" marL="0" rtl="0" algn="l">
              <a:spcBef>
                <a:spcPts val="0"/>
              </a:spcBef>
              <a:spcAft>
                <a:spcPts val="0"/>
              </a:spcAft>
              <a:buNone/>
            </a:pPr>
            <a:r>
              <a:rPr lang="en"/>
              <a:t>the previous posts is cascaded into the current time step; and h̃ m</a:t>
            </a:r>
            <a:endParaRPr/>
          </a:p>
          <a:p>
            <a:pPr indent="0" lvl="0" marL="0" rtl="0" algn="l">
              <a:spcBef>
                <a:spcPts val="0"/>
              </a:spcBef>
              <a:spcAft>
                <a:spcPts val="0"/>
              </a:spcAft>
              <a:buNone/>
            </a:pPr>
            <a:r>
              <a:rPr lang="en"/>
              <a:t>t</a:t>
            </a:r>
            <a:endParaRPr/>
          </a:p>
          <a:p>
            <a:pPr indent="0" lvl="0" marL="0" rtl="0" algn="l">
              <a:spcBef>
                <a:spcPts val="0"/>
              </a:spcBef>
              <a:spcAft>
                <a:spcPts val="0"/>
              </a:spcAft>
              <a:buNone/>
            </a:pPr>
            <a:r>
              <a:rPr lang="en"/>
              <a:t>denotes the candidate activation of the hidden state h m</a:t>
            </a:r>
            <a:endParaRPr/>
          </a:p>
          <a:p>
            <a:pPr indent="0" lvl="0" marL="0" rtl="0" algn="l">
              <a:spcBef>
                <a:spcPts val="0"/>
              </a:spcBef>
              <a:spcAft>
                <a:spcPts val="0"/>
              </a:spcAft>
              <a:buNone/>
            </a:pPr>
            <a:r>
              <a:rPr lang="en"/>
              <a:t>t .   new :where x t m is the t-th input of task m, and U ∗ s→m denotes the weight</a:t>
            </a:r>
            <a:endParaRPr/>
          </a:p>
          <a:p>
            <a:pPr indent="0" lvl="0" marL="0" rtl="0" algn="l">
              <a:spcBef>
                <a:spcPts val="0"/>
              </a:spcBef>
              <a:spcAft>
                <a:spcPts val="0"/>
              </a:spcAft>
              <a:buNone/>
            </a:pPr>
            <a:r>
              <a:rPr lang="en"/>
              <a:t>matrix which connects the shared layer and the task-specific layer.</a:t>
            </a:r>
            <a:endParaRPr/>
          </a:p>
          <a:p>
            <a:pPr indent="0" lvl="0" marL="0" rtl="0" algn="l">
              <a:spcBef>
                <a:spcPts val="0"/>
              </a:spcBef>
              <a:spcAft>
                <a:spcPts val="0"/>
              </a:spcAft>
              <a:buNone/>
            </a:pPr>
            <a:r>
              <a:rPr lang="en"/>
              <a:t>The other settings are same as standard GRU. We also tried using</a:t>
            </a:r>
            <a:endParaRPr/>
          </a:p>
          <a:p>
            <a:pPr indent="0" lvl="0" marL="0" rtl="0" algn="l">
              <a:spcBef>
                <a:spcPts val="0"/>
              </a:spcBef>
              <a:spcAft>
                <a:spcPts val="0"/>
              </a:spcAft>
              <a:buNone/>
            </a:pPr>
            <a:r>
              <a:rPr lang="en"/>
              <a:t>a gate to decide how much information from the shared layer h st</a:t>
            </a:r>
            <a:endParaRPr/>
          </a:p>
          <a:p>
            <a:pPr indent="0" lvl="0" marL="0" rtl="0" algn="l">
              <a:spcBef>
                <a:spcPts val="0"/>
              </a:spcBef>
              <a:spcAft>
                <a:spcPts val="0"/>
              </a:spcAft>
              <a:buNone/>
            </a:pPr>
            <a:r>
              <a:rPr lang="en"/>
              <a:t>should accept, just as the gating mechanism for h m</a:t>
            </a:r>
            <a:endParaRPr/>
          </a:p>
          <a:p>
            <a:pPr indent="0" lvl="0" marL="0" rtl="0" algn="l">
              <a:spcBef>
                <a:spcPts val="0"/>
              </a:spcBef>
              <a:spcAft>
                <a:spcPts val="0"/>
              </a:spcAft>
              <a:buNone/>
            </a:pPr>
            <a:r>
              <a:rPr lang="en"/>
              <a:t>t −1.</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8f3f6583e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8f3f6583e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6d74c11cd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6d74c11c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6d74c11cd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6d74c11c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6d74c11cd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6d74c11c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6d74c11cd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6d74c11c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6d74c11c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6d74c11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6d74c11cd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6d74c11c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6d74c11cd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6d74c11c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6d74c11cd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6d74c11c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6d74c11cd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6d74c11c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6d74c11cd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6d74c11c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6d74c11cd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6d74c11c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To Detect rumor and fake news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ISSAC BALAJI , THAPASWINI CHOWDARY,S.M.ALI HUSSAINI , ANIMESH DAS</a:t>
            </a:r>
            <a:endParaRPr/>
          </a:p>
          <a:p>
            <a:pPr indent="0" lvl="0" marL="0" rtl="0" algn="ctr">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GRU</a:t>
            </a:r>
            <a:endParaRPr/>
          </a:p>
        </p:txBody>
      </p:sp>
      <p:sp>
        <p:nvSpPr>
          <p:cNvPr id="114" name="Google Shape;114;p22"/>
          <p:cNvSpPr txBox="1"/>
          <p:nvPr/>
        </p:nvSpPr>
        <p:spPr>
          <a:xfrm>
            <a:off x="727650" y="3504800"/>
            <a:ext cx="7620000" cy="13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solidFill>
                  <a:srgbClr val="EFEFEF"/>
                </a:solidFill>
              </a:rPr>
              <a:t>This gate calculate the </a:t>
            </a:r>
            <a:r>
              <a:rPr b="1" lang="en" sz="1100">
                <a:solidFill>
                  <a:srgbClr val="EFEFEF"/>
                </a:solidFill>
              </a:rPr>
              <a:t>update gate R</a:t>
            </a:r>
            <a:r>
              <a:rPr lang="en" sz="1100">
                <a:solidFill>
                  <a:srgbClr val="EFEFEF"/>
                </a:solidFill>
              </a:rPr>
              <a:t>t</a:t>
            </a:r>
            <a:r>
              <a:rPr b="1" lang="en" sz="1100">
                <a:solidFill>
                  <a:srgbClr val="EFEFEF"/>
                </a:solidFill>
              </a:rPr>
              <a:t> at time step t </a:t>
            </a:r>
            <a:r>
              <a:rPr lang="en" sz="1100">
                <a:solidFill>
                  <a:srgbClr val="EFEFEF"/>
                </a:solidFill>
              </a:rPr>
              <a:t>executing</a:t>
            </a:r>
            <a:r>
              <a:rPr b="1" lang="en" sz="1100">
                <a:solidFill>
                  <a:srgbClr val="EFEFEF"/>
                </a:solidFill>
              </a:rPr>
              <a:t> </a:t>
            </a:r>
            <a:r>
              <a:rPr lang="en" sz="1100">
                <a:solidFill>
                  <a:srgbClr val="EFEFEF"/>
                </a:solidFill>
              </a:rPr>
              <a:t>the following steps:</a:t>
            </a:r>
            <a:endParaRPr sz="1100">
              <a:solidFill>
                <a:srgbClr val="EFEFEF"/>
              </a:solidFill>
            </a:endParaRPr>
          </a:p>
          <a:p>
            <a:pPr indent="-298450" lvl="0" marL="457200" rtl="0" algn="l">
              <a:lnSpc>
                <a:spcPct val="115000"/>
              </a:lnSpc>
              <a:spcBef>
                <a:spcPts val="1200"/>
              </a:spcBef>
              <a:spcAft>
                <a:spcPts val="0"/>
              </a:spcAft>
              <a:buClr>
                <a:srgbClr val="EFEFEF"/>
              </a:buClr>
              <a:buSzPts val="1100"/>
              <a:buChar char="●"/>
            </a:pPr>
            <a:r>
              <a:rPr lang="en" sz="1100">
                <a:solidFill>
                  <a:srgbClr val="EFEFEF"/>
                </a:solidFill>
              </a:rPr>
              <a:t>The input Xt is multiplied by a weight Wrx</a:t>
            </a:r>
            <a:endParaRPr sz="1100">
              <a:solidFill>
                <a:srgbClr val="EFEFEF"/>
              </a:solidFill>
            </a:endParaRPr>
          </a:p>
          <a:p>
            <a:pPr indent="-298450" lvl="0" marL="457200" rtl="0" algn="l">
              <a:lnSpc>
                <a:spcPct val="115000"/>
              </a:lnSpc>
              <a:spcBef>
                <a:spcPts val="0"/>
              </a:spcBef>
              <a:spcAft>
                <a:spcPts val="0"/>
              </a:spcAft>
              <a:buClr>
                <a:srgbClr val="EFEFEF"/>
              </a:buClr>
              <a:buSzPts val="1100"/>
              <a:buChar char="●"/>
            </a:pPr>
            <a:r>
              <a:rPr lang="en" sz="1100">
                <a:solidFill>
                  <a:srgbClr val="EFEFEF"/>
                </a:solidFill>
              </a:rPr>
              <a:t>The previous output Ht-1 which hold information from previous units multiplied by a weight Wrh</a:t>
            </a:r>
            <a:endParaRPr sz="1100">
              <a:solidFill>
                <a:srgbClr val="EFEFEF"/>
              </a:solidFill>
            </a:endParaRPr>
          </a:p>
          <a:p>
            <a:pPr indent="-298450" lvl="0" marL="457200" rtl="0" algn="l">
              <a:lnSpc>
                <a:spcPct val="115000"/>
              </a:lnSpc>
              <a:spcBef>
                <a:spcPts val="0"/>
              </a:spcBef>
              <a:spcAft>
                <a:spcPts val="0"/>
              </a:spcAft>
              <a:buClr>
                <a:srgbClr val="EFEFEF"/>
              </a:buClr>
              <a:buSzPts val="1100"/>
              <a:buChar char="●"/>
            </a:pPr>
            <a:r>
              <a:rPr lang="en" sz="1100">
                <a:solidFill>
                  <a:srgbClr val="EFEFEF"/>
                </a:solidFill>
              </a:rPr>
              <a:t>Both are added together and a sigmoid function is applies to squeeze the output between 0 and 1.</a:t>
            </a:r>
            <a:endParaRPr sz="1100">
              <a:solidFill>
                <a:srgbClr val="EFEFEF"/>
              </a:solidFill>
            </a:endParaRPr>
          </a:p>
          <a:p>
            <a:pPr indent="0" lvl="0" marL="0" rtl="0" algn="l">
              <a:lnSpc>
                <a:spcPct val="115000"/>
              </a:lnSpc>
              <a:spcBef>
                <a:spcPts val="1200"/>
              </a:spcBef>
              <a:spcAft>
                <a:spcPts val="0"/>
              </a:spcAft>
              <a:buNone/>
            </a:pPr>
            <a:r>
              <a:t/>
            </a:r>
            <a:endParaRPr sz="1100">
              <a:solidFill>
                <a:srgbClr val="EFEFEF"/>
              </a:solidFill>
            </a:endParaRPr>
          </a:p>
          <a:p>
            <a:pPr indent="0" lvl="0" marL="0" rtl="0" algn="l">
              <a:spcBef>
                <a:spcPts val="1200"/>
              </a:spcBef>
              <a:spcAft>
                <a:spcPts val="0"/>
              </a:spcAft>
              <a:buNone/>
            </a:pPr>
            <a:r>
              <a:t/>
            </a:r>
            <a:endParaRPr>
              <a:solidFill>
                <a:srgbClr val="D9D9D9"/>
              </a:solidFill>
              <a:latin typeface="Average"/>
              <a:ea typeface="Average"/>
              <a:cs typeface="Average"/>
              <a:sym typeface="Average"/>
            </a:endParaRPr>
          </a:p>
        </p:txBody>
      </p:sp>
      <p:pic>
        <p:nvPicPr>
          <p:cNvPr id="115" name="Google Shape;115;p22"/>
          <p:cNvPicPr preferRelativeResize="0"/>
          <p:nvPr/>
        </p:nvPicPr>
        <p:blipFill>
          <a:blip r:embed="rId3">
            <a:alphaModFix/>
          </a:blip>
          <a:stretch>
            <a:fillRect/>
          </a:stretch>
        </p:blipFill>
        <p:spPr>
          <a:xfrm>
            <a:off x="727650" y="1017713"/>
            <a:ext cx="7620000" cy="239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GRU</a:t>
            </a:r>
            <a:endParaRPr/>
          </a:p>
        </p:txBody>
      </p:sp>
      <p:sp>
        <p:nvSpPr>
          <p:cNvPr id="121" name="Google Shape;121;p23"/>
          <p:cNvSpPr txBox="1"/>
          <p:nvPr/>
        </p:nvSpPr>
        <p:spPr>
          <a:xfrm>
            <a:off x="727650" y="3504800"/>
            <a:ext cx="7620000" cy="1394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None/>
            </a:pPr>
            <a:r>
              <a:rPr lang="en" sz="1200">
                <a:solidFill>
                  <a:srgbClr val="F3F3F3"/>
                </a:solidFill>
              </a:rPr>
              <a:t>The calculation involve the following steps:</a:t>
            </a:r>
            <a:endParaRPr sz="1200">
              <a:solidFill>
                <a:srgbClr val="F3F3F3"/>
              </a:solidFill>
            </a:endParaRPr>
          </a:p>
          <a:p>
            <a:pPr indent="-304800" lvl="0" marL="457200" rtl="0" algn="l">
              <a:lnSpc>
                <a:spcPct val="115000"/>
              </a:lnSpc>
              <a:spcBef>
                <a:spcPts val="1200"/>
              </a:spcBef>
              <a:spcAft>
                <a:spcPts val="0"/>
              </a:spcAft>
              <a:buClr>
                <a:srgbClr val="F3F3F3"/>
              </a:buClr>
              <a:buSzPts val="1200"/>
              <a:buChar char="●"/>
            </a:pPr>
            <a:r>
              <a:rPr lang="en" sz="1200">
                <a:solidFill>
                  <a:srgbClr val="F3F3F3"/>
                </a:solidFill>
              </a:rPr>
              <a:t>The input Xt is multiplied by a weight Wx</a:t>
            </a:r>
            <a:endParaRPr sz="1200">
              <a:solidFill>
                <a:srgbClr val="F3F3F3"/>
              </a:solidFill>
            </a:endParaRPr>
          </a:p>
          <a:p>
            <a:pPr indent="-304800" lvl="0" marL="457200" rtl="0" algn="l">
              <a:lnSpc>
                <a:spcPct val="115000"/>
              </a:lnSpc>
              <a:spcBef>
                <a:spcPts val="0"/>
              </a:spcBef>
              <a:spcAft>
                <a:spcPts val="0"/>
              </a:spcAft>
              <a:buClr>
                <a:srgbClr val="F3F3F3"/>
              </a:buClr>
              <a:buSzPts val="1200"/>
              <a:buChar char="●"/>
            </a:pPr>
            <a:r>
              <a:rPr lang="en" sz="1200">
                <a:solidFill>
                  <a:srgbClr val="F3F3F3"/>
                </a:solidFill>
              </a:rPr>
              <a:t>Apply element-wise multiplication to the reset gate R</a:t>
            </a:r>
            <a:r>
              <a:rPr i="1" lang="en" sz="1200">
                <a:solidFill>
                  <a:srgbClr val="F3F3F3"/>
                </a:solidFill>
              </a:rPr>
              <a:t>t</a:t>
            </a:r>
            <a:r>
              <a:rPr lang="en" sz="1200">
                <a:solidFill>
                  <a:srgbClr val="F3F3F3"/>
                </a:solidFill>
              </a:rPr>
              <a:t> and the previous output Ht-1; this allows to pass only the relevant past information.</a:t>
            </a:r>
            <a:endParaRPr sz="1200">
              <a:solidFill>
                <a:srgbClr val="F3F3F3"/>
              </a:solidFill>
            </a:endParaRPr>
          </a:p>
          <a:p>
            <a:pPr indent="-304800" lvl="0" marL="457200" rtl="0" algn="l">
              <a:lnSpc>
                <a:spcPct val="115000"/>
              </a:lnSpc>
              <a:spcBef>
                <a:spcPts val="0"/>
              </a:spcBef>
              <a:spcAft>
                <a:spcPts val="0"/>
              </a:spcAft>
              <a:buClr>
                <a:srgbClr val="F3F3F3"/>
              </a:buClr>
              <a:buSzPts val="1200"/>
              <a:buChar char="●"/>
            </a:pPr>
            <a:r>
              <a:rPr lang="en" sz="1200">
                <a:solidFill>
                  <a:srgbClr val="F3F3F3"/>
                </a:solidFill>
              </a:rPr>
              <a:t>Both are added together and a tanh function is applied.</a:t>
            </a:r>
            <a:endParaRPr sz="1200">
              <a:solidFill>
                <a:srgbClr val="F3F3F3"/>
              </a:solidFill>
            </a:endParaRPr>
          </a:p>
          <a:p>
            <a:pPr indent="0" lvl="0" marL="457200" rtl="0" algn="l">
              <a:lnSpc>
                <a:spcPct val="115000"/>
              </a:lnSpc>
              <a:spcBef>
                <a:spcPts val="1200"/>
              </a:spcBef>
              <a:spcAft>
                <a:spcPts val="0"/>
              </a:spcAft>
              <a:buNone/>
            </a:pPr>
            <a:r>
              <a:t/>
            </a:r>
            <a:endParaRPr sz="1100">
              <a:solidFill>
                <a:srgbClr val="EFEFEF"/>
              </a:solidFill>
            </a:endParaRPr>
          </a:p>
          <a:p>
            <a:pPr indent="0" lvl="0" marL="0" rtl="0" algn="l">
              <a:lnSpc>
                <a:spcPct val="115000"/>
              </a:lnSpc>
              <a:spcBef>
                <a:spcPts val="1200"/>
              </a:spcBef>
              <a:spcAft>
                <a:spcPts val="0"/>
              </a:spcAft>
              <a:buNone/>
            </a:pPr>
            <a:r>
              <a:t/>
            </a:r>
            <a:endParaRPr sz="1100">
              <a:solidFill>
                <a:srgbClr val="EFEFEF"/>
              </a:solidFill>
            </a:endParaRPr>
          </a:p>
          <a:p>
            <a:pPr indent="0" lvl="0" marL="0" rtl="0" algn="l">
              <a:spcBef>
                <a:spcPts val="1200"/>
              </a:spcBef>
              <a:spcAft>
                <a:spcPts val="0"/>
              </a:spcAft>
              <a:buNone/>
            </a:pPr>
            <a:r>
              <a:t/>
            </a:r>
            <a:endParaRPr>
              <a:solidFill>
                <a:srgbClr val="D9D9D9"/>
              </a:solidFill>
              <a:latin typeface="Average"/>
              <a:ea typeface="Average"/>
              <a:cs typeface="Average"/>
              <a:sym typeface="Average"/>
            </a:endParaRPr>
          </a:p>
        </p:txBody>
      </p:sp>
      <p:pic>
        <p:nvPicPr>
          <p:cNvPr id="122" name="Google Shape;122;p23"/>
          <p:cNvPicPr preferRelativeResize="0"/>
          <p:nvPr/>
        </p:nvPicPr>
        <p:blipFill>
          <a:blip r:embed="rId3">
            <a:alphaModFix/>
          </a:blip>
          <a:stretch>
            <a:fillRect/>
          </a:stretch>
        </p:blipFill>
        <p:spPr>
          <a:xfrm>
            <a:off x="762000" y="1065863"/>
            <a:ext cx="7620000" cy="239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GRU</a:t>
            </a:r>
            <a:endParaRPr/>
          </a:p>
        </p:txBody>
      </p:sp>
      <p:sp>
        <p:nvSpPr>
          <p:cNvPr id="128" name="Google Shape;128;p24"/>
          <p:cNvSpPr txBox="1"/>
          <p:nvPr/>
        </p:nvSpPr>
        <p:spPr>
          <a:xfrm>
            <a:off x="727650" y="3504800"/>
            <a:ext cx="7620000" cy="13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EFEFEF"/>
                </a:solidFill>
              </a:rPr>
              <a:t>The calculation involve the following steps:</a:t>
            </a:r>
            <a:endParaRPr sz="1200">
              <a:solidFill>
                <a:srgbClr val="EFEFEF"/>
              </a:solidFill>
            </a:endParaRPr>
          </a:p>
          <a:p>
            <a:pPr indent="-304800" lvl="0" marL="457200" rtl="0" algn="l">
              <a:lnSpc>
                <a:spcPct val="115000"/>
              </a:lnSpc>
              <a:spcBef>
                <a:spcPts val="1200"/>
              </a:spcBef>
              <a:spcAft>
                <a:spcPts val="0"/>
              </a:spcAft>
              <a:buClr>
                <a:srgbClr val="EFEFEF"/>
              </a:buClr>
              <a:buSzPts val="1200"/>
              <a:buChar char="●"/>
            </a:pPr>
            <a:r>
              <a:rPr lang="en" sz="1200">
                <a:solidFill>
                  <a:srgbClr val="EFEFEF"/>
                </a:solidFill>
              </a:rPr>
              <a:t>Apply element-wise multiplication to the update gate Zt and </a:t>
            </a:r>
            <a:r>
              <a:rPr i="1" lang="en" sz="1200">
                <a:solidFill>
                  <a:srgbClr val="EFEFEF"/>
                </a:solidFill>
              </a:rPr>
              <a:t>Ht.</a:t>
            </a:r>
            <a:endParaRPr i="1" sz="1200">
              <a:solidFill>
                <a:srgbClr val="EFEFEF"/>
              </a:solidFill>
            </a:endParaRPr>
          </a:p>
          <a:p>
            <a:pPr indent="-304800" lvl="0" marL="457200" rtl="0" algn="l">
              <a:lnSpc>
                <a:spcPct val="115000"/>
              </a:lnSpc>
              <a:spcBef>
                <a:spcPts val="0"/>
              </a:spcBef>
              <a:spcAft>
                <a:spcPts val="0"/>
              </a:spcAft>
              <a:buClr>
                <a:srgbClr val="EFEFEF"/>
              </a:buClr>
              <a:buSzPts val="1200"/>
              <a:buChar char="●"/>
            </a:pPr>
            <a:r>
              <a:rPr lang="en" sz="1200">
                <a:solidFill>
                  <a:srgbClr val="EFEFEF"/>
                </a:solidFill>
              </a:rPr>
              <a:t>Apply element-wise multiplication to one minus the update gate 1-Zt and H’</a:t>
            </a:r>
            <a:r>
              <a:rPr i="1" lang="en" sz="1200">
                <a:solidFill>
                  <a:srgbClr val="EFEFEF"/>
                </a:solidFill>
              </a:rPr>
              <a:t>t.</a:t>
            </a:r>
            <a:endParaRPr i="1" sz="1200">
              <a:solidFill>
                <a:srgbClr val="EFEFEF"/>
              </a:solidFill>
            </a:endParaRPr>
          </a:p>
          <a:p>
            <a:pPr indent="-304800" lvl="0" marL="457200" rtl="0" algn="l">
              <a:lnSpc>
                <a:spcPct val="115000"/>
              </a:lnSpc>
              <a:spcBef>
                <a:spcPts val="0"/>
              </a:spcBef>
              <a:spcAft>
                <a:spcPts val="0"/>
              </a:spcAft>
              <a:buClr>
                <a:srgbClr val="EFEFEF"/>
              </a:buClr>
              <a:buSzPts val="1200"/>
              <a:buChar char="●"/>
            </a:pPr>
            <a:r>
              <a:rPr lang="en" sz="1200">
                <a:solidFill>
                  <a:srgbClr val="EFEFEF"/>
                </a:solidFill>
              </a:rPr>
              <a:t>Both are added together.</a:t>
            </a:r>
            <a:endParaRPr sz="1200">
              <a:solidFill>
                <a:srgbClr val="EFEFEF"/>
              </a:solidFill>
            </a:endParaRPr>
          </a:p>
          <a:p>
            <a:pPr indent="0" lvl="0" marL="0" rtl="0" algn="l">
              <a:lnSpc>
                <a:spcPct val="115000"/>
              </a:lnSpc>
              <a:spcBef>
                <a:spcPts val="1200"/>
              </a:spcBef>
              <a:spcAft>
                <a:spcPts val="0"/>
              </a:spcAft>
              <a:buNone/>
            </a:pPr>
            <a:r>
              <a:t/>
            </a:r>
            <a:endParaRPr sz="1200">
              <a:solidFill>
                <a:srgbClr val="F3F3F3"/>
              </a:solidFill>
            </a:endParaRPr>
          </a:p>
          <a:p>
            <a:pPr indent="0" lvl="0" marL="457200" rtl="0" algn="l">
              <a:lnSpc>
                <a:spcPct val="115000"/>
              </a:lnSpc>
              <a:spcBef>
                <a:spcPts val="1200"/>
              </a:spcBef>
              <a:spcAft>
                <a:spcPts val="0"/>
              </a:spcAft>
              <a:buNone/>
            </a:pPr>
            <a:r>
              <a:t/>
            </a:r>
            <a:endParaRPr sz="1100">
              <a:solidFill>
                <a:srgbClr val="EFEFEF"/>
              </a:solidFill>
            </a:endParaRPr>
          </a:p>
          <a:p>
            <a:pPr indent="0" lvl="0" marL="0" rtl="0" algn="l">
              <a:lnSpc>
                <a:spcPct val="115000"/>
              </a:lnSpc>
              <a:spcBef>
                <a:spcPts val="1200"/>
              </a:spcBef>
              <a:spcAft>
                <a:spcPts val="0"/>
              </a:spcAft>
              <a:buNone/>
            </a:pPr>
            <a:r>
              <a:t/>
            </a:r>
            <a:endParaRPr sz="1100">
              <a:solidFill>
                <a:srgbClr val="EFEFEF"/>
              </a:solidFill>
            </a:endParaRPr>
          </a:p>
          <a:p>
            <a:pPr indent="0" lvl="0" marL="0" rtl="0" algn="l">
              <a:spcBef>
                <a:spcPts val="1200"/>
              </a:spcBef>
              <a:spcAft>
                <a:spcPts val="0"/>
              </a:spcAft>
              <a:buNone/>
            </a:pPr>
            <a:r>
              <a:t/>
            </a:r>
            <a:endParaRPr>
              <a:solidFill>
                <a:srgbClr val="D9D9D9"/>
              </a:solidFill>
              <a:latin typeface="Average"/>
              <a:ea typeface="Average"/>
              <a:cs typeface="Average"/>
              <a:sym typeface="Average"/>
            </a:endParaRPr>
          </a:p>
        </p:txBody>
      </p:sp>
      <p:pic>
        <p:nvPicPr>
          <p:cNvPr id="129" name="Google Shape;129;p24"/>
          <p:cNvPicPr preferRelativeResize="0"/>
          <p:nvPr/>
        </p:nvPicPr>
        <p:blipFill>
          <a:blip r:embed="rId3">
            <a:alphaModFix/>
          </a:blip>
          <a:stretch>
            <a:fillRect/>
          </a:stretch>
        </p:blipFill>
        <p:spPr>
          <a:xfrm>
            <a:off x="762000" y="1017713"/>
            <a:ext cx="7620000" cy="239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Embedding Matrix</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embedding is one of the most popular representation of document vocabulary. It is capable of capturing context of a word in a document, semantic and syntactic similarity, relation with other words, etc. They are vector representations of a particular word.  Eg: GloVe, Word2Vec, FastText, ELMo….</a:t>
            </a:r>
            <a:endParaRPr/>
          </a:p>
          <a:p>
            <a:pPr indent="0" lvl="0" marL="0" rtl="0" algn="l">
              <a:spcBef>
                <a:spcPts val="1600"/>
              </a:spcBef>
              <a:spcAft>
                <a:spcPts val="1600"/>
              </a:spcAft>
              <a:buNone/>
            </a:pPr>
            <a:r>
              <a:t/>
            </a:r>
            <a:endParaRPr/>
          </a:p>
        </p:txBody>
      </p:sp>
      <p:pic>
        <p:nvPicPr>
          <p:cNvPr id="136" name="Google Shape;136;p25"/>
          <p:cNvPicPr preferRelativeResize="0"/>
          <p:nvPr/>
        </p:nvPicPr>
        <p:blipFill>
          <a:blip r:embed="rId3">
            <a:alphaModFix/>
          </a:blip>
          <a:stretch>
            <a:fillRect/>
          </a:stretch>
        </p:blipFill>
        <p:spPr>
          <a:xfrm>
            <a:off x="4572000" y="2627280"/>
            <a:ext cx="4143825" cy="2309626"/>
          </a:xfrm>
          <a:prstGeom prst="rect">
            <a:avLst/>
          </a:prstGeom>
          <a:noFill/>
          <a:ln>
            <a:noFill/>
          </a:ln>
        </p:spPr>
      </p:pic>
      <p:pic>
        <p:nvPicPr>
          <p:cNvPr id="137" name="Google Shape;137;p25"/>
          <p:cNvPicPr preferRelativeResize="0"/>
          <p:nvPr/>
        </p:nvPicPr>
        <p:blipFill>
          <a:blip r:embed="rId4">
            <a:alphaModFix/>
          </a:blip>
          <a:stretch>
            <a:fillRect/>
          </a:stretch>
        </p:blipFill>
        <p:spPr>
          <a:xfrm>
            <a:off x="311700" y="2627275"/>
            <a:ext cx="4173492" cy="2309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Multi-Task Learning</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EFEFEF"/>
                </a:solidFill>
                <a:latin typeface="Arial"/>
                <a:ea typeface="Arial"/>
                <a:cs typeface="Arial"/>
                <a:sym typeface="Arial"/>
              </a:rPr>
              <a:t>In Machine Learning (ML), we typically care about optimizing for a particular metric, whether this is a score on a certain benchmark or a business KPI. In order to do this, we generally train a single model or an ensemble of models to perform our desired task. We then fine-tune and tweak these models until their performance no longer increases. While we can generally achieve acceptable performance this way, by being laser-focused on our single task, we ignore information that might help us do even better on the metric we care about. Specifically, this information comes from the training signals of related tasks. By sharing representations between related tasks, we can enable our model to generalize better on our original task. This approach is called Multi-Task Learning (MTL).</a:t>
            </a:r>
            <a:endParaRPr>
              <a:solidFill>
                <a:srgbClr val="EFEFEF"/>
              </a:solidFill>
            </a:endParaRPr>
          </a:p>
        </p:txBody>
      </p:sp>
      <p:pic>
        <p:nvPicPr>
          <p:cNvPr id="144" name="Google Shape;144;p26"/>
          <p:cNvPicPr preferRelativeResize="0"/>
          <p:nvPr/>
        </p:nvPicPr>
        <p:blipFill>
          <a:blip r:embed="rId3">
            <a:alphaModFix/>
          </a:blip>
          <a:stretch>
            <a:fillRect/>
          </a:stretch>
        </p:blipFill>
        <p:spPr>
          <a:xfrm>
            <a:off x="2201325" y="2571745"/>
            <a:ext cx="5133751" cy="1966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nvSpPr>
        <p:spPr>
          <a:xfrm>
            <a:off x="569975" y="218300"/>
            <a:ext cx="8355600" cy="11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verage"/>
                <a:ea typeface="Average"/>
                <a:cs typeface="Average"/>
                <a:sym typeface="Average"/>
              </a:rPr>
              <a:t>Uniform shared layer architecture &amp; Enhanced shared layer architecture</a:t>
            </a:r>
            <a:endParaRPr sz="2400">
              <a:latin typeface="Average"/>
              <a:ea typeface="Average"/>
              <a:cs typeface="Average"/>
              <a:sym typeface="Average"/>
            </a:endParaRPr>
          </a:p>
        </p:txBody>
      </p:sp>
      <p:sp>
        <p:nvSpPr>
          <p:cNvPr id="150" name="Google Shape;150;p27"/>
          <p:cNvSpPr txBox="1"/>
          <p:nvPr/>
        </p:nvSpPr>
        <p:spPr>
          <a:xfrm>
            <a:off x="727650" y="1358250"/>
            <a:ext cx="8052600" cy="3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To </a:t>
            </a:r>
            <a:r>
              <a:rPr lang="en">
                <a:latin typeface="Average"/>
                <a:ea typeface="Average"/>
                <a:cs typeface="Average"/>
                <a:sym typeface="Average"/>
              </a:rPr>
              <a:t>facilitate</a:t>
            </a:r>
            <a:r>
              <a:rPr lang="en">
                <a:latin typeface="Average"/>
                <a:ea typeface="Average"/>
                <a:cs typeface="Average"/>
                <a:sym typeface="Average"/>
              </a:rPr>
              <a:t> building the model we took two approaches of architecture : Uniform shared layer architecture and Enhanced shared layer architecture.</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In Uniform shared layer architecture ,the different tasks share a same hidden layer and each task has its own task-specific input and embeddings, which is shown as the Uniform Shared-Layer Architecture in Figure 2(a). For a task m, given a sequence of posts or sentences {x t m } for an input claim, a straightforward strategy is to map each input unit x t m at time step t to a fixed-sized vector using one RNN, for which we adopt GRU as hidden representation. For each t, the GRU</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transition equations are the following:                                                </a:t>
            </a:r>
            <a:endParaRPr>
              <a:latin typeface="Average"/>
              <a:ea typeface="Average"/>
              <a:cs typeface="Average"/>
              <a:sym typeface="Average"/>
            </a:endParaRPr>
          </a:p>
        </p:txBody>
      </p:sp>
      <p:pic>
        <p:nvPicPr>
          <p:cNvPr id="151" name="Google Shape;151;p27"/>
          <p:cNvPicPr preferRelativeResize="0"/>
          <p:nvPr/>
        </p:nvPicPr>
        <p:blipFill rotWithShape="1">
          <a:blip r:embed="rId3">
            <a:alphaModFix/>
          </a:blip>
          <a:srcRect b="23359" l="27321" r="51723" t="55410"/>
          <a:stretch/>
        </p:blipFill>
        <p:spPr>
          <a:xfrm>
            <a:off x="3080325" y="3471275"/>
            <a:ext cx="2571000" cy="1464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nvSpPr>
        <p:spPr>
          <a:xfrm>
            <a:off x="569975" y="218300"/>
            <a:ext cx="8355600" cy="11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verage"/>
                <a:ea typeface="Average"/>
                <a:cs typeface="Average"/>
                <a:sym typeface="Average"/>
              </a:rPr>
              <a:t>Uniform shared layer architecture &amp; Enhanced shared layer architecture</a:t>
            </a:r>
            <a:endParaRPr sz="2400">
              <a:latin typeface="Average"/>
              <a:ea typeface="Average"/>
              <a:cs typeface="Average"/>
              <a:sym typeface="Average"/>
            </a:endParaRPr>
          </a:p>
        </p:txBody>
      </p:sp>
      <p:sp>
        <p:nvSpPr>
          <p:cNvPr id="157" name="Google Shape;157;p28"/>
          <p:cNvSpPr txBox="1"/>
          <p:nvPr/>
        </p:nvSpPr>
        <p:spPr>
          <a:xfrm>
            <a:off x="721475" y="1358238"/>
            <a:ext cx="8052600" cy="3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The Enhanced Shared-Layer Architecture adopts two hidden layers for each task: one is used to extract</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the common patterns via the shared parameters, and the other is used to capture task-specific features via the separate parameter sets. Accordingly, each task is assigned a shared GRU layer and a task-specific GRU layer, which hopefully can be used to capture the shared and local representations for different tasks</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                        </a:t>
            </a:r>
            <a:endParaRPr>
              <a:latin typeface="Average"/>
              <a:ea typeface="Average"/>
              <a:cs typeface="Average"/>
              <a:sym typeface="Average"/>
            </a:endParaRPr>
          </a:p>
        </p:txBody>
      </p:sp>
      <p:pic>
        <p:nvPicPr>
          <p:cNvPr id="158" name="Google Shape;158;p28"/>
          <p:cNvPicPr preferRelativeResize="0"/>
          <p:nvPr/>
        </p:nvPicPr>
        <p:blipFill rotWithShape="1">
          <a:blip r:embed="rId3">
            <a:alphaModFix/>
          </a:blip>
          <a:srcRect b="41281" l="59417" r="11140" t="37251"/>
          <a:stretch/>
        </p:blipFill>
        <p:spPr>
          <a:xfrm>
            <a:off x="1321900" y="2595185"/>
            <a:ext cx="6216758" cy="25483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9"/>
          <p:cNvPicPr preferRelativeResize="0"/>
          <p:nvPr/>
        </p:nvPicPr>
        <p:blipFill>
          <a:blip r:embed="rId3">
            <a:alphaModFix/>
          </a:blip>
          <a:stretch>
            <a:fillRect/>
          </a:stretch>
        </p:blipFill>
        <p:spPr>
          <a:xfrm>
            <a:off x="957000" y="0"/>
            <a:ext cx="7230010"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UNIFORM SHARED LAYER RESULTS</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t/>
            </a:r>
            <a:endParaRPr sz="1600"/>
          </a:p>
        </p:txBody>
      </p:sp>
      <p:pic>
        <p:nvPicPr>
          <p:cNvPr id="175" name="Google Shape;175;p31"/>
          <p:cNvPicPr preferRelativeResize="0"/>
          <p:nvPr/>
        </p:nvPicPr>
        <p:blipFill>
          <a:blip r:embed="rId3">
            <a:alphaModFix/>
          </a:blip>
          <a:stretch>
            <a:fillRect/>
          </a:stretch>
        </p:blipFill>
        <p:spPr>
          <a:xfrm>
            <a:off x="311701" y="1152475"/>
            <a:ext cx="8520600" cy="39615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recent years we have seen a surge in rumours spreading like wild fires. These have not only affected personal lives but also can have serious global consequences. To combat this menace our group decided to use our deep learning knowledge to curb this menace and implement a model that can detect fake news and rumours with a certain level of accuracy.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UNIFORM SHARED LAYER RESULTS</a:t>
            </a:r>
            <a:endParaRPr/>
          </a:p>
          <a:p>
            <a:pPr indent="0" lvl="0" marL="0" rtl="0" algn="l">
              <a:spcBef>
                <a:spcPts val="0"/>
              </a:spcBef>
              <a:spcAft>
                <a:spcPts val="0"/>
              </a:spcAft>
              <a:buNone/>
            </a:pPr>
            <a:r>
              <a:t/>
            </a:r>
            <a:endParaRPr/>
          </a:p>
        </p:txBody>
      </p:sp>
      <p:pic>
        <p:nvPicPr>
          <p:cNvPr id="181" name="Google Shape;181;p32"/>
          <p:cNvPicPr preferRelativeResize="0"/>
          <p:nvPr/>
        </p:nvPicPr>
        <p:blipFill>
          <a:blip r:embed="rId3">
            <a:alphaModFix/>
          </a:blip>
          <a:stretch>
            <a:fillRect/>
          </a:stretch>
        </p:blipFill>
        <p:spPr>
          <a:xfrm>
            <a:off x="0" y="1170125"/>
            <a:ext cx="9143999" cy="3973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ENHANCED</a:t>
            </a:r>
            <a:r>
              <a:rPr lang="en"/>
              <a:t> SHARED LAYER RESULTS</a:t>
            </a:r>
            <a:endParaRPr/>
          </a:p>
        </p:txBody>
      </p:sp>
      <p:pic>
        <p:nvPicPr>
          <p:cNvPr id="187" name="Google Shape;187;p33"/>
          <p:cNvPicPr preferRelativeResize="0"/>
          <p:nvPr/>
        </p:nvPicPr>
        <p:blipFill rotWithShape="1">
          <a:blip r:embed="rId3">
            <a:alphaModFix/>
          </a:blip>
          <a:srcRect b="20289" l="7426" r="64589" t="44326"/>
          <a:stretch/>
        </p:blipFill>
        <p:spPr>
          <a:xfrm>
            <a:off x="1697825" y="1152475"/>
            <a:ext cx="4805752" cy="341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ENHANCED SHARED LAYER RESULTS</a:t>
            </a:r>
            <a:endParaRPr/>
          </a:p>
        </p:txBody>
      </p:sp>
      <p:pic>
        <p:nvPicPr>
          <p:cNvPr id="193" name="Google Shape;193;p34"/>
          <p:cNvPicPr preferRelativeResize="0"/>
          <p:nvPr/>
        </p:nvPicPr>
        <p:blipFill rotWithShape="1">
          <a:blip r:embed="rId3">
            <a:alphaModFix/>
          </a:blip>
          <a:srcRect b="0" l="6502" r="59235" t="28407"/>
          <a:stretch/>
        </p:blipFill>
        <p:spPr>
          <a:xfrm>
            <a:off x="2025275" y="977050"/>
            <a:ext cx="3977751" cy="4166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ENHANCED SHARED LAYER RESULTS</a:t>
            </a:r>
            <a:endParaRPr/>
          </a:p>
        </p:txBody>
      </p:sp>
      <p:pic>
        <p:nvPicPr>
          <p:cNvPr id="199" name="Google Shape;199;p35"/>
          <p:cNvPicPr preferRelativeResize="0"/>
          <p:nvPr/>
        </p:nvPicPr>
        <p:blipFill rotWithShape="1">
          <a:blip r:embed="rId3">
            <a:alphaModFix/>
          </a:blip>
          <a:srcRect b="25884" l="6501" r="64056" t="40472"/>
          <a:stretch/>
        </p:blipFill>
        <p:spPr>
          <a:xfrm>
            <a:off x="1431025" y="1308775"/>
            <a:ext cx="5408776" cy="34747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ENHANCED SHARED LAYER RESULTS</a:t>
            </a:r>
            <a:endParaRPr/>
          </a:p>
        </p:txBody>
      </p:sp>
      <p:pic>
        <p:nvPicPr>
          <p:cNvPr id="205" name="Google Shape;205;p36"/>
          <p:cNvPicPr preferRelativeResize="0"/>
          <p:nvPr/>
        </p:nvPicPr>
        <p:blipFill rotWithShape="1">
          <a:blip r:embed="rId3">
            <a:alphaModFix/>
          </a:blip>
          <a:srcRect b="2159" l="6857" r="60487" t="25872"/>
          <a:stretch/>
        </p:blipFill>
        <p:spPr>
          <a:xfrm>
            <a:off x="2146550" y="1017725"/>
            <a:ext cx="3262227" cy="4041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1230935" y="65950"/>
            <a:ext cx="685799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Recurrent Neural Networks</a:t>
            </a:r>
            <a:endParaRPr/>
          </a:p>
        </p:txBody>
      </p:sp>
      <p:pic>
        <p:nvPicPr>
          <p:cNvPr id="77" name="Google Shape;77;p16"/>
          <p:cNvPicPr preferRelativeResize="0"/>
          <p:nvPr/>
        </p:nvPicPr>
        <p:blipFill rotWithShape="1">
          <a:blip r:embed="rId3">
            <a:alphaModFix/>
          </a:blip>
          <a:srcRect b="0" l="0" r="50000" t="0"/>
          <a:stretch/>
        </p:blipFill>
        <p:spPr>
          <a:xfrm>
            <a:off x="2085900" y="1005775"/>
            <a:ext cx="4729650" cy="4023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RNN</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Recurrent Neural Networks (RNN) are a powerful and robust type of neural networks and belong to the most promising algorithms out there at the moment because they are the only ones with an internal memory.</a:t>
            </a:r>
            <a:endParaRPr/>
          </a:p>
          <a:p>
            <a:pPr indent="-342900" lvl="0" marL="457200" rtl="0" algn="l">
              <a:spcBef>
                <a:spcPts val="0"/>
              </a:spcBef>
              <a:spcAft>
                <a:spcPts val="0"/>
              </a:spcAft>
              <a:buSzPts val="1800"/>
              <a:buChar char="●"/>
            </a:pPr>
            <a:r>
              <a:rPr lang="en"/>
              <a:t>A Recurrent Neural Network is able to remember exactly that, because of it’s internal memory. It produces output, copies that output and loops it back into the network.</a:t>
            </a:r>
            <a:endParaRPr/>
          </a:p>
          <a:p>
            <a:pPr indent="-342900" lvl="0" marL="457200" rtl="0" algn="l">
              <a:spcBef>
                <a:spcPts val="0"/>
              </a:spcBef>
              <a:spcAft>
                <a:spcPts val="0"/>
              </a:spcAft>
              <a:buSzPts val="1800"/>
              <a:buChar char="●"/>
            </a:pPr>
            <a:r>
              <a:rPr lang="en"/>
              <a:t>In a RNN, the information cycles through a loop. When it makes a decision, it takes into consideration the current input and also what it has learned from the inputs it received previously.</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Vanishing Gradients (</a:t>
            </a:r>
            <a:r>
              <a:rPr lang="en"/>
              <a:t> when the values of a gradient are too small and the model stops learning or takes way too long because of that.) It was solved through the concept of LSTM </a:t>
            </a:r>
            <a:endParaRPr/>
          </a:p>
          <a:p>
            <a:pPr indent="-342900" lvl="0" marL="457200" rtl="0" algn="l">
              <a:spcBef>
                <a:spcPts val="0"/>
              </a:spcBef>
              <a:spcAft>
                <a:spcPts val="0"/>
              </a:spcAft>
              <a:buSzPts val="1800"/>
              <a:buChar char="●"/>
            </a:pPr>
            <a:r>
              <a:rPr lang="en"/>
              <a:t>Long Short-Term Memory (LSTM) networks are an extension for recurrent neural networks, which basically extends their memory.</a:t>
            </a:r>
            <a:endParaRPr/>
          </a:p>
          <a:p>
            <a:pPr indent="-342900" lvl="0" marL="457200" rtl="0" algn="l">
              <a:spcBef>
                <a:spcPts val="0"/>
              </a:spcBef>
              <a:spcAft>
                <a:spcPts val="0"/>
              </a:spcAft>
              <a:buSzPts val="1800"/>
              <a:buChar char="●"/>
            </a:pPr>
            <a:r>
              <a:rPr lang="en"/>
              <a:t>In an LSTM you have three gates: input, forget and output gate. These gates determine whether or not to let new input in (input gate), delete the information because it isn’t important (forget gate) or to let it impact the output at the current time step (output gate)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a:t>
            </a:r>
            <a:endParaRPr/>
          </a:p>
        </p:txBody>
      </p:sp>
      <p:pic>
        <p:nvPicPr>
          <p:cNvPr id="95" name="Google Shape;95;p19"/>
          <p:cNvPicPr preferRelativeResize="0"/>
          <p:nvPr/>
        </p:nvPicPr>
        <p:blipFill>
          <a:blip r:embed="rId3">
            <a:alphaModFix/>
          </a:blip>
          <a:stretch>
            <a:fillRect/>
          </a:stretch>
        </p:blipFill>
        <p:spPr>
          <a:xfrm>
            <a:off x="1350950" y="1145875"/>
            <a:ext cx="6442108"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GRU</a:t>
            </a:r>
            <a:endParaRPr/>
          </a:p>
        </p:txBody>
      </p:sp>
      <p:sp>
        <p:nvSpPr>
          <p:cNvPr id="101" name="Google Shape;101;p20"/>
          <p:cNvSpPr txBox="1"/>
          <p:nvPr>
            <p:ph idx="1" type="body"/>
          </p:nvPr>
        </p:nvSpPr>
        <p:spPr>
          <a:xfrm>
            <a:off x="311700" y="1152475"/>
            <a:ext cx="8520600" cy="366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Gated Recurrent Units (GRU) are a variation on Long Short Term Memory (LSTM) recurrent neural networks. Both LSTM and GRU networks have additional parameters that control when and how their memory is updated.</a:t>
            </a:r>
            <a:endParaRPr/>
          </a:p>
          <a:p>
            <a:pPr indent="-342900" lvl="0" marL="457200" rtl="0" algn="l">
              <a:spcBef>
                <a:spcPts val="0"/>
              </a:spcBef>
              <a:spcAft>
                <a:spcPts val="0"/>
              </a:spcAft>
              <a:buSzPts val="1800"/>
              <a:buChar char="●"/>
            </a:pPr>
            <a:r>
              <a:rPr lang="en"/>
              <a:t>GRU and LSTM networks can capture both long and short term dependencies in sequences, but GRU networks involve less parameters and so are faster to train.</a:t>
            </a:r>
            <a:endParaRPr/>
          </a:p>
          <a:p>
            <a:pPr indent="-342900" lvl="0" marL="457200" rtl="0" algn="l">
              <a:spcBef>
                <a:spcPts val="0"/>
              </a:spcBef>
              <a:spcAft>
                <a:spcPts val="0"/>
              </a:spcAft>
              <a:buSzPts val="1800"/>
              <a:buChar char="●"/>
            </a:pPr>
            <a:r>
              <a:rPr lang="en"/>
              <a:t>GRU network has a reset and forget "gate" that helps ensure its memory doesn't get taken over by tracking short term dependencies. The network learns how to use its gates to protect its memory so that it's able to make longer term predictions.</a:t>
            </a:r>
            <a:endParaRPr/>
          </a:p>
          <a:p>
            <a:pPr indent="-342900" lvl="0" marL="457200" rtl="0" algn="l">
              <a:spcBef>
                <a:spcPts val="0"/>
              </a:spcBef>
              <a:spcAft>
                <a:spcPts val="0"/>
              </a:spcAft>
              <a:buSzPts val="1800"/>
              <a:buChar char="●"/>
            </a:pPr>
            <a:r>
              <a:rPr lang="en"/>
              <a:t>A GRU instead of having a simple neural network with four nodes as the RNN had previously has a cell containing multiple operations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GRU</a:t>
            </a:r>
            <a:endParaRPr/>
          </a:p>
        </p:txBody>
      </p:sp>
      <p:pic>
        <p:nvPicPr>
          <p:cNvPr id="107" name="Google Shape;107;p21"/>
          <p:cNvPicPr preferRelativeResize="0"/>
          <p:nvPr/>
        </p:nvPicPr>
        <p:blipFill>
          <a:blip r:embed="rId3">
            <a:alphaModFix/>
          </a:blip>
          <a:stretch>
            <a:fillRect/>
          </a:stretch>
        </p:blipFill>
        <p:spPr>
          <a:xfrm>
            <a:off x="698125" y="1182250"/>
            <a:ext cx="7620000" cy="2390775"/>
          </a:xfrm>
          <a:prstGeom prst="rect">
            <a:avLst/>
          </a:prstGeom>
          <a:noFill/>
          <a:ln>
            <a:noFill/>
          </a:ln>
        </p:spPr>
      </p:pic>
      <p:sp>
        <p:nvSpPr>
          <p:cNvPr id="108" name="Google Shape;108;p21"/>
          <p:cNvSpPr txBox="1"/>
          <p:nvPr/>
        </p:nvSpPr>
        <p:spPr>
          <a:xfrm>
            <a:off x="727650" y="3747350"/>
            <a:ext cx="7620000" cy="11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EFEFEF"/>
                </a:solidFill>
              </a:rPr>
              <a:t>This gate calculate the </a:t>
            </a:r>
            <a:r>
              <a:rPr b="1" lang="en" sz="1100">
                <a:solidFill>
                  <a:srgbClr val="EFEFEF"/>
                </a:solidFill>
              </a:rPr>
              <a:t>update gate Z</a:t>
            </a:r>
            <a:r>
              <a:rPr lang="en" sz="1100">
                <a:solidFill>
                  <a:srgbClr val="EFEFEF"/>
                </a:solidFill>
              </a:rPr>
              <a:t>t</a:t>
            </a:r>
            <a:r>
              <a:rPr b="1" lang="en" sz="1100">
                <a:solidFill>
                  <a:srgbClr val="EFEFEF"/>
                </a:solidFill>
              </a:rPr>
              <a:t> at time step t </a:t>
            </a:r>
            <a:r>
              <a:rPr lang="en" sz="1100">
                <a:solidFill>
                  <a:srgbClr val="EFEFEF"/>
                </a:solidFill>
              </a:rPr>
              <a:t>executing</a:t>
            </a:r>
            <a:r>
              <a:rPr b="1" lang="en" sz="1100">
                <a:solidFill>
                  <a:srgbClr val="EFEFEF"/>
                </a:solidFill>
              </a:rPr>
              <a:t> </a:t>
            </a:r>
            <a:r>
              <a:rPr lang="en" sz="1100">
                <a:solidFill>
                  <a:srgbClr val="EFEFEF"/>
                </a:solidFill>
              </a:rPr>
              <a:t>the following steps</a:t>
            </a:r>
            <a:r>
              <a:rPr b="1" lang="en" sz="1100">
                <a:solidFill>
                  <a:srgbClr val="EFEFEF"/>
                </a:solidFill>
              </a:rPr>
              <a:t>:</a:t>
            </a:r>
            <a:endParaRPr b="1" sz="1100">
              <a:solidFill>
                <a:srgbClr val="EFEFEF"/>
              </a:solidFill>
            </a:endParaRPr>
          </a:p>
          <a:p>
            <a:pPr indent="-298450" lvl="0" marL="457200" rtl="0" algn="l">
              <a:lnSpc>
                <a:spcPct val="115000"/>
              </a:lnSpc>
              <a:spcBef>
                <a:spcPts val="1200"/>
              </a:spcBef>
              <a:spcAft>
                <a:spcPts val="0"/>
              </a:spcAft>
              <a:buClr>
                <a:srgbClr val="EFEFEF"/>
              </a:buClr>
              <a:buSzPts val="1100"/>
              <a:buChar char="●"/>
            </a:pPr>
            <a:r>
              <a:rPr lang="en" sz="1100">
                <a:solidFill>
                  <a:srgbClr val="EFEFEF"/>
                </a:solidFill>
              </a:rPr>
              <a:t>The input Xt is multiplied by a weight Wzx</a:t>
            </a:r>
            <a:endParaRPr sz="1100">
              <a:solidFill>
                <a:srgbClr val="EFEFEF"/>
              </a:solidFill>
            </a:endParaRPr>
          </a:p>
          <a:p>
            <a:pPr indent="-298450" lvl="0" marL="457200" rtl="0" algn="l">
              <a:lnSpc>
                <a:spcPct val="115000"/>
              </a:lnSpc>
              <a:spcBef>
                <a:spcPts val="0"/>
              </a:spcBef>
              <a:spcAft>
                <a:spcPts val="0"/>
              </a:spcAft>
              <a:buClr>
                <a:srgbClr val="EFEFEF"/>
              </a:buClr>
              <a:buSzPts val="1100"/>
              <a:buChar char="●"/>
            </a:pPr>
            <a:r>
              <a:rPr lang="en" sz="1100">
                <a:solidFill>
                  <a:srgbClr val="EFEFEF"/>
                </a:solidFill>
              </a:rPr>
              <a:t>The previous output Ht-1 which hold information from previous units multiplied by a weight Wzh</a:t>
            </a:r>
            <a:endParaRPr sz="1100">
              <a:solidFill>
                <a:srgbClr val="EFEFEF"/>
              </a:solidFill>
            </a:endParaRPr>
          </a:p>
          <a:p>
            <a:pPr indent="-298450" lvl="0" marL="457200" rtl="0" algn="l">
              <a:lnSpc>
                <a:spcPct val="115000"/>
              </a:lnSpc>
              <a:spcBef>
                <a:spcPts val="0"/>
              </a:spcBef>
              <a:spcAft>
                <a:spcPts val="0"/>
              </a:spcAft>
              <a:buClr>
                <a:srgbClr val="EFEFEF"/>
              </a:buClr>
              <a:buSzPts val="1100"/>
              <a:buChar char="●"/>
            </a:pPr>
            <a:r>
              <a:rPr lang="en" sz="1100">
                <a:solidFill>
                  <a:srgbClr val="EFEFEF"/>
                </a:solidFill>
              </a:rPr>
              <a:t>Both are added together and a sigmoid function is applies to squeeze the output between 0 and 1.</a:t>
            </a:r>
            <a:endParaRPr sz="1100">
              <a:solidFill>
                <a:srgbClr val="EFEFEF"/>
              </a:solidFill>
            </a:endParaRPr>
          </a:p>
          <a:p>
            <a:pPr indent="0" lvl="0" marL="0" rtl="0" algn="l">
              <a:spcBef>
                <a:spcPts val="1200"/>
              </a:spcBef>
              <a:spcAft>
                <a:spcPts val="0"/>
              </a:spcAft>
              <a:buNone/>
            </a:pPr>
            <a:r>
              <a:t/>
            </a:r>
            <a:endParaRPr>
              <a:solidFill>
                <a:srgbClr val="D9D9D9"/>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