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72" r:id="rId2"/>
  </p:sldMasterIdLst>
  <p:sldIdLst>
    <p:sldId id="275" r:id="rId3"/>
    <p:sldId id="264" r:id="rId4"/>
    <p:sldId id="257" r:id="rId5"/>
    <p:sldId id="261" r:id="rId6"/>
    <p:sldId id="260" r:id="rId7"/>
    <p:sldId id="272" r:id="rId8"/>
    <p:sldId id="279" r:id="rId9"/>
    <p:sldId id="282" r:id="rId10"/>
    <p:sldId id="273" r:id="rId11"/>
    <p:sldId id="274" r:id="rId12"/>
    <p:sldId id="276" r:id="rId13"/>
    <p:sldId id="283" r:id="rId14"/>
    <p:sldId id="265" r:id="rId15"/>
    <p:sldId id="267" r:id="rId16"/>
    <p:sldId id="268" r:id="rId17"/>
    <p:sldId id="269" r:id="rId18"/>
    <p:sldId id="270" r:id="rId19"/>
    <p:sldId id="271" r:id="rId20"/>
    <p:sldId id="281" r:id="rId21"/>
    <p:sldId id="258" r:id="rId22"/>
    <p:sldId id="263"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64" autoAdjust="0"/>
  </p:normalViewPr>
  <p:slideViewPr>
    <p:cSldViewPr snapToGrid="0">
      <p:cViewPr varScale="1">
        <p:scale>
          <a:sx n="71" d="100"/>
          <a:sy n="71"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9" y="3956283"/>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9" y="6453386"/>
            <a:ext cx="1607944" cy="404614"/>
          </a:xfrm>
        </p:spPr>
        <p:txBody>
          <a:bodyPr/>
          <a:lstStyle>
            <a:lvl1pPr>
              <a:defRPr baseline="0">
                <a:solidFill>
                  <a:schemeClr val="tx2"/>
                </a:solidFill>
              </a:defRPr>
            </a:lvl1pPr>
          </a:lstStyle>
          <a:p>
            <a:fld id="{87DE6118-2437-4B30-8E3C-4D2BE6020583}" type="datetimeFigureOut">
              <a:rPr lang="en-US" smtClean="0"/>
              <a:pPr/>
              <a:t>15-Feb-16</a:t>
            </a:fld>
            <a:endParaRPr lang="en-US" dirty="0"/>
          </a:p>
        </p:txBody>
      </p:sp>
      <p:sp>
        <p:nvSpPr>
          <p:cNvPr id="5" name="Footer Placeholder 4"/>
          <p:cNvSpPr>
            <a:spLocks noGrp="1"/>
          </p:cNvSpPr>
          <p:nvPr>
            <p:ph type="ftr" sz="quarter" idx="11"/>
          </p:nvPr>
        </p:nvSpPr>
        <p:spPr>
          <a:xfrm>
            <a:off x="2584057"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9" name="Group 8"/>
          <p:cNvGrpSpPr/>
          <p:nvPr/>
        </p:nvGrpSpPr>
        <p:grpSpPr>
          <a:xfrm>
            <a:off x="752860" y="744473"/>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8910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8"/>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1512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3" y="624156"/>
            <a:ext cx="1565767"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2"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41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9" y="3956283"/>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9" y="6453386"/>
            <a:ext cx="1607944" cy="404614"/>
          </a:xfrm>
        </p:spPr>
        <p:txBody>
          <a:bodyPr/>
          <a:lstStyle>
            <a:lvl1pPr>
              <a:defRPr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7" y="6453386"/>
            <a:ext cx="7023377" cy="404614"/>
          </a:xfrm>
        </p:spPr>
        <p:txBody>
          <a:bodyPr/>
          <a:lstStyle>
            <a:lvl1pPr algn="ctr">
              <a:defRPr baseline="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grpSp>
        <p:nvGrpSpPr>
          <p:cNvPr id="9" name="Group 8"/>
          <p:cNvGrpSpPr/>
          <p:nvPr/>
        </p:nvGrpSpPr>
        <p:grpSpPr>
          <a:xfrm>
            <a:off x="752860" y="744473"/>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44185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15038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4"/>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10" y="6453386"/>
            <a:ext cx="1622409"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EDECEB"/>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4" y="6453386"/>
            <a:ext cx="7023377" cy="404614"/>
          </a:xfrm>
        </p:spPr>
        <p:txBody>
          <a:bodyPr/>
          <a:lstStyle>
            <a:lvl1pPr algn="ctr">
              <a:defRPr>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DECEB"/>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
        <p:nvSpPr>
          <p:cNvPr id="7" name="Freeform 6" title="Crop Mark"/>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24982833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1" y="2286002"/>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4" y="2286002"/>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7785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11"/>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5"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5" y="3305211"/>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8733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17584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73838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2"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2"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499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29423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4"/>
            <a:ext cx="6659880" cy="6857999"/>
          </a:xfrm>
        </p:spPr>
        <p:txBody>
          <a:bodyPr anchor="t">
            <a:norm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2"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2"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4306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8"/>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55694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3" y="624156"/>
            <a:ext cx="1565767"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2"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6955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4"/>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10" y="6453386"/>
            <a:ext cx="1622409" cy="404614"/>
          </a:xfrm>
        </p:spPr>
        <p:txBody>
          <a:bodyPr/>
          <a:lstStyle>
            <a:lvl1pPr>
              <a:defRPr>
                <a:solidFill>
                  <a:schemeClr val="tx2"/>
                </a:solidFill>
              </a:defRPr>
            </a:lvl1pPr>
          </a:lstStyle>
          <a:p>
            <a:fld id="{87DE6118-2437-4B30-8E3C-4D2BE6020583}" type="datetimeFigureOut">
              <a:rPr lang="en-US" smtClean="0"/>
              <a:pPr/>
              <a:t>15-Feb-16</a:t>
            </a:fld>
            <a:endParaRPr lang="en-US" dirty="0"/>
          </a:p>
        </p:txBody>
      </p:sp>
      <p:sp>
        <p:nvSpPr>
          <p:cNvPr id="5" name="Footer Placeholder 4"/>
          <p:cNvSpPr>
            <a:spLocks noGrp="1"/>
          </p:cNvSpPr>
          <p:nvPr>
            <p:ph type="ftr" sz="quarter" idx="11"/>
          </p:nvPr>
        </p:nvSpPr>
        <p:spPr>
          <a:xfrm>
            <a:off x="2584314"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836071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1" y="2286002"/>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4" y="2286002"/>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15-Feb-16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7412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11"/>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5"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5" y="3305211"/>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15-Feb-16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2998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15-Feb-16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2657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15-Feb-16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8979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2" y="6453386"/>
            <a:ext cx="1204572" cy="404614"/>
          </a:xfrm>
        </p:spPr>
        <p:txBody>
          <a:bodyPr/>
          <a:lstStyle>
            <a:lvl1pPr>
              <a:defRPr>
                <a:solidFill>
                  <a:schemeClr val="tx2"/>
                </a:solidFill>
              </a:defRPr>
            </a:lvl1pPr>
          </a:lstStyle>
          <a:p>
            <a:fld id="{87DE6118-2437-4B30-8E3C-4D2BE6020583}" type="datetimeFigureOut">
              <a:rPr lang="en-US" smtClean="0"/>
              <a:pPr/>
              <a:t>15-Feb-16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2"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629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4"/>
            <a:ext cx="6659880" cy="6857999"/>
          </a:xfrm>
        </p:spPr>
        <p:txBody>
          <a:bodyPr anchor="t">
            <a:norm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2" y="6453386"/>
            <a:ext cx="1204572" cy="404614"/>
          </a:xfrm>
        </p:spPr>
        <p:txBody>
          <a:bodyPr/>
          <a:lstStyle>
            <a:lvl1pPr>
              <a:defRPr>
                <a:solidFill>
                  <a:schemeClr val="tx2"/>
                </a:solidFill>
              </a:defRPr>
            </a:lvl1pPr>
          </a:lstStyle>
          <a:p>
            <a:fld id="{87DE6118-2437-4B30-8E3C-4D2BE6020583}" type="datetimeFigureOut">
              <a:rPr lang="en-US" smtClean="0"/>
              <a:pPr/>
              <a:t>15-Feb-16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2"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640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15-Feb-16</a:t>
            </a:fld>
            <a:endParaRPr lang="en-US" dirty="0"/>
          </a:p>
        </p:txBody>
      </p:sp>
      <p:sp>
        <p:nvSpPr>
          <p:cNvPr id="5" name="Footer Placeholder 4"/>
          <p:cNvSpPr>
            <a:spLocks noGrp="1"/>
          </p:cNvSpPr>
          <p:nvPr>
            <p:ph type="ftr" sz="quarter" idx="3"/>
          </p:nvPr>
        </p:nvSpPr>
        <p:spPr>
          <a:xfrm>
            <a:off x="2893566"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8"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5323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userDrawn="1">
          <p15:clr>
            <a:srgbClr val="F26B43"/>
          </p15:clr>
        </p15:guide>
        <p15:guide id="4" orient="horz" pos="1440" userDrawn="1">
          <p15:clr>
            <a:srgbClr val="F26B43"/>
          </p15:clr>
        </p15:guide>
        <p15:guide id="6" orient="horz" pos="3696" userDrawn="1">
          <p15:clr>
            <a:srgbClr val="F26B43"/>
          </p15:clr>
        </p15:guide>
        <p15:guide id="7" orient="horz" pos="432" userDrawn="1">
          <p15:clr>
            <a:srgbClr val="F26B43"/>
          </p15:clr>
        </p15:guide>
        <p15:guide id="8" orient="horz" pos="1512" userDrawn="1">
          <p15:clr>
            <a:srgbClr val="F26B43"/>
          </p15:clr>
        </p15:guide>
        <p15:guide id="9" pos="6912" userDrawn="1">
          <p15:clr>
            <a:srgbClr val="F26B43"/>
          </p15:clr>
        </p15:guide>
        <p15:guide id="10" pos="936" userDrawn="1">
          <p15:clr>
            <a:srgbClr val="F26B43"/>
          </p15:clr>
        </p15:guide>
        <p15:guide id="11" pos="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87DE6118-2437-4B30-8E3C-4D2BE6020583}" type="datetimeFigureOut">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15-Feb-16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6"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8"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1583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30" y="1450254"/>
            <a:ext cx="8361229" cy="1292949"/>
          </a:xfrm>
        </p:spPr>
        <p:txBody>
          <a:bodyPr/>
          <a:lstStyle/>
          <a:p>
            <a:r>
              <a:rPr lang="en-US" sz="4400" cap="none" dirty="0" smtClean="0">
                <a:solidFill>
                  <a:schemeClr val="tx1"/>
                </a:solidFill>
                <a:latin typeface="Calibri" panose="020F0502020204030204" pitchFamily="34" charset="0"/>
              </a:rPr>
              <a:t>Demand Side Management </a:t>
            </a:r>
            <a:r>
              <a:rPr lang="en-US" sz="4400" cap="none" dirty="0">
                <a:solidFill>
                  <a:schemeClr val="tx1"/>
                </a:solidFill>
                <a:latin typeface="Calibri" panose="020F0502020204030204" pitchFamily="34" charset="0"/>
              </a:rPr>
              <a:t>for a </a:t>
            </a:r>
            <a:r>
              <a:rPr lang="en-US" sz="4400" cap="none" dirty="0" smtClean="0">
                <a:solidFill>
                  <a:schemeClr val="tx1"/>
                </a:solidFill>
                <a:latin typeface="Calibri" panose="020F0502020204030204" pitchFamily="34" charset="0"/>
              </a:rPr>
              <a:t>Campus </a:t>
            </a:r>
            <a:r>
              <a:rPr lang="en-US" sz="4400" cap="none" dirty="0">
                <a:solidFill>
                  <a:schemeClr val="tx1"/>
                </a:solidFill>
                <a:latin typeface="Calibri" panose="020F0502020204030204" pitchFamily="34" charset="0"/>
              </a:rPr>
              <a:t>Infrastructure</a:t>
            </a:r>
            <a:endParaRPr lang="en-US" sz="4400" dirty="0">
              <a:solidFill>
                <a:schemeClr val="tx1"/>
              </a:solidFill>
              <a:latin typeface="Calibri" panose="020F0502020204030204" pitchFamily="34" charset="0"/>
            </a:endParaRPr>
          </a:p>
        </p:txBody>
      </p:sp>
      <p:sp>
        <p:nvSpPr>
          <p:cNvPr id="3" name="Subtitle 2"/>
          <p:cNvSpPr>
            <a:spLocks noGrp="1"/>
          </p:cNvSpPr>
          <p:nvPr>
            <p:ph type="subTitle" idx="1"/>
          </p:nvPr>
        </p:nvSpPr>
        <p:spPr>
          <a:xfrm>
            <a:off x="1962900" y="3154616"/>
            <a:ext cx="8265683" cy="1905901"/>
          </a:xfrm>
        </p:spPr>
        <p:txBody>
          <a:bodyPr>
            <a:noAutofit/>
          </a:bodyPr>
          <a:lstStyle/>
          <a:p>
            <a:pPr algn="l"/>
            <a:endParaRPr lang="en-US" sz="1800" dirty="0">
              <a:latin typeface="Calibri" panose="020F0502020204030204" pitchFamily="34" charset="0"/>
            </a:endParaRPr>
          </a:p>
          <a:p>
            <a:pPr algn="l"/>
            <a:r>
              <a:rPr lang="en-US" sz="2000" dirty="0">
                <a:solidFill>
                  <a:schemeClr val="tx1"/>
                </a:solidFill>
                <a:latin typeface="Calibri" panose="020F0502020204030204" pitchFamily="34" charset="0"/>
              </a:rPr>
              <a:t>Team : Gandhi </a:t>
            </a:r>
            <a:r>
              <a:rPr lang="en-US" sz="2000" dirty="0" err="1">
                <a:solidFill>
                  <a:schemeClr val="tx1"/>
                </a:solidFill>
                <a:latin typeface="Calibri" panose="020F0502020204030204" pitchFamily="34" charset="0"/>
              </a:rPr>
              <a:t>Rajan</a:t>
            </a:r>
            <a:r>
              <a:rPr lang="en-US" sz="2000" dirty="0">
                <a:solidFill>
                  <a:schemeClr val="tx1"/>
                </a:solidFill>
                <a:latin typeface="Calibri" panose="020F0502020204030204" pitchFamily="34" charset="0"/>
              </a:rPr>
              <a:t> , Aswin </a:t>
            </a:r>
            <a:r>
              <a:rPr lang="en-US" sz="2000" dirty="0" err="1">
                <a:solidFill>
                  <a:schemeClr val="tx1"/>
                </a:solidFill>
                <a:latin typeface="Calibri" panose="020F0502020204030204" pitchFamily="34" charset="0"/>
              </a:rPr>
              <a:t>Natesh</a:t>
            </a:r>
            <a:r>
              <a:rPr lang="en-US" sz="2000" dirty="0">
                <a:solidFill>
                  <a:schemeClr val="tx1"/>
                </a:solidFill>
                <a:latin typeface="Calibri" panose="020F0502020204030204" pitchFamily="34" charset="0"/>
              </a:rPr>
              <a:t>, Mohammed </a:t>
            </a:r>
            <a:r>
              <a:rPr lang="en-US" sz="2000" dirty="0" err="1">
                <a:solidFill>
                  <a:schemeClr val="tx1"/>
                </a:solidFill>
                <a:latin typeface="Calibri" panose="020F0502020204030204" pitchFamily="34" charset="0"/>
              </a:rPr>
              <a:t>Saqib</a:t>
            </a:r>
            <a:r>
              <a:rPr lang="en-US" sz="2000" dirty="0">
                <a:solidFill>
                  <a:schemeClr val="tx1"/>
                </a:solidFill>
                <a:latin typeface="Calibri" panose="020F0502020204030204" pitchFamily="34" charset="0"/>
              </a:rPr>
              <a:t> , </a:t>
            </a:r>
            <a:r>
              <a:rPr lang="en-US" sz="2000" dirty="0" err="1">
                <a:solidFill>
                  <a:schemeClr val="tx1"/>
                </a:solidFill>
                <a:latin typeface="Calibri" panose="020F0502020204030204" pitchFamily="34" charset="0"/>
              </a:rPr>
              <a:t>Badri</a:t>
            </a:r>
            <a:r>
              <a:rPr lang="en-US" sz="2000" dirty="0">
                <a:solidFill>
                  <a:schemeClr val="tx1"/>
                </a:solidFill>
                <a:latin typeface="Calibri" panose="020F0502020204030204" pitchFamily="34" charset="0"/>
              </a:rPr>
              <a:t> Narayanan</a:t>
            </a:r>
          </a:p>
          <a:p>
            <a:pPr algn="l"/>
            <a:endParaRPr lang="en-US" sz="2000" dirty="0">
              <a:solidFill>
                <a:schemeClr val="tx1"/>
              </a:solidFill>
              <a:latin typeface="Calibri" panose="020F0502020204030204" pitchFamily="34" charset="0"/>
            </a:endParaRPr>
          </a:p>
          <a:p>
            <a:pPr algn="l"/>
            <a:r>
              <a:rPr lang="en-US" sz="2000" dirty="0">
                <a:solidFill>
                  <a:schemeClr val="tx1"/>
                </a:solidFill>
                <a:latin typeface="Calibri" panose="020F0502020204030204" pitchFamily="34" charset="0"/>
              </a:rPr>
              <a:t>Internal Guide : Dr. SG </a:t>
            </a:r>
            <a:r>
              <a:rPr lang="en-US" sz="2000" dirty="0" err="1">
                <a:solidFill>
                  <a:schemeClr val="tx1"/>
                </a:solidFill>
                <a:latin typeface="Calibri" panose="020F0502020204030204" pitchFamily="34" charset="0"/>
              </a:rPr>
              <a:t>Bharathi</a:t>
            </a:r>
            <a:r>
              <a:rPr lang="en-US" sz="2000" dirty="0">
                <a:solidFill>
                  <a:schemeClr val="tx1"/>
                </a:solidFill>
                <a:latin typeface="Calibri" panose="020F0502020204030204" pitchFamily="34" charset="0"/>
              </a:rPr>
              <a:t> </a:t>
            </a:r>
            <a:r>
              <a:rPr lang="en-US" sz="2000" dirty="0" err="1">
                <a:solidFill>
                  <a:schemeClr val="tx1"/>
                </a:solidFill>
                <a:latin typeface="Calibri" panose="020F0502020204030204" pitchFamily="34" charset="0"/>
              </a:rPr>
              <a:t>Dasan</a:t>
            </a:r>
            <a:endParaRPr lang="en-US" sz="2000" dirty="0">
              <a:solidFill>
                <a:schemeClr val="tx1"/>
              </a:solidFill>
              <a:latin typeface="Calibri" panose="020F0502020204030204" pitchFamily="34" charset="0"/>
            </a:endParaRPr>
          </a:p>
          <a:p>
            <a:pPr algn="l"/>
            <a:endParaRPr lang="en-US" sz="2000" dirty="0">
              <a:solidFill>
                <a:schemeClr val="tx1"/>
              </a:solidFill>
              <a:latin typeface="Calibri" panose="020F0502020204030204" pitchFamily="34" charset="0"/>
            </a:endParaRPr>
          </a:p>
          <a:p>
            <a:pPr algn="l"/>
            <a:r>
              <a:rPr lang="en-US" sz="2000" dirty="0">
                <a:solidFill>
                  <a:schemeClr val="tx1"/>
                </a:solidFill>
                <a:latin typeface="Calibri" panose="020F0502020204030204" pitchFamily="34" charset="0"/>
              </a:rPr>
              <a:t>Batch : A6 | Place : In-House </a:t>
            </a:r>
          </a:p>
          <a:p>
            <a:pPr algn="l"/>
            <a:r>
              <a:rPr lang="en-US" sz="2000" dirty="0">
                <a:solidFill>
                  <a:schemeClr val="tx1"/>
                </a:solidFill>
                <a:latin typeface="Calibri" panose="020F0502020204030204" pitchFamily="34" charset="0"/>
              </a:rPr>
              <a:t> </a:t>
            </a:r>
          </a:p>
          <a:p>
            <a:pPr algn="l"/>
            <a:endParaRPr lang="en-US" sz="2000" dirty="0">
              <a:solidFill>
                <a:schemeClr val="tx1"/>
              </a:solidFill>
              <a:latin typeface="Calibri" panose="020F0502020204030204" pitchFamily="34" charset="0"/>
            </a:endParaRPr>
          </a:p>
          <a:p>
            <a:pPr algn="l"/>
            <a:endParaRPr lang="en-US" sz="2400" dirty="0">
              <a:latin typeface="Calibri" panose="020F0502020204030204" pitchFamily="34" charset="0"/>
            </a:endParaRPr>
          </a:p>
        </p:txBody>
      </p:sp>
    </p:spTree>
    <p:extLst>
      <p:ext uri="{BB962C8B-B14F-4D97-AF65-F5344CB8AC3E}">
        <p14:creationId xmlns:p14="http://schemas.microsoft.com/office/powerpoint/2010/main" val="2355264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6788" y="309282"/>
                <a:ext cx="9601200" cy="6020081"/>
              </a:xfrm>
            </p:spPr>
            <p:txBody>
              <a:bodyPr>
                <a:noAutofit/>
              </a:bodyPr>
              <a:lstStyle/>
              <a:p>
                <a:pPr marL="0" indent="0">
                  <a:buNone/>
                </a:pPr>
                <a:endParaRPr lang="en-IN" sz="1600" dirty="0" smtClean="0">
                  <a:latin typeface="Calibri" panose="020F0502020204030204" pitchFamily="34" charset="0"/>
                </a:endParaRPr>
              </a:p>
              <a:p>
                <a:r>
                  <a:rPr lang="en-IN" sz="1600" i="1" dirty="0">
                    <a:latin typeface="Calibri" panose="020F0502020204030204" pitchFamily="34" charset="0"/>
                  </a:rPr>
                  <a:t>Connect(t) is made up of two parts: </a:t>
                </a:r>
                <a:endParaRPr lang="en-IN" sz="1600" i="1" dirty="0" smtClean="0">
                  <a:latin typeface="Calibri" panose="020F0502020204030204" pitchFamily="34" charset="0"/>
                </a:endParaRPr>
              </a:p>
              <a:p>
                <a:pPr lvl="1"/>
                <a:r>
                  <a:rPr lang="en-IN" sz="1600" i="1" dirty="0" smtClean="0">
                    <a:latin typeface="Calibri" panose="020F0502020204030204" pitchFamily="34" charset="0"/>
                  </a:rPr>
                  <a:t>The </a:t>
                </a:r>
                <a:r>
                  <a:rPr lang="en-IN" sz="1600" i="1" dirty="0">
                    <a:latin typeface="Calibri" panose="020F0502020204030204" pitchFamily="34" charset="0"/>
                  </a:rPr>
                  <a:t>increment in the load at time t due to the connection times of devices shifted to time </a:t>
                </a:r>
                <a:r>
                  <a:rPr lang="en-IN" sz="1600" i="1" dirty="0" smtClean="0">
                    <a:latin typeface="Calibri" panose="020F0502020204030204" pitchFamily="34" charset="0"/>
                  </a:rPr>
                  <a:t>t. </a:t>
                </a:r>
              </a:p>
              <a:p>
                <a:pPr lvl="1"/>
                <a:r>
                  <a:rPr lang="en-IN" sz="1600" i="1" dirty="0" smtClean="0">
                    <a:latin typeface="Calibri" panose="020F0502020204030204" pitchFamily="34" charset="0"/>
                  </a:rPr>
                  <a:t>The </a:t>
                </a:r>
                <a:r>
                  <a:rPr lang="en-IN" sz="1600" i="1" dirty="0">
                    <a:latin typeface="Calibri" panose="020F0502020204030204" pitchFamily="34" charset="0"/>
                  </a:rPr>
                  <a:t>increment in the load at time t due to the device connections scheduled for times that precede t.</a:t>
                </a:r>
                <a:endParaRPr lang="en-US" sz="1600" i="1" dirty="0">
                  <a:latin typeface="Calibri" panose="020F0502020204030204" pitchFamily="34" charset="0"/>
                </a:endParaRPr>
              </a:p>
              <a:p>
                <a:r>
                  <a:rPr lang="en-IN" sz="1600" b="1" i="1" dirty="0">
                    <a:latin typeface="Calibri" panose="020F0502020204030204" pitchFamily="34" charset="0"/>
                  </a:rPr>
                  <a:t> </a:t>
                </a:r>
                <a:r>
                  <a:rPr lang="en-IN" b="1" i="1" dirty="0">
                    <a:latin typeface="Calibri" panose="020F0502020204030204" pitchFamily="34" charset="0"/>
                  </a:rPr>
                  <a:t>Connect(t)=</a:t>
                </a:r>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𝑵</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𝒌</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𝑫</m:t>
                            </m:r>
                          </m:sup>
                          <m:e>
                            <m:r>
                              <a:rPr lang="en-IN" b="1" i="1">
                                <a:latin typeface="Cambria Math" panose="02040503050406030204" pitchFamily="18" charset="0"/>
                              </a:rPr>
                              <m:t>𝑿</m:t>
                            </m:r>
                          </m:e>
                        </m:nary>
                      </m:e>
                    </m:nary>
                  </m:oMath>
                </a14:m>
                <a:r>
                  <a:rPr lang="en-IN" b="1" i="1" baseline="-25000" dirty="0">
                    <a:latin typeface="Calibri" panose="020F0502020204030204" pitchFamily="34" charset="0"/>
                  </a:rPr>
                  <a:t> kit</a:t>
                </a:r>
                <a:r>
                  <a:rPr lang="en-IN" b="1" i="1" dirty="0">
                    <a:latin typeface="Calibri" panose="020F0502020204030204" pitchFamily="34" charset="0"/>
                  </a:rPr>
                  <a:t>.P</a:t>
                </a:r>
                <a:r>
                  <a:rPr lang="en-IN" b="1" i="1" baseline="-25000" dirty="0">
                    <a:latin typeface="Calibri" panose="020F0502020204030204" pitchFamily="34" charset="0"/>
                  </a:rPr>
                  <a:t>1k </a:t>
                </a:r>
                <a:r>
                  <a:rPr lang="en-IN" b="1" i="1" dirty="0">
                    <a:latin typeface="Calibri" panose="020F0502020204030204" pitchFamily="34" charset="0"/>
                  </a:rPr>
                  <a:t> + </a:t>
                </a:r>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𝒍</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𝟏</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𝒌</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𝑫</m:t>
                                </m:r>
                              </m:sup>
                              <m:e>
                                <m:r>
                                  <a:rPr lang="en-IN" b="1" i="1">
                                    <a:latin typeface="Cambria Math" panose="02040503050406030204" pitchFamily="18" charset="0"/>
                                  </a:rPr>
                                  <m:t>𝑿</m:t>
                                </m:r>
                              </m:e>
                            </m:nary>
                          </m:e>
                        </m:nary>
                      </m:e>
                    </m:nary>
                  </m:oMath>
                </a14:m>
                <a:r>
                  <a:rPr lang="en-IN" b="1" i="1" baseline="-25000" dirty="0" smtClean="0">
                    <a:latin typeface="Calibri" panose="020F0502020204030204" pitchFamily="34" charset="0"/>
                  </a:rPr>
                  <a:t>ki(t1)</a:t>
                </a:r>
                <a:r>
                  <a:rPr lang="en-IN" b="1" i="1" dirty="0" smtClean="0">
                    <a:latin typeface="Calibri" panose="020F0502020204030204" pitchFamily="34" charset="0"/>
                  </a:rPr>
                  <a:t>P</a:t>
                </a:r>
                <a:r>
                  <a:rPr lang="en-IN" b="1" i="1" baseline="-25000" dirty="0" smtClean="0">
                    <a:latin typeface="Calibri" panose="020F0502020204030204" pitchFamily="34" charset="0"/>
                  </a:rPr>
                  <a:t>(1+l)k</a:t>
                </a:r>
                <a:endParaRPr lang="en-US" b="1" i="1" dirty="0">
                  <a:latin typeface="Calibri" panose="020F0502020204030204" pitchFamily="34" charset="0"/>
                </a:endParaRPr>
              </a:p>
              <a:p>
                <a:pPr lvl="1"/>
                <a:endParaRPr lang="en-IN" sz="1600" dirty="0" smtClean="0">
                  <a:latin typeface="Calibri" panose="020F0502020204030204" pitchFamily="34" charset="0"/>
                </a:endParaRPr>
              </a:p>
              <a:p>
                <a:pPr lvl="1"/>
                <a:r>
                  <a:rPr lang="en-IN" sz="1600" dirty="0" smtClean="0">
                    <a:latin typeface="Calibri" panose="020F0502020204030204" pitchFamily="34" charset="0"/>
                  </a:rPr>
                  <a:t>Where </a:t>
                </a:r>
                <a:r>
                  <a:rPr lang="en-IN" sz="1600" dirty="0" err="1">
                    <a:latin typeface="Calibri" panose="020F0502020204030204" pitchFamily="34" charset="0"/>
                  </a:rPr>
                  <a:t>X</a:t>
                </a:r>
                <a:r>
                  <a:rPr lang="en-IN" sz="1600" baseline="-25000" dirty="0" err="1">
                    <a:latin typeface="Calibri" panose="020F0502020204030204" pitchFamily="34" charset="0"/>
                  </a:rPr>
                  <a:t>kit</a:t>
                </a:r>
                <a:r>
                  <a:rPr lang="en-IN" sz="1600" baseline="-25000" dirty="0">
                    <a:latin typeface="Calibri" panose="020F0502020204030204" pitchFamily="34" charset="0"/>
                  </a:rPr>
                  <a:t> </a:t>
                </a:r>
                <a:r>
                  <a:rPr lang="en-IN" sz="1600" dirty="0">
                    <a:latin typeface="Calibri" panose="020F0502020204030204" pitchFamily="34" charset="0"/>
                  </a:rPr>
                  <a:t> is the number of devices of type that are shifted from time step </a:t>
                </a:r>
                <a:r>
                  <a:rPr lang="en-IN" sz="1600" dirty="0" err="1">
                    <a:latin typeface="Calibri" panose="020F0502020204030204" pitchFamily="34" charset="0"/>
                  </a:rPr>
                  <a:t>i</a:t>
                </a:r>
                <a:r>
                  <a:rPr lang="en-IN" sz="1600" dirty="0">
                    <a:latin typeface="Calibri" panose="020F0502020204030204" pitchFamily="34" charset="0"/>
                  </a:rPr>
                  <a:t> to t.</a:t>
                </a:r>
              </a:p>
              <a:p>
                <a:pPr lvl="1"/>
                <a:r>
                  <a:rPr lang="en-IN" sz="1600" dirty="0">
                    <a:latin typeface="Calibri" panose="020F0502020204030204" pitchFamily="34" charset="0"/>
                  </a:rPr>
                  <a:t>D is the number of device types, P</a:t>
                </a:r>
                <a:r>
                  <a:rPr lang="en-IN" sz="1600" baseline="-25000" dirty="0">
                    <a:latin typeface="Calibri" panose="020F0502020204030204" pitchFamily="34" charset="0"/>
                  </a:rPr>
                  <a:t>1k</a:t>
                </a:r>
                <a:r>
                  <a:rPr lang="en-IN" sz="1600" dirty="0">
                    <a:latin typeface="Calibri" panose="020F0502020204030204" pitchFamily="34" charset="0"/>
                  </a:rPr>
                  <a:t> and P</a:t>
                </a:r>
                <a:r>
                  <a:rPr lang="en-IN" sz="1600" baseline="-25000" dirty="0">
                    <a:latin typeface="Calibri" panose="020F0502020204030204" pitchFamily="34" charset="0"/>
                  </a:rPr>
                  <a:t>(1+l)k  </a:t>
                </a:r>
                <a:r>
                  <a:rPr lang="en-IN" sz="1600" dirty="0">
                    <a:latin typeface="Calibri" panose="020F0502020204030204" pitchFamily="34" charset="0"/>
                  </a:rPr>
                  <a:t>are the power consumptions at time steps 1 and (1+l</a:t>
                </a:r>
                <a:r>
                  <a:rPr lang="en-IN" sz="1600" dirty="0" smtClean="0">
                    <a:latin typeface="Calibri" panose="020F0502020204030204" pitchFamily="34" charset="0"/>
                  </a:rPr>
                  <a:t>)</a:t>
                </a:r>
                <a:endParaRPr lang="en-US" sz="1600" dirty="0" smtClean="0">
                  <a:latin typeface="Calibri" panose="020F0502020204030204" pitchFamily="34" charset="0"/>
                </a:endParaRPr>
              </a:p>
              <a:p>
                <a:endParaRPr lang="en-IN" sz="1600" dirty="0" smtClean="0">
                  <a:latin typeface="Calibri" panose="020F0502020204030204" pitchFamily="34" charset="0"/>
                </a:endParaRPr>
              </a:p>
              <a:p>
                <a:r>
                  <a:rPr lang="en-IN" sz="1600" dirty="0" smtClean="0">
                    <a:latin typeface="Calibri" panose="020F0502020204030204" pitchFamily="34" charset="0"/>
                  </a:rPr>
                  <a:t>Similarly </a:t>
                </a:r>
                <a:r>
                  <a:rPr lang="en-IN" sz="1600" dirty="0">
                    <a:latin typeface="Calibri" panose="020F0502020204030204" pitchFamily="34" charset="0"/>
                  </a:rPr>
                  <a:t>,Disconnect() also consists of two parts: </a:t>
                </a:r>
                <a:endParaRPr lang="en-IN" sz="1600" dirty="0" smtClean="0">
                  <a:latin typeface="Calibri" panose="020F0502020204030204" pitchFamily="34" charset="0"/>
                </a:endParaRPr>
              </a:p>
              <a:p>
                <a:pPr lvl="1"/>
                <a:r>
                  <a:rPr lang="en-IN" sz="1600" dirty="0" smtClean="0">
                    <a:latin typeface="Calibri" panose="020F0502020204030204" pitchFamily="34" charset="0"/>
                  </a:rPr>
                  <a:t>The decrement </a:t>
                </a:r>
                <a:r>
                  <a:rPr lang="en-IN" sz="1600" dirty="0">
                    <a:latin typeface="Calibri" panose="020F0502020204030204" pitchFamily="34" charset="0"/>
                  </a:rPr>
                  <a:t>in the load due to delay in connection times of </a:t>
                </a:r>
                <a:r>
                  <a:rPr lang="en-IN" sz="1600" dirty="0" smtClean="0">
                    <a:latin typeface="Calibri" panose="020F0502020204030204" pitchFamily="34" charset="0"/>
                  </a:rPr>
                  <a:t>devices that </a:t>
                </a:r>
                <a:r>
                  <a:rPr lang="en-IN" sz="1600" dirty="0">
                    <a:latin typeface="Calibri" panose="020F0502020204030204" pitchFamily="34" charset="0"/>
                  </a:rPr>
                  <a:t>were originally supposed to begin their </a:t>
                </a:r>
                <a:r>
                  <a:rPr lang="en-IN" sz="1600" dirty="0" smtClean="0">
                    <a:latin typeface="Calibri" panose="020F0502020204030204" pitchFamily="34" charset="0"/>
                  </a:rPr>
                  <a:t>consumption at </a:t>
                </a:r>
                <a:r>
                  <a:rPr lang="en-IN" sz="1600" dirty="0">
                    <a:latin typeface="Calibri" panose="020F0502020204030204" pitchFamily="34" charset="0"/>
                  </a:rPr>
                  <a:t>time step </a:t>
                </a:r>
                <a:r>
                  <a:rPr lang="en-IN" sz="1600" dirty="0" smtClean="0">
                    <a:latin typeface="Calibri" panose="020F0502020204030204" pitchFamily="34" charset="0"/>
                  </a:rPr>
                  <a:t>t. </a:t>
                </a:r>
              </a:p>
              <a:p>
                <a:pPr lvl="1"/>
                <a:r>
                  <a:rPr lang="en-IN" sz="1600" dirty="0" smtClean="0">
                    <a:latin typeface="Calibri" panose="020F0502020204030204" pitchFamily="34" charset="0"/>
                  </a:rPr>
                  <a:t>The </a:t>
                </a:r>
                <a:r>
                  <a:rPr lang="en-IN" sz="1600" dirty="0">
                    <a:latin typeface="Calibri" panose="020F0502020204030204" pitchFamily="34" charset="0"/>
                  </a:rPr>
                  <a:t>decrement in the load due to delay </a:t>
                </a:r>
                <a:r>
                  <a:rPr lang="en-IN" sz="1600" dirty="0" smtClean="0">
                    <a:latin typeface="Calibri" panose="020F0502020204030204" pitchFamily="34" charset="0"/>
                  </a:rPr>
                  <a:t>in connection </a:t>
                </a:r>
                <a:r>
                  <a:rPr lang="en-IN" sz="1600" dirty="0">
                    <a:latin typeface="Calibri" panose="020F0502020204030204" pitchFamily="34" charset="0"/>
                  </a:rPr>
                  <a:t>times of devices that were expected to start </a:t>
                </a:r>
                <a:r>
                  <a:rPr lang="en-IN" sz="1600" dirty="0" smtClean="0">
                    <a:latin typeface="Calibri" panose="020F0502020204030204" pitchFamily="34" charset="0"/>
                  </a:rPr>
                  <a:t>their consumption </a:t>
                </a:r>
                <a:r>
                  <a:rPr lang="en-IN" sz="1600" dirty="0">
                    <a:latin typeface="Calibri" panose="020F0502020204030204" pitchFamily="34" charset="0"/>
                  </a:rPr>
                  <a:t>at time steps that precede t.</a:t>
                </a:r>
                <a:endParaRPr lang="en-US" sz="1600" dirty="0">
                  <a:latin typeface="Calibri" panose="020F0502020204030204" pitchFamily="34" charset="0"/>
                </a:endParaRPr>
              </a:p>
              <a:p>
                <a:r>
                  <a:rPr lang="en-IN" sz="1600" baseline="-25000" dirty="0" smtClean="0">
                    <a:latin typeface="Calibri" panose="020F0502020204030204" pitchFamily="34" charset="0"/>
                  </a:rPr>
                  <a:t>  </a:t>
                </a:r>
                <a:r>
                  <a:rPr lang="en-IN" sz="1600" dirty="0" smtClean="0">
                    <a:latin typeface="Calibri" panose="020F0502020204030204" pitchFamily="34" charset="0"/>
                  </a:rPr>
                  <a:t> </a:t>
                </a:r>
                <a:r>
                  <a:rPr lang="en-IN" b="1" dirty="0">
                    <a:latin typeface="Calibri" panose="020F0502020204030204" pitchFamily="34" charset="0"/>
                  </a:rPr>
                  <a:t>Disconnect(t)=</a:t>
                </a:r>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𝒒</m:t>
                        </m:r>
                        <m:r>
                          <a:rPr lang="en-IN" b="1" i="1">
                            <a:latin typeface="Cambria Math" panose="02040503050406030204" pitchFamily="18" charset="0"/>
                          </a:rPr>
                          <m:t>=</m:t>
                        </m:r>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𝒎</m:t>
                        </m:r>
                      </m:sup>
                      <m:e>
                        <m:nary>
                          <m:naryPr>
                            <m:chr m:val="∑"/>
                            <m:limLoc m:val="undOvr"/>
                            <m:ctrlPr>
                              <a:rPr lang="en-US" b="1" i="1">
                                <a:latin typeface="Cambria Math" panose="02040503050406030204" pitchFamily="18" charset="0"/>
                              </a:rPr>
                            </m:ctrlPr>
                          </m:naryPr>
                          <m:sub>
                            <m:r>
                              <a:rPr lang="en-IN" b="1" i="1">
                                <a:latin typeface="Cambria Math" panose="02040503050406030204" pitchFamily="18" charset="0"/>
                              </a:rPr>
                              <m:t>𝐤</m:t>
                            </m:r>
                            <m:r>
                              <a:rPr lang="en-IN" b="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𝑫</m:t>
                            </m:r>
                          </m:sup>
                          <m:e>
                            <m:r>
                              <a:rPr lang="en-IN" b="1" i="1">
                                <a:latin typeface="Cambria Math" panose="02040503050406030204" pitchFamily="18" charset="0"/>
                              </a:rPr>
                              <m:t>𝑿</m:t>
                            </m:r>
                          </m:e>
                        </m:nary>
                      </m:e>
                    </m:nary>
                  </m:oMath>
                </a14:m>
                <a:r>
                  <a:rPr lang="en-IN" b="1" baseline="-25000" dirty="0">
                    <a:latin typeface="Calibri" panose="020F0502020204030204" pitchFamily="34" charset="0"/>
                  </a:rPr>
                  <a:t> kqt</a:t>
                </a:r>
                <a:r>
                  <a:rPr lang="en-IN" b="1" dirty="0">
                    <a:latin typeface="Calibri" panose="020F0502020204030204" pitchFamily="34" charset="0"/>
                  </a:rPr>
                  <a:t>.P</a:t>
                </a:r>
                <a:r>
                  <a:rPr lang="en-IN" b="1" baseline="-25000" dirty="0">
                    <a:latin typeface="Calibri" panose="020F0502020204030204" pitchFamily="34" charset="0"/>
                  </a:rPr>
                  <a:t>1k </a:t>
                </a:r>
                <a:r>
                  <a:rPr lang="en-IN" b="1" dirty="0">
                    <a:latin typeface="Calibri" panose="020F0502020204030204" pitchFamily="34" charset="0"/>
                  </a:rPr>
                  <a:t> +  </a:t>
                </a:r>
                <a14:m>
                  <m:oMath xmlns:m="http://schemas.openxmlformats.org/officeDocument/2006/math">
                    <m:nary>
                      <m:naryPr>
                        <m:chr m:val="∑"/>
                        <m:grow m:val="on"/>
                        <m:ctrlPr>
                          <a:rPr lang="en-US" b="1" i="1" baseline="-25000">
                            <a:latin typeface="Cambria Math" panose="02040503050406030204" pitchFamily="18" charset="0"/>
                          </a:rPr>
                        </m:ctrlPr>
                      </m:naryPr>
                      <m:sub>
                        <m:r>
                          <a:rPr lang="en-IN" b="1" i="1" baseline="-25000">
                            <a:latin typeface="Cambria Math" panose="02040503050406030204" pitchFamily="18" charset="0"/>
                          </a:rPr>
                          <m:t>𝒍</m:t>
                        </m:r>
                        <m:r>
                          <a:rPr lang="en-IN" b="1" i="1" baseline="-25000">
                            <a:latin typeface="Cambria Math" panose="02040503050406030204" pitchFamily="18" charset="0"/>
                          </a:rPr>
                          <m:t>=</m:t>
                        </m:r>
                        <m:r>
                          <a:rPr lang="en-IN" b="1" i="1" baseline="-25000">
                            <a:latin typeface="Cambria Math" panose="02040503050406030204" pitchFamily="18" charset="0"/>
                          </a:rPr>
                          <m:t>𝟏</m:t>
                        </m:r>
                      </m:sub>
                      <m:sup>
                        <m:r>
                          <a:rPr lang="en-IN" b="1" i="1" baseline="-25000">
                            <a:latin typeface="Cambria Math" panose="02040503050406030204" pitchFamily="18" charset="0"/>
                          </a:rPr>
                          <m:t>𝒋</m:t>
                        </m:r>
                        <m:r>
                          <a:rPr lang="en-IN" b="1" i="1" baseline="-25000">
                            <a:latin typeface="Cambria Math" panose="02040503050406030204" pitchFamily="18" charset="0"/>
                          </a:rPr>
                          <m:t>−</m:t>
                        </m:r>
                        <m:r>
                          <a:rPr lang="en-IN" b="1" i="1" baseline="-25000">
                            <a:latin typeface="Cambria Math" panose="02040503050406030204" pitchFamily="18" charset="0"/>
                          </a:rPr>
                          <m:t>𝟏</m:t>
                        </m:r>
                      </m:sup>
                      <m:e>
                        <m:nary>
                          <m:naryPr>
                            <m:chr m:val="∑"/>
                            <m:limLoc m:val="undOvr"/>
                            <m:ctrlPr>
                              <a:rPr lang="en-US" b="1" i="1" baseline="-25000">
                                <a:latin typeface="Cambria Math" panose="02040503050406030204" pitchFamily="18" charset="0"/>
                              </a:rPr>
                            </m:ctrlPr>
                          </m:naryPr>
                          <m:sub>
                            <m:r>
                              <a:rPr lang="en-IN" b="1" i="1" baseline="-25000">
                                <a:latin typeface="Cambria Math" panose="02040503050406030204" pitchFamily="18" charset="0"/>
                              </a:rPr>
                              <m:t>𝐪</m:t>
                            </m:r>
                            <m:r>
                              <a:rPr lang="en-IN" b="1" baseline="-25000">
                                <a:latin typeface="Cambria Math" panose="02040503050406030204" pitchFamily="18" charset="0"/>
                              </a:rPr>
                              <m:t>=</m:t>
                            </m:r>
                            <m:r>
                              <a:rPr lang="en-IN" b="1" i="1" baseline="-25000">
                                <a:latin typeface="Cambria Math" panose="02040503050406030204" pitchFamily="18" charset="0"/>
                              </a:rPr>
                              <m:t>𝐭</m:t>
                            </m:r>
                            <m:r>
                              <a:rPr lang="en-IN" b="1" baseline="-25000">
                                <a:latin typeface="Cambria Math" panose="02040503050406030204" pitchFamily="18" charset="0"/>
                              </a:rPr>
                              <m:t>+</m:t>
                            </m:r>
                            <m:r>
                              <a:rPr lang="en-IN" b="1" i="1" baseline="-25000">
                                <a:latin typeface="Cambria Math" panose="02040503050406030204" pitchFamily="18" charset="0"/>
                              </a:rPr>
                              <m:t>𝟏</m:t>
                            </m:r>
                          </m:sub>
                          <m:sup>
                            <m:r>
                              <a:rPr lang="en-IN" b="1" i="1" baseline="-25000">
                                <a:latin typeface="Cambria Math" panose="02040503050406030204" pitchFamily="18" charset="0"/>
                              </a:rPr>
                              <m:t>𝐭</m:t>
                            </m:r>
                            <m:r>
                              <a:rPr lang="en-IN" b="1" baseline="-25000">
                                <a:latin typeface="Cambria Math" panose="02040503050406030204" pitchFamily="18" charset="0"/>
                              </a:rPr>
                              <m:t>+</m:t>
                            </m:r>
                            <m:r>
                              <a:rPr lang="en-IN" b="1" i="1" baseline="-25000">
                                <a:latin typeface="Cambria Math" panose="02040503050406030204" pitchFamily="18" charset="0"/>
                              </a:rPr>
                              <m:t>𝒎</m:t>
                            </m:r>
                          </m:sup>
                          <m:e>
                            <m:nary>
                              <m:naryPr>
                                <m:chr m:val="∑"/>
                                <m:limLoc m:val="undOvr"/>
                                <m:ctrlPr>
                                  <a:rPr lang="en-US" b="1" i="1" baseline="-25000">
                                    <a:latin typeface="Cambria Math" panose="02040503050406030204" pitchFamily="18" charset="0"/>
                                  </a:rPr>
                                </m:ctrlPr>
                              </m:naryPr>
                              <m:sub>
                                <m:r>
                                  <a:rPr lang="en-IN" b="1" i="1" baseline="-25000">
                                    <a:latin typeface="Cambria Math" panose="02040503050406030204" pitchFamily="18" charset="0"/>
                                  </a:rPr>
                                  <m:t>𝐤</m:t>
                                </m:r>
                                <m:r>
                                  <a:rPr lang="en-IN" b="1" baseline="-25000">
                                    <a:latin typeface="Cambria Math" panose="02040503050406030204" pitchFamily="18" charset="0"/>
                                  </a:rPr>
                                  <m:t>=</m:t>
                                </m:r>
                                <m:r>
                                  <a:rPr lang="en-IN" b="1" i="1" baseline="-25000">
                                    <a:latin typeface="Cambria Math" panose="02040503050406030204" pitchFamily="18" charset="0"/>
                                  </a:rPr>
                                  <m:t>𝟏</m:t>
                                </m:r>
                              </m:sub>
                              <m:sup>
                                <m:r>
                                  <a:rPr lang="en-IN" b="1" i="1" baseline="-25000">
                                    <a:latin typeface="Cambria Math" panose="02040503050406030204" pitchFamily="18" charset="0"/>
                                  </a:rPr>
                                  <m:t>𝑫</m:t>
                                </m:r>
                              </m:sup>
                              <m:e>
                                <m:r>
                                  <a:rPr lang="en-IN" b="1" i="1" baseline="-25000">
                                    <a:latin typeface="Cambria Math" panose="02040503050406030204" pitchFamily="18" charset="0"/>
                                  </a:rPr>
                                  <m:t>𝑿</m:t>
                                </m:r>
                              </m:e>
                            </m:nary>
                          </m:e>
                        </m:nary>
                      </m:e>
                    </m:nary>
                  </m:oMath>
                </a14:m>
                <a:r>
                  <a:rPr lang="en-IN" b="1" baseline="-25000" dirty="0" smtClean="0">
                    <a:latin typeface="Calibri" panose="020F0502020204030204" pitchFamily="34" charset="0"/>
                  </a:rPr>
                  <a:t>kq(t-1)</a:t>
                </a:r>
                <a:r>
                  <a:rPr lang="en-IN" b="1" dirty="0" smtClean="0">
                    <a:latin typeface="Calibri" panose="020F0502020204030204" pitchFamily="34" charset="0"/>
                  </a:rPr>
                  <a:t>P</a:t>
                </a:r>
                <a:r>
                  <a:rPr lang="en-IN" b="1" baseline="-25000" dirty="0" smtClean="0">
                    <a:latin typeface="Calibri" panose="020F0502020204030204" pitchFamily="34" charset="0"/>
                  </a:rPr>
                  <a:t>(1+l)k</a:t>
                </a:r>
                <a:endParaRPr lang="en-IN" dirty="0" smtClean="0">
                  <a:latin typeface="Calibri" panose="020F0502020204030204" pitchFamily="34" charset="0"/>
                </a:endParaRPr>
              </a:p>
              <a:p>
                <a:pPr lvl="1"/>
                <a:endParaRPr lang="en-IN" sz="1600" dirty="0" smtClean="0">
                  <a:latin typeface="Calibri" panose="020F0502020204030204" pitchFamily="34" charset="0"/>
                </a:endParaRPr>
              </a:p>
              <a:p>
                <a:pPr lvl="1"/>
                <a:r>
                  <a:rPr lang="en-IN" sz="1600" dirty="0" smtClean="0">
                    <a:latin typeface="Calibri" panose="020F0502020204030204" pitchFamily="34" charset="0"/>
                  </a:rPr>
                  <a:t>Where </a:t>
                </a:r>
                <a:r>
                  <a:rPr lang="en-IN" sz="1600" dirty="0" err="1">
                    <a:latin typeface="Calibri" panose="020F0502020204030204" pitchFamily="34" charset="0"/>
                  </a:rPr>
                  <a:t>X</a:t>
                </a:r>
                <a:r>
                  <a:rPr lang="en-IN" sz="1600" baseline="-25000" dirty="0" err="1">
                    <a:latin typeface="Calibri" panose="020F0502020204030204" pitchFamily="34" charset="0"/>
                  </a:rPr>
                  <a:t>ktq</a:t>
                </a:r>
                <a:r>
                  <a:rPr lang="en-IN" sz="1600" baseline="-25000" dirty="0">
                    <a:latin typeface="Calibri" panose="020F0502020204030204" pitchFamily="34" charset="0"/>
                  </a:rPr>
                  <a:t> </a:t>
                </a:r>
                <a:r>
                  <a:rPr lang="en-IN" sz="1600" dirty="0">
                    <a:latin typeface="Calibri" panose="020F0502020204030204" pitchFamily="34" charset="0"/>
                  </a:rPr>
                  <a:t>is the number of devices of type that are </a:t>
                </a:r>
                <a:r>
                  <a:rPr lang="en-IN" sz="1600" dirty="0" smtClean="0">
                    <a:latin typeface="Calibri" panose="020F0502020204030204" pitchFamily="34" charset="0"/>
                  </a:rPr>
                  <a:t>delayed</a:t>
                </a:r>
                <a:r>
                  <a:rPr lang="en-US" sz="1600" dirty="0">
                    <a:latin typeface="Calibri" panose="020F0502020204030204" pitchFamily="34" charset="0"/>
                  </a:rPr>
                  <a:t> </a:t>
                </a:r>
                <a:r>
                  <a:rPr lang="en-IN" sz="1600" dirty="0" smtClean="0">
                    <a:latin typeface="Calibri" panose="020F0502020204030204" pitchFamily="34" charset="0"/>
                  </a:rPr>
                  <a:t>from </a:t>
                </a:r>
                <a:r>
                  <a:rPr lang="en-IN" sz="1600" dirty="0">
                    <a:latin typeface="Calibri" panose="020F0502020204030204" pitchFamily="34" charset="0"/>
                  </a:rPr>
                  <a:t>time step t to q </a:t>
                </a:r>
                <a:endParaRPr lang="en-IN" sz="1600" dirty="0" smtClean="0">
                  <a:latin typeface="Calibri" panose="020F0502020204030204" pitchFamily="34" charset="0"/>
                </a:endParaRPr>
              </a:p>
              <a:p>
                <a:pPr lvl="1"/>
                <a:r>
                  <a:rPr lang="en-IN" sz="1600" dirty="0" smtClean="0">
                    <a:latin typeface="Calibri" panose="020F0502020204030204" pitchFamily="34" charset="0"/>
                  </a:rPr>
                  <a:t>m </a:t>
                </a:r>
                <a:r>
                  <a:rPr lang="en-IN" sz="1600" dirty="0">
                    <a:latin typeface="Calibri" panose="020F0502020204030204" pitchFamily="34" charset="0"/>
                  </a:rPr>
                  <a:t>is the maximum allowable delay.</a:t>
                </a:r>
                <a:endParaRPr lang="en-US" sz="1600" dirty="0">
                  <a:latin typeface="Calibri" panose="020F0502020204030204" pitchFamily="34" charset="0"/>
                </a:endParaRPr>
              </a:p>
              <a:p>
                <a:endParaRPr lang="en-US" sz="16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6788" y="309282"/>
                <a:ext cx="9601200" cy="6020081"/>
              </a:xfrm>
              <a:blipFill>
                <a:blip r:embed="rId2"/>
                <a:stretch>
                  <a:fillRect l="-254" b="-5167"/>
                </a:stretch>
              </a:blipFill>
            </p:spPr>
            <p:txBody>
              <a:bodyPr/>
              <a:lstStyle/>
              <a:p>
                <a:r>
                  <a:rPr lang="en-US">
                    <a:noFill/>
                  </a:rPr>
                  <a:t> </a:t>
                </a:r>
              </a:p>
            </p:txBody>
          </p:sp>
        </mc:Fallback>
      </mc:AlternateContent>
    </p:spTree>
    <p:extLst>
      <p:ext uri="{BB962C8B-B14F-4D97-AF65-F5344CB8AC3E}">
        <p14:creationId xmlns:p14="http://schemas.microsoft.com/office/powerpoint/2010/main" val="639465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785813"/>
                <a:ext cx="9601200" cy="5081587"/>
              </a:xfrm>
            </p:spPr>
            <p:txBody>
              <a:bodyPr>
                <a:normAutofit/>
              </a:bodyPr>
              <a:lstStyle/>
              <a:p>
                <a:r>
                  <a:rPr lang="en-IN" dirty="0">
                    <a:latin typeface="Calibri" panose="020F0502020204030204" pitchFamily="34" charset="0"/>
                  </a:rPr>
                  <a:t>The number of devices shifted cannot be a negative value</a:t>
                </a:r>
                <a:r>
                  <a:rPr lang="en-IN" dirty="0" smtClean="0">
                    <a:latin typeface="Calibri" panose="020F0502020204030204" pitchFamily="34" charset="0"/>
                  </a:rPr>
                  <a:t>.</a:t>
                </a:r>
              </a:p>
              <a:p>
                <a:endParaRPr lang="en-US" sz="2400" dirty="0">
                  <a:latin typeface="Calibri" panose="020F0502020204030204" pitchFamily="34" charset="0"/>
                </a:endParaRPr>
              </a:p>
              <a:p>
                <a:pPr lvl="1"/>
                <a:r>
                  <a:rPr lang="en-IN" sz="2400" b="1" dirty="0" err="1">
                    <a:latin typeface="Calibri" panose="020F0502020204030204" pitchFamily="34" charset="0"/>
                  </a:rPr>
                  <a:t>X</a:t>
                </a:r>
                <a:r>
                  <a:rPr lang="en-IN" sz="2400" b="1" baseline="-25000" dirty="0" err="1">
                    <a:latin typeface="Calibri" panose="020F0502020204030204" pitchFamily="34" charset="0"/>
                  </a:rPr>
                  <a:t>kit</a:t>
                </a:r>
                <a:r>
                  <a:rPr lang="en-IN" sz="2400" b="1" baseline="-25000" dirty="0">
                    <a:latin typeface="Calibri" panose="020F0502020204030204" pitchFamily="34" charset="0"/>
                  </a:rPr>
                  <a:t> </a:t>
                </a:r>
                <a:r>
                  <a:rPr lang="en-IN" sz="2400" b="1" dirty="0">
                    <a:latin typeface="Calibri" panose="020F0502020204030204" pitchFamily="34" charset="0"/>
                  </a:rPr>
                  <a:t>&gt; 0  for all </a:t>
                </a:r>
                <a:r>
                  <a:rPr lang="en-IN" sz="2400" b="1" dirty="0" err="1">
                    <a:latin typeface="Calibri" panose="020F0502020204030204" pitchFamily="34" charset="0"/>
                  </a:rPr>
                  <a:t>i,j,k</a:t>
                </a:r>
                <a:r>
                  <a:rPr lang="en-IN" sz="2400" b="1" dirty="0" smtClean="0">
                    <a:latin typeface="Calibri" panose="020F0502020204030204" pitchFamily="34" charset="0"/>
                  </a:rPr>
                  <a:t>.</a:t>
                </a:r>
              </a:p>
              <a:p>
                <a:pPr lvl="1"/>
                <a:endParaRPr lang="en-US" sz="2400" dirty="0">
                  <a:latin typeface="Calibri" panose="020F0502020204030204" pitchFamily="34" charset="0"/>
                </a:endParaRPr>
              </a:p>
              <a:p>
                <a:r>
                  <a:rPr lang="en-IN" dirty="0" smtClean="0">
                    <a:latin typeface="Calibri" panose="020F0502020204030204" pitchFamily="34" charset="0"/>
                  </a:rPr>
                  <a:t>The </a:t>
                </a:r>
                <a:r>
                  <a:rPr lang="en-IN" dirty="0">
                    <a:latin typeface="Calibri" panose="020F0502020204030204" pitchFamily="34" charset="0"/>
                  </a:rPr>
                  <a:t>number of devices shifted away from a time step </a:t>
                </a:r>
                <a:r>
                  <a:rPr lang="en-IN" dirty="0" smtClean="0">
                    <a:latin typeface="Calibri" panose="020F0502020204030204" pitchFamily="34" charset="0"/>
                  </a:rPr>
                  <a:t>cannot</a:t>
                </a:r>
                <a:r>
                  <a:rPr lang="en-US" dirty="0">
                    <a:latin typeface="Calibri" panose="020F0502020204030204" pitchFamily="34" charset="0"/>
                  </a:rPr>
                  <a:t> </a:t>
                </a:r>
                <a:r>
                  <a:rPr lang="en-IN" dirty="0" smtClean="0">
                    <a:latin typeface="Calibri" panose="020F0502020204030204" pitchFamily="34" charset="0"/>
                  </a:rPr>
                  <a:t>be </a:t>
                </a:r>
                <a:r>
                  <a:rPr lang="en-IN" dirty="0">
                    <a:latin typeface="Calibri" panose="020F0502020204030204" pitchFamily="34" charset="0"/>
                  </a:rPr>
                  <a:t>more than the number of devices available for control at </a:t>
                </a:r>
                <a:r>
                  <a:rPr lang="en-IN" dirty="0" smtClean="0">
                    <a:latin typeface="Calibri" panose="020F0502020204030204" pitchFamily="34" charset="0"/>
                  </a:rPr>
                  <a:t>the time </a:t>
                </a:r>
                <a:r>
                  <a:rPr lang="en-IN" dirty="0">
                    <a:latin typeface="Calibri" panose="020F0502020204030204" pitchFamily="34" charset="0"/>
                  </a:rPr>
                  <a:t>step</a:t>
                </a:r>
                <a:r>
                  <a:rPr lang="en-IN" dirty="0" smtClean="0">
                    <a:latin typeface="Calibri" panose="020F0502020204030204" pitchFamily="34" charset="0"/>
                  </a:rPr>
                  <a:t>.</a:t>
                </a:r>
              </a:p>
              <a:p>
                <a:endParaRPr lang="en-US" sz="2400" dirty="0">
                  <a:latin typeface="Calibri" panose="020F0502020204030204" pitchFamily="34" charset="0"/>
                </a:endParaRPr>
              </a:p>
              <a:p>
                <a:pPr lvl="1"/>
                <a14:m>
                  <m:oMath xmlns:m="http://schemas.openxmlformats.org/officeDocument/2006/math">
                    <m:nary>
                      <m:naryPr>
                        <m:chr m:val="∑"/>
                        <m:limLoc m:val="undOvr"/>
                        <m:ctrlPr>
                          <a:rPr lang="en-US" sz="2400" b="1" i="1">
                            <a:latin typeface="Cambria Math" panose="02040503050406030204" pitchFamily="18" charset="0"/>
                          </a:rPr>
                        </m:ctrlPr>
                      </m:naryPr>
                      <m:sub>
                        <m:r>
                          <a:rPr lang="en-IN" sz="2400" b="1" i="1">
                            <a:latin typeface="Cambria Math" panose="02040503050406030204" pitchFamily="18" charset="0"/>
                          </a:rPr>
                          <m:t>𝒕</m:t>
                        </m:r>
                        <m:r>
                          <a:rPr lang="en-IN" sz="2400" b="1" i="1">
                            <a:latin typeface="Cambria Math" panose="02040503050406030204" pitchFamily="18" charset="0"/>
                          </a:rPr>
                          <m:t>=</m:t>
                        </m:r>
                        <m:r>
                          <a:rPr lang="en-IN" sz="2400" b="1" i="1">
                            <a:latin typeface="Cambria Math" panose="02040503050406030204" pitchFamily="18" charset="0"/>
                          </a:rPr>
                          <m:t>𝟏</m:t>
                        </m:r>
                      </m:sub>
                      <m:sup>
                        <m:r>
                          <a:rPr lang="en-IN" sz="2400" b="1" i="1">
                            <a:latin typeface="Cambria Math" panose="02040503050406030204" pitchFamily="18" charset="0"/>
                          </a:rPr>
                          <m:t>𝑵</m:t>
                        </m:r>
                      </m:sup>
                      <m:e>
                        <m:r>
                          <a:rPr lang="en-IN" sz="2400" b="1" i="1">
                            <a:latin typeface="Cambria Math" panose="02040503050406030204" pitchFamily="18" charset="0"/>
                          </a:rPr>
                          <m:t>𝑿</m:t>
                        </m:r>
                      </m:e>
                    </m:nary>
                  </m:oMath>
                </a14:m>
                <a:r>
                  <a:rPr lang="en-IN" sz="2400" b="1" baseline="-25000" dirty="0">
                    <a:latin typeface="Calibri" panose="020F0502020204030204" pitchFamily="34" charset="0"/>
                  </a:rPr>
                  <a:t>kit </a:t>
                </a:r>
                <a:r>
                  <a:rPr lang="en-IN" sz="2400" b="1" dirty="0">
                    <a:latin typeface="Calibri" panose="020F0502020204030204" pitchFamily="34" charset="0"/>
                  </a:rPr>
                  <a:t>&lt;= </a:t>
                </a:r>
                <a:r>
                  <a:rPr lang="en-IN" sz="2400" b="1" dirty="0" err="1">
                    <a:latin typeface="Calibri" panose="020F0502020204030204" pitchFamily="34" charset="0"/>
                  </a:rPr>
                  <a:t>Ctrlable</a:t>
                </a:r>
                <a:r>
                  <a:rPr lang="en-IN" sz="2400" b="1" dirty="0">
                    <a:latin typeface="Calibri" panose="020F0502020204030204" pitchFamily="34" charset="0"/>
                  </a:rPr>
                  <a:t>(</a:t>
                </a:r>
                <a:r>
                  <a:rPr lang="en-IN" sz="2400" b="1" dirty="0" err="1">
                    <a:latin typeface="Calibri" panose="020F0502020204030204" pitchFamily="34" charset="0"/>
                  </a:rPr>
                  <a:t>i</a:t>
                </a:r>
                <a:r>
                  <a:rPr lang="en-IN" sz="2400" b="1" dirty="0" smtClean="0">
                    <a:latin typeface="Calibri" panose="020F0502020204030204" pitchFamily="34" charset="0"/>
                  </a:rPr>
                  <a:t>)</a:t>
                </a:r>
              </a:p>
              <a:p>
                <a:pPr marL="530339" lvl="1" indent="0">
                  <a:buNone/>
                </a:pPr>
                <a:endParaRPr lang="en-US" sz="2400" dirty="0">
                  <a:latin typeface="Calibri" panose="020F0502020204030204" pitchFamily="34" charset="0"/>
                </a:endParaRPr>
              </a:p>
              <a:p>
                <a:pPr lvl="1"/>
                <a:r>
                  <a:rPr lang="en-IN" dirty="0">
                    <a:latin typeface="Calibri" panose="020F0502020204030204" pitchFamily="34" charset="0"/>
                  </a:rPr>
                  <a:t>Where </a:t>
                </a:r>
                <a:r>
                  <a:rPr lang="en-IN" dirty="0" err="1">
                    <a:latin typeface="Calibri" panose="020F0502020204030204" pitchFamily="34" charset="0"/>
                  </a:rPr>
                  <a:t>Ctrlable</a:t>
                </a:r>
                <a:r>
                  <a:rPr lang="en-IN" dirty="0">
                    <a:latin typeface="Calibri" panose="020F0502020204030204" pitchFamily="34" charset="0"/>
                  </a:rPr>
                  <a:t>(</a:t>
                </a:r>
                <a:r>
                  <a:rPr lang="en-IN" dirty="0" err="1">
                    <a:latin typeface="Calibri" panose="020F0502020204030204" pitchFamily="34" charset="0"/>
                  </a:rPr>
                  <a:t>i</a:t>
                </a:r>
                <a:r>
                  <a:rPr lang="en-IN" dirty="0">
                    <a:latin typeface="Calibri" panose="020F0502020204030204" pitchFamily="34" charset="0"/>
                  </a:rPr>
                  <a:t>) is the number of devices of type k available for control at time step </a:t>
                </a:r>
                <a:r>
                  <a:rPr lang="en-IN" dirty="0" err="1" smtClean="0">
                    <a:latin typeface="Calibri" panose="020F0502020204030204" pitchFamily="34" charset="0"/>
                  </a:rPr>
                  <a:t>i</a:t>
                </a:r>
                <a:r>
                  <a:rPr lang="en-IN" dirty="0" smtClean="0">
                    <a:latin typeface="Calibri" panose="020F0502020204030204" pitchFamily="34" charset="0"/>
                  </a:rPr>
                  <a:t>.</a:t>
                </a:r>
                <a:endParaRPr lang="en-US" dirty="0">
                  <a:latin typeface="Calibri" panose="020F0502020204030204" pitchFamily="34" charset="0"/>
                </a:endParaRPr>
              </a:p>
              <a:p>
                <a:endParaRPr lang="en-US" sz="24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785813"/>
                <a:ext cx="9601200" cy="5081587"/>
              </a:xfrm>
              <a:blipFill>
                <a:blip r:embed="rId2"/>
                <a:stretch>
                  <a:fillRect l="-571" t="-1079" r="-698"/>
                </a:stretch>
              </a:blipFill>
            </p:spPr>
            <p:txBody>
              <a:bodyPr/>
              <a:lstStyle/>
              <a:p>
                <a:r>
                  <a:rPr lang="en-US">
                    <a:noFill/>
                  </a:rPr>
                  <a:t> </a:t>
                </a:r>
              </a:p>
            </p:txBody>
          </p:sp>
        </mc:Fallback>
      </mc:AlternateContent>
    </p:spTree>
    <p:extLst>
      <p:ext uri="{BB962C8B-B14F-4D97-AF65-F5344CB8AC3E}">
        <p14:creationId xmlns:p14="http://schemas.microsoft.com/office/powerpoint/2010/main" val="1445159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a:t>
            </a:r>
            <a:endParaRPr lang="en-US" dirty="0"/>
          </a:p>
        </p:txBody>
      </p:sp>
      <p:pic>
        <p:nvPicPr>
          <p:cNvPr id="4" name="Content Placeholder 3"/>
          <p:cNvPicPr>
            <a:picLocks noGrp="1" noChangeAspect="1"/>
          </p:cNvPicPr>
          <p:nvPr>
            <p:ph idx="1"/>
          </p:nvPr>
        </p:nvPicPr>
        <p:blipFill>
          <a:blip r:embed="rId2"/>
          <a:stretch>
            <a:fillRect/>
          </a:stretch>
        </p:blipFill>
        <p:spPr>
          <a:xfrm>
            <a:off x="2447500" y="1553135"/>
            <a:ext cx="7449400" cy="4632512"/>
          </a:xfrm>
          <a:prstGeom prst="rect">
            <a:avLst/>
          </a:prstGeom>
        </p:spPr>
      </p:pic>
    </p:spTree>
    <p:extLst>
      <p:ext uri="{BB962C8B-B14F-4D97-AF65-F5344CB8AC3E}">
        <p14:creationId xmlns:p14="http://schemas.microsoft.com/office/powerpoint/2010/main" val="208239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 Genetic </a:t>
            </a:r>
            <a:r>
              <a:rPr lang="en-US" dirty="0" smtClean="0"/>
              <a:t>algorithm</a:t>
            </a:r>
            <a:endParaRPr lang="en-US" dirty="0"/>
          </a:p>
        </p:txBody>
      </p:sp>
      <p:sp>
        <p:nvSpPr>
          <p:cNvPr id="3" name="Content Placeholder 2"/>
          <p:cNvSpPr>
            <a:spLocks noGrp="1"/>
          </p:cNvSpPr>
          <p:nvPr>
            <p:ph idx="1"/>
          </p:nvPr>
        </p:nvSpPr>
        <p:spPr>
          <a:xfrm>
            <a:off x="1371601" y="1690688"/>
            <a:ext cx="9748716" cy="4351339"/>
          </a:xfrm>
        </p:spPr>
        <p:txBody>
          <a:bodyPr/>
          <a:lstStyle/>
          <a:p>
            <a:pPr algn="just"/>
            <a:r>
              <a:rPr lang="en-US" dirty="0" smtClean="0"/>
              <a:t>The genetic algorithm is a method for solving both constrained and unconstrained optimization problems that is based on natural selection, that drives biological evolution.</a:t>
            </a:r>
          </a:p>
          <a:p>
            <a:pPr algn="just"/>
            <a:r>
              <a:rPr lang="en-US" dirty="0" smtClean="0"/>
              <a:t>The genetic algorithm differs from a classical, derivative-based, optimization algorithm in two main ways</a:t>
            </a:r>
          </a:p>
          <a:p>
            <a:pPr marL="0" indent="0" algn="just">
              <a:buNone/>
            </a:pPr>
            <a:endParaRPr lang="en-US" dirty="0" smtClean="0"/>
          </a:p>
          <a:p>
            <a:pPr algn="just"/>
            <a:endParaRPr lang="en-US" dirty="0"/>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27661"/>
              </p:ext>
            </p:extLst>
          </p:nvPr>
        </p:nvGraphicFramePr>
        <p:xfrm>
          <a:off x="1783687" y="3516506"/>
          <a:ext cx="8924544" cy="3078480"/>
        </p:xfrm>
        <a:graphic>
          <a:graphicData uri="http://schemas.openxmlformats.org/drawingml/2006/table">
            <a:tbl>
              <a:tblPr firstRow="1" bandRow="1">
                <a:tableStyleId>{5C22544A-7EE6-4342-B048-85BDC9FD1C3A}</a:tableStyleId>
              </a:tblPr>
              <a:tblGrid>
                <a:gridCol w="4710989">
                  <a:extLst>
                    <a:ext uri="{9D8B030D-6E8A-4147-A177-3AD203B41FA5}">
                      <a16:colId xmlns:a16="http://schemas.microsoft.com/office/drawing/2014/main" val="20000"/>
                    </a:ext>
                  </a:extLst>
                </a:gridCol>
                <a:gridCol w="4213555">
                  <a:extLst>
                    <a:ext uri="{9D8B030D-6E8A-4147-A177-3AD203B41FA5}">
                      <a16:colId xmlns:a16="http://schemas.microsoft.com/office/drawing/2014/main" val="20001"/>
                    </a:ext>
                  </a:extLst>
                </a:gridCol>
              </a:tblGrid>
              <a:tr h="350310">
                <a:tc>
                  <a:txBody>
                    <a:bodyPr/>
                    <a:lstStyle/>
                    <a:p>
                      <a:pPr algn="just"/>
                      <a:r>
                        <a:rPr lang="en-US" sz="1900" dirty="0" smtClean="0">
                          <a:solidFill>
                            <a:schemeClr val="tx1"/>
                          </a:solidFill>
                        </a:rPr>
                        <a:t>                  CLASSICAL</a:t>
                      </a:r>
                      <a:r>
                        <a:rPr lang="en-US" sz="1900" baseline="0" dirty="0" smtClean="0">
                          <a:solidFill>
                            <a:schemeClr val="tx1"/>
                          </a:solidFill>
                        </a:rPr>
                        <a:t> ALGORITHM</a:t>
                      </a:r>
                      <a:endParaRPr lang="en-US" sz="1900" dirty="0">
                        <a:solidFill>
                          <a:schemeClr val="tx1"/>
                        </a:solidFill>
                      </a:endParaRPr>
                    </a:p>
                  </a:txBody>
                  <a:tcPr/>
                </a:tc>
                <a:tc>
                  <a:txBody>
                    <a:bodyPr/>
                    <a:lstStyle/>
                    <a:p>
                      <a:pPr algn="just"/>
                      <a:r>
                        <a:rPr lang="en-US" sz="1900" dirty="0" smtClean="0">
                          <a:solidFill>
                            <a:schemeClr val="tx1"/>
                          </a:solidFill>
                        </a:rPr>
                        <a:t>                  GENETIC ALGORITHM</a:t>
                      </a:r>
                      <a:endParaRPr lang="en-US" sz="1900" dirty="0">
                        <a:solidFill>
                          <a:schemeClr val="tx1"/>
                        </a:solidFill>
                      </a:endParaRPr>
                    </a:p>
                  </a:txBody>
                  <a:tcPr/>
                </a:tc>
                <a:extLst>
                  <a:ext uri="{0D108BD9-81ED-4DB2-BD59-A6C34878D82A}">
                    <a16:rowId xmlns:a16="http://schemas.microsoft.com/office/drawing/2014/main" val="10000"/>
                  </a:ext>
                </a:extLst>
              </a:tr>
              <a:tr h="2480196">
                <a:tc>
                  <a:txBody>
                    <a:bodyPr/>
                    <a:lstStyle/>
                    <a:p>
                      <a:pPr algn="just"/>
                      <a:r>
                        <a:rPr lang="en-US" sz="1900" dirty="0" smtClean="0"/>
                        <a:t>1.Generates a single point at each iteration. The sequence of points approaches an optimal solution.</a:t>
                      </a:r>
                    </a:p>
                    <a:p>
                      <a:pPr algn="just"/>
                      <a:endParaRPr lang="en-US" sz="1900" dirty="0" smtClean="0"/>
                    </a:p>
                    <a:p>
                      <a:pPr algn="just"/>
                      <a:r>
                        <a:rPr lang="en-US" sz="1900" dirty="0" smtClean="0"/>
                        <a:t>2.Selects the next point in the sequence by a deterministic computation</a:t>
                      </a:r>
                      <a:endParaRPr lang="en-US" sz="1900" dirty="0"/>
                    </a:p>
                  </a:txBody>
                  <a:tcPr/>
                </a:tc>
                <a:tc>
                  <a:txBody>
                    <a:bodyPr/>
                    <a:lstStyle/>
                    <a:p>
                      <a:pPr algn="just"/>
                      <a:r>
                        <a:rPr lang="en-US" sz="1900" b="0" i="0" kern="1200" dirty="0" smtClean="0">
                          <a:solidFill>
                            <a:schemeClr val="dk1"/>
                          </a:solidFill>
                          <a:effectLst/>
                          <a:latin typeface="+mn-lt"/>
                          <a:ea typeface="+mn-ea"/>
                          <a:cs typeface="+mn-cs"/>
                        </a:rPr>
                        <a:t>1.Generates a population of points at each iteration. The best point in the population approaches an optimal solution.</a:t>
                      </a:r>
                    </a:p>
                    <a:p>
                      <a:pPr algn="just"/>
                      <a:r>
                        <a:rPr lang="en-US" sz="1900" b="0" i="0" kern="1200" dirty="0" smtClean="0">
                          <a:solidFill>
                            <a:schemeClr val="dk1"/>
                          </a:solidFill>
                          <a:effectLst/>
                          <a:latin typeface="+mn-lt"/>
                          <a:ea typeface="+mn-ea"/>
                          <a:cs typeface="+mn-cs"/>
                        </a:rPr>
                        <a:t>2.Selects the next population by computation which uses random number generators</a:t>
                      </a:r>
                    </a:p>
                    <a:p>
                      <a:pPr algn="just"/>
                      <a:endParaRPr lang="en-US" sz="1900" b="0" i="0" kern="1200" dirty="0" smtClean="0">
                        <a:solidFill>
                          <a:schemeClr val="dk1"/>
                        </a:solidFill>
                        <a:effectLst/>
                        <a:latin typeface="+mn-lt"/>
                        <a:ea typeface="+mn-ea"/>
                        <a:cs typeface="+mn-cs"/>
                      </a:endParaRPr>
                    </a:p>
                    <a:p>
                      <a:pPr algn="just"/>
                      <a:endParaRPr lang="en-US" sz="19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472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5" y="253335"/>
            <a:ext cx="10149385" cy="672104"/>
          </a:xfrm>
        </p:spPr>
        <p:txBody>
          <a:bodyPr>
            <a:normAutofit fontScale="90000"/>
          </a:bodyPr>
          <a:lstStyle/>
          <a:p>
            <a:r>
              <a:rPr lang="en-US" dirty="0" smtClean="0"/>
              <a:t>The Process Flow</a:t>
            </a:r>
            <a:endParaRPr lang="en-US" dirty="0"/>
          </a:p>
        </p:txBody>
      </p:sp>
      <p:sp>
        <p:nvSpPr>
          <p:cNvPr id="3" name="Content Placeholder 2"/>
          <p:cNvSpPr>
            <a:spLocks noGrp="1"/>
          </p:cNvSpPr>
          <p:nvPr>
            <p:ph idx="1"/>
          </p:nvPr>
        </p:nvSpPr>
        <p:spPr>
          <a:xfrm>
            <a:off x="837065" y="925439"/>
            <a:ext cx="6894996" cy="6107373"/>
          </a:xfrm>
        </p:spPr>
        <p:txBody>
          <a:bodyPr>
            <a:normAutofit/>
          </a:bodyPr>
          <a:lstStyle/>
          <a:p>
            <a:pPr marL="0" indent="0">
              <a:buNone/>
            </a:pPr>
            <a:r>
              <a:rPr lang="en-US" dirty="0" smtClean="0"/>
              <a:t>In </a:t>
            </a:r>
            <a:r>
              <a:rPr lang="en-US" dirty="0"/>
              <a:t>the genetic algorithm process is as </a:t>
            </a:r>
            <a:r>
              <a:rPr lang="en-US" dirty="0" smtClean="0"/>
              <a:t>follows:</a:t>
            </a:r>
            <a:endParaRPr lang="en-US" dirty="0"/>
          </a:p>
          <a:p>
            <a:r>
              <a:rPr lang="en-US" dirty="0"/>
              <a:t>Step 1. Determine the number of chromosomes, generation, and mutation rate and crossover rate value</a:t>
            </a:r>
          </a:p>
          <a:p>
            <a:r>
              <a:rPr lang="en-US" dirty="0"/>
              <a:t>Step 2. Generate chromosome-chromosome number of the population, and the initialization value of the genes chromosome-chromosome with a random value</a:t>
            </a:r>
          </a:p>
          <a:p>
            <a:r>
              <a:rPr lang="en-US" dirty="0"/>
              <a:t>Step 3. Process steps 4-7 until the number of generations is met</a:t>
            </a:r>
          </a:p>
          <a:p>
            <a:r>
              <a:rPr lang="en-US" dirty="0"/>
              <a:t>Step 4. Evaluation of fitness value of chromosomes by calculating objective function</a:t>
            </a:r>
          </a:p>
          <a:p>
            <a:r>
              <a:rPr lang="en-US" dirty="0"/>
              <a:t>Step 5. Chromosomes selection</a:t>
            </a:r>
          </a:p>
          <a:p>
            <a:r>
              <a:rPr lang="en-US" dirty="0"/>
              <a:t>Step 5. Crossover</a:t>
            </a:r>
          </a:p>
          <a:p>
            <a:r>
              <a:rPr lang="en-US" dirty="0"/>
              <a:t>Step 6. Mutation</a:t>
            </a:r>
          </a:p>
          <a:p>
            <a:r>
              <a:rPr lang="en-US" dirty="0"/>
              <a:t>Step 7. New Chromosomes (Offspring)</a:t>
            </a:r>
          </a:p>
          <a:p>
            <a:r>
              <a:rPr lang="en-US" dirty="0"/>
              <a:t>Step 8. Solution (Best Chromosomes)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401" y="1463322"/>
            <a:ext cx="3554077" cy="3538985"/>
          </a:xfrm>
          <a:prstGeom prst="rect">
            <a:avLst/>
          </a:prstGeom>
        </p:spPr>
      </p:pic>
    </p:spTree>
    <p:extLst>
      <p:ext uri="{BB962C8B-B14F-4D97-AF65-F5344CB8AC3E}">
        <p14:creationId xmlns:p14="http://schemas.microsoft.com/office/powerpoint/2010/main" val="404563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33"/>
            <a:ext cx="10515600" cy="1325563"/>
          </a:xfrm>
        </p:spPr>
        <p:txBody>
          <a:bodyPr/>
          <a:lstStyle/>
          <a:p>
            <a:r>
              <a:rPr lang="en-US" dirty="0" smtClean="0"/>
              <a:t>Initialization</a:t>
            </a:r>
            <a:endParaRPr lang="en-US" dirty="0"/>
          </a:p>
        </p:txBody>
      </p:sp>
      <p:sp>
        <p:nvSpPr>
          <p:cNvPr id="3" name="Content Placeholder 2"/>
          <p:cNvSpPr>
            <a:spLocks noGrp="1"/>
          </p:cNvSpPr>
          <p:nvPr>
            <p:ph idx="1"/>
          </p:nvPr>
        </p:nvSpPr>
        <p:spPr>
          <a:xfrm>
            <a:off x="1295400" y="1863393"/>
            <a:ext cx="9601200" cy="3581400"/>
          </a:xfrm>
        </p:spPr>
        <p:txBody>
          <a:bodyPr>
            <a:normAutofit lnSpcReduction="10000"/>
          </a:bodyPr>
          <a:lstStyle/>
          <a:p>
            <a:r>
              <a:rPr lang="en-US" dirty="0" smtClean="0"/>
              <a:t>The most common type of genetic algorithm works as follows</a:t>
            </a:r>
          </a:p>
          <a:p>
            <a:r>
              <a:rPr lang="en-US" dirty="0" smtClean="0"/>
              <a:t> </a:t>
            </a:r>
            <a:r>
              <a:rPr lang="en-US" dirty="0"/>
              <a:t>A</a:t>
            </a:r>
            <a:r>
              <a:rPr lang="en-US" dirty="0" smtClean="0"/>
              <a:t> population is created with a group of individuals created randomly.</a:t>
            </a:r>
          </a:p>
          <a:p>
            <a:r>
              <a:rPr lang="en-US" dirty="0" smtClean="0"/>
              <a:t>The random no generation is possible with rand() function.</a:t>
            </a:r>
          </a:p>
          <a:p>
            <a:r>
              <a:rPr lang="en-US" dirty="0" smtClean="0"/>
              <a:t>The population is initialized keeping in account the</a:t>
            </a:r>
            <a:r>
              <a:rPr lang="en-US" b="1" dirty="0" smtClean="0"/>
              <a:t> constraints </a:t>
            </a:r>
            <a:r>
              <a:rPr lang="en-US" dirty="0" smtClean="0"/>
              <a:t>of the given problem.</a:t>
            </a:r>
          </a:p>
          <a:p>
            <a:r>
              <a:rPr lang="en-US" dirty="0" smtClean="0"/>
              <a:t> Chromosome is initialized based on the constraints with the help of following logic</a:t>
            </a:r>
          </a:p>
          <a:p>
            <a:pPr lvl="1"/>
            <a:endParaRPr lang="en-US" dirty="0"/>
          </a:p>
          <a:p>
            <a:pPr marL="530339" lvl="1" indent="0">
              <a:buNone/>
            </a:pPr>
            <a:r>
              <a:rPr lang="en-US" sz="2400" b="1" dirty="0" smtClean="0"/>
              <a:t>	chromosome(</a:t>
            </a:r>
            <a:r>
              <a:rPr lang="en-US" sz="2400" b="1" dirty="0" err="1" smtClean="0"/>
              <a:t>I,j</a:t>
            </a:r>
            <a:r>
              <a:rPr lang="en-US" sz="2400" b="1" dirty="0"/>
              <a:t>)=∑_(</a:t>
            </a:r>
            <a:r>
              <a:rPr lang="en-US" sz="2400" b="1" dirty="0" err="1"/>
              <a:t>i</a:t>
            </a:r>
            <a:r>
              <a:rPr lang="en-US" sz="2400" b="1" dirty="0"/>
              <a:t>=1)^n ∑_(j=1)^k (A(j)+(B(j)-A(j))*rand())</a:t>
            </a:r>
          </a:p>
          <a:p>
            <a:endParaRPr lang="en-US" dirty="0" smtClean="0"/>
          </a:p>
          <a:p>
            <a:r>
              <a:rPr lang="en-US" dirty="0" smtClean="0"/>
              <a:t>NOTE: rand()   generates values between 0 and 1</a:t>
            </a:r>
          </a:p>
          <a:p>
            <a:endParaRPr lang="en-US" dirty="0"/>
          </a:p>
        </p:txBody>
      </p:sp>
      <p:cxnSp>
        <p:nvCxnSpPr>
          <p:cNvPr id="9" name="Straight Arrow Connector 8"/>
          <p:cNvCxnSpPr/>
          <p:nvPr/>
        </p:nvCxnSpPr>
        <p:spPr>
          <a:xfrm>
            <a:off x="3002510" y="5882185"/>
            <a:ext cx="218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656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298373" cy="740344"/>
          </a:xfrm>
        </p:spPr>
        <p:txBody>
          <a:bodyPr/>
          <a:lstStyle/>
          <a:p>
            <a:r>
              <a:rPr lang="en-US" dirty="0" smtClean="0"/>
              <a:t>Evaluation and Selection…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35239" y="1403714"/>
                <a:ext cx="9704295" cy="4907721"/>
              </a:xfrm>
            </p:spPr>
            <p:txBody>
              <a:bodyPr>
                <a:normAutofit/>
              </a:bodyPr>
              <a:lstStyle/>
              <a:p>
                <a:r>
                  <a:rPr lang="en-US" dirty="0" smtClean="0"/>
                  <a:t>The fitness function of individuals in the population are then evaluated.</a:t>
                </a:r>
              </a:p>
              <a:p>
                <a:pPr marL="0" indent="0">
                  <a:buNone/>
                </a:pPr>
                <a:endParaRPr lang="pt-BR" dirty="0" smtClean="0"/>
              </a:p>
              <a:p>
                <a:pPr marL="0" indent="0">
                  <a:buNone/>
                </a:pPr>
                <a:endParaRPr lang="pt-BR" dirty="0" smtClean="0"/>
              </a:p>
              <a:p>
                <a:pPr marL="0" indent="0">
                  <a:buNone/>
                </a:pPr>
                <a:r>
                  <a:rPr lang="pt-BR" dirty="0" smtClean="0"/>
                  <a:t>(</a:t>
                </a:r>
                <a:r>
                  <a:rPr lang="pt-BR" dirty="0"/>
                  <a:t>i=1-&gt;</a:t>
                </a:r>
                <a:r>
                  <a:rPr lang="pt-BR" dirty="0" smtClean="0"/>
                  <a:t>n)</a:t>
                </a:r>
                <a:r>
                  <a:rPr lang="en-US" dirty="0" err="1" smtClean="0"/>
                  <a:t>Prob</a:t>
                </a:r>
                <a:r>
                  <a:rPr lang="en-US" dirty="0" smtClean="0"/>
                  <a:t>(</a:t>
                </a:r>
                <a:r>
                  <a:rPr lang="en-US" dirty="0" err="1" smtClean="0"/>
                  <a:t>i</a:t>
                </a:r>
                <a:r>
                  <a:rPr lang="en-US" dirty="0" smtClean="0"/>
                  <a:t>)=</a:t>
                </a:r>
                <a14:m>
                  <m:oMath xmlns:m="http://schemas.openxmlformats.org/officeDocument/2006/math">
                    <m:nary>
                      <m:naryPr>
                        <m:chr m:val="∑"/>
                        <m:ctrlPr>
                          <a:rPr lang="pt-BR" i="1">
                            <a:latin typeface="Cambria Math" panose="02040503050406030204" pitchFamily="18" charset="0"/>
                          </a:rPr>
                        </m:ctrlPr>
                      </m:naryPr>
                      <m:sub>
                        <m:r>
                          <m:rPr>
                            <m:brk m:alnAt="23"/>
                          </m:rPr>
                          <a:rPr lang="en-US" i="1">
                            <a:latin typeface="Cambria Math" panose="02040503050406030204" pitchFamily="18" charset="0"/>
                          </a:rPr>
                          <m:t>𝑖</m:t>
                        </m:r>
                        <m:r>
                          <a:rPr lang="pt-BR" i="1">
                            <a:latin typeface="Cambria Math" panose="02040503050406030204" pitchFamily="18" charset="0"/>
                          </a:rPr>
                          <m:t>=</m:t>
                        </m:r>
                        <m:r>
                          <a:rPr lang="en-US" i="1">
                            <a:latin typeface="Cambria Math" panose="02040503050406030204" pitchFamily="18" charset="0"/>
                          </a:rPr>
                          <m:t>1</m:t>
                        </m:r>
                      </m:sub>
                      <m:sup>
                        <m:r>
                          <a:rPr lang="pt-BR" i="1">
                            <a:latin typeface="Cambria Math" panose="02040503050406030204" pitchFamily="18" charset="0"/>
                          </a:rPr>
                          <m:t>𝑛</m:t>
                        </m:r>
                      </m:sup>
                      <m:e>
                        <m:r>
                          <a:rPr lang="en-US" b="0" i="1" smtClean="0">
                            <a:latin typeface="Cambria Math" panose="02040503050406030204" pitchFamily="18" charset="0"/>
                          </a:rPr>
                          <m:t>(</m:t>
                        </m:r>
                        <m:r>
                          <a:rPr lang="en-US" b="0" i="1" smtClean="0">
                            <a:latin typeface="Cambria Math" panose="02040503050406030204" pitchFamily="18" charset="0"/>
                          </a:rPr>
                          <m:t>𝐹𝑖𝑡𝑛𝑒𝑠𝑠</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𝑡𝑜𝑡𝑎𝑙</m:t>
                        </m:r>
                        <m:r>
                          <a:rPr lang="en-US" b="0" i="1" smtClean="0">
                            <a:latin typeface="Cambria Math" panose="02040503050406030204" pitchFamily="18" charset="0"/>
                          </a:rPr>
                          <m:t>)</m:t>
                        </m:r>
                      </m:e>
                    </m:nary>
                  </m:oMath>
                </a14:m>
                <a:r>
                  <a:rPr lang="en-US" dirty="0" smtClean="0"/>
                  <a:t>, Here total</a:t>
                </a:r>
                <a14:m>
                  <m:oMath xmlns:m="http://schemas.openxmlformats.org/officeDocument/2006/math">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pt-BR" i="1" smtClean="0">
                            <a:latin typeface="Cambria Math" panose="02040503050406030204" pitchFamily="18" charset="0"/>
                          </a:rPr>
                          <m:t>𝑛</m:t>
                        </m:r>
                      </m:sup>
                      <m:e>
                        <m:r>
                          <a:rPr lang="en-US" b="0" i="1" smtClean="0">
                            <a:latin typeface="Cambria Math" panose="02040503050406030204" pitchFamily="18" charset="0"/>
                          </a:rPr>
                          <m:t>𝐹𝑖𝑡𝑛𝑒𝑠𝑠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dirty="0" smtClean="0"/>
              </a:p>
              <a:p>
                <a:pPr marL="0" indent="0">
                  <a:buNone/>
                </a:pPr>
                <a:r>
                  <a:rPr lang="en-US" dirty="0"/>
                  <a:t>(</a:t>
                </a:r>
                <a:r>
                  <a:rPr lang="en-US" dirty="0" smtClean="0"/>
                  <a:t> </a:t>
                </a:r>
                <a:r>
                  <a:rPr lang="pt-BR" dirty="0"/>
                  <a:t>i=1-&gt;n) </a:t>
                </a:r>
                <a:r>
                  <a:rPr lang="en-US" dirty="0" err="1" smtClean="0"/>
                  <a:t>Cummprob</a:t>
                </a:r>
                <a:r>
                  <a:rPr lang="en-US" dirty="0" smtClean="0"/>
                  <a:t>(</a:t>
                </a:r>
                <a:r>
                  <a:rPr lang="en-US" dirty="0" err="1" smtClean="0"/>
                  <a:t>i</a:t>
                </a:r>
                <a:r>
                  <a:rPr lang="en-US" dirty="0" smtClean="0"/>
                  <a:t>)=</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pt-BR" i="1" smtClean="0">
                            <a:latin typeface="Cambria Math" panose="02040503050406030204" pitchFamily="18" charset="0"/>
                          </a:rPr>
                          <m:t>𝑛</m:t>
                        </m:r>
                      </m:sup>
                      <m:e>
                        <m:r>
                          <a:rPr lang="en-US" b="0" i="1" smtClean="0">
                            <a:latin typeface="Cambria Math" panose="02040503050406030204" pitchFamily="18" charset="0"/>
                          </a:rPr>
                          <m:t>𝐶𝑢𝑚𝑚𝑝𝑟𝑜𝑏</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𝑃𝑟𝑜𝑏</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dirty="0" smtClean="0"/>
              </a:p>
              <a:p>
                <a:pPr marL="0" indent="0">
                  <a:buNone/>
                </a:pPr>
                <a:r>
                  <a:rPr lang="en-US" dirty="0" smtClean="0"/>
                  <a:t>Ra=rand() [Random no is generated(0-&gt;1)] </a:t>
                </a:r>
              </a:p>
              <a:p>
                <a:pPr marL="0" indent="0">
                  <a:buNone/>
                </a:pPr>
                <a:r>
                  <a:rPr lang="nn-NO" dirty="0" smtClean="0"/>
                  <a:t>if(Ra(i</a:t>
                </a:r>
                <a:r>
                  <a:rPr lang="nn-NO" dirty="0"/>
                  <a:t>)&lt;</a:t>
                </a:r>
                <a:r>
                  <a:rPr lang="nn-NO" dirty="0" smtClean="0"/>
                  <a:t>cummprob(j))      // Selection process..</a:t>
                </a:r>
                <a:endParaRPr lang="nn-NO" dirty="0"/>
              </a:p>
              <a:p>
                <a:pPr marL="0" indent="0">
                  <a:buNone/>
                </a:pPr>
                <a:r>
                  <a:rPr lang="nn-NO" dirty="0"/>
                  <a:t>            for m=1:k</a:t>
                </a:r>
              </a:p>
              <a:p>
                <a:pPr marL="0" indent="0">
                  <a:buNone/>
                </a:pPr>
                <a:r>
                  <a:rPr lang="nn-NO" dirty="0"/>
                  <a:t>                newc(i,m)=p(j,m);</a:t>
                </a:r>
              </a:p>
              <a:p>
                <a:pPr marL="0" indent="0">
                  <a:buNone/>
                </a:pPr>
                <a:endParaRPr lang="en-US" dirty="0" smtClean="0"/>
              </a:p>
              <a:p>
                <a:pPr marL="0" indent="0">
                  <a:buNone/>
                </a:pPr>
                <a:r>
                  <a:rPr lang="en-US" dirty="0"/>
                  <a:t>T</a:t>
                </a:r>
                <a:r>
                  <a:rPr lang="en-US" dirty="0" smtClean="0"/>
                  <a:t>he higher the fitness, the higher the chance of chromosome being selected.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35239" y="1403714"/>
                <a:ext cx="9704295" cy="4907721"/>
              </a:xfrm>
              <a:blipFill>
                <a:blip r:embed="rId2"/>
                <a:stretch>
                  <a:fillRect l="-628" t="-99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135239" y="1780615"/>
            <a:ext cx="4743450" cy="876300"/>
          </a:xfrm>
          <a:prstGeom prst="rect">
            <a:avLst/>
          </a:prstGeom>
        </p:spPr>
      </p:pic>
      <p:sp>
        <p:nvSpPr>
          <p:cNvPr id="6" name="Rectangle 5"/>
          <p:cNvSpPr/>
          <p:nvPr/>
        </p:nvSpPr>
        <p:spPr>
          <a:xfrm>
            <a:off x="2689412" y="2043953"/>
            <a:ext cx="228600" cy="17481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Tree>
    <p:extLst>
      <p:ext uri="{BB962C8B-B14F-4D97-AF65-F5344CB8AC3E}">
        <p14:creationId xmlns:p14="http://schemas.microsoft.com/office/powerpoint/2010/main" val="1535114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570" y="365125"/>
            <a:ext cx="10562231" cy="576571"/>
          </a:xfrm>
        </p:spPr>
        <p:txBody>
          <a:bodyPr>
            <a:normAutofit fontScale="90000"/>
          </a:bodyPr>
          <a:lstStyle/>
          <a:p>
            <a:r>
              <a:rPr lang="en-US" dirty="0" smtClean="0"/>
              <a:t>Cross over</a:t>
            </a:r>
            <a:endParaRPr lang="en-US" dirty="0"/>
          </a:p>
        </p:txBody>
      </p:sp>
      <p:sp>
        <p:nvSpPr>
          <p:cNvPr id="6" name="Content Placeholder 5"/>
          <p:cNvSpPr>
            <a:spLocks noGrp="1"/>
          </p:cNvSpPr>
          <p:nvPr>
            <p:ph idx="1"/>
          </p:nvPr>
        </p:nvSpPr>
        <p:spPr>
          <a:xfrm>
            <a:off x="1021977" y="955144"/>
            <a:ext cx="4491317" cy="5704764"/>
          </a:xfrm>
        </p:spPr>
        <p:txBody>
          <a:bodyPr>
            <a:noAutofit/>
          </a:bodyPr>
          <a:lstStyle/>
          <a:p>
            <a:pPr marL="0" indent="0" algn="just">
              <a:buNone/>
            </a:pPr>
            <a:r>
              <a:rPr lang="en-US" sz="1600" dirty="0" smtClean="0">
                <a:latin typeface="Calibri" panose="020F0502020204030204" pitchFamily="34" charset="0"/>
              </a:rPr>
              <a:t>Three Steps involved in cross over</a:t>
            </a:r>
          </a:p>
          <a:p>
            <a:pPr marL="0" indent="0" algn="just">
              <a:buNone/>
            </a:pPr>
            <a:r>
              <a:rPr lang="en-US" sz="1600" dirty="0" err="1" smtClean="0">
                <a:latin typeface="Calibri" panose="020F0502020204030204" pitchFamily="34" charset="0"/>
              </a:rPr>
              <a:t>i</a:t>
            </a:r>
            <a:r>
              <a:rPr lang="en-US" sz="1600" dirty="0" smtClean="0">
                <a:latin typeface="Calibri" panose="020F0502020204030204" pitchFamily="34" charset="0"/>
              </a:rPr>
              <a:t>).Parent Selection ii).N possibilities iii). Position for cross over</a:t>
            </a:r>
          </a:p>
          <a:p>
            <a:pPr marL="0" indent="0" algn="just">
              <a:buNone/>
            </a:pPr>
            <a:r>
              <a:rPr lang="en-US" sz="1600" dirty="0" smtClean="0">
                <a:latin typeface="Calibri" panose="020F0502020204030204" pitchFamily="34" charset="0"/>
              </a:rPr>
              <a:t>Step(</a:t>
            </a:r>
            <a:r>
              <a:rPr lang="en-US" sz="1600" dirty="0" err="1" smtClean="0">
                <a:latin typeface="Calibri" panose="020F0502020204030204" pitchFamily="34" charset="0"/>
              </a:rPr>
              <a:t>i</a:t>
            </a:r>
            <a:r>
              <a:rPr lang="en-US" sz="1600" dirty="0">
                <a:latin typeface="Calibri" panose="020F0502020204030204" pitchFamily="34" charset="0"/>
              </a:rPr>
              <a:t>)</a:t>
            </a:r>
            <a:r>
              <a:rPr lang="en-US" sz="1600" dirty="0" smtClean="0">
                <a:latin typeface="Calibri" panose="020F0502020204030204" pitchFamily="34" charset="0"/>
              </a:rPr>
              <a:t>  </a:t>
            </a:r>
          </a:p>
          <a:p>
            <a:pPr marL="0" indent="0" algn="just">
              <a:buNone/>
            </a:pPr>
            <a:r>
              <a:rPr lang="en-US" sz="1600" dirty="0" smtClean="0">
                <a:latin typeface="Calibri" panose="020F0502020204030204" pitchFamily="34" charset="0"/>
              </a:rPr>
              <a:t>For k=1:n</a:t>
            </a:r>
          </a:p>
          <a:p>
            <a:pPr marL="0" indent="0" algn="just">
              <a:buNone/>
            </a:pPr>
            <a:r>
              <a:rPr lang="en-US" sz="1600" dirty="0" smtClean="0">
                <a:latin typeface="Calibri" panose="020F0502020204030204" pitchFamily="34" charset="0"/>
              </a:rPr>
              <a:t>R[k</a:t>
            </a:r>
            <a:r>
              <a:rPr lang="en-US" sz="1600" dirty="0">
                <a:latin typeface="Calibri" panose="020F0502020204030204" pitchFamily="34" charset="0"/>
              </a:rPr>
              <a:t>] ← random(0-1);</a:t>
            </a:r>
          </a:p>
          <a:p>
            <a:pPr marL="0" indent="0" algn="just">
              <a:buNone/>
            </a:pPr>
            <a:r>
              <a:rPr lang="en-US" sz="1600" dirty="0">
                <a:latin typeface="Calibri" panose="020F0502020204030204" pitchFamily="34" charset="0"/>
              </a:rPr>
              <a:t>if (R[k] &lt; </a:t>
            </a:r>
            <a:r>
              <a:rPr lang="el-GR" sz="1600" dirty="0">
                <a:latin typeface="Calibri" panose="020F0502020204030204" pitchFamily="34" charset="0"/>
              </a:rPr>
              <a:t>ρ</a:t>
            </a:r>
            <a:r>
              <a:rPr lang="en-US" sz="1600" dirty="0">
                <a:latin typeface="Calibri" panose="020F0502020204030204" pitchFamily="34" charset="0"/>
              </a:rPr>
              <a:t>c ) then</a:t>
            </a:r>
          </a:p>
          <a:p>
            <a:pPr marL="0" indent="0" algn="just">
              <a:buNone/>
            </a:pPr>
            <a:r>
              <a:rPr lang="en-US" sz="1600" dirty="0">
                <a:latin typeface="Calibri" panose="020F0502020204030204" pitchFamily="34" charset="0"/>
              </a:rPr>
              <a:t>select Chromosome[k] as parent</a:t>
            </a:r>
            <a:r>
              <a:rPr lang="en-US" sz="1600" dirty="0" smtClean="0">
                <a:latin typeface="Calibri" panose="020F0502020204030204" pitchFamily="34" charset="0"/>
              </a:rPr>
              <a:t>;</a:t>
            </a:r>
          </a:p>
          <a:p>
            <a:pPr marL="0" indent="0" algn="just">
              <a:buNone/>
            </a:pPr>
            <a:r>
              <a:rPr lang="en-US" sz="1600" dirty="0" smtClean="0">
                <a:latin typeface="Calibri" panose="020F0502020204030204" pitchFamily="34" charset="0"/>
              </a:rPr>
              <a:t>Step (ii):</a:t>
            </a:r>
          </a:p>
          <a:p>
            <a:pPr marL="0" indent="0" algn="just">
              <a:buNone/>
            </a:pPr>
            <a:r>
              <a:rPr lang="en-US" sz="1600" dirty="0" smtClean="0">
                <a:latin typeface="Calibri" panose="020F0502020204030204" pitchFamily="34" charset="0"/>
              </a:rPr>
              <a:t>For example: If three parents are selected then possibilities of crossover are,</a:t>
            </a:r>
          </a:p>
          <a:p>
            <a:pPr marL="0" indent="0" algn="just">
              <a:buNone/>
            </a:pPr>
            <a:r>
              <a:rPr lang="en-US" sz="1600" dirty="0">
                <a:latin typeface="Calibri" panose="020F0502020204030204" pitchFamily="34" charset="0"/>
              </a:rPr>
              <a:t>Chromosome[1] &gt;&lt; Chromosome[4]</a:t>
            </a:r>
          </a:p>
          <a:p>
            <a:pPr marL="0" indent="0" algn="just">
              <a:buNone/>
            </a:pPr>
            <a:r>
              <a:rPr lang="en-US" sz="1600" dirty="0">
                <a:latin typeface="Calibri" panose="020F0502020204030204" pitchFamily="34" charset="0"/>
              </a:rPr>
              <a:t>Chromosome[4] &gt;&lt; Chromosome[5]</a:t>
            </a:r>
          </a:p>
          <a:p>
            <a:pPr marL="0" indent="0" algn="just">
              <a:buNone/>
            </a:pPr>
            <a:r>
              <a:rPr lang="en-US" sz="1600" dirty="0">
                <a:latin typeface="Calibri" panose="020F0502020204030204" pitchFamily="34" charset="0"/>
              </a:rPr>
              <a:t>Chromosome[5] &gt;&lt; Chromosome[1</a:t>
            </a:r>
            <a:r>
              <a:rPr lang="en-US" sz="1600" dirty="0" smtClean="0">
                <a:latin typeface="Calibri" panose="020F0502020204030204" pitchFamily="34" charset="0"/>
              </a:rPr>
              <a:t>]</a:t>
            </a:r>
          </a:p>
        </p:txBody>
      </p:sp>
      <p:sp>
        <p:nvSpPr>
          <p:cNvPr id="7" name="Content Placeholder 5"/>
          <p:cNvSpPr txBox="1">
            <a:spLocks/>
          </p:cNvSpPr>
          <p:nvPr/>
        </p:nvSpPr>
        <p:spPr>
          <a:xfrm>
            <a:off x="5812485" y="941696"/>
            <a:ext cx="4491317" cy="5704764"/>
          </a:xfrm>
          <a:prstGeom prst="rect">
            <a:avLst/>
          </a:prstGeom>
        </p:spPr>
        <p:txBody>
          <a:bodyPr vert="horz" lIns="91440" tIns="45720" rIns="91440" bIns="45720" rtlCol="0">
            <a:noAutofit/>
          </a:bodyPr>
          <a:lst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z="1600" dirty="0" smtClean="0"/>
              <a:t>Step(iii)</a:t>
            </a:r>
          </a:p>
          <a:p>
            <a:pPr marL="0" indent="0" algn="just">
              <a:buFont typeface="Franklin Gothic Book" panose="020B0503020102020204" pitchFamily="34" charset="0"/>
              <a:buNone/>
            </a:pPr>
            <a:r>
              <a:rPr lang="en-US" sz="1600" dirty="0" smtClean="0"/>
              <a:t>m=floor((k-1)*rand()+1); (random no between 1 to (lengthofchromo-1)</a:t>
            </a:r>
          </a:p>
          <a:p>
            <a:pPr marL="0" indent="0" algn="just">
              <a:buFont typeface="Franklin Gothic Book" panose="020B0503020102020204" pitchFamily="34" charset="0"/>
              <a:buNone/>
            </a:pPr>
            <a:r>
              <a:rPr lang="en-US" sz="1600" dirty="0" smtClean="0"/>
              <a:t> for j=1:k</a:t>
            </a:r>
          </a:p>
          <a:p>
            <a:pPr marL="0" indent="0" algn="just">
              <a:buFont typeface="Franklin Gothic Book" panose="020B0503020102020204" pitchFamily="34" charset="0"/>
              <a:buNone/>
            </a:pPr>
            <a:r>
              <a:rPr lang="en-US" sz="1600" dirty="0" smtClean="0"/>
              <a:t>            if(j&lt;=m)</a:t>
            </a:r>
          </a:p>
          <a:p>
            <a:pPr marL="0" indent="0" algn="just">
              <a:buFont typeface="Franklin Gothic Book" panose="020B0503020102020204" pitchFamily="34" charset="0"/>
              <a:buNone/>
            </a:pPr>
            <a:r>
              <a:rPr lang="en-US" sz="1600" dirty="0" smtClean="0"/>
              <a:t>                child(</a:t>
            </a:r>
            <a:r>
              <a:rPr lang="en-US" sz="1600" dirty="0" err="1" smtClean="0"/>
              <a:t>i,j</a:t>
            </a:r>
            <a:r>
              <a:rPr lang="en-US" sz="1600" dirty="0" smtClean="0"/>
              <a:t>)=parent(</a:t>
            </a:r>
            <a:r>
              <a:rPr lang="en-US" sz="1600" dirty="0" err="1" smtClean="0"/>
              <a:t>i,j</a:t>
            </a:r>
            <a:r>
              <a:rPr lang="en-US" sz="1600" dirty="0" smtClean="0"/>
              <a:t>);</a:t>
            </a:r>
          </a:p>
          <a:p>
            <a:pPr marL="0" indent="0" algn="just">
              <a:buFont typeface="Franklin Gothic Book" panose="020B0503020102020204" pitchFamily="34" charset="0"/>
              <a:buNone/>
            </a:pPr>
            <a:r>
              <a:rPr lang="en-US" sz="1600" dirty="0" smtClean="0"/>
              <a:t>            else</a:t>
            </a:r>
          </a:p>
          <a:p>
            <a:pPr marL="0" indent="0" algn="just">
              <a:buFont typeface="Franklin Gothic Book" panose="020B0503020102020204" pitchFamily="34" charset="0"/>
              <a:buNone/>
            </a:pPr>
            <a:r>
              <a:rPr lang="en-US" sz="1600" dirty="0" smtClean="0"/>
              <a:t>                child(</a:t>
            </a:r>
            <a:r>
              <a:rPr lang="en-US" sz="1600" dirty="0" err="1" smtClean="0"/>
              <a:t>i,j</a:t>
            </a:r>
            <a:r>
              <a:rPr lang="en-US" sz="1600" dirty="0" smtClean="0"/>
              <a:t>)=parent(i+1,j);</a:t>
            </a:r>
          </a:p>
          <a:p>
            <a:pPr marL="0" indent="0" algn="just">
              <a:buFont typeface="Franklin Gothic Book" panose="020B0503020102020204" pitchFamily="34" charset="0"/>
              <a:buNone/>
            </a:pPr>
            <a:r>
              <a:rPr lang="en-US" sz="1600" dirty="0" smtClean="0"/>
              <a:t>m points to position of crossover</a:t>
            </a:r>
          </a:p>
          <a:p>
            <a:pPr marL="0" indent="0" algn="just">
              <a:buFont typeface="Franklin Gothic Book" panose="020B0503020102020204" pitchFamily="34" charset="0"/>
              <a:buNone/>
            </a:pPr>
            <a:endParaRPr lang="en-US" sz="1600" dirty="0" smtClean="0"/>
          </a:p>
          <a:p>
            <a:pPr marL="0" indent="0" algn="just">
              <a:buFont typeface="Franklin Gothic Book" panose="020B0503020102020204" pitchFamily="34" charset="0"/>
              <a:buNone/>
            </a:pPr>
            <a:endParaRPr lang="en-US" sz="1600" dirty="0" smtClean="0"/>
          </a:p>
          <a:p>
            <a:pPr marL="0" indent="0" algn="just">
              <a:buFont typeface="Franklin Gothic Book" panose="020B0503020102020204" pitchFamily="34" charset="0"/>
              <a:buNone/>
            </a:pPr>
            <a:endParaRPr lang="en-US" sz="1600" dirty="0" smtClean="0"/>
          </a:p>
          <a:p>
            <a:pPr marL="0" indent="0" algn="just">
              <a:buFont typeface="Franklin Gothic Book" panose="020B0503020102020204" pitchFamily="34" charset="0"/>
              <a:buNone/>
            </a:pP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682" y="4401485"/>
            <a:ext cx="2380124" cy="2244975"/>
          </a:xfrm>
          <a:prstGeom prst="rect">
            <a:avLst/>
          </a:prstGeom>
        </p:spPr>
      </p:pic>
    </p:spTree>
    <p:extLst>
      <p:ext uri="{BB962C8B-B14F-4D97-AF65-F5344CB8AC3E}">
        <p14:creationId xmlns:p14="http://schemas.microsoft.com/office/powerpoint/2010/main" val="3526800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65126"/>
            <a:ext cx="10466696" cy="822231"/>
          </a:xfrm>
        </p:spPr>
        <p:txBody>
          <a:bodyPr/>
          <a:lstStyle/>
          <a:p>
            <a:r>
              <a:rPr lang="en-US" dirty="0" smtClean="0"/>
              <a:t>Mutation</a:t>
            </a:r>
            <a:endParaRPr lang="en-US" dirty="0"/>
          </a:p>
        </p:txBody>
      </p:sp>
      <p:sp>
        <p:nvSpPr>
          <p:cNvPr id="3" name="Content Placeholder 2"/>
          <p:cNvSpPr>
            <a:spLocks noGrp="1"/>
          </p:cNvSpPr>
          <p:nvPr>
            <p:ph idx="1"/>
          </p:nvPr>
        </p:nvSpPr>
        <p:spPr>
          <a:xfrm>
            <a:off x="1081385" y="1361881"/>
            <a:ext cx="10597724" cy="12898337"/>
          </a:xfrm>
        </p:spPr>
        <p:txBody>
          <a:bodyPr>
            <a:normAutofit/>
          </a:bodyPr>
          <a:lstStyle/>
          <a:p>
            <a:r>
              <a:rPr lang="en-US" dirty="0" err="1" smtClean="0"/>
              <a:t>Total_gen</a:t>
            </a:r>
            <a:r>
              <a:rPr lang="en-US" dirty="0" smtClean="0"/>
              <a:t>(</a:t>
            </a:r>
            <a:r>
              <a:rPr lang="en-US" dirty="0" err="1" smtClean="0"/>
              <a:t>noe</a:t>
            </a:r>
            <a:r>
              <a:rPr lang="en-US" dirty="0" smtClean="0"/>
              <a:t>) </a:t>
            </a:r>
            <a:r>
              <a:rPr lang="en-US" dirty="0"/>
              <a:t>= </a:t>
            </a:r>
            <a:r>
              <a:rPr lang="en-US" dirty="0" err="1"/>
              <a:t>number_of_gen_in_Chromosome</a:t>
            </a:r>
            <a:r>
              <a:rPr lang="en-US" dirty="0"/>
              <a:t> * number of population</a:t>
            </a:r>
            <a:r>
              <a:rPr lang="en-US" dirty="0" smtClean="0"/>
              <a:t>. </a:t>
            </a:r>
          </a:p>
          <a:p>
            <a:r>
              <a:rPr lang="en-US" dirty="0" err="1" smtClean="0"/>
              <a:t>mut</a:t>
            </a:r>
            <a:r>
              <a:rPr lang="en-US" dirty="0" smtClean="0"/>
              <a:t>=pm*</a:t>
            </a:r>
            <a:r>
              <a:rPr lang="en-US" dirty="0" err="1" smtClean="0"/>
              <a:t>noe</a:t>
            </a:r>
            <a:r>
              <a:rPr lang="en-US" dirty="0" smtClean="0"/>
              <a:t>; where pm is the mutation rate.</a:t>
            </a:r>
            <a:endParaRPr lang="en-US" dirty="0"/>
          </a:p>
          <a:p>
            <a:r>
              <a:rPr lang="en-US" dirty="0" err="1"/>
              <a:t>totalmut</a:t>
            </a:r>
            <a:r>
              <a:rPr lang="en-US" dirty="0"/>
              <a:t>=round(</a:t>
            </a:r>
            <a:r>
              <a:rPr lang="en-US" dirty="0" err="1"/>
              <a:t>mut</a:t>
            </a:r>
            <a:r>
              <a:rPr lang="en-US" dirty="0"/>
              <a:t>);</a:t>
            </a:r>
            <a:endParaRPr lang="en-US" dirty="0" smtClean="0"/>
          </a:p>
          <a:p>
            <a:r>
              <a:rPr lang="en-US" dirty="0" err="1"/>
              <a:t>pos</a:t>
            </a:r>
            <a:r>
              <a:rPr lang="en-US" dirty="0"/>
              <a:t>=floor((1+(noe-1)*rand(totalmut,1)));</a:t>
            </a:r>
            <a:endParaRPr lang="en-US" dirty="0" smtClean="0"/>
          </a:p>
          <a:p>
            <a:r>
              <a:rPr lang="en-US" dirty="0"/>
              <a:t>The value of mutated gens at mutation point is replaced by random </a:t>
            </a:r>
            <a:r>
              <a:rPr lang="en-US" dirty="0" smtClean="0"/>
              <a:t>number.</a:t>
            </a:r>
          </a:p>
          <a:p>
            <a:r>
              <a:rPr lang="en-US" dirty="0"/>
              <a:t>for m=1:totalmut</a:t>
            </a:r>
          </a:p>
          <a:p>
            <a:r>
              <a:rPr lang="en-US" dirty="0"/>
              <a:t>            if((</a:t>
            </a:r>
            <a:r>
              <a:rPr lang="en-US" dirty="0" err="1"/>
              <a:t>i</a:t>
            </a:r>
            <a:r>
              <a:rPr lang="en-US" dirty="0"/>
              <a:t>==row(m)) &amp;&amp; (j==col(m)))</a:t>
            </a:r>
          </a:p>
          <a:p>
            <a:r>
              <a:rPr lang="en-US" dirty="0"/>
              <a:t>                </a:t>
            </a:r>
            <a:r>
              <a:rPr lang="en-US" dirty="0" err="1"/>
              <a:t>newc</a:t>
            </a:r>
            <a:r>
              <a:rPr lang="en-US" dirty="0"/>
              <a:t>(</a:t>
            </a:r>
            <a:r>
              <a:rPr lang="en-US" dirty="0" err="1"/>
              <a:t>i,j</a:t>
            </a:r>
            <a:r>
              <a:rPr lang="en-US" dirty="0"/>
              <a:t>)=s(j)+(r(j)-s(j))*rand</a:t>
            </a:r>
            <a:r>
              <a:rPr lang="en-US" dirty="0" smtClean="0"/>
              <a:t>();</a:t>
            </a:r>
          </a:p>
          <a:p>
            <a:r>
              <a:rPr lang="en-US" dirty="0" smtClean="0"/>
              <a:t>And after mutation process the next iteration starts and the process continues till we get the best chromosome… </a:t>
            </a:r>
            <a:endParaRPr lang="en-US" dirty="0"/>
          </a:p>
          <a:p>
            <a:endParaRPr lang="en-US" dirty="0"/>
          </a:p>
          <a:p>
            <a:pPr marL="0" indent="0">
              <a:buNone/>
            </a:pPr>
            <a:r>
              <a:rPr lang="en-US" dirty="0" smtClean="0"/>
              <a:t>           </a:t>
            </a:r>
            <a:endParaRPr lang="en-US" dirty="0"/>
          </a:p>
        </p:txBody>
      </p:sp>
      <p:pic>
        <p:nvPicPr>
          <p:cNvPr id="7" name="Picture 6"/>
          <p:cNvPicPr>
            <a:picLocks noChangeAspect="1"/>
          </p:cNvPicPr>
          <p:nvPr/>
        </p:nvPicPr>
        <p:blipFill>
          <a:blip r:embed="rId2"/>
          <a:stretch>
            <a:fillRect/>
          </a:stretch>
        </p:blipFill>
        <p:spPr>
          <a:xfrm>
            <a:off x="7427036" y="1899761"/>
            <a:ext cx="4343625" cy="1007411"/>
          </a:xfrm>
          <a:prstGeom prst="rect">
            <a:avLst/>
          </a:prstGeom>
        </p:spPr>
      </p:pic>
    </p:spTree>
    <p:extLst>
      <p:ext uri="{BB962C8B-B14F-4D97-AF65-F5344CB8AC3E}">
        <p14:creationId xmlns:p14="http://schemas.microsoft.com/office/powerpoint/2010/main" val="2815283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Proceedings</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In addition to the current work, solved as a single objective function, we add carbon footprint as a secondary objective together with DSM, treating it as a multi objective problem</a:t>
            </a:r>
          </a:p>
          <a:p>
            <a:pPr marL="530339" lvl="1" indent="0" algn="ctr">
              <a:buNone/>
            </a:pPr>
            <a:r>
              <a:rPr lang="en-US" b="1" dirty="0" smtClean="0">
                <a:latin typeface="Calibri" panose="020F0502020204030204" pitchFamily="34" charset="0"/>
              </a:rPr>
              <a:t>E(</a:t>
            </a:r>
            <a:r>
              <a:rPr lang="en-US" b="1" dirty="0">
                <a:latin typeface="Calibri" panose="020F0502020204030204" pitchFamily="34" charset="0"/>
              </a:rPr>
              <a:t>t</a:t>
            </a:r>
            <a:r>
              <a:rPr lang="en-US" b="1" dirty="0" smtClean="0">
                <a:latin typeface="Calibri" panose="020F0502020204030204" pitchFamily="34" charset="0"/>
              </a:rPr>
              <a:t>) = ECo2 x </a:t>
            </a:r>
            <a:r>
              <a:rPr lang="en-US" b="1" dirty="0" err="1" smtClean="0">
                <a:latin typeface="Calibri" panose="020F0502020204030204" pitchFamily="34" charset="0"/>
              </a:rPr>
              <a:t>Pload</a:t>
            </a:r>
            <a:r>
              <a:rPr lang="en-US" b="1" dirty="0" smtClean="0">
                <a:latin typeface="Calibri" panose="020F0502020204030204" pitchFamily="34" charset="0"/>
              </a:rPr>
              <a:t>(t)  </a:t>
            </a:r>
          </a:p>
          <a:p>
            <a:pPr marL="530339" lvl="1" indent="0" algn="ctr">
              <a:buNone/>
            </a:pPr>
            <a:endParaRPr lang="en-US" b="1" dirty="0" smtClean="0">
              <a:latin typeface="Calibri" panose="020F0502020204030204" pitchFamily="34" charset="0"/>
            </a:endParaRPr>
          </a:p>
          <a:p>
            <a:r>
              <a:rPr lang="en-US" sz="1800" b="1" dirty="0" smtClean="0">
                <a:latin typeface="Calibri" panose="020F0502020204030204" pitchFamily="34" charset="0"/>
              </a:rPr>
              <a:t>Multi objective Problem = DSM (Primary Objective) + Co2 Footprint (Secondary Objective)</a:t>
            </a:r>
          </a:p>
          <a:p>
            <a:endParaRPr lang="en-US" sz="1800" b="1" dirty="0">
              <a:latin typeface="Calibri" panose="020F0502020204030204" pitchFamily="34" charset="0"/>
            </a:endParaRPr>
          </a:p>
          <a:p>
            <a:endParaRPr lang="en-US" sz="1800" b="1" dirty="0" smtClean="0">
              <a:latin typeface="Calibri" panose="020F0502020204030204" pitchFamily="34" charset="0"/>
            </a:endParaRPr>
          </a:p>
          <a:p>
            <a:r>
              <a:rPr lang="en-US" sz="1800" dirty="0" smtClean="0">
                <a:latin typeface="Calibri" panose="020F0502020204030204" pitchFamily="34" charset="0"/>
              </a:rPr>
              <a:t>Solution to this Multi </a:t>
            </a:r>
            <a:r>
              <a:rPr lang="en-US" sz="1800" dirty="0">
                <a:latin typeface="Calibri" panose="020F0502020204030204" pitchFamily="34" charset="0"/>
              </a:rPr>
              <a:t>o</a:t>
            </a:r>
            <a:r>
              <a:rPr lang="en-US" sz="1800" dirty="0" smtClean="0">
                <a:latin typeface="Calibri" panose="020F0502020204030204" pitchFamily="34" charset="0"/>
              </a:rPr>
              <a:t>bjective problem can be solved using NGSA II</a:t>
            </a:r>
          </a:p>
        </p:txBody>
      </p:sp>
    </p:spTree>
    <p:extLst>
      <p:ext uri="{BB962C8B-B14F-4D97-AF65-F5344CB8AC3E}">
        <p14:creationId xmlns:p14="http://schemas.microsoft.com/office/powerpoint/2010/main" val="207599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Abstract </a:t>
            </a:r>
            <a:endParaRPr lang="en-US" dirty="0">
              <a:latin typeface="Calibri" panose="020F0502020204030204" pitchFamily="34" charset="0"/>
            </a:endParaRPr>
          </a:p>
        </p:txBody>
      </p:sp>
      <p:sp>
        <p:nvSpPr>
          <p:cNvPr id="3" name="Content Placeholder 2"/>
          <p:cNvSpPr>
            <a:spLocks noGrp="1"/>
          </p:cNvSpPr>
          <p:nvPr>
            <p:ph idx="1"/>
          </p:nvPr>
        </p:nvSpPr>
        <p:spPr>
          <a:xfrm>
            <a:off x="1371600" y="1651000"/>
            <a:ext cx="9601200" cy="3937000"/>
          </a:xfrm>
        </p:spPr>
        <p:txBody>
          <a:bodyPr>
            <a:noAutofit/>
          </a:bodyPr>
          <a:lstStyle/>
          <a:p>
            <a:pPr algn="just"/>
            <a:r>
              <a:rPr lang="en-US" dirty="0" smtClean="0">
                <a:latin typeface="Calibri" panose="020F0502020204030204" pitchFamily="34" charset="0"/>
                <a:ea typeface="Verdana" panose="020B0604030504040204" pitchFamily="34" charset="0"/>
                <a:cs typeface="Verdana" panose="020B0604030504040204" pitchFamily="34" charset="0"/>
              </a:rPr>
              <a:t>We </a:t>
            </a:r>
            <a:r>
              <a:rPr lang="en-US" dirty="0">
                <a:latin typeface="Calibri" panose="020F0502020204030204" pitchFamily="34" charset="0"/>
                <a:ea typeface="Verdana" panose="020B0604030504040204" pitchFamily="34" charset="0"/>
                <a:cs typeface="Verdana" panose="020B0604030504040204" pitchFamily="34" charset="0"/>
              </a:rPr>
              <a:t>propose a novel optimization algorithm for handling loads using </a:t>
            </a:r>
            <a:r>
              <a:rPr lang="en-US" b="1" dirty="0">
                <a:latin typeface="Calibri" panose="020F0502020204030204" pitchFamily="34" charset="0"/>
                <a:ea typeface="Verdana" panose="020B0604030504040204" pitchFamily="34" charset="0"/>
                <a:cs typeface="Verdana" panose="020B0604030504040204" pitchFamily="34" charset="0"/>
              </a:rPr>
              <a:t>Demand Side Management (DSM)</a:t>
            </a:r>
            <a:r>
              <a:rPr lang="en-US" dirty="0">
                <a:latin typeface="Calibri" panose="020F0502020204030204" pitchFamily="34" charset="0"/>
                <a:ea typeface="Verdana" panose="020B0604030504040204" pitchFamily="34" charset="0"/>
                <a:cs typeface="Verdana" panose="020B0604030504040204" pitchFamily="34" charset="0"/>
              </a:rPr>
              <a:t>. DSM consists of planning, implementing, and monitoring activities of electrical utilities which encourage consumers to modify their level and pattern of electricity usage. Fortunately, DSM focuses only on cost reduction by flattening the load curve, and energy management is not considered. Introducing Fuzzy controlled energy management technique along with existing DSM strategies results in increased sustainability. </a:t>
            </a:r>
            <a:endParaRPr lang="en-US" dirty="0" smtClean="0">
              <a:latin typeface="Calibri" panose="020F0502020204030204" pitchFamily="34" charset="0"/>
              <a:ea typeface="Verdana" panose="020B0604030504040204" pitchFamily="34" charset="0"/>
              <a:cs typeface="Verdana" panose="020B0604030504040204" pitchFamily="34" charset="0"/>
            </a:endParaRPr>
          </a:p>
          <a:p>
            <a:pPr algn="just"/>
            <a:r>
              <a:rPr lang="en-US" dirty="0" smtClean="0">
                <a:latin typeface="Calibri" panose="020F0502020204030204" pitchFamily="34" charset="0"/>
                <a:ea typeface="Verdana" panose="020B0604030504040204" pitchFamily="34" charset="0"/>
                <a:cs typeface="Verdana" panose="020B0604030504040204" pitchFamily="34" charset="0"/>
              </a:rPr>
              <a:t>Simulations </a:t>
            </a:r>
            <a:r>
              <a:rPr lang="en-US" dirty="0">
                <a:latin typeface="Calibri" panose="020F0502020204030204" pitchFamily="34" charset="0"/>
                <a:ea typeface="Verdana" panose="020B0604030504040204" pitchFamily="34" charset="0"/>
                <a:cs typeface="Verdana" panose="020B0604030504040204" pitchFamily="34" charset="0"/>
              </a:rPr>
              <a:t>are carried out for a </a:t>
            </a:r>
            <a:r>
              <a:rPr lang="en-US" b="1" dirty="0" smtClean="0">
                <a:latin typeface="Calibri" panose="020F0502020204030204" pitchFamily="34" charset="0"/>
                <a:ea typeface="Verdana" panose="020B0604030504040204" pitchFamily="34" charset="0"/>
                <a:cs typeface="Verdana" panose="020B0604030504040204" pitchFamily="34" charset="0"/>
              </a:rPr>
              <a:t>Campus </a:t>
            </a:r>
            <a:r>
              <a:rPr lang="en-US" b="1" dirty="0">
                <a:latin typeface="Calibri" panose="020F0502020204030204" pitchFamily="34" charset="0"/>
                <a:ea typeface="Verdana" panose="020B0604030504040204" pitchFamily="34" charset="0"/>
                <a:cs typeface="Verdana" panose="020B0604030504040204" pitchFamily="34" charset="0"/>
              </a:rPr>
              <a:t>infrastructure</a:t>
            </a:r>
            <a:r>
              <a:rPr lang="en-US" dirty="0">
                <a:latin typeface="Calibri" panose="020F0502020204030204" pitchFamily="34" charset="0"/>
                <a:ea typeface="Verdana" panose="020B0604030504040204" pitchFamily="34" charset="0"/>
                <a:cs typeface="Verdana" panose="020B0604030504040204" pitchFamily="34" charset="0"/>
              </a:rPr>
              <a:t>, utilizing the </a:t>
            </a:r>
            <a:r>
              <a:rPr lang="en-US" b="1" dirty="0">
                <a:latin typeface="Calibri" panose="020F0502020204030204" pitchFamily="34" charset="0"/>
                <a:ea typeface="Verdana" panose="020B0604030504040204" pitchFamily="34" charset="0"/>
                <a:cs typeface="Verdana" panose="020B0604030504040204" pitchFamily="34" charset="0"/>
              </a:rPr>
              <a:t>existing photo-voltaic array with battery storage</a:t>
            </a:r>
            <a:r>
              <a:rPr lang="en-US" dirty="0">
                <a:latin typeface="Calibri" panose="020F0502020204030204" pitchFamily="34" charset="0"/>
                <a:ea typeface="Verdana" panose="020B0604030504040204" pitchFamily="34" charset="0"/>
                <a:cs typeface="Verdana" panose="020B0604030504040204" pitchFamily="34" charset="0"/>
              </a:rPr>
              <a:t>. These existing assets are treated as local </a:t>
            </a:r>
            <a:r>
              <a:rPr lang="en-US" b="1" dirty="0">
                <a:latin typeface="Calibri" panose="020F0502020204030204" pitchFamily="34" charset="0"/>
                <a:ea typeface="Verdana" panose="020B0604030504040204" pitchFamily="34" charset="0"/>
                <a:cs typeface="Verdana" panose="020B0604030504040204" pitchFamily="34" charset="0"/>
              </a:rPr>
              <a:t>DC grid</a:t>
            </a:r>
            <a:r>
              <a:rPr lang="en-US" dirty="0">
                <a:latin typeface="Calibri" panose="020F0502020204030204" pitchFamily="34" charset="0"/>
                <a:ea typeface="Verdana" panose="020B0604030504040204" pitchFamily="34" charset="0"/>
                <a:cs typeface="Verdana" panose="020B0604030504040204" pitchFamily="34" charset="0"/>
              </a:rPr>
              <a:t>, and plays a vital role in managing the overall cost. In addition to this, DSM also </a:t>
            </a:r>
            <a:r>
              <a:rPr lang="en-US" b="1" dirty="0">
                <a:latin typeface="Calibri" panose="020F0502020204030204" pitchFamily="34" charset="0"/>
                <a:ea typeface="Verdana" panose="020B0604030504040204" pitchFamily="34" charset="0"/>
                <a:cs typeface="Verdana" panose="020B0604030504040204" pitchFamily="34" charset="0"/>
              </a:rPr>
              <a:t>encourage consumers to lower energy consumption </a:t>
            </a:r>
            <a:r>
              <a:rPr lang="en-US" dirty="0">
                <a:latin typeface="Calibri" panose="020F0502020204030204" pitchFamily="34" charset="0"/>
                <a:ea typeface="Verdana" panose="020B0604030504040204" pitchFamily="34" charset="0"/>
                <a:cs typeface="Verdana" panose="020B0604030504040204" pitchFamily="34" charset="0"/>
              </a:rPr>
              <a:t>which leads to a significant drop in emission of harmful gases into the atmosphere thereby helping curtail the global warming process. The bulk proportion of </a:t>
            </a:r>
            <a:r>
              <a:rPr lang="en-US" b="1" dirty="0">
                <a:latin typeface="Calibri" panose="020F0502020204030204" pitchFamily="34" charset="0"/>
                <a:ea typeface="Verdana" panose="020B0604030504040204" pitchFamily="34" charset="0"/>
                <a:cs typeface="Verdana" panose="020B0604030504040204" pitchFamily="34" charset="0"/>
              </a:rPr>
              <a:t>CO2 emissions </a:t>
            </a:r>
            <a:r>
              <a:rPr lang="en-US" dirty="0">
                <a:latin typeface="Calibri" panose="020F0502020204030204" pitchFamily="34" charset="0"/>
                <a:ea typeface="Verdana" panose="020B0604030504040204" pitchFamily="34" charset="0"/>
                <a:cs typeface="Verdana" panose="020B0604030504040204" pitchFamily="34" charset="0"/>
              </a:rPr>
              <a:t>is from fossil fuel based power plants. Reducing environmental degradation and saving our future generation from this huge complication, reduction of CO2 footprint has also been accounted in our objective function.</a:t>
            </a:r>
          </a:p>
        </p:txBody>
      </p:sp>
    </p:spTree>
    <p:extLst>
      <p:ext uri="{BB962C8B-B14F-4D97-AF65-F5344CB8AC3E}">
        <p14:creationId xmlns:p14="http://schemas.microsoft.com/office/powerpoint/2010/main" val="1055709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to the Society:</a:t>
            </a:r>
            <a:endParaRPr lang="en-US" dirty="0"/>
          </a:p>
        </p:txBody>
      </p:sp>
      <p:sp>
        <p:nvSpPr>
          <p:cNvPr id="3" name="Content Placeholder 2"/>
          <p:cNvSpPr>
            <a:spLocks noGrp="1"/>
          </p:cNvSpPr>
          <p:nvPr>
            <p:ph idx="1"/>
          </p:nvPr>
        </p:nvSpPr>
        <p:spPr>
          <a:xfrm>
            <a:off x="1371600" y="1788459"/>
            <a:ext cx="5217459" cy="3581400"/>
          </a:xfrm>
        </p:spPr>
        <p:txBody>
          <a:bodyPr>
            <a:normAutofit fontScale="92500" lnSpcReduction="20000"/>
          </a:bodyPr>
          <a:lstStyle/>
          <a:p>
            <a:pPr marL="0" indent="0" algn="just">
              <a:buNone/>
            </a:pPr>
            <a:endParaRPr lang="en-US" dirty="0"/>
          </a:p>
          <a:p>
            <a:pPr algn="just"/>
            <a:r>
              <a:rPr lang="en-US" b="1" dirty="0">
                <a:latin typeface="Calibri" panose="020F0502020204030204" pitchFamily="34" charset="0"/>
              </a:rPr>
              <a:t>Smartness</a:t>
            </a:r>
            <a:r>
              <a:rPr lang="en-US" dirty="0">
                <a:latin typeface="Calibri" panose="020F0502020204030204" pitchFamily="34" charset="0"/>
              </a:rPr>
              <a:t>: Effectively managing loads in a power grid by adopting intelligent DSM Controllers. </a:t>
            </a:r>
          </a:p>
          <a:p>
            <a:pPr algn="just"/>
            <a:r>
              <a:rPr lang="en-US" b="1" dirty="0" smtClean="0">
                <a:latin typeface="Calibri" panose="020F0502020204030204" pitchFamily="34" charset="0"/>
              </a:rPr>
              <a:t>Smart </a:t>
            </a:r>
            <a:r>
              <a:rPr lang="en-US" b="1" dirty="0">
                <a:latin typeface="Calibri" panose="020F0502020204030204" pitchFamily="34" charset="0"/>
              </a:rPr>
              <a:t>Pricing</a:t>
            </a:r>
            <a:r>
              <a:rPr lang="en-US" dirty="0">
                <a:latin typeface="Calibri" panose="020F0502020204030204" pitchFamily="34" charset="0"/>
              </a:rPr>
              <a:t>: Automatic metering that allows consumers to make informed decisions regarding their energy consumption, and peak load pricing. </a:t>
            </a:r>
          </a:p>
          <a:p>
            <a:pPr algn="just"/>
            <a:r>
              <a:rPr lang="en-US" b="1" dirty="0" smtClean="0">
                <a:latin typeface="Calibri" panose="020F0502020204030204" pitchFamily="34" charset="0"/>
              </a:rPr>
              <a:t>Virtual </a:t>
            </a:r>
            <a:r>
              <a:rPr lang="en-US" b="1" dirty="0">
                <a:latin typeface="Calibri" panose="020F0502020204030204" pitchFamily="34" charset="0"/>
              </a:rPr>
              <a:t>Power Plant</a:t>
            </a:r>
            <a:r>
              <a:rPr lang="en-US" dirty="0">
                <a:latin typeface="Calibri" panose="020F0502020204030204" pitchFamily="34" charset="0"/>
              </a:rPr>
              <a:t>: Voluntarily lowering consumers demand for electricity </a:t>
            </a:r>
          </a:p>
          <a:p>
            <a:pPr algn="just"/>
            <a:r>
              <a:rPr lang="en-US" b="1" dirty="0" smtClean="0">
                <a:latin typeface="Calibri" panose="020F0502020204030204" pitchFamily="34" charset="0"/>
              </a:rPr>
              <a:t>Carbon </a:t>
            </a:r>
            <a:r>
              <a:rPr lang="en-US" b="1" dirty="0">
                <a:latin typeface="Calibri" panose="020F0502020204030204" pitchFamily="34" charset="0"/>
              </a:rPr>
              <a:t>Footprint</a:t>
            </a:r>
            <a:r>
              <a:rPr lang="en-US" dirty="0">
                <a:latin typeface="Calibri" panose="020F0502020204030204" pitchFamily="34" charset="0"/>
              </a:rPr>
              <a:t>: Reduced greenhouse gas emissions. </a:t>
            </a:r>
          </a:p>
          <a:p>
            <a:pPr algn="just"/>
            <a:endParaRPr lang="en-US"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040" y="2204197"/>
            <a:ext cx="4324254" cy="2749923"/>
          </a:xfrm>
          <a:prstGeom prst="rect">
            <a:avLst/>
          </a:prstGeom>
        </p:spPr>
      </p:pic>
    </p:spTree>
    <p:extLst>
      <p:ext uri="{BB962C8B-B14F-4D97-AF65-F5344CB8AC3E}">
        <p14:creationId xmlns:p14="http://schemas.microsoft.com/office/powerpoint/2010/main" val="3473768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371600" y="1613647"/>
            <a:ext cx="9601200" cy="4253753"/>
          </a:xfrm>
        </p:spPr>
        <p:txBody>
          <a:bodyPr>
            <a:noAutofit/>
          </a:bodyPr>
          <a:lstStyle/>
          <a:p>
            <a:r>
              <a:rPr lang="en-US" sz="1600" dirty="0">
                <a:latin typeface="Calibri" panose="020F0502020204030204" pitchFamily="34" charset="0"/>
              </a:rPr>
              <a:t>[1] </a:t>
            </a:r>
            <a:r>
              <a:rPr lang="en-US" sz="1600" dirty="0" err="1">
                <a:latin typeface="Calibri" panose="020F0502020204030204" pitchFamily="34" charset="0"/>
              </a:rPr>
              <a:t>Nandkishor</a:t>
            </a:r>
            <a:r>
              <a:rPr lang="en-US" sz="1600" dirty="0">
                <a:latin typeface="Calibri" panose="020F0502020204030204" pitchFamily="34" charset="0"/>
              </a:rPr>
              <a:t> </a:t>
            </a:r>
            <a:r>
              <a:rPr lang="en-US" sz="1600" dirty="0" err="1">
                <a:latin typeface="Calibri" panose="020F0502020204030204" pitchFamily="34" charset="0"/>
              </a:rPr>
              <a:t>Kinhekar</a:t>
            </a:r>
            <a:r>
              <a:rPr lang="en-US" sz="1600" dirty="0">
                <a:latin typeface="Calibri" panose="020F0502020204030204" pitchFamily="34" charset="0"/>
              </a:rPr>
              <a:t> and Narayana Prasad </a:t>
            </a:r>
            <a:r>
              <a:rPr lang="en-US" sz="1600" dirty="0" err="1">
                <a:latin typeface="Calibri" panose="020F0502020204030204" pitchFamily="34" charset="0"/>
              </a:rPr>
              <a:t>Padhy</a:t>
            </a:r>
            <a:r>
              <a:rPr lang="en-US" sz="1600" dirty="0">
                <a:latin typeface="Calibri" panose="020F0502020204030204" pitchFamily="34" charset="0"/>
              </a:rPr>
              <a:t>, “Utility Oriented Demand Side Management Using Smart AC and Micro DC Grid Cooperative”, Year: 2015, Volume: PP, Issue: 99 Pages: 1 – 10. </a:t>
            </a:r>
            <a:endParaRPr lang="en-US" sz="1600" dirty="0" smtClean="0">
              <a:latin typeface="Calibri" panose="020F0502020204030204" pitchFamily="34" charset="0"/>
            </a:endParaRPr>
          </a:p>
          <a:p>
            <a:r>
              <a:rPr lang="en-US" sz="1600" dirty="0" smtClean="0">
                <a:latin typeface="Calibri" panose="020F0502020204030204" pitchFamily="34" charset="0"/>
              </a:rPr>
              <a:t>[</a:t>
            </a:r>
            <a:r>
              <a:rPr lang="en-US" sz="1600" dirty="0">
                <a:latin typeface="Calibri" panose="020F0502020204030204" pitchFamily="34" charset="0"/>
              </a:rPr>
              <a:t>2] </a:t>
            </a:r>
            <a:r>
              <a:rPr lang="en-US" sz="1600" dirty="0" err="1">
                <a:latin typeface="Calibri" panose="020F0502020204030204" pitchFamily="34" charset="0"/>
              </a:rPr>
              <a:t>Thillainathan</a:t>
            </a:r>
            <a:r>
              <a:rPr lang="en-US" sz="1600" dirty="0">
                <a:latin typeface="Calibri" panose="020F0502020204030204" pitchFamily="34" charset="0"/>
              </a:rPr>
              <a:t> </a:t>
            </a:r>
            <a:r>
              <a:rPr lang="en-US" sz="1600" dirty="0" err="1">
                <a:latin typeface="Calibri" panose="020F0502020204030204" pitchFamily="34" charset="0"/>
              </a:rPr>
              <a:t>Logenthiran</a:t>
            </a:r>
            <a:r>
              <a:rPr lang="en-US" sz="1600" dirty="0">
                <a:latin typeface="Calibri" panose="020F0502020204030204" pitchFamily="34" charset="0"/>
              </a:rPr>
              <a:t> and </a:t>
            </a:r>
            <a:r>
              <a:rPr lang="en-US" sz="1600" dirty="0" err="1">
                <a:latin typeface="Calibri" panose="020F0502020204030204" pitchFamily="34" charset="0"/>
              </a:rPr>
              <a:t>Dipti</a:t>
            </a:r>
            <a:r>
              <a:rPr lang="en-US" sz="1600" dirty="0">
                <a:latin typeface="Calibri" panose="020F0502020204030204" pitchFamily="34" charset="0"/>
              </a:rPr>
              <a:t> Srinivasan, “Demand Side Management in Smart Grid Using Heuristic Optimization”, Year: 2012, Volume: 3, Issue: 3 Pages: 1244 – 1252. </a:t>
            </a:r>
            <a:endParaRPr lang="en-US" sz="1600" dirty="0" smtClean="0">
              <a:latin typeface="Calibri" panose="020F0502020204030204" pitchFamily="34" charset="0"/>
            </a:endParaRPr>
          </a:p>
          <a:p>
            <a:r>
              <a:rPr lang="en-US" sz="1600" dirty="0">
                <a:latin typeface="Calibri" panose="020F0502020204030204" pitchFamily="34" charset="0"/>
              </a:rPr>
              <a:t>[1] Q. Li and M. Zhou, “The future-oriented grid-smart grid,” J. </a:t>
            </a:r>
            <a:r>
              <a:rPr lang="en-US" sz="1600" dirty="0" err="1">
                <a:latin typeface="Calibri" panose="020F0502020204030204" pitchFamily="34" charset="0"/>
              </a:rPr>
              <a:t>Comput</a:t>
            </a:r>
            <a:r>
              <a:rPr lang="en-US" sz="1600" dirty="0" smtClean="0">
                <a:latin typeface="Calibri" panose="020F0502020204030204" pitchFamily="34" charset="0"/>
              </a:rPr>
              <a:t>.,vol</a:t>
            </a:r>
            <a:r>
              <a:rPr lang="en-US" sz="1600" dirty="0">
                <a:latin typeface="Calibri" panose="020F0502020204030204" pitchFamily="34" charset="0"/>
              </a:rPr>
              <a:t>. 6, no. 1, pp. 98–105, 2011.</a:t>
            </a:r>
          </a:p>
          <a:p>
            <a:r>
              <a:rPr lang="en-US" sz="1600" dirty="0">
                <a:latin typeface="Calibri" panose="020F0502020204030204" pitchFamily="34" charset="0"/>
              </a:rPr>
              <a:t>[2] P. Agrawal, “Overview of DOE </a:t>
            </a:r>
            <a:r>
              <a:rPr lang="en-US" sz="1600" dirty="0" err="1">
                <a:latin typeface="Calibri" panose="020F0502020204030204" pitchFamily="34" charset="0"/>
              </a:rPr>
              <a:t>microgrid</a:t>
            </a:r>
            <a:r>
              <a:rPr lang="en-US" sz="1600" dirty="0">
                <a:latin typeface="Calibri" panose="020F0502020204030204" pitchFamily="34" charset="0"/>
              </a:rPr>
              <a:t> activities,” in Proc. </a:t>
            </a:r>
            <a:r>
              <a:rPr lang="en-US" sz="1600" dirty="0" err="1">
                <a:latin typeface="Calibri" panose="020F0502020204030204" pitchFamily="34" charset="0"/>
              </a:rPr>
              <a:t>Symp</a:t>
            </a:r>
            <a:r>
              <a:rPr lang="en-US" sz="1600" dirty="0" smtClean="0">
                <a:latin typeface="Calibri" panose="020F0502020204030204" pitchFamily="34" charset="0"/>
              </a:rPr>
              <a:t>. </a:t>
            </a:r>
            <a:r>
              <a:rPr lang="en-US" sz="1600" dirty="0" err="1" smtClean="0">
                <a:latin typeface="Calibri" panose="020F0502020204030204" pitchFamily="34" charset="0"/>
              </a:rPr>
              <a:t>Microgrid,Montreal,QC</a:t>
            </a:r>
            <a:r>
              <a:rPr lang="en-US" sz="1600" dirty="0">
                <a:latin typeface="Calibri" panose="020F0502020204030204" pitchFamily="34" charset="0"/>
              </a:rPr>
              <a:t>, Canada, 2006 [Online].Available: http://</a:t>
            </a:r>
            <a:r>
              <a:rPr lang="en-US" sz="1600" dirty="0" smtClean="0">
                <a:latin typeface="Calibri" panose="020F0502020204030204" pitchFamily="34" charset="0"/>
              </a:rPr>
              <a:t>der.lbl.gov/2006microgrids_files/USA/Presentation_7_Part1_Poonumgrawal.pdf</a:t>
            </a:r>
            <a:endParaRPr lang="en-US" sz="1600" dirty="0">
              <a:latin typeface="Calibri" panose="020F0502020204030204" pitchFamily="34" charset="0"/>
            </a:endParaRPr>
          </a:p>
          <a:p>
            <a:r>
              <a:rPr lang="en-US" sz="1600" dirty="0">
                <a:latin typeface="Calibri" panose="020F0502020204030204" pitchFamily="34" charset="0"/>
              </a:rPr>
              <a:t>[3] S. Rahman and </a:t>
            </a:r>
            <a:r>
              <a:rPr lang="en-US" sz="1600" dirty="0" err="1">
                <a:latin typeface="Calibri" panose="020F0502020204030204" pitchFamily="34" charset="0"/>
              </a:rPr>
              <a:t>Rinaldy</a:t>
            </a:r>
            <a:r>
              <a:rPr lang="en-US" sz="1600" dirty="0">
                <a:latin typeface="Calibri" panose="020F0502020204030204" pitchFamily="34" charset="0"/>
              </a:rPr>
              <a:t>, “An efficient load model for analyzing </a:t>
            </a:r>
            <a:r>
              <a:rPr lang="en-US" sz="1600" dirty="0" smtClean="0">
                <a:latin typeface="Calibri" panose="020F0502020204030204" pitchFamily="34" charset="0"/>
              </a:rPr>
              <a:t>demand side </a:t>
            </a:r>
            <a:r>
              <a:rPr lang="en-US" sz="1600" dirty="0">
                <a:latin typeface="Calibri" panose="020F0502020204030204" pitchFamily="34" charset="0"/>
              </a:rPr>
              <a:t>management impacts,” IEEE Trans. Power Syst., vol. 8, </a:t>
            </a:r>
            <a:r>
              <a:rPr lang="en-US" sz="1600" dirty="0" smtClean="0">
                <a:latin typeface="Calibri" panose="020F0502020204030204" pitchFamily="34" charset="0"/>
              </a:rPr>
              <a:t>no.3</a:t>
            </a:r>
            <a:r>
              <a:rPr lang="en-US" sz="1600" dirty="0">
                <a:latin typeface="Calibri" panose="020F0502020204030204" pitchFamily="34" charset="0"/>
              </a:rPr>
              <a:t>, pp. 1219–1226, Aug. 1993.</a:t>
            </a:r>
          </a:p>
          <a:p>
            <a:r>
              <a:rPr lang="en-US" sz="1600" dirty="0">
                <a:latin typeface="Calibri" panose="020F0502020204030204" pitchFamily="34" charset="0"/>
              </a:rPr>
              <a:t>[4] A. I. Cohen and C. C. Wang, “An optimization method for </a:t>
            </a:r>
            <a:r>
              <a:rPr lang="en-US" sz="1600" dirty="0" smtClean="0">
                <a:latin typeface="Calibri" panose="020F0502020204030204" pitchFamily="34" charset="0"/>
              </a:rPr>
              <a:t>load management </a:t>
            </a:r>
            <a:r>
              <a:rPr lang="en-US" sz="1600" dirty="0">
                <a:latin typeface="Calibri" panose="020F0502020204030204" pitchFamily="34" charset="0"/>
              </a:rPr>
              <a:t>scheduling,” IEEE Trans. Power Syst., vol. 3, no. 2, </a:t>
            </a:r>
            <a:r>
              <a:rPr lang="en-US" sz="1600" dirty="0" smtClean="0">
                <a:latin typeface="Calibri" panose="020F0502020204030204" pitchFamily="34" charset="0"/>
              </a:rPr>
              <a:t>pp.612–618</a:t>
            </a:r>
            <a:r>
              <a:rPr lang="en-US" sz="1600" dirty="0">
                <a:latin typeface="Calibri" panose="020F0502020204030204" pitchFamily="34" charset="0"/>
              </a:rPr>
              <a:t>, May 1988</a:t>
            </a:r>
            <a:r>
              <a:rPr lang="en-US" sz="1600" dirty="0" smtClean="0">
                <a:latin typeface="Calibri" panose="020F0502020204030204" pitchFamily="34" charset="0"/>
              </a:rPr>
              <a:t>. </a:t>
            </a:r>
          </a:p>
          <a:p>
            <a:r>
              <a:rPr lang="en-US" sz="1600" dirty="0" smtClean="0">
                <a:latin typeface="Calibri" panose="020F0502020204030204" pitchFamily="34" charset="0"/>
              </a:rPr>
              <a:t>[</a:t>
            </a:r>
            <a:r>
              <a:rPr lang="en-US" sz="1600" dirty="0">
                <a:latin typeface="Calibri" panose="020F0502020204030204" pitchFamily="34" charset="0"/>
              </a:rPr>
              <a:t>5] K.-H. Ng and G. B. </a:t>
            </a:r>
            <a:r>
              <a:rPr lang="en-US" sz="1600" dirty="0" err="1">
                <a:latin typeface="Calibri" panose="020F0502020204030204" pitchFamily="34" charset="0"/>
              </a:rPr>
              <a:t>Sheblé</a:t>
            </a:r>
            <a:r>
              <a:rPr lang="en-US" sz="1600" dirty="0">
                <a:latin typeface="Calibri" panose="020F0502020204030204" pitchFamily="34" charset="0"/>
              </a:rPr>
              <a:t>, “Direct load control-A profit-based </a:t>
            </a:r>
            <a:r>
              <a:rPr lang="en-US" sz="1600" dirty="0" smtClean="0">
                <a:latin typeface="Calibri" panose="020F0502020204030204" pitchFamily="34" charset="0"/>
              </a:rPr>
              <a:t>load management </a:t>
            </a:r>
            <a:r>
              <a:rPr lang="en-US" sz="1600" dirty="0">
                <a:latin typeface="Calibri" panose="020F0502020204030204" pitchFamily="34" charset="0"/>
              </a:rPr>
              <a:t>using linear </a:t>
            </a:r>
            <a:r>
              <a:rPr lang="en-US" sz="1600" dirty="0" smtClean="0">
                <a:latin typeface="Calibri" panose="020F0502020204030204" pitchFamily="34" charset="0"/>
              </a:rPr>
              <a:t>programming</a:t>
            </a:r>
            <a:r>
              <a:rPr lang="en-US" sz="1600" dirty="0">
                <a:latin typeface="Calibri" panose="020F0502020204030204" pitchFamily="34" charset="0"/>
              </a:rPr>
              <a:t>,” IEEE Trans. Power Syst., vol</a:t>
            </a:r>
            <a:r>
              <a:rPr lang="en-US" sz="1600" dirty="0" smtClean="0">
                <a:latin typeface="Calibri" panose="020F0502020204030204" pitchFamily="34" charset="0"/>
              </a:rPr>
              <a:t>. 13</a:t>
            </a:r>
            <a:r>
              <a:rPr lang="en-US" sz="1600" dirty="0">
                <a:latin typeface="Calibri" panose="020F0502020204030204" pitchFamily="34" charset="0"/>
              </a:rPr>
              <a:t>, no. 2, pp. 688–694, May 1998.</a:t>
            </a:r>
          </a:p>
          <a:p>
            <a:r>
              <a:rPr lang="en-US" sz="1600" dirty="0">
                <a:latin typeface="Calibri" panose="020F0502020204030204" pitchFamily="34" charset="0"/>
              </a:rPr>
              <a:t>[6] F. C. </a:t>
            </a:r>
            <a:r>
              <a:rPr lang="en-US" sz="1600" dirty="0" err="1">
                <a:latin typeface="Calibri" panose="020F0502020204030204" pitchFamily="34" charset="0"/>
              </a:rPr>
              <a:t>Schweppe</a:t>
            </a:r>
            <a:r>
              <a:rPr lang="en-US" sz="1600" dirty="0">
                <a:latin typeface="Calibri" panose="020F0502020204030204" pitchFamily="34" charset="0"/>
              </a:rPr>
              <a:t>, B. </a:t>
            </a:r>
            <a:r>
              <a:rPr lang="en-US" sz="1600" dirty="0" err="1">
                <a:latin typeface="Calibri" panose="020F0502020204030204" pitchFamily="34" charset="0"/>
              </a:rPr>
              <a:t>Daryanian</a:t>
            </a:r>
            <a:r>
              <a:rPr lang="en-US" sz="1600" dirty="0">
                <a:latin typeface="Calibri" panose="020F0502020204030204" pitchFamily="34" charset="0"/>
              </a:rPr>
              <a:t>, and R. D. Tabors, “Algorithms for </a:t>
            </a:r>
            <a:r>
              <a:rPr lang="en-US" sz="1600" dirty="0" smtClean="0">
                <a:latin typeface="Calibri" panose="020F0502020204030204" pitchFamily="34" charset="0"/>
              </a:rPr>
              <a:t>a spot </a:t>
            </a:r>
            <a:r>
              <a:rPr lang="en-US" sz="1600" dirty="0">
                <a:latin typeface="Calibri" panose="020F0502020204030204" pitchFamily="34" charset="0"/>
              </a:rPr>
              <a:t>price responding residential load controller,” IEEE Trans. </a:t>
            </a:r>
            <a:r>
              <a:rPr lang="en-US" sz="1600" dirty="0" smtClean="0">
                <a:latin typeface="Calibri" panose="020F0502020204030204" pitchFamily="34" charset="0"/>
              </a:rPr>
              <a:t>Power Syst</a:t>
            </a:r>
            <a:r>
              <a:rPr lang="en-US" sz="1600" dirty="0">
                <a:latin typeface="Calibri" panose="020F0502020204030204" pitchFamily="34" charset="0"/>
              </a:rPr>
              <a:t>., vol. 4, no. 2, pp. 507–516, May 1989.</a:t>
            </a:r>
            <a:endParaRPr lang="en-US" sz="1600" dirty="0">
              <a:latin typeface="Calibri" panose="020F0502020204030204" pitchFamily="34" charset="0"/>
            </a:endParaRPr>
          </a:p>
        </p:txBody>
      </p:sp>
    </p:spTree>
    <p:extLst>
      <p:ext uri="{BB962C8B-B14F-4D97-AF65-F5344CB8AC3E}">
        <p14:creationId xmlns:p14="http://schemas.microsoft.com/office/powerpoint/2010/main" val="3166409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39588"/>
            <a:ext cx="9601200" cy="5127812"/>
          </a:xfrm>
        </p:spPr>
        <p:txBody>
          <a:bodyPr>
            <a:normAutofit/>
          </a:bodyPr>
          <a:lstStyle/>
          <a:p>
            <a:pPr marL="0" indent="0">
              <a:buNone/>
            </a:pPr>
            <a:endParaRPr lang="en-US" sz="4400" dirty="0"/>
          </a:p>
          <a:p>
            <a:pPr marL="0" indent="0" algn="ctr">
              <a:buNone/>
            </a:pPr>
            <a:endParaRPr lang="en-US" sz="4400" dirty="0"/>
          </a:p>
          <a:p>
            <a:pPr marL="0" indent="0" algn="ctr">
              <a:buNone/>
            </a:pPr>
            <a:endParaRPr lang="en-US" sz="4400" dirty="0" smtClean="0"/>
          </a:p>
          <a:p>
            <a:pPr marL="0" indent="0">
              <a:buNone/>
            </a:pPr>
            <a:r>
              <a:rPr lang="en-US" sz="4400" dirty="0"/>
              <a:t>	</a:t>
            </a:r>
            <a:r>
              <a:rPr lang="en-US" sz="4400" dirty="0" smtClean="0"/>
              <a:t>Thank You !!</a:t>
            </a:r>
            <a:endParaRPr lang="en-US" sz="4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659" y="537884"/>
            <a:ext cx="3520401" cy="16808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965" y="3637152"/>
            <a:ext cx="1672686" cy="2230248"/>
          </a:xfrm>
          <a:prstGeom prst="rect">
            <a:avLst/>
          </a:prstGeom>
        </p:spPr>
      </p:pic>
    </p:spTree>
    <p:extLst>
      <p:ext uri="{BB962C8B-B14F-4D97-AF65-F5344CB8AC3E}">
        <p14:creationId xmlns:p14="http://schemas.microsoft.com/office/powerpoint/2010/main" val="3279219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371600" y="1778000"/>
            <a:ext cx="8955741" cy="4089400"/>
          </a:xfrm>
        </p:spPr>
        <p:txBody>
          <a:bodyPr/>
          <a:lstStyle/>
          <a:p>
            <a:r>
              <a:rPr lang="en-US" dirty="0" smtClean="0">
                <a:latin typeface="Calibri" panose="020F0502020204030204" pitchFamily="34" charset="0"/>
              </a:rPr>
              <a:t>The </a:t>
            </a:r>
            <a:r>
              <a:rPr lang="en-US" dirty="0">
                <a:latin typeface="Calibri" panose="020F0502020204030204" pitchFamily="34" charset="0"/>
              </a:rPr>
              <a:t>proposed project is an alternative to traditional load shedding, fall in system frequency, overall cost effectiveness, and also features reduction of Carbon Footprint. These are discussed in detail below</a:t>
            </a:r>
            <a:r>
              <a:rPr lang="en-US" dirty="0" smtClean="0">
                <a:latin typeface="Calibri" panose="020F0502020204030204" pitchFamily="34" charset="0"/>
              </a:rPr>
              <a:t>.</a:t>
            </a:r>
          </a:p>
          <a:p>
            <a:pPr marL="0" indent="0">
              <a:buNone/>
            </a:pPr>
            <a:endParaRPr lang="en-US" dirty="0" smtClean="0">
              <a:latin typeface="Calibri" panose="020F0502020204030204" pitchFamily="34" charset="0"/>
            </a:endParaRPr>
          </a:p>
          <a:p>
            <a:pPr lvl="1"/>
            <a:r>
              <a:rPr lang="en-US" dirty="0">
                <a:latin typeface="Calibri" panose="020F0502020204030204" pitchFamily="34" charset="0"/>
              </a:rPr>
              <a:t> </a:t>
            </a:r>
            <a:r>
              <a:rPr lang="en-US" b="1" dirty="0">
                <a:latin typeface="Calibri" panose="020F0502020204030204" pitchFamily="34" charset="0"/>
              </a:rPr>
              <a:t>Load Shedding </a:t>
            </a:r>
            <a:r>
              <a:rPr lang="en-US" dirty="0">
                <a:latin typeface="Calibri" panose="020F0502020204030204" pitchFamily="34" charset="0"/>
              </a:rPr>
              <a:t>- The proposed project is an alternative to traditional load </a:t>
            </a:r>
            <a:r>
              <a:rPr lang="en-US" dirty="0" smtClean="0">
                <a:latin typeface="Calibri" panose="020F0502020204030204" pitchFamily="34" charset="0"/>
              </a:rPr>
              <a:t>Shedding</a:t>
            </a:r>
          </a:p>
          <a:p>
            <a:pPr lvl="1"/>
            <a:r>
              <a:rPr lang="en-US" b="1" dirty="0">
                <a:latin typeface="Calibri" panose="020F0502020204030204" pitchFamily="34" charset="0"/>
              </a:rPr>
              <a:t>Frequency Drop </a:t>
            </a:r>
            <a:r>
              <a:rPr lang="en-US" dirty="0">
                <a:latin typeface="Calibri" panose="020F0502020204030204" pitchFamily="34" charset="0"/>
              </a:rPr>
              <a:t>- S</a:t>
            </a:r>
            <a:r>
              <a:rPr lang="en-US" dirty="0" smtClean="0">
                <a:latin typeface="Calibri" panose="020F0502020204030204" pitchFamily="34" charset="0"/>
              </a:rPr>
              <a:t>udden </a:t>
            </a:r>
            <a:r>
              <a:rPr lang="en-US" dirty="0">
                <a:latin typeface="Calibri" panose="020F0502020204030204" pitchFamily="34" charset="0"/>
              </a:rPr>
              <a:t>fall of system frequency when demand on a power system is greater than the </a:t>
            </a:r>
            <a:r>
              <a:rPr lang="en-US" dirty="0" smtClean="0">
                <a:latin typeface="Calibri" panose="020F0502020204030204" pitchFamily="34" charset="0"/>
              </a:rPr>
              <a:t>generation.</a:t>
            </a:r>
          </a:p>
          <a:p>
            <a:pPr lvl="1"/>
            <a:r>
              <a:rPr lang="en-US" b="1" dirty="0">
                <a:latin typeface="Calibri" panose="020F0502020204030204" pitchFamily="34" charset="0"/>
              </a:rPr>
              <a:t>Cost Effectiveness </a:t>
            </a:r>
            <a:r>
              <a:rPr lang="en-US" dirty="0">
                <a:latin typeface="Calibri" panose="020F0502020204030204" pitchFamily="34" charset="0"/>
              </a:rPr>
              <a:t>- </a:t>
            </a:r>
            <a:r>
              <a:rPr lang="en-US" dirty="0" smtClean="0">
                <a:latin typeface="Calibri" panose="020F0502020204030204" pitchFamily="34" charset="0"/>
              </a:rPr>
              <a:t>Develop </a:t>
            </a:r>
            <a:r>
              <a:rPr lang="en-US" dirty="0">
                <a:latin typeface="Calibri" panose="020F0502020204030204" pitchFamily="34" charset="0"/>
              </a:rPr>
              <a:t>efficient utilization </a:t>
            </a:r>
            <a:r>
              <a:rPr lang="en-US" dirty="0" smtClean="0">
                <a:latin typeface="Calibri" panose="020F0502020204030204" pitchFamily="34" charset="0"/>
              </a:rPr>
              <a:t>strategy for </a:t>
            </a:r>
            <a:r>
              <a:rPr lang="en-US" dirty="0">
                <a:latin typeface="Calibri" panose="020F0502020204030204" pitchFamily="34" charset="0"/>
              </a:rPr>
              <a:t>electricity, </a:t>
            </a:r>
            <a:r>
              <a:rPr lang="en-US" dirty="0" smtClean="0">
                <a:latin typeface="Calibri" panose="020F0502020204030204" pitchFamily="34" charset="0"/>
              </a:rPr>
              <a:t>and encourages consumers </a:t>
            </a:r>
            <a:r>
              <a:rPr lang="en-US" dirty="0">
                <a:latin typeface="Calibri" panose="020F0502020204030204" pitchFamily="34" charset="0"/>
              </a:rPr>
              <a:t>to help flattening their load </a:t>
            </a:r>
            <a:r>
              <a:rPr lang="en-US" dirty="0" smtClean="0">
                <a:latin typeface="Calibri" panose="020F0502020204030204" pitchFamily="34" charset="0"/>
              </a:rPr>
              <a:t>curve.</a:t>
            </a:r>
          </a:p>
          <a:p>
            <a:pPr lvl="1"/>
            <a:r>
              <a:rPr lang="en-US" b="1" dirty="0" smtClean="0">
                <a:latin typeface="Calibri" panose="020F0502020204030204" pitchFamily="34" charset="0"/>
              </a:rPr>
              <a:t>Carbon Footprint </a:t>
            </a:r>
            <a:r>
              <a:rPr lang="en-US" dirty="0" smtClean="0">
                <a:latin typeface="Calibri" panose="020F0502020204030204" pitchFamily="34" charset="0"/>
              </a:rPr>
              <a:t>– Reducing the consumption, </a:t>
            </a:r>
            <a:r>
              <a:rPr lang="en-US" dirty="0" err="1" smtClean="0">
                <a:latin typeface="Calibri" panose="020F0502020204030204" pitchFamily="34" charset="0"/>
              </a:rPr>
              <a:t>inturn</a:t>
            </a:r>
            <a:r>
              <a:rPr lang="en-US" dirty="0" smtClean="0">
                <a:latin typeface="Calibri" panose="020F0502020204030204" pitchFamily="34" charset="0"/>
              </a:rPr>
              <a:t> reduces the Co2 Emission's for Fossil Fuel based power generation units.</a:t>
            </a:r>
            <a:endParaRPr lang="en-US" dirty="0">
              <a:latin typeface="Calibri" panose="020F0502020204030204" pitchFamily="34"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1019" y="5593979"/>
            <a:ext cx="2027747" cy="968186"/>
          </a:xfrm>
          <a:prstGeom prst="rect">
            <a:avLst/>
          </a:prstGeom>
        </p:spPr>
      </p:pic>
    </p:spTree>
    <p:extLst>
      <p:ext uri="{BB962C8B-B14F-4D97-AF65-F5344CB8AC3E}">
        <p14:creationId xmlns:p14="http://schemas.microsoft.com/office/powerpoint/2010/main" val="2647336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DSM </a:t>
            </a:r>
            <a:r>
              <a:rPr lang="en-US" dirty="0" smtClean="0"/>
              <a:t>Strategy &amp; Approach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518" y="1590116"/>
            <a:ext cx="5163671" cy="4488829"/>
          </a:xfrm>
        </p:spPr>
      </p:pic>
      <p:sp>
        <p:nvSpPr>
          <p:cNvPr id="5" name="Content Placeholder 2"/>
          <p:cNvSpPr txBox="1">
            <a:spLocks/>
          </p:cNvSpPr>
          <p:nvPr/>
        </p:nvSpPr>
        <p:spPr>
          <a:xfrm>
            <a:off x="6831106" y="1778000"/>
            <a:ext cx="4141695" cy="4089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latin typeface="Calibri" panose="020F0502020204030204" pitchFamily="34" charset="0"/>
              </a:rPr>
              <a:t>Adopted Strategy – Load Shifting</a:t>
            </a:r>
          </a:p>
          <a:p>
            <a:r>
              <a:rPr lang="en-US" dirty="0">
                <a:latin typeface="Calibri" panose="020F0502020204030204" pitchFamily="34" charset="0"/>
              </a:rPr>
              <a:t>Solution through Evolutionary Algorithm – GA</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796" y="3969281"/>
            <a:ext cx="3667004" cy="1898119"/>
          </a:xfrm>
          <a:prstGeom prst="rect">
            <a:avLst/>
          </a:prstGeom>
        </p:spPr>
      </p:pic>
    </p:spTree>
    <p:extLst>
      <p:ext uri="{BB962C8B-B14F-4D97-AF65-F5344CB8AC3E}">
        <p14:creationId xmlns:p14="http://schemas.microsoft.com/office/powerpoint/2010/main" val="148161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5" name="Picture 4"/>
          <p:cNvPicPr>
            <a:picLocks noChangeAspect="1"/>
          </p:cNvPicPr>
          <p:nvPr/>
        </p:nvPicPr>
        <p:blipFill>
          <a:blip r:embed="rId2"/>
          <a:stretch>
            <a:fillRect/>
          </a:stretch>
        </p:blipFill>
        <p:spPr>
          <a:xfrm>
            <a:off x="2837329" y="1428750"/>
            <a:ext cx="2756647" cy="4930157"/>
          </a:xfrm>
          <a:prstGeom prst="rect">
            <a:avLst/>
          </a:prstGeom>
        </p:spPr>
      </p:pic>
      <p:pic>
        <p:nvPicPr>
          <p:cNvPr id="6" name="Picture 5"/>
          <p:cNvPicPr>
            <a:picLocks noChangeAspect="1"/>
          </p:cNvPicPr>
          <p:nvPr/>
        </p:nvPicPr>
        <p:blipFill>
          <a:blip r:embed="rId3"/>
          <a:stretch>
            <a:fillRect/>
          </a:stretch>
        </p:blipFill>
        <p:spPr>
          <a:xfrm>
            <a:off x="5580531" y="1277471"/>
            <a:ext cx="3811977" cy="4930157"/>
          </a:xfrm>
          <a:prstGeom prst="rect">
            <a:avLst/>
          </a:prstGeom>
        </p:spPr>
      </p:pic>
      <p:cxnSp>
        <p:nvCxnSpPr>
          <p:cNvPr id="4" name="Straight Connector 3"/>
          <p:cNvCxnSpPr/>
          <p:nvPr/>
        </p:nvCxnSpPr>
        <p:spPr>
          <a:xfrm>
            <a:off x="5580531" y="1277471"/>
            <a:ext cx="13445" cy="5177117"/>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V="1">
            <a:off x="4208929" y="6468035"/>
            <a:ext cx="1385047" cy="13448"/>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Straight Connector 9"/>
          <p:cNvCxnSpPr/>
          <p:nvPr/>
        </p:nvCxnSpPr>
        <p:spPr>
          <a:xfrm flipH="1">
            <a:off x="4195482" y="6358907"/>
            <a:ext cx="6724" cy="122576"/>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Straight Connector 11"/>
          <p:cNvCxnSpPr/>
          <p:nvPr/>
        </p:nvCxnSpPr>
        <p:spPr>
          <a:xfrm>
            <a:off x="5580531" y="1277471"/>
            <a:ext cx="2138081"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Arrow Connector 13"/>
          <p:cNvCxnSpPr/>
          <p:nvPr/>
        </p:nvCxnSpPr>
        <p:spPr>
          <a:xfrm>
            <a:off x="7718612" y="1277471"/>
            <a:ext cx="0" cy="4572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 name="Rectangle 2"/>
          <p:cNvSpPr/>
          <p:nvPr/>
        </p:nvSpPr>
        <p:spPr>
          <a:xfrm>
            <a:off x="3160059" y="2971800"/>
            <a:ext cx="2111188" cy="4975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Calibri" panose="020F0502020204030204" pitchFamily="34" charset="0"/>
              </a:rPr>
              <a:t>Input Data to DSM Controller</a:t>
            </a:r>
            <a:endParaRPr lang="en-US" sz="1400" b="1" dirty="0">
              <a:latin typeface="Calibri" panose="020F0502020204030204" pitchFamily="34" charset="0"/>
            </a:endParaRPr>
          </a:p>
        </p:txBody>
      </p:sp>
    </p:spTree>
    <p:extLst>
      <p:ext uri="{BB962C8B-B14F-4D97-AF65-F5344CB8AC3E}">
        <p14:creationId xmlns:p14="http://schemas.microsoft.com/office/powerpoint/2010/main" val="1594665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Current Progress</a:t>
            </a:r>
            <a:endParaRPr lang="en-US" dirty="0"/>
          </a:p>
        </p:txBody>
      </p:sp>
      <p:sp>
        <p:nvSpPr>
          <p:cNvPr id="3" name="Content Placeholder 2"/>
          <p:cNvSpPr>
            <a:spLocks noGrp="1"/>
          </p:cNvSpPr>
          <p:nvPr>
            <p:ph idx="1"/>
          </p:nvPr>
        </p:nvSpPr>
        <p:spPr/>
        <p:txBody>
          <a:bodyPr/>
          <a:lstStyle/>
          <a:p>
            <a:r>
              <a:rPr lang="en-US" dirty="0" smtClean="0"/>
              <a:t>Treating various stages of the issues, we are addressing these through </a:t>
            </a:r>
            <a:r>
              <a:rPr lang="en-US" dirty="0" err="1" smtClean="0"/>
              <a:t>Matlab</a:t>
            </a:r>
            <a:r>
              <a:rPr lang="en-US" dirty="0" smtClean="0"/>
              <a:t> Simulation Environment</a:t>
            </a:r>
          </a:p>
          <a:p>
            <a:r>
              <a:rPr lang="en-US" dirty="0" smtClean="0"/>
              <a:t>Stages completed </a:t>
            </a:r>
          </a:p>
          <a:p>
            <a:pPr lvl="1"/>
            <a:r>
              <a:rPr lang="en-US" dirty="0" smtClean="0"/>
              <a:t>Problem </a:t>
            </a:r>
            <a:r>
              <a:rPr lang="en-US" dirty="0" smtClean="0"/>
              <a:t>Formulation </a:t>
            </a:r>
            <a:r>
              <a:rPr lang="en-US" dirty="0" smtClean="0"/>
              <a:t>– </a:t>
            </a:r>
            <a:r>
              <a:rPr lang="en-US" dirty="0" smtClean="0"/>
              <a:t>DMS</a:t>
            </a:r>
          </a:p>
          <a:p>
            <a:pPr lvl="1"/>
            <a:r>
              <a:rPr lang="en-US" dirty="0"/>
              <a:t>Genetic Algorithm </a:t>
            </a:r>
            <a:r>
              <a:rPr lang="en-US" dirty="0" smtClean="0"/>
              <a:t>Tool – </a:t>
            </a:r>
            <a:r>
              <a:rPr lang="en-US" dirty="0"/>
              <a:t>Single Objective </a:t>
            </a:r>
          </a:p>
          <a:p>
            <a:pPr marL="530339" lvl="1" indent="0">
              <a:buNone/>
            </a:pPr>
            <a:endParaRPr lang="en-US" dirty="0" smtClean="0"/>
          </a:p>
        </p:txBody>
      </p:sp>
    </p:spTree>
    <p:extLst>
      <p:ext uri="{BB962C8B-B14F-4D97-AF65-F5344CB8AC3E}">
        <p14:creationId xmlns:p14="http://schemas.microsoft.com/office/powerpoint/2010/main" val="82849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pic>
        <p:nvPicPr>
          <p:cNvPr id="4" name="Content Placeholder 3"/>
          <p:cNvPicPr>
            <a:picLocks noGrp="1" noChangeAspect="1"/>
          </p:cNvPicPr>
          <p:nvPr>
            <p:ph idx="1"/>
          </p:nvPr>
        </p:nvPicPr>
        <p:blipFill>
          <a:blip r:embed="rId2"/>
          <a:stretch>
            <a:fillRect/>
          </a:stretch>
        </p:blipFill>
        <p:spPr>
          <a:xfrm>
            <a:off x="2245659" y="2366683"/>
            <a:ext cx="3280169" cy="3455893"/>
          </a:xfrm>
          <a:prstGeom prst="rect">
            <a:avLst/>
          </a:prstGeom>
        </p:spPr>
      </p:pic>
      <p:pic>
        <p:nvPicPr>
          <p:cNvPr id="5" name="Picture 4"/>
          <p:cNvPicPr>
            <a:picLocks noChangeAspect="1"/>
          </p:cNvPicPr>
          <p:nvPr/>
        </p:nvPicPr>
        <p:blipFill rotWithShape="1">
          <a:blip r:embed="rId3"/>
          <a:srcRect t="5075"/>
          <a:stretch/>
        </p:blipFill>
        <p:spPr>
          <a:xfrm>
            <a:off x="6315916" y="2366683"/>
            <a:ext cx="3365967" cy="3521334"/>
          </a:xfrm>
          <a:prstGeom prst="rect">
            <a:avLst/>
          </a:prstGeom>
        </p:spPr>
      </p:pic>
      <p:sp>
        <p:nvSpPr>
          <p:cNvPr id="7" name="Content Placeholder 2"/>
          <p:cNvSpPr txBox="1">
            <a:spLocks/>
          </p:cNvSpPr>
          <p:nvPr/>
        </p:nvSpPr>
        <p:spPr>
          <a:xfrm>
            <a:off x="2245658" y="5888017"/>
            <a:ext cx="7436225" cy="430306"/>
          </a:xfrm>
          <a:prstGeom prst="rect">
            <a:avLst/>
          </a:prstGeom>
        </p:spPr>
        <p:txBody>
          <a:bodyPr vert="horz" lIns="91440" tIns="45720" rIns="91440" bIns="45720" rtlCol="0">
            <a:noAutofit/>
          </a:bodyPr>
          <a:lst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1800" dirty="0" smtClean="0">
                <a:latin typeface="Calibri" panose="020F0502020204030204" pitchFamily="34" charset="0"/>
              </a:rPr>
              <a:t>         Disconnecting Loads 			  Connecting Loads</a:t>
            </a:r>
            <a:endParaRPr lang="en-US" sz="1800" dirty="0">
              <a:latin typeface="Calibri" panose="020F0502020204030204" pitchFamily="34" charset="0"/>
            </a:endParaRPr>
          </a:p>
        </p:txBody>
      </p:sp>
    </p:spTree>
    <p:extLst>
      <p:ext uri="{BB962C8B-B14F-4D97-AF65-F5344CB8AC3E}">
        <p14:creationId xmlns:p14="http://schemas.microsoft.com/office/powerpoint/2010/main" val="55387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Profile - Assumption </a:t>
            </a:r>
          </a:p>
        </p:txBody>
      </p:sp>
      <p:pic>
        <p:nvPicPr>
          <p:cNvPr id="4" name="Content Placeholder 3"/>
          <p:cNvPicPr>
            <a:picLocks noGrp="1" noChangeAspect="1"/>
          </p:cNvPicPr>
          <p:nvPr>
            <p:ph idx="1"/>
          </p:nvPr>
        </p:nvPicPr>
        <p:blipFill rotWithShape="1">
          <a:blip r:embed="rId2"/>
          <a:srcRect r="39707"/>
          <a:stretch/>
        </p:blipFill>
        <p:spPr>
          <a:xfrm>
            <a:off x="8229600" y="1428750"/>
            <a:ext cx="2743200" cy="5034354"/>
          </a:xfrm>
          <a:prstGeom prst="rect">
            <a:avLst/>
          </a:prstGeom>
        </p:spPr>
      </p:pic>
      <p:sp>
        <p:nvSpPr>
          <p:cNvPr id="5" name="Rectangle 4"/>
          <p:cNvSpPr/>
          <p:nvPr/>
        </p:nvSpPr>
        <p:spPr>
          <a:xfrm>
            <a:off x="10085294" y="1509433"/>
            <a:ext cx="887506" cy="184896"/>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Content Placeholder 3"/>
          <p:cNvPicPr>
            <a:picLocks noChangeAspect="1"/>
          </p:cNvPicPr>
          <p:nvPr/>
        </p:nvPicPr>
        <p:blipFill>
          <a:blip r:embed="rId3"/>
          <a:stretch>
            <a:fillRect/>
          </a:stretch>
        </p:blipFill>
        <p:spPr>
          <a:xfrm>
            <a:off x="1635067" y="1881803"/>
            <a:ext cx="5375724" cy="4128248"/>
          </a:xfrm>
          <a:prstGeom prst="rect">
            <a:avLst/>
          </a:prstGeom>
        </p:spPr>
      </p:pic>
    </p:spTree>
    <p:extLst>
      <p:ext uri="{BB962C8B-B14F-4D97-AF65-F5344CB8AC3E}">
        <p14:creationId xmlns:p14="http://schemas.microsoft.com/office/powerpoint/2010/main" val="17808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914399"/>
                <a:ext cx="9601200" cy="5002306"/>
              </a:xfrm>
            </p:spPr>
            <p:txBody>
              <a:bodyPr>
                <a:noAutofit/>
              </a:bodyPr>
              <a:lstStyle/>
              <a:p>
                <a:pPr marL="0" indent="0">
                  <a:buNone/>
                </a:pPr>
                <a:r>
                  <a:rPr lang="en-IN" sz="1800" i="1" dirty="0" smtClean="0">
                    <a:latin typeface="Calibri" panose="020F0502020204030204" pitchFamily="34" charset="0"/>
                  </a:rPr>
                  <a:t>Proposed </a:t>
                </a:r>
                <a:r>
                  <a:rPr lang="en-IN" sz="1800" i="1" dirty="0">
                    <a:latin typeface="Calibri" panose="020F0502020204030204" pitchFamily="34" charset="0"/>
                  </a:rPr>
                  <a:t>load </a:t>
                </a:r>
                <a:r>
                  <a:rPr lang="en-IN" sz="1800" i="1" dirty="0" smtClean="0">
                    <a:latin typeface="Calibri" panose="020F0502020204030204" pitchFamily="34" charset="0"/>
                  </a:rPr>
                  <a:t>shifting</a:t>
                </a:r>
                <a:r>
                  <a:rPr lang="en-US" sz="1800" i="1" dirty="0">
                    <a:latin typeface="Calibri" panose="020F0502020204030204" pitchFamily="34" charset="0"/>
                  </a:rPr>
                  <a:t> </a:t>
                </a:r>
                <a:r>
                  <a:rPr lang="en-IN" sz="1800" i="1" dirty="0" smtClean="0">
                    <a:latin typeface="Calibri" panose="020F0502020204030204" pitchFamily="34" charset="0"/>
                  </a:rPr>
                  <a:t>technique </a:t>
                </a:r>
                <a:r>
                  <a:rPr lang="en-IN" sz="1800" i="1" dirty="0">
                    <a:latin typeface="Calibri" panose="020F0502020204030204" pitchFamily="34" charset="0"/>
                  </a:rPr>
                  <a:t>is mathematically formulated as follows</a:t>
                </a:r>
                <a:r>
                  <a:rPr lang="en-IN" sz="1800" i="1" dirty="0" smtClean="0">
                    <a:latin typeface="Calibri" panose="020F0502020204030204" pitchFamily="34" charset="0"/>
                  </a:rPr>
                  <a:t>.</a:t>
                </a:r>
              </a:p>
              <a:p>
                <a:pPr marL="0" indent="0">
                  <a:buNone/>
                </a:pPr>
                <a:endParaRPr lang="en-US" sz="1800" i="1" dirty="0">
                  <a:latin typeface="Calibri" panose="020F0502020204030204" pitchFamily="34" charset="0"/>
                </a:endParaRPr>
              </a:p>
              <a:p>
                <a14:m>
                  <m:oMath xmlns:m="http://schemas.openxmlformats.org/officeDocument/2006/math">
                    <m:nary>
                      <m:naryPr>
                        <m:chr m:val="∑"/>
                        <m:grow m:val="on"/>
                        <m:ctrlPr>
                          <a:rPr lang="en-US" b="1" i="1">
                            <a:latin typeface="Cambria Math" panose="02040503050406030204" pitchFamily="18" charset="0"/>
                          </a:rPr>
                        </m:ctrlPr>
                      </m:naryPr>
                      <m:sub>
                        <m:r>
                          <a:rPr lang="en-IN" b="1" i="1">
                            <a:latin typeface="Cambria Math" panose="02040503050406030204" pitchFamily="18" charset="0"/>
                          </a:rPr>
                          <m:t>𝒕</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𝑵</m:t>
                        </m:r>
                      </m:sup>
                      <m:e>
                        <m:r>
                          <a:rPr lang="en-IN" b="1" i="1">
                            <a:latin typeface="Cambria Math" panose="02040503050406030204" pitchFamily="18" charset="0"/>
                          </a:rPr>
                          <m:t>(</m:t>
                        </m:r>
                        <m:r>
                          <a:rPr lang="en-IN" b="1" i="1">
                            <a:latin typeface="Cambria Math" panose="02040503050406030204" pitchFamily="18" charset="0"/>
                          </a:rPr>
                          <m:t>𝑷𝑳𝒐𝒂𝒅</m:t>
                        </m:r>
                        <m:d>
                          <m:dPr>
                            <m:ctrlPr>
                              <a:rPr lang="en-US" b="1" i="1">
                                <a:latin typeface="Cambria Math" panose="02040503050406030204" pitchFamily="18" charset="0"/>
                              </a:rPr>
                            </m:ctrlPr>
                          </m:dPr>
                          <m:e>
                            <m:r>
                              <a:rPr lang="en-IN" b="1" i="1">
                                <a:latin typeface="Cambria Math" panose="02040503050406030204" pitchFamily="18" charset="0"/>
                              </a:rPr>
                              <m:t>𝒕</m:t>
                            </m:r>
                          </m:e>
                        </m:d>
                        <m:r>
                          <a:rPr lang="en-IN" b="1" i="1">
                            <a:latin typeface="Cambria Math" panose="02040503050406030204" pitchFamily="18" charset="0"/>
                          </a:rPr>
                          <m:t>−</m:t>
                        </m:r>
                        <m:r>
                          <a:rPr lang="en-IN" b="1" i="1">
                            <a:latin typeface="Cambria Math" panose="02040503050406030204" pitchFamily="18" charset="0"/>
                          </a:rPr>
                          <m:t>𝑶𝒃𝒋𝒆𝒄𝒕𝒊𝒗𝒆</m:t>
                        </m:r>
                        <m:d>
                          <m:dPr>
                            <m:ctrlPr>
                              <a:rPr lang="en-US" b="1" i="1">
                                <a:latin typeface="Cambria Math" panose="02040503050406030204" pitchFamily="18" charset="0"/>
                              </a:rPr>
                            </m:ctrlPr>
                          </m:dPr>
                          <m:e>
                            <m:r>
                              <a:rPr lang="en-IN" b="1" i="1">
                                <a:latin typeface="Cambria Math" panose="02040503050406030204" pitchFamily="18" charset="0"/>
                              </a:rPr>
                              <m:t>𝒕</m:t>
                            </m:r>
                          </m:e>
                        </m:d>
                        <m:r>
                          <a:rPr lang="en-IN" b="1" i="1">
                            <a:latin typeface="Cambria Math" panose="02040503050406030204" pitchFamily="18" charset="0"/>
                          </a:rPr>
                          <m:t>)</m:t>
                        </m:r>
                      </m:e>
                    </m:nary>
                  </m:oMath>
                </a14:m>
                <a:r>
                  <a:rPr lang="en-IN" b="1" i="1" baseline="30000" dirty="0" smtClean="0">
                    <a:latin typeface="Calibri" panose="020F0502020204030204" pitchFamily="34" charset="0"/>
                  </a:rPr>
                  <a:t>2</a:t>
                </a:r>
              </a:p>
              <a:p>
                <a:pPr lvl="1"/>
                <a:r>
                  <a:rPr lang="en-IN" b="1" i="1" baseline="30000" dirty="0">
                    <a:latin typeface="Calibri" panose="020F0502020204030204" pitchFamily="34" charset="0"/>
                  </a:rPr>
                  <a:t>	</a:t>
                </a:r>
                <a:r>
                  <a:rPr lang="en-IN" sz="1800" dirty="0">
                    <a:latin typeface="Calibri" panose="020F0502020204030204" pitchFamily="34" charset="0"/>
                  </a:rPr>
                  <a:t>Where Objective(t) is the value of the objective curve at time t</a:t>
                </a:r>
                <a:endParaRPr lang="en-US" sz="1800" dirty="0">
                  <a:latin typeface="Calibri" panose="020F0502020204030204" pitchFamily="34" charset="0"/>
                </a:endParaRPr>
              </a:p>
              <a:p>
                <a:pPr lvl="1"/>
                <a:r>
                  <a:rPr lang="en-IN" sz="1800" dirty="0" err="1">
                    <a:latin typeface="Calibri" panose="020F0502020204030204" pitchFamily="34" charset="0"/>
                  </a:rPr>
                  <a:t>PLoad</a:t>
                </a:r>
                <a:r>
                  <a:rPr lang="en-IN" sz="1800" dirty="0">
                    <a:latin typeface="Calibri" panose="020F0502020204030204" pitchFamily="34" charset="0"/>
                  </a:rPr>
                  <a:t>(t) is the actual consumption at time t.</a:t>
                </a:r>
              </a:p>
              <a:p>
                <a:pPr marL="0" indent="0">
                  <a:buNone/>
                </a:pPr>
                <a:endParaRPr lang="en-IN" b="1" i="1" baseline="30000" dirty="0">
                  <a:latin typeface="Calibri" panose="020F0502020204030204" pitchFamily="34" charset="0"/>
                </a:endParaRPr>
              </a:p>
              <a:p>
                <a:r>
                  <a:rPr lang="en-IN" b="1" i="1" baseline="30000" dirty="0" smtClean="0">
                    <a:latin typeface="Calibri" panose="020F0502020204030204" pitchFamily="34" charset="0"/>
                  </a:rPr>
                  <a:t>.</a:t>
                </a:r>
              </a:p>
              <a:p>
                <a:endParaRPr lang="en-IN" b="1" i="1" baseline="30000" dirty="0" smtClean="0">
                  <a:latin typeface="Calibri" panose="020F0502020204030204" pitchFamily="34" charset="0"/>
                </a:endParaRPr>
              </a:p>
              <a:p>
                <a:r>
                  <a:rPr lang="en-IN" b="1" i="1" dirty="0" err="1" smtClean="0">
                    <a:latin typeface="Calibri" panose="020F0502020204030204" pitchFamily="34" charset="0"/>
                  </a:rPr>
                  <a:t>PLoad</a:t>
                </a:r>
                <a:r>
                  <a:rPr lang="en-IN" b="1" i="1" dirty="0" smtClean="0">
                    <a:latin typeface="Calibri" panose="020F0502020204030204" pitchFamily="34" charset="0"/>
                  </a:rPr>
                  <a:t>(t</a:t>
                </a:r>
                <a:r>
                  <a:rPr lang="en-IN" b="1" i="1" dirty="0">
                    <a:latin typeface="Calibri" panose="020F0502020204030204" pitchFamily="34" charset="0"/>
                  </a:rPr>
                  <a:t>)=Forecast(t)+Connect(t)+Disconnect(t</a:t>
                </a:r>
                <a:r>
                  <a:rPr lang="en-IN" b="1" i="1" dirty="0" smtClean="0">
                    <a:latin typeface="Calibri" panose="020F0502020204030204" pitchFamily="34" charset="0"/>
                  </a:rPr>
                  <a:t>)</a:t>
                </a:r>
              </a:p>
              <a:p>
                <a:endParaRPr lang="en-US" b="1" i="1" dirty="0">
                  <a:latin typeface="Calibri" panose="020F0502020204030204" pitchFamily="34" charset="0"/>
                </a:endParaRPr>
              </a:p>
              <a:p>
                <a:pPr lvl="1"/>
                <a:r>
                  <a:rPr lang="en-IN" sz="1800" dirty="0" smtClean="0">
                    <a:latin typeface="Calibri" panose="020F0502020204030204" pitchFamily="34" charset="0"/>
                  </a:rPr>
                  <a:t>Where </a:t>
                </a:r>
                <a:r>
                  <a:rPr lang="en-IN" sz="1800" dirty="0">
                    <a:latin typeface="Calibri" panose="020F0502020204030204" pitchFamily="34" charset="0"/>
                  </a:rPr>
                  <a:t>Forecast(t) is the forecasted consumption at time t ,and</a:t>
                </a:r>
                <a:endParaRPr lang="en-US" sz="1800" dirty="0">
                  <a:latin typeface="Calibri" panose="020F0502020204030204" pitchFamily="34" charset="0"/>
                </a:endParaRPr>
              </a:p>
              <a:p>
                <a:pPr lvl="1"/>
                <a:r>
                  <a:rPr lang="en-IN" sz="1800" dirty="0">
                    <a:latin typeface="Calibri" panose="020F0502020204030204" pitchFamily="34" charset="0"/>
                  </a:rPr>
                  <a:t>Connect(t) and Disconnect(t) are the amount of </a:t>
                </a:r>
                <a:r>
                  <a:rPr lang="en-IN" sz="1800" dirty="0" smtClean="0">
                    <a:latin typeface="Calibri" panose="020F0502020204030204" pitchFamily="34" charset="0"/>
                  </a:rPr>
                  <a:t>loads to be connected</a:t>
                </a:r>
                <a:r>
                  <a:rPr lang="en-US" sz="1800" dirty="0">
                    <a:latin typeface="Calibri" panose="020F0502020204030204" pitchFamily="34" charset="0"/>
                  </a:rPr>
                  <a:t> </a:t>
                </a:r>
                <a:r>
                  <a:rPr lang="en-IN" sz="1800" dirty="0" smtClean="0">
                    <a:latin typeface="Calibri" panose="020F0502020204030204" pitchFamily="34" charset="0"/>
                  </a:rPr>
                  <a:t>and </a:t>
                </a:r>
                <a:r>
                  <a:rPr lang="en-IN" sz="1800" dirty="0">
                    <a:latin typeface="Calibri" panose="020F0502020204030204" pitchFamily="34" charset="0"/>
                  </a:rPr>
                  <a:t>disconnected </a:t>
                </a:r>
                <a:endParaRPr lang="en-IN" sz="1800" dirty="0" smtClean="0">
                  <a:latin typeface="Calibri" panose="020F0502020204030204" pitchFamily="34" charset="0"/>
                </a:endParaRPr>
              </a:p>
              <a:p>
                <a:pPr marL="530339" lvl="1" indent="0">
                  <a:buNone/>
                </a:pPr>
                <a:r>
                  <a:rPr lang="en-IN" sz="1800" dirty="0" smtClean="0">
                    <a:latin typeface="Calibri" panose="020F0502020204030204" pitchFamily="34" charset="0"/>
                  </a:rPr>
                  <a:t>	at </a:t>
                </a:r>
                <a:r>
                  <a:rPr lang="en-IN" sz="1800" dirty="0">
                    <a:latin typeface="Calibri" panose="020F0502020204030204" pitchFamily="34" charset="0"/>
                  </a:rPr>
                  <a:t>time t respectively during the load shifting</a:t>
                </a:r>
                <a:r>
                  <a:rPr lang="en-IN" sz="1800" dirty="0" smtClean="0">
                    <a:latin typeface="Calibri" panose="020F0502020204030204" pitchFamily="34" charset="0"/>
                  </a:rPr>
                  <a:t>.</a:t>
                </a:r>
              </a:p>
              <a:p>
                <a:pPr marL="530339" lvl="1" indent="0">
                  <a:buNone/>
                </a:pPr>
                <a:endParaRPr lang="en-IN" sz="1800" dirty="0" smtClean="0">
                  <a:latin typeface="Calibri" panose="020F0502020204030204" pitchFamily="34" charset="0"/>
                </a:endParaRPr>
              </a:p>
              <a:p>
                <a:pPr marL="530339" lvl="1" indent="0">
                  <a:buNone/>
                </a:pPr>
                <a:endParaRPr lang="en-IN" sz="1800" dirty="0">
                  <a:latin typeface="Calibri" panose="020F0502020204030204" pitchFamily="34" charset="0"/>
                </a:endParaRPr>
              </a:p>
              <a:p>
                <a:pPr marL="530339" lvl="1" indent="0">
                  <a:buNone/>
                </a:pPr>
                <a:endParaRPr lang="en-US" sz="1800" dirty="0">
                  <a:latin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914399"/>
                <a:ext cx="9601200" cy="5002306"/>
              </a:xfrm>
              <a:blipFill>
                <a:blip r:embed="rId2"/>
                <a:stretch>
                  <a:fillRect l="-571" t="-974" b="-1096"/>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292" y="3096412"/>
            <a:ext cx="4567238" cy="63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441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1_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TM10001105[[fn=Crop]]</Template>
  <TotalTime>479</TotalTime>
  <Words>1487</Words>
  <Application>Microsoft Office PowerPoint</Application>
  <PresentationFormat>Widescreen</PresentationFormat>
  <Paragraphs>178</Paragraphs>
  <Slides>22</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Cambria Math</vt:lpstr>
      <vt:lpstr>Franklin Gothic Book</vt:lpstr>
      <vt:lpstr>Verdana</vt:lpstr>
      <vt:lpstr>Crop</vt:lpstr>
      <vt:lpstr>1_Crop</vt:lpstr>
      <vt:lpstr>Microsoft Equation 3.0</vt:lpstr>
      <vt:lpstr>Demand Side Management for a Campus Infrastructure</vt:lpstr>
      <vt:lpstr>Abstract </vt:lpstr>
      <vt:lpstr>Objectives</vt:lpstr>
      <vt:lpstr>DSM Strategy &amp; Approach </vt:lpstr>
      <vt:lpstr>Block Diagram</vt:lpstr>
      <vt:lpstr>The Current Progress</vt:lpstr>
      <vt:lpstr>Problem Formulation</vt:lpstr>
      <vt:lpstr>Load Profile - Assumption </vt:lpstr>
      <vt:lpstr>PowerPoint Presentation</vt:lpstr>
      <vt:lpstr>PowerPoint Presentation</vt:lpstr>
      <vt:lpstr>PowerPoint Presentation</vt:lpstr>
      <vt:lpstr>Expected Outcome</vt:lpstr>
      <vt:lpstr>Tool : Genetic algorithm</vt:lpstr>
      <vt:lpstr>The Process Flow</vt:lpstr>
      <vt:lpstr>Initialization</vt:lpstr>
      <vt:lpstr>Evaluation and Selection…</vt:lpstr>
      <vt:lpstr>Cross over</vt:lpstr>
      <vt:lpstr>Mutation</vt:lpstr>
      <vt:lpstr>Future Proceedings</vt:lpstr>
      <vt:lpstr>Contribution to the Society: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 with Ac/Dc integration for a University Infrastructure</dc:title>
  <dc:creator>Aswin</dc:creator>
  <cp:lastModifiedBy>Aswin</cp:lastModifiedBy>
  <cp:revision>30</cp:revision>
  <dcterms:created xsi:type="dcterms:W3CDTF">2016-02-10T16:06:52Z</dcterms:created>
  <dcterms:modified xsi:type="dcterms:W3CDTF">2016-02-15T04:13:16Z</dcterms:modified>
</cp:coreProperties>
</file>