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5" r:id="rId1"/>
  </p:sldMasterIdLst>
  <p:notesMasterIdLst>
    <p:notesMasterId r:id="rId35"/>
  </p:notesMasterIdLst>
  <p:sldIdLst>
    <p:sldId id="275" r:id="rId2"/>
    <p:sldId id="284" r:id="rId3"/>
    <p:sldId id="260" r:id="rId4"/>
    <p:sldId id="295" r:id="rId5"/>
    <p:sldId id="297" r:id="rId6"/>
    <p:sldId id="296" r:id="rId7"/>
    <p:sldId id="298" r:id="rId8"/>
    <p:sldId id="299" r:id="rId9"/>
    <p:sldId id="289" r:id="rId10"/>
    <p:sldId id="290" r:id="rId11"/>
    <p:sldId id="273" r:id="rId12"/>
    <p:sldId id="311" r:id="rId13"/>
    <p:sldId id="274" r:id="rId14"/>
    <p:sldId id="276" r:id="rId15"/>
    <p:sldId id="267" r:id="rId16"/>
    <p:sldId id="268" r:id="rId17"/>
    <p:sldId id="269" r:id="rId18"/>
    <p:sldId id="270" r:id="rId19"/>
    <p:sldId id="271" r:id="rId20"/>
    <p:sldId id="291" r:id="rId21"/>
    <p:sldId id="300" r:id="rId22"/>
    <p:sldId id="301" r:id="rId23"/>
    <p:sldId id="302" r:id="rId24"/>
    <p:sldId id="292" r:id="rId25"/>
    <p:sldId id="303" r:id="rId26"/>
    <p:sldId id="304" r:id="rId27"/>
    <p:sldId id="305" r:id="rId28"/>
    <p:sldId id="306" r:id="rId29"/>
    <p:sldId id="307" r:id="rId30"/>
    <p:sldId id="308" r:id="rId31"/>
    <p:sldId id="258" r:id="rId32"/>
    <p:sldId id="263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64" autoAdjust="0"/>
  </p:normalViewPr>
  <p:slideViewPr>
    <p:cSldViewPr snapToGrid="0">
      <p:cViewPr varScale="1">
        <p:scale>
          <a:sx n="66" d="100"/>
          <a:sy n="66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C4B7-A58C-4730-A6FE-D5C7F3FA6346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E0C8A-523E-4279-AEFF-A95E057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E0C8A-523E-4279-AEFF-A95E05767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E0C8A-523E-4279-AEFF-A95E05767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E0C8A-523E-4279-AEFF-A95E05767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E0C8A-523E-4279-AEFF-A95E05767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E0C8A-523E-4279-AEFF-A95E05767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A15D5E-8BF4-45B7-AB03-302EA92001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8CF-5D9B-4CB7-ACA9-4A8270A43A3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C99AF-EF78-4EDE-9071-57CC4E550A8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22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4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06174-45D1-4721-BC25-0E82D3F03AA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DECEB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ECEB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ECEB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DECEB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ECEB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5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A88E0A-494D-410E-AAE7-7FEC869870A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44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1E19C-8C79-4023-89A1-971171A6A2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2DE909-6B80-422B-8FC3-799B1F53C27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FDE2A1-E587-4FA4-9867-F4AD06A4F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81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F8E3A-4DFE-4927-8CA5-6D21B67BA91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1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D0C24-D8BB-4501-AB22-F54BDE23C37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12F65A-9AF4-4B5E-8DEE-CCECE7CDD1EF}" type="datetime1">
              <a:rPr lang="en-US" smtClean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6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102" y="608425"/>
            <a:ext cx="8361229" cy="1292949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Demand Side Management </a:t>
            </a:r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</a:rPr>
              <a:t>for a </a:t>
            </a:r>
            <a:r>
              <a:rPr lang="en-US" sz="4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Campus </a:t>
            </a:r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</a:rPr>
              <a:t>Infrastructure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972" y="3735577"/>
            <a:ext cx="4673600" cy="1905901"/>
          </a:xfrm>
        </p:spPr>
        <p:txBody>
          <a:bodyPr>
            <a:noAutofit/>
          </a:bodyPr>
          <a:lstStyle/>
          <a:p>
            <a:pPr algn="l"/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A6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: IN-HOUSE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 DR. SG BHARATHI DASAN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8343" y="3887152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</a:p>
          <a:p>
            <a:pPr indent="457200" algn="ctr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ASWIN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NATESH. V			(212712105023)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BADRI NARAYANAN. N	 	(212712105025)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GANDHI RAJAN. R			(</a:t>
            </a: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212712105031)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MOHAMMED SAQIB. M		(212712105061)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VARYING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in load shifting technique – DELAY</a:t>
            </a:r>
          </a:p>
          <a:p>
            <a:r>
              <a:rPr lang="en-IN" dirty="0" smtClean="0"/>
              <a:t>Assume Delay=4 hours</a:t>
            </a:r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>
            <a:off x="838200" y="2792048"/>
            <a:ext cx="4902201" cy="3384915"/>
            <a:chOff x="838199" y="2181497"/>
            <a:chExt cx="6616109" cy="4139321"/>
          </a:xfrm>
        </p:grpSpPr>
        <p:grpSp>
          <p:nvGrpSpPr>
            <p:cNvPr id="5" name="Group 4"/>
            <p:cNvGrpSpPr/>
            <p:nvPr/>
          </p:nvGrpSpPr>
          <p:grpSpPr>
            <a:xfrm>
              <a:off x="2246811" y="2181497"/>
              <a:ext cx="4023360" cy="3592286"/>
              <a:chOff x="2246811" y="2181497"/>
              <a:chExt cx="4023360" cy="359228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259874" y="2181497"/>
                <a:ext cx="0" cy="359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2246811" y="5773783"/>
                <a:ext cx="40233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V="1">
              <a:off x="2259874" y="4833257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77886" y="3996939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095898" y="4241074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90949" y="3977639"/>
              <a:ext cx="0" cy="855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95898" y="4010002"/>
              <a:ext cx="0" cy="244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526973" y="4685211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526973" y="4241074"/>
              <a:ext cx="0" cy="44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58048" y="4685211"/>
              <a:ext cx="0" cy="5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58048" y="5212080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389123" y="5534297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89123" y="5212080"/>
              <a:ext cx="0" cy="322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820198" y="5181600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251273" y="5373188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20198" y="5181600"/>
              <a:ext cx="0" cy="35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251273" y="5181600"/>
              <a:ext cx="0" cy="19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690949" y="3996939"/>
              <a:ext cx="404949" cy="2441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08961" y="4253943"/>
              <a:ext cx="431075" cy="2266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0036" y="4698080"/>
              <a:ext cx="404949" cy="2441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9047" y="5794118"/>
              <a:ext cx="150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Time (in hrs)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199" y="2519916"/>
              <a:ext cx="1617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Power (in kW)</a:t>
              </a:r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6811" y="5869172"/>
              <a:ext cx="3544389" cy="45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    </a:t>
              </a:r>
              <a:r>
                <a:rPr lang="en-IN" sz="1200" dirty="0" smtClean="0"/>
                <a:t>1       2       3       4      5       6      7      8</a:t>
              </a:r>
              <a:endParaRPr lang="en-IN" sz="12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1891589" y="3370809"/>
            <a:ext cx="2535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27469" y="3068789"/>
            <a:ext cx="0" cy="24649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89763" y="3068789"/>
            <a:ext cx="19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 period</a:t>
            </a:r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210994" y="3619500"/>
            <a:ext cx="0" cy="641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5241" y="3525147"/>
            <a:ext cx="19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 Time</a:t>
            </a:r>
            <a:endParaRPr lang="en-IN" dirty="0"/>
          </a:p>
        </p:txBody>
      </p:sp>
      <p:cxnSp>
        <p:nvCxnSpPr>
          <p:cNvPr id="81" name="Straight Arrow Connector 80"/>
          <p:cNvCxnSpPr>
            <a:stCxn id="79" idx="2"/>
          </p:cNvCxnSpPr>
          <p:nvPr/>
        </p:nvCxnSpPr>
        <p:spPr>
          <a:xfrm flipH="1">
            <a:off x="2210994" y="3894479"/>
            <a:ext cx="119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5356645" y="2848335"/>
            <a:ext cx="4676355" cy="3328628"/>
            <a:chOff x="4662035" y="2455990"/>
            <a:chExt cx="6349409" cy="4057007"/>
          </a:xfrm>
        </p:grpSpPr>
        <p:grpSp>
          <p:nvGrpSpPr>
            <p:cNvPr id="87" name="Group 86"/>
            <p:cNvGrpSpPr/>
            <p:nvPr/>
          </p:nvGrpSpPr>
          <p:grpSpPr>
            <a:xfrm>
              <a:off x="6070647" y="2455990"/>
              <a:ext cx="4023360" cy="3592286"/>
              <a:chOff x="2246811" y="2181497"/>
              <a:chExt cx="4023360" cy="3592286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2259874" y="2181497"/>
                <a:ext cx="0" cy="359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2246811" y="5773783"/>
                <a:ext cx="40233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 flipV="1">
              <a:off x="6083710" y="5107750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514785" y="4515567"/>
              <a:ext cx="0" cy="592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7350809" y="4767566"/>
              <a:ext cx="0" cy="46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777533" y="5203542"/>
              <a:ext cx="4351" cy="283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781884" y="5486573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212959" y="5808790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12959" y="5486573"/>
              <a:ext cx="0" cy="322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8644034" y="5456093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9075109" y="5647681"/>
              <a:ext cx="431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644034" y="5456093"/>
              <a:ext cx="0" cy="35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9075109" y="5456093"/>
              <a:ext cx="0" cy="19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7794946" y="5222990"/>
              <a:ext cx="404949" cy="2635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226022" y="5577570"/>
              <a:ext cx="404949" cy="2441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644034" y="5208476"/>
              <a:ext cx="431075" cy="2476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V="1">
              <a:off x="6514785" y="4515567"/>
              <a:ext cx="418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928445" y="4772471"/>
              <a:ext cx="418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359521" y="5203542"/>
              <a:ext cx="418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919734" y="4515567"/>
              <a:ext cx="0" cy="2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9506183" y="6143665"/>
              <a:ext cx="150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Time (in hrs)</a:t>
              </a:r>
              <a:endParaRPr lang="en-IN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62035" y="2794409"/>
              <a:ext cx="1617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Power (in kW)</a:t>
              </a:r>
              <a:endParaRPr lang="en-IN" dirty="0"/>
            </a:p>
          </p:txBody>
        </p:sp>
      </p:grpSp>
      <p:cxnSp>
        <p:nvCxnSpPr>
          <p:cNvPr id="134" name="Straight Connector 133"/>
          <p:cNvCxnSpPr/>
          <p:nvPr/>
        </p:nvCxnSpPr>
        <p:spPr>
          <a:xfrm flipV="1">
            <a:off x="7651217" y="4496551"/>
            <a:ext cx="0" cy="641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7651217" y="4849975"/>
            <a:ext cx="119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682474" y="4515646"/>
            <a:ext cx="19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Operation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2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914399"/>
                <a:ext cx="9601200" cy="50023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400" b="1" i="1" dirty="0" smtClean="0">
                    <a:latin typeface="Calibri" panose="020F0502020204030204" pitchFamily="34" charset="0"/>
                  </a:rPr>
                  <a:t>Proposed </a:t>
                </a:r>
                <a:r>
                  <a:rPr lang="en-IN" sz="2400" b="1" i="1" dirty="0">
                    <a:latin typeface="Calibri" panose="020F0502020204030204" pitchFamily="34" charset="0"/>
                  </a:rPr>
                  <a:t>load </a:t>
                </a:r>
                <a:r>
                  <a:rPr lang="en-IN" sz="2400" b="1" i="1" dirty="0" smtClean="0">
                    <a:latin typeface="Calibri" panose="020F0502020204030204" pitchFamily="34" charset="0"/>
                  </a:rPr>
                  <a:t>shifting</a:t>
                </a:r>
                <a:r>
                  <a:rPr lang="en-US" sz="2400" b="1" i="1" dirty="0">
                    <a:latin typeface="Calibri" panose="020F0502020204030204" pitchFamily="34" charset="0"/>
                  </a:rPr>
                  <a:t> </a:t>
                </a:r>
                <a:r>
                  <a:rPr lang="en-IN" sz="2400" b="1" i="1" dirty="0" smtClean="0">
                    <a:latin typeface="Calibri" panose="020F0502020204030204" pitchFamily="34" charset="0"/>
                  </a:rPr>
                  <a:t>technique </a:t>
                </a:r>
                <a:r>
                  <a:rPr lang="en-IN" sz="2400" b="1" i="1" dirty="0">
                    <a:latin typeface="Calibri" panose="020F0502020204030204" pitchFamily="34" charset="0"/>
                  </a:rPr>
                  <a:t>is mathematically formulated as follows</a:t>
                </a:r>
                <a:r>
                  <a:rPr lang="en-IN" sz="2400" b="1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𝑷𝑳𝒐𝒂𝒅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𝑶𝒃𝒋𝒆𝒄𝒕𝒊𝒗𝒆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b="1" i="1" baseline="30000" dirty="0" smtClean="0">
                    <a:latin typeface="Calibri" panose="020F0502020204030204" pitchFamily="34" charset="0"/>
                  </a:rPr>
                  <a:t>2</a:t>
                </a:r>
              </a:p>
              <a:p>
                <a:pPr lvl="1"/>
                <a:r>
                  <a:rPr lang="en-IN" sz="1800" dirty="0" smtClean="0">
                    <a:latin typeface="Calibri" panose="020F0502020204030204" pitchFamily="34" charset="0"/>
                  </a:rPr>
                  <a:t>Where </a:t>
                </a:r>
                <a:r>
                  <a:rPr lang="en-IN" sz="1800" dirty="0">
                    <a:latin typeface="Calibri" panose="020F0502020204030204" pitchFamily="34" charset="0"/>
                  </a:rPr>
                  <a:t>Objective(t) is the value of the objective curve at time t</a:t>
                </a:r>
                <a:endParaRPr lang="en-US" sz="1800" dirty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1800" dirty="0" err="1">
                    <a:latin typeface="Calibri" panose="020F0502020204030204" pitchFamily="34" charset="0"/>
                  </a:rPr>
                  <a:t>PLoad</a:t>
                </a:r>
                <a:r>
                  <a:rPr lang="en-IN" sz="1800" dirty="0">
                    <a:latin typeface="Calibri" panose="020F0502020204030204" pitchFamily="34" charset="0"/>
                  </a:rPr>
                  <a:t>(t) is the actual consumption at time t.</a:t>
                </a:r>
              </a:p>
              <a:p>
                <a:pPr marL="0" indent="0">
                  <a:buNone/>
                </a:pPr>
                <a:endParaRPr lang="en-IN" b="1" i="1" baseline="30000" dirty="0">
                  <a:latin typeface="Calibri" panose="020F0502020204030204" pitchFamily="34" charset="0"/>
                </a:endParaRPr>
              </a:p>
              <a:p>
                <a:r>
                  <a:rPr lang="en-IN" b="1" i="1" baseline="30000" dirty="0" smtClean="0">
                    <a:latin typeface="Calibri" panose="020F0502020204030204" pitchFamily="34" charset="0"/>
                  </a:rPr>
                  <a:t>.</a:t>
                </a:r>
              </a:p>
              <a:p>
                <a:endParaRPr lang="en-IN" sz="3600" b="1" i="1" baseline="30000" dirty="0" smtClean="0">
                  <a:latin typeface="Calibri" panose="020F0502020204030204" pitchFamily="34" charset="0"/>
                </a:endParaRPr>
              </a:p>
              <a:p>
                <a:r>
                  <a:rPr lang="en-IN" sz="3600" b="1" i="1" baseline="30000" dirty="0" smtClean="0">
                    <a:latin typeface="Calibri" panose="020F0502020204030204" pitchFamily="34" charset="0"/>
                  </a:rPr>
                  <a:t>Average Load Curve Fitting</a:t>
                </a:r>
              </a:p>
              <a:p>
                <a:pPr lvl="1" algn="just"/>
                <a:r>
                  <a:rPr lang="en-US" sz="3200" baseline="30000" dirty="0">
                    <a:latin typeface="Calibri" panose="020F0502020204030204" pitchFamily="34" charset="0"/>
                  </a:rPr>
                  <a:t>Education institution follows flat tariff for electricity. </a:t>
                </a:r>
              </a:p>
              <a:p>
                <a:pPr lvl="1" algn="just"/>
                <a:r>
                  <a:rPr lang="en-US" sz="3200" baseline="30000" dirty="0">
                    <a:latin typeface="Calibri" panose="020F0502020204030204" pitchFamily="34" charset="0"/>
                  </a:rPr>
                  <a:t>Tracking dynamic pricing is difficult in this scenario</a:t>
                </a:r>
              </a:p>
              <a:p>
                <a:pPr lvl="1" algn="just"/>
                <a:r>
                  <a:rPr lang="en-US" sz="3200" baseline="30000" dirty="0">
                    <a:latin typeface="Calibri" panose="020F0502020204030204" pitchFamily="34" charset="0"/>
                  </a:rPr>
                  <a:t>Hence, we divide the time period into four phases.</a:t>
                </a:r>
              </a:p>
              <a:p>
                <a:pPr lvl="1" algn="just"/>
                <a:r>
                  <a:rPr lang="en-US" sz="3200" baseline="30000" dirty="0">
                    <a:latin typeface="Calibri" panose="020F0502020204030204" pitchFamily="34" charset="0"/>
                  </a:rPr>
                  <a:t>The Average is calculated for the each </a:t>
                </a:r>
                <a:r>
                  <a:rPr lang="en-US" sz="3200" baseline="30000" dirty="0" smtClean="0">
                    <a:latin typeface="Calibri" panose="020F0502020204030204" pitchFamily="34" charset="0"/>
                  </a:rPr>
                  <a:t>phase.</a:t>
                </a:r>
              </a:p>
              <a:p>
                <a:pPr lvl="1" algn="just"/>
                <a:r>
                  <a:rPr lang="en-US" sz="3200" baseline="30000" dirty="0" smtClean="0">
                    <a:latin typeface="Calibri" panose="020F0502020204030204" pitchFamily="34" charset="0"/>
                  </a:rPr>
                  <a:t>Average </a:t>
                </a:r>
                <a:r>
                  <a:rPr lang="en-US" sz="3200" baseline="30000" dirty="0">
                    <a:latin typeface="Calibri" panose="020F0502020204030204" pitchFamily="34" charset="0"/>
                  </a:rPr>
                  <a:t>Load = (Load factor) * (Maximum Demand)</a:t>
                </a:r>
              </a:p>
              <a:p>
                <a:pPr lvl="1" algn="just"/>
                <a:endParaRPr lang="en-IN" b="1" i="1" baseline="30000" dirty="0" smtClean="0">
                  <a:latin typeface="Calibri" panose="020F0502020204030204" pitchFamily="34" charset="0"/>
                </a:endParaRPr>
              </a:p>
              <a:p>
                <a:pPr algn="just"/>
                <a:endParaRPr lang="en-IN" b="1" i="1" baseline="30000" dirty="0" smtClean="0">
                  <a:latin typeface="Calibri" panose="020F0502020204030204" pitchFamily="34" charset="0"/>
                </a:endParaRPr>
              </a:p>
              <a:p>
                <a:pPr marL="530339" lvl="1" indent="0">
                  <a:buNone/>
                </a:pPr>
                <a:endParaRPr lang="en-IN" sz="1800" dirty="0" smtClean="0">
                  <a:latin typeface="Calibri" panose="020F0502020204030204" pitchFamily="34" charset="0"/>
                </a:endParaRPr>
              </a:p>
              <a:p>
                <a:pPr marL="530339" lvl="1" indent="0">
                  <a:buNone/>
                </a:pPr>
                <a:endParaRPr lang="en-IN" sz="1800" dirty="0">
                  <a:latin typeface="Calibri" panose="020F0502020204030204" pitchFamily="34" charset="0"/>
                </a:endParaRPr>
              </a:p>
              <a:p>
                <a:pPr marL="530339" lvl="1" indent="0"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914399"/>
                <a:ext cx="9601200" cy="5002306"/>
              </a:xfrm>
              <a:blipFill>
                <a:blip r:embed="rId2"/>
                <a:stretch>
                  <a:fillRect l="-1587" t="-1705" r="-190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63" y="2777273"/>
            <a:ext cx="4567238" cy="63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DC5F2-274D-477E-8C04-F8614428D77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399"/>
            <a:ext cx="9601200" cy="50023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b="1" i="1" baseline="30000" dirty="0" smtClean="0">
              <a:latin typeface="Calibri" panose="020F0502020204030204" pitchFamily="34" charset="0"/>
            </a:endParaRPr>
          </a:p>
          <a:p>
            <a:r>
              <a:rPr lang="en-IN" b="1" i="1" dirty="0" err="1" smtClean="0">
                <a:latin typeface="Calibri" panose="020F0502020204030204" pitchFamily="34" charset="0"/>
              </a:rPr>
              <a:t>PLoad</a:t>
            </a:r>
            <a:r>
              <a:rPr lang="en-IN" b="1" i="1" dirty="0" smtClean="0">
                <a:latin typeface="Calibri" panose="020F0502020204030204" pitchFamily="34" charset="0"/>
              </a:rPr>
              <a:t>(t</a:t>
            </a:r>
            <a:r>
              <a:rPr lang="en-IN" b="1" i="1" dirty="0">
                <a:latin typeface="Calibri" panose="020F0502020204030204" pitchFamily="34" charset="0"/>
              </a:rPr>
              <a:t>)=Forecast(t)+Connect(t)+Disconnect(t</a:t>
            </a:r>
            <a:r>
              <a:rPr lang="en-IN" b="1" i="1" dirty="0" smtClean="0">
                <a:latin typeface="Calibri" panose="020F0502020204030204" pitchFamily="34" charset="0"/>
              </a:rPr>
              <a:t>)</a:t>
            </a:r>
          </a:p>
          <a:p>
            <a:endParaRPr lang="en-US" b="1" i="1" dirty="0">
              <a:latin typeface="Calibri" panose="020F0502020204030204" pitchFamily="34" charset="0"/>
            </a:endParaRPr>
          </a:p>
          <a:p>
            <a:pPr lvl="1"/>
            <a:r>
              <a:rPr lang="en-IN" sz="1800" dirty="0" smtClean="0">
                <a:latin typeface="Calibri" panose="020F0502020204030204" pitchFamily="34" charset="0"/>
              </a:rPr>
              <a:t>Where </a:t>
            </a:r>
            <a:r>
              <a:rPr lang="en-IN" sz="1800" dirty="0">
                <a:latin typeface="Calibri" panose="020F0502020204030204" pitchFamily="34" charset="0"/>
              </a:rPr>
              <a:t>Forecast(t) is the forecasted consumption at time t ,and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</a:rPr>
              <a:t>Connect(t) and Disconnect(t) are the amount of </a:t>
            </a:r>
            <a:r>
              <a:rPr lang="en-IN" sz="1800" dirty="0" smtClean="0">
                <a:latin typeface="Calibri" panose="020F0502020204030204" pitchFamily="34" charset="0"/>
              </a:rPr>
              <a:t>loads to be connected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</a:rPr>
              <a:t>and </a:t>
            </a:r>
            <a:r>
              <a:rPr lang="en-IN" sz="1800" dirty="0">
                <a:latin typeface="Calibri" panose="020F0502020204030204" pitchFamily="34" charset="0"/>
              </a:rPr>
              <a:t>disconnected 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marL="530339" lvl="1" indent="0">
              <a:buNone/>
            </a:pPr>
            <a:r>
              <a:rPr lang="en-IN" sz="1800" dirty="0" smtClean="0">
                <a:latin typeface="Calibri" panose="020F0502020204030204" pitchFamily="34" charset="0"/>
              </a:rPr>
              <a:t>	at </a:t>
            </a:r>
            <a:r>
              <a:rPr lang="en-IN" sz="1800" dirty="0">
                <a:latin typeface="Calibri" panose="020F0502020204030204" pitchFamily="34" charset="0"/>
              </a:rPr>
              <a:t>time t respectively during the load shifting</a:t>
            </a:r>
            <a:r>
              <a:rPr lang="en-IN" sz="1800" dirty="0" smtClean="0">
                <a:latin typeface="Calibri" panose="020F0502020204030204" pitchFamily="34" charset="0"/>
              </a:rPr>
              <a:t>.</a:t>
            </a:r>
          </a:p>
          <a:p>
            <a:pPr marL="530339" lvl="1" indent="0">
              <a:buNone/>
            </a:pPr>
            <a:endParaRPr lang="en-IN" sz="1800" dirty="0" smtClean="0">
              <a:latin typeface="Calibri" panose="020F0502020204030204" pitchFamily="34" charset="0"/>
            </a:endParaRPr>
          </a:p>
          <a:p>
            <a:pPr marL="530339" lvl="1" indent="0">
              <a:buNone/>
            </a:pPr>
            <a:endParaRPr lang="en-IN" sz="1800" dirty="0">
              <a:latin typeface="Calibri" panose="020F0502020204030204" pitchFamily="34" charset="0"/>
            </a:endParaRPr>
          </a:p>
          <a:p>
            <a:pPr marL="530339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DC5F2-274D-477E-8C04-F8614428D77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6788" y="309282"/>
                <a:ext cx="9601200" cy="602008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1600" dirty="0" smtClean="0">
                  <a:latin typeface="Calibri" panose="020F0502020204030204" pitchFamily="34" charset="0"/>
                </a:endParaRPr>
              </a:p>
              <a:p>
                <a:r>
                  <a:rPr lang="en-IN" sz="1600" i="1" dirty="0">
                    <a:latin typeface="Calibri" panose="020F0502020204030204" pitchFamily="34" charset="0"/>
                  </a:rPr>
                  <a:t>Connect(t) is made up of two parts: </a:t>
                </a:r>
                <a:endParaRPr lang="en-IN" sz="1600" i="1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1600" i="1" dirty="0" smtClean="0">
                    <a:latin typeface="Calibri" panose="020F0502020204030204" pitchFamily="34" charset="0"/>
                  </a:rPr>
                  <a:t>The </a:t>
                </a:r>
                <a:r>
                  <a:rPr lang="en-IN" sz="1600" i="1" dirty="0">
                    <a:latin typeface="Calibri" panose="020F0502020204030204" pitchFamily="34" charset="0"/>
                  </a:rPr>
                  <a:t>increment in the load at time t due to the connection times of devices shifted to time </a:t>
                </a:r>
                <a:r>
                  <a:rPr lang="en-IN" sz="1600" i="1" dirty="0" smtClean="0">
                    <a:latin typeface="Calibri" panose="020F0502020204030204" pitchFamily="34" charset="0"/>
                  </a:rPr>
                  <a:t>t. </a:t>
                </a:r>
              </a:p>
              <a:p>
                <a:pPr lvl="1"/>
                <a:r>
                  <a:rPr lang="en-IN" sz="1600" i="1" dirty="0" smtClean="0">
                    <a:latin typeface="Calibri" panose="020F0502020204030204" pitchFamily="34" charset="0"/>
                  </a:rPr>
                  <a:t>The </a:t>
                </a:r>
                <a:r>
                  <a:rPr lang="en-IN" sz="1600" i="1" dirty="0">
                    <a:latin typeface="Calibri" panose="020F0502020204030204" pitchFamily="34" charset="0"/>
                  </a:rPr>
                  <a:t>increment in the load at time t due to the device connections scheduled for times that precede t.</a:t>
                </a:r>
                <a:endParaRPr lang="en-US" sz="1600" i="1" dirty="0">
                  <a:latin typeface="Calibri" panose="020F0502020204030204" pitchFamily="34" charset="0"/>
                </a:endParaRPr>
              </a:p>
              <a:p>
                <a:r>
                  <a:rPr lang="en-IN" sz="1600" b="1" i="1" dirty="0">
                    <a:latin typeface="Calibri" panose="020F0502020204030204" pitchFamily="34" charset="0"/>
                  </a:rPr>
                  <a:t> </a:t>
                </a:r>
                <a:r>
                  <a:rPr lang="en-IN" b="1" i="1" dirty="0">
                    <a:latin typeface="Calibri" panose="020F0502020204030204" pitchFamily="34" charset="0"/>
                  </a:rPr>
                  <a:t>Connect(t)=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p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b="1" i="1" baseline="-25000" dirty="0">
                    <a:latin typeface="Calibri" panose="020F0502020204030204" pitchFamily="34" charset="0"/>
                  </a:rPr>
                  <a:t> kit</a:t>
                </a:r>
                <a:r>
                  <a:rPr lang="en-IN" b="1" i="1" dirty="0">
                    <a:latin typeface="Calibri" panose="020F0502020204030204" pitchFamily="34" charset="0"/>
                  </a:rPr>
                  <a:t>.P</a:t>
                </a:r>
                <a:r>
                  <a:rPr lang="en-IN" b="1" i="1" baseline="-25000" dirty="0">
                    <a:latin typeface="Calibri" panose="020F0502020204030204" pitchFamily="34" charset="0"/>
                  </a:rPr>
                  <a:t>1k </a:t>
                </a:r>
                <a:r>
                  <a:rPr lang="en-IN" b="1" i="1" dirty="0">
                    <a:latin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p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b="1" i="1" baseline="-25000" dirty="0" smtClean="0">
                    <a:latin typeface="Calibri" panose="020F0502020204030204" pitchFamily="34" charset="0"/>
                  </a:rPr>
                  <a:t>ki(t1)</a:t>
                </a:r>
                <a:r>
                  <a:rPr lang="en-IN" b="1" i="1" dirty="0" smtClean="0">
                    <a:latin typeface="Calibri" panose="020F0502020204030204" pitchFamily="34" charset="0"/>
                  </a:rPr>
                  <a:t>P</a:t>
                </a:r>
                <a:r>
                  <a:rPr lang="en-IN" b="1" i="1" baseline="-25000" dirty="0" smtClean="0">
                    <a:latin typeface="Calibri" panose="020F0502020204030204" pitchFamily="34" charset="0"/>
                  </a:rPr>
                  <a:t>(1+l)k</a:t>
                </a:r>
                <a:endParaRPr lang="en-US" b="1" i="1" dirty="0">
                  <a:latin typeface="Calibri" panose="020F0502020204030204" pitchFamily="34" charset="0"/>
                </a:endParaRPr>
              </a:p>
              <a:p>
                <a:pPr lvl="1"/>
                <a:endParaRPr lang="en-IN" sz="1600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1600" dirty="0" smtClean="0">
                    <a:latin typeface="Calibri" panose="020F0502020204030204" pitchFamily="34" charset="0"/>
                  </a:rPr>
                  <a:t>Where </a:t>
                </a:r>
                <a:r>
                  <a:rPr lang="en-IN" sz="1600" dirty="0" err="1">
                    <a:latin typeface="Calibri" panose="020F0502020204030204" pitchFamily="34" charset="0"/>
                  </a:rPr>
                  <a:t>X</a:t>
                </a:r>
                <a:r>
                  <a:rPr lang="en-IN" sz="1600" baseline="-25000" dirty="0" err="1">
                    <a:latin typeface="Calibri" panose="020F0502020204030204" pitchFamily="34" charset="0"/>
                  </a:rPr>
                  <a:t>kit</a:t>
                </a:r>
                <a:r>
                  <a:rPr lang="en-IN" sz="1600" baseline="-25000" dirty="0">
                    <a:latin typeface="Calibri" panose="020F0502020204030204" pitchFamily="34" charset="0"/>
                  </a:rPr>
                  <a:t> </a:t>
                </a:r>
                <a:r>
                  <a:rPr lang="en-IN" sz="1600" dirty="0">
                    <a:latin typeface="Calibri" panose="020F0502020204030204" pitchFamily="34" charset="0"/>
                  </a:rPr>
                  <a:t> is the number of devices of type that are shifted from time step </a:t>
                </a:r>
                <a:r>
                  <a:rPr lang="en-IN" sz="1600" dirty="0" err="1">
                    <a:latin typeface="Calibri" panose="020F0502020204030204" pitchFamily="34" charset="0"/>
                  </a:rPr>
                  <a:t>i</a:t>
                </a:r>
                <a:r>
                  <a:rPr lang="en-IN" sz="1600" dirty="0">
                    <a:latin typeface="Calibri" panose="020F0502020204030204" pitchFamily="34" charset="0"/>
                  </a:rPr>
                  <a:t> to t.</a:t>
                </a:r>
              </a:p>
              <a:p>
                <a:pPr lvl="1"/>
                <a:r>
                  <a:rPr lang="en-IN" sz="1600" dirty="0">
                    <a:latin typeface="Calibri" panose="020F0502020204030204" pitchFamily="34" charset="0"/>
                  </a:rPr>
                  <a:t>D is the number of device types, P</a:t>
                </a:r>
                <a:r>
                  <a:rPr lang="en-IN" sz="1600" baseline="-25000" dirty="0">
                    <a:latin typeface="Calibri" panose="020F0502020204030204" pitchFamily="34" charset="0"/>
                  </a:rPr>
                  <a:t>1k</a:t>
                </a:r>
                <a:r>
                  <a:rPr lang="en-IN" sz="1600" dirty="0">
                    <a:latin typeface="Calibri" panose="020F0502020204030204" pitchFamily="34" charset="0"/>
                  </a:rPr>
                  <a:t> and P</a:t>
                </a:r>
                <a:r>
                  <a:rPr lang="en-IN" sz="1600" baseline="-25000" dirty="0">
                    <a:latin typeface="Calibri" panose="020F0502020204030204" pitchFamily="34" charset="0"/>
                  </a:rPr>
                  <a:t>(1+l)k  </a:t>
                </a:r>
                <a:r>
                  <a:rPr lang="en-IN" sz="1600" dirty="0">
                    <a:latin typeface="Calibri" panose="020F0502020204030204" pitchFamily="34" charset="0"/>
                  </a:rPr>
                  <a:t>are the power consumptions at time steps 1 and (1+l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)</a:t>
                </a:r>
                <a:endParaRPr lang="en-US" sz="1600" dirty="0" smtClean="0">
                  <a:latin typeface="Calibri" panose="020F0502020204030204" pitchFamily="34" charset="0"/>
                </a:endParaRPr>
              </a:p>
              <a:p>
                <a:endParaRPr lang="en-IN" sz="1600" dirty="0" smtClean="0">
                  <a:latin typeface="Calibri" panose="020F0502020204030204" pitchFamily="34" charset="0"/>
                </a:endParaRPr>
              </a:p>
              <a:p>
                <a:r>
                  <a:rPr lang="en-IN" sz="1600" dirty="0" smtClean="0">
                    <a:latin typeface="Calibri" panose="020F0502020204030204" pitchFamily="34" charset="0"/>
                  </a:rPr>
                  <a:t>Similarly </a:t>
                </a:r>
                <a:r>
                  <a:rPr lang="en-IN" sz="1600" dirty="0">
                    <a:latin typeface="Calibri" panose="020F0502020204030204" pitchFamily="34" charset="0"/>
                  </a:rPr>
                  <a:t>,Disconnect() also consists of two parts: </a:t>
                </a:r>
                <a:endParaRPr lang="en-IN" sz="1600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1600" dirty="0" smtClean="0">
                    <a:latin typeface="Calibri" panose="020F0502020204030204" pitchFamily="34" charset="0"/>
                  </a:rPr>
                  <a:t>The decrement </a:t>
                </a:r>
                <a:r>
                  <a:rPr lang="en-IN" sz="1600" dirty="0">
                    <a:latin typeface="Calibri" panose="020F0502020204030204" pitchFamily="34" charset="0"/>
                  </a:rPr>
                  <a:t>in the load due to delay in connection times of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devices that </a:t>
                </a:r>
                <a:r>
                  <a:rPr lang="en-IN" sz="1600" dirty="0">
                    <a:latin typeface="Calibri" panose="020F0502020204030204" pitchFamily="34" charset="0"/>
                  </a:rPr>
                  <a:t>were originally supposed to begin their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consumption at </a:t>
                </a:r>
                <a:r>
                  <a:rPr lang="en-IN" sz="1600" dirty="0">
                    <a:latin typeface="Calibri" panose="020F0502020204030204" pitchFamily="34" charset="0"/>
                  </a:rPr>
                  <a:t>time step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t. </a:t>
                </a:r>
              </a:p>
              <a:p>
                <a:pPr lvl="1"/>
                <a:r>
                  <a:rPr lang="en-IN" sz="1600" dirty="0" smtClean="0">
                    <a:latin typeface="Calibri" panose="020F0502020204030204" pitchFamily="34" charset="0"/>
                  </a:rPr>
                  <a:t>The </a:t>
                </a:r>
                <a:r>
                  <a:rPr lang="en-IN" sz="1600" dirty="0">
                    <a:latin typeface="Calibri" panose="020F0502020204030204" pitchFamily="34" charset="0"/>
                  </a:rPr>
                  <a:t>decrement in the load due to delay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in connection </a:t>
                </a:r>
                <a:r>
                  <a:rPr lang="en-IN" sz="1600" dirty="0">
                    <a:latin typeface="Calibri" panose="020F0502020204030204" pitchFamily="34" charset="0"/>
                  </a:rPr>
                  <a:t>times of devices that were expected to start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their consumption </a:t>
                </a:r>
                <a:r>
                  <a:rPr lang="en-IN" sz="1600" dirty="0">
                    <a:latin typeface="Calibri" panose="020F0502020204030204" pitchFamily="34" charset="0"/>
                  </a:rPr>
                  <a:t>at time steps that precede t.</a:t>
                </a:r>
                <a:endParaRPr lang="en-US" sz="1600" dirty="0">
                  <a:latin typeface="Calibri" panose="020F0502020204030204" pitchFamily="34" charset="0"/>
                </a:endParaRPr>
              </a:p>
              <a:p>
                <a:r>
                  <a:rPr lang="en-IN" sz="1600" baseline="-25000" dirty="0" smtClean="0">
                    <a:latin typeface="Calibri" panose="020F0502020204030204" pitchFamily="34" charset="0"/>
                  </a:rPr>
                  <a:t> 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 </a:t>
                </a:r>
                <a:r>
                  <a:rPr lang="en-IN" b="1" dirty="0">
                    <a:latin typeface="Calibri" panose="020F0502020204030204" pitchFamily="34" charset="0"/>
                  </a:rPr>
                  <a:t>Disconnect(t)=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p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b="1" baseline="-25000" dirty="0">
                    <a:latin typeface="Calibri" panose="020F0502020204030204" pitchFamily="34" charset="0"/>
                  </a:rPr>
                  <a:t> kqt</a:t>
                </a:r>
                <a:r>
                  <a:rPr lang="en-IN" b="1" dirty="0">
                    <a:latin typeface="Calibri" panose="020F0502020204030204" pitchFamily="34" charset="0"/>
                  </a:rPr>
                  <a:t>.P</a:t>
                </a:r>
                <a:r>
                  <a:rPr lang="en-IN" b="1" baseline="-25000" dirty="0">
                    <a:latin typeface="Calibri" panose="020F0502020204030204" pitchFamily="34" charset="0"/>
                  </a:rPr>
                  <a:t>1k </a:t>
                </a:r>
                <a:r>
                  <a:rPr lang="en-IN" b="1" dirty="0">
                    <a:latin typeface="Calibri" panose="020F0502020204030204" pitchFamily="34" charset="0"/>
                  </a:rPr>
                  <a:t>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 baseline="-2500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IN" b="1" i="1" baseline="-25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b="1" i="1" baseline="-25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 baseline="-25000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IN" b="1" baseline="-25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 baseline="-2500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IN" b="1" baseline="-25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 baseline="-25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 baseline="-2500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IN" b="1" baseline="-25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 baseline="-2500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b="1" i="1" baseline="-2500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IN" b="1" baseline="-25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1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b="1" i="1" baseline="-2500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p>
                              <m:e>
                                <m:r>
                                  <a:rPr lang="en-IN" b="1" i="1" baseline="-250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b="1" baseline="-25000" dirty="0" smtClean="0">
                    <a:latin typeface="Calibri" panose="020F0502020204030204" pitchFamily="34" charset="0"/>
                  </a:rPr>
                  <a:t>kq(t-1)</a:t>
                </a:r>
                <a:r>
                  <a:rPr lang="en-IN" b="1" dirty="0" smtClean="0">
                    <a:latin typeface="Calibri" panose="020F0502020204030204" pitchFamily="34" charset="0"/>
                  </a:rPr>
                  <a:t>P</a:t>
                </a:r>
                <a:r>
                  <a:rPr lang="en-IN" b="1" baseline="-25000" dirty="0" smtClean="0">
                    <a:latin typeface="Calibri" panose="020F0502020204030204" pitchFamily="34" charset="0"/>
                  </a:rPr>
                  <a:t>(1+l)k</a:t>
                </a:r>
                <a:endParaRPr lang="en-IN" dirty="0" smtClean="0">
                  <a:latin typeface="Calibri" panose="020F0502020204030204" pitchFamily="34" charset="0"/>
                </a:endParaRPr>
              </a:p>
              <a:p>
                <a:pPr lvl="1"/>
                <a:endParaRPr lang="en-IN" sz="1600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1600" dirty="0" smtClean="0">
                    <a:latin typeface="Calibri" panose="020F0502020204030204" pitchFamily="34" charset="0"/>
                  </a:rPr>
                  <a:t>Where </a:t>
                </a:r>
                <a:r>
                  <a:rPr lang="en-IN" sz="1600" dirty="0" err="1">
                    <a:latin typeface="Calibri" panose="020F0502020204030204" pitchFamily="34" charset="0"/>
                  </a:rPr>
                  <a:t>X</a:t>
                </a:r>
                <a:r>
                  <a:rPr lang="en-IN" sz="1600" baseline="-25000" dirty="0" err="1">
                    <a:latin typeface="Calibri" panose="020F0502020204030204" pitchFamily="34" charset="0"/>
                  </a:rPr>
                  <a:t>ktq</a:t>
                </a:r>
                <a:r>
                  <a:rPr lang="en-IN" sz="1600" baseline="-25000" dirty="0">
                    <a:latin typeface="Calibri" panose="020F0502020204030204" pitchFamily="34" charset="0"/>
                  </a:rPr>
                  <a:t> </a:t>
                </a:r>
                <a:r>
                  <a:rPr lang="en-IN" sz="1600" dirty="0">
                    <a:latin typeface="Calibri" panose="020F0502020204030204" pitchFamily="34" charset="0"/>
                  </a:rPr>
                  <a:t>is the number of devices of type that are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delayed</a:t>
                </a:r>
                <a:r>
                  <a:rPr lang="en-US" sz="1600" dirty="0">
                    <a:latin typeface="Calibri" panose="020F0502020204030204" pitchFamily="34" charset="0"/>
                  </a:rPr>
                  <a:t> </a:t>
                </a:r>
                <a:r>
                  <a:rPr lang="en-IN" sz="1600" dirty="0" smtClean="0">
                    <a:latin typeface="Calibri" panose="020F0502020204030204" pitchFamily="34" charset="0"/>
                  </a:rPr>
                  <a:t>from </a:t>
                </a:r>
                <a:r>
                  <a:rPr lang="en-IN" sz="1600" dirty="0">
                    <a:latin typeface="Calibri" panose="020F0502020204030204" pitchFamily="34" charset="0"/>
                  </a:rPr>
                  <a:t>time step t to q </a:t>
                </a:r>
                <a:endParaRPr lang="en-IN" sz="1600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1600" dirty="0" smtClean="0">
                    <a:latin typeface="Calibri" panose="020F0502020204030204" pitchFamily="34" charset="0"/>
                  </a:rPr>
                  <a:t>m </a:t>
                </a:r>
                <a:r>
                  <a:rPr lang="en-IN" sz="1600" dirty="0">
                    <a:latin typeface="Calibri" panose="020F0502020204030204" pitchFamily="34" charset="0"/>
                  </a:rPr>
                  <a:t>is the maximum allowable delay.</a:t>
                </a:r>
                <a:endParaRPr lang="en-US" sz="1600" dirty="0">
                  <a:latin typeface="Calibri" panose="020F0502020204030204" pitchFamily="34" charset="0"/>
                </a:endParaRPr>
              </a:p>
              <a:p>
                <a:endParaRPr 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788" y="309282"/>
                <a:ext cx="9601200" cy="6020081"/>
              </a:xfrm>
              <a:blipFill>
                <a:blip r:embed="rId2"/>
                <a:stretch>
                  <a:fillRect l="-254" b="-5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E7E07-7FCC-4D86-9B08-87CBA26151B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85813"/>
                <a:ext cx="9601200" cy="5081587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</a:rPr>
                  <a:t>The number of devices shifted cannot be a negative value</a:t>
                </a:r>
                <a:r>
                  <a:rPr lang="en-IN" dirty="0" smtClean="0">
                    <a:latin typeface="Calibri" panose="020F0502020204030204" pitchFamily="34" charset="0"/>
                  </a:rPr>
                  <a:t>.</a:t>
                </a:r>
              </a:p>
              <a:p>
                <a:endParaRPr lang="en-US" sz="2400" dirty="0">
                  <a:latin typeface="Calibri" panose="020F0502020204030204" pitchFamily="34" charset="0"/>
                </a:endParaRPr>
              </a:p>
              <a:p>
                <a:pPr lvl="1"/>
                <a:r>
                  <a:rPr lang="en-IN" sz="2400" b="1" dirty="0" err="1">
                    <a:latin typeface="Calibri" panose="020F0502020204030204" pitchFamily="34" charset="0"/>
                  </a:rPr>
                  <a:t>X</a:t>
                </a:r>
                <a:r>
                  <a:rPr lang="en-IN" sz="2400" b="1" baseline="-25000" dirty="0" err="1">
                    <a:latin typeface="Calibri" panose="020F0502020204030204" pitchFamily="34" charset="0"/>
                  </a:rPr>
                  <a:t>kit</a:t>
                </a:r>
                <a:r>
                  <a:rPr lang="en-IN" sz="2400" b="1" baseline="-25000" dirty="0">
                    <a:latin typeface="Calibri" panose="020F0502020204030204" pitchFamily="34" charset="0"/>
                  </a:rPr>
                  <a:t> </a:t>
                </a:r>
                <a:r>
                  <a:rPr lang="en-IN" sz="2400" b="1" dirty="0">
                    <a:latin typeface="Calibri" panose="020F0502020204030204" pitchFamily="34" charset="0"/>
                  </a:rPr>
                  <a:t>&gt; 0  for all </a:t>
                </a:r>
                <a:r>
                  <a:rPr lang="en-IN" sz="2400" b="1" dirty="0" err="1">
                    <a:latin typeface="Calibri" panose="020F0502020204030204" pitchFamily="34" charset="0"/>
                  </a:rPr>
                  <a:t>i,j,k</a:t>
                </a:r>
                <a:r>
                  <a:rPr lang="en-IN" sz="2400" b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lvl="1"/>
                <a:endParaRPr lang="en-US" sz="2400" dirty="0">
                  <a:latin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</a:rPr>
                  <a:t>The </a:t>
                </a:r>
                <a:r>
                  <a:rPr lang="en-IN" dirty="0">
                    <a:latin typeface="Calibri" panose="020F0502020204030204" pitchFamily="34" charset="0"/>
                  </a:rPr>
                  <a:t>number of devices shifted away from a time step </a:t>
                </a:r>
                <a:r>
                  <a:rPr lang="en-IN" dirty="0" smtClean="0">
                    <a:latin typeface="Calibri" panose="020F0502020204030204" pitchFamily="34" charset="0"/>
                  </a:rPr>
                  <a:t>cannot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IN" dirty="0" smtClean="0">
                    <a:latin typeface="Calibri" panose="020F0502020204030204" pitchFamily="34" charset="0"/>
                  </a:rPr>
                  <a:t>be </a:t>
                </a:r>
                <a:r>
                  <a:rPr lang="en-IN" dirty="0">
                    <a:latin typeface="Calibri" panose="020F0502020204030204" pitchFamily="34" charset="0"/>
                  </a:rPr>
                  <a:t>more than the number of devices available for control at </a:t>
                </a:r>
                <a:r>
                  <a:rPr lang="en-IN" dirty="0" smtClean="0">
                    <a:latin typeface="Calibri" panose="020F0502020204030204" pitchFamily="34" charset="0"/>
                  </a:rPr>
                  <a:t>the time </a:t>
                </a:r>
                <a:r>
                  <a:rPr lang="en-IN" dirty="0">
                    <a:latin typeface="Calibri" panose="020F0502020204030204" pitchFamily="34" charset="0"/>
                  </a:rPr>
                  <a:t>step</a:t>
                </a:r>
                <a:r>
                  <a:rPr lang="en-IN" dirty="0" smtClean="0">
                    <a:latin typeface="Calibri" panose="020F0502020204030204" pitchFamily="34" charset="0"/>
                  </a:rPr>
                  <a:t>.</a:t>
                </a:r>
              </a:p>
              <a:p>
                <a:endParaRPr lang="en-US" sz="2400" dirty="0">
                  <a:latin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nary>
                  </m:oMath>
                </a14:m>
                <a:r>
                  <a:rPr lang="en-IN" sz="2400" b="1" baseline="-25000" dirty="0">
                    <a:latin typeface="Calibri" panose="020F0502020204030204" pitchFamily="34" charset="0"/>
                  </a:rPr>
                  <a:t>kit </a:t>
                </a:r>
                <a:r>
                  <a:rPr lang="en-IN" sz="2400" b="1" dirty="0">
                    <a:latin typeface="Calibri" panose="020F0502020204030204" pitchFamily="34" charset="0"/>
                  </a:rPr>
                  <a:t>&lt;= </a:t>
                </a:r>
                <a:r>
                  <a:rPr lang="en-IN" sz="2400" b="1" dirty="0" err="1">
                    <a:latin typeface="Calibri" panose="020F0502020204030204" pitchFamily="34" charset="0"/>
                  </a:rPr>
                  <a:t>Ctrlable</a:t>
                </a:r>
                <a:r>
                  <a:rPr lang="en-IN" sz="2400" b="1" dirty="0">
                    <a:latin typeface="Calibri" panose="020F0502020204030204" pitchFamily="34" charset="0"/>
                  </a:rPr>
                  <a:t>(</a:t>
                </a:r>
                <a:r>
                  <a:rPr lang="en-IN" sz="2400" b="1" dirty="0" err="1">
                    <a:latin typeface="Calibri" panose="020F0502020204030204" pitchFamily="34" charset="0"/>
                  </a:rPr>
                  <a:t>i</a:t>
                </a:r>
                <a:r>
                  <a:rPr lang="en-IN" sz="2400" b="1" dirty="0" smtClean="0">
                    <a:latin typeface="Calibri" panose="020F0502020204030204" pitchFamily="34" charset="0"/>
                  </a:rPr>
                  <a:t>)</a:t>
                </a:r>
              </a:p>
              <a:p>
                <a:pPr marL="530339" lvl="1" indent="0"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lvl="1"/>
                <a:r>
                  <a:rPr lang="en-IN" dirty="0">
                    <a:latin typeface="Calibri" panose="020F0502020204030204" pitchFamily="34" charset="0"/>
                  </a:rPr>
                  <a:t>Where </a:t>
                </a:r>
                <a:r>
                  <a:rPr lang="en-IN" dirty="0" err="1">
                    <a:latin typeface="Calibri" panose="020F0502020204030204" pitchFamily="34" charset="0"/>
                  </a:rPr>
                  <a:t>Ctrlable</a:t>
                </a:r>
                <a:r>
                  <a:rPr lang="en-IN" dirty="0">
                    <a:latin typeface="Calibri" panose="020F0502020204030204" pitchFamily="34" charset="0"/>
                  </a:rPr>
                  <a:t>(</a:t>
                </a:r>
                <a:r>
                  <a:rPr lang="en-IN" dirty="0" err="1">
                    <a:latin typeface="Calibri" panose="020F0502020204030204" pitchFamily="34" charset="0"/>
                  </a:rPr>
                  <a:t>i</a:t>
                </a:r>
                <a:r>
                  <a:rPr lang="en-IN" dirty="0">
                    <a:latin typeface="Calibri" panose="020F0502020204030204" pitchFamily="34" charset="0"/>
                  </a:rPr>
                  <a:t>) is the number of devices of type k available for control at time step </a:t>
                </a:r>
                <a:r>
                  <a:rPr lang="en-IN" dirty="0" err="1" smtClean="0">
                    <a:latin typeface="Calibri" panose="020F0502020204030204" pitchFamily="34" charset="0"/>
                  </a:rPr>
                  <a:t>i</a:t>
                </a:r>
                <a:r>
                  <a:rPr lang="en-IN" dirty="0" smtClean="0">
                    <a:latin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85813"/>
                <a:ext cx="9601200" cy="5081587"/>
              </a:xfrm>
              <a:blipFill>
                <a:blip r:embed="rId2"/>
                <a:stretch>
                  <a:fillRect l="-571" t="-1079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F664E6-C3E5-41CC-BCFB-F4FB0B0FF87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1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65" y="253335"/>
            <a:ext cx="10149385" cy="672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65" y="925439"/>
            <a:ext cx="6894996" cy="6107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genetic algorithm process is as </a:t>
            </a:r>
            <a:r>
              <a:rPr lang="en-US" sz="2000" dirty="0" smtClean="0"/>
              <a:t>follows:</a:t>
            </a:r>
            <a:endParaRPr lang="en-US" sz="2000" dirty="0"/>
          </a:p>
          <a:p>
            <a:r>
              <a:rPr lang="en-US" sz="2000" dirty="0"/>
              <a:t>Step 1. Determine the number of chromosomes, generation, and mutation rate and crossover rate value</a:t>
            </a:r>
          </a:p>
          <a:p>
            <a:r>
              <a:rPr lang="en-US" sz="2000" dirty="0"/>
              <a:t>Step 2. Generate chromosome-chromosome number of the population, and the initialization value of the genes chromosome-chromosome with a random value</a:t>
            </a:r>
          </a:p>
          <a:p>
            <a:r>
              <a:rPr lang="en-US" sz="2000" dirty="0"/>
              <a:t>Step 3. Process steps 4-7 until the number of generations is met</a:t>
            </a:r>
          </a:p>
          <a:p>
            <a:r>
              <a:rPr lang="en-US" sz="2000" dirty="0"/>
              <a:t>Step 4. Evaluation of fitness value of chromosomes by calculating objective function</a:t>
            </a:r>
          </a:p>
          <a:p>
            <a:r>
              <a:rPr lang="en-US" sz="2000" dirty="0"/>
              <a:t>Step 5. Chromosomes selection</a:t>
            </a:r>
          </a:p>
          <a:p>
            <a:r>
              <a:rPr lang="en-US" sz="2000" dirty="0"/>
              <a:t>Step 5. Crossover</a:t>
            </a:r>
          </a:p>
          <a:p>
            <a:r>
              <a:rPr lang="en-US" sz="2000" dirty="0"/>
              <a:t>Step 6. Mutation</a:t>
            </a:r>
          </a:p>
          <a:p>
            <a:r>
              <a:rPr lang="en-US" sz="2000" dirty="0"/>
              <a:t>Step 7. New Chromosomes (Offspring)</a:t>
            </a:r>
          </a:p>
          <a:p>
            <a:r>
              <a:rPr lang="en-US" sz="2000" dirty="0"/>
              <a:t>Step 8. Solution (Best Chromosomes)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01" y="1463322"/>
            <a:ext cx="3554077" cy="353898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7E099-4AE8-4088-ADDD-6B69745C441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33"/>
            <a:ext cx="10515600" cy="1325563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63393"/>
            <a:ext cx="9601200" cy="3581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most common type of genetic algorithm works as follows</a:t>
            </a:r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population is created with a group of individuals created randomly.</a:t>
            </a:r>
          </a:p>
          <a:p>
            <a:r>
              <a:rPr lang="en-US" dirty="0" smtClean="0"/>
              <a:t>The random no generation is possible with rand() function.</a:t>
            </a:r>
          </a:p>
          <a:p>
            <a:r>
              <a:rPr lang="en-US" dirty="0" smtClean="0"/>
              <a:t>The population is initialized keeping in account the</a:t>
            </a:r>
            <a:r>
              <a:rPr lang="en-US" b="1" dirty="0" smtClean="0"/>
              <a:t> constraints </a:t>
            </a:r>
            <a:r>
              <a:rPr lang="en-US" dirty="0" smtClean="0"/>
              <a:t>of the given problem.</a:t>
            </a:r>
          </a:p>
          <a:p>
            <a:r>
              <a:rPr lang="en-US" dirty="0" smtClean="0"/>
              <a:t> Chromosome is initialized based on the constraints with the help of following logic</a:t>
            </a:r>
          </a:p>
          <a:p>
            <a:pPr lvl="1"/>
            <a:endParaRPr lang="en-US" dirty="0"/>
          </a:p>
          <a:p>
            <a:pPr marL="530339" lvl="1" indent="0">
              <a:buNone/>
            </a:pPr>
            <a:r>
              <a:rPr lang="en-US" sz="2400" b="1" dirty="0" smtClean="0"/>
              <a:t>	chromosome(</a:t>
            </a:r>
            <a:r>
              <a:rPr lang="en-US" sz="2400" b="1" dirty="0" err="1" smtClean="0"/>
              <a:t>I,j</a:t>
            </a:r>
            <a:r>
              <a:rPr lang="en-US" sz="2400" b="1" dirty="0"/>
              <a:t>)=∑_(</a:t>
            </a:r>
            <a:r>
              <a:rPr lang="en-US" sz="2400" b="1" dirty="0" err="1"/>
              <a:t>i</a:t>
            </a:r>
            <a:r>
              <a:rPr lang="en-US" sz="2400" b="1" dirty="0"/>
              <a:t>=1)^n ∑_(j=1)^k (A(j)+(B(j)-A(j))*rand())</a:t>
            </a:r>
          </a:p>
          <a:p>
            <a:endParaRPr lang="en-US" dirty="0" smtClean="0"/>
          </a:p>
          <a:p>
            <a:r>
              <a:rPr lang="en-US" dirty="0" smtClean="0"/>
              <a:t>NOTE: rand()   generates values between 0 and 1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02510" y="5882185"/>
            <a:ext cx="21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1D455-0373-494A-9B7D-7659793902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298373" cy="740344"/>
          </a:xfrm>
        </p:spPr>
        <p:txBody>
          <a:bodyPr/>
          <a:lstStyle/>
          <a:p>
            <a:r>
              <a:rPr lang="en-US" dirty="0" smtClean="0"/>
              <a:t>Evaluation and Selection…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5239" y="1403714"/>
                <a:ext cx="9704295" cy="490772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fitness function of individuals in the population are then evaluated.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(</a:t>
                </a:r>
                <a:r>
                  <a:rPr lang="pt-BR" dirty="0"/>
                  <a:t>i=1-&gt;</a:t>
                </a:r>
                <a:r>
                  <a:rPr lang="pt-BR" dirty="0" smtClean="0"/>
                  <a:t>n)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𝐹𝑖𝑡𝑛𝑒𝑠𝑠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Here total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𝐹𝑖𝑡𝑛𝑒𝑠𝑠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 </a:t>
                </a:r>
                <a:r>
                  <a:rPr lang="pt-BR" dirty="0"/>
                  <a:t>i=1-&gt;n) </a:t>
                </a:r>
                <a:r>
                  <a:rPr lang="en-US" dirty="0" err="1" smtClean="0"/>
                  <a:t>Cummprob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𝐶𝑢𝑚𝑚𝑝𝑟𝑜𝑏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Ra=rand() [Random no is generated(0-&gt;1)] </a:t>
                </a:r>
              </a:p>
              <a:p>
                <a:pPr marL="0" indent="0">
                  <a:buNone/>
                </a:pPr>
                <a:r>
                  <a:rPr lang="nn-NO" dirty="0" smtClean="0"/>
                  <a:t>if(Ra(i</a:t>
                </a:r>
                <a:r>
                  <a:rPr lang="nn-NO" dirty="0"/>
                  <a:t>)&lt;</a:t>
                </a:r>
                <a:r>
                  <a:rPr lang="nn-NO" dirty="0" smtClean="0"/>
                  <a:t>cummprob(j))      // Selection process..</a:t>
                </a:r>
                <a:endParaRPr lang="nn-NO" dirty="0"/>
              </a:p>
              <a:p>
                <a:pPr marL="0" indent="0">
                  <a:buNone/>
                </a:pPr>
                <a:r>
                  <a:rPr lang="nn-NO" dirty="0"/>
                  <a:t>            for m=1:k</a:t>
                </a:r>
              </a:p>
              <a:p>
                <a:pPr marL="0" indent="0">
                  <a:buNone/>
                </a:pPr>
                <a:r>
                  <a:rPr lang="nn-NO" dirty="0"/>
                  <a:t>                newc(i,m)=p(j,m);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 higher the fitness, the higher the chance of chromosome being selected.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239" y="1403714"/>
                <a:ext cx="9704295" cy="4907721"/>
              </a:xfrm>
              <a:blipFill>
                <a:blip r:embed="rId2"/>
                <a:stretch>
                  <a:fillRect l="-942" t="-2360" r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39" y="1780615"/>
            <a:ext cx="4743450" cy="87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9412" y="2043953"/>
            <a:ext cx="228600" cy="1748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E1AB2-D0E5-4CDC-9DA2-15B11B99CFF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0" y="365125"/>
            <a:ext cx="10562231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 over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1977" y="955144"/>
            <a:ext cx="4491317" cy="5704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Three Steps involved in cross over</a:t>
            </a:r>
          </a:p>
          <a:p>
            <a:pPr marL="0" indent="0" algn="just">
              <a:buNone/>
            </a:pP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).Parent Selection ii).N possibilities iii). Position for cross over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Step(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</a:rPr>
              <a:t>)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For k=1:n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R[k</a:t>
            </a:r>
            <a:r>
              <a:rPr lang="en-US" sz="1600" dirty="0">
                <a:latin typeface="Calibri" panose="020F0502020204030204" pitchFamily="34" charset="0"/>
              </a:rPr>
              <a:t>] ← random(0-1);</a:t>
            </a:r>
          </a:p>
          <a:p>
            <a:pPr marL="0" indent="0" algn="just">
              <a:buNone/>
            </a:pPr>
            <a:r>
              <a:rPr lang="en-US" sz="1600" dirty="0">
                <a:latin typeface="Calibri" panose="020F0502020204030204" pitchFamily="34" charset="0"/>
              </a:rPr>
              <a:t>if (R[k] &lt; </a:t>
            </a:r>
            <a:r>
              <a:rPr lang="el-GR" sz="1600" dirty="0">
                <a:latin typeface="Calibri" panose="020F0502020204030204" pitchFamily="34" charset="0"/>
              </a:rPr>
              <a:t>ρ</a:t>
            </a:r>
            <a:r>
              <a:rPr lang="en-US" sz="1600" dirty="0">
                <a:latin typeface="Calibri" panose="020F0502020204030204" pitchFamily="34" charset="0"/>
              </a:rPr>
              <a:t>c ) then</a:t>
            </a:r>
          </a:p>
          <a:p>
            <a:pPr marL="0" indent="0" algn="just">
              <a:buNone/>
            </a:pPr>
            <a:r>
              <a:rPr lang="en-US" sz="1600" dirty="0">
                <a:latin typeface="Calibri" panose="020F0502020204030204" pitchFamily="34" charset="0"/>
              </a:rPr>
              <a:t>select Chromosome[k] as parent</a:t>
            </a:r>
            <a:r>
              <a:rPr lang="en-US" sz="1600" dirty="0" smtClean="0">
                <a:latin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Step (ii):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For example: If three parents are selected then possibilities of crossover are,</a:t>
            </a:r>
          </a:p>
          <a:p>
            <a:pPr marL="0" indent="0" algn="just">
              <a:buNone/>
            </a:pPr>
            <a:r>
              <a:rPr lang="en-US" sz="1600" dirty="0">
                <a:latin typeface="Calibri" panose="020F0502020204030204" pitchFamily="34" charset="0"/>
              </a:rPr>
              <a:t>Chromosome[1] &gt;&lt; Chromosome[4]</a:t>
            </a:r>
          </a:p>
          <a:p>
            <a:pPr marL="0" indent="0" algn="just">
              <a:buNone/>
            </a:pPr>
            <a:r>
              <a:rPr lang="en-US" sz="1600" dirty="0">
                <a:latin typeface="Calibri" panose="020F0502020204030204" pitchFamily="34" charset="0"/>
              </a:rPr>
              <a:t>Chromosome[4] &gt;&lt; Chromosome[5]</a:t>
            </a:r>
          </a:p>
          <a:p>
            <a:pPr marL="0" indent="0" algn="just">
              <a:buNone/>
            </a:pPr>
            <a:r>
              <a:rPr lang="en-US" sz="1600" dirty="0">
                <a:latin typeface="Calibri" panose="020F0502020204030204" pitchFamily="34" charset="0"/>
              </a:rPr>
              <a:t>Chromosome[5] &gt;&lt; Chromosome[1</a:t>
            </a:r>
            <a:r>
              <a:rPr lang="en-US" sz="1600" dirty="0" smtClean="0"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812485" y="941696"/>
            <a:ext cx="4491317" cy="5704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38" indent="-384038" algn="l" defTabSz="914377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377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66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43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131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320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509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697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Step(iii)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m=floor((k-1)*rand()+1); (random no between 1 to (lengthofchromo-1)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 for j=1:k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            if(j&lt;=m)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                child(</a:t>
            </a:r>
            <a:r>
              <a:rPr lang="en-US" sz="1600" dirty="0" err="1" smtClean="0"/>
              <a:t>i,j</a:t>
            </a:r>
            <a:r>
              <a:rPr lang="en-US" sz="1600" dirty="0" smtClean="0"/>
              <a:t>)=parent(</a:t>
            </a:r>
            <a:r>
              <a:rPr lang="en-US" sz="1600" dirty="0" err="1" smtClean="0"/>
              <a:t>i,j</a:t>
            </a:r>
            <a:r>
              <a:rPr lang="en-US" sz="1600" dirty="0" smtClean="0"/>
              <a:t>);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            else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                child(</a:t>
            </a:r>
            <a:r>
              <a:rPr lang="en-US" sz="1600" dirty="0" err="1" smtClean="0"/>
              <a:t>i,j</a:t>
            </a:r>
            <a:r>
              <a:rPr lang="en-US" sz="1600" dirty="0" smtClean="0"/>
              <a:t>)=parent(i+1,j);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1600" dirty="0" smtClean="0"/>
              <a:t>m points to position of crossover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en-US" sz="1600" dirty="0" smtClean="0"/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en-US" sz="1600" dirty="0" smtClean="0"/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en-US" sz="1600" dirty="0" smtClean="0"/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82" y="4401485"/>
            <a:ext cx="2380124" cy="2244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7EF73-ABA5-4A15-B80A-661019B35E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04" y="365126"/>
            <a:ext cx="10466696" cy="822231"/>
          </a:xfrm>
        </p:spPr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385" y="1361881"/>
            <a:ext cx="10597724" cy="1289833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Total_gen</a:t>
            </a:r>
            <a:r>
              <a:rPr lang="en-US" sz="2400" dirty="0" smtClean="0"/>
              <a:t>(</a:t>
            </a:r>
            <a:r>
              <a:rPr lang="en-US" sz="2400" dirty="0" err="1" smtClean="0"/>
              <a:t>noe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err="1"/>
              <a:t>number_of_gen_in_Chromosome</a:t>
            </a:r>
            <a:r>
              <a:rPr lang="en-US" sz="2400" dirty="0"/>
              <a:t> * number of population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mut</a:t>
            </a:r>
            <a:r>
              <a:rPr lang="en-US" sz="2400" dirty="0" smtClean="0"/>
              <a:t>=pm*</a:t>
            </a:r>
            <a:r>
              <a:rPr lang="en-US" sz="2400" dirty="0" err="1" smtClean="0"/>
              <a:t>noe</a:t>
            </a:r>
            <a:r>
              <a:rPr lang="en-US" sz="2400" dirty="0" smtClean="0"/>
              <a:t>; where pm is the mutation rate.</a:t>
            </a:r>
            <a:endParaRPr lang="en-US" sz="2400" dirty="0"/>
          </a:p>
          <a:p>
            <a:r>
              <a:rPr lang="en-US" sz="2400" dirty="0" err="1"/>
              <a:t>totalmut</a:t>
            </a:r>
            <a:r>
              <a:rPr lang="en-US" sz="2400" dirty="0"/>
              <a:t>=round(</a:t>
            </a:r>
            <a:r>
              <a:rPr lang="en-US" sz="2400" dirty="0" err="1"/>
              <a:t>mut</a:t>
            </a:r>
            <a:r>
              <a:rPr lang="en-US" sz="2400" dirty="0"/>
              <a:t>);</a:t>
            </a:r>
            <a:endParaRPr lang="en-US" sz="2400" dirty="0" smtClean="0"/>
          </a:p>
          <a:p>
            <a:r>
              <a:rPr lang="en-US" sz="2400" dirty="0" err="1"/>
              <a:t>pos</a:t>
            </a:r>
            <a:r>
              <a:rPr lang="en-US" sz="2400" dirty="0"/>
              <a:t>=floor((1+(noe-1)*rand(totalmut,1)));</a:t>
            </a:r>
            <a:endParaRPr lang="en-US" sz="2400" dirty="0" smtClean="0"/>
          </a:p>
          <a:p>
            <a:r>
              <a:rPr lang="en-US" sz="2400" dirty="0"/>
              <a:t>The value of mutated gens at mutation point is replaced by random </a:t>
            </a:r>
            <a:r>
              <a:rPr lang="en-US" sz="2400" dirty="0" smtClean="0"/>
              <a:t>number.</a:t>
            </a:r>
          </a:p>
          <a:p>
            <a:r>
              <a:rPr lang="en-US" sz="2400" dirty="0"/>
              <a:t>for m=1:totalmut</a:t>
            </a:r>
          </a:p>
          <a:p>
            <a:r>
              <a:rPr lang="en-US" sz="2400" dirty="0"/>
              <a:t>            if((</a:t>
            </a:r>
            <a:r>
              <a:rPr lang="en-US" sz="2400" dirty="0" err="1"/>
              <a:t>i</a:t>
            </a:r>
            <a:r>
              <a:rPr lang="en-US" sz="2400" dirty="0"/>
              <a:t>==row(m)) &amp;&amp; (j==col(m)))</a:t>
            </a:r>
          </a:p>
          <a:p>
            <a:r>
              <a:rPr lang="en-US" sz="2400" dirty="0"/>
              <a:t>             </a:t>
            </a:r>
            <a:r>
              <a:rPr lang="en-US" sz="2400" dirty="0" err="1" smtClean="0"/>
              <a:t>newc</a:t>
            </a:r>
            <a:r>
              <a:rPr lang="en-US" sz="2400" dirty="0" smtClean="0"/>
              <a:t>(</a:t>
            </a:r>
            <a:r>
              <a:rPr lang="en-US" sz="2400" dirty="0" err="1" smtClean="0"/>
              <a:t>i,j</a:t>
            </a:r>
            <a:r>
              <a:rPr lang="en-US" sz="2400" dirty="0"/>
              <a:t>)=s(j)+(r(j)-s(j))*rand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And after mutation process the next iteration starts and the process continues till we get the best chromosome… 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6" y="1899761"/>
            <a:ext cx="4343625" cy="100741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E4085B-57B7-47F0-AEA6-68D9FEEE65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Review	</a:t>
            </a:r>
            <a:r>
              <a:rPr lang="en-US" sz="2800" dirty="0"/>
              <a:t>	</a:t>
            </a:r>
            <a:r>
              <a:rPr lang="en-US" sz="2800" dirty="0" smtClean="0"/>
              <a:t>		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Review			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Review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56140"/>
            <a:ext cx="2920910" cy="4038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01 </a:t>
            </a:r>
            <a:r>
              <a:rPr lang="en-US" sz="1600" dirty="0" smtClean="0"/>
              <a:t>Introduction to DSM</a:t>
            </a:r>
          </a:p>
          <a:p>
            <a:pPr marL="0" indent="0">
              <a:buNone/>
            </a:pPr>
            <a:r>
              <a:rPr lang="en-US" sz="4000" dirty="0" smtClean="0"/>
              <a:t>02 </a:t>
            </a:r>
            <a:r>
              <a:rPr lang="en-US" sz="1600" dirty="0" smtClean="0"/>
              <a:t>Need for DSM</a:t>
            </a:r>
          </a:p>
          <a:p>
            <a:pPr marL="0" indent="0">
              <a:buNone/>
            </a:pPr>
            <a:r>
              <a:rPr lang="en-US" sz="4000" dirty="0" smtClean="0"/>
              <a:t>03 </a:t>
            </a:r>
            <a:r>
              <a:rPr lang="en-US" sz="1600" dirty="0" smtClean="0"/>
              <a:t>DSM Techniques</a:t>
            </a:r>
          </a:p>
          <a:p>
            <a:pPr marL="0" indent="0">
              <a:buNone/>
            </a:pPr>
            <a:r>
              <a:rPr lang="en-US" sz="4000" dirty="0" smtClean="0"/>
              <a:t>04 </a:t>
            </a:r>
            <a:r>
              <a:rPr lang="en-US" sz="1600" dirty="0" smtClean="0"/>
              <a:t>Literature</a:t>
            </a:r>
            <a:r>
              <a:rPr lang="en-US" sz="1800" dirty="0" smtClean="0"/>
              <a:t> </a:t>
            </a:r>
            <a:r>
              <a:rPr lang="en-US" sz="1600" dirty="0" smtClean="0"/>
              <a:t>survey</a:t>
            </a:r>
          </a:p>
          <a:p>
            <a:pPr marL="0" indent="0">
              <a:buNone/>
            </a:pPr>
            <a:r>
              <a:rPr lang="en-US" sz="4000" dirty="0" smtClean="0"/>
              <a:t>05 </a:t>
            </a:r>
            <a:r>
              <a:rPr lang="en-US" sz="1600" dirty="0" smtClean="0"/>
              <a:t>Problem Formulation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3152" y="1897494"/>
            <a:ext cx="3022749" cy="395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01 </a:t>
            </a:r>
            <a:r>
              <a:rPr lang="en-US" sz="1600" dirty="0" smtClean="0"/>
              <a:t>Overview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02 </a:t>
            </a:r>
            <a:r>
              <a:rPr lang="en-US" sz="1600" dirty="0" smtClean="0"/>
              <a:t>Objective Load Curve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03 </a:t>
            </a:r>
            <a:r>
              <a:rPr lang="en-US" sz="1600" dirty="0" smtClean="0"/>
              <a:t>Methodology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04 </a:t>
            </a:r>
            <a:r>
              <a:rPr lang="en-US" sz="1600" dirty="0" smtClean="0"/>
              <a:t>Genetic Algorithm</a:t>
            </a:r>
          </a:p>
          <a:p>
            <a:pPr marL="0" indent="0">
              <a:buNone/>
            </a:pPr>
            <a:r>
              <a:rPr lang="en-US" sz="4000" dirty="0" smtClean="0"/>
              <a:t>05</a:t>
            </a:r>
            <a:r>
              <a:rPr lang="en-US" sz="5400" dirty="0" smtClean="0"/>
              <a:t> </a:t>
            </a:r>
            <a:r>
              <a:rPr lang="en-US" sz="1600" dirty="0" smtClean="0"/>
              <a:t>Simulation &amp; Results</a:t>
            </a:r>
            <a:endParaRPr lang="en-US" sz="1600" dirty="0"/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buFont typeface="Wingdings 2" pitchFamily="18" charset="2"/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17527" y="1911509"/>
            <a:ext cx="3022749" cy="395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01 </a:t>
            </a:r>
            <a:r>
              <a:rPr lang="en-US" sz="1600" dirty="0" smtClean="0"/>
              <a:t>Overview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02 </a:t>
            </a:r>
            <a:r>
              <a:rPr lang="en-US" sz="1600" dirty="0" smtClean="0"/>
              <a:t>Campus Data Analysis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03 </a:t>
            </a:r>
            <a:r>
              <a:rPr lang="en-US" sz="1600" dirty="0" smtClean="0"/>
              <a:t>Average Load Technique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4000" dirty="0" smtClean="0"/>
              <a:t>04 </a:t>
            </a:r>
            <a:r>
              <a:rPr lang="en-US" sz="1600" dirty="0" smtClean="0"/>
              <a:t>Simulation Results</a:t>
            </a:r>
          </a:p>
          <a:p>
            <a:pPr marL="0" indent="0">
              <a:buNone/>
            </a:pPr>
            <a:r>
              <a:rPr lang="en-US" sz="4000" dirty="0" smtClean="0"/>
              <a:t>05</a:t>
            </a:r>
            <a:r>
              <a:rPr lang="en-US" sz="5400" dirty="0" smtClean="0"/>
              <a:t> </a:t>
            </a:r>
            <a:r>
              <a:rPr lang="en-US" sz="1600" dirty="0" smtClean="0"/>
              <a:t>Case Study</a:t>
            </a:r>
            <a:endParaRPr lang="en-US" sz="1600" dirty="0"/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buFont typeface="Wingdings 2" pitchFamily="18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54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&amp;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8" name="Picture 7" descr="C:\Users\GANDHI\Desktop\Outputs\campus_out_fina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87" y="1368985"/>
            <a:ext cx="7135554" cy="5352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2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&amp;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C:\Users\GANDHI\Desktop\Outputs\withDCgri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16" y="1203730"/>
            <a:ext cx="7355114" cy="551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&amp;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C:\Users\GANDHI\Desktop\Outputs\avg_fit_final_campu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8" y="1691322"/>
            <a:ext cx="5523434" cy="414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GANDHI\Desktop\Outputs\fit_campus_fina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09" y="1691321"/>
            <a:ext cx="5523435" cy="414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&amp;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64010"/>
              </p:ext>
            </p:extLst>
          </p:nvPr>
        </p:nvGraphicFramePr>
        <p:xfrm>
          <a:off x="838200" y="1826803"/>
          <a:ext cx="6056085" cy="457016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99669">
                  <a:extLst>
                    <a:ext uri="{9D8B030D-6E8A-4147-A177-3AD203B41FA5}">
                      <a16:colId xmlns:a16="http://schemas.microsoft.com/office/drawing/2014/main" val="836304999"/>
                    </a:ext>
                  </a:extLst>
                </a:gridCol>
                <a:gridCol w="1044074">
                  <a:extLst>
                    <a:ext uri="{9D8B030D-6E8A-4147-A177-3AD203B41FA5}">
                      <a16:colId xmlns:a16="http://schemas.microsoft.com/office/drawing/2014/main" val="2570317963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42883227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448796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63594218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542888801"/>
                    </a:ext>
                  </a:extLst>
                </a:gridCol>
                <a:gridCol w="870856">
                  <a:extLst>
                    <a:ext uri="{9D8B030D-6E8A-4147-A177-3AD203B41FA5}">
                      <a16:colId xmlns:a16="http://schemas.microsoft.com/office/drawing/2014/main" val="3837128047"/>
                    </a:ext>
                  </a:extLst>
                </a:gridCol>
              </a:tblGrid>
              <a:tr h="1381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S No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Time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Load Factor before DSM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Load Factor after DSM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Peak reduction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Over all Peak Reduction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400" dirty="0">
                          <a:effectLst/>
                        </a:rPr>
                        <a:t>Overall Peak Reduction with DC Grid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/>
                </a:tc>
                <a:extLst>
                  <a:ext uri="{0D108BD9-81ED-4DB2-BD59-A6C34878D82A}">
                    <a16:rowId xmlns:a16="http://schemas.microsoft.com/office/drawing/2014/main" val="60928557"/>
                  </a:ext>
                </a:extLst>
              </a:tr>
              <a:tr h="742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08:30 – 12:30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82.75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90.12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10.57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 dirty="0">
                          <a:effectLst/>
                        </a:rPr>
                        <a:t>7.26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11.25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extLst>
                  <a:ext uri="{0D108BD9-81ED-4DB2-BD59-A6C34878D82A}">
                    <a16:rowId xmlns:a16="http://schemas.microsoft.com/office/drawing/2014/main" val="1717493697"/>
                  </a:ext>
                </a:extLst>
              </a:tr>
              <a:tr h="742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13:00 – 15:30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83.87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92.55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7.26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8223"/>
                  </a:ext>
                </a:extLst>
              </a:tr>
              <a:tr h="731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16:00 – 21:30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38.90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39.50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83365"/>
                  </a:ext>
                </a:extLst>
              </a:tr>
              <a:tr h="75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22:00 – 08:00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19.75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>
                          <a:effectLst/>
                        </a:rPr>
                        <a:t>19.78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400300" algn="l"/>
                          <a:tab pos="5029200" algn="r"/>
                        </a:tabLs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2" marR="5920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67779"/>
                  </a:ext>
                </a:extLst>
              </a:tr>
            </a:tbl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381340" y="5319391"/>
            <a:ext cx="2939114" cy="2077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8:30-12:30                    13:00-15:30                  16:00-21:30                  22:00-8:00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2198"/>
          <a:stretch/>
        </p:blipFill>
        <p:spPr>
          <a:xfrm>
            <a:off x="7515902" y="1691322"/>
            <a:ext cx="3844825" cy="39383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61932" t="40961" b="38847"/>
          <a:stretch/>
        </p:blipFill>
        <p:spPr>
          <a:xfrm>
            <a:off x="8381340" y="5629709"/>
            <a:ext cx="2685376" cy="9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64" y="435610"/>
            <a:ext cx="5038725" cy="5920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45127" y="1886636"/>
            <a:ext cx="4822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system considered for simulation is from Mumbai, the capital city of Maharashtra state in India.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5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34424"/>
              </p:ext>
            </p:extLst>
          </p:nvPr>
        </p:nvGraphicFramePr>
        <p:xfrm>
          <a:off x="7056045" y="402450"/>
          <a:ext cx="3736919" cy="595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032">
                  <a:extLst>
                    <a:ext uri="{9D8B030D-6E8A-4147-A177-3AD203B41FA5}">
                      <a16:colId xmlns:a16="http://schemas.microsoft.com/office/drawing/2014/main" val="3876202794"/>
                    </a:ext>
                  </a:extLst>
                </a:gridCol>
                <a:gridCol w="470991">
                  <a:extLst>
                    <a:ext uri="{9D8B030D-6E8A-4147-A177-3AD203B41FA5}">
                      <a16:colId xmlns:a16="http://schemas.microsoft.com/office/drawing/2014/main" val="435152853"/>
                    </a:ext>
                  </a:extLst>
                </a:gridCol>
                <a:gridCol w="1153789">
                  <a:extLst>
                    <a:ext uri="{9D8B030D-6E8A-4147-A177-3AD203B41FA5}">
                      <a16:colId xmlns:a16="http://schemas.microsoft.com/office/drawing/2014/main" val="431482371"/>
                    </a:ext>
                  </a:extLst>
                </a:gridCol>
                <a:gridCol w="106444">
                  <a:extLst>
                    <a:ext uri="{9D8B030D-6E8A-4147-A177-3AD203B41FA5}">
                      <a16:colId xmlns:a16="http://schemas.microsoft.com/office/drawing/2014/main" val="2351400793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2163807133"/>
                    </a:ext>
                  </a:extLst>
                </a:gridCol>
              </a:tblGrid>
              <a:tr h="2588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900" dirty="0">
                          <a:effectLst/>
                        </a:rPr>
                        <a:t>Time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900" dirty="0">
                          <a:effectLst/>
                        </a:rPr>
                        <a:t>Price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900">
                          <a:effectLst/>
                        </a:rPr>
                        <a:t>Hourly Forecasted Load (kW)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65557"/>
                  </a:ext>
                </a:extLst>
              </a:tr>
              <a:tr h="258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900" dirty="0">
                          <a:effectLst/>
                        </a:rPr>
                        <a:t>Residential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900" dirty="0">
                          <a:effectLst/>
                        </a:rPr>
                        <a:t>Industrial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extLst>
                  <a:ext uri="{0D108BD9-81ED-4DB2-BD59-A6C34878D82A}">
                    <a16:rowId xmlns:a16="http://schemas.microsoft.com/office/drawing/2014/main" val="705752259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08:00 – 09:00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12.00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729.4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2045.5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889896696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09:00 – 10:00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9.19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713.5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2435.1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679645143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10:00 – 11:00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12.27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713.5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2629.9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3315101241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11:00 – 12:00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20.69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808.7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2727.3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754027824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12:00 – 13:00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26.82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824.5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2435.1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3881722087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13:00 – 14:00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27.35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761.1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2678.6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3214952600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14:00 – 15:00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13.81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745.2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2678.6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907191221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15:00 – 16:00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17.31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681.8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2629.9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635254358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16:00 – 17:00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16.42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667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2532.5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155450661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17:00 – 18:00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9.83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951.4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2094.2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414836312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18:00 – 19:00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8.63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1220.9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1704.5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4218944228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19:00 – 20:00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8.87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1331.9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1509.7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056221406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20:00 – 21:00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8.35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1363.6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1363.6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688072543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21:00 – 22:00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 dirty="0">
                          <a:effectLst/>
                        </a:rPr>
                        <a:t>16.44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1252.6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1314.9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722242025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22:00 – 23:00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16.19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1046.5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1120.1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479239999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23:00 – 00:00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8.87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761.1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1022.7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937787292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00:00 – 01:00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8.65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475.7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974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191371927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01:00 – 02:00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8.11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412.3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876.6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040002895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02:00 – 03:00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8.25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364.7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827.9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349130128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03:00 – 04:00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8.10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348.8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730.5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729122055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04:00 – 05:00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8.14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269.6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730.5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589769514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05:00 – 06:00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8.13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269.6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779.2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582688467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06:00 – 07:00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8.34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412.3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1120.1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362737453"/>
                  </a:ext>
                </a:extLst>
              </a:tr>
              <a:tr h="226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07:00 – 08:00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IN" sz="800">
                          <a:effectLst/>
                        </a:rPr>
                        <a:t>9.35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539.1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1509.7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172173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Residential Area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1691321"/>
            <a:ext cx="5761972" cy="41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GANDHI\Desktop\Outputs\res_out_fina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84" y="1738288"/>
            <a:ext cx="5413141" cy="40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8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Residential Area – Convergence Characteristics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8" name="Picture 7" descr="C:\Users\GANDHI\Desktop\Outputs\res_fit_fina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55" y="2077561"/>
            <a:ext cx="5184775" cy="38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GANDHI\Desktop\Outputs\res_fit_avg_fina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00" y="2077561"/>
            <a:ext cx="5184775" cy="389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0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Industrial Area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738288"/>
            <a:ext cx="5184775" cy="266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GANDHI\Desktop\Outputs\ind_out_fina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97" y="1691322"/>
            <a:ext cx="5184775" cy="389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9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Industrial Area – Convergence Characteristics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C:\Users\GANDHI\Desktop\Outputs\ind_f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52" y="2077561"/>
            <a:ext cx="5184775" cy="38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GANDHI\Desktop\Outputs\ind_avg_c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27" y="2077561"/>
            <a:ext cx="5184775" cy="389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7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29" y="1428750"/>
            <a:ext cx="2756647" cy="4930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31" y="1277471"/>
            <a:ext cx="3811977" cy="493015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580531" y="1277471"/>
            <a:ext cx="13445" cy="517711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208929" y="6468035"/>
            <a:ext cx="1385047" cy="134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95482" y="6358907"/>
            <a:ext cx="6724" cy="1225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80531" y="1277471"/>
            <a:ext cx="213808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18612" y="127747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60059" y="2971800"/>
            <a:ext cx="2111188" cy="4975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Input Data to DSM Controller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8F244-3D65-4591-9077-AA1934F94A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Reduction with &amp; without using DSM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0597"/>
              </p:ext>
            </p:extLst>
          </p:nvPr>
        </p:nvGraphicFramePr>
        <p:xfrm>
          <a:off x="1861128" y="272263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6170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37086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961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2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Peak Reduction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7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 without DSM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571,200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0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with DSM (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223,420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476,200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7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Reduction 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0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45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to the Society: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8459"/>
            <a:ext cx="5217459" cy="35814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latin typeface="Calibri" panose="020F0502020204030204" pitchFamily="34" charset="0"/>
              </a:rPr>
              <a:t>Smartness</a:t>
            </a:r>
            <a:r>
              <a:rPr lang="en-US" dirty="0">
                <a:latin typeface="Calibri" panose="020F0502020204030204" pitchFamily="34" charset="0"/>
              </a:rPr>
              <a:t>: Effectively managing loads in a power grid by adopting intelligent DSM Controllers. 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Smart </a:t>
            </a:r>
            <a:r>
              <a:rPr lang="en-US" b="1" dirty="0">
                <a:latin typeface="Calibri" panose="020F0502020204030204" pitchFamily="34" charset="0"/>
              </a:rPr>
              <a:t>Pricing</a:t>
            </a:r>
            <a:r>
              <a:rPr lang="en-US" dirty="0">
                <a:latin typeface="Calibri" panose="020F0502020204030204" pitchFamily="34" charset="0"/>
              </a:rPr>
              <a:t>: Automatic metering that allows consumers to make informed decisions regarding their energy consumption, and peak load pricing. 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Virtual </a:t>
            </a:r>
            <a:r>
              <a:rPr lang="en-US" b="1" dirty="0">
                <a:latin typeface="Calibri" panose="020F0502020204030204" pitchFamily="34" charset="0"/>
              </a:rPr>
              <a:t>Power Plant</a:t>
            </a:r>
            <a:r>
              <a:rPr lang="en-US" dirty="0">
                <a:latin typeface="Calibri" panose="020F0502020204030204" pitchFamily="34" charset="0"/>
              </a:rPr>
              <a:t>: Voluntarily lowering consumers demand for electricity 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Carbon </a:t>
            </a:r>
            <a:r>
              <a:rPr lang="en-US" b="1" dirty="0">
                <a:latin typeface="Calibri" panose="020F0502020204030204" pitchFamily="34" charset="0"/>
              </a:rPr>
              <a:t>Footprint</a:t>
            </a:r>
            <a:r>
              <a:rPr lang="en-US" dirty="0">
                <a:latin typeface="Calibri" panose="020F0502020204030204" pitchFamily="34" charset="0"/>
              </a:rPr>
              <a:t>: Reduced greenhouse gas emissions. 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40" y="2204197"/>
            <a:ext cx="4324254" cy="274992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905D3-67A5-4A65-B86A-C0A773A6B1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7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3647"/>
            <a:ext cx="9601200" cy="425375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[1] </a:t>
            </a:r>
            <a:r>
              <a:rPr lang="en-US" sz="1600" dirty="0" err="1">
                <a:latin typeface="Calibri" panose="020F0502020204030204" pitchFamily="34" charset="0"/>
              </a:rPr>
              <a:t>Nandkishor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Kinhekar</a:t>
            </a:r>
            <a:r>
              <a:rPr lang="en-US" sz="1600" dirty="0">
                <a:latin typeface="Calibri" panose="020F0502020204030204" pitchFamily="34" charset="0"/>
              </a:rPr>
              <a:t> and Narayana Prasad </a:t>
            </a:r>
            <a:r>
              <a:rPr lang="en-US" sz="1600" dirty="0" err="1">
                <a:latin typeface="Calibri" panose="020F0502020204030204" pitchFamily="34" charset="0"/>
              </a:rPr>
              <a:t>Padhy</a:t>
            </a:r>
            <a:r>
              <a:rPr lang="en-US" sz="1600" dirty="0">
                <a:latin typeface="Calibri" panose="020F0502020204030204" pitchFamily="34" charset="0"/>
              </a:rPr>
              <a:t>, “Utility Oriented Demand Side Management Using Smart AC and Micro DC Grid Cooperative”, Year: 2015, Volume: PP, Issue: 99 Pages: 1 – 10. 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[</a:t>
            </a:r>
            <a:r>
              <a:rPr lang="en-US" sz="1600" dirty="0">
                <a:latin typeface="Calibri" panose="020F0502020204030204" pitchFamily="34" charset="0"/>
              </a:rPr>
              <a:t>2] </a:t>
            </a:r>
            <a:r>
              <a:rPr lang="en-US" sz="1600" dirty="0" err="1">
                <a:latin typeface="Calibri" panose="020F0502020204030204" pitchFamily="34" charset="0"/>
              </a:rPr>
              <a:t>Thillainathan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Logenthiran</a:t>
            </a:r>
            <a:r>
              <a:rPr lang="en-US" sz="1600" dirty="0">
                <a:latin typeface="Calibri" panose="020F0502020204030204" pitchFamily="34" charset="0"/>
              </a:rPr>
              <a:t> and </a:t>
            </a:r>
            <a:r>
              <a:rPr lang="en-US" sz="1600" dirty="0" err="1">
                <a:latin typeface="Calibri" panose="020F0502020204030204" pitchFamily="34" charset="0"/>
              </a:rPr>
              <a:t>Dipti</a:t>
            </a:r>
            <a:r>
              <a:rPr lang="en-US" sz="1600" dirty="0">
                <a:latin typeface="Calibri" panose="020F0502020204030204" pitchFamily="34" charset="0"/>
              </a:rPr>
              <a:t> Srinivasan, “Demand Side Management in Smart Grid Using Heuristic Optimization”, Year: 2012, Volume: 3, Issue: 3 Pages: 1244 – 1252. 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[1] Q. Li and M. Zhou, “The future-oriented grid-smart grid,” J. </a:t>
            </a:r>
            <a:r>
              <a:rPr lang="en-US" sz="1600" dirty="0" err="1">
                <a:latin typeface="Calibri" panose="020F0502020204030204" pitchFamily="34" charset="0"/>
              </a:rPr>
              <a:t>Comput</a:t>
            </a:r>
            <a:r>
              <a:rPr lang="en-US" sz="1600" dirty="0" smtClean="0">
                <a:latin typeface="Calibri" panose="020F0502020204030204" pitchFamily="34" charset="0"/>
              </a:rPr>
              <a:t>.,vol</a:t>
            </a:r>
            <a:r>
              <a:rPr lang="en-US" sz="1600" dirty="0">
                <a:latin typeface="Calibri" panose="020F0502020204030204" pitchFamily="34" charset="0"/>
              </a:rPr>
              <a:t>. 6, no. 1, pp. 98–105, 2011.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[2] P. Agrawal, “Overview of DOE </a:t>
            </a:r>
            <a:r>
              <a:rPr lang="en-US" sz="1600" dirty="0" err="1">
                <a:latin typeface="Calibri" panose="020F0502020204030204" pitchFamily="34" charset="0"/>
              </a:rPr>
              <a:t>microgrid</a:t>
            </a:r>
            <a:r>
              <a:rPr lang="en-US" sz="1600" dirty="0">
                <a:latin typeface="Calibri" panose="020F0502020204030204" pitchFamily="34" charset="0"/>
              </a:rPr>
              <a:t> activities,” in Proc. </a:t>
            </a:r>
            <a:r>
              <a:rPr lang="en-US" sz="1600" dirty="0" err="1">
                <a:latin typeface="Calibri" panose="020F0502020204030204" pitchFamily="34" charset="0"/>
              </a:rPr>
              <a:t>Symp</a:t>
            </a:r>
            <a:r>
              <a:rPr lang="en-US" sz="1600" dirty="0" smtClean="0">
                <a:latin typeface="Calibri" panose="020F0502020204030204" pitchFamily="34" charset="0"/>
              </a:rPr>
              <a:t>. </a:t>
            </a:r>
            <a:r>
              <a:rPr lang="en-US" sz="1600" dirty="0" err="1" smtClean="0">
                <a:latin typeface="Calibri" panose="020F0502020204030204" pitchFamily="34" charset="0"/>
              </a:rPr>
              <a:t>Microgrid,Montreal,QC</a:t>
            </a:r>
            <a:r>
              <a:rPr lang="en-US" sz="1600" dirty="0">
                <a:latin typeface="Calibri" panose="020F0502020204030204" pitchFamily="34" charset="0"/>
              </a:rPr>
              <a:t>, Canada, 2006 [Online].Available: http://</a:t>
            </a:r>
            <a:r>
              <a:rPr lang="en-US" sz="1600" dirty="0" smtClean="0">
                <a:latin typeface="Calibri" panose="020F0502020204030204" pitchFamily="34" charset="0"/>
              </a:rPr>
              <a:t>der.lbl.gov/2006microgrids_files/USA/Presentation_7_Part1_Poonumgrawal.pdf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[3] S. Rahman and </a:t>
            </a:r>
            <a:r>
              <a:rPr lang="en-US" sz="1600" dirty="0" err="1">
                <a:latin typeface="Calibri" panose="020F0502020204030204" pitchFamily="34" charset="0"/>
              </a:rPr>
              <a:t>Rinaldy</a:t>
            </a:r>
            <a:r>
              <a:rPr lang="en-US" sz="1600" dirty="0">
                <a:latin typeface="Calibri" panose="020F0502020204030204" pitchFamily="34" charset="0"/>
              </a:rPr>
              <a:t>, “An efficient load model for analyzing </a:t>
            </a:r>
            <a:r>
              <a:rPr lang="en-US" sz="1600" dirty="0" smtClean="0">
                <a:latin typeface="Calibri" panose="020F0502020204030204" pitchFamily="34" charset="0"/>
              </a:rPr>
              <a:t>demand side </a:t>
            </a:r>
            <a:r>
              <a:rPr lang="en-US" sz="1600" dirty="0">
                <a:latin typeface="Calibri" panose="020F0502020204030204" pitchFamily="34" charset="0"/>
              </a:rPr>
              <a:t>management impacts,” IEEE Trans. Power Syst., vol. 8, </a:t>
            </a:r>
            <a:r>
              <a:rPr lang="en-US" sz="1600" dirty="0" smtClean="0">
                <a:latin typeface="Calibri" panose="020F0502020204030204" pitchFamily="34" charset="0"/>
              </a:rPr>
              <a:t>no.3</a:t>
            </a:r>
            <a:r>
              <a:rPr lang="en-US" sz="1600" dirty="0">
                <a:latin typeface="Calibri" panose="020F0502020204030204" pitchFamily="34" charset="0"/>
              </a:rPr>
              <a:t>, pp. 1219–1226, Aug. 1993.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[4] A. I. Cohen and C. C. Wang, “An optimization method for </a:t>
            </a:r>
            <a:r>
              <a:rPr lang="en-US" sz="1600" dirty="0" smtClean="0">
                <a:latin typeface="Calibri" panose="020F0502020204030204" pitchFamily="34" charset="0"/>
              </a:rPr>
              <a:t>load management </a:t>
            </a:r>
            <a:r>
              <a:rPr lang="en-US" sz="1600" dirty="0">
                <a:latin typeface="Calibri" panose="020F0502020204030204" pitchFamily="34" charset="0"/>
              </a:rPr>
              <a:t>scheduling,” IEEE Trans. Power Syst., vol. 3, no. 2, </a:t>
            </a:r>
            <a:r>
              <a:rPr lang="en-US" sz="1600" dirty="0" smtClean="0">
                <a:latin typeface="Calibri" panose="020F0502020204030204" pitchFamily="34" charset="0"/>
              </a:rPr>
              <a:t>pp.612–618</a:t>
            </a:r>
            <a:r>
              <a:rPr lang="en-US" sz="1600" dirty="0">
                <a:latin typeface="Calibri" panose="020F0502020204030204" pitchFamily="34" charset="0"/>
              </a:rPr>
              <a:t>, May 1988</a:t>
            </a:r>
            <a:r>
              <a:rPr lang="en-US" sz="1600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[</a:t>
            </a:r>
            <a:r>
              <a:rPr lang="en-US" sz="1600" dirty="0">
                <a:latin typeface="Calibri" panose="020F0502020204030204" pitchFamily="34" charset="0"/>
              </a:rPr>
              <a:t>5] K.-H. Ng and G. B. </a:t>
            </a:r>
            <a:r>
              <a:rPr lang="en-US" sz="1600" dirty="0" err="1">
                <a:latin typeface="Calibri" panose="020F0502020204030204" pitchFamily="34" charset="0"/>
              </a:rPr>
              <a:t>Sheblé</a:t>
            </a:r>
            <a:r>
              <a:rPr lang="en-US" sz="1600" dirty="0">
                <a:latin typeface="Calibri" panose="020F0502020204030204" pitchFamily="34" charset="0"/>
              </a:rPr>
              <a:t>, “Direct load control-A profit-based </a:t>
            </a:r>
            <a:r>
              <a:rPr lang="en-US" sz="1600" dirty="0" smtClean="0">
                <a:latin typeface="Calibri" panose="020F0502020204030204" pitchFamily="34" charset="0"/>
              </a:rPr>
              <a:t>load management </a:t>
            </a:r>
            <a:r>
              <a:rPr lang="en-US" sz="1600" dirty="0">
                <a:latin typeface="Calibri" panose="020F0502020204030204" pitchFamily="34" charset="0"/>
              </a:rPr>
              <a:t>using linear </a:t>
            </a:r>
            <a:r>
              <a:rPr lang="en-US" sz="1600" dirty="0" smtClean="0">
                <a:latin typeface="Calibri" panose="020F0502020204030204" pitchFamily="34" charset="0"/>
              </a:rPr>
              <a:t>programming</a:t>
            </a:r>
            <a:r>
              <a:rPr lang="en-US" sz="1600" dirty="0">
                <a:latin typeface="Calibri" panose="020F0502020204030204" pitchFamily="34" charset="0"/>
              </a:rPr>
              <a:t>,” IEEE Trans. Power Syst., vol</a:t>
            </a:r>
            <a:r>
              <a:rPr lang="en-US" sz="1600" dirty="0" smtClean="0">
                <a:latin typeface="Calibri" panose="020F0502020204030204" pitchFamily="34" charset="0"/>
              </a:rPr>
              <a:t>. 13</a:t>
            </a:r>
            <a:r>
              <a:rPr lang="en-US" sz="1600" dirty="0">
                <a:latin typeface="Calibri" panose="020F0502020204030204" pitchFamily="34" charset="0"/>
              </a:rPr>
              <a:t>, no. 2, pp. 688–694, May 1998.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[6] F. C. </a:t>
            </a:r>
            <a:r>
              <a:rPr lang="en-US" sz="1600" dirty="0" err="1">
                <a:latin typeface="Calibri" panose="020F0502020204030204" pitchFamily="34" charset="0"/>
              </a:rPr>
              <a:t>Schweppe</a:t>
            </a:r>
            <a:r>
              <a:rPr lang="en-US" sz="1600" dirty="0">
                <a:latin typeface="Calibri" panose="020F0502020204030204" pitchFamily="34" charset="0"/>
              </a:rPr>
              <a:t>, B. </a:t>
            </a:r>
            <a:r>
              <a:rPr lang="en-US" sz="1600" dirty="0" err="1">
                <a:latin typeface="Calibri" panose="020F0502020204030204" pitchFamily="34" charset="0"/>
              </a:rPr>
              <a:t>Daryanian</a:t>
            </a:r>
            <a:r>
              <a:rPr lang="en-US" sz="1600" dirty="0">
                <a:latin typeface="Calibri" panose="020F0502020204030204" pitchFamily="34" charset="0"/>
              </a:rPr>
              <a:t>, and R. D. Tabors, “Algorithms for </a:t>
            </a:r>
            <a:r>
              <a:rPr lang="en-US" sz="1600" dirty="0" smtClean="0">
                <a:latin typeface="Calibri" panose="020F0502020204030204" pitchFamily="34" charset="0"/>
              </a:rPr>
              <a:t>a spot </a:t>
            </a:r>
            <a:r>
              <a:rPr lang="en-US" sz="1600" dirty="0">
                <a:latin typeface="Calibri" panose="020F0502020204030204" pitchFamily="34" charset="0"/>
              </a:rPr>
              <a:t>price responding residential load controller,” IEEE Trans. </a:t>
            </a:r>
            <a:r>
              <a:rPr lang="en-US" sz="1600" dirty="0" smtClean="0">
                <a:latin typeface="Calibri" panose="020F0502020204030204" pitchFamily="34" charset="0"/>
              </a:rPr>
              <a:t>Power Syst</a:t>
            </a:r>
            <a:r>
              <a:rPr lang="en-US" sz="1600" dirty="0">
                <a:latin typeface="Calibri" panose="020F0502020204030204" pitchFamily="34" charset="0"/>
              </a:rPr>
              <a:t>., vol. 4, no. 2, pp. 507–516, May 1989.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173A-44E2-4760-A868-6A16CDF703A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39588"/>
            <a:ext cx="9601200" cy="5127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Thank You !!</a:t>
            </a:r>
            <a:endParaRPr lang="en-US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59" y="537884"/>
            <a:ext cx="3520401" cy="1680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5" y="3637152"/>
            <a:ext cx="1672686" cy="22302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608C63-21A9-444A-9400-57A216A7C2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427"/>
          <a:stretch/>
        </p:blipFill>
        <p:spPr>
          <a:xfrm>
            <a:off x="4949373" y="144008"/>
            <a:ext cx="6918082" cy="642393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5127" y="1541600"/>
            <a:ext cx="3813959" cy="450001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Mechanical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Electrical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Computer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Marine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ECE &amp; Civil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Mechanical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Air Conditioners – Overall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Canteen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Hostel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Library &amp; Admin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Lighting Loads – Classrooms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0870" y="-91032"/>
            <a:ext cx="10515600" cy="1325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CAMPUS LOAD STUDY</a:t>
            </a:r>
            <a:br>
              <a:rPr lang="en-US" sz="2800" b="1" dirty="0" smtClean="0"/>
            </a:br>
            <a:r>
              <a:rPr lang="en-US" sz="2000" b="1" dirty="0" smtClean="0"/>
              <a:t>Period - ( 24 </a:t>
            </a:r>
            <a:r>
              <a:rPr lang="en-US" sz="2000" b="1" dirty="0" err="1" smtClean="0"/>
              <a:t>Hrs</a:t>
            </a:r>
            <a:r>
              <a:rPr lang="en-US" sz="2000" b="1" dirty="0" smtClean="0"/>
              <a:t> 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4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127" y="133576"/>
            <a:ext cx="43149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Distribution </a:t>
            </a:r>
            <a:r>
              <a:rPr lang="en-US" sz="3600" dirty="0"/>
              <a:t>Transformer </a:t>
            </a:r>
            <a:r>
              <a:rPr lang="en-US" sz="3600" dirty="0" smtClean="0"/>
              <a:t>Data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Period - ( 24 </a:t>
            </a:r>
            <a:r>
              <a:rPr lang="en-US" dirty="0" err="1"/>
              <a:t>Hrs</a:t>
            </a:r>
            <a:r>
              <a:rPr lang="en-US" dirty="0"/>
              <a:t> 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55" y="133576"/>
            <a:ext cx="6664301" cy="6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C:\Users\GANDHI\Desktop\Outputs\campus_out_fina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66" y="183968"/>
            <a:ext cx="8055640" cy="60426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3321050" cy="5411788"/>
          </a:xfrm>
        </p:spPr>
        <p:txBody>
          <a:bodyPr>
            <a:normAutofit/>
          </a:bodyPr>
          <a:lstStyle/>
          <a:p>
            <a:r>
              <a:rPr lang="en-US" dirty="0" smtClean="0"/>
              <a:t>Without DC </a:t>
            </a:r>
            <a:br>
              <a:rPr lang="en-US" dirty="0" smtClean="0"/>
            </a:br>
            <a:r>
              <a:rPr lang="en-US" dirty="0" smtClean="0"/>
              <a:t>Grid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3320473" cy="5410926"/>
          </a:xfrm>
        </p:spPr>
        <p:txBody>
          <a:bodyPr>
            <a:normAutofit/>
          </a:bodyPr>
          <a:lstStyle/>
          <a:p>
            <a:r>
              <a:rPr lang="en-US" dirty="0" smtClean="0"/>
              <a:t>With DC </a:t>
            </a:r>
            <a:br>
              <a:rPr lang="en-US" dirty="0" smtClean="0"/>
            </a:br>
            <a:r>
              <a:rPr lang="en-US" dirty="0" smtClean="0"/>
              <a:t>Grid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 smtClean="0"/>
              <a:t>Existing 35KW Solar Power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40E3D-B225-4850-ACA9-13A5F10A88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28-Mar-16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2318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2318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7" name="Picture 6" descr="C:\Users\GANDHI\Desktop\Outputs\withDCgri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7693"/>
            <a:ext cx="8412810" cy="631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678906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Methodology</a:t>
            </a:r>
            <a:endParaRPr lang="en-IN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64" y="566057"/>
            <a:ext cx="13461963" cy="557053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Parameters Involved</a:t>
            </a:r>
            <a:endParaRPr lang="en-IN" sz="3600" dirty="0"/>
          </a:p>
          <a:p>
            <a:pPr lvl="1"/>
            <a:endParaRPr lang="en-IN" sz="3200" dirty="0" smtClean="0"/>
          </a:p>
          <a:p>
            <a:pPr lvl="1"/>
            <a:r>
              <a:rPr lang="en-IN" sz="3200" dirty="0" smtClean="0"/>
              <a:t>Device Type</a:t>
            </a:r>
          </a:p>
          <a:p>
            <a:pPr lvl="1"/>
            <a:r>
              <a:rPr lang="en-IN" sz="3200" dirty="0" smtClean="0"/>
              <a:t>Device Number</a:t>
            </a:r>
          </a:p>
          <a:p>
            <a:pPr lvl="1"/>
            <a:r>
              <a:rPr lang="en-IN" sz="3200" dirty="0" smtClean="0"/>
              <a:t>Delay parameter</a:t>
            </a:r>
          </a:p>
          <a:p>
            <a:pPr lvl="1"/>
            <a:r>
              <a:rPr lang="en-IN" sz="3200" dirty="0" smtClean="0"/>
              <a:t>Consumption period</a:t>
            </a:r>
          </a:p>
          <a:p>
            <a:pPr lvl="1"/>
            <a:r>
              <a:rPr lang="en-IN" sz="3200" dirty="0" smtClean="0"/>
              <a:t>Power rating of a particular device</a:t>
            </a:r>
          </a:p>
          <a:p>
            <a:pPr lvl="1"/>
            <a:r>
              <a:rPr lang="en-IN" sz="3200" dirty="0" smtClean="0"/>
              <a:t>Actual Start time	</a:t>
            </a:r>
          </a:p>
          <a:p>
            <a:pPr lvl="1"/>
            <a:r>
              <a:rPr lang="en-IN" sz="3200" dirty="0" smtClean="0"/>
              <a:t>Operation time </a:t>
            </a:r>
          </a:p>
        </p:txBody>
      </p:sp>
    </p:spTree>
    <p:extLst>
      <p:ext uri="{BB962C8B-B14F-4D97-AF65-F5344CB8AC3E}">
        <p14:creationId xmlns:p14="http://schemas.microsoft.com/office/powerpoint/2010/main" val="34188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759</TotalTime>
  <Words>1488</Words>
  <Application>Microsoft Office PowerPoint</Application>
  <PresentationFormat>Widescreen</PresentationFormat>
  <Paragraphs>423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Cambria Math</vt:lpstr>
      <vt:lpstr>Franklin Gothic Book</vt:lpstr>
      <vt:lpstr>Times New Roman</vt:lpstr>
      <vt:lpstr>Wingdings 2</vt:lpstr>
      <vt:lpstr>HDOfficeLightV0</vt:lpstr>
      <vt:lpstr>Demand Side Management for a Campus Infrastructure</vt:lpstr>
      <vt:lpstr>1st Review    2nd Review   3rd Review</vt:lpstr>
      <vt:lpstr>Block Diagram</vt:lpstr>
      <vt:lpstr>CAMPUS LOAD STUDY Period - ( 24 Hrs )</vt:lpstr>
      <vt:lpstr>PowerPoint Presentation</vt:lpstr>
      <vt:lpstr>Without DC  Grid      </vt:lpstr>
      <vt:lpstr>With DC  Grid      Existing 35KW Solar Power</vt:lpstr>
      <vt:lpstr>Methodology</vt:lpstr>
      <vt:lpstr>PowerPoint Presentation</vt:lpstr>
      <vt:lpstr>VARYING PARAMETER</vt:lpstr>
      <vt:lpstr>PowerPoint Presentation</vt:lpstr>
      <vt:lpstr>PowerPoint Presentation</vt:lpstr>
      <vt:lpstr>PowerPoint Presentation</vt:lpstr>
      <vt:lpstr>PowerPoint Presentation</vt:lpstr>
      <vt:lpstr>The Process Flow</vt:lpstr>
      <vt:lpstr>Initialization</vt:lpstr>
      <vt:lpstr>Evaluation and Selection…</vt:lpstr>
      <vt:lpstr>Cross over</vt:lpstr>
      <vt:lpstr>Mutation</vt:lpstr>
      <vt:lpstr>Simulation &amp; Results</vt:lpstr>
      <vt:lpstr>Simulation &amp; Results</vt:lpstr>
      <vt:lpstr>Simulation &amp; Results</vt:lpstr>
      <vt:lpstr>Simulation &amp; Results</vt:lpstr>
      <vt:lpstr>Case Study </vt:lpstr>
      <vt:lpstr>Case Study </vt:lpstr>
      <vt:lpstr>Case Study – Residential Area </vt:lpstr>
      <vt:lpstr>Residential Area – Convergence Characteristics</vt:lpstr>
      <vt:lpstr>Case Study – Industrial Area </vt:lpstr>
      <vt:lpstr>Industrial Area – Convergence Characteristics</vt:lpstr>
      <vt:lpstr>Result &amp; Conclusion</vt:lpstr>
      <vt:lpstr>Contribution to the Society: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with Ac/Dc integration for a University Infrastructure</dc:title>
  <dc:creator>Aswin</dc:creator>
  <cp:lastModifiedBy>Aswin Natesh</cp:lastModifiedBy>
  <cp:revision>46</cp:revision>
  <dcterms:created xsi:type="dcterms:W3CDTF">2016-02-10T16:06:52Z</dcterms:created>
  <dcterms:modified xsi:type="dcterms:W3CDTF">2016-03-28T04:15:41Z</dcterms:modified>
</cp:coreProperties>
</file>