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25" r:id="rId1"/>
  </p:sldMasterIdLst>
  <p:notesMasterIdLst>
    <p:notesMasterId r:id="rId39"/>
  </p:notesMasterIdLst>
  <p:sldIdLst>
    <p:sldId id="275" r:id="rId2"/>
    <p:sldId id="313" r:id="rId3"/>
    <p:sldId id="312" r:id="rId4"/>
    <p:sldId id="327" r:id="rId5"/>
    <p:sldId id="323" r:id="rId6"/>
    <p:sldId id="324" r:id="rId7"/>
    <p:sldId id="328" r:id="rId8"/>
    <p:sldId id="333" r:id="rId9"/>
    <p:sldId id="334" r:id="rId10"/>
    <p:sldId id="335" r:id="rId11"/>
    <p:sldId id="338" r:id="rId12"/>
    <p:sldId id="337" r:id="rId13"/>
    <p:sldId id="336" r:id="rId14"/>
    <p:sldId id="339" r:id="rId15"/>
    <p:sldId id="340" r:id="rId16"/>
    <p:sldId id="341" r:id="rId17"/>
    <p:sldId id="342" r:id="rId18"/>
    <p:sldId id="343" r:id="rId19"/>
    <p:sldId id="345" r:id="rId20"/>
    <p:sldId id="344" r:id="rId21"/>
    <p:sldId id="351" r:id="rId22"/>
    <p:sldId id="352" r:id="rId23"/>
    <p:sldId id="346" r:id="rId24"/>
    <p:sldId id="347" r:id="rId25"/>
    <p:sldId id="350" r:id="rId26"/>
    <p:sldId id="353" r:id="rId27"/>
    <p:sldId id="321" r:id="rId28"/>
    <p:sldId id="354" r:id="rId29"/>
    <p:sldId id="357" r:id="rId30"/>
    <p:sldId id="358" r:id="rId31"/>
    <p:sldId id="359" r:id="rId32"/>
    <p:sldId id="361" r:id="rId33"/>
    <p:sldId id="362" r:id="rId34"/>
    <p:sldId id="363" r:id="rId35"/>
    <p:sldId id="364" r:id="rId36"/>
    <p:sldId id="263" r:id="rId37"/>
    <p:sldId id="27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64" autoAdjust="0"/>
  </p:normalViewPr>
  <p:slideViewPr>
    <p:cSldViewPr snapToGrid="0">
      <p:cViewPr varScale="1">
        <p:scale>
          <a:sx n="66" d="100"/>
          <a:sy n="66"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4AC4B7-A58C-4730-A6FE-D5C7F3FA6346}" type="datetimeFigureOut">
              <a:rPr lang="en-US" smtClean="0"/>
              <a:t>05-Apr-16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E0C8A-523E-4279-AEFF-A95E05767249}" type="slidenum">
              <a:rPr lang="en-US" smtClean="0"/>
              <a:t>‹#›</a:t>
            </a:fld>
            <a:endParaRPr lang="en-US"/>
          </a:p>
        </p:txBody>
      </p:sp>
    </p:spTree>
    <p:extLst>
      <p:ext uri="{BB962C8B-B14F-4D97-AF65-F5344CB8AC3E}">
        <p14:creationId xmlns:p14="http://schemas.microsoft.com/office/powerpoint/2010/main" val="349532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E0C8A-523E-4279-AEFF-A95E05767249}" type="slidenum">
              <a:rPr lang="en-US" smtClean="0"/>
              <a:t>2</a:t>
            </a:fld>
            <a:endParaRPr lang="en-US"/>
          </a:p>
        </p:txBody>
      </p:sp>
    </p:spTree>
    <p:extLst>
      <p:ext uri="{BB962C8B-B14F-4D97-AF65-F5344CB8AC3E}">
        <p14:creationId xmlns:p14="http://schemas.microsoft.com/office/powerpoint/2010/main" val="2792541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E0C8A-523E-4279-AEFF-A95E05767249}" type="slidenum">
              <a:rPr lang="en-US" smtClean="0"/>
              <a:t>17</a:t>
            </a:fld>
            <a:endParaRPr lang="en-US"/>
          </a:p>
        </p:txBody>
      </p:sp>
    </p:spTree>
    <p:extLst>
      <p:ext uri="{BB962C8B-B14F-4D97-AF65-F5344CB8AC3E}">
        <p14:creationId xmlns:p14="http://schemas.microsoft.com/office/powerpoint/2010/main" val="202478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E0C8A-523E-4279-AEFF-A95E05767249}" type="slidenum">
              <a:rPr lang="en-US" smtClean="0"/>
              <a:t>18</a:t>
            </a:fld>
            <a:endParaRPr lang="en-US"/>
          </a:p>
        </p:txBody>
      </p:sp>
    </p:spTree>
    <p:extLst>
      <p:ext uri="{BB962C8B-B14F-4D97-AF65-F5344CB8AC3E}">
        <p14:creationId xmlns:p14="http://schemas.microsoft.com/office/powerpoint/2010/main" val="383252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E0C8A-523E-4279-AEFF-A95E05767249}" type="slidenum">
              <a:rPr lang="en-US" smtClean="0"/>
              <a:t>19</a:t>
            </a:fld>
            <a:endParaRPr lang="en-US"/>
          </a:p>
        </p:txBody>
      </p:sp>
    </p:spTree>
    <p:extLst>
      <p:ext uri="{BB962C8B-B14F-4D97-AF65-F5344CB8AC3E}">
        <p14:creationId xmlns:p14="http://schemas.microsoft.com/office/powerpoint/2010/main" val="3345088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E0C8A-523E-4279-AEFF-A95E05767249}" type="slidenum">
              <a:rPr lang="en-US" smtClean="0"/>
              <a:t>20</a:t>
            </a:fld>
            <a:endParaRPr lang="en-US"/>
          </a:p>
        </p:txBody>
      </p:sp>
    </p:spTree>
    <p:extLst>
      <p:ext uri="{BB962C8B-B14F-4D97-AF65-F5344CB8AC3E}">
        <p14:creationId xmlns:p14="http://schemas.microsoft.com/office/powerpoint/2010/main" val="571532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8E0C8A-523E-4279-AEFF-A95E05767249}" type="slidenum">
              <a:rPr lang="en-US" smtClean="0"/>
              <a:t>33</a:t>
            </a:fld>
            <a:endParaRPr lang="en-US"/>
          </a:p>
        </p:txBody>
      </p:sp>
    </p:spTree>
    <p:extLst>
      <p:ext uri="{BB962C8B-B14F-4D97-AF65-F5344CB8AC3E}">
        <p14:creationId xmlns:p14="http://schemas.microsoft.com/office/powerpoint/2010/main" val="1284326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9A15D5E-8BF4-45B7-AB03-302EA92001F7}"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997219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034B8CF-5D9B-4CB7-ACA9-4A8270A43A37}"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9887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18C99AF-EF78-4EDE-9071-57CC4E550A83}"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54722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16694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F206174-45D1-4721-BC25-0E82D3F03AA2}" type="datetime1">
              <a:rPr kumimoji="0" lang="en-US" sz="1200" b="0" i="0" u="none" strike="noStrike" kern="1200" cap="none" spc="0" normalizeH="0" baseline="0" noProof="0" smtClean="0">
                <a:ln>
                  <a:noFill/>
                </a:ln>
                <a:solidFill>
                  <a:srgbClr val="EDECEB"/>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EDECEB"/>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DECEB"/>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EDECEB"/>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EDECEB"/>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21152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0A88E0A-494D-410E-AAE7-7FEC869870A7}"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6844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C81E19C-8C79-4023-89A1-971171A6A2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755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2DE909-6B80-422B-8FC3-799B1F53C27F}"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191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FFDE2A1-E587-4FA4-9867-F4AD06A4FEC6}"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87081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49F8E3A-4DFE-4927-8CA5-6D21B67BA91B}"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95812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95D0C24-D8BB-4501-AB22-F54BDE23C37C}"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9125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712F65A-9AF4-4B5E-8DEE-CCECE7CDD1EF}" type="datetime1">
              <a:rPr lang="en-US" smtClean="0"/>
              <a:t>05-Apr-16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4316366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1588" y="971282"/>
            <a:ext cx="8361229" cy="1292949"/>
          </a:xfrm>
        </p:spPr>
        <p:txBody>
          <a:bodyPr>
            <a:noAutofit/>
          </a:bodyPr>
          <a:lstStyle/>
          <a:p>
            <a:r>
              <a:rPr lang="en-US" sz="4400" cap="none" dirty="0" smtClean="0">
                <a:solidFill>
                  <a:schemeClr val="tx1"/>
                </a:solidFill>
                <a:latin typeface="Calibri" panose="020F0502020204030204" pitchFamily="34" charset="0"/>
              </a:rPr>
              <a:t>Demand Side Management </a:t>
            </a:r>
            <a:r>
              <a:rPr lang="en-US" sz="4400" cap="none" dirty="0">
                <a:solidFill>
                  <a:schemeClr val="tx1"/>
                </a:solidFill>
                <a:latin typeface="Calibri" panose="020F0502020204030204" pitchFamily="34" charset="0"/>
              </a:rPr>
              <a:t>for a </a:t>
            </a:r>
            <a:r>
              <a:rPr lang="en-US" sz="4400" cap="none" dirty="0" smtClean="0">
                <a:solidFill>
                  <a:schemeClr val="tx1"/>
                </a:solidFill>
                <a:latin typeface="Calibri" panose="020F0502020204030204" pitchFamily="34" charset="0"/>
              </a:rPr>
              <a:t>Campus </a:t>
            </a:r>
            <a:r>
              <a:rPr lang="en-US" sz="4400" cap="none" dirty="0">
                <a:solidFill>
                  <a:schemeClr val="tx1"/>
                </a:solidFill>
                <a:latin typeface="Calibri" panose="020F0502020204030204" pitchFamily="34" charset="0"/>
              </a:rPr>
              <a:t>Infrastructure</a:t>
            </a:r>
            <a:endParaRPr lang="en-US" sz="4400" dirty="0">
              <a:solidFill>
                <a:schemeClr val="tx1"/>
              </a:solidFill>
              <a:latin typeface="Calibri" panose="020F0502020204030204" pitchFamily="34" charset="0"/>
            </a:endParaRPr>
          </a:p>
        </p:txBody>
      </p:sp>
      <p:sp>
        <p:nvSpPr>
          <p:cNvPr id="3" name="Subtitle 2"/>
          <p:cNvSpPr>
            <a:spLocks noGrp="1"/>
          </p:cNvSpPr>
          <p:nvPr>
            <p:ph type="subTitle" idx="1"/>
          </p:nvPr>
        </p:nvSpPr>
        <p:spPr>
          <a:xfrm>
            <a:off x="943429" y="3077019"/>
            <a:ext cx="4673600" cy="1905901"/>
          </a:xfrm>
        </p:spPr>
        <p:txBody>
          <a:bodyPr>
            <a:noAutofit/>
          </a:bodyPr>
          <a:lstStyle/>
          <a:p>
            <a:pPr algn="l"/>
            <a:endParaRPr lang="en-US" sz="1800" b="1" dirty="0" smtClean="0">
              <a:latin typeface="Times New Roman" panose="02020603050405020304" pitchFamily="18" charset="0"/>
              <a:cs typeface="Times New Roman" panose="02020603050405020304" pitchFamily="18" charset="0"/>
            </a:endParaRPr>
          </a:p>
          <a:p>
            <a:pPr algn="l"/>
            <a:r>
              <a:rPr lang="en-US" sz="2000" b="1" dirty="0" smtClean="0">
                <a:solidFill>
                  <a:schemeClr val="tx1"/>
                </a:solidFill>
                <a:latin typeface="Times New Roman" panose="02020603050405020304" pitchFamily="18" charset="0"/>
                <a:cs typeface="Times New Roman" panose="02020603050405020304" pitchFamily="18" charset="0"/>
              </a:rPr>
              <a:t>BATCH : A6</a:t>
            </a:r>
          </a:p>
          <a:p>
            <a:pPr algn="l"/>
            <a:r>
              <a:rPr lang="en-US" sz="2000" b="1" dirty="0" smtClean="0">
                <a:solidFill>
                  <a:schemeClr val="tx1"/>
                </a:solidFill>
                <a:latin typeface="Times New Roman" panose="02020603050405020304" pitchFamily="18" charset="0"/>
                <a:cs typeface="Times New Roman" panose="02020603050405020304" pitchFamily="18" charset="0"/>
              </a:rPr>
              <a:t>TYPE : IN-HOUSE</a:t>
            </a:r>
          </a:p>
          <a:p>
            <a:pPr algn="l"/>
            <a:r>
              <a:rPr lang="en-US" sz="2000" b="1" dirty="0" smtClean="0">
                <a:solidFill>
                  <a:schemeClr val="tx1"/>
                </a:solidFill>
                <a:latin typeface="Times New Roman" panose="02020603050405020304" pitchFamily="18" charset="0"/>
                <a:cs typeface="Times New Roman" panose="02020603050405020304" pitchFamily="18" charset="0"/>
              </a:rPr>
              <a:t>GUIDE : DR. SG BHARATHI DASAN</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5515428" y="2813095"/>
            <a:ext cx="6096000" cy="2169825"/>
          </a:xfrm>
          <a:prstGeom prst="rect">
            <a:avLst/>
          </a:prstGeom>
        </p:spPr>
        <p:txBody>
          <a:bodyPr>
            <a:spAutoFit/>
          </a:bodyPr>
          <a:lstStyle/>
          <a:p>
            <a:pPr indent="457200" algn="ctr">
              <a:lnSpc>
                <a:spcPct val="150000"/>
              </a:lnSpc>
            </a:pPr>
            <a:r>
              <a:rPr lang="en-IN" b="1" dirty="0" smtClean="0">
                <a:latin typeface="Times New Roman" panose="02020603050405020304" pitchFamily="18" charset="0"/>
                <a:ea typeface="Calibri" panose="020F0502020204030204" pitchFamily="34" charset="0"/>
                <a:cs typeface="Times New Roman" panose="02020603050405020304" pitchFamily="18" charset="0"/>
              </a:rPr>
              <a:t>TEAM MEMBERS</a:t>
            </a:r>
          </a:p>
          <a:p>
            <a:pPr indent="457200" algn="ctr">
              <a:lnSpc>
                <a:spcPct val="150000"/>
              </a:lnSpc>
            </a:pPr>
            <a:r>
              <a:rPr lang="en-IN" b="1" dirty="0" smtClean="0">
                <a:latin typeface="Times New Roman" panose="02020603050405020304" pitchFamily="18" charset="0"/>
                <a:ea typeface="Calibri" panose="020F0502020204030204" pitchFamily="34" charset="0"/>
                <a:cs typeface="Times New Roman" panose="02020603050405020304" pitchFamily="18" charset="0"/>
              </a:rPr>
              <a:t>ASWIN </a:t>
            </a:r>
            <a:r>
              <a:rPr lang="en-IN" b="1" dirty="0">
                <a:latin typeface="Times New Roman" panose="02020603050405020304" pitchFamily="18" charset="0"/>
                <a:ea typeface="Calibri" panose="020F0502020204030204" pitchFamily="34" charset="0"/>
                <a:cs typeface="Times New Roman" panose="02020603050405020304" pitchFamily="18" charset="0"/>
              </a:rPr>
              <a:t>NATESH. V			(212712105023)</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BADRI NARAYANAN. N	 	(212712105025)</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GANDHI RAJAN. R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212712105031)</a:t>
            </a:r>
            <a:endParaRPr lang="en-US" sz="1200" dirty="0" smtClean="0">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50000"/>
              </a:lnSpc>
            </a:pPr>
            <a:r>
              <a:rPr lang="en-IN" b="1" dirty="0" smtClean="0">
                <a:latin typeface="Times New Roman" panose="02020603050405020304" pitchFamily="18" charset="0"/>
                <a:ea typeface="Calibri" panose="020F0502020204030204" pitchFamily="34" charset="0"/>
                <a:cs typeface="Times New Roman" panose="02020603050405020304" pitchFamily="18" charset="0"/>
              </a:rPr>
              <a:t>MOHAMED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SAQIB.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A</a:t>
            </a:r>
            <a:r>
              <a:rPr lang="en-IN" b="1" dirty="0" smtClean="0">
                <a:latin typeface="Times New Roman" panose="02020603050405020304" pitchFamily="18" charset="0"/>
                <a:ea typeface="Calibri" panose="020F0502020204030204" pitchFamily="34" charset="0"/>
                <a:cs typeface="Times New Roman" panose="02020603050405020304" pitchFamily="18" charset="0"/>
              </a:rPr>
              <a:t>		(212712105061)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p:cNvSpPr txBox="1">
            <a:spLocks/>
          </p:cNvSpPr>
          <p:nvPr/>
        </p:nvSpPr>
        <p:spPr>
          <a:xfrm>
            <a:off x="1871587" y="5480914"/>
            <a:ext cx="8361229" cy="12929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2000" b="1" dirty="0" smtClean="0">
                <a:latin typeface="Calibri" panose="020F0502020204030204" pitchFamily="34" charset="0"/>
              </a:rPr>
              <a:t>Sri </a:t>
            </a:r>
            <a:r>
              <a:rPr lang="en-US" sz="2000" b="1" dirty="0" err="1">
                <a:latin typeface="Calibri" panose="020F0502020204030204" pitchFamily="34" charset="0"/>
              </a:rPr>
              <a:t>Venkateswara</a:t>
            </a:r>
            <a:r>
              <a:rPr lang="en-US" sz="2000" b="1" dirty="0">
                <a:latin typeface="Calibri" panose="020F0502020204030204" pitchFamily="34" charset="0"/>
              </a:rPr>
              <a:t> College of </a:t>
            </a:r>
            <a:r>
              <a:rPr lang="en-US" sz="2000" b="1" dirty="0" smtClean="0">
                <a:latin typeface="Calibri" panose="020F0502020204030204" pitchFamily="34" charset="0"/>
              </a:rPr>
              <a:t>Engineering</a:t>
            </a:r>
            <a:endParaRPr lang="en-US" sz="1800" b="1" dirty="0" smtClean="0">
              <a:latin typeface="Calibri" panose="020F0502020204030204" pitchFamily="34" charset="0"/>
            </a:endParaRPr>
          </a:p>
          <a:p>
            <a:pPr>
              <a:lnSpc>
                <a:spcPct val="150000"/>
              </a:lnSpc>
            </a:pPr>
            <a:r>
              <a:rPr lang="en-US" sz="1600" dirty="0" err="1" smtClean="0">
                <a:latin typeface="Calibri" panose="020F0502020204030204" pitchFamily="34" charset="0"/>
              </a:rPr>
              <a:t>Pennalur</a:t>
            </a:r>
            <a:r>
              <a:rPr lang="en-US" sz="1600" dirty="0" smtClean="0">
                <a:latin typeface="Calibri" panose="020F0502020204030204" pitchFamily="34" charset="0"/>
              </a:rPr>
              <a:t>, </a:t>
            </a:r>
            <a:r>
              <a:rPr lang="en-US" sz="1600" dirty="0" err="1" smtClean="0">
                <a:latin typeface="Calibri" panose="020F0502020204030204" pitchFamily="34" charset="0"/>
              </a:rPr>
              <a:t>Sriperumbudur</a:t>
            </a:r>
            <a:r>
              <a:rPr lang="en-US" sz="1600" dirty="0" smtClean="0">
                <a:latin typeface="Calibri" panose="020F0502020204030204" pitchFamily="34" charset="0"/>
              </a:rPr>
              <a:t> Taluk Anna University : Chennai 600 025</a:t>
            </a:r>
            <a:endParaRPr lang="en-US" sz="1600" dirty="0">
              <a:latin typeface="Calibri" panose="020F0502020204030204" pitchFamily="34" charset="0"/>
            </a:endParaRPr>
          </a:p>
        </p:txBody>
      </p:sp>
    </p:spTree>
    <p:extLst>
      <p:ext uri="{BB962C8B-B14F-4D97-AF65-F5344CB8AC3E}">
        <p14:creationId xmlns:p14="http://schemas.microsoft.com/office/powerpoint/2010/main" val="2355264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365760"/>
            <a:ext cx="10515600" cy="1172754"/>
          </a:xfrm>
        </p:spPr>
        <p:txBody>
          <a:bodyPr/>
          <a:lstStyle/>
          <a:p>
            <a:r>
              <a:rPr lang="en-US" dirty="0" smtClean="0"/>
              <a:t>DSM Modelling</a:t>
            </a:r>
            <a:endParaRPr lang="en-US" dirty="0"/>
          </a:p>
        </p:txBody>
      </p:sp>
      <p:pic>
        <p:nvPicPr>
          <p:cNvPr id="9" name="Content Placeholder 8"/>
          <p:cNvPicPr>
            <a:picLocks noGrp="1" noChangeAspect="1"/>
          </p:cNvPicPr>
          <p:nvPr>
            <p:ph idx="1"/>
          </p:nvPr>
        </p:nvPicPr>
        <p:blipFill>
          <a:blip r:embed="rId2"/>
          <a:stretch>
            <a:fillRect/>
          </a:stretch>
        </p:blipFill>
        <p:spPr>
          <a:xfrm>
            <a:off x="950005" y="2408807"/>
            <a:ext cx="4943475" cy="991620"/>
          </a:xfrm>
          <a:prstGeom prst="rect">
            <a:avLst/>
          </a:prstGeom>
        </p:spPr>
      </p:pic>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12" name="Rectangle 11"/>
          <p:cNvSpPr/>
          <p:nvPr/>
        </p:nvSpPr>
        <p:spPr>
          <a:xfrm>
            <a:off x="845127" y="1828578"/>
            <a:ext cx="10515599" cy="400110"/>
          </a:xfrm>
          <a:prstGeom prst="rect">
            <a:avLst/>
          </a:prstGeom>
        </p:spPr>
        <p:txBody>
          <a:bodyPr wrap="square">
            <a:spAutoFit/>
          </a:bodyPr>
          <a:lstStyle/>
          <a:p>
            <a:r>
              <a:rPr lang="en-IN" sz="2000" dirty="0">
                <a:latin typeface="Calibri" panose="020F0502020204030204" pitchFamily="34" charset="0"/>
              </a:rPr>
              <a:t>Proposed load shifting</a:t>
            </a:r>
            <a:r>
              <a:rPr lang="en-US" sz="2000" dirty="0">
                <a:latin typeface="Calibri" panose="020F0502020204030204" pitchFamily="34" charset="0"/>
              </a:rPr>
              <a:t> </a:t>
            </a:r>
            <a:r>
              <a:rPr lang="en-IN" sz="2000" dirty="0">
                <a:latin typeface="Calibri" panose="020F0502020204030204" pitchFamily="34" charset="0"/>
              </a:rPr>
              <a:t>technique is mathematically formulated as follows.</a:t>
            </a:r>
          </a:p>
        </p:txBody>
      </p:sp>
      <mc:AlternateContent xmlns:mc="http://schemas.openxmlformats.org/markup-compatibility/2006">
        <mc:Choice xmlns:a14="http://schemas.microsoft.com/office/drawing/2010/main" Requires="a14">
          <p:sp>
            <p:nvSpPr>
              <p:cNvPr id="13" name="Rectangle 12"/>
              <p:cNvSpPr/>
              <p:nvPr/>
            </p:nvSpPr>
            <p:spPr>
              <a:xfrm>
                <a:off x="449613" y="3607001"/>
                <a:ext cx="9539514" cy="707886"/>
              </a:xfrm>
              <a:prstGeom prst="rect">
                <a:avLst/>
              </a:prstGeom>
            </p:spPr>
            <p:txBody>
              <a:bodyPr wrap="square">
                <a:spAutoFit/>
              </a:bodyPr>
              <a:lstStyle/>
              <a:p>
                <a:pPr lvl="1"/>
                <a:r>
                  <a:rPr lang="en-IN" sz="2000" dirty="0">
                    <a:latin typeface="Calibri" panose="020F0502020204030204" pitchFamily="34" charset="0"/>
                  </a:rPr>
                  <a:t>Where Objective(t) is the value of the objective curve at time t</a:t>
                </a:r>
                <a:endParaRPr lang="en-US" sz="2000" dirty="0">
                  <a:latin typeface="Calibri" panose="020F0502020204030204" pitchFamily="34" charset="0"/>
                </a:endParaRPr>
              </a:p>
              <a:p>
                <a:pPr lvl="1"/>
                <a14:m>
                  <m:oMath xmlns:m="http://schemas.openxmlformats.org/officeDocument/2006/math">
                    <m:r>
                      <a:rPr lang="en-IN" sz="2000" i="1"/>
                      <m:t>𝐴𝐶</m:t>
                    </m:r>
                    <m:sSub>
                      <m:sSubPr>
                        <m:ctrlPr>
                          <a:rPr lang="en-US" sz="2000" i="1"/>
                        </m:ctrlPr>
                      </m:sSubPr>
                      <m:e>
                        <m:r>
                          <a:rPr lang="en-IN" sz="2000" i="1"/>
                          <m:t>𝑃</m:t>
                        </m:r>
                      </m:e>
                      <m:sub>
                        <m:r>
                          <a:rPr lang="en-IN" sz="2000" i="1"/>
                          <m:t>𝑎𝑐</m:t>
                        </m:r>
                      </m:sub>
                    </m:sSub>
                    <m:d>
                      <m:dPr>
                        <m:ctrlPr>
                          <a:rPr lang="en-US" sz="2000" i="1"/>
                        </m:ctrlPr>
                      </m:dPr>
                      <m:e>
                        <m:r>
                          <a:rPr lang="en-IN" sz="2000" i="1"/>
                          <m:t>𝑡</m:t>
                        </m:r>
                      </m:e>
                    </m:d>
                  </m:oMath>
                </a14:m>
                <a:r>
                  <a:rPr lang="en-IN" sz="2000" dirty="0" smtClean="0">
                    <a:latin typeface="Calibri" panose="020F0502020204030204" pitchFamily="34" charset="0"/>
                  </a:rPr>
                  <a:t> is </a:t>
                </a:r>
                <a:r>
                  <a:rPr lang="en-IN" sz="2000" dirty="0">
                    <a:latin typeface="Calibri" panose="020F0502020204030204" pitchFamily="34" charset="0"/>
                  </a:rPr>
                  <a:t>the actual consumption at time t.</a:t>
                </a:r>
                <a:endParaRPr lang="en-IN" sz="2000" dirty="0">
                  <a:latin typeface="Calibri" panose="020F0502020204030204" pitchFamily="34" charset="0"/>
                </a:endParaRPr>
              </a:p>
            </p:txBody>
          </p:sp>
        </mc:Choice>
        <mc:Fallback>
          <p:sp>
            <p:nvSpPr>
              <p:cNvPr id="13" name="Rectangle 12"/>
              <p:cNvSpPr>
                <a:spLocks noRot="1" noChangeAspect="1" noMove="1" noResize="1" noEditPoints="1" noAdjustHandles="1" noChangeArrowheads="1" noChangeShapeType="1" noTextEdit="1"/>
              </p:cNvSpPr>
              <p:nvPr/>
            </p:nvSpPr>
            <p:spPr>
              <a:xfrm>
                <a:off x="449613" y="3607001"/>
                <a:ext cx="9539514" cy="707886"/>
              </a:xfrm>
              <a:prstGeom prst="rect">
                <a:avLst/>
              </a:prstGeom>
              <a:blipFill>
                <a:blip r:embed="rId3"/>
                <a:stretch>
                  <a:fillRect t="-5172" b="-14655"/>
                </a:stretch>
              </a:blipFill>
            </p:spPr>
            <p:txBody>
              <a:bodyPr/>
              <a:lstStyle/>
              <a:p>
                <a:r>
                  <a:rPr lang="en-US">
                    <a:noFill/>
                  </a:rPr>
                  <a:t> </a:t>
                </a:r>
              </a:p>
            </p:txBody>
          </p:sp>
        </mc:Fallback>
      </mc:AlternateContent>
      <p:pic>
        <p:nvPicPr>
          <p:cNvPr id="14" name="Picture 13"/>
          <p:cNvPicPr>
            <a:picLocks noChangeAspect="1"/>
          </p:cNvPicPr>
          <p:nvPr/>
        </p:nvPicPr>
        <p:blipFill>
          <a:blip r:embed="rId4"/>
          <a:stretch>
            <a:fillRect/>
          </a:stretch>
        </p:blipFill>
        <p:spPr>
          <a:xfrm>
            <a:off x="950005" y="4521461"/>
            <a:ext cx="5486400" cy="1057275"/>
          </a:xfrm>
          <a:prstGeom prst="rect">
            <a:avLst/>
          </a:prstGeom>
        </p:spPr>
      </p:pic>
    </p:spTree>
    <p:extLst>
      <p:ext uri="{BB962C8B-B14F-4D97-AF65-F5344CB8AC3E}">
        <p14:creationId xmlns:p14="http://schemas.microsoft.com/office/powerpoint/2010/main" val="1735250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5127" y="638630"/>
            <a:ext cx="10515600" cy="5541508"/>
          </a:xfrm>
        </p:spPr>
        <p:txBody>
          <a:bodyPr/>
          <a:lstStyle/>
          <a:p>
            <a:pPr marL="0" indent="0">
              <a:buNone/>
            </a:pPr>
            <a:r>
              <a:rPr lang="en-US" dirty="0" smtClean="0"/>
              <a:t>Shifting of Loads</a:t>
            </a:r>
          </a:p>
          <a:p>
            <a:endParaRPr lang="en-US" dirty="0" smtClean="0"/>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pic>
        <p:nvPicPr>
          <p:cNvPr id="6" name="Content Placeholder 5"/>
          <p:cNvPicPr>
            <a:picLocks noChangeAspect="1"/>
          </p:cNvPicPr>
          <p:nvPr/>
        </p:nvPicPr>
        <p:blipFill>
          <a:blip r:embed="rId2"/>
          <a:stretch>
            <a:fillRect/>
          </a:stretch>
        </p:blipFill>
        <p:spPr>
          <a:xfrm>
            <a:off x="1492827" y="1287802"/>
            <a:ext cx="8496300" cy="904875"/>
          </a:xfrm>
          <a:prstGeom prst="rect">
            <a:avLst/>
          </a:prstGeom>
        </p:spPr>
      </p:pic>
      <p:sp>
        <p:nvSpPr>
          <p:cNvPr id="8" name="Rectangle 7"/>
          <p:cNvSpPr/>
          <p:nvPr/>
        </p:nvSpPr>
        <p:spPr>
          <a:xfrm>
            <a:off x="1492827" y="2368889"/>
            <a:ext cx="9867900" cy="1021818"/>
          </a:xfrm>
          <a:prstGeom prst="rect">
            <a:avLst/>
          </a:prstGeom>
        </p:spPr>
        <p:txBody>
          <a:bodyPr wrap="square">
            <a:spAutoFit/>
          </a:bodyPr>
          <a:lstStyle/>
          <a:p>
            <a:pPr algn="just">
              <a:lnSpc>
                <a:spcPct val="160000"/>
              </a:lnSpc>
              <a:spcAft>
                <a:spcPts val="1600"/>
              </a:spcAft>
              <a:tabLst>
                <a:tab pos="685800" algn="l"/>
              </a:tabLst>
            </a:pPr>
            <a:r>
              <a:rPr lang="en-IN" sz="2000" dirty="0">
                <a:ea typeface="Calibri" panose="020F0502020204030204" pitchFamily="34" charset="0"/>
              </a:rPr>
              <a:t>Where </a:t>
            </a:r>
            <a:r>
              <a:rPr lang="en-IN" sz="2000" i="1" dirty="0" err="1">
                <a:ea typeface="Calibri" panose="020F0502020204030204" pitchFamily="34" charset="0"/>
              </a:rPr>
              <a:t>Y</a:t>
            </a:r>
            <a:r>
              <a:rPr lang="en-IN" sz="2000" i="1" baseline="-25000" dirty="0" err="1">
                <a:ea typeface="Calibri" panose="020F0502020204030204" pitchFamily="34" charset="0"/>
              </a:rPr>
              <a:t>kit</a:t>
            </a:r>
            <a:r>
              <a:rPr lang="en-IN" sz="2000" baseline="-25000" dirty="0">
                <a:ea typeface="Calibri" panose="020F0502020204030204" pitchFamily="34" charset="0"/>
              </a:rPr>
              <a:t> </a:t>
            </a:r>
            <a:r>
              <a:rPr lang="en-IN" sz="2000" dirty="0">
                <a:ea typeface="Calibri" panose="020F0502020204030204" pitchFamily="34" charset="0"/>
              </a:rPr>
              <a:t>is the number of devices of type that are shifted from time step </a:t>
            </a:r>
            <a:r>
              <a:rPr lang="en-IN" sz="2000" dirty="0" err="1">
                <a:ea typeface="Calibri" panose="020F0502020204030204" pitchFamily="34" charset="0"/>
              </a:rPr>
              <a:t>i</a:t>
            </a:r>
            <a:r>
              <a:rPr lang="en-IN" sz="2000" dirty="0">
                <a:ea typeface="Calibri" panose="020F0502020204030204" pitchFamily="34" charset="0"/>
              </a:rPr>
              <a:t> to </a:t>
            </a:r>
            <a:r>
              <a:rPr lang="en-IN" sz="2000" dirty="0" err="1">
                <a:ea typeface="Calibri" panose="020F0502020204030204" pitchFamily="34" charset="0"/>
              </a:rPr>
              <a:t>t,D</a:t>
            </a:r>
            <a:r>
              <a:rPr lang="en-IN" sz="2000" dirty="0">
                <a:ea typeface="Calibri" panose="020F0502020204030204" pitchFamily="34" charset="0"/>
              </a:rPr>
              <a:t> is the number of device types, </a:t>
            </a:r>
            <a:r>
              <a:rPr lang="en-IN" sz="2000" i="1" dirty="0">
                <a:ea typeface="Calibri" panose="020F0502020204030204" pitchFamily="34" charset="0"/>
              </a:rPr>
              <a:t>P</a:t>
            </a:r>
            <a:r>
              <a:rPr lang="en-IN" sz="2000" i="1" baseline="-25000" dirty="0">
                <a:ea typeface="Calibri" panose="020F0502020204030204" pitchFamily="34" charset="0"/>
              </a:rPr>
              <a:t>1k</a:t>
            </a:r>
            <a:r>
              <a:rPr lang="en-IN" sz="2000" dirty="0">
                <a:ea typeface="Calibri" panose="020F0502020204030204" pitchFamily="34" charset="0"/>
              </a:rPr>
              <a:t> and P</a:t>
            </a:r>
            <a:r>
              <a:rPr lang="en-IN" sz="2000" baseline="-25000" dirty="0">
                <a:ea typeface="Calibri" panose="020F0502020204030204" pitchFamily="34" charset="0"/>
              </a:rPr>
              <a:t>(1+l)k  </a:t>
            </a:r>
            <a:r>
              <a:rPr lang="en-IN" sz="2000" dirty="0">
                <a:ea typeface="Calibri" panose="020F0502020204030204" pitchFamily="34" charset="0"/>
              </a:rPr>
              <a:t>are the power consumptions at time steps 1 and (1+l).</a:t>
            </a:r>
            <a:endParaRPr lang="en-US" sz="2000" dirty="0">
              <a:ea typeface="Calibri" panose="020F0502020204030204" pitchFamily="34" charset="0"/>
            </a:endParaRPr>
          </a:p>
        </p:txBody>
      </p:sp>
      <p:pic>
        <p:nvPicPr>
          <p:cNvPr id="9" name="Picture 8"/>
          <p:cNvPicPr>
            <a:picLocks noChangeAspect="1"/>
          </p:cNvPicPr>
          <p:nvPr/>
        </p:nvPicPr>
        <p:blipFill>
          <a:blip r:embed="rId3"/>
          <a:stretch>
            <a:fillRect/>
          </a:stretch>
        </p:blipFill>
        <p:spPr>
          <a:xfrm>
            <a:off x="1492827" y="3746291"/>
            <a:ext cx="8181975" cy="981075"/>
          </a:xfrm>
          <a:prstGeom prst="rect">
            <a:avLst/>
          </a:prstGeom>
        </p:spPr>
      </p:pic>
      <p:sp>
        <p:nvSpPr>
          <p:cNvPr id="10" name="Rectangle 9"/>
          <p:cNvSpPr/>
          <p:nvPr/>
        </p:nvSpPr>
        <p:spPr>
          <a:xfrm>
            <a:off x="1492827" y="4918865"/>
            <a:ext cx="9867900" cy="1021818"/>
          </a:xfrm>
          <a:prstGeom prst="rect">
            <a:avLst/>
          </a:prstGeom>
        </p:spPr>
        <p:txBody>
          <a:bodyPr wrap="square">
            <a:spAutoFit/>
          </a:bodyPr>
          <a:lstStyle/>
          <a:p>
            <a:pPr algn="just">
              <a:lnSpc>
                <a:spcPct val="160000"/>
              </a:lnSpc>
              <a:spcAft>
                <a:spcPts val="1600"/>
              </a:spcAft>
              <a:tabLst>
                <a:tab pos="685800" algn="l"/>
              </a:tabLst>
            </a:pPr>
            <a:r>
              <a:rPr lang="en-IN" sz="2000" dirty="0">
                <a:ea typeface="Calibri" panose="020F0502020204030204" pitchFamily="34" charset="0"/>
              </a:rPr>
              <a:t>Where </a:t>
            </a:r>
            <a:r>
              <a:rPr lang="en-IN" sz="2000" dirty="0" err="1">
                <a:ea typeface="Calibri" panose="020F0502020204030204" pitchFamily="34" charset="0"/>
              </a:rPr>
              <a:t>Y</a:t>
            </a:r>
            <a:r>
              <a:rPr lang="en-IN" sz="2000" baseline="-25000" dirty="0" err="1">
                <a:ea typeface="Calibri" panose="020F0502020204030204" pitchFamily="34" charset="0"/>
              </a:rPr>
              <a:t>ktq</a:t>
            </a:r>
            <a:r>
              <a:rPr lang="en-IN" sz="2000" baseline="-25000" dirty="0">
                <a:ea typeface="Calibri" panose="020F0502020204030204" pitchFamily="34" charset="0"/>
              </a:rPr>
              <a:t> </a:t>
            </a:r>
            <a:r>
              <a:rPr lang="en-IN" sz="2000" dirty="0">
                <a:ea typeface="Calibri" panose="020F0502020204030204" pitchFamily="34" charset="0"/>
              </a:rPr>
              <a:t>is the number of devices of type that are delayed from time step t to q ,  m is the maximum allowable delay.</a:t>
            </a:r>
            <a:endParaRPr lang="en-US" sz="2000" dirty="0">
              <a:ea typeface="Calibri" panose="020F0502020204030204" pitchFamily="34" charset="0"/>
            </a:endParaRPr>
          </a:p>
        </p:txBody>
      </p:sp>
    </p:spTree>
    <p:extLst>
      <p:ext uri="{BB962C8B-B14F-4D97-AF65-F5344CB8AC3E}">
        <p14:creationId xmlns:p14="http://schemas.microsoft.com/office/powerpoint/2010/main" val="3084403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1"/>
          </p:nvPr>
        </p:nvPicPr>
        <p:blipFill>
          <a:blip r:embed="rId2"/>
          <a:stretch>
            <a:fillRect/>
          </a:stretch>
        </p:blipFill>
        <p:spPr>
          <a:xfrm>
            <a:off x="1442192" y="819610"/>
            <a:ext cx="4278416" cy="4630697"/>
          </a:xfrm>
          <a:prstGeom prst="rect">
            <a:avLst/>
          </a:prstGeom>
        </p:spPr>
      </p:pic>
      <p:pic>
        <p:nvPicPr>
          <p:cNvPr id="11" name="Content Placeholder 10"/>
          <p:cNvPicPr>
            <a:picLocks noGrp="1" noChangeAspect="1"/>
          </p:cNvPicPr>
          <p:nvPr>
            <p:ph sz="half" idx="2"/>
          </p:nvPr>
        </p:nvPicPr>
        <p:blipFill>
          <a:blip r:embed="rId3"/>
          <a:stretch>
            <a:fillRect/>
          </a:stretch>
        </p:blipFill>
        <p:spPr>
          <a:xfrm>
            <a:off x="6464981" y="1011675"/>
            <a:ext cx="4275609" cy="4626864"/>
          </a:xfrm>
          <a:prstGeom prst="rect">
            <a:avLst/>
          </a:prstGeom>
        </p:spPr>
      </p:pic>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10" name="Rectangle 9"/>
          <p:cNvSpPr/>
          <p:nvPr/>
        </p:nvSpPr>
        <p:spPr>
          <a:xfrm>
            <a:off x="2834244" y="5533996"/>
            <a:ext cx="1011815" cy="369332"/>
          </a:xfrm>
          <a:prstGeom prst="rect">
            <a:avLst/>
          </a:prstGeom>
        </p:spPr>
        <p:txBody>
          <a:bodyPr wrap="none">
            <a:spAutoFit/>
          </a:bodyPr>
          <a:lstStyle/>
          <a:p>
            <a:r>
              <a:rPr lang="en-US" dirty="0" smtClean="0">
                <a:solidFill>
                  <a:srgbClr val="000000"/>
                </a:solidFill>
                <a:latin typeface="Times New Roman" panose="02020603050405020304" pitchFamily="18" charset="0"/>
              </a:rPr>
              <a:t>Connect </a:t>
            </a:r>
            <a:endParaRPr lang="en-US" dirty="0"/>
          </a:p>
        </p:txBody>
      </p:sp>
      <p:sp>
        <p:nvSpPr>
          <p:cNvPr id="12" name="Rectangle 11"/>
          <p:cNvSpPr/>
          <p:nvPr/>
        </p:nvSpPr>
        <p:spPr>
          <a:xfrm>
            <a:off x="7962225" y="5638539"/>
            <a:ext cx="1281120" cy="369332"/>
          </a:xfrm>
          <a:prstGeom prst="rect">
            <a:avLst/>
          </a:prstGeom>
        </p:spPr>
        <p:txBody>
          <a:bodyPr wrap="none">
            <a:spAutoFit/>
          </a:bodyPr>
          <a:lstStyle/>
          <a:p>
            <a:r>
              <a:rPr lang="en-US" dirty="0" smtClean="0">
                <a:solidFill>
                  <a:srgbClr val="000000"/>
                </a:solidFill>
                <a:latin typeface="Times New Roman" panose="02020603050405020304" pitchFamily="18" charset="0"/>
              </a:rPr>
              <a:t>Disconnect </a:t>
            </a:r>
            <a:endParaRPr lang="en-US" dirty="0"/>
          </a:p>
        </p:txBody>
      </p:sp>
    </p:spTree>
    <p:extLst>
      <p:ext uri="{BB962C8B-B14F-4D97-AF65-F5344CB8AC3E}">
        <p14:creationId xmlns:p14="http://schemas.microsoft.com/office/powerpoint/2010/main" val="1161922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13" name="Content Placeholder 12"/>
          <p:cNvSpPr>
            <a:spLocks noGrp="1"/>
          </p:cNvSpPr>
          <p:nvPr>
            <p:ph idx="1"/>
          </p:nvPr>
        </p:nvSpPr>
        <p:spPr>
          <a:xfrm>
            <a:off x="845127" y="711200"/>
            <a:ext cx="10515600" cy="5468937"/>
          </a:xfrm>
        </p:spPr>
        <p:txBody>
          <a:bodyPr>
            <a:normAutofit/>
          </a:bodyPr>
          <a:lstStyle/>
          <a:p>
            <a:r>
              <a:rPr lang="en-IN" sz="2000" dirty="0"/>
              <a:t>The total number of controllable devices at a particular time step must be less than or equal to the total number of available devices at that time step. A constraint related to this can be formulated as: -</a:t>
            </a:r>
            <a:endParaRPr lang="en-US" sz="2000" dirty="0"/>
          </a:p>
          <a:p>
            <a:endParaRPr lang="en-US" sz="2000" dirty="0" smtClean="0"/>
          </a:p>
          <a:p>
            <a:endParaRPr lang="en-US" sz="2000" dirty="0" smtClean="0"/>
          </a:p>
          <a:p>
            <a:endParaRPr lang="en-US" sz="2000" dirty="0"/>
          </a:p>
          <a:p>
            <a:r>
              <a:rPr lang="en-US" sz="2000" dirty="0" smtClean="0"/>
              <a:t>The </a:t>
            </a:r>
            <a:r>
              <a:rPr lang="en-US" sz="2000" dirty="0"/>
              <a:t>power balancing equation for entire distribution system is given </a:t>
            </a:r>
            <a:r>
              <a:rPr lang="en-US" sz="2000" dirty="0" smtClean="0"/>
              <a:t>as :-</a:t>
            </a:r>
          </a:p>
          <a:p>
            <a:endParaRPr lang="en-US" sz="2400" dirty="0"/>
          </a:p>
        </p:txBody>
      </p:sp>
      <p:pic>
        <p:nvPicPr>
          <p:cNvPr id="14" name="Picture 13"/>
          <p:cNvPicPr>
            <a:picLocks noChangeAspect="1"/>
          </p:cNvPicPr>
          <p:nvPr/>
        </p:nvPicPr>
        <p:blipFill rotWithShape="1">
          <a:blip r:embed="rId2"/>
          <a:srcRect b="50711"/>
          <a:stretch/>
        </p:blipFill>
        <p:spPr>
          <a:xfrm>
            <a:off x="1191202" y="3674155"/>
            <a:ext cx="7629525" cy="1258207"/>
          </a:xfrm>
          <a:prstGeom prst="rect">
            <a:avLst/>
          </a:prstGeom>
        </p:spPr>
      </p:pic>
      <p:pic>
        <p:nvPicPr>
          <p:cNvPr id="15" name="Picture 14"/>
          <p:cNvPicPr>
            <a:picLocks noChangeAspect="1"/>
          </p:cNvPicPr>
          <p:nvPr/>
        </p:nvPicPr>
        <p:blipFill>
          <a:blip r:embed="rId3"/>
          <a:stretch>
            <a:fillRect/>
          </a:stretch>
        </p:blipFill>
        <p:spPr>
          <a:xfrm>
            <a:off x="5513284" y="4747985"/>
            <a:ext cx="5600700" cy="1247775"/>
          </a:xfrm>
          <a:prstGeom prst="rect">
            <a:avLst/>
          </a:prstGeom>
        </p:spPr>
      </p:pic>
      <p:pic>
        <p:nvPicPr>
          <p:cNvPr id="16" name="Picture 15"/>
          <p:cNvPicPr>
            <a:picLocks noChangeAspect="1"/>
          </p:cNvPicPr>
          <p:nvPr/>
        </p:nvPicPr>
        <p:blipFill>
          <a:blip r:embed="rId4"/>
          <a:stretch>
            <a:fillRect/>
          </a:stretch>
        </p:blipFill>
        <p:spPr>
          <a:xfrm>
            <a:off x="1191202" y="1530690"/>
            <a:ext cx="2876550" cy="1323975"/>
          </a:xfrm>
          <a:prstGeom prst="rect">
            <a:avLst/>
          </a:prstGeom>
        </p:spPr>
      </p:pic>
    </p:spTree>
    <p:extLst>
      <p:ext uri="{BB962C8B-B14F-4D97-AF65-F5344CB8AC3E}">
        <p14:creationId xmlns:p14="http://schemas.microsoft.com/office/powerpoint/2010/main" val="3091836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865" y="398478"/>
            <a:ext cx="10149385" cy="672104"/>
          </a:xfrm>
        </p:spPr>
        <p:txBody>
          <a:bodyPr>
            <a:normAutofit fontScale="90000"/>
          </a:bodyPr>
          <a:lstStyle/>
          <a:p>
            <a:r>
              <a:rPr lang="en-US" dirty="0" smtClean="0"/>
              <a:t>Optimization through GA</a:t>
            </a:r>
            <a:endParaRPr lang="en-US" dirty="0"/>
          </a:p>
        </p:txBody>
      </p:sp>
      <p:sp>
        <p:nvSpPr>
          <p:cNvPr id="3" name="Content Placeholder 2"/>
          <p:cNvSpPr>
            <a:spLocks noGrp="1"/>
          </p:cNvSpPr>
          <p:nvPr>
            <p:ph idx="1"/>
          </p:nvPr>
        </p:nvSpPr>
        <p:spPr>
          <a:xfrm>
            <a:off x="837065" y="1273781"/>
            <a:ext cx="6894996" cy="6107373"/>
          </a:xfrm>
        </p:spPr>
        <p:txBody>
          <a:bodyPr>
            <a:normAutofit/>
          </a:bodyPr>
          <a:lstStyle/>
          <a:p>
            <a:pPr marL="0" indent="0">
              <a:buNone/>
            </a:pPr>
            <a:r>
              <a:rPr lang="en-US" sz="1900" dirty="0" smtClean="0"/>
              <a:t>In </a:t>
            </a:r>
            <a:r>
              <a:rPr lang="en-US" sz="1900" dirty="0"/>
              <a:t>the genetic algorithm process is as </a:t>
            </a:r>
            <a:r>
              <a:rPr lang="en-US" sz="1900" dirty="0" smtClean="0"/>
              <a:t>follows:</a:t>
            </a:r>
            <a:endParaRPr lang="en-US" sz="1900" dirty="0"/>
          </a:p>
          <a:p>
            <a:r>
              <a:rPr lang="en-US" sz="1900" dirty="0"/>
              <a:t>Step 1. Determine the number of chromosomes, generation, and mutation rate and crossover rate value</a:t>
            </a:r>
          </a:p>
          <a:p>
            <a:r>
              <a:rPr lang="en-US" sz="1900" dirty="0"/>
              <a:t>Step 2. Generate chromosome-chromosome number of the population, and the initialization value of the genes chromosome-chromosome with a random value</a:t>
            </a:r>
          </a:p>
          <a:p>
            <a:r>
              <a:rPr lang="en-US" sz="1900" dirty="0"/>
              <a:t>Step 3. Process steps 4-7 until the number of generations is met</a:t>
            </a:r>
          </a:p>
          <a:p>
            <a:r>
              <a:rPr lang="en-US" sz="1900" dirty="0"/>
              <a:t>Step 4. Evaluation of fitness value of chromosomes by calculating objective function</a:t>
            </a:r>
          </a:p>
          <a:p>
            <a:r>
              <a:rPr lang="en-US" sz="1900" dirty="0"/>
              <a:t>Step 5. Chromosomes selection</a:t>
            </a:r>
          </a:p>
          <a:p>
            <a:r>
              <a:rPr lang="en-US" sz="1900" dirty="0"/>
              <a:t>Step 5. Crossover</a:t>
            </a:r>
          </a:p>
          <a:p>
            <a:r>
              <a:rPr lang="en-US" sz="1900" dirty="0"/>
              <a:t>Step 6. Mutation</a:t>
            </a:r>
          </a:p>
          <a:p>
            <a:r>
              <a:rPr lang="en-US" sz="1900" dirty="0"/>
              <a:t>Step 7. New Chromosomes (Offspring)</a:t>
            </a:r>
          </a:p>
          <a:p>
            <a:r>
              <a:rPr lang="en-US" sz="1900" dirty="0"/>
              <a:t>Step 8. Solution (Best Chromosomes)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2088" y="1273781"/>
            <a:ext cx="3554077" cy="3538985"/>
          </a:xfrm>
          <a:prstGeom prst="rect">
            <a:avLst/>
          </a:prstGeom>
        </p:spPr>
      </p:pic>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AE7E099-4AE8-4088-ADDD-6B69745C4412}"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449520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0857"/>
            <a:ext cx="10515600" cy="5292037"/>
          </a:xfrm>
        </p:spPr>
        <p:txBody>
          <a:bodyPr/>
          <a:lstStyle/>
          <a:p>
            <a:pPr algn="just"/>
            <a:r>
              <a:rPr lang="en-IN" sz="2000" dirty="0"/>
              <a:t>The optimization of the DSM model built is solved using genetic algorithm, and values shown in Table 4.1 are passed on during the program runtime to obtain the optimized solution. These values are arrived from a reference paper [21].</a:t>
            </a:r>
            <a:endParaRPr lang="en-US" sz="2000" dirty="0"/>
          </a:p>
          <a:p>
            <a:endParaRPr lang="en-US" dirty="0"/>
          </a:p>
        </p:txBody>
      </p:sp>
      <p:pic>
        <p:nvPicPr>
          <p:cNvPr id="4" name="Picture 3"/>
          <p:cNvPicPr>
            <a:picLocks noChangeAspect="1"/>
          </p:cNvPicPr>
          <p:nvPr/>
        </p:nvPicPr>
        <p:blipFill>
          <a:blip r:embed="rId2"/>
          <a:stretch>
            <a:fillRect/>
          </a:stretch>
        </p:blipFill>
        <p:spPr>
          <a:xfrm>
            <a:off x="2516562" y="2395530"/>
            <a:ext cx="7245960" cy="2213661"/>
          </a:xfrm>
          <a:prstGeom prst="rect">
            <a:avLst/>
          </a:prstGeom>
        </p:spPr>
      </p:pic>
    </p:spTree>
    <p:extLst>
      <p:ext uri="{BB962C8B-B14F-4D97-AF65-F5344CB8AC3E}">
        <p14:creationId xmlns:p14="http://schemas.microsoft.com/office/powerpoint/2010/main" val="1230011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System</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pic>
        <p:nvPicPr>
          <p:cNvPr id="9" name="Picture 8"/>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6098164" y="435610"/>
            <a:ext cx="5038725" cy="5920740"/>
          </a:xfrm>
          <a:prstGeom prst="rect">
            <a:avLst/>
          </a:prstGeom>
          <a:noFill/>
          <a:ln>
            <a:noFill/>
          </a:ln>
        </p:spPr>
      </p:pic>
      <p:sp>
        <p:nvSpPr>
          <p:cNvPr id="3" name="Rectangle 2"/>
          <p:cNvSpPr/>
          <p:nvPr/>
        </p:nvSpPr>
        <p:spPr>
          <a:xfrm>
            <a:off x="845127" y="1761172"/>
            <a:ext cx="4742873" cy="3785652"/>
          </a:xfrm>
          <a:prstGeom prst="rect">
            <a:avLst/>
          </a:prstGeom>
        </p:spPr>
        <p:txBody>
          <a:bodyPr wrap="square">
            <a:spAutoFit/>
          </a:bodyPr>
          <a:lstStyle/>
          <a:p>
            <a:pPr marL="285750" indent="-285750">
              <a:buFont typeface="Arial" panose="020B0604020202020204" pitchFamily="34" charset="0"/>
              <a:buChar char="•"/>
            </a:pPr>
            <a:r>
              <a:rPr lang="en-IN" sz="2000" dirty="0">
                <a:ea typeface="Calibri" panose="020F0502020204030204" pitchFamily="34" charset="0"/>
              </a:rPr>
              <a:t>The system considered for simulation is from Mumbai, the capital city of Maharashtra state in India. The approximate population and spread over area of the city is 12.5 million and 437.5 km</a:t>
            </a:r>
            <a:r>
              <a:rPr lang="en-IN" sz="2000" baseline="30000" dirty="0">
                <a:ea typeface="Calibri" panose="020F0502020204030204" pitchFamily="34" charset="0"/>
              </a:rPr>
              <a:t>2</a:t>
            </a:r>
            <a:r>
              <a:rPr lang="en-IN" sz="2000" dirty="0">
                <a:ea typeface="Calibri" panose="020F0502020204030204" pitchFamily="34" charset="0"/>
              </a:rPr>
              <a:t>, respectively. </a:t>
            </a:r>
            <a:endParaRPr lang="en-IN" sz="2000" dirty="0" smtClean="0">
              <a:ea typeface="Calibri" panose="020F0502020204030204" pitchFamily="34" charset="0"/>
            </a:endParaRPr>
          </a:p>
          <a:p>
            <a:pPr marL="285750" indent="-285750">
              <a:buFont typeface="Arial" panose="020B0604020202020204" pitchFamily="34" charset="0"/>
              <a:buChar char="•"/>
            </a:pPr>
            <a:endParaRPr lang="en-IN" sz="2000" dirty="0">
              <a:ea typeface="Calibri" panose="020F0502020204030204" pitchFamily="34" charset="0"/>
            </a:endParaRPr>
          </a:p>
          <a:p>
            <a:pPr marL="285750" indent="-285750">
              <a:buFont typeface="Arial" panose="020B0604020202020204" pitchFamily="34" charset="0"/>
              <a:buChar char="•"/>
            </a:pPr>
            <a:r>
              <a:rPr lang="en-IN" sz="2000" dirty="0" smtClean="0">
                <a:ea typeface="Calibri" panose="020F0502020204030204" pitchFamily="34" charset="0"/>
              </a:rPr>
              <a:t>As </a:t>
            </a:r>
            <a:r>
              <a:rPr lang="en-IN" sz="2000" dirty="0">
                <a:ea typeface="Calibri" panose="020F0502020204030204" pitchFamily="34" charset="0"/>
              </a:rPr>
              <a:t>this test system has already been studied and analysed applying DSM strategy whose results are discussed by </a:t>
            </a:r>
            <a:r>
              <a:rPr lang="en-IN" sz="2000" dirty="0" err="1">
                <a:ea typeface="Calibri" panose="020F0502020204030204" pitchFamily="34" charset="0"/>
              </a:rPr>
              <a:t>Nandkishor</a:t>
            </a:r>
            <a:r>
              <a:rPr lang="en-IN" sz="2000" dirty="0">
                <a:ea typeface="Calibri" panose="020F0502020204030204" pitchFamily="34" charset="0"/>
              </a:rPr>
              <a:t> </a:t>
            </a:r>
            <a:r>
              <a:rPr lang="en-IN" sz="2000" dirty="0" err="1">
                <a:ea typeface="Calibri" panose="020F0502020204030204" pitchFamily="34" charset="0"/>
              </a:rPr>
              <a:t>Kinhekar</a:t>
            </a:r>
            <a:r>
              <a:rPr lang="en-IN" sz="2000" dirty="0">
                <a:ea typeface="Calibri" panose="020F0502020204030204" pitchFamily="34" charset="0"/>
              </a:rPr>
              <a:t> [17], is considered here for simulation. </a:t>
            </a:r>
            <a:endParaRPr lang="en-US" sz="2000" dirty="0"/>
          </a:p>
        </p:txBody>
      </p:sp>
    </p:spTree>
    <p:extLst>
      <p:ext uri="{BB962C8B-B14F-4D97-AF65-F5344CB8AC3E}">
        <p14:creationId xmlns:p14="http://schemas.microsoft.com/office/powerpoint/2010/main" val="3804998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Hourly Forecasted Load</a:t>
            </a:r>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703925011"/>
              </p:ext>
            </p:extLst>
          </p:nvPr>
        </p:nvGraphicFramePr>
        <p:xfrm>
          <a:off x="844550" y="1924209"/>
          <a:ext cx="5181599" cy="4082962"/>
        </p:xfrm>
        <a:graphic>
          <a:graphicData uri="http://schemas.openxmlformats.org/drawingml/2006/table">
            <a:tbl>
              <a:tblPr firstRow="1" firstCol="1" bandRow="1">
                <a:tableStyleId>{2D5ABB26-0587-4C30-8999-92F81FD0307C}</a:tableStyleId>
              </a:tblPr>
              <a:tblGrid>
                <a:gridCol w="1145373">
                  <a:extLst>
                    <a:ext uri="{9D8B030D-6E8A-4147-A177-3AD203B41FA5}">
                      <a16:colId xmlns:a16="http://schemas.microsoft.com/office/drawing/2014/main" val="2328770719"/>
                    </a:ext>
                  </a:extLst>
                </a:gridCol>
                <a:gridCol w="653075">
                  <a:extLst>
                    <a:ext uri="{9D8B030D-6E8A-4147-A177-3AD203B41FA5}">
                      <a16:colId xmlns:a16="http://schemas.microsoft.com/office/drawing/2014/main" val="635341258"/>
                    </a:ext>
                  </a:extLst>
                </a:gridCol>
                <a:gridCol w="1187125">
                  <a:extLst>
                    <a:ext uri="{9D8B030D-6E8A-4147-A177-3AD203B41FA5}">
                      <a16:colId xmlns:a16="http://schemas.microsoft.com/office/drawing/2014/main" val="2867107392"/>
                    </a:ext>
                  </a:extLst>
                </a:gridCol>
                <a:gridCol w="1187125">
                  <a:extLst>
                    <a:ext uri="{9D8B030D-6E8A-4147-A177-3AD203B41FA5}">
                      <a16:colId xmlns:a16="http://schemas.microsoft.com/office/drawing/2014/main" val="2199742671"/>
                    </a:ext>
                  </a:extLst>
                </a:gridCol>
                <a:gridCol w="1008901">
                  <a:extLst>
                    <a:ext uri="{9D8B030D-6E8A-4147-A177-3AD203B41FA5}">
                      <a16:colId xmlns:a16="http://schemas.microsoft.com/office/drawing/2014/main" val="2631384122"/>
                    </a:ext>
                  </a:extLst>
                </a:gridCol>
              </a:tblGrid>
              <a:tr h="314074">
                <a:tc rowSpan="2">
                  <a:txBody>
                    <a:bodyPr/>
                    <a:lstStyle/>
                    <a:p>
                      <a:pPr marL="0" marR="0" algn="ctr">
                        <a:lnSpc>
                          <a:spcPct val="150000"/>
                        </a:lnSpc>
                        <a:spcBef>
                          <a:spcPts val="0"/>
                        </a:spcBef>
                        <a:spcAft>
                          <a:spcPts val="0"/>
                        </a:spcAft>
                        <a:tabLst>
                          <a:tab pos="685800" algn="l"/>
                        </a:tabLst>
                      </a:pPr>
                      <a:r>
                        <a:rPr lang="en-IN" sz="1400" dirty="0">
                          <a:effectLst/>
                        </a:rPr>
                        <a:t>Time</a:t>
                      </a:r>
                      <a:endParaRPr lang="en-US" sz="1600" b="1" dirty="0">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lnSpc>
                          <a:spcPct val="150000"/>
                        </a:lnSpc>
                        <a:spcBef>
                          <a:spcPts val="0"/>
                        </a:spcBef>
                        <a:spcAft>
                          <a:spcPts val="0"/>
                        </a:spcAft>
                        <a:tabLst>
                          <a:tab pos="685800" algn="l"/>
                        </a:tabLst>
                      </a:pPr>
                      <a:r>
                        <a:rPr lang="en-IN" sz="1400" dirty="0">
                          <a:effectLst/>
                        </a:rPr>
                        <a:t>Price</a:t>
                      </a:r>
                      <a:endParaRPr lang="en-US" sz="1600" b="1" dirty="0">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lnSpc>
                          <a:spcPct val="150000"/>
                        </a:lnSpc>
                        <a:spcBef>
                          <a:spcPts val="0"/>
                        </a:spcBef>
                        <a:spcAft>
                          <a:spcPts val="0"/>
                        </a:spcAft>
                        <a:tabLst>
                          <a:tab pos="685800" algn="l"/>
                        </a:tabLst>
                      </a:pPr>
                      <a:r>
                        <a:rPr lang="en-IN" sz="1400" dirty="0">
                          <a:effectLst/>
                        </a:rPr>
                        <a:t>Hourly Forecasted Load (kW)</a:t>
                      </a:r>
                      <a:endParaRPr lang="en-US" sz="1600" b="1" dirty="0">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2238092"/>
                  </a:ext>
                </a:extLst>
              </a:tr>
              <a:tr h="314074">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tabLst>
                          <a:tab pos="685800" algn="l"/>
                        </a:tabLst>
                      </a:pPr>
                      <a:r>
                        <a:rPr lang="en-IN" sz="1400">
                          <a:effectLst/>
                        </a:rPr>
                        <a:t>Residential</a:t>
                      </a:r>
                      <a:endParaRPr lang="en-US" sz="1600" b="1">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Commercial</a:t>
                      </a:r>
                      <a:endParaRPr lang="en-US" sz="1600" b="1">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dirty="0">
                          <a:effectLst/>
                        </a:rPr>
                        <a:t>Industrial</a:t>
                      </a:r>
                      <a:endParaRPr lang="en-US" sz="1600" b="1" dirty="0">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8939332"/>
                  </a:ext>
                </a:extLst>
              </a:tr>
              <a:tr h="314074">
                <a:tc>
                  <a:txBody>
                    <a:bodyPr/>
                    <a:lstStyle/>
                    <a:p>
                      <a:pPr marL="0" marR="0" algn="ctr">
                        <a:lnSpc>
                          <a:spcPct val="107000"/>
                        </a:lnSpc>
                        <a:spcBef>
                          <a:spcPts val="0"/>
                        </a:spcBef>
                        <a:spcAft>
                          <a:spcPts val="800"/>
                        </a:spcAft>
                      </a:pPr>
                      <a:r>
                        <a:rPr lang="en-IN" sz="1400" dirty="0">
                          <a:effectLst/>
                        </a:rPr>
                        <a:t>08:00 – 09:00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dirty="0">
                          <a:effectLst/>
                        </a:rPr>
                        <a:t>12.00</a:t>
                      </a:r>
                      <a:endParaRPr lang="en-US" sz="1600" b="1" dirty="0">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729.4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923.5</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2045.5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180205"/>
                  </a:ext>
                </a:extLst>
              </a:tr>
              <a:tr h="314074">
                <a:tc>
                  <a:txBody>
                    <a:bodyPr/>
                    <a:lstStyle/>
                    <a:p>
                      <a:pPr marL="0" marR="0" algn="ctr">
                        <a:lnSpc>
                          <a:spcPct val="107000"/>
                        </a:lnSpc>
                        <a:spcBef>
                          <a:spcPts val="0"/>
                        </a:spcBef>
                        <a:spcAft>
                          <a:spcPts val="800"/>
                        </a:spcAft>
                      </a:pPr>
                      <a:r>
                        <a:rPr lang="en-IN" sz="1400">
                          <a:effectLst/>
                        </a:rPr>
                        <a:t>09:00 – 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dirty="0">
                          <a:effectLst/>
                        </a:rPr>
                        <a:t>9.19</a:t>
                      </a:r>
                      <a:endParaRPr lang="en-US" sz="1600" b="1" dirty="0">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713.5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1154.4</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2435.1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0980683"/>
                  </a:ext>
                </a:extLst>
              </a:tr>
              <a:tr h="314074">
                <a:tc>
                  <a:txBody>
                    <a:bodyPr/>
                    <a:lstStyle/>
                    <a:p>
                      <a:pPr marL="0" marR="0" algn="ctr">
                        <a:lnSpc>
                          <a:spcPct val="107000"/>
                        </a:lnSpc>
                        <a:spcBef>
                          <a:spcPts val="0"/>
                        </a:spcBef>
                        <a:spcAft>
                          <a:spcPts val="800"/>
                        </a:spcAft>
                      </a:pPr>
                      <a:r>
                        <a:rPr lang="en-IN" sz="1400">
                          <a:effectLst/>
                        </a:rPr>
                        <a:t>10:00 – 11:00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12.27</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713.5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dirty="0">
                          <a:effectLst/>
                        </a:rPr>
                        <a:t>1443.0</a:t>
                      </a:r>
                      <a:endParaRPr lang="en-US" sz="1600" b="1" dirty="0">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2629.9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34516"/>
                  </a:ext>
                </a:extLst>
              </a:tr>
              <a:tr h="314074">
                <a:tc>
                  <a:txBody>
                    <a:bodyPr/>
                    <a:lstStyle/>
                    <a:p>
                      <a:pPr marL="0" marR="0" algn="ctr">
                        <a:lnSpc>
                          <a:spcPct val="107000"/>
                        </a:lnSpc>
                        <a:spcBef>
                          <a:spcPts val="0"/>
                        </a:spcBef>
                        <a:spcAft>
                          <a:spcPts val="800"/>
                        </a:spcAft>
                      </a:pPr>
                      <a:r>
                        <a:rPr lang="en-IN" sz="1400">
                          <a:effectLst/>
                        </a:rPr>
                        <a:t>11:00 – 12:00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20.69</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808.7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1558.4</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2727.3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2694534"/>
                  </a:ext>
                </a:extLst>
              </a:tr>
              <a:tr h="314074">
                <a:tc>
                  <a:txBody>
                    <a:bodyPr/>
                    <a:lstStyle/>
                    <a:p>
                      <a:pPr marL="0" marR="0" algn="ctr">
                        <a:lnSpc>
                          <a:spcPct val="107000"/>
                        </a:lnSpc>
                        <a:spcBef>
                          <a:spcPts val="0"/>
                        </a:spcBef>
                        <a:spcAft>
                          <a:spcPts val="800"/>
                        </a:spcAft>
                      </a:pPr>
                      <a:r>
                        <a:rPr lang="en-IN" sz="1400">
                          <a:effectLst/>
                        </a:rPr>
                        <a:t>12:00 – 13:00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26.82</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824.5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1673.9</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2435.1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5131814"/>
                  </a:ext>
                </a:extLst>
              </a:tr>
              <a:tr h="314074">
                <a:tc>
                  <a:txBody>
                    <a:bodyPr/>
                    <a:lstStyle/>
                    <a:p>
                      <a:pPr marL="0" marR="0" algn="ctr">
                        <a:lnSpc>
                          <a:spcPct val="107000"/>
                        </a:lnSpc>
                        <a:spcBef>
                          <a:spcPts val="0"/>
                        </a:spcBef>
                        <a:spcAft>
                          <a:spcPts val="800"/>
                        </a:spcAft>
                      </a:pPr>
                      <a:r>
                        <a:rPr lang="en-IN" sz="1400">
                          <a:effectLst/>
                        </a:rPr>
                        <a:t>14:00 – 15:00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13.81</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745.2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1673.9</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2678.6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963299"/>
                  </a:ext>
                </a:extLst>
              </a:tr>
              <a:tr h="314074">
                <a:tc>
                  <a:txBody>
                    <a:bodyPr/>
                    <a:lstStyle/>
                    <a:p>
                      <a:pPr marL="0" marR="0" algn="ctr">
                        <a:lnSpc>
                          <a:spcPct val="107000"/>
                        </a:lnSpc>
                        <a:spcBef>
                          <a:spcPts val="0"/>
                        </a:spcBef>
                        <a:spcAft>
                          <a:spcPts val="800"/>
                        </a:spcAft>
                      </a:pPr>
                      <a:r>
                        <a:rPr lang="en-IN" sz="1400">
                          <a:effectLst/>
                        </a:rPr>
                        <a:t>15:00 – 16:00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17.31</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681.8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1587.3</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2629.9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3464140"/>
                  </a:ext>
                </a:extLst>
              </a:tr>
              <a:tr h="314074">
                <a:tc>
                  <a:txBody>
                    <a:bodyPr/>
                    <a:lstStyle/>
                    <a:p>
                      <a:pPr marL="0" marR="0" algn="ctr">
                        <a:lnSpc>
                          <a:spcPct val="107000"/>
                        </a:lnSpc>
                        <a:spcBef>
                          <a:spcPts val="0"/>
                        </a:spcBef>
                        <a:spcAft>
                          <a:spcPts val="800"/>
                        </a:spcAft>
                      </a:pPr>
                      <a:r>
                        <a:rPr lang="en-IN" sz="1400">
                          <a:effectLst/>
                        </a:rPr>
                        <a:t>16:00 – 17:00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16.42</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1558.4</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2532.5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8476968"/>
                  </a:ext>
                </a:extLst>
              </a:tr>
              <a:tr h="314074">
                <a:tc>
                  <a:txBody>
                    <a:bodyPr/>
                    <a:lstStyle/>
                    <a:p>
                      <a:pPr marL="0" marR="0" algn="ctr">
                        <a:lnSpc>
                          <a:spcPct val="107000"/>
                        </a:lnSpc>
                        <a:spcBef>
                          <a:spcPts val="0"/>
                        </a:spcBef>
                        <a:spcAft>
                          <a:spcPts val="800"/>
                        </a:spcAft>
                      </a:pPr>
                      <a:r>
                        <a:rPr lang="en-IN" sz="1400">
                          <a:effectLst/>
                        </a:rPr>
                        <a:t>17:00 – 18:00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9.83</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951.4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1673.9</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2094.2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2058607"/>
                  </a:ext>
                </a:extLst>
              </a:tr>
              <a:tr h="314074">
                <a:tc>
                  <a:txBody>
                    <a:bodyPr/>
                    <a:lstStyle/>
                    <a:p>
                      <a:pPr marL="0" marR="0" algn="ctr">
                        <a:lnSpc>
                          <a:spcPct val="107000"/>
                        </a:lnSpc>
                        <a:spcBef>
                          <a:spcPts val="0"/>
                        </a:spcBef>
                        <a:spcAft>
                          <a:spcPts val="800"/>
                        </a:spcAft>
                      </a:pPr>
                      <a:r>
                        <a:rPr lang="en-IN" sz="1400">
                          <a:effectLst/>
                        </a:rPr>
                        <a:t>18:00 – 19:00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8.63</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1220.9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1818.2</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1704.5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8977994"/>
                  </a:ext>
                </a:extLst>
              </a:tr>
              <a:tr h="314074">
                <a:tc>
                  <a:txBody>
                    <a:bodyPr/>
                    <a:lstStyle/>
                    <a:p>
                      <a:pPr marL="0" marR="0" algn="ctr">
                        <a:lnSpc>
                          <a:spcPct val="107000"/>
                        </a:lnSpc>
                        <a:spcBef>
                          <a:spcPts val="0"/>
                        </a:spcBef>
                        <a:spcAft>
                          <a:spcPts val="800"/>
                        </a:spcAft>
                      </a:pPr>
                      <a:r>
                        <a:rPr lang="en-IN" sz="1400">
                          <a:effectLst/>
                        </a:rPr>
                        <a:t>19:00 – 20:00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8.87</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1331.9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1500.7</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1509.7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0635102"/>
                  </a:ext>
                </a:extLst>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375438065"/>
              </p:ext>
            </p:extLst>
          </p:nvPr>
        </p:nvGraphicFramePr>
        <p:xfrm>
          <a:off x="6172200" y="1924209"/>
          <a:ext cx="5181599" cy="4082962"/>
        </p:xfrm>
        <a:graphic>
          <a:graphicData uri="http://schemas.openxmlformats.org/drawingml/2006/table">
            <a:tbl>
              <a:tblPr firstRow="1" firstCol="1" bandRow="1">
                <a:tableStyleId>{2D5ABB26-0587-4C30-8999-92F81FD0307C}</a:tableStyleId>
              </a:tblPr>
              <a:tblGrid>
                <a:gridCol w="1145373">
                  <a:extLst>
                    <a:ext uri="{9D8B030D-6E8A-4147-A177-3AD203B41FA5}">
                      <a16:colId xmlns:a16="http://schemas.microsoft.com/office/drawing/2014/main" val="2661884087"/>
                    </a:ext>
                  </a:extLst>
                </a:gridCol>
                <a:gridCol w="653075">
                  <a:extLst>
                    <a:ext uri="{9D8B030D-6E8A-4147-A177-3AD203B41FA5}">
                      <a16:colId xmlns:a16="http://schemas.microsoft.com/office/drawing/2014/main" val="1111441491"/>
                    </a:ext>
                  </a:extLst>
                </a:gridCol>
                <a:gridCol w="1187125">
                  <a:extLst>
                    <a:ext uri="{9D8B030D-6E8A-4147-A177-3AD203B41FA5}">
                      <a16:colId xmlns:a16="http://schemas.microsoft.com/office/drawing/2014/main" val="1156259079"/>
                    </a:ext>
                  </a:extLst>
                </a:gridCol>
                <a:gridCol w="1187125">
                  <a:extLst>
                    <a:ext uri="{9D8B030D-6E8A-4147-A177-3AD203B41FA5}">
                      <a16:colId xmlns:a16="http://schemas.microsoft.com/office/drawing/2014/main" val="773141321"/>
                    </a:ext>
                  </a:extLst>
                </a:gridCol>
                <a:gridCol w="1008901">
                  <a:extLst>
                    <a:ext uri="{9D8B030D-6E8A-4147-A177-3AD203B41FA5}">
                      <a16:colId xmlns:a16="http://schemas.microsoft.com/office/drawing/2014/main" val="758932805"/>
                    </a:ext>
                  </a:extLst>
                </a:gridCol>
              </a:tblGrid>
              <a:tr h="314074">
                <a:tc rowSpan="2">
                  <a:txBody>
                    <a:bodyPr/>
                    <a:lstStyle/>
                    <a:p>
                      <a:pPr marL="0" marR="0" algn="ctr">
                        <a:lnSpc>
                          <a:spcPct val="150000"/>
                        </a:lnSpc>
                        <a:spcBef>
                          <a:spcPts val="0"/>
                        </a:spcBef>
                        <a:spcAft>
                          <a:spcPts val="0"/>
                        </a:spcAft>
                        <a:tabLst>
                          <a:tab pos="685800" algn="l"/>
                        </a:tabLst>
                      </a:pPr>
                      <a:r>
                        <a:rPr lang="en-IN" sz="1400" dirty="0">
                          <a:effectLst/>
                        </a:rPr>
                        <a:t>Time</a:t>
                      </a:r>
                      <a:endParaRPr lang="en-US" sz="1600" b="1" dirty="0">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lnSpc>
                          <a:spcPct val="150000"/>
                        </a:lnSpc>
                        <a:spcBef>
                          <a:spcPts val="0"/>
                        </a:spcBef>
                        <a:spcAft>
                          <a:spcPts val="0"/>
                        </a:spcAft>
                        <a:tabLst>
                          <a:tab pos="685800" algn="l"/>
                        </a:tabLst>
                      </a:pPr>
                      <a:r>
                        <a:rPr lang="en-IN" sz="1400" dirty="0">
                          <a:effectLst/>
                        </a:rPr>
                        <a:t>Price</a:t>
                      </a:r>
                      <a:endParaRPr lang="en-US" sz="1600" b="1" dirty="0">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lnSpc>
                          <a:spcPct val="150000"/>
                        </a:lnSpc>
                        <a:spcBef>
                          <a:spcPts val="0"/>
                        </a:spcBef>
                        <a:spcAft>
                          <a:spcPts val="0"/>
                        </a:spcAft>
                        <a:tabLst>
                          <a:tab pos="685800" algn="l"/>
                        </a:tabLst>
                      </a:pPr>
                      <a:r>
                        <a:rPr lang="en-IN" sz="1400">
                          <a:effectLst/>
                        </a:rPr>
                        <a:t>Hourly Forecasted Load (kW)</a:t>
                      </a:r>
                      <a:endParaRPr lang="en-US" sz="1600" b="1">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0978233"/>
                  </a:ext>
                </a:extLst>
              </a:tr>
              <a:tr h="314074">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tabLst>
                          <a:tab pos="685800" algn="l"/>
                        </a:tabLst>
                      </a:pPr>
                      <a:r>
                        <a:rPr lang="en-IN" sz="1400">
                          <a:effectLst/>
                        </a:rPr>
                        <a:t>Residential</a:t>
                      </a:r>
                      <a:endParaRPr lang="en-US" sz="1600" b="1">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Commercial</a:t>
                      </a:r>
                      <a:endParaRPr lang="en-US" sz="1600" b="1">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Industrial</a:t>
                      </a:r>
                      <a:endParaRPr lang="en-US" sz="1600" b="1">
                        <a:effectLst/>
                        <a:latin typeface="Times New Roman" panose="02020603050405020304" pitchFamily="18" charset="0"/>
                        <a:ea typeface="Calibri" panose="020F0502020204030204" pitchFamily="34"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574648"/>
                  </a:ext>
                </a:extLst>
              </a:tr>
              <a:tr h="314074">
                <a:tc>
                  <a:txBody>
                    <a:bodyPr/>
                    <a:lstStyle/>
                    <a:p>
                      <a:pPr marL="0" marR="0" algn="ctr">
                        <a:lnSpc>
                          <a:spcPct val="107000"/>
                        </a:lnSpc>
                        <a:spcBef>
                          <a:spcPts val="0"/>
                        </a:spcBef>
                        <a:spcAft>
                          <a:spcPts val="800"/>
                        </a:spcAft>
                      </a:pPr>
                      <a:r>
                        <a:rPr lang="en-IN" sz="1400">
                          <a:effectLst/>
                        </a:rPr>
                        <a:t>20:00 – 21:00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8.35</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1363.6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1298.7</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1363.6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154475"/>
                  </a:ext>
                </a:extLst>
              </a:tr>
              <a:tr h="314074">
                <a:tc>
                  <a:txBody>
                    <a:bodyPr/>
                    <a:lstStyle/>
                    <a:p>
                      <a:pPr marL="0" marR="0" algn="ctr">
                        <a:lnSpc>
                          <a:spcPct val="107000"/>
                        </a:lnSpc>
                        <a:spcBef>
                          <a:spcPts val="0"/>
                        </a:spcBef>
                        <a:spcAft>
                          <a:spcPts val="800"/>
                        </a:spcAft>
                      </a:pPr>
                      <a:r>
                        <a:rPr lang="en-IN" sz="1400">
                          <a:effectLst/>
                        </a:rPr>
                        <a:t>22:00 – 23:00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16.19</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1046.5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dirty="0">
                          <a:effectLst/>
                        </a:rPr>
                        <a:t>923.5</a:t>
                      </a:r>
                      <a:endParaRPr lang="en-US" sz="1600" b="1" dirty="0">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1120.1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8116916"/>
                  </a:ext>
                </a:extLst>
              </a:tr>
              <a:tr h="314074">
                <a:tc>
                  <a:txBody>
                    <a:bodyPr/>
                    <a:lstStyle/>
                    <a:p>
                      <a:pPr marL="0" marR="0" algn="ctr">
                        <a:lnSpc>
                          <a:spcPct val="107000"/>
                        </a:lnSpc>
                        <a:spcBef>
                          <a:spcPts val="0"/>
                        </a:spcBef>
                        <a:spcAft>
                          <a:spcPts val="800"/>
                        </a:spcAft>
                      </a:pPr>
                      <a:r>
                        <a:rPr lang="en-IN" sz="1400">
                          <a:effectLst/>
                        </a:rPr>
                        <a:t>23:00 – 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8.87</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761.1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dirty="0">
                          <a:effectLst/>
                        </a:rPr>
                        <a:t>577.2</a:t>
                      </a:r>
                      <a:endParaRPr lang="en-US" sz="1600" b="1" dirty="0">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1022.7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800240"/>
                  </a:ext>
                </a:extLst>
              </a:tr>
              <a:tr h="314074">
                <a:tc>
                  <a:txBody>
                    <a:bodyPr/>
                    <a:lstStyle/>
                    <a:p>
                      <a:pPr marL="0" marR="0" algn="ctr">
                        <a:lnSpc>
                          <a:spcPct val="107000"/>
                        </a:lnSpc>
                        <a:spcBef>
                          <a:spcPts val="0"/>
                        </a:spcBef>
                        <a:spcAft>
                          <a:spcPts val="800"/>
                        </a:spcAft>
                      </a:pPr>
                      <a:r>
                        <a:rPr lang="en-IN" sz="1400">
                          <a:effectLst/>
                        </a:rPr>
                        <a:t>00:00 – 01:00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8.65</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475.7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dirty="0">
                          <a:effectLst/>
                        </a:rPr>
                        <a:t>404.0</a:t>
                      </a:r>
                      <a:endParaRPr lang="en-US" sz="1600" b="1" dirty="0">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974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0967113"/>
                  </a:ext>
                </a:extLst>
              </a:tr>
              <a:tr h="314074">
                <a:tc>
                  <a:txBody>
                    <a:bodyPr/>
                    <a:lstStyle/>
                    <a:p>
                      <a:pPr marL="0" marR="0" algn="ctr">
                        <a:lnSpc>
                          <a:spcPct val="107000"/>
                        </a:lnSpc>
                        <a:spcBef>
                          <a:spcPts val="0"/>
                        </a:spcBef>
                        <a:spcAft>
                          <a:spcPts val="800"/>
                        </a:spcAft>
                      </a:pPr>
                      <a:r>
                        <a:rPr lang="en-IN" sz="1400">
                          <a:effectLst/>
                        </a:rPr>
                        <a:t>01:00 – 02:00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8.11</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412.3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dirty="0">
                          <a:effectLst/>
                        </a:rPr>
                        <a:t>375.2</a:t>
                      </a:r>
                      <a:endParaRPr lang="en-US" sz="1600" b="1" dirty="0">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876.6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5205258"/>
                  </a:ext>
                </a:extLst>
              </a:tr>
              <a:tr h="314074">
                <a:tc>
                  <a:txBody>
                    <a:bodyPr/>
                    <a:lstStyle/>
                    <a:p>
                      <a:pPr marL="0" marR="0" algn="ctr">
                        <a:lnSpc>
                          <a:spcPct val="107000"/>
                        </a:lnSpc>
                        <a:spcBef>
                          <a:spcPts val="0"/>
                        </a:spcBef>
                        <a:spcAft>
                          <a:spcPts val="800"/>
                        </a:spcAft>
                      </a:pPr>
                      <a:r>
                        <a:rPr lang="en-IN" sz="1400">
                          <a:effectLst/>
                        </a:rPr>
                        <a:t>02:00 – 03:00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dirty="0">
                          <a:effectLst/>
                        </a:rPr>
                        <a:t>8.25</a:t>
                      </a:r>
                      <a:endParaRPr lang="en-US" sz="1600" b="1" dirty="0">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364.7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dirty="0">
                          <a:effectLst/>
                        </a:rPr>
                        <a:t>375.2</a:t>
                      </a:r>
                      <a:endParaRPr lang="en-US" sz="1600" b="1" dirty="0">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827.9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041233"/>
                  </a:ext>
                </a:extLst>
              </a:tr>
              <a:tr h="314074">
                <a:tc>
                  <a:txBody>
                    <a:bodyPr/>
                    <a:lstStyle/>
                    <a:p>
                      <a:pPr marL="0" marR="0" algn="ctr">
                        <a:lnSpc>
                          <a:spcPct val="107000"/>
                        </a:lnSpc>
                        <a:spcBef>
                          <a:spcPts val="0"/>
                        </a:spcBef>
                        <a:spcAft>
                          <a:spcPts val="800"/>
                        </a:spcAft>
                      </a:pPr>
                      <a:r>
                        <a:rPr lang="en-IN" sz="1400">
                          <a:effectLst/>
                        </a:rPr>
                        <a:t>03:00 – 04:00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8.10</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348.8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dirty="0">
                          <a:effectLst/>
                        </a:rPr>
                        <a:t>404.0</a:t>
                      </a:r>
                      <a:endParaRPr lang="en-US" sz="1600" b="1" dirty="0">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730.5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1771222"/>
                  </a:ext>
                </a:extLst>
              </a:tr>
              <a:tr h="314074">
                <a:tc>
                  <a:txBody>
                    <a:bodyPr/>
                    <a:lstStyle/>
                    <a:p>
                      <a:pPr marL="0" marR="0" algn="ctr">
                        <a:lnSpc>
                          <a:spcPct val="107000"/>
                        </a:lnSpc>
                        <a:spcBef>
                          <a:spcPts val="0"/>
                        </a:spcBef>
                        <a:spcAft>
                          <a:spcPts val="800"/>
                        </a:spcAft>
                      </a:pPr>
                      <a:r>
                        <a:rPr lang="en-IN" sz="1400">
                          <a:effectLst/>
                        </a:rPr>
                        <a:t>04:00 – 05:00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8.14</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269.6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432.9</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730.5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721889"/>
                  </a:ext>
                </a:extLst>
              </a:tr>
              <a:tr h="314074">
                <a:tc>
                  <a:txBody>
                    <a:bodyPr/>
                    <a:lstStyle/>
                    <a:p>
                      <a:pPr marL="0" marR="0" algn="ctr">
                        <a:lnSpc>
                          <a:spcPct val="107000"/>
                        </a:lnSpc>
                        <a:spcBef>
                          <a:spcPts val="0"/>
                        </a:spcBef>
                        <a:spcAft>
                          <a:spcPts val="800"/>
                        </a:spcAft>
                      </a:pPr>
                      <a:r>
                        <a:rPr lang="en-IN" sz="1400">
                          <a:effectLst/>
                        </a:rPr>
                        <a:t>05:00 – 06:00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8.13</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269.6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432.9</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779.2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925360"/>
                  </a:ext>
                </a:extLst>
              </a:tr>
              <a:tr h="314074">
                <a:tc>
                  <a:txBody>
                    <a:bodyPr/>
                    <a:lstStyle/>
                    <a:p>
                      <a:pPr marL="0" marR="0" algn="ctr">
                        <a:lnSpc>
                          <a:spcPct val="107000"/>
                        </a:lnSpc>
                        <a:spcBef>
                          <a:spcPts val="0"/>
                        </a:spcBef>
                        <a:spcAft>
                          <a:spcPts val="800"/>
                        </a:spcAft>
                      </a:pPr>
                      <a:r>
                        <a:rPr lang="en-IN" sz="1400">
                          <a:effectLst/>
                        </a:rPr>
                        <a:t>06:00 – 07:00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8.34</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412.3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432.9</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1120.1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5489279"/>
                  </a:ext>
                </a:extLst>
              </a:tr>
              <a:tr h="314074">
                <a:tc>
                  <a:txBody>
                    <a:bodyPr/>
                    <a:lstStyle/>
                    <a:p>
                      <a:pPr marL="0" marR="0" algn="ctr">
                        <a:lnSpc>
                          <a:spcPct val="107000"/>
                        </a:lnSpc>
                        <a:spcBef>
                          <a:spcPts val="0"/>
                        </a:spcBef>
                        <a:spcAft>
                          <a:spcPts val="800"/>
                        </a:spcAft>
                      </a:pPr>
                      <a:r>
                        <a:rPr lang="en-IN" sz="1400">
                          <a:effectLst/>
                        </a:rPr>
                        <a:t>07:00 – 08:00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9.35</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a:effectLst/>
                        </a:rPr>
                        <a:t>539.1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tabLst>
                          <a:tab pos="685800" algn="l"/>
                        </a:tabLst>
                      </a:pPr>
                      <a:r>
                        <a:rPr lang="en-IN" sz="1400">
                          <a:effectLst/>
                        </a:rPr>
                        <a:t>663.8</a:t>
                      </a:r>
                      <a:endParaRPr lang="en-US" sz="1600" b="1">
                        <a:effectLst/>
                        <a:latin typeface="Times New Roman" panose="02020603050405020304" pitchFamily="18" charset="0"/>
                        <a:ea typeface="Calibri" panose="020F0502020204030204" pitchFamily="34" charset="0"/>
                      </a:endParaRPr>
                    </a:p>
                  </a:txBody>
                  <a:tcPr marL="67302" marR="67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400" dirty="0">
                          <a:effectLst/>
                        </a:rPr>
                        <a:t>1509.7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302" marR="67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482928"/>
                  </a:ext>
                </a:extLst>
              </a:tr>
            </a:tbl>
          </a:graphicData>
        </a:graphic>
      </p:graphicFrame>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65493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System </a:t>
            </a:r>
            <a:r>
              <a:rPr lang="en-US" dirty="0" smtClean="0"/>
              <a:t>– Residential Area </a:t>
            </a:r>
            <a:endParaRPr lang="en-US"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58812" y="1691321"/>
            <a:ext cx="5761972" cy="4157935"/>
          </a:xfrm>
          <a:prstGeom prst="rect">
            <a:avLst/>
          </a:prstGeom>
          <a:noFill/>
          <a:ln>
            <a:noFill/>
          </a:ln>
        </p:spPr>
      </p:pic>
      <p:pic>
        <p:nvPicPr>
          <p:cNvPr id="7" name="Picture 6" descr="C:\Users\GANDHI\Desktop\Outputs\res_out_final.jpg"/>
          <p:cNvPicPr/>
          <p:nvPr/>
        </p:nvPicPr>
        <p:blipFill>
          <a:blip r:embed="rId4">
            <a:extLst>
              <a:ext uri="{28A0092B-C50C-407E-A947-70E740481C1C}">
                <a14:useLocalDpi xmlns:a14="http://schemas.microsoft.com/office/drawing/2010/main" val="0"/>
              </a:ext>
            </a:extLst>
          </a:blip>
          <a:srcRect/>
          <a:stretch>
            <a:fillRect/>
          </a:stretch>
        </p:blipFill>
        <p:spPr bwMode="auto">
          <a:xfrm>
            <a:off x="6420784" y="1738288"/>
            <a:ext cx="5413141" cy="4064000"/>
          </a:xfrm>
          <a:prstGeom prst="rect">
            <a:avLst/>
          </a:prstGeom>
          <a:noFill/>
          <a:ln>
            <a:noFill/>
          </a:ln>
        </p:spPr>
      </p:pic>
    </p:spTree>
    <p:extLst>
      <p:ext uri="{BB962C8B-B14F-4D97-AF65-F5344CB8AC3E}">
        <p14:creationId xmlns:p14="http://schemas.microsoft.com/office/powerpoint/2010/main" val="1791328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System </a:t>
            </a:r>
            <a:r>
              <a:rPr lang="en-US" dirty="0" smtClean="0"/>
              <a:t>– </a:t>
            </a:r>
            <a:r>
              <a:rPr lang="en-US" dirty="0" smtClean="0"/>
              <a:t>Commercial Area</a:t>
            </a:r>
            <a:endParaRPr lang="en-US"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45127" y="1919060"/>
            <a:ext cx="4897725" cy="2290083"/>
          </a:xfrm>
          <a:prstGeom prst="rect">
            <a:avLst/>
          </a:prstGeom>
          <a:noFill/>
          <a:ln>
            <a:noFill/>
          </a:ln>
        </p:spPr>
      </p:pic>
      <p:pic>
        <p:nvPicPr>
          <p:cNvPr id="7" name="Picture 6" descr="H:\out_comm.jpg"/>
          <p:cNvPicPr/>
          <p:nvPr/>
        </p:nvPicPr>
        <p:blipFill rotWithShape="1">
          <a:blip r:embed="rId4" cstate="print">
            <a:extLst>
              <a:ext uri="{28A0092B-C50C-407E-A947-70E740481C1C}">
                <a14:useLocalDpi xmlns:a14="http://schemas.microsoft.com/office/drawing/2010/main" val="0"/>
              </a:ext>
            </a:extLst>
          </a:blip>
          <a:srcRect t="2863" b="4046"/>
          <a:stretch/>
        </p:blipFill>
        <p:spPr bwMode="auto">
          <a:xfrm>
            <a:off x="5936342" y="1691322"/>
            <a:ext cx="5413248" cy="405993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8568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p:txBody>
          <a:bodyPr/>
          <a:lstStyle/>
          <a:p>
            <a:r>
              <a:rPr lang="en-IN" sz="2000" dirty="0" smtClean="0"/>
              <a:t>To reduce </a:t>
            </a:r>
            <a:r>
              <a:rPr lang="en-IN" sz="2000" dirty="0"/>
              <a:t>the </a:t>
            </a:r>
            <a:r>
              <a:rPr lang="en-IN" sz="2000" dirty="0" smtClean="0"/>
              <a:t>peak electricity </a:t>
            </a:r>
            <a:r>
              <a:rPr lang="en-IN" sz="2000" dirty="0"/>
              <a:t>demand </a:t>
            </a:r>
            <a:r>
              <a:rPr lang="en-IN" sz="2000" dirty="0" smtClean="0"/>
              <a:t>by</a:t>
            </a:r>
            <a:r>
              <a:rPr lang="en-IN" sz="2000" dirty="0"/>
              <a:t>:</a:t>
            </a:r>
            <a:endParaRPr lang="en-US" sz="2000" dirty="0"/>
          </a:p>
          <a:p>
            <a:pPr lvl="1"/>
            <a:r>
              <a:rPr lang="en-IN" sz="2000" dirty="0"/>
              <a:t>Improving the load </a:t>
            </a:r>
            <a:r>
              <a:rPr lang="en-IN" sz="2000" dirty="0" smtClean="0"/>
              <a:t>curve </a:t>
            </a:r>
            <a:endParaRPr lang="en-US" sz="2000" dirty="0"/>
          </a:p>
          <a:p>
            <a:pPr lvl="1"/>
            <a:r>
              <a:rPr lang="en-IN" sz="2000" dirty="0" smtClean="0"/>
              <a:t>Proper Utilization of Diesel Generators</a:t>
            </a:r>
          </a:p>
          <a:p>
            <a:pPr lvl="1"/>
            <a:r>
              <a:rPr lang="en-US" sz="2000" dirty="0" smtClean="0"/>
              <a:t>Effective utilization of existing Photovoltaic Panels</a:t>
            </a:r>
          </a:p>
          <a:p>
            <a:pPr lvl="1"/>
            <a:endParaRPr lang="en-US" dirty="0"/>
          </a:p>
          <a:p>
            <a:pPr marL="0" indent="0">
              <a:buNone/>
            </a:pP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179365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System </a:t>
            </a:r>
            <a:r>
              <a:rPr lang="en-US" dirty="0" smtClean="0"/>
              <a:t>– Industrial Area </a:t>
            </a:r>
            <a:endParaRPr lang="en-US"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845127" y="1738288"/>
            <a:ext cx="5184775" cy="2665095"/>
          </a:xfrm>
          <a:prstGeom prst="rect">
            <a:avLst/>
          </a:prstGeom>
          <a:noFill/>
          <a:ln>
            <a:noFill/>
          </a:ln>
        </p:spPr>
      </p:pic>
      <p:pic>
        <p:nvPicPr>
          <p:cNvPr id="9" name="Picture 8" descr="C:\Users\GANDHI\Desktop\Outputs\ind_out_final.jpg"/>
          <p:cNvPicPr/>
          <p:nvPr/>
        </p:nvPicPr>
        <p:blipFill>
          <a:blip r:embed="rId4">
            <a:extLst>
              <a:ext uri="{28A0092B-C50C-407E-A947-70E740481C1C}">
                <a14:useLocalDpi xmlns:a14="http://schemas.microsoft.com/office/drawing/2010/main" val="0"/>
              </a:ext>
            </a:extLst>
          </a:blip>
          <a:srcRect/>
          <a:stretch>
            <a:fillRect/>
          </a:stretch>
        </p:blipFill>
        <p:spPr bwMode="auto">
          <a:xfrm>
            <a:off x="6435496" y="1691322"/>
            <a:ext cx="5413248" cy="4059936"/>
          </a:xfrm>
          <a:prstGeom prst="rect">
            <a:avLst/>
          </a:prstGeom>
          <a:noFill/>
          <a:ln>
            <a:noFill/>
          </a:ln>
        </p:spPr>
      </p:pic>
    </p:spTree>
    <p:extLst>
      <p:ext uri="{BB962C8B-B14F-4D97-AF65-F5344CB8AC3E}">
        <p14:creationId xmlns:p14="http://schemas.microsoft.com/office/powerpoint/2010/main" val="1553721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65531"/>
            <a:ext cx="10515600" cy="1325562"/>
          </a:xfrm>
        </p:spPr>
        <p:txBody>
          <a:bodyPr/>
          <a:lstStyle/>
          <a:p>
            <a:pPr algn="ctr"/>
            <a:r>
              <a:rPr lang="en-US" dirty="0" smtClean="0"/>
              <a:t>CAMPUS LOAD STUDY</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09634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524782"/>
            <a:ext cx="10641037" cy="6218555"/>
          </a:xfrm>
        </p:spPr>
        <p:txBody>
          <a:bodyPr>
            <a:normAutofit fontScale="90000"/>
          </a:bodyPr>
          <a:lstStyle/>
          <a:p>
            <a:pPr algn="ct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200" dirty="0" smtClean="0"/>
              <a:t/>
            </a:r>
            <a:br>
              <a:rPr lang="en-US" sz="2200" dirty="0" smtClean="0"/>
            </a:br>
            <a:r>
              <a:rPr lang="en-US" sz="2200" dirty="0" smtClean="0"/>
              <a:t>Campus </a:t>
            </a:r>
            <a:r>
              <a:rPr lang="en-US" sz="2200" dirty="0" smtClean="0"/>
              <a:t>one line diagram</a:t>
            </a:r>
            <a:endParaRPr lang="en-US" sz="2200" dirty="0"/>
          </a:p>
        </p:txBody>
      </p:sp>
      <p:pic>
        <p:nvPicPr>
          <p:cNvPr id="3" name="Picture 2" descr="Single Line Diag"/>
          <p:cNvPicPr/>
          <p:nvPr/>
        </p:nvPicPr>
        <p:blipFill rotWithShape="1">
          <a:blip r:embed="rId2">
            <a:extLst>
              <a:ext uri="{28A0092B-C50C-407E-A947-70E740481C1C}">
                <a14:useLocalDpi xmlns:a14="http://schemas.microsoft.com/office/drawing/2010/main" val="0"/>
              </a:ext>
            </a:extLst>
          </a:blip>
          <a:srcRect l="2305" t="774" r="2229" b="1170"/>
          <a:stretch/>
        </p:blipFill>
        <p:spPr bwMode="auto">
          <a:xfrm>
            <a:off x="1275553" y="190586"/>
            <a:ext cx="9766328" cy="574731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47917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pic>
        <p:nvPicPr>
          <p:cNvPr id="7" name="Picture 6"/>
          <p:cNvPicPr>
            <a:picLocks noChangeAspect="1"/>
          </p:cNvPicPr>
          <p:nvPr/>
        </p:nvPicPr>
        <p:blipFill rotWithShape="1">
          <a:blip r:embed="rId2"/>
          <a:srcRect b="4427"/>
          <a:stretch/>
        </p:blipFill>
        <p:spPr>
          <a:xfrm>
            <a:off x="4949373" y="144008"/>
            <a:ext cx="6918082" cy="6423932"/>
          </a:xfrm>
          <a:prstGeom prst="rect">
            <a:avLst/>
          </a:prstGeom>
        </p:spPr>
      </p:pic>
      <p:sp>
        <p:nvSpPr>
          <p:cNvPr id="8" name="Content Placeholder 2"/>
          <p:cNvSpPr>
            <a:spLocks noGrp="1"/>
          </p:cNvSpPr>
          <p:nvPr>
            <p:ph idx="1"/>
          </p:nvPr>
        </p:nvSpPr>
        <p:spPr>
          <a:xfrm>
            <a:off x="845127" y="1541600"/>
            <a:ext cx="3813959" cy="4500015"/>
          </a:xfrm>
        </p:spPr>
        <p:txBody>
          <a:bodyPr>
            <a:noAutofit/>
          </a:bodyPr>
          <a:lstStyle/>
          <a:p>
            <a:pPr marL="342900" indent="-342900">
              <a:buFont typeface="+mj-lt"/>
              <a:buAutoNum type="arabicPeriod"/>
            </a:pPr>
            <a:r>
              <a:rPr lang="en-US" sz="2000" dirty="0" smtClean="0"/>
              <a:t>Mechanical </a:t>
            </a:r>
          </a:p>
          <a:p>
            <a:pPr marL="342900" indent="-342900">
              <a:buFont typeface="+mj-lt"/>
              <a:buAutoNum type="arabicPeriod"/>
            </a:pPr>
            <a:r>
              <a:rPr lang="en-US" sz="2000" dirty="0" smtClean="0"/>
              <a:t>Electrical </a:t>
            </a:r>
          </a:p>
          <a:p>
            <a:pPr marL="342900" indent="-342900">
              <a:buFont typeface="+mj-lt"/>
              <a:buAutoNum type="arabicPeriod"/>
            </a:pPr>
            <a:r>
              <a:rPr lang="en-US" sz="2000" dirty="0" smtClean="0"/>
              <a:t>Computer Science</a:t>
            </a:r>
          </a:p>
          <a:p>
            <a:pPr marL="342900" indent="-342900">
              <a:buFont typeface="+mj-lt"/>
              <a:buAutoNum type="arabicPeriod"/>
            </a:pPr>
            <a:r>
              <a:rPr lang="en-US" sz="2000" dirty="0" smtClean="0"/>
              <a:t>Marine</a:t>
            </a:r>
          </a:p>
          <a:p>
            <a:pPr marL="342900" indent="-342900">
              <a:buFont typeface="+mj-lt"/>
              <a:buAutoNum type="arabicPeriod"/>
            </a:pPr>
            <a:r>
              <a:rPr lang="en-US" sz="2000" dirty="0" smtClean="0"/>
              <a:t>ECE &amp; Civil</a:t>
            </a:r>
          </a:p>
          <a:p>
            <a:pPr marL="342900" indent="-342900">
              <a:buFont typeface="+mj-lt"/>
              <a:buAutoNum type="arabicPeriod"/>
            </a:pPr>
            <a:r>
              <a:rPr lang="en-US" sz="2000" dirty="0" smtClean="0"/>
              <a:t>Mechanical Workshop</a:t>
            </a:r>
          </a:p>
          <a:p>
            <a:pPr marL="342900" indent="-342900">
              <a:buFont typeface="+mj-lt"/>
              <a:buAutoNum type="arabicPeriod"/>
            </a:pPr>
            <a:r>
              <a:rPr lang="en-US" sz="2000" dirty="0" smtClean="0"/>
              <a:t>Air Conditioners – Overall</a:t>
            </a:r>
          </a:p>
          <a:p>
            <a:pPr marL="342900" indent="-342900">
              <a:buFont typeface="+mj-lt"/>
              <a:buAutoNum type="arabicPeriod"/>
            </a:pPr>
            <a:r>
              <a:rPr lang="en-US" sz="2000" dirty="0" smtClean="0"/>
              <a:t>Canteen </a:t>
            </a:r>
          </a:p>
          <a:p>
            <a:pPr marL="342900" indent="-342900">
              <a:buFont typeface="+mj-lt"/>
              <a:buAutoNum type="arabicPeriod"/>
            </a:pPr>
            <a:r>
              <a:rPr lang="en-US" sz="2000" dirty="0" smtClean="0"/>
              <a:t>Hostel</a:t>
            </a:r>
          </a:p>
          <a:p>
            <a:pPr marL="342900" indent="-342900">
              <a:buFont typeface="+mj-lt"/>
              <a:buAutoNum type="arabicPeriod"/>
            </a:pPr>
            <a:r>
              <a:rPr lang="en-US" sz="2000" dirty="0" smtClean="0"/>
              <a:t>Library &amp; Admin Block</a:t>
            </a:r>
          </a:p>
          <a:p>
            <a:pPr marL="342900" indent="-342900">
              <a:buFont typeface="+mj-lt"/>
              <a:buAutoNum type="arabicPeriod"/>
            </a:pPr>
            <a:r>
              <a:rPr lang="en-US" sz="2000" dirty="0" smtClean="0"/>
              <a:t>Lighting Loads – Classrooms</a:t>
            </a:r>
          </a:p>
          <a:p>
            <a:pPr marL="342900" indent="-342900">
              <a:buFont typeface="+mj-lt"/>
              <a:buAutoNum type="arabicPeriod"/>
            </a:pPr>
            <a:endParaRPr lang="en-US" sz="2000" dirty="0"/>
          </a:p>
        </p:txBody>
      </p:sp>
      <p:sp>
        <p:nvSpPr>
          <p:cNvPr id="9" name="Title 1"/>
          <p:cNvSpPr>
            <a:spLocks noGrp="1"/>
          </p:cNvSpPr>
          <p:nvPr>
            <p:ph type="title"/>
          </p:nvPr>
        </p:nvSpPr>
        <p:spPr>
          <a:xfrm>
            <a:off x="710870" y="-91032"/>
            <a:ext cx="10515600" cy="1325562"/>
          </a:xfrm>
        </p:spPr>
        <p:txBody>
          <a:bodyPr>
            <a:normAutofit/>
          </a:bodyPr>
          <a:lstStyle/>
          <a:p>
            <a:r>
              <a:rPr lang="en-US" sz="2800" b="1" dirty="0" smtClean="0"/>
              <a:t>CAMPUS LOAD STUDY</a:t>
            </a:r>
            <a:br>
              <a:rPr lang="en-US" sz="2800" b="1" dirty="0" smtClean="0"/>
            </a:br>
            <a:r>
              <a:rPr lang="en-US" sz="2000" b="1" dirty="0" smtClean="0"/>
              <a:t>Period - ( 24 </a:t>
            </a:r>
            <a:r>
              <a:rPr lang="en-US" sz="2000" b="1" dirty="0" err="1" smtClean="0"/>
              <a:t>Hrs</a:t>
            </a:r>
            <a:r>
              <a:rPr lang="en-US" sz="2000" b="1" dirty="0" smtClean="0"/>
              <a:t> )</a:t>
            </a:r>
            <a:endParaRPr lang="en-US" sz="2800" b="1" dirty="0"/>
          </a:p>
        </p:txBody>
      </p:sp>
    </p:spTree>
    <p:extLst>
      <p:ext uri="{BB962C8B-B14F-4D97-AF65-F5344CB8AC3E}">
        <p14:creationId xmlns:p14="http://schemas.microsoft.com/office/powerpoint/2010/main" val="255830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2" name="Content Placeholder 1"/>
          <p:cNvSpPr>
            <a:spLocks noGrp="1"/>
          </p:cNvSpPr>
          <p:nvPr>
            <p:ph idx="1"/>
          </p:nvPr>
        </p:nvSpPr>
        <p:spPr>
          <a:xfrm>
            <a:off x="845127" y="133576"/>
            <a:ext cx="4314928" cy="4351337"/>
          </a:xfrm>
        </p:spPr>
        <p:txBody>
          <a:bodyPr>
            <a:normAutofit/>
          </a:bodyPr>
          <a:lstStyle/>
          <a:p>
            <a:pPr marL="0" indent="0">
              <a:buNone/>
            </a:pPr>
            <a:r>
              <a:rPr lang="en-US" sz="3600" dirty="0" smtClean="0"/>
              <a:t>Distribution </a:t>
            </a:r>
            <a:r>
              <a:rPr lang="en-US" sz="3600" dirty="0"/>
              <a:t>Transformer </a:t>
            </a:r>
            <a:r>
              <a:rPr lang="en-US" sz="3600" dirty="0" smtClean="0"/>
              <a:t>Data</a:t>
            </a:r>
            <a:r>
              <a:rPr lang="en-US" sz="3600" dirty="0"/>
              <a:t/>
            </a:r>
            <a:br>
              <a:rPr lang="en-US" sz="3600" dirty="0"/>
            </a:br>
            <a:r>
              <a:rPr lang="en-US" dirty="0"/>
              <a:t>Period - ( 24 </a:t>
            </a:r>
            <a:r>
              <a:rPr lang="en-US" dirty="0" err="1"/>
              <a:t>Hrs</a:t>
            </a:r>
            <a:r>
              <a:rPr lang="en-US" dirty="0"/>
              <a:t> )</a:t>
            </a:r>
            <a:endParaRPr lang="en-US" sz="3600" dirty="0"/>
          </a:p>
        </p:txBody>
      </p:sp>
      <p:pic>
        <p:nvPicPr>
          <p:cNvPr id="3" name="Picture 2"/>
          <p:cNvPicPr>
            <a:picLocks noChangeAspect="1"/>
          </p:cNvPicPr>
          <p:nvPr/>
        </p:nvPicPr>
        <p:blipFill>
          <a:blip r:embed="rId2"/>
          <a:stretch>
            <a:fillRect/>
          </a:stretch>
        </p:blipFill>
        <p:spPr>
          <a:xfrm>
            <a:off x="5160055" y="133576"/>
            <a:ext cx="6664301" cy="6222774"/>
          </a:xfrm>
          <a:prstGeom prst="rect">
            <a:avLst/>
          </a:prstGeom>
        </p:spPr>
      </p:pic>
    </p:spTree>
    <p:extLst>
      <p:ext uri="{BB962C8B-B14F-4D97-AF65-F5344CB8AC3E}">
        <p14:creationId xmlns:p14="http://schemas.microsoft.com/office/powerpoint/2010/main" val="2930006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Campus target load fixing </a:t>
            </a:r>
            <a:endParaRPr lang="en-US" dirty="0"/>
          </a:p>
        </p:txBody>
      </p:sp>
      <p:sp>
        <p:nvSpPr>
          <p:cNvPr id="10" name="Content Placeholder 9"/>
          <p:cNvSpPr>
            <a:spLocks noGrp="1"/>
          </p:cNvSpPr>
          <p:nvPr>
            <p:ph idx="1"/>
          </p:nvPr>
        </p:nvSpPr>
        <p:spPr>
          <a:xfrm>
            <a:off x="972509" y="1544541"/>
            <a:ext cx="4632575" cy="4522430"/>
          </a:xfrm>
        </p:spPr>
        <p:txBody>
          <a:bodyPr/>
          <a:lstStyle/>
          <a:p>
            <a:pPr algn="just"/>
            <a:r>
              <a:rPr lang="en-IN" sz="2000" dirty="0"/>
              <a:t>Education institution follows flat tariff for electricity. </a:t>
            </a:r>
            <a:endParaRPr lang="en-IN" sz="2000" dirty="0" smtClean="0"/>
          </a:p>
          <a:p>
            <a:pPr algn="just"/>
            <a:r>
              <a:rPr lang="en-IN" sz="2000" dirty="0" smtClean="0"/>
              <a:t>Tracking </a:t>
            </a:r>
            <a:r>
              <a:rPr lang="en-IN" sz="2000" dirty="0"/>
              <a:t>dynamic pricing is difficult in this scenario, Hence, we divide the time period into four phases. </a:t>
            </a:r>
            <a:endParaRPr lang="en-IN" sz="2000" dirty="0" smtClean="0"/>
          </a:p>
          <a:p>
            <a:pPr algn="just"/>
            <a:r>
              <a:rPr lang="en-IN" sz="2000" dirty="0" smtClean="0"/>
              <a:t>For </a:t>
            </a:r>
            <a:r>
              <a:rPr lang="en-IN" sz="2000" dirty="0"/>
              <a:t>college campus objective curve is fixed by averaging the load for the given time period and the equation is,</a:t>
            </a:r>
            <a:endParaRPr lang="en-US" sz="2000" dirty="0"/>
          </a:p>
          <a:p>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grpSp>
        <p:nvGrpSpPr>
          <p:cNvPr id="11" name="Group 10"/>
          <p:cNvGrpSpPr/>
          <p:nvPr/>
        </p:nvGrpSpPr>
        <p:grpSpPr>
          <a:xfrm>
            <a:off x="6102927" y="1938881"/>
            <a:ext cx="5796551" cy="1940265"/>
            <a:chOff x="0" y="0"/>
            <a:chExt cx="4858517" cy="1626722"/>
          </a:xfrm>
        </p:grpSpPr>
        <p:sp>
          <p:nvSpPr>
            <p:cNvPr id="12" name="Left-Right Arrow 11"/>
            <p:cNvSpPr/>
            <p:nvPr/>
          </p:nvSpPr>
          <p:spPr>
            <a:xfrm>
              <a:off x="180753" y="0"/>
              <a:ext cx="4274288" cy="574158"/>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IN" sz="1100">
                  <a:effectLst/>
                  <a:ea typeface="Calibri" panose="020F0502020204030204" pitchFamily="34" charset="0"/>
                  <a:cs typeface="Times New Roman" panose="02020603050405020304" pitchFamily="18" charset="0"/>
                </a:rPr>
                <a:t>24 hours</a:t>
              </a:r>
              <a:endParaRPr lang="en-US" sz="1100">
                <a:effectLst/>
                <a:ea typeface="Calibri" panose="020F0502020204030204" pitchFamily="34" charset="0"/>
                <a:cs typeface="Times New Roman" panose="02020603050405020304" pitchFamily="18" charset="0"/>
              </a:endParaRPr>
            </a:p>
          </p:txBody>
        </p:sp>
        <p:cxnSp>
          <p:nvCxnSpPr>
            <p:cNvPr id="13" name="Straight Connector 12"/>
            <p:cNvCxnSpPr/>
            <p:nvPr/>
          </p:nvCxnSpPr>
          <p:spPr>
            <a:xfrm>
              <a:off x="1095153" y="691116"/>
              <a:ext cx="0" cy="595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24493" y="691116"/>
              <a:ext cx="0" cy="595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94074" y="701749"/>
              <a:ext cx="0" cy="595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412511" y="691116"/>
              <a:ext cx="0" cy="594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3283" y="669851"/>
              <a:ext cx="0" cy="595423"/>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 Box 89115"/>
            <p:cNvSpPr txBox="1"/>
            <p:nvPr/>
          </p:nvSpPr>
          <p:spPr>
            <a:xfrm>
              <a:off x="0" y="1339702"/>
              <a:ext cx="648586" cy="28702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8:30 hrs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89116"/>
            <p:cNvSpPr txBox="1"/>
            <p:nvPr/>
          </p:nvSpPr>
          <p:spPr>
            <a:xfrm>
              <a:off x="818707" y="1339702"/>
              <a:ext cx="829310" cy="28702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12:30 hrs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 Box 89117"/>
            <p:cNvSpPr txBox="1"/>
            <p:nvPr/>
          </p:nvSpPr>
          <p:spPr>
            <a:xfrm>
              <a:off x="1690576" y="1339702"/>
              <a:ext cx="765175" cy="28702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15:30 hrs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89118"/>
            <p:cNvSpPr txBox="1"/>
            <p:nvPr/>
          </p:nvSpPr>
          <p:spPr>
            <a:xfrm>
              <a:off x="2806995" y="1339702"/>
              <a:ext cx="754380" cy="28702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21:30 hrs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 Box 89119"/>
            <p:cNvSpPr txBox="1"/>
            <p:nvPr/>
          </p:nvSpPr>
          <p:spPr>
            <a:xfrm>
              <a:off x="4189227" y="1339702"/>
              <a:ext cx="669290" cy="28702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8:30 hrs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3" name="Straight Arrow Connector 22"/>
            <p:cNvCxnSpPr/>
            <p:nvPr/>
          </p:nvCxnSpPr>
          <p:spPr>
            <a:xfrm>
              <a:off x="223283" y="808074"/>
              <a:ext cx="882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063255" y="808074"/>
              <a:ext cx="88250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913860" y="808074"/>
              <a:ext cx="12121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083441" y="808074"/>
              <a:ext cx="135001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 Box 89124"/>
            <p:cNvSpPr txBox="1"/>
            <p:nvPr/>
          </p:nvSpPr>
          <p:spPr>
            <a:xfrm>
              <a:off x="340241" y="903767"/>
              <a:ext cx="648586" cy="28702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Phase 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 Box 89125"/>
            <p:cNvSpPr txBox="1"/>
            <p:nvPr/>
          </p:nvSpPr>
          <p:spPr>
            <a:xfrm>
              <a:off x="1201479" y="903767"/>
              <a:ext cx="648586" cy="28702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Phase 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 Box 89126"/>
            <p:cNvSpPr txBox="1"/>
            <p:nvPr/>
          </p:nvSpPr>
          <p:spPr>
            <a:xfrm>
              <a:off x="2158409" y="903767"/>
              <a:ext cx="701749" cy="28702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Phase III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 Box 89127"/>
            <p:cNvSpPr txBox="1"/>
            <p:nvPr/>
          </p:nvSpPr>
          <p:spPr>
            <a:xfrm>
              <a:off x="3423683" y="914400"/>
              <a:ext cx="691117" cy="287020"/>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lnSpc>
                  <a:spcPct val="107000"/>
                </a:lnSpc>
                <a:spcBef>
                  <a:spcPts val="0"/>
                </a:spcBef>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Phase IV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31" name="Picture 30"/>
          <p:cNvPicPr>
            <a:picLocks noChangeAspect="1"/>
          </p:cNvPicPr>
          <p:nvPr/>
        </p:nvPicPr>
        <p:blipFill>
          <a:blip r:embed="rId2"/>
          <a:stretch>
            <a:fillRect/>
          </a:stretch>
        </p:blipFill>
        <p:spPr>
          <a:xfrm>
            <a:off x="1080732" y="4397905"/>
            <a:ext cx="6290733" cy="1249223"/>
          </a:xfrm>
          <a:prstGeom prst="rect">
            <a:avLst/>
          </a:prstGeom>
        </p:spPr>
      </p:pic>
    </p:spTree>
    <p:extLst>
      <p:ext uri="{BB962C8B-B14F-4D97-AF65-F5344CB8AC3E}">
        <p14:creationId xmlns:p14="http://schemas.microsoft.com/office/powerpoint/2010/main" val="1235392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xfrm>
            <a:off x="6461252" y="4839746"/>
            <a:ext cx="5156200" cy="825699"/>
          </a:xfrm>
        </p:spPr>
        <p:txBody>
          <a:bodyPr>
            <a:normAutofit/>
          </a:bodyPr>
          <a:lstStyle/>
          <a:p>
            <a:pPr algn="ctr"/>
            <a:r>
              <a:rPr lang="en-US" sz="2000" b="0" dirty="0"/>
              <a:t>Target Load during </a:t>
            </a:r>
            <a:r>
              <a:rPr lang="en-US" sz="2000" b="0" dirty="0" smtClean="0"/>
              <a:t>Peak demand hours</a:t>
            </a:r>
            <a:endParaRPr lang="en-US" sz="2000" b="0" dirty="0"/>
          </a:p>
        </p:txBody>
      </p:sp>
      <p:sp>
        <p:nvSpPr>
          <p:cNvPr id="12" name="Text Placeholder 11"/>
          <p:cNvSpPr>
            <a:spLocks noGrp="1"/>
          </p:cNvSpPr>
          <p:nvPr>
            <p:ph type="body" sz="quarter" idx="3"/>
          </p:nvPr>
        </p:nvSpPr>
        <p:spPr>
          <a:xfrm>
            <a:off x="598547" y="4839747"/>
            <a:ext cx="5181601" cy="825698"/>
          </a:xfrm>
        </p:spPr>
        <p:txBody>
          <a:bodyPr>
            <a:normAutofit/>
          </a:bodyPr>
          <a:lstStyle/>
          <a:p>
            <a:pPr algn="ctr"/>
            <a:r>
              <a:rPr lang="en-IN" sz="2000" b="0" dirty="0"/>
              <a:t>Typical target load </a:t>
            </a:r>
            <a:endParaRPr lang="en-US" sz="2000" b="0"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pic>
        <p:nvPicPr>
          <p:cNvPr id="14" name="Picture 13" descr="C:\Users\Aswin\Desktop\sem target.jpg"/>
          <p:cNvPicPr/>
          <p:nvPr/>
        </p:nvPicPr>
        <p:blipFill>
          <a:blip r:embed="rId2">
            <a:extLst>
              <a:ext uri="{28A0092B-C50C-407E-A947-70E740481C1C}">
                <a14:useLocalDpi xmlns:a14="http://schemas.microsoft.com/office/drawing/2010/main" val="0"/>
              </a:ext>
            </a:extLst>
          </a:blip>
          <a:srcRect/>
          <a:stretch>
            <a:fillRect/>
          </a:stretch>
        </p:blipFill>
        <p:spPr bwMode="auto">
          <a:xfrm>
            <a:off x="371348" y="1850163"/>
            <a:ext cx="6089904" cy="3139687"/>
          </a:xfrm>
          <a:prstGeom prst="rect">
            <a:avLst/>
          </a:prstGeom>
          <a:noFill/>
          <a:ln>
            <a:noFill/>
          </a:ln>
        </p:spPr>
      </p:pic>
      <p:pic>
        <p:nvPicPr>
          <p:cNvPr id="15" name="Picture 14" descr="C:\Users\Aswin\Desktop\target load.jpg"/>
          <p:cNvPicPr/>
          <p:nvPr/>
        </p:nvPicPr>
        <p:blipFill>
          <a:blip r:embed="rId3">
            <a:extLst>
              <a:ext uri="{28A0092B-C50C-407E-A947-70E740481C1C}">
                <a14:useLocalDpi xmlns:a14="http://schemas.microsoft.com/office/drawing/2010/main" val="0"/>
              </a:ext>
            </a:extLst>
          </a:blip>
          <a:srcRect/>
          <a:stretch>
            <a:fillRect/>
          </a:stretch>
        </p:blipFill>
        <p:spPr bwMode="auto">
          <a:xfrm>
            <a:off x="6177222" y="1817901"/>
            <a:ext cx="5183505" cy="3204210"/>
          </a:xfrm>
          <a:prstGeom prst="rect">
            <a:avLst/>
          </a:prstGeom>
          <a:noFill/>
          <a:ln>
            <a:noFill/>
          </a:ln>
        </p:spPr>
      </p:pic>
      <p:sp>
        <p:nvSpPr>
          <p:cNvPr id="17" name="Title 1"/>
          <p:cNvSpPr>
            <a:spLocks noGrp="1"/>
          </p:cNvSpPr>
          <p:nvPr>
            <p:ph type="title"/>
          </p:nvPr>
        </p:nvSpPr>
        <p:spPr>
          <a:xfrm>
            <a:off x="845127" y="365760"/>
            <a:ext cx="10515600" cy="1325562"/>
          </a:xfrm>
        </p:spPr>
        <p:txBody>
          <a:bodyPr/>
          <a:lstStyle/>
          <a:p>
            <a:r>
              <a:rPr lang="en-US" dirty="0" smtClean="0"/>
              <a:t>Target load curves</a:t>
            </a:r>
            <a:endParaRPr lang="en-US" dirty="0"/>
          </a:p>
        </p:txBody>
      </p:sp>
    </p:spTree>
    <p:extLst>
      <p:ext uri="{BB962C8B-B14F-4D97-AF65-F5344CB8AC3E}">
        <p14:creationId xmlns:p14="http://schemas.microsoft.com/office/powerpoint/2010/main" val="1635863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CAMPUS DEMAND SIDE MANAGEMENT</a:t>
            </a:r>
            <a:endParaRPr lang="en-US" dirty="0"/>
          </a:p>
        </p:txBody>
      </p:sp>
      <p:sp>
        <p:nvSpPr>
          <p:cNvPr id="3" name="Content Placeholder 2"/>
          <p:cNvSpPr>
            <a:spLocks noGrp="1"/>
          </p:cNvSpPr>
          <p:nvPr>
            <p:ph idx="1"/>
          </p:nvPr>
        </p:nvSpPr>
        <p:spPr/>
        <p:txBody>
          <a:bodyPr>
            <a:normAutofit fontScale="77500" lnSpcReduction="20000"/>
          </a:bodyPr>
          <a:lstStyle/>
          <a:p>
            <a:pPr marL="0" lvl="0" indent="0">
              <a:lnSpc>
                <a:spcPct val="200000"/>
              </a:lnSpc>
              <a:buNone/>
            </a:pPr>
            <a:r>
              <a:rPr lang="en-IN" dirty="0" smtClean="0"/>
              <a:t>IMPLEMENTATION</a:t>
            </a:r>
          </a:p>
          <a:p>
            <a:pPr lvl="0">
              <a:lnSpc>
                <a:spcPct val="200000"/>
              </a:lnSpc>
            </a:pPr>
            <a:r>
              <a:rPr lang="en-IN" sz="2600" dirty="0" smtClean="0"/>
              <a:t>SCENARIO </a:t>
            </a:r>
            <a:r>
              <a:rPr lang="en-IN" sz="2600" dirty="0"/>
              <a:t>1 – Primary Supply alone</a:t>
            </a:r>
            <a:endParaRPr lang="en-US" sz="2600" dirty="0"/>
          </a:p>
          <a:p>
            <a:pPr lvl="0">
              <a:lnSpc>
                <a:spcPct val="200000"/>
              </a:lnSpc>
            </a:pPr>
            <a:r>
              <a:rPr lang="en-IN" sz="2600" dirty="0"/>
              <a:t>SCENARIO 2 – DSM during peak demand hours</a:t>
            </a:r>
            <a:endParaRPr lang="en-US" sz="2600" dirty="0"/>
          </a:p>
          <a:p>
            <a:pPr lvl="0">
              <a:lnSpc>
                <a:spcPct val="200000"/>
              </a:lnSpc>
            </a:pPr>
            <a:r>
              <a:rPr lang="en-IN" sz="2600" dirty="0"/>
              <a:t>SCENARIO 3 – Primary Supply with PV Integration</a:t>
            </a:r>
            <a:endParaRPr lang="en-US" sz="2600" dirty="0"/>
          </a:p>
          <a:p>
            <a:pPr lvl="0">
              <a:lnSpc>
                <a:spcPct val="200000"/>
              </a:lnSpc>
            </a:pPr>
            <a:r>
              <a:rPr lang="en-IN" sz="2600" dirty="0"/>
              <a:t>SCENARIO 4 – DSM with PV during Peak demand hour</a:t>
            </a:r>
            <a:endParaRPr lang="en-US" sz="2600" dirty="0"/>
          </a:p>
          <a:p>
            <a:pPr lvl="0">
              <a:lnSpc>
                <a:spcPct val="200000"/>
              </a:lnSpc>
            </a:pPr>
            <a:r>
              <a:rPr lang="en-IN" sz="2600" dirty="0"/>
              <a:t>SCENARIO 5 – Diesel Generator with PV Integration</a:t>
            </a:r>
            <a:endParaRPr lang="en-US" sz="2600" dirty="0"/>
          </a:p>
          <a:p>
            <a:pPr>
              <a:lnSpc>
                <a:spcPct val="200000"/>
              </a:lnSpc>
            </a:pP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103813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1691322"/>
            <a:ext cx="5442641" cy="5166677"/>
          </a:xfrm>
        </p:spPr>
        <p:txBody>
          <a:bodyPr/>
          <a:lstStyle/>
          <a:p>
            <a:pPr algn="just"/>
            <a:r>
              <a:rPr lang="en-IN" sz="2200" dirty="0" smtClean="0"/>
              <a:t>Simulations </a:t>
            </a:r>
            <a:r>
              <a:rPr lang="en-IN" sz="2200" dirty="0"/>
              <a:t>carried out for a system model powered solely by Primary power supply. </a:t>
            </a:r>
            <a:endParaRPr lang="en-IN" sz="2200" dirty="0" smtClean="0"/>
          </a:p>
          <a:p>
            <a:pPr algn="just"/>
            <a:r>
              <a:rPr lang="en-IN" sz="2200" dirty="0" smtClean="0"/>
              <a:t>This </a:t>
            </a:r>
            <a:r>
              <a:rPr lang="en-IN" sz="2200" dirty="0"/>
              <a:t>model excludes the existing solar panel and Diesel Generators. </a:t>
            </a:r>
            <a:endParaRPr lang="en-IN" sz="2200" dirty="0" smtClean="0"/>
          </a:p>
          <a:p>
            <a:pPr algn="just"/>
            <a:r>
              <a:rPr lang="en-IN" sz="2200" dirty="0" smtClean="0"/>
              <a:t>The </a:t>
            </a:r>
            <a:r>
              <a:rPr lang="en-IN" sz="2200" dirty="0"/>
              <a:t>results obtained on implementing DSM Strategy is shown in </a:t>
            </a:r>
            <a:r>
              <a:rPr lang="en-IN" sz="2200" dirty="0" smtClean="0"/>
              <a:t>the graph.</a:t>
            </a:r>
            <a:endParaRPr lang="en-IN" sz="2200" dirty="0" smtClean="0"/>
          </a:p>
          <a:p>
            <a:pPr marL="0" indent="0" algn="just">
              <a:buNone/>
            </a:pPr>
            <a:endParaRPr lang="en-US" dirty="0"/>
          </a:p>
        </p:txBody>
      </p:sp>
      <p:sp>
        <p:nvSpPr>
          <p:cNvPr id="5" name="Title 1"/>
          <p:cNvSpPr>
            <a:spLocks noGrp="1"/>
          </p:cNvSpPr>
          <p:nvPr>
            <p:ph type="title"/>
          </p:nvPr>
        </p:nvSpPr>
        <p:spPr>
          <a:xfrm>
            <a:off x="845127" y="365760"/>
            <a:ext cx="10515600" cy="1325562"/>
          </a:xfrm>
        </p:spPr>
        <p:txBody>
          <a:bodyPr>
            <a:normAutofit/>
          </a:bodyPr>
          <a:lstStyle/>
          <a:p>
            <a:r>
              <a:rPr lang="en-IN" sz="4000" dirty="0"/>
              <a:t>SCENARIO 1: Primary Supply alone</a:t>
            </a:r>
            <a:endParaRPr lang="en-US" sz="4000" dirty="0"/>
          </a:p>
        </p:txBody>
      </p:sp>
      <p:pic>
        <p:nvPicPr>
          <p:cNvPr id="6" name="Picture 5" descr="C:\Users\GANDHI\Desktop\Outputs\campus_out_final.jpg"/>
          <p:cNvPicPr/>
          <p:nvPr/>
        </p:nvPicPr>
        <p:blipFill rotWithShape="1">
          <a:blip r:embed="rId2" cstate="print">
            <a:extLst>
              <a:ext uri="{28A0092B-C50C-407E-A947-70E740481C1C}">
                <a14:useLocalDpi xmlns:a14="http://schemas.microsoft.com/office/drawing/2010/main" val="0"/>
              </a:ext>
            </a:extLst>
          </a:blip>
          <a:srcRect l="3794" r="3700"/>
          <a:stretch/>
        </p:blipFill>
        <p:spPr bwMode="auto">
          <a:xfrm>
            <a:off x="6198232" y="1691322"/>
            <a:ext cx="5325234" cy="43175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63590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1691322"/>
            <a:ext cx="5442641" cy="5166677"/>
          </a:xfrm>
        </p:spPr>
        <p:txBody>
          <a:bodyPr/>
          <a:lstStyle/>
          <a:p>
            <a:pPr algn="just"/>
            <a:r>
              <a:rPr lang="en-US" sz="2200" dirty="0" smtClean="0"/>
              <a:t>The maximum </a:t>
            </a:r>
            <a:r>
              <a:rPr lang="en-US" sz="2200" dirty="0"/>
              <a:t>demand exceeds the permitted demand value, during end semester examinations. </a:t>
            </a:r>
            <a:endParaRPr lang="en-US" sz="2200" dirty="0" smtClean="0"/>
          </a:p>
          <a:p>
            <a:pPr algn="just"/>
            <a:r>
              <a:rPr lang="en-US" sz="2200" dirty="0" smtClean="0"/>
              <a:t>On </a:t>
            </a:r>
            <a:r>
              <a:rPr lang="en-US" sz="2200" dirty="0"/>
              <a:t>doing so, penalty charges are added to </a:t>
            </a:r>
            <a:r>
              <a:rPr lang="en-US" sz="2200" dirty="0" smtClean="0"/>
              <a:t>the utility </a:t>
            </a:r>
            <a:r>
              <a:rPr lang="en-US" sz="2200" dirty="0"/>
              <a:t>bill, </a:t>
            </a:r>
            <a:r>
              <a:rPr lang="en-US" sz="2200" dirty="0" smtClean="0"/>
              <a:t>which </a:t>
            </a:r>
            <a:r>
              <a:rPr lang="en-US" sz="2200" dirty="0"/>
              <a:t>leads to hike in total consumption charge.</a:t>
            </a:r>
          </a:p>
          <a:p>
            <a:pPr marL="0" indent="0" algn="just">
              <a:buNone/>
            </a:pPr>
            <a:endParaRPr lang="en-US" dirty="0"/>
          </a:p>
        </p:txBody>
      </p:sp>
      <p:sp>
        <p:nvSpPr>
          <p:cNvPr id="5" name="Title 1"/>
          <p:cNvSpPr>
            <a:spLocks noGrp="1"/>
          </p:cNvSpPr>
          <p:nvPr>
            <p:ph type="title"/>
          </p:nvPr>
        </p:nvSpPr>
        <p:spPr>
          <a:xfrm>
            <a:off x="845127" y="365760"/>
            <a:ext cx="10515600" cy="1325562"/>
          </a:xfrm>
        </p:spPr>
        <p:txBody>
          <a:bodyPr>
            <a:normAutofit/>
          </a:bodyPr>
          <a:lstStyle/>
          <a:p>
            <a:r>
              <a:rPr lang="en-IN" sz="4000" dirty="0"/>
              <a:t>SCENARIO </a:t>
            </a:r>
            <a:r>
              <a:rPr lang="en-IN" sz="4000" dirty="0" smtClean="0"/>
              <a:t>2: </a:t>
            </a:r>
            <a:r>
              <a:rPr lang="en-US" sz="4000" dirty="0"/>
              <a:t>DSM during peak demand hours</a:t>
            </a:r>
            <a:endParaRPr lang="en-US" sz="4000" dirty="0"/>
          </a:p>
        </p:txBody>
      </p:sp>
      <p:pic>
        <p:nvPicPr>
          <p:cNvPr id="7" name="Picture 6" descr="J:\Case study\out_peak.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9886" y="1691322"/>
            <a:ext cx="5827575" cy="3780836"/>
          </a:xfrm>
          <a:prstGeom prst="rect">
            <a:avLst/>
          </a:prstGeom>
          <a:noFill/>
          <a:ln>
            <a:noFill/>
          </a:ln>
        </p:spPr>
      </p:pic>
    </p:spTree>
    <p:extLst>
      <p:ext uri="{BB962C8B-B14F-4D97-AF65-F5344CB8AC3E}">
        <p14:creationId xmlns:p14="http://schemas.microsoft.com/office/powerpoint/2010/main" val="1749326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sz="2000" dirty="0"/>
              <a:t>Due to large industrial and overall development of the country, demand for electricity has seen to be exponentially increased during last decade. </a:t>
            </a:r>
          </a:p>
          <a:p>
            <a:pPr marL="342900" indent="-342900">
              <a:buFont typeface="Arial" panose="020B0604020202020204" pitchFamily="34" charset="0"/>
              <a:buChar char="•"/>
            </a:pPr>
            <a:r>
              <a:rPr lang="en-US" sz="2000" dirty="0"/>
              <a:t>Demand side management (DSM) is one of the important functions in a grid that allows consumers to make informed decisions regarding their energy consumption, and helps the energy providers reduce the peak load demand and reshape the load profile. </a:t>
            </a:r>
          </a:p>
          <a:p>
            <a:pPr marL="342900" indent="-342900">
              <a:buFont typeface="Arial" panose="020B0604020202020204" pitchFamily="34" charset="0"/>
              <a:buChar char="•"/>
            </a:pPr>
            <a:r>
              <a:rPr lang="en-US" sz="2000" dirty="0"/>
              <a:t>A load shifting demand side management technique is utilized here to transfer low priority consumer loads from high demand to off peak periods, which can intern reduce critical peak demand.</a:t>
            </a:r>
          </a:p>
          <a:p>
            <a:pPr marL="342900" indent="-342900">
              <a:buFont typeface="Arial" panose="020B0604020202020204" pitchFamily="34" charset="0"/>
              <a:buChar char="•"/>
            </a:pPr>
            <a:r>
              <a:rPr lang="en-US" sz="2000" u="sng" dirty="0" smtClean="0"/>
              <a:t>Simulations</a:t>
            </a:r>
            <a:r>
              <a:rPr lang="en-US" sz="2000" dirty="0" smtClean="0"/>
              <a:t> </a:t>
            </a:r>
            <a:r>
              <a:rPr lang="en-US" sz="2000" dirty="0"/>
              <a:t>are carried out for a </a:t>
            </a:r>
            <a:r>
              <a:rPr lang="en-US" sz="2000" u="sng" dirty="0"/>
              <a:t>university infrastructure</a:t>
            </a:r>
            <a:r>
              <a:rPr lang="en-US" sz="2000" dirty="0"/>
              <a:t>, utilizing the  existing photo-voltaic array </a:t>
            </a:r>
            <a:r>
              <a:rPr lang="en-US" sz="2000" dirty="0" smtClean="0"/>
              <a:t>DG </a:t>
            </a:r>
            <a:r>
              <a:rPr lang="en-US" sz="2000" dirty="0"/>
              <a:t>generators. </a:t>
            </a:r>
          </a:p>
          <a:p>
            <a:pPr marL="342900" indent="-342900">
              <a:buFont typeface="Arial" panose="020B0604020202020204" pitchFamily="34" charset="0"/>
              <a:buChar char="•"/>
            </a:pPr>
            <a:r>
              <a:rPr lang="en-US" sz="2000" dirty="0"/>
              <a:t>These existing assets are treated as a local grid and evaluated for four different operational scenarios. The results show significant cost savings are achievable with the proposed optimization strategy</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843913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1691322"/>
            <a:ext cx="5442641" cy="5166677"/>
          </a:xfrm>
        </p:spPr>
        <p:txBody>
          <a:bodyPr/>
          <a:lstStyle/>
          <a:p>
            <a:pPr algn="just"/>
            <a:r>
              <a:rPr lang="en-US" sz="2200" dirty="0"/>
              <a:t>Simulations carried out for a system model powered by TNEB and existing 35kW PV Array.  </a:t>
            </a:r>
            <a:endParaRPr lang="en-US" sz="2200" dirty="0" smtClean="0"/>
          </a:p>
          <a:p>
            <a:pPr algn="just"/>
            <a:r>
              <a:rPr lang="en-US" sz="2200" dirty="0" smtClean="0"/>
              <a:t>This </a:t>
            </a:r>
            <a:r>
              <a:rPr lang="en-US" sz="2200" dirty="0"/>
              <a:t>model excludes the usage of existing diesel generators. </a:t>
            </a:r>
            <a:endParaRPr lang="en-US" sz="2200" dirty="0" smtClean="0"/>
          </a:p>
          <a:p>
            <a:pPr algn="just"/>
            <a:r>
              <a:rPr lang="en-US" sz="2200" dirty="0" smtClean="0"/>
              <a:t>The </a:t>
            </a:r>
            <a:r>
              <a:rPr lang="en-US" sz="2200" dirty="0"/>
              <a:t>results obtained on implementing DSM Strategy is shown in the graph. </a:t>
            </a:r>
          </a:p>
          <a:p>
            <a:pPr marL="0" indent="0" algn="just">
              <a:buNone/>
            </a:pPr>
            <a:endParaRPr lang="en-US" dirty="0"/>
          </a:p>
        </p:txBody>
      </p:sp>
      <p:sp>
        <p:nvSpPr>
          <p:cNvPr id="5" name="Title 1"/>
          <p:cNvSpPr>
            <a:spLocks noGrp="1"/>
          </p:cNvSpPr>
          <p:nvPr>
            <p:ph type="title"/>
          </p:nvPr>
        </p:nvSpPr>
        <p:spPr>
          <a:xfrm>
            <a:off x="845127" y="365760"/>
            <a:ext cx="10515600" cy="1325562"/>
          </a:xfrm>
        </p:spPr>
        <p:txBody>
          <a:bodyPr>
            <a:normAutofit/>
          </a:bodyPr>
          <a:lstStyle/>
          <a:p>
            <a:r>
              <a:rPr lang="en-IN" sz="4000" dirty="0"/>
              <a:t>SCENARIO </a:t>
            </a:r>
            <a:r>
              <a:rPr lang="en-IN" sz="4000" dirty="0" smtClean="0"/>
              <a:t>3: </a:t>
            </a:r>
            <a:r>
              <a:rPr lang="en-US" sz="4000" dirty="0"/>
              <a:t>Primary Supply with PV Integration</a:t>
            </a:r>
            <a:endParaRPr lang="en-US" sz="4000" dirty="0"/>
          </a:p>
        </p:txBody>
      </p:sp>
      <p:pic>
        <p:nvPicPr>
          <p:cNvPr id="7" name="Picture 6" descr="C:\Users\GANDHI\Desktop\Outputs\campus_dc_integr.jpg"/>
          <p:cNvPicPr/>
          <p:nvPr/>
        </p:nvPicPr>
        <p:blipFill rotWithShape="1">
          <a:blip r:embed="rId2" cstate="print">
            <a:extLst>
              <a:ext uri="{28A0092B-C50C-407E-A947-70E740481C1C}">
                <a14:useLocalDpi xmlns:a14="http://schemas.microsoft.com/office/drawing/2010/main" val="0"/>
              </a:ext>
            </a:extLst>
          </a:blip>
          <a:srcRect l="5410" t="2756" r="5650" b="2716"/>
          <a:stretch/>
        </p:blipFill>
        <p:spPr bwMode="auto">
          <a:xfrm>
            <a:off x="6344092" y="1691322"/>
            <a:ext cx="5179374" cy="40127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28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1691322"/>
            <a:ext cx="5442641" cy="5166677"/>
          </a:xfrm>
        </p:spPr>
        <p:txBody>
          <a:bodyPr/>
          <a:lstStyle/>
          <a:p>
            <a:pPr algn="just"/>
            <a:r>
              <a:rPr lang="en-IN" sz="2400" dirty="0"/>
              <a:t>The scenario 3 is extended with solar integration and applied during peak demand </a:t>
            </a:r>
            <a:r>
              <a:rPr lang="en-IN" sz="2400" dirty="0" smtClean="0"/>
              <a:t>hours. </a:t>
            </a:r>
          </a:p>
          <a:p>
            <a:pPr algn="just"/>
            <a:r>
              <a:rPr lang="en-IN" sz="2400" dirty="0" smtClean="0"/>
              <a:t>This </a:t>
            </a:r>
            <a:r>
              <a:rPr lang="en-IN" sz="2400" dirty="0"/>
              <a:t>usually occurs during the end semester examination. The results obtained are shown below</a:t>
            </a:r>
          </a:p>
          <a:p>
            <a:pPr marL="0" indent="0" algn="just">
              <a:buNone/>
            </a:pPr>
            <a:endParaRPr lang="en-US" dirty="0"/>
          </a:p>
        </p:txBody>
      </p:sp>
      <p:sp>
        <p:nvSpPr>
          <p:cNvPr id="5" name="Title 1"/>
          <p:cNvSpPr>
            <a:spLocks noGrp="1"/>
          </p:cNvSpPr>
          <p:nvPr>
            <p:ph type="title"/>
          </p:nvPr>
        </p:nvSpPr>
        <p:spPr>
          <a:xfrm>
            <a:off x="845127" y="365760"/>
            <a:ext cx="10515600" cy="1325562"/>
          </a:xfrm>
        </p:spPr>
        <p:txBody>
          <a:bodyPr>
            <a:normAutofit/>
          </a:bodyPr>
          <a:lstStyle/>
          <a:p>
            <a:r>
              <a:rPr lang="en-IN" sz="3600" dirty="0"/>
              <a:t>SCENARIO </a:t>
            </a:r>
            <a:r>
              <a:rPr lang="en-IN" sz="3600" dirty="0" smtClean="0"/>
              <a:t>4: </a:t>
            </a:r>
            <a:r>
              <a:rPr lang="en-US" sz="3600" dirty="0"/>
              <a:t>DSM with PV during Peak demand hour</a:t>
            </a:r>
            <a:endParaRPr lang="en-US" sz="3600" dirty="0"/>
          </a:p>
        </p:txBody>
      </p:sp>
      <p:pic>
        <p:nvPicPr>
          <p:cNvPr id="6" name="Picture 5" descr="C:\Users\GANDHI\Desktop\Outputs\campus_out_final.jpg"/>
          <p:cNvPicPr/>
          <p:nvPr/>
        </p:nvPicPr>
        <p:blipFill rotWithShape="1">
          <a:blip r:embed="rId2" cstate="print">
            <a:extLst>
              <a:ext uri="{28A0092B-C50C-407E-A947-70E740481C1C}">
                <a14:useLocalDpi xmlns:a14="http://schemas.microsoft.com/office/drawing/2010/main" val="0"/>
              </a:ext>
            </a:extLst>
          </a:blip>
          <a:srcRect l="3794" r="3700"/>
          <a:stretch/>
        </p:blipFill>
        <p:spPr bwMode="auto">
          <a:xfrm>
            <a:off x="6198232" y="1691322"/>
            <a:ext cx="5325234" cy="43175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887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SCENARIO 5: </a:t>
            </a:r>
            <a:r>
              <a:rPr lang="en-US" dirty="0"/>
              <a:t>DG with PV Integration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45127" y="1828800"/>
                <a:ext cx="4844473" cy="4351337"/>
              </a:xfrm>
            </p:spPr>
            <p:txBody>
              <a:bodyPr/>
              <a:lstStyle/>
              <a:p>
                <a:pPr algn="just"/>
                <a:r>
                  <a:rPr lang="en-IN" sz="2000" dirty="0"/>
                  <a:t>For the optimal use of DG generator, unit commitment problem is solved and based on the demand, DG generators are scheduled.  </a:t>
                </a:r>
                <a:endParaRPr lang="en-US" sz="2000" b="1" dirty="0"/>
              </a:p>
              <a:p>
                <a:pPr algn="just"/>
                <a:r>
                  <a:rPr lang="en-IN" sz="2000" dirty="0"/>
                  <a:t>Full Load Average Production Cost </a:t>
                </a:r>
                <a:endParaRPr lang="en-IN" sz="2000" dirty="0" smtClean="0"/>
              </a:p>
              <a:p>
                <a:endParaRPr lang="en-IN" sz="2000" dirty="0" smtClean="0"/>
              </a:p>
              <a:p>
                <a:pPr marL="0" indent="0">
                  <a:buNone/>
                </a:pPr>
                <a14:m>
                  <m:oMathPara xmlns:m="http://schemas.openxmlformats.org/officeDocument/2006/math">
                    <m:oMathParaPr>
                      <m:jc m:val="centerGroup"/>
                    </m:oMathParaPr>
                    <m:oMath xmlns:m="http://schemas.openxmlformats.org/officeDocument/2006/math">
                      <m:r>
                        <a:rPr lang="en-IN" sz="2000" b="1" i="1"/>
                        <m:t>𝑭𝑳𝑨𝑷𝑪</m:t>
                      </m:r>
                      <m:r>
                        <a:rPr lang="en-IN" sz="2000" b="1" i="1"/>
                        <m:t>= </m:t>
                      </m:r>
                      <m:f>
                        <m:fPr>
                          <m:ctrlPr>
                            <a:rPr lang="en-US" sz="2000" i="1"/>
                          </m:ctrlPr>
                        </m:fPr>
                        <m:num>
                          <m:r>
                            <a:rPr lang="en-IN" sz="2000" b="1" i="1"/>
                            <m:t>𝑭𝒖𝒆𝒍</m:t>
                          </m:r>
                          <m:r>
                            <a:rPr lang="en-IN" sz="2000" b="1" i="1"/>
                            <m:t> </m:t>
                          </m:r>
                          <m:r>
                            <a:rPr lang="en-IN" sz="2000" b="1" i="1"/>
                            <m:t>𝒄𝒐𝒔𝒕</m:t>
                          </m:r>
                          <m:r>
                            <a:rPr lang="en-IN" sz="2000" b="1" i="1"/>
                            <m:t> × </m:t>
                          </m:r>
                          <m:r>
                            <a:rPr lang="en-IN" sz="2000" b="1" i="1"/>
                            <m:t>𝑭𝒖𝒆𝒍</m:t>
                          </m:r>
                          <m:r>
                            <a:rPr lang="en-IN" sz="2000" b="1" i="1"/>
                            <m:t> </m:t>
                          </m:r>
                          <m:r>
                            <a:rPr lang="en-IN" sz="2000" b="1" i="1"/>
                            <m:t>𝑪𝒐𝒏𝒔𝒖𝒎𝒆𝒅</m:t>
                          </m:r>
                        </m:num>
                        <m:den>
                          <m:r>
                            <a:rPr lang="en-IN" sz="2000" b="1" i="1"/>
                            <m:t>𝑷𝒐𝒘𝒆𝒓</m:t>
                          </m:r>
                          <m:r>
                            <a:rPr lang="en-IN" sz="2000" b="1" i="1"/>
                            <m:t> </m:t>
                          </m:r>
                          <m:r>
                            <a:rPr lang="en-IN" sz="2000" b="1" i="1"/>
                            <m:t>𝒂𝒕</m:t>
                          </m:r>
                          <m:r>
                            <a:rPr lang="en-IN" sz="2000" b="1" i="1"/>
                            <m:t> </m:t>
                          </m:r>
                          <m:r>
                            <a:rPr lang="en-IN" sz="2000" b="1" i="1"/>
                            <m:t>𝑭𝒖𝒍𝒍</m:t>
                          </m:r>
                          <m:r>
                            <a:rPr lang="en-IN" sz="2000" b="1" i="1"/>
                            <m:t> </m:t>
                          </m:r>
                          <m:r>
                            <a:rPr lang="en-IN" sz="2000" b="1" i="1"/>
                            <m:t>𝒍𝒐𝒂𝒅</m:t>
                          </m:r>
                        </m:den>
                      </m:f>
                    </m:oMath>
                  </m:oMathPara>
                </a14:m>
                <a:endParaRPr lang="en-US" sz="2000" b="1" dirty="0"/>
              </a:p>
              <a:p>
                <a:pPr marL="0" indent="0" algn="just">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45127" y="1828800"/>
                <a:ext cx="4844473" cy="4351337"/>
              </a:xfrm>
              <a:blipFill>
                <a:blip r:embed="rId2"/>
                <a:stretch>
                  <a:fillRect l="-1008" t="-1401" r="-138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088682968"/>
              </p:ext>
            </p:extLst>
          </p:nvPr>
        </p:nvGraphicFramePr>
        <p:xfrm>
          <a:off x="5950857" y="1691322"/>
          <a:ext cx="5409870" cy="2924220"/>
        </p:xfrm>
        <a:graphic>
          <a:graphicData uri="http://schemas.openxmlformats.org/drawingml/2006/table">
            <a:tbl>
              <a:tblPr firstRow="1" firstCol="1" bandRow="1">
                <a:tableStyleId>{2D5ABB26-0587-4C30-8999-92F81FD0307C}</a:tableStyleId>
              </a:tblPr>
              <a:tblGrid>
                <a:gridCol w="619683">
                  <a:extLst>
                    <a:ext uri="{9D8B030D-6E8A-4147-A177-3AD203B41FA5}">
                      <a16:colId xmlns:a16="http://schemas.microsoft.com/office/drawing/2014/main" val="682496405"/>
                    </a:ext>
                  </a:extLst>
                </a:gridCol>
                <a:gridCol w="1192099">
                  <a:extLst>
                    <a:ext uri="{9D8B030D-6E8A-4147-A177-3AD203B41FA5}">
                      <a16:colId xmlns:a16="http://schemas.microsoft.com/office/drawing/2014/main" val="3670554947"/>
                    </a:ext>
                  </a:extLst>
                </a:gridCol>
                <a:gridCol w="1787761">
                  <a:extLst>
                    <a:ext uri="{9D8B030D-6E8A-4147-A177-3AD203B41FA5}">
                      <a16:colId xmlns:a16="http://schemas.microsoft.com/office/drawing/2014/main" val="193110630"/>
                    </a:ext>
                  </a:extLst>
                </a:gridCol>
                <a:gridCol w="1810327">
                  <a:extLst>
                    <a:ext uri="{9D8B030D-6E8A-4147-A177-3AD203B41FA5}">
                      <a16:colId xmlns:a16="http://schemas.microsoft.com/office/drawing/2014/main" val="536039603"/>
                    </a:ext>
                  </a:extLst>
                </a:gridCol>
              </a:tblGrid>
              <a:tr h="731055">
                <a:tc>
                  <a:txBody>
                    <a:bodyPr/>
                    <a:lstStyle/>
                    <a:p>
                      <a:pPr marL="0" marR="0" algn="ctr">
                        <a:lnSpc>
                          <a:spcPct val="115000"/>
                        </a:lnSpc>
                        <a:spcBef>
                          <a:spcPts val="0"/>
                        </a:spcBef>
                        <a:spcAft>
                          <a:spcPts val="800"/>
                        </a:spcAft>
                      </a:pPr>
                      <a:r>
                        <a:rPr lang="en-IN" sz="2000" b="1" dirty="0" smtClean="0">
                          <a:effectLst/>
                        </a:rPr>
                        <a:t>DG </a:t>
                      </a:r>
                      <a:endParaRPr lang="en-US" sz="2000" b="1"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b="1" dirty="0" smtClean="0">
                          <a:effectLst/>
                        </a:rPr>
                        <a:t>FLAPC (</a:t>
                      </a:r>
                      <a:r>
                        <a:rPr lang="en-IN" sz="2000" b="1" dirty="0" err="1">
                          <a:effectLst/>
                        </a:rPr>
                        <a:t>Rs</a:t>
                      </a:r>
                      <a:r>
                        <a:rPr lang="en-IN" sz="2000" b="1" dirty="0">
                          <a:effectLst/>
                        </a:rPr>
                        <a:t>)</a:t>
                      </a:r>
                      <a:endParaRPr lang="en-US" sz="2000" b="1"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b="1" dirty="0">
                          <a:effectLst/>
                        </a:rPr>
                        <a:t>Base Charge (</a:t>
                      </a:r>
                      <a:r>
                        <a:rPr lang="en-IN" sz="2000" b="1" dirty="0" err="1">
                          <a:effectLst/>
                        </a:rPr>
                        <a:t>Rs</a:t>
                      </a:r>
                      <a:r>
                        <a:rPr lang="en-IN" sz="2000" b="1" dirty="0">
                          <a:effectLst/>
                        </a:rPr>
                        <a:t>)</a:t>
                      </a:r>
                      <a:endParaRPr lang="en-US" sz="2000" b="1"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b="1" dirty="0">
                          <a:effectLst/>
                        </a:rPr>
                        <a:t>Incremental cost (</a:t>
                      </a:r>
                      <a:r>
                        <a:rPr lang="en-IN" sz="2000" b="1" dirty="0" err="1">
                          <a:effectLst/>
                        </a:rPr>
                        <a:t>Rs</a:t>
                      </a:r>
                      <a:r>
                        <a:rPr lang="en-IN" sz="2000" b="1" dirty="0">
                          <a:effectLst/>
                        </a:rPr>
                        <a:t>)</a:t>
                      </a:r>
                      <a:endParaRPr lang="en-US" sz="2000" b="1"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3909408"/>
                  </a:ext>
                </a:extLst>
              </a:tr>
              <a:tr h="731055">
                <a:tc>
                  <a:txBody>
                    <a:bodyPr/>
                    <a:lstStyle/>
                    <a:p>
                      <a:pPr marL="0" marR="0" algn="just">
                        <a:lnSpc>
                          <a:spcPct val="115000"/>
                        </a:lnSpc>
                        <a:spcBef>
                          <a:spcPts val="0"/>
                        </a:spcBef>
                        <a:spcAft>
                          <a:spcPts val="800"/>
                        </a:spcAft>
                      </a:pPr>
                      <a:r>
                        <a:rPr lang="en-IN" sz="2000" dirty="0">
                          <a:effectLst/>
                        </a:rPr>
                        <a:t>1</a:t>
                      </a:r>
                      <a:endParaRPr lang="en-US" sz="2000"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dirty="0">
                          <a:effectLst/>
                        </a:rPr>
                        <a:t>13.475</a:t>
                      </a:r>
                      <a:endParaRPr lang="en-US" sz="2000"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a:effectLst/>
                        </a:rPr>
                        <a:t>808.5</a:t>
                      </a:r>
                      <a:endParaRPr lang="en-US" sz="200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a:effectLst/>
                        </a:rPr>
                        <a:t>9.43</a:t>
                      </a:r>
                      <a:endParaRPr lang="en-US" sz="200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1296054"/>
                  </a:ext>
                </a:extLst>
              </a:tr>
              <a:tr h="731055">
                <a:tc>
                  <a:txBody>
                    <a:bodyPr/>
                    <a:lstStyle/>
                    <a:p>
                      <a:pPr marL="0" marR="0" algn="just">
                        <a:lnSpc>
                          <a:spcPct val="115000"/>
                        </a:lnSpc>
                        <a:spcBef>
                          <a:spcPts val="0"/>
                        </a:spcBef>
                        <a:spcAft>
                          <a:spcPts val="800"/>
                        </a:spcAft>
                      </a:pPr>
                      <a:r>
                        <a:rPr lang="en-IN" sz="2000">
                          <a:effectLst/>
                        </a:rPr>
                        <a:t>2</a:t>
                      </a:r>
                      <a:endParaRPr lang="en-US" sz="200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a:effectLst/>
                        </a:rPr>
                        <a:t>9.671</a:t>
                      </a:r>
                      <a:endParaRPr lang="en-US" sz="200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dirty="0">
                          <a:effectLst/>
                        </a:rPr>
                        <a:t>882</a:t>
                      </a:r>
                      <a:endParaRPr lang="en-US" sz="2000"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a:effectLst/>
                        </a:rPr>
                        <a:t>6.77</a:t>
                      </a:r>
                      <a:endParaRPr lang="en-US" sz="200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1537619"/>
                  </a:ext>
                </a:extLst>
              </a:tr>
              <a:tr h="731055">
                <a:tc>
                  <a:txBody>
                    <a:bodyPr/>
                    <a:lstStyle/>
                    <a:p>
                      <a:pPr marL="0" marR="0" algn="just">
                        <a:lnSpc>
                          <a:spcPct val="115000"/>
                        </a:lnSpc>
                        <a:spcBef>
                          <a:spcPts val="0"/>
                        </a:spcBef>
                        <a:spcAft>
                          <a:spcPts val="800"/>
                        </a:spcAft>
                      </a:pPr>
                      <a:r>
                        <a:rPr lang="en-IN" sz="2000">
                          <a:effectLst/>
                        </a:rPr>
                        <a:t>3</a:t>
                      </a:r>
                      <a:endParaRPr lang="en-US" sz="200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a:effectLst/>
                        </a:rPr>
                        <a:t>8.575</a:t>
                      </a:r>
                      <a:endParaRPr lang="en-US" sz="200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dirty="0">
                          <a:effectLst/>
                        </a:rPr>
                        <a:t>1029</a:t>
                      </a:r>
                      <a:endParaRPr lang="en-US" sz="2000"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dirty="0">
                          <a:effectLst/>
                        </a:rPr>
                        <a:t>6</a:t>
                      </a:r>
                      <a:endParaRPr lang="en-US" sz="2000" dirty="0">
                        <a:effectLst/>
                        <a:latin typeface="Times New Roman" panose="02020603050405020304" pitchFamily="18" charset="0"/>
                        <a:ea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578706"/>
                  </a:ext>
                </a:extLst>
              </a:tr>
            </a:tbl>
          </a:graphicData>
        </a:graphic>
      </p:graphicFrame>
    </p:spTree>
    <p:extLst>
      <p:ext uri="{BB962C8B-B14F-4D97-AF65-F5344CB8AC3E}">
        <p14:creationId xmlns:p14="http://schemas.microsoft.com/office/powerpoint/2010/main" val="1331841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93" y="1229632"/>
            <a:ext cx="4423559" cy="5309280"/>
          </a:xfrm>
        </p:spPr>
        <p:txBody>
          <a:bodyPr>
            <a:normAutofit/>
          </a:bodyPr>
          <a:lstStyle/>
          <a:p>
            <a:pPr algn="just"/>
            <a:r>
              <a:rPr lang="en-IN" sz="2000" dirty="0"/>
              <a:t>The commitment scheme would simply use only one of the following combinations as shown in </a:t>
            </a:r>
            <a:r>
              <a:rPr lang="en-IN" sz="2000" dirty="0" smtClean="0"/>
              <a:t>table below. </a:t>
            </a:r>
            <a:endParaRPr lang="en-US" sz="2000"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pic>
        <p:nvPicPr>
          <p:cNvPr id="6146" name="Picture 2" descr="c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1936" y="978806"/>
            <a:ext cx="6030708" cy="4522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294539045"/>
              </p:ext>
            </p:extLst>
          </p:nvPr>
        </p:nvGraphicFramePr>
        <p:xfrm>
          <a:off x="1205345" y="2420022"/>
          <a:ext cx="4090307" cy="2735408"/>
        </p:xfrm>
        <a:graphic>
          <a:graphicData uri="http://schemas.openxmlformats.org/drawingml/2006/table">
            <a:tbl>
              <a:tblPr firstRow="1" firstCol="1" bandRow="1">
                <a:tableStyleId>{2D5ABB26-0587-4C30-8999-92F81FD0307C}</a:tableStyleId>
              </a:tblPr>
              <a:tblGrid>
                <a:gridCol w="870198">
                  <a:extLst>
                    <a:ext uri="{9D8B030D-6E8A-4147-A177-3AD203B41FA5}">
                      <a16:colId xmlns:a16="http://schemas.microsoft.com/office/drawing/2014/main" val="3704356823"/>
                    </a:ext>
                  </a:extLst>
                </a:gridCol>
                <a:gridCol w="1539811">
                  <a:extLst>
                    <a:ext uri="{9D8B030D-6E8A-4147-A177-3AD203B41FA5}">
                      <a16:colId xmlns:a16="http://schemas.microsoft.com/office/drawing/2014/main" val="1621589925"/>
                    </a:ext>
                  </a:extLst>
                </a:gridCol>
                <a:gridCol w="1680298">
                  <a:extLst>
                    <a:ext uri="{9D8B030D-6E8A-4147-A177-3AD203B41FA5}">
                      <a16:colId xmlns:a16="http://schemas.microsoft.com/office/drawing/2014/main" val="4290208070"/>
                    </a:ext>
                  </a:extLst>
                </a:gridCol>
              </a:tblGrid>
              <a:tr h="683852">
                <a:tc>
                  <a:txBody>
                    <a:bodyPr/>
                    <a:lstStyle/>
                    <a:p>
                      <a:pPr marL="0" marR="0" algn="ctr">
                        <a:lnSpc>
                          <a:spcPct val="115000"/>
                        </a:lnSpc>
                        <a:spcBef>
                          <a:spcPts val="0"/>
                        </a:spcBef>
                        <a:spcAft>
                          <a:spcPts val="800"/>
                        </a:spcAft>
                      </a:pPr>
                      <a:r>
                        <a:rPr lang="en-IN" sz="1800" b="1" dirty="0" smtClean="0">
                          <a:effectLst/>
                        </a:rPr>
                        <a:t>Combi-nation</a:t>
                      </a:r>
                      <a:endParaRPr lang="en-US" sz="1800" b="1" dirty="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1800" b="1" dirty="0">
                          <a:effectLst/>
                        </a:rPr>
                        <a:t>MIN kW from combination</a:t>
                      </a:r>
                      <a:endParaRPr lang="en-US" sz="1800" b="1" dirty="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1800" b="1" dirty="0">
                          <a:effectLst/>
                        </a:rPr>
                        <a:t>MAX kW from combination</a:t>
                      </a:r>
                      <a:endParaRPr lang="en-US" sz="1800" b="1" dirty="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091161"/>
                  </a:ext>
                </a:extLst>
              </a:tr>
              <a:tr h="683852">
                <a:tc>
                  <a:txBody>
                    <a:bodyPr/>
                    <a:lstStyle/>
                    <a:p>
                      <a:pPr marL="0" marR="0" algn="ctr">
                        <a:lnSpc>
                          <a:spcPct val="115000"/>
                        </a:lnSpc>
                        <a:spcBef>
                          <a:spcPts val="0"/>
                        </a:spcBef>
                        <a:spcAft>
                          <a:spcPts val="800"/>
                        </a:spcAft>
                      </a:pPr>
                      <a:r>
                        <a:rPr lang="en-IN" sz="2000">
                          <a:effectLst/>
                        </a:rPr>
                        <a:t>3+2+1</a:t>
                      </a:r>
                      <a:endParaRPr lang="en-US" sz="200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dirty="0">
                          <a:effectLst/>
                        </a:rPr>
                        <a:t>270</a:t>
                      </a:r>
                      <a:endParaRPr lang="en-US" sz="2000" dirty="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dirty="0">
                          <a:effectLst/>
                        </a:rPr>
                        <a:t>910</a:t>
                      </a:r>
                      <a:endParaRPr lang="en-US" sz="2000" dirty="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6946775"/>
                  </a:ext>
                </a:extLst>
              </a:tr>
              <a:tr h="683852">
                <a:tc>
                  <a:txBody>
                    <a:bodyPr/>
                    <a:lstStyle/>
                    <a:p>
                      <a:pPr marL="0" marR="0" algn="ctr">
                        <a:lnSpc>
                          <a:spcPct val="115000"/>
                        </a:lnSpc>
                        <a:spcBef>
                          <a:spcPts val="0"/>
                        </a:spcBef>
                        <a:spcAft>
                          <a:spcPts val="800"/>
                        </a:spcAft>
                      </a:pPr>
                      <a:r>
                        <a:rPr lang="en-IN" sz="2000">
                          <a:effectLst/>
                        </a:rPr>
                        <a:t>3+2</a:t>
                      </a:r>
                      <a:endParaRPr lang="en-US" sz="200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a:effectLst/>
                        </a:rPr>
                        <a:t>210</a:t>
                      </a:r>
                      <a:endParaRPr lang="en-US" sz="200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dirty="0">
                          <a:effectLst/>
                        </a:rPr>
                        <a:t>710</a:t>
                      </a:r>
                      <a:endParaRPr lang="en-US" sz="2000" dirty="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313919"/>
                  </a:ext>
                </a:extLst>
              </a:tr>
              <a:tr h="683852">
                <a:tc>
                  <a:txBody>
                    <a:bodyPr/>
                    <a:lstStyle/>
                    <a:p>
                      <a:pPr marL="0" marR="0" algn="ctr">
                        <a:lnSpc>
                          <a:spcPct val="115000"/>
                        </a:lnSpc>
                        <a:spcBef>
                          <a:spcPts val="0"/>
                        </a:spcBef>
                        <a:spcAft>
                          <a:spcPts val="800"/>
                        </a:spcAft>
                      </a:pPr>
                      <a:r>
                        <a:rPr lang="en-IN" sz="2000" dirty="0">
                          <a:effectLst/>
                        </a:rPr>
                        <a:t>3</a:t>
                      </a:r>
                      <a:endParaRPr lang="en-US" sz="2000" dirty="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a:effectLst/>
                        </a:rPr>
                        <a:t>120</a:t>
                      </a:r>
                      <a:endParaRPr lang="en-US" sz="200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800"/>
                        </a:spcAft>
                      </a:pPr>
                      <a:r>
                        <a:rPr lang="en-IN" sz="2000" dirty="0">
                          <a:effectLst/>
                        </a:rPr>
                        <a:t>400</a:t>
                      </a:r>
                      <a:endParaRPr lang="en-US" sz="2000" dirty="0">
                        <a:effectLst/>
                        <a:latin typeface="Times New Roman" panose="02020603050405020304" pitchFamily="18" charset="0"/>
                        <a:ea typeface="Calibri" panose="020F0502020204030204" pitchFamily="34" charset="0"/>
                      </a:endParaRPr>
                    </a:p>
                  </a:txBody>
                  <a:tcPr marL="77888" marR="7788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441971"/>
                  </a:ext>
                </a:extLst>
              </a:tr>
            </a:tbl>
          </a:graphicData>
        </a:graphic>
      </p:graphicFrame>
    </p:spTree>
    <p:extLst>
      <p:ext uri="{BB962C8B-B14F-4D97-AF65-F5344CB8AC3E}">
        <p14:creationId xmlns:p14="http://schemas.microsoft.com/office/powerpoint/2010/main" val="35945400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3" y="193675"/>
            <a:ext cx="10515600" cy="1325562"/>
          </a:xfrm>
        </p:spPr>
        <p:txBody>
          <a:bodyPr/>
          <a:lstStyle/>
          <a:p>
            <a:r>
              <a:rPr lang="en-US" dirty="0" smtClean="0"/>
              <a:t>Results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28575170"/>
              </p:ext>
            </p:extLst>
          </p:nvPr>
        </p:nvGraphicFramePr>
        <p:xfrm>
          <a:off x="838200" y="1221581"/>
          <a:ext cx="10515600" cy="5134769"/>
        </p:xfrm>
        <a:graphic>
          <a:graphicData uri="http://schemas.openxmlformats.org/drawingml/2006/table">
            <a:tbl>
              <a:tblPr firstRow="1" firstCol="1" bandRow="1"/>
              <a:tblGrid>
                <a:gridCol w="3196771">
                  <a:extLst>
                    <a:ext uri="{9D8B030D-6E8A-4147-A177-3AD203B41FA5}">
                      <a16:colId xmlns:a16="http://schemas.microsoft.com/office/drawing/2014/main" val="3856421503"/>
                    </a:ext>
                  </a:extLst>
                </a:gridCol>
                <a:gridCol w="2598058">
                  <a:extLst>
                    <a:ext uri="{9D8B030D-6E8A-4147-A177-3AD203B41FA5}">
                      <a16:colId xmlns:a16="http://schemas.microsoft.com/office/drawing/2014/main" val="3088376257"/>
                    </a:ext>
                  </a:extLst>
                </a:gridCol>
                <a:gridCol w="234816">
                  <a:extLst>
                    <a:ext uri="{9D8B030D-6E8A-4147-A177-3AD203B41FA5}">
                      <a16:colId xmlns:a16="http://schemas.microsoft.com/office/drawing/2014/main" val="4142511130"/>
                    </a:ext>
                  </a:extLst>
                </a:gridCol>
                <a:gridCol w="1854952">
                  <a:extLst>
                    <a:ext uri="{9D8B030D-6E8A-4147-A177-3AD203B41FA5}">
                      <a16:colId xmlns:a16="http://schemas.microsoft.com/office/drawing/2014/main" val="1650791198"/>
                    </a:ext>
                  </a:extLst>
                </a:gridCol>
                <a:gridCol w="2631003">
                  <a:extLst>
                    <a:ext uri="{9D8B030D-6E8A-4147-A177-3AD203B41FA5}">
                      <a16:colId xmlns:a16="http://schemas.microsoft.com/office/drawing/2014/main" val="3463122111"/>
                    </a:ext>
                  </a:extLst>
                </a:gridCol>
              </a:tblGrid>
              <a:tr h="835025">
                <a:tc>
                  <a:txBody>
                    <a:bodyPr/>
                    <a:lstStyle/>
                    <a:p>
                      <a:pPr algn="just"/>
                      <a:endParaRPr lang="en-US" sz="2000" dirty="0">
                        <a:effectLst/>
                        <a:latin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2000" b="1">
                          <a:effectLst/>
                          <a:latin typeface="Times New Roman" panose="02020603050405020304" pitchFamily="18" charset="0"/>
                          <a:ea typeface="Calibri" panose="020F0502020204030204" pitchFamily="34" charset="0"/>
                        </a:rPr>
                        <a:t>Peak Reduction in %</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800"/>
                        </a:spcAft>
                      </a:pPr>
                      <a:r>
                        <a:rPr lang="en-IN" sz="2000" b="1">
                          <a:effectLst/>
                          <a:latin typeface="Times New Roman" panose="02020603050405020304" pitchFamily="18" charset="0"/>
                          <a:ea typeface="Calibri" panose="020F0502020204030204" pitchFamily="34" charset="0"/>
                        </a:rPr>
                        <a:t>Cost reduction (Rs)</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lnSpc>
                          <a:spcPct val="150000"/>
                        </a:lnSpc>
                        <a:spcBef>
                          <a:spcPts val="0"/>
                        </a:spcBef>
                        <a:spcAft>
                          <a:spcPts val="800"/>
                        </a:spcAft>
                      </a:pP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2000" b="1">
                          <a:effectLst/>
                          <a:latin typeface="Times New Roman" panose="02020603050405020304" pitchFamily="18" charset="0"/>
                          <a:ea typeface="Calibri" panose="020F0502020204030204" pitchFamily="34" charset="0"/>
                        </a:rPr>
                        <a:t>Cost reduction in %</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3945972"/>
                  </a:ext>
                </a:extLst>
              </a:tr>
              <a:tr h="506413">
                <a:tc gridSpan="5">
                  <a:txBody>
                    <a:bodyPr/>
                    <a:lstStyle/>
                    <a:p>
                      <a:pPr marL="0" marR="0" algn="ctr">
                        <a:lnSpc>
                          <a:spcPct val="150000"/>
                        </a:lnSpc>
                        <a:spcBef>
                          <a:spcPts val="0"/>
                        </a:spcBef>
                        <a:spcAft>
                          <a:spcPts val="800"/>
                        </a:spcAft>
                      </a:pPr>
                      <a:r>
                        <a:rPr lang="en-IN" sz="2000" b="1">
                          <a:effectLst/>
                          <a:latin typeface="Times New Roman" panose="02020603050405020304" pitchFamily="18" charset="0"/>
                          <a:ea typeface="Calibri" panose="020F0502020204030204" pitchFamily="34" charset="0"/>
                        </a:rPr>
                        <a:t>Non - Peak demand hours</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9949826"/>
                  </a:ext>
                </a:extLst>
              </a:tr>
              <a:tr h="400050">
                <a:tc>
                  <a:txBody>
                    <a:bodyPr/>
                    <a:lstStyle/>
                    <a:p>
                      <a:pPr marL="0" marR="0" algn="just">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Primary supply alone</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4.545</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nil</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nil</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555879"/>
                  </a:ext>
                </a:extLst>
              </a:tr>
              <a:tr h="400050">
                <a:tc>
                  <a:txBody>
                    <a:bodyPr/>
                    <a:lstStyle/>
                    <a:p>
                      <a:pPr marL="0" marR="0" algn="just">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Primary supply with PV Integration</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14.1184</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nil</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nil</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8451577"/>
                  </a:ext>
                </a:extLst>
              </a:tr>
              <a:tr h="513556">
                <a:tc gridSpan="5">
                  <a:txBody>
                    <a:bodyPr/>
                    <a:lstStyle/>
                    <a:p>
                      <a:pPr marL="0" marR="0" algn="ctr">
                        <a:lnSpc>
                          <a:spcPct val="150000"/>
                        </a:lnSpc>
                        <a:spcBef>
                          <a:spcPts val="0"/>
                        </a:spcBef>
                        <a:spcAft>
                          <a:spcPts val="800"/>
                        </a:spcAft>
                      </a:pPr>
                      <a:r>
                        <a:rPr lang="en-IN" sz="2000" b="1">
                          <a:effectLst/>
                          <a:latin typeface="Times New Roman" panose="02020603050405020304" pitchFamily="18" charset="0"/>
                          <a:ea typeface="Calibri" panose="020F0502020204030204" pitchFamily="34" charset="0"/>
                        </a:rPr>
                        <a:t>Peak demand hours</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34253376"/>
                  </a:ext>
                </a:extLst>
              </a:tr>
              <a:tr h="400050">
                <a:tc>
                  <a:txBody>
                    <a:bodyPr/>
                    <a:lstStyle/>
                    <a:p>
                      <a:pPr marL="0" marR="0" algn="just">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Primary supply alone</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3.32</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14,960.00</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11.39</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4746644"/>
                  </a:ext>
                </a:extLst>
              </a:tr>
              <a:tr h="400050">
                <a:tc>
                  <a:txBody>
                    <a:bodyPr/>
                    <a:lstStyle/>
                    <a:p>
                      <a:pPr marL="0" marR="0" algn="just">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Primary supply with PV Integration</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6.09</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37,400.00</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28.48</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0688789"/>
                  </a:ext>
                </a:extLst>
              </a:tr>
              <a:tr h="400050">
                <a:tc>
                  <a:txBody>
                    <a:bodyPr/>
                    <a:lstStyle/>
                    <a:p>
                      <a:pPr marL="0" marR="0" algn="just">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DG with PV Integration</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50000"/>
                        </a:lnSpc>
                        <a:spcBef>
                          <a:spcPts val="0"/>
                        </a:spcBef>
                        <a:spcAft>
                          <a:spcPts val="800"/>
                        </a:spcAft>
                      </a:pPr>
                      <a:r>
                        <a:rPr lang="en-IN" sz="2000" dirty="0">
                          <a:effectLst/>
                          <a:latin typeface="Times New Roman" panose="02020603050405020304" pitchFamily="18" charset="0"/>
                          <a:ea typeface="Calibri" panose="020F0502020204030204" pitchFamily="34" charset="0"/>
                        </a:rPr>
                        <a:t>5.762</a:t>
                      </a:r>
                      <a:endParaRPr lang="en-US" sz="20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800"/>
                        </a:spcAft>
                      </a:pPr>
                      <a:r>
                        <a:rPr lang="en-IN" sz="2000">
                          <a:effectLst/>
                          <a:latin typeface="Times New Roman" panose="02020603050405020304" pitchFamily="18" charset="0"/>
                          <a:ea typeface="Calibri" panose="020F0502020204030204" pitchFamily="34" charset="0"/>
                        </a:rPr>
                        <a:t>4,699.00</a:t>
                      </a:r>
                      <a:endParaRPr lang="en-US" sz="200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800"/>
                        </a:spcAft>
                      </a:pPr>
                      <a:r>
                        <a:rPr lang="en-IN" sz="2000" dirty="0">
                          <a:effectLst/>
                          <a:latin typeface="Times New Roman" panose="02020603050405020304" pitchFamily="18" charset="0"/>
                          <a:ea typeface="Calibri" panose="020F0502020204030204" pitchFamily="34" charset="0"/>
                        </a:rPr>
                        <a:t>3.65</a:t>
                      </a:r>
                      <a:endParaRPr lang="en-US" sz="2000" dirty="0">
                        <a:effectLst/>
                        <a:latin typeface="Times New Roman" panose="02020603050405020304" pitchFamily="18"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4886740"/>
                  </a:ext>
                </a:extLst>
              </a:tr>
            </a:tbl>
          </a:graphicData>
        </a:graphic>
      </p:graphicFrame>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90156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45127" y="1567544"/>
            <a:ext cx="10515600" cy="4612594"/>
          </a:xfrm>
        </p:spPr>
        <p:txBody>
          <a:bodyPr>
            <a:normAutofit lnSpcReduction="10000"/>
          </a:bodyPr>
          <a:lstStyle/>
          <a:p>
            <a:pPr algn="just"/>
            <a:r>
              <a:rPr lang="en-US" sz="2400" dirty="0"/>
              <a:t>The proposed strategy is a generalized technique based on load shifting, which has been mathematically formulated as a minimization problem</a:t>
            </a:r>
            <a:r>
              <a:rPr lang="en-US" sz="2400" dirty="0" smtClean="0"/>
              <a:t>.</a:t>
            </a:r>
          </a:p>
          <a:p>
            <a:pPr algn="just"/>
            <a:r>
              <a:rPr lang="en-US" sz="2400" dirty="0" smtClean="0"/>
              <a:t> </a:t>
            </a:r>
            <a:r>
              <a:rPr lang="en-US" sz="2400" dirty="0"/>
              <a:t>A heuristic based evolutionary algorithm is developed for solving the problem. </a:t>
            </a:r>
            <a:endParaRPr lang="en-US" sz="2400" dirty="0" smtClean="0"/>
          </a:p>
          <a:p>
            <a:pPr algn="just"/>
            <a:r>
              <a:rPr lang="en-US" sz="2400" dirty="0" smtClean="0"/>
              <a:t>The </a:t>
            </a:r>
            <a:r>
              <a:rPr lang="en-US" sz="2400" dirty="0"/>
              <a:t>simulation outcomes carried out for a campus infrastructure shows that the proposed algorithm is able to handle a large number of controllable devices of several types, and achieves substantial savings while reducing the peak load demand</a:t>
            </a:r>
            <a:r>
              <a:rPr lang="en-US" sz="2400" dirty="0" smtClean="0"/>
              <a:t>.</a:t>
            </a:r>
          </a:p>
          <a:p>
            <a:pPr algn="just"/>
            <a:r>
              <a:rPr lang="en-US" sz="2400" b="1" dirty="0" smtClean="0"/>
              <a:t>Highlights :-</a:t>
            </a:r>
          </a:p>
          <a:p>
            <a:pPr lvl="1" algn="just"/>
            <a:r>
              <a:rPr lang="en-IN" dirty="0"/>
              <a:t>Efficient allocation and usage of available DG Sets, which </a:t>
            </a:r>
            <a:r>
              <a:rPr lang="en-IN" dirty="0" err="1"/>
              <a:t>inturn</a:t>
            </a:r>
            <a:r>
              <a:rPr lang="en-IN" dirty="0"/>
              <a:t> reduces fuel cost, pollution, lifespan and </a:t>
            </a:r>
            <a:r>
              <a:rPr lang="en-IN" dirty="0" smtClean="0"/>
              <a:t>maintenance.</a:t>
            </a:r>
            <a:endParaRPr lang="en-US" dirty="0"/>
          </a:p>
          <a:p>
            <a:pPr lvl="1" algn="just"/>
            <a:r>
              <a:rPr lang="en-IN" dirty="0" smtClean="0"/>
              <a:t>Best </a:t>
            </a:r>
            <a:r>
              <a:rPr lang="en-IN" dirty="0"/>
              <a:t>utilization of existing 35kW Photovoltaic panels.</a:t>
            </a:r>
            <a:endParaRPr lang="en-US" dirty="0"/>
          </a:p>
          <a:p>
            <a:pPr lvl="1" algn="just"/>
            <a:r>
              <a:rPr lang="en-IN" dirty="0"/>
              <a:t>Support for future expansion of renewable assets.</a:t>
            </a:r>
            <a:endParaRPr lang="en-US" dirty="0" smtClean="0"/>
          </a:p>
          <a:p>
            <a:pPr lvl="1" algn="just"/>
            <a:endParaRPr lang="en-US" sz="1600" dirty="0" smtClean="0"/>
          </a:p>
          <a:p>
            <a:pPr marL="0" indent="0" algn="just">
              <a:buNone/>
            </a:pPr>
            <a:endParaRPr lang="en-US" sz="2000"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72055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371600" y="1613647"/>
            <a:ext cx="9601200" cy="4253753"/>
          </a:xfrm>
        </p:spPr>
        <p:txBody>
          <a:bodyPr>
            <a:noAutofit/>
          </a:bodyPr>
          <a:lstStyle/>
          <a:p>
            <a:r>
              <a:rPr lang="en-US" sz="1600" dirty="0">
                <a:latin typeface="Calibri" panose="020F0502020204030204" pitchFamily="34" charset="0"/>
              </a:rPr>
              <a:t>[1] </a:t>
            </a:r>
            <a:r>
              <a:rPr lang="en-US" sz="1600" dirty="0" err="1">
                <a:latin typeface="Calibri" panose="020F0502020204030204" pitchFamily="34" charset="0"/>
              </a:rPr>
              <a:t>Nandkishor</a:t>
            </a:r>
            <a:r>
              <a:rPr lang="en-US" sz="1600" dirty="0">
                <a:latin typeface="Calibri" panose="020F0502020204030204" pitchFamily="34" charset="0"/>
              </a:rPr>
              <a:t> </a:t>
            </a:r>
            <a:r>
              <a:rPr lang="en-US" sz="1600" dirty="0" err="1">
                <a:latin typeface="Calibri" panose="020F0502020204030204" pitchFamily="34" charset="0"/>
              </a:rPr>
              <a:t>Kinhekar</a:t>
            </a:r>
            <a:r>
              <a:rPr lang="en-US" sz="1600" dirty="0">
                <a:latin typeface="Calibri" panose="020F0502020204030204" pitchFamily="34" charset="0"/>
              </a:rPr>
              <a:t> and Narayana Prasad </a:t>
            </a:r>
            <a:r>
              <a:rPr lang="en-US" sz="1600" dirty="0" err="1">
                <a:latin typeface="Calibri" panose="020F0502020204030204" pitchFamily="34" charset="0"/>
              </a:rPr>
              <a:t>Padhy</a:t>
            </a:r>
            <a:r>
              <a:rPr lang="en-US" sz="1600" dirty="0">
                <a:latin typeface="Calibri" panose="020F0502020204030204" pitchFamily="34" charset="0"/>
              </a:rPr>
              <a:t>, “Utility Oriented Demand Side Management Using Smart AC and Micro DC Grid Cooperative”, Year: 2015, Volume: PP, Issue: 99 Pages: 1 – 10. </a:t>
            </a:r>
            <a:endParaRPr lang="en-US" sz="1600" dirty="0" smtClean="0">
              <a:latin typeface="Calibri" panose="020F0502020204030204" pitchFamily="34" charset="0"/>
            </a:endParaRPr>
          </a:p>
          <a:p>
            <a:r>
              <a:rPr lang="en-US" sz="1600" dirty="0" smtClean="0">
                <a:latin typeface="Calibri" panose="020F0502020204030204" pitchFamily="34" charset="0"/>
              </a:rPr>
              <a:t>[</a:t>
            </a:r>
            <a:r>
              <a:rPr lang="en-US" sz="1600" dirty="0">
                <a:latin typeface="Calibri" panose="020F0502020204030204" pitchFamily="34" charset="0"/>
              </a:rPr>
              <a:t>2] </a:t>
            </a:r>
            <a:r>
              <a:rPr lang="en-US" sz="1600" dirty="0" err="1">
                <a:latin typeface="Calibri" panose="020F0502020204030204" pitchFamily="34" charset="0"/>
              </a:rPr>
              <a:t>Thillainathan</a:t>
            </a:r>
            <a:r>
              <a:rPr lang="en-US" sz="1600" dirty="0">
                <a:latin typeface="Calibri" panose="020F0502020204030204" pitchFamily="34" charset="0"/>
              </a:rPr>
              <a:t> </a:t>
            </a:r>
            <a:r>
              <a:rPr lang="en-US" sz="1600" dirty="0" err="1">
                <a:latin typeface="Calibri" panose="020F0502020204030204" pitchFamily="34" charset="0"/>
              </a:rPr>
              <a:t>Logenthiran</a:t>
            </a:r>
            <a:r>
              <a:rPr lang="en-US" sz="1600" dirty="0">
                <a:latin typeface="Calibri" panose="020F0502020204030204" pitchFamily="34" charset="0"/>
              </a:rPr>
              <a:t> and </a:t>
            </a:r>
            <a:r>
              <a:rPr lang="en-US" sz="1600" dirty="0" err="1">
                <a:latin typeface="Calibri" panose="020F0502020204030204" pitchFamily="34" charset="0"/>
              </a:rPr>
              <a:t>Dipti</a:t>
            </a:r>
            <a:r>
              <a:rPr lang="en-US" sz="1600" dirty="0">
                <a:latin typeface="Calibri" panose="020F0502020204030204" pitchFamily="34" charset="0"/>
              </a:rPr>
              <a:t> Srinivasan, “Demand Side Management in Smart Grid Using Heuristic Optimization”, Year: 2012, Volume: 3, Issue: 3 Pages: 1244 – 1252. </a:t>
            </a:r>
            <a:endParaRPr lang="en-US" sz="1600" dirty="0" smtClean="0">
              <a:latin typeface="Calibri" panose="020F0502020204030204" pitchFamily="34" charset="0"/>
            </a:endParaRPr>
          </a:p>
          <a:p>
            <a:r>
              <a:rPr lang="en-US" sz="1600" dirty="0">
                <a:latin typeface="Calibri" panose="020F0502020204030204" pitchFamily="34" charset="0"/>
              </a:rPr>
              <a:t>[1] Q. Li and M. Zhou, “The future-oriented grid-smart grid,” J. </a:t>
            </a:r>
            <a:r>
              <a:rPr lang="en-US" sz="1600" dirty="0" err="1">
                <a:latin typeface="Calibri" panose="020F0502020204030204" pitchFamily="34" charset="0"/>
              </a:rPr>
              <a:t>Comput</a:t>
            </a:r>
            <a:r>
              <a:rPr lang="en-US" sz="1600" dirty="0" smtClean="0">
                <a:latin typeface="Calibri" panose="020F0502020204030204" pitchFamily="34" charset="0"/>
              </a:rPr>
              <a:t>.,vol</a:t>
            </a:r>
            <a:r>
              <a:rPr lang="en-US" sz="1600" dirty="0">
                <a:latin typeface="Calibri" panose="020F0502020204030204" pitchFamily="34" charset="0"/>
              </a:rPr>
              <a:t>. 6, no. 1, pp. 98–105, 2011.</a:t>
            </a:r>
          </a:p>
          <a:p>
            <a:r>
              <a:rPr lang="en-US" sz="1600" dirty="0">
                <a:latin typeface="Calibri" panose="020F0502020204030204" pitchFamily="34" charset="0"/>
              </a:rPr>
              <a:t>[2] P. Agrawal, “Overview of DOE </a:t>
            </a:r>
            <a:r>
              <a:rPr lang="en-US" sz="1600" dirty="0" err="1">
                <a:latin typeface="Calibri" panose="020F0502020204030204" pitchFamily="34" charset="0"/>
              </a:rPr>
              <a:t>microgrid</a:t>
            </a:r>
            <a:r>
              <a:rPr lang="en-US" sz="1600" dirty="0">
                <a:latin typeface="Calibri" panose="020F0502020204030204" pitchFamily="34" charset="0"/>
              </a:rPr>
              <a:t> activities,” in Proc. </a:t>
            </a:r>
            <a:r>
              <a:rPr lang="en-US" sz="1600" dirty="0" err="1">
                <a:latin typeface="Calibri" panose="020F0502020204030204" pitchFamily="34" charset="0"/>
              </a:rPr>
              <a:t>Symp</a:t>
            </a:r>
            <a:r>
              <a:rPr lang="en-US" sz="1600" dirty="0" smtClean="0">
                <a:latin typeface="Calibri" panose="020F0502020204030204" pitchFamily="34" charset="0"/>
              </a:rPr>
              <a:t>. </a:t>
            </a:r>
            <a:r>
              <a:rPr lang="en-US" sz="1600" dirty="0" err="1" smtClean="0">
                <a:latin typeface="Calibri" panose="020F0502020204030204" pitchFamily="34" charset="0"/>
              </a:rPr>
              <a:t>Microgrid,Montreal,QC</a:t>
            </a:r>
            <a:r>
              <a:rPr lang="en-US" sz="1600" dirty="0">
                <a:latin typeface="Calibri" panose="020F0502020204030204" pitchFamily="34" charset="0"/>
              </a:rPr>
              <a:t>, Canada, 2006 [Online].Available: http://</a:t>
            </a:r>
            <a:r>
              <a:rPr lang="en-US" sz="1600" dirty="0" smtClean="0">
                <a:latin typeface="Calibri" panose="020F0502020204030204" pitchFamily="34" charset="0"/>
              </a:rPr>
              <a:t>der.lbl.gov/2006microgrids_files/USA/Presentation_7_Part1_Poonumgrawal.pdf</a:t>
            </a:r>
            <a:endParaRPr lang="en-US" sz="1600" dirty="0">
              <a:latin typeface="Calibri" panose="020F0502020204030204" pitchFamily="34" charset="0"/>
            </a:endParaRPr>
          </a:p>
          <a:p>
            <a:r>
              <a:rPr lang="en-US" sz="1600" dirty="0">
                <a:latin typeface="Calibri" panose="020F0502020204030204" pitchFamily="34" charset="0"/>
              </a:rPr>
              <a:t>[3] S. Rahman and </a:t>
            </a:r>
            <a:r>
              <a:rPr lang="en-US" sz="1600" dirty="0" err="1">
                <a:latin typeface="Calibri" panose="020F0502020204030204" pitchFamily="34" charset="0"/>
              </a:rPr>
              <a:t>Rinaldy</a:t>
            </a:r>
            <a:r>
              <a:rPr lang="en-US" sz="1600" dirty="0">
                <a:latin typeface="Calibri" panose="020F0502020204030204" pitchFamily="34" charset="0"/>
              </a:rPr>
              <a:t>, “An efficient load model for analyzing </a:t>
            </a:r>
            <a:r>
              <a:rPr lang="en-US" sz="1600" dirty="0" smtClean="0">
                <a:latin typeface="Calibri" panose="020F0502020204030204" pitchFamily="34" charset="0"/>
              </a:rPr>
              <a:t>demand side </a:t>
            </a:r>
            <a:r>
              <a:rPr lang="en-US" sz="1600" dirty="0">
                <a:latin typeface="Calibri" panose="020F0502020204030204" pitchFamily="34" charset="0"/>
              </a:rPr>
              <a:t>management impacts,” IEEE Trans. Power Syst., vol. 8, </a:t>
            </a:r>
            <a:r>
              <a:rPr lang="en-US" sz="1600" dirty="0" smtClean="0">
                <a:latin typeface="Calibri" panose="020F0502020204030204" pitchFamily="34" charset="0"/>
              </a:rPr>
              <a:t>no.3</a:t>
            </a:r>
            <a:r>
              <a:rPr lang="en-US" sz="1600" dirty="0">
                <a:latin typeface="Calibri" panose="020F0502020204030204" pitchFamily="34" charset="0"/>
              </a:rPr>
              <a:t>, pp. 1219–1226, Aug. 1993.</a:t>
            </a:r>
          </a:p>
          <a:p>
            <a:r>
              <a:rPr lang="en-US" sz="1600" dirty="0">
                <a:latin typeface="Calibri" panose="020F0502020204030204" pitchFamily="34" charset="0"/>
              </a:rPr>
              <a:t>[4] A. I. Cohen and C. C. Wang, “An optimization method for </a:t>
            </a:r>
            <a:r>
              <a:rPr lang="en-US" sz="1600" dirty="0" smtClean="0">
                <a:latin typeface="Calibri" panose="020F0502020204030204" pitchFamily="34" charset="0"/>
              </a:rPr>
              <a:t>load management </a:t>
            </a:r>
            <a:r>
              <a:rPr lang="en-US" sz="1600" dirty="0">
                <a:latin typeface="Calibri" panose="020F0502020204030204" pitchFamily="34" charset="0"/>
              </a:rPr>
              <a:t>scheduling,” IEEE Trans. Power Syst., vol. 3, no. 2, </a:t>
            </a:r>
            <a:r>
              <a:rPr lang="en-US" sz="1600" dirty="0" smtClean="0">
                <a:latin typeface="Calibri" panose="020F0502020204030204" pitchFamily="34" charset="0"/>
              </a:rPr>
              <a:t>pp.612–618</a:t>
            </a:r>
            <a:r>
              <a:rPr lang="en-US" sz="1600" dirty="0">
                <a:latin typeface="Calibri" panose="020F0502020204030204" pitchFamily="34" charset="0"/>
              </a:rPr>
              <a:t>, May 1988</a:t>
            </a:r>
            <a:r>
              <a:rPr lang="en-US" sz="1600" dirty="0" smtClean="0">
                <a:latin typeface="Calibri" panose="020F0502020204030204" pitchFamily="34" charset="0"/>
              </a:rPr>
              <a:t>. </a:t>
            </a:r>
          </a:p>
          <a:p>
            <a:r>
              <a:rPr lang="en-US" sz="1600" dirty="0" smtClean="0">
                <a:latin typeface="Calibri" panose="020F0502020204030204" pitchFamily="34" charset="0"/>
              </a:rPr>
              <a:t>[</a:t>
            </a:r>
            <a:r>
              <a:rPr lang="en-US" sz="1600" dirty="0">
                <a:latin typeface="Calibri" panose="020F0502020204030204" pitchFamily="34" charset="0"/>
              </a:rPr>
              <a:t>5] K.-H. Ng and G. B. </a:t>
            </a:r>
            <a:r>
              <a:rPr lang="en-US" sz="1600" dirty="0" err="1">
                <a:latin typeface="Calibri" panose="020F0502020204030204" pitchFamily="34" charset="0"/>
              </a:rPr>
              <a:t>Sheblé</a:t>
            </a:r>
            <a:r>
              <a:rPr lang="en-US" sz="1600" dirty="0">
                <a:latin typeface="Calibri" panose="020F0502020204030204" pitchFamily="34" charset="0"/>
              </a:rPr>
              <a:t>, “Direct load control-A profit-based </a:t>
            </a:r>
            <a:r>
              <a:rPr lang="en-US" sz="1600" dirty="0" smtClean="0">
                <a:latin typeface="Calibri" panose="020F0502020204030204" pitchFamily="34" charset="0"/>
              </a:rPr>
              <a:t>load management </a:t>
            </a:r>
            <a:r>
              <a:rPr lang="en-US" sz="1600" dirty="0">
                <a:latin typeface="Calibri" panose="020F0502020204030204" pitchFamily="34" charset="0"/>
              </a:rPr>
              <a:t>using linear </a:t>
            </a:r>
            <a:r>
              <a:rPr lang="en-US" sz="1600" dirty="0" smtClean="0">
                <a:latin typeface="Calibri" panose="020F0502020204030204" pitchFamily="34" charset="0"/>
              </a:rPr>
              <a:t>programming</a:t>
            </a:r>
            <a:r>
              <a:rPr lang="en-US" sz="1600" dirty="0">
                <a:latin typeface="Calibri" panose="020F0502020204030204" pitchFamily="34" charset="0"/>
              </a:rPr>
              <a:t>,” IEEE Trans. Power Syst., vol</a:t>
            </a:r>
            <a:r>
              <a:rPr lang="en-US" sz="1600" dirty="0" smtClean="0">
                <a:latin typeface="Calibri" panose="020F0502020204030204" pitchFamily="34" charset="0"/>
              </a:rPr>
              <a:t>. 13</a:t>
            </a:r>
            <a:r>
              <a:rPr lang="en-US" sz="1600" dirty="0">
                <a:latin typeface="Calibri" panose="020F0502020204030204" pitchFamily="34" charset="0"/>
              </a:rPr>
              <a:t>, no. 2, pp. 688–694, May 1998.</a:t>
            </a:r>
          </a:p>
          <a:p>
            <a:r>
              <a:rPr lang="en-US" sz="1600" dirty="0">
                <a:latin typeface="Calibri" panose="020F0502020204030204" pitchFamily="34" charset="0"/>
              </a:rPr>
              <a:t>[6] F. C. </a:t>
            </a:r>
            <a:r>
              <a:rPr lang="en-US" sz="1600" dirty="0" err="1">
                <a:latin typeface="Calibri" panose="020F0502020204030204" pitchFamily="34" charset="0"/>
              </a:rPr>
              <a:t>Schweppe</a:t>
            </a:r>
            <a:r>
              <a:rPr lang="en-US" sz="1600" dirty="0">
                <a:latin typeface="Calibri" panose="020F0502020204030204" pitchFamily="34" charset="0"/>
              </a:rPr>
              <a:t>, B. </a:t>
            </a:r>
            <a:r>
              <a:rPr lang="en-US" sz="1600" dirty="0" err="1">
                <a:latin typeface="Calibri" panose="020F0502020204030204" pitchFamily="34" charset="0"/>
              </a:rPr>
              <a:t>Daryanian</a:t>
            </a:r>
            <a:r>
              <a:rPr lang="en-US" sz="1600" dirty="0">
                <a:latin typeface="Calibri" panose="020F0502020204030204" pitchFamily="34" charset="0"/>
              </a:rPr>
              <a:t>, and R. D. Tabors, “Algorithms for </a:t>
            </a:r>
            <a:r>
              <a:rPr lang="en-US" sz="1600" dirty="0" smtClean="0">
                <a:latin typeface="Calibri" panose="020F0502020204030204" pitchFamily="34" charset="0"/>
              </a:rPr>
              <a:t>a spot </a:t>
            </a:r>
            <a:r>
              <a:rPr lang="en-US" sz="1600" dirty="0">
                <a:latin typeface="Calibri" panose="020F0502020204030204" pitchFamily="34" charset="0"/>
              </a:rPr>
              <a:t>price responding residential load controller,” IEEE Trans. </a:t>
            </a:r>
            <a:r>
              <a:rPr lang="en-US" sz="1600" dirty="0" smtClean="0">
                <a:latin typeface="Calibri" panose="020F0502020204030204" pitchFamily="34" charset="0"/>
              </a:rPr>
              <a:t>Power Syst</a:t>
            </a:r>
            <a:r>
              <a:rPr lang="en-US" sz="1600" dirty="0">
                <a:latin typeface="Calibri" panose="020F0502020204030204" pitchFamily="34" charset="0"/>
              </a:rPr>
              <a:t>., vol. 4, no. 2, pp. 507–516, May 1989.</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173A-44E2-4760-A868-6A16CDF703A7}"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166409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39588"/>
            <a:ext cx="9601200" cy="5127812"/>
          </a:xfrm>
        </p:spPr>
        <p:txBody>
          <a:bodyPr>
            <a:normAutofit/>
          </a:bodyPr>
          <a:lstStyle/>
          <a:p>
            <a:pPr marL="0" indent="0">
              <a:buNone/>
            </a:pPr>
            <a:endParaRPr lang="en-US" sz="4400" dirty="0"/>
          </a:p>
          <a:p>
            <a:pPr marL="0" indent="0" algn="ctr">
              <a:buNone/>
            </a:pPr>
            <a:endParaRPr lang="en-US" sz="4400" dirty="0"/>
          </a:p>
          <a:p>
            <a:pPr marL="0" indent="0" algn="ctr">
              <a:buNone/>
            </a:pPr>
            <a:endParaRPr lang="en-US" sz="4400" dirty="0" smtClean="0"/>
          </a:p>
          <a:p>
            <a:pPr marL="0" indent="0">
              <a:buNone/>
            </a:pPr>
            <a:r>
              <a:rPr lang="en-US" sz="4400" dirty="0"/>
              <a:t>	</a:t>
            </a:r>
            <a:r>
              <a:rPr lang="en-US" sz="4400" dirty="0" smtClean="0"/>
              <a:t>Thank You !!</a:t>
            </a:r>
            <a:endParaRPr lang="en-US" sz="44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659" y="537884"/>
            <a:ext cx="3520401" cy="16808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3965" y="3637152"/>
            <a:ext cx="1672686" cy="2230248"/>
          </a:xfrm>
          <a:prstGeom prst="rect">
            <a:avLst/>
          </a:prstGeom>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1608C63-21A9-444A-9400-57A216A7C23C}"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279219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089890" y="1812289"/>
            <a:ext cx="10026073" cy="4351337"/>
          </a:xfrm>
        </p:spPr>
        <p:txBody>
          <a:bodyPr/>
          <a:lstStyle/>
          <a:p>
            <a:r>
              <a:rPr lang="en-US" sz="2000" dirty="0" smtClean="0"/>
              <a:t>Simulations have been carried out for a campus infrastructure utilizing existing assets such as DG Sets &amp; PV Panels.</a:t>
            </a:r>
          </a:p>
          <a:p>
            <a:pPr lvl="1"/>
            <a:endParaRPr lang="en-US" sz="2000" dirty="0" smtClean="0"/>
          </a:p>
          <a:p>
            <a:pPr lvl="1"/>
            <a:r>
              <a:rPr lang="en-US" sz="2000" dirty="0" smtClean="0"/>
              <a:t>SCENARIO 1 – Primary Supply alone</a:t>
            </a:r>
          </a:p>
          <a:p>
            <a:pPr lvl="1"/>
            <a:r>
              <a:rPr lang="en-US" sz="2000" dirty="0" smtClean="0"/>
              <a:t>SCENARIO 2 – DSM during peak demand hours</a:t>
            </a:r>
          </a:p>
          <a:p>
            <a:pPr lvl="1"/>
            <a:r>
              <a:rPr lang="en-US" sz="2000" dirty="0" smtClean="0"/>
              <a:t>SCENARIO 3 – Primary Supply with PV Integration</a:t>
            </a:r>
          </a:p>
          <a:p>
            <a:pPr lvl="1"/>
            <a:r>
              <a:rPr lang="en-US" sz="2000" dirty="0" smtClean="0"/>
              <a:t>SCENARIO 4 – DSM with PV during Peak demand hour</a:t>
            </a:r>
          </a:p>
          <a:p>
            <a:pPr lvl="1"/>
            <a:r>
              <a:rPr lang="en-US" sz="2000" dirty="0" smtClean="0"/>
              <a:t>SCENARIO 5 – Diesel Generator with PV Integration</a:t>
            </a:r>
          </a:p>
          <a:p>
            <a:pPr lvl="1"/>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102294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3074366"/>
              </p:ext>
            </p:extLst>
          </p:nvPr>
        </p:nvGraphicFramePr>
        <p:xfrm>
          <a:off x="844550" y="1828798"/>
          <a:ext cx="10515600" cy="3918858"/>
        </p:xfrm>
        <a:graphic>
          <a:graphicData uri="http://schemas.openxmlformats.org/drawingml/2006/table">
            <a:tbl>
              <a:tblPr firstRow="1" bandRow="1">
                <a:tableStyleId>{2D5ABB26-0587-4C30-8999-92F81FD0307C}</a:tableStyleId>
              </a:tblPr>
              <a:tblGrid>
                <a:gridCol w="1419679">
                  <a:extLst>
                    <a:ext uri="{9D8B030D-6E8A-4147-A177-3AD203B41FA5}">
                      <a16:colId xmlns:a16="http://schemas.microsoft.com/office/drawing/2014/main" val="2690320650"/>
                    </a:ext>
                  </a:extLst>
                </a:gridCol>
                <a:gridCol w="3838121">
                  <a:extLst>
                    <a:ext uri="{9D8B030D-6E8A-4147-A177-3AD203B41FA5}">
                      <a16:colId xmlns:a16="http://schemas.microsoft.com/office/drawing/2014/main" val="1378954635"/>
                    </a:ext>
                  </a:extLst>
                </a:gridCol>
                <a:gridCol w="1256393">
                  <a:extLst>
                    <a:ext uri="{9D8B030D-6E8A-4147-A177-3AD203B41FA5}">
                      <a16:colId xmlns:a16="http://schemas.microsoft.com/office/drawing/2014/main" val="3260135042"/>
                    </a:ext>
                  </a:extLst>
                </a:gridCol>
                <a:gridCol w="4001407">
                  <a:extLst>
                    <a:ext uri="{9D8B030D-6E8A-4147-A177-3AD203B41FA5}">
                      <a16:colId xmlns:a16="http://schemas.microsoft.com/office/drawing/2014/main" val="3542454937"/>
                    </a:ext>
                  </a:extLst>
                </a:gridCol>
              </a:tblGrid>
              <a:tr h="753627">
                <a:tc>
                  <a:txBody>
                    <a:bodyPr/>
                    <a:lstStyle/>
                    <a:p>
                      <a:pPr algn="l"/>
                      <a:r>
                        <a:rPr lang="en-US" dirty="0" smtClean="0"/>
                        <a:t>Author</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Paper Title</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Year</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smtClean="0"/>
                        <a:t>Summary</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2245280"/>
                  </a:ext>
                </a:extLst>
              </a:tr>
              <a:tr h="1055077">
                <a:tc>
                  <a:txBody>
                    <a:bodyPr/>
                    <a:lstStyle/>
                    <a:p>
                      <a:r>
                        <a:rPr lang="en-US" sz="1600" kern="1200" dirty="0" err="1" smtClean="0">
                          <a:effectLst/>
                        </a:rPr>
                        <a:t>Nandkishor</a:t>
                      </a:r>
                      <a:r>
                        <a:rPr lang="en-US" sz="1600" kern="1200" dirty="0" smtClean="0">
                          <a:effectLst/>
                        </a:rPr>
                        <a:t> </a:t>
                      </a:r>
                      <a:r>
                        <a:rPr lang="en-US" sz="1600" kern="1200" dirty="0" err="1" smtClean="0">
                          <a:effectLst/>
                        </a:rPr>
                        <a:t>Kinhekar</a:t>
                      </a:r>
                      <a:endParaRPr lang="en-US" sz="16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IN" sz="1600" dirty="0">
                          <a:effectLst/>
                        </a:rPr>
                        <a:t>Utility Oriented Demand Side Management Using Smart AC and Micro DC Grid Cooperative</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7000"/>
                        </a:lnSpc>
                        <a:spcBef>
                          <a:spcPts val="0"/>
                        </a:spcBef>
                        <a:spcAft>
                          <a:spcPts val="0"/>
                        </a:spcAft>
                        <a:buFont typeface="Arial" panose="020B0604020202020204" pitchFamily="34" charset="0"/>
                        <a:buNone/>
                      </a:pPr>
                      <a:r>
                        <a:rPr lang="en-US" sz="1600" dirty="0" smtClean="0">
                          <a:effectLst/>
                        </a:rPr>
                        <a:t>2015</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0"/>
                        </a:spcAft>
                        <a:buFont typeface="Arial" panose="020B0604020202020204" pitchFamily="34" charset="0"/>
                        <a:buNone/>
                      </a:pPr>
                      <a:r>
                        <a:rPr lang="en-US" sz="1600" dirty="0" smtClean="0">
                          <a:effectLst/>
                        </a:rPr>
                        <a:t>Demonstrated </a:t>
                      </a:r>
                      <a:r>
                        <a:rPr lang="en-US" sz="1600" dirty="0">
                          <a:effectLst/>
                        </a:rPr>
                        <a:t>a load shifting demand side management (DSM) technique used to shift AC industrial loads in response to time of day (TOD) tariff</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7744773"/>
                  </a:ext>
                </a:extLst>
              </a:tr>
              <a:tr h="1055077">
                <a:tc>
                  <a:txBody>
                    <a:bodyPr/>
                    <a:lstStyle/>
                    <a:p>
                      <a:pPr marL="0" marR="0">
                        <a:lnSpc>
                          <a:spcPct val="107000"/>
                        </a:lnSpc>
                        <a:spcBef>
                          <a:spcPts val="0"/>
                        </a:spcBef>
                        <a:spcAft>
                          <a:spcPts val="0"/>
                        </a:spcAft>
                      </a:pPr>
                      <a:r>
                        <a:rPr lang="en-US" sz="1600" dirty="0" err="1">
                          <a:effectLst/>
                        </a:rPr>
                        <a:t>Logenthiran.T</a:t>
                      </a:r>
                      <a:endParaRPr lang="en-US" sz="1600" b="1"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Demand Side Management in Smart Grid Using Heuristic Optimization</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7000"/>
                        </a:lnSpc>
                        <a:spcBef>
                          <a:spcPts val="0"/>
                        </a:spcBef>
                        <a:spcAft>
                          <a:spcPts val="0"/>
                        </a:spcAft>
                        <a:buFont typeface="Arial" panose="020B0604020202020204" pitchFamily="34" charset="0"/>
                        <a:buNone/>
                      </a:pPr>
                      <a:r>
                        <a:rPr lang="en-US" sz="1600" dirty="0" smtClean="0">
                          <a:effectLst/>
                        </a:rPr>
                        <a:t>2012</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0"/>
                        </a:spcAft>
                        <a:buFont typeface="Arial" panose="020B0604020202020204" pitchFamily="34" charset="0"/>
                        <a:buNone/>
                      </a:pPr>
                      <a:r>
                        <a:rPr lang="en-US" sz="1600" dirty="0">
                          <a:effectLst/>
                        </a:rPr>
                        <a:t>Proposed a day-ahead load shifting technique, mathematically formulated as a minimization problem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963048"/>
                  </a:ext>
                </a:extLst>
              </a:tr>
              <a:tr h="1055077">
                <a:tc>
                  <a:txBody>
                    <a:bodyPr/>
                    <a:lstStyle/>
                    <a:p>
                      <a:pPr marL="0" marR="0">
                        <a:lnSpc>
                          <a:spcPct val="107000"/>
                        </a:lnSpc>
                        <a:spcBef>
                          <a:spcPts val="0"/>
                        </a:spcBef>
                        <a:spcAft>
                          <a:spcPts val="0"/>
                        </a:spcAft>
                      </a:pPr>
                      <a:r>
                        <a:rPr lang="en-US" sz="1600" dirty="0" err="1">
                          <a:effectLst/>
                        </a:rPr>
                        <a:t>Govardhan.M</a:t>
                      </a:r>
                      <a:endParaRPr lang="en-US" sz="1600" b="1"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effectLst/>
                        </a:rPr>
                        <a:t>Impact of demand side management on unit commitment problem</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7000"/>
                        </a:lnSpc>
                        <a:spcBef>
                          <a:spcPts val="0"/>
                        </a:spcBef>
                        <a:spcAft>
                          <a:spcPts val="0"/>
                        </a:spcAft>
                        <a:buFont typeface="Arial" panose="020B0604020202020204" pitchFamily="34" charset="0"/>
                        <a:buNone/>
                      </a:pPr>
                      <a:r>
                        <a:rPr lang="en-US" sz="1600" dirty="0" smtClean="0">
                          <a:effectLst/>
                        </a:rPr>
                        <a:t>2014</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a:lnSpc>
                          <a:spcPct val="107000"/>
                        </a:lnSpc>
                        <a:spcBef>
                          <a:spcPts val="0"/>
                        </a:spcBef>
                        <a:spcAft>
                          <a:spcPts val="0"/>
                        </a:spcAft>
                        <a:buFont typeface="Arial" panose="020B0604020202020204" pitchFamily="34" charset="0"/>
                        <a:buNone/>
                      </a:pPr>
                      <a:r>
                        <a:rPr lang="en-US" sz="1600" dirty="0">
                          <a:effectLst/>
                        </a:rPr>
                        <a:t>Uses two essential approaches of energy balance (i.e. energy shifting) and load reduction during peak hours. </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6887258"/>
                  </a:ext>
                </a:extLst>
              </a:tr>
            </a:tbl>
          </a:graphicData>
        </a:graphic>
      </p:graphicFrame>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019611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DSM Strategies</a:t>
            </a:r>
            <a:endParaRPr lang="en-US" dirty="0"/>
          </a:p>
        </p:txBody>
      </p:sp>
      <p:pic>
        <p:nvPicPr>
          <p:cNvPr id="6" name="Content Placeholder 5"/>
          <p:cNvPicPr>
            <a:picLocks noGrp="1"/>
          </p:cNvPicPr>
          <p:nvPr>
            <p:ph sz="half" idx="1"/>
          </p:nvPr>
        </p:nvPicPr>
        <p:blipFill>
          <a:blip r:embed="rId2"/>
          <a:stretch>
            <a:fillRect/>
          </a:stretch>
        </p:blipFill>
        <p:spPr>
          <a:xfrm>
            <a:off x="844550" y="1909692"/>
            <a:ext cx="5181600" cy="4189553"/>
          </a:xfrm>
          <a:prstGeom prst="rect">
            <a:avLst/>
          </a:prstGeom>
        </p:spPr>
      </p:pic>
      <p:sp>
        <p:nvSpPr>
          <p:cNvPr id="7" name="Content Placeholder 6"/>
          <p:cNvSpPr>
            <a:spLocks noGrp="1"/>
          </p:cNvSpPr>
          <p:nvPr>
            <p:ph sz="half" idx="2"/>
          </p:nvPr>
        </p:nvSpPr>
        <p:spPr/>
        <p:txBody>
          <a:bodyPr/>
          <a:lstStyle/>
          <a:p>
            <a:pPr marL="0" indent="0">
              <a:buNone/>
            </a:pPr>
            <a:r>
              <a:rPr lang="en-US" b="1" dirty="0" smtClean="0"/>
              <a:t>Load Shifting</a:t>
            </a:r>
          </a:p>
          <a:p>
            <a:r>
              <a:rPr lang="en-US" sz="2000" dirty="0" smtClean="0"/>
              <a:t>Most widely </a:t>
            </a:r>
            <a:r>
              <a:rPr lang="en-US" sz="2000" dirty="0"/>
              <a:t>applied </a:t>
            </a:r>
            <a:r>
              <a:rPr lang="en-US" sz="2000" dirty="0" smtClean="0"/>
              <a:t>load </a:t>
            </a:r>
            <a:r>
              <a:rPr lang="en-US" sz="2000" dirty="0"/>
              <a:t>management technique in current distribution networks</a:t>
            </a:r>
            <a:r>
              <a:rPr lang="en-US" sz="2000" dirty="0" smtClean="0"/>
              <a:t>.</a:t>
            </a:r>
          </a:p>
          <a:p>
            <a:r>
              <a:rPr lang="en-US" sz="2000" dirty="0" smtClean="0"/>
              <a:t>Shifting of loads </a:t>
            </a:r>
            <a:r>
              <a:rPr lang="en-US" sz="2000" dirty="0"/>
              <a:t>from peak periods to off peak </a:t>
            </a:r>
            <a:r>
              <a:rPr lang="en-US" sz="2000" dirty="0" smtClean="0"/>
              <a:t>periods</a:t>
            </a:r>
          </a:p>
          <a:p>
            <a:r>
              <a:rPr lang="en-US" sz="2000" dirty="0" smtClean="0"/>
              <a:t>Alternative to traditional load shedding</a:t>
            </a:r>
          </a:p>
          <a:p>
            <a:pPr marL="0" indent="0">
              <a:buNone/>
            </a:pPr>
            <a:endParaRPr lang="en-US" sz="2000" dirty="0"/>
          </a:p>
          <a:p>
            <a:endParaRPr lang="en-US" sz="2000" dirty="0" smtClean="0"/>
          </a:p>
          <a:p>
            <a:endParaRPr lang="en-US" sz="2000" dirty="0" smtClean="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CE40E3D-B225-4850-ACA9-13A5F10A8850}"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137334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980" y="278204"/>
            <a:ext cx="10515600" cy="1325562"/>
          </a:xfrm>
        </p:spPr>
        <p:txBody>
          <a:bodyPr/>
          <a:lstStyle/>
          <a:p>
            <a:r>
              <a:rPr lang="en-US" dirty="0"/>
              <a:t>DSM Modelling</a:t>
            </a:r>
            <a:endParaRPr lang="en-IN" dirty="0"/>
          </a:p>
        </p:txBody>
      </p:sp>
      <p:grpSp>
        <p:nvGrpSpPr>
          <p:cNvPr id="46" name="Group 45"/>
          <p:cNvGrpSpPr/>
          <p:nvPr/>
        </p:nvGrpSpPr>
        <p:grpSpPr>
          <a:xfrm>
            <a:off x="867980" y="2185923"/>
            <a:ext cx="5561850" cy="3384915"/>
            <a:chOff x="838199" y="2181497"/>
            <a:chExt cx="7506384" cy="4139321"/>
          </a:xfrm>
        </p:grpSpPr>
        <p:grpSp>
          <p:nvGrpSpPr>
            <p:cNvPr id="5" name="Group 4"/>
            <p:cNvGrpSpPr/>
            <p:nvPr/>
          </p:nvGrpSpPr>
          <p:grpSpPr>
            <a:xfrm>
              <a:off x="2246811" y="2181497"/>
              <a:ext cx="4023360" cy="3592286"/>
              <a:chOff x="2246811" y="2181497"/>
              <a:chExt cx="4023360" cy="3592286"/>
            </a:xfrm>
          </p:grpSpPr>
          <p:cxnSp>
            <p:nvCxnSpPr>
              <p:cNvPr id="6" name="Straight Arrow Connector 5"/>
              <p:cNvCxnSpPr/>
              <p:nvPr/>
            </p:nvCxnSpPr>
            <p:spPr>
              <a:xfrm flipV="1">
                <a:off x="2259874" y="2181497"/>
                <a:ext cx="0" cy="3592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2246811" y="5773783"/>
                <a:ext cx="40233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8" name="Straight Connector 7"/>
            <p:cNvCxnSpPr/>
            <p:nvPr/>
          </p:nvCxnSpPr>
          <p:spPr>
            <a:xfrm flipV="1">
              <a:off x="2259874" y="4833257"/>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677886" y="3996939"/>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095898" y="4241074"/>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90949" y="3977639"/>
              <a:ext cx="0" cy="855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5898" y="4010002"/>
              <a:ext cx="0" cy="244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526973" y="4685211"/>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526973" y="4241074"/>
              <a:ext cx="0" cy="444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58048" y="4685211"/>
              <a:ext cx="0" cy="526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958048" y="5212080"/>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389123" y="5534297"/>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389123" y="5212080"/>
              <a:ext cx="0" cy="322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820198" y="5181600"/>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251273" y="5373188"/>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20198" y="5181600"/>
              <a:ext cx="0" cy="352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51273" y="5181600"/>
              <a:ext cx="0" cy="19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690949" y="3996939"/>
              <a:ext cx="404949" cy="2441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Rectangle 23"/>
            <p:cNvSpPr/>
            <p:nvPr/>
          </p:nvSpPr>
          <p:spPr>
            <a:xfrm>
              <a:off x="3108961" y="4253943"/>
              <a:ext cx="431075" cy="2266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Rectangle 24"/>
            <p:cNvSpPr/>
            <p:nvPr/>
          </p:nvSpPr>
          <p:spPr>
            <a:xfrm>
              <a:off x="3540036" y="4698080"/>
              <a:ext cx="404949" cy="2441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TextBox 25"/>
            <p:cNvSpPr txBox="1"/>
            <p:nvPr/>
          </p:nvSpPr>
          <p:spPr>
            <a:xfrm>
              <a:off x="5949047" y="5794118"/>
              <a:ext cx="2395536" cy="451646"/>
            </a:xfrm>
            <a:prstGeom prst="rect">
              <a:avLst/>
            </a:prstGeom>
            <a:noFill/>
          </p:spPr>
          <p:txBody>
            <a:bodyPr wrap="square" rtlCol="0">
              <a:spAutoFit/>
            </a:bodyPr>
            <a:lstStyle/>
            <a:p>
              <a:r>
                <a:rPr lang="en-IN" dirty="0" smtClean="0"/>
                <a:t>Time (</a:t>
              </a:r>
              <a:r>
                <a:rPr lang="en-IN" dirty="0" smtClean="0"/>
                <a:t>in hrs</a:t>
              </a:r>
              <a:r>
                <a:rPr lang="en-IN" dirty="0" smtClean="0"/>
                <a:t>)</a:t>
              </a:r>
              <a:endParaRPr lang="en-IN" dirty="0"/>
            </a:p>
          </p:txBody>
        </p:sp>
        <p:sp>
          <p:nvSpPr>
            <p:cNvPr id="27" name="TextBox 26"/>
            <p:cNvSpPr txBox="1"/>
            <p:nvPr/>
          </p:nvSpPr>
          <p:spPr>
            <a:xfrm>
              <a:off x="838199" y="2519916"/>
              <a:ext cx="1617921" cy="369332"/>
            </a:xfrm>
            <a:prstGeom prst="rect">
              <a:avLst/>
            </a:prstGeom>
            <a:noFill/>
          </p:spPr>
          <p:txBody>
            <a:bodyPr wrap="square" rtlCol="0">
              <a:spAutoFit/>
            </a:bodyPr>
            <a:lstStyle/>
            <a:p>
              <a:r>
                <a:rPr lang="en-IN" dirty="0" smtClean="0"/>
                <a:t>Power (in kW)</a:t>
              </a:r>
              <a:endParaRPr lang="en-IN" dirty="0"/>
            </a:p>
          </p:txBody>
        </p:sp>
        <p:sp>
          <p:nvSpPr>
            <p:cNvPr id="45" name="TextBox 44"/>
            <p:cNvSpPr txBox="1"/>
            <p:nvPr/>
          </p:nvSpPr>
          <p:spPr>
            <a:xfrm>
              <a:off x="2246811" y="5869172"/>
              <a:ext cx="3544389" cy="451646"/>
            </a:xfrm>
            <a:prstGeom prst="rect">
              <a:avLst/>
            </a:prstGeom>
            <a:noFill/>
          </p:spPr>
          <p:txBody>
            <a:bodyPr wrap="square" rtlCol="0">
              <a:spAutoFit/>
            </a:bodyPr>
            <a:lstStyle/>
            <a:p>
              <a:r>
                <a:rPr lang="en-IN" dirty="0" smtClean="0"/>
                <a:t>    </a:t>
              </a:r>
              <a:r>
                <a:rPr lang="en-IN" sz="1200" dirty="0" smtClean="0"/>
                <a:t>1       2       3       4      5       6      7      8</a:t>
              </a:r>
              <a:endParaRPr lang="en-IN" sz="1200" dirty="0"/>
            </a:p>
          </p:txBody>
        </p:sp>
      </p:grpSp>
      <p:cxnSp>
        <p:nvCxnSpPr>
          <p:cNvPr id="48" name="Straight Arrow Connector 47"/>
          <p:cNvCxnSpPr/>
          <p:nvPr/>
        </p:nvCxnSpPr>
        <p:spPr>
          <a:xfrm>
            <a:off x="1921369" y="2764684"/>
            <a:ext cx="253588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4457249" y="2462664"/>
            <a:ext cx="0" cy="2464999"/>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419543" y="2462664"/>
            <a:ext cx="1906749" cy="369332"/>
          </a:xfrm>
          <a:prstGeom prst="rect">
            <a:avLst/>
          </a:prstGeom>
          <a:noFill/>
        </p:spPr>
        <p:txBody>
          <a:bodyPr wrap="square" rtlCol="0">
            <a:spAutoFit/>
          </a:bodyPr>
          <a:lstStyle/>
          <a:p>
            <a:r>
              <a:rPr lang="en-IN" dirty="0" smtClean="0"/>
              <a:t>Time period</a:t>
            </a:r>
            <a:endParaRPr lang="en-IN" dirty="0"/>
          </a:p>
        </p:txBody>
      </p:sp>
      <p:cxnSp>
        <p:nvCxnSpPr>
          <p:cNvPr id="53" name="Straight Connector 52"/>
          <p:cNvCxnSpPr/>
          <p:nvPr/>
        </p:nvCxnSpPr>
        <p:spPr>
          <a:xfrm flipV="1">
            <a:off x="2240774" y="3013375"/>
            <a:ext cx="0" cy="641337"/>
          </a:xfrm>
          <a:prstGeom prst="line">
            <a:avLst/>
          </a:prstGeom>
        </p:spPr>
        <p:style>
          <a:lnRef idx="1">
            <a:schemeClr val="accent2"/>
          </a:lnRef>
          <a:fillRef idx="0">
            <a:schemeClr val="accent2"/>
          </a:fillRef>
          <a:effectRef idx="0">
            <a:schemeClr val="accent2"/>
          </a:effectRef>
          <a:fontRef idx="minor">
            <a:schemeClr val="tx1"/>
          </a:fontRef>
        </p:style>
      </p:cxnSp>
      <p:sp>
        <p:nvSpPr>
          <p:cNvPr id="79" name="TextBox 78"/>
          <p:cNvSpPr txBox="1"/>
          <p:nvPr/>
        </p:nvSpPr>
        <p:spPr>
          <a:xfrm>
            <a:off x="2485021" y="2919022"/>
            <a:ext cx="1906749" cy="369332"/>
          </a:xfrm>
          <a:prstGeom prst="rect">
            <a:avLst/>
          </a:prstGeom>
          <a:noFill/>
        </p:spPr>
        <p:txBody>
          <a:bodyPr wrap="square" rtlCol="0">
            <a:spAutoFit/>
          </a:bodyPr>
          <a:lstStyle/>
          <a:p>
            <a:r>
              <a:rPr lang="en-IN" dirty="0" smtClean="0"/>
              <a:t>Start Time</a:t>
            </a:r>
            <a:endParaRPr lang="en-IN" dirty="0"/>
          </a:p>
        </p:txBody>
      </p:sp>
      <p:cxnSp>
        <p:nvCxnSpPr>
          <p:cNvPr id="81" name="Straight Arrow Connector 80"/>
          <p:cNvCxnSpPr>
            <a:stCxn id="79" idx="2"/>
          </p:cNvCxnSpPr>
          <p:nvPr/>
        </p:nvCxnSpPr>
        <p:spPr>
          <a:xfrm flipH="1">
            <a:off x="2240774" y="3288354"/>
            <a:ext cx="11976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10" name="Group 109"/>
          <p:cNvGrpSpPr/>
          <p:nvPr/>
        </p:nvGrpSpPr>
        <p:grpSpPr>
          <a:xfrm>
            <a:off x="6212940" y="2230165"/>
            <a:ext cx="4992088" cy="3394937"/>
            <a:chOff x="4662035" y="2455990"/>
            <a:chExt cx="6778102" cy="4137825"/>
          </a:xfrm>
        </p:grpSpPr>
        <p:grpSp>
          <p:nvGrpSpPr>
            <p:cNvPr id="87" name="Group 86"/>
            <p:cNvGrpSpPr/>
            <p:nvPr/>
          </p:nvGrpSpPr>
          <p:grpSpPr>
            <a:xfrm>
              <a:off x="6070647" y="2455990"/>
              <a:ext cx="4023360" cy="3592286"/>
              <a:chOff x="2246811" y="2181497"/>
              <a:chExt cx="4023360" cy="3592286"/>
            </a:xfrm>
          </p:grpSpPr>
          <p:cxnSp>
            <p:nvCxnSpPr>
              <p:cNvPr id="88" name="Straight Arrow Connector 87"/>
              <p:cNvCxnSpPr/>
              <p:nvPr/>
            </p:nvCxnSpPr>
            <p:spPr>
              <a:xfrm flipV="1">
                <a:off x="2259874" y="2181497"/>
                <a:ext cx="0" cy="3592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a:off x="2246811" y="5773783"/>
                <a:ext cx="40233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90" name="Straight Connector 89"/>
            <p:cNvCxnSpPr/>
            <p:nvPr/>
          </p:nvCxnSpPr>
          <p:spPr>
            <a:xfrm flipV="1">
              <a:off x="6083710" y="5107750"/>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514785" y="4515567"/>
              <a:ext cx="0" cy="592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7350809" y="4767566"/>
              <a:ext cx="0" cy="46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777533" y="5203542"/>
              <a:ext cx="4351" cy="283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781884" y="5486573"/>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8212959" y="5808790"/>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8212959" y="5486573"/>
              <a:ext cx="0" cy="32221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8644034" y="5456093"/>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9075109" y="5647681"/>
              <a:ext cx="43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644034" y="5456093"/>
              <a:ext cx="0" cy="352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9075109" y="5456093"/>
              <a:ext cx="0" cy="191588"/>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7794946" y="5222990"/>
              <a:ext cx="404949" cy="2635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2" name="Rectangle 101"/>
            <p:cNvSpPr/>
            <p:nvPr/>
          </p:nvSpPr>
          <p:spPr>
            <a:xfrm>
              <a:off x="8226022" y="5577570"/>
              <a:ext cx="404949" cy="24413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3" name="Rectangle 102"/>
            <p:cNvSpPr/>
            <p:nvPr/>
          </p:nvSpPr>
          <p:spPr>
            <a:xfrm>
              <a:off x="8644034" y="5208476"/>
              <a:ext cx="431075" cy="2476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04" name="Straight Connector 103"/>
            <p:cNvCxnSpPr/>
            <p:nvPr/>
          </p:nvCxnSpPr>
          <p:spPr>
            <a:xfrm flipV="1">
              <a:off x="6514785" y="4515567"/>
              <a:ext cx="4180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6928445" y="4772471"/>
              <a:ext cx="4180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7359521" y="5203542"/>
              <a:ext cx="4180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919734" y="4515567"/>
              <a:ext cx="0" cy="25200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9506183" y="6143665"/>
              <a:ext cx="1933954" cy="450150"/>
            </a:xfrm>
            <a:prstGeom prst="rect">
              <a:avLst/>
            </a:prstGeom>
            <a:noFill/>
          </p:spPr>
          <p:txBody>
            <a:bodyPr wrap="square" rtlCol="0">
              <a:spAutoFit/>
            </a:bodyPr>
            <a:lstStyle/>
            <a:p>
              <a:r>
                <a:rPr lang="en-IN" dirty="0" smtClean="0"/>
                <a:t>Time (in hrs)</a:t>
              </a:r>
              <a:endParaRPr lang="en-IN" dirty="0"/>
            </a:p>
          </p:txBody>
        </p:sp>
        <p:sp>
          <p:nvSpPr>
            <p:cNvPr id="109" name="TextBox 108"/>
            <p:cNvSpPr txBox="1"/>
            <p:nvPr/>
          </p:nvSpPr>
          <p:spPr>
            <a:xfrm>
              <a:off x="4662035" y="2794409"/>
              <a:ext cx="1617921" cy="369332"/>
            </a:xfrm>
            <a:prstGeom prst="rect">
              <a:avLst/>
            </a:prstGeom>
            <a:noFill/>
          </p:spPr>
          <p:txBody>
            <a:bodyPr wrap="square" rtlCol="0">
              <a:spAutoFit/>
            </a:bodyPr>
            <a:lstStyle/>
            <a:p>
              <a:r>
                <a:rPr lang="en-IN" dirty="0" smtClean="0"/>
                <a:t>Power (in kW)</a:t>
              </a:r>
              <a:endParaRPr lang="en-IN" dirty="0"/>
            </a:p>
          </p:txBody>
        </p:sp>
      </p:grpSp>
      <p:cxnSp>
        <p:nvCxnSpPr>
          <p:cNvPr id="134" name="Straight Connector 133"/>
          <p:cNvCxnSpPr/>
          <p:nvPr/>
        </p:nvCxnSpPr>
        <p:spPr>
          <a:xfrm flipV="1">
            <a:off x="8507512" y="3878381"/>
            <a:ext cx="0" cy="641337"/>
          </a:xfrm>
          <a:prstGeom prst="line">
            <a:avLst/>
          </a:prstGeom>
        </p:spPr>
        <p:style>
          <a:lnRef idx="1">
            <a:schemeClr val="accent2"/>
          </a:lnRef>
          <a:fillRef idx="0">
            <a:schemeClr val="accent2"/>
          </a:fillRef>
          <a:effectRef idx="0">
            <a:schemeClr val="accent2"/>
          </a:effectRef>
          <a:fontRef idx="minor">
            <a:schemeClr val="tx1"/>
          </a:fontRef>
        </p:style>
      </p:cxnSp>
      <p:cxnSp>
        <p:nvCxnSpPr>
          <p:cNvPr id="135" name="Straight Arrow Connector 134"/>
          <p:cNvCxnSpPr/>
          <p:nvPr/>
        </p:nvCxnSpPr>
        <p:spPr>
          <a:xfrm flipH="1">
            <a:off x="8507512" y="4231805"/>
            <a:ext cx="11976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6" name="TextBox 135"/>
          <p:cNvSpPr txBox="1"/>
          <p:nvPr/>
        </p:nvSpPr>
        <p:spPr>
          <a:xfrm>
            <a:off x="8538769" y="3897476"/>
            <a:ext cx="1906749" cy="369332"/>
          </a:xfrm>
          <a:prstGeom prst="rect">
            <a:avLst/>
          </a:prstGeom>
          <a:noFill/>
        </p:spPr>
        <p:txBody>
          <a:bodyPr wrap="square" rtlCol="0">
            <a:spAutoFit/>
          </a:bodyPr>
          <a:lstStyle/>
          <a:p>
            <a:r>
              <a:rPr lang="en-IN" dirty="0" smtClean="0"/>
              <a:t>Operation Time</a:t>
            </a:r>
            <a:endParaRPr lang="en-IN" dirty="0"/>
          </a:p>
        </p:txBody>
      </p:sp>
      <p:sp>
        <p:nvSpPr>
          <p:cNvPr id="64" name="Content Placeholder 7"/>
          <p:cNvSpPr txBox="1">
            <a:spLocks/>
          </p:cNvSpPr>
          <p:nvPr/>
        </p:nvSpPr>
        <p:spPr>
          <a:xfrm>
            <a:off x="867980" y="1528166"/>
            <a:ext cx="10515600" cy="4351337"/>
          </a:xfrm>
          <a:prstGeom prst="rect">
            <a:avLst/>
          </a:prstGeom>
        </p:spPr>
        <p:txBody>
          <a:bodyPr/>
          <a:lst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None/>
            </a:pPr>
            <a:r>
              <a:rPr lang="en-US" dirty="0" smtClean="0"/>
              <a:t>Load Shifting Process</a:t>
            </a:r>
            <a:endParaRPr lang="en-US" dirty="0"/>
          </a:p>
        </p:txBody>
      </p:sp>
    </p:spTree>
    <p:extLst>
      <p:ext uri="{BB962C8B-B14F-4D97-AF65-F5344CB8AC3E}">
        <p14:creationId xmlns:p14="http://schemas.microsoft.com/office/powerpoint/2010/main" val="1122251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Device Parameters </a:t>
            </a:r>
            <a:endParaRPr lang="en-US"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3813084407"/>
              </p:ext>
            </p:extLst>
          </p:nvPr>
        </p:nvGraphicFramePr>
        <p:xfrm>
          <a:off x="838200" y="1848832"/>
          <a:ext cx="4884977" cy="4331304"/>
        </p:xfrm>
        <a:graphic>
          <a:graphicData uri="http://schemas.openxmlformats.org/drawingml/2006/table">
            <a:tbl>
              <a:tblPr firstRow="1" firstCol="1" bandRow="1">
                <a:tableStyleId>{2D5ABB26-0587-4C30-8999-92F81FD0307C}</a:tableStyleId>
              </a:tblPr>
              <a:tblGrid>
                <a:gridCol w="4884977">
                  <a:extLst>
                    <a:ext uri="{9D8B030D-6E8A-4147-A177-3AD203B41FA5}">
                      <a16:colId xmlns:a16="http://schemas.microsoft.com/office/drawing/2014/main" val="374204414"/>
                    </a:ext>
                  </a:extLst>
                </a:gridCol>
              </a:tblGrid>
              <a:tr h="541413">
                <a:tc>
                  <a:txBody>
                    <a:bodyPr/>
                    <a:lstStyle/>
                    <a:p>
                      <a:pPr marL="0" marR="0" algn="ctr">
                        <a:lnSpc>
                          <a:spcPct val="107000"/>
                        </a:lnSpc>
                        <a:spcBef>
                          <a:spcPts val="0"/>
                        </a:spcBef>
                        <a:spcAft>
                          <a:spcPts val="0"/>
                        </a:spcAft>
                      </a:pPr>
                      <a:r>
                        <a:rPr lang="en-IN" sz="2400" dirty="0">
                          <a:effectLst/>
                        </a:rPr>
                        <a:t>Device Name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8185" marR="11818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1207050"/>
                  </a:ext>
                </a:extLst>
              </a:tr>
              <a:tr h="541413">
                <a:tc>
                  <a:txBody>
                    <a:bodyPr/>
                    <a:lstStyle/>
                    <a:p>
                      <a:pPr marL="0" marR="0" algn="ctr">
                        <a:lnSpc>
                          <a:spcPct val="107000"/>
                        </a:lnSpc>
                        <a:spcBef>
                          <a:spcPts val="0"/>
                        </a:spcBef>
                        <a:spcAft>
                          <a:spcPts val="0"/>
                        </a:spcAft>
                      </a:pPr>
                      <a:r>
                        <a:rPr lang="en-IN" sz="2400" dirty="0">
                          <a:effectLst/>
                        </a:rPr>
                        <a:t>Device Number</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8185" marR="11818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468691"/>
                  </a:ext>
                </a:extLst>
              </a:tr>
              <a:tr h="541413">
                <a:tc>
                  <a:txBody>
                    <a:bodyPr/>
                    <a:lstStyle/>
                    <a:p>
                      <a:pPr marL="0" marR="0" algn="ctr">
                        <a:lnSpc>
                          <a:spcPct val="107000"/>
                        </a:lnSpc>
                        <a:spcBef>
                          <a:spcPts val="0"/>
                        </a:spcBef>
                        <a:spcAft>
                          <a:spcPts val="0"/>
                        </a:spcAft>
                      </a:pPr>
                      <a:r>
                        <a:rPr lang="en-IN" sz="2400" dirty="0">
                          <a:effectLst/>
                        </a:rPr>
                        <a:t>Device Rating</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8185" marR="11818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1631516"/>
                  </a:ext>
                </a:extLst>
              </a:tr>
              <a:tr h="541413">
                <a:tc>
                  <a:txBody>
                    <a:bodyPr/>
                    <a:lstStyle/>
                    <a:p>
                      <a:pPr marL="0" marR="0" algn="ctr">
                        <a:lnSpc>
                          <a:spcPct val="107000"/>
                        </a:lnSpc>
                        <a:spcBef>
                          <a:spcPts val="0"/>
                        </a:spcBef>
                        <a:spcAft>
                          <a:spcPts val="0"/>
                        </a:spcAft>
                      </a:pPr>
                      <a:r>
                        <a:rPr lang="en-IN" sz="2400" dirty="0">
                          <a:effectLst/>
                        </a:rPr>
                        <a:t>Initial Scheduling Time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8185" marR="11818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9819709"/>
                  </a:ext>
                </a:extLst>
              </a:tr>
              <a:tr h="541413">
                <a:tc>
                  <a:txBody>
                    <a:bodyPr/>
                    <a:lstStyle/>
                    <a:p>
                      <a:pPr marL="0" marR="0" algn="ctr">
                        <a:lnSpc>
                          <a:spcPct val="107000"/>
                        </a:lnSpc>
                        <a:spcBef>
                          <a:spcPts val="0"/>
                        </a:spcBef>
                        <a:spcAft>
                          <a:spcPts val="0"/>
                        </a:spcAft>
                      </a:pPr>
                      <a:r>
                        <a:rPr lang="en-IN" sz="2400" dirty="0">
                          <a:effectLst/>
                        </a:rPr>
                        <a:t>Operation Time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8185" marR="11818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173264"/>
                  </a:ext>
                </a:extLst>
              </a:tr>
              <a:tr h="541413">
                <a:tc>
                  <a:txBody>
                    <a:bodyPr/>
                    <a:lstStyle/>
                    <a:p>
                      <a:pPr marL="0" marR="0" algn="ctr">
                        <a:lnSpc>
                          <a:spcPct val="107000"/>
                        </a:lnSpc>
                        <a:spcBef>
                          <a:spcPts val="0"/>
                        </a:spcBef>
                        <a:spcAft>
                          <a:spcPts val="0"/>
                        </a:spcAft>
                      </a:pPr>
                      <a:r>
                        <a:rPr lang="en-IN" sz="2400" dirty="0">
                          <a:effectLst/>
                        </a:rPr>
                        <a:t>Operation period</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8185" marR="11818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208880"/>
                  </a:ext>
                </a:extLst>
              </a:tr>
              <a:tr h="541413">
                <a:tc>
                  <a:txBody>
                    <a:bodyPr/>
                    <a:lstStyle/>
                    <a:p>
                      <a:pPr marL="0" marR="0" algn="ctr">
                        <a:lnSpc>
                          <a:spcPct val="107000"/>
                        </a:lnSpc>
                        <a:spcBef>
                          <a:spcPts val="0"/>
                        </a:spcBef>
                        <a:spcAft>
                          <a:spcPts val="0"/>
                        </a:spcAft>
                      </a:pPr>
                      <a:r>
                        <a:rPr lang="en-IN" sz="2400" dirty="0">
                          <a:effectLst/>
                        </a:rPr>
                        <a:t>Maximum permissible delay</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8185" marR="11818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614128"/>
                  </a:ext>
                </a:extLst>
              </a:tr>
              <a:tr h="541413">
                <a:tc>
                  <a:txBody>
                    <a:bodyPr/>
                    <a:lstStyle/>
                    <a:p>
                      <a:pPr marL="0" marR="0" algn="ctr">
                        <a:lnSpc>
                          <a:spcPct val="107000"/>
                        </a:lnSpc>
                        <a:spcBef>
                          <a:spcPts val="0"/>
                        </a:spcBef>
                        <a:spcAft>
                          <a:spcPts val="0"/>
                        </a:spcAft>
                      </a:pPr>
                      <a:r>
                        <a:rPr lang="en-IN" sz="2400" dirty="0">
                          <a:effectLst/>
                        </a:rPr>
                        <a:t>Original Delay</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8185" marR="11818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24694"/>
                  </a:ext>
                </a:extLst>
              </a:tr>
            </a:tbl>
          </a:graphicData>
        </a:graphic>
      </p:graphicFrame>
      <p:sp>
        <p:nvSpPr>
          <p:cNvPr id="7" name="Content Placeholder 6"/>
          <p:cNvSpPr>
            <a:spLocks noGrp="1"/>
          </p:cNvSpPr>
          <p:nvPr>
            <p:ph sz="half" idx="2"/>
          </p:nvPr>
        </p:nvSpPr>
        <p:spPr/>
        <p:txBody>
          <a:bodyPr>
            <a:normAutofit/>
          </a:bodyPr>
          <a:lstStyle/>
          <a:p>
            <a:r>
              <a:rPr lang="en-US" sz="2000" dirty="0"/>
              <a:t>Each and every device data stored in separate memory connected to microprocessor. </a:t>
            </a:r>
            <a:endParaRPr lang="en-US" sz="2000" dirty="0" smtClean="0"/>
          </a:p>
          <a:p>
            <a:r>
              <a:rPr lang="en-US" sz="2000" dirty="0" smtClean="0"/>
              <a:t>These </a:t>
            </a:r>
            <a:r>
              <a:rPr lang="en-US" sz="2000" dirty="0"/>
              <a:t>data </a:t>
            </a:r>
            <a:r>
              <a:rPr lang="en-US" sz="2000" dirty="0" smtClean="0"/>
              <a:t>can be </a:t>
            </a:r>
            <a:r>
              <a:rPr lang="en-US" sz="2000" dirty="0"/>
              <a:t>retrieved at any time and it implies the device details like device type, starting time, operation time, etc., </a:t>
            </a:r>
            <a:endParaRPr lang="en-US" sz="2000" dirty="0" smtClean="0"/>
          </a:p>
          <a:p>
            <a:r>
              <a:rPr lang="en-US" sz="2000" dirty="0" smtClean="0"/>
              <a:t>This </a:t>
            </a:r>
            <a:r>
              <a:rPr lang="en-US" sz="2000" dirty="0"/>
              <a:t>data tells about the information, when to switch on/off the particular device during real time load shifting</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2DE909-6B80-422B-8FC3-799B1F53C27F}"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768255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CONSTRAINTS INVOLVED</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0A88E0A-494D-410E-AAE7-7FEC869870A7}" type="datetime1">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t>05-Apr-16</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E57DC2-970A-4B3E-BB1C-7A09969E49DF}" type="slidenum">
              <a:rPr kumimoji="0" lang="en-US" sz="1200" b="0" i="0" u="none" strike="noStrike" kern="1200" cap="none" spc="0" normalizeH="0" baseline="0" noProof="0" smtClean="0">
                <a:ln>
                  <a:noFill/>
                </a:ln>
                <a:solidFill>
                  <a:srgbClr val="4A2318"/>
                </a:solidFill>
                <a:effectLst/>
                <a:uLnTx/>
                <a:uFillTx/>
                <a:latin typeface="Franklin Gothic Book" panose="020B05030201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4A2318"/>
              </a:solidFill>
              <a:effectLst/>
              <a:uLnTx/>
              <a:uFillTx/>
              <a:latin typeface="Franklin Gothic Book" panose="020B0503020102020204"/>
              <a:ea typeface="+mn-ea"/>
              <a:cs typeface="+mn-cs"/>
            </a:endParaRPr>
          </a:p>
        </p:txBody>
      </p:sp>
      <p:pic>
        <p:nvPicPr>
          <p:cNvPr id="9" name="Content Placeholder 8"/>
          <p:cNvPicPr>
            <a:picLocks noGrp="1"/>
          </p:cNvPicPr>
          <p:nvPr>
            <p:ph idx="1"/>
          </p:nvPr>
        </p:nvPicPr>
        <p:blipFill>
          <a:blip r:embed="rId2"/>
          <a:stretch>
            <a:fillRect/>
          </a:stretch>
        </p:blipFill>
        <p:spPr>
          <a:xfrm>
            <a:off x="1931126" y="2337595"/>
            <a:ext cx="8372631" cy="2655320"/>
          </a:xfrm>
          <a:prstGeom prst="rect">
            <a:avLst/>
          </a:prstGeom>
        </p:spPr>
      </p:pic>
      <p:sp>
        <p:nvSpPr>
          <p:cNvPr id="11" name="Rectangle 10"/>
          <p:cNvSpPr/>
          <p:nvPr/>
        </p:nvSpPr>
        <p:spPr>
          <a:xfrm rot="16200000">
            <a:off x="878842" y="3353197"/>
            <a:ext cx="2728685" cy="62411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CONSTRAINTS</a:t>
            </a:r>
            <a:endParaRPr lang="en-US" dirty="0"/>
          </a:p>
        </p:txBody>
      </p:sp>
    </p:spTree>
    <p:extLst>
      <p:ext uri="{BB962C8B-B14F-4D97-AF65-F5344CB8AC3E}">
        <p14:creationId xmlns:p14="http://schemas.microsoft.com/office/powerpoint/2010/main" val="4044593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944</TotalTime>
  <Words>2092</Words>
  <Application>Microsoft Office PowerPoint</Application>
  <PresentationFormat>Widescreen</PresentationFormat>
  <Paragraphs>430</Paragraphs>
  <Slides>37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Franklin Gothic Book</vt:lpstr>
      <vt:lpstr>Times New Roman</vt:lpstr>
      <vt:lpstr>Wingdings 2</vt:lpstr>
      <vt:lpstr>HDOfficeLightV0</vt:lpstr>
      <vt:lpstr>Demand Side Management for a Campus Infrastructure</vt:lpstr>
      <vt:lpstr>Project Objectives</vt:lpstr>
      <vt:lpstr>Abstract</vt:lpstr>
      <vt:lpstr>Overview</vt:lpstr>
      <vt:lpstr>Literature Survey</vt:lpstr>
      <vt:lpstr>DSM Strategies</vt:lpstr>
      <vt:lpstr>DSM Modelling</vt:lpstr>
      <vt:lpstr>Device Parameters </vt:lpstr>
      <vt:lpstr>CONSTRAINTS INVOLVED</vt:lpstr>
      <vt:lpstr>DSM Modelling</vt:lpstr>
      <vt:lpstr>PowerPoint Presentation</vt:lpstr>
      <vt:lpstr>PowerPoint Presentation</vt:lpstr>
      <vt:lpstr>PowerPoint Presentation</vt:lpstr>
      <vt:lpstr>Optimization through GA</vt:lpstr>
      <vt:lpstr>PowerPoint Presentation</vt:lpstr>
      <vt:lpstr>Test System</vt:lpstr>
      <vt:lpstr>Hourly Forecasted Load</vt:lpstr>
      <vt:lpstr>Test System – Residential Area </vt:lpstr>
      <vt:lpstr>Test System – Commercial Area</vt:lpstr>
      <vt:lpstr>Test System – Industrial Area </vt:lpstr>
      <vt:lpstr>CAMPUS LOAD STUDY</vt:lpstr>
      <vt:lpstr>                  Campus one line diagram</vt:lpstr>
      <vt:lpstr>CAMPUS LOAD STUDY Period - ( 24 Hrs )</vt:lpstr>
      <vt:lpstr>PowerPoint Presentation</vt:lpstr>
      <vt:lpstr>Campus target load fixing </vt:lpstr>
      <vt:lpstr>Target load curves</vt:lpstr>
      <vt:lpstr>CAMPUS DEMAND SIDE MANAGEMENT</vt:lpstr>
      <vt:lpstr>SCENARIO 1: Primary Supply alone</vt:lpstr>
      <vt:lpstr>SCENARIO 2: DSM during peak demand hours</vt:lpstr>
      <vt:lpstr>SCENARIO 3: Primary Supply with PV Integration</vt:lpstr>
      <vt:lpstr>SCENARIO 4: DSM with PV during Peak demand hour</vt:lpstr>
      <vt:lpstr>SCENARIO 5: DG with PV Integration</vt:lpstr>
      <vt:lpstr>PowerPoint Presentation</vt:lpstr>
      <vt:lpstr>Results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DSM with Ac/Dc integration for a University Infrastructure</dc:title>
  <dc:creator>Aswin</dc:creator>
  <cp:lastModifiedBy>Aswin Natesh</cp:lastModifiedBy>
  <cp:revision>70</cp:revision>
  <dcterms:created xsi:type="dcterms:W3CDTF">2016-02-10T16:06:52Z</dcterms:created>
  <dcterms:modified xsi:type="dcterms:W3CDTF">2016-04-05T06:20:19Z</dcterms:modified>
</cp:coreProperties>
</file>