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712" r:id="rId2"/>
  </p:sldMasterIdLst>
  <p:notesMasterIdLst>
    <p:notesMasterId r:id="rId18"/>
  </p:notesMasterIdLst>
  <p:handoutMasterIdLst>
    <p:handoutMasterId r:id="rId19"/>
  </p:handoutMasterIdLst>
  <p:sldIdLst>
    <p:sldId id="305" r:id="rId3"/>
    <p:sldId id="548" r:id="rId4"/>
    <p:sldId id="541" r:id="rId5"/>
    <p:sldId id="545" r:id="rId6"/>
    <p:sldId id="546" r:id="rId7"/>
    <p:sldId id="549" r:id="rId8"/>
    <p:sldId id="550" r:id="rId9"/>
    <p:sldId id="551" r:id="rId10"/>
    <p:sldId id="537" r:id="rId11"/>
    <p:sldId id="538" r:id="rId12"/>
    <p:sldId id="539" r:id="rId13"/>
    <p:sldId id="536" r:id="rId14"/>
    <p:sldId id="540" r:id="rId15"/>
    <p:sldId id="528" r:id="rId16"/>
    <p:sldId id="543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99"/>
    <a:srgbClr val="3366CC"/>
    <a:srgbClr val="0066CC"/>
    <a:srgbClr val="6699FF"/>
    <a:srgbClr val="99CCFF"/>
    <a:srgbClr val="66CCFF"/>
    <a:srgbClr val="FF9900"/>
    <a:srgbClr val="FF3300"/>
    <a:srgbClr val="FAF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81302" autoAdjust="0"/>
  </p:normalViewPr>
  <p:slideViewPr>
    <p:cSldViewPr snapToGrid="0">
      <p:cViewPr varScale="1">
        <p:scale>
          <a:sx n="73" d="100"/>
          <a:sy n="73" d="100"/>
        </p:scale>
        <p:origin x="173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08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735298000"/>
        <c:axId val="-735293648"/>
        <c:axId val="0"/>
      </c:bar3DChart>
      <c:catAx>
        <c:axId val="-735298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735293648"/>
        <c:crosses val="autoZero"/>
        <c:auto val="1"/>
        <c:lblAlgn val="ctr"/>
        <c:lblOffset val="100"/>
        <c:noMultiLvlLbl val="0"/>
      </c:catAx>
      <c:valAx>
        <c:axId val="-735293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735298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'[Base_Case_Working .xlsx]Scenario 9 '!$B$77</c:f>
              <c:strCache>
                <c:ptCount val="1"/>
                <c:pt idx="0">
                  <c:v>Cost (W/o Scheduling)</c:v>
                </c:pt>
              </c:strCache>
            </c:strRef>
          </c:tx>
          <c:invertIfNegative val="0"/>
          <c:cat>
            <c:strRef>
              <c:f>'[Base_Case_Working .xlsx]Scenario 9 '!$A$78:$A$80</c:f>
              <c:strCache>
                <c:ptCount val="3"/>
                <c:pt idx="0">
                  <c:v>Dishwasher</c:v>
                </c:pt>
                <c:pt idx="1">
                  <c:v>Water Heater</c:v>
                </c:pt>
                <c:pt idx="2">
                  <c:v>Clothes Dryer</c:v>
                </c:pt>
              </c:strCache>
            </c:strRef>
          </c:cat>
          <c:val>
            <c:numRef>
              <c:f>'[Base_Case_Working .xlsx]Scenario 9 '!$B$78:$B$80</c:f>
              <c:numCache>
                <c:formatCode>General</c:formatCode>
                <c:ptCount val="3"/>
                <c:pt idx="0">
                  <c:v>0.80640000000000001</c:v>
                </c:pt>
                <c:pt idx="1">
                  <c:v>0.80640000000000001</c:v>
                </c:pt>
                <c:pt idx="2">
                  <c:v>1.9152</c:v>
                </c:pt>
              </c:numCache>
            </c:numRef>
          </c:val>
        </c:ser>
        <c:ser>
          <c:idx val="1"/>
          <c:order val="1"/>
          <c:tx>
            <c:strRef>
              <c:f>'[Base_Case_Working .xlsx]Scenario 9 '!$C$77</c:f>
              <c:strCache>
                <c:ptCount val="1"/>
                <c:pt idx="0">
                  <c:v>Cost (W Scheduling )</c:v>
                </c:pt>
              </c:strCache>
            </c:strRef>
          </c:tx>
          <c:invertIfNegative val="0"/>
          <c:cat>
            <c:strRef>
              <c:f>'[Base_Case_Working .xlsx]Scenario 9 '!$A$78:$A$80</c:f>
              <c:strCache>
                <c:ptCount val="3"/>
                <c:pt idx="0">
                  <c:v>Dishwasher</c:v>
                </c:pt>
                <c:pt idx="1">
                  <c:v>Water Heater</c:v>
                </c:pt>
                <c:pt idx="2">
                  <c:v>Clothes Dryer</c:v>
                </c:pt>
              </c:strCache>
            </c:strRef>
          </c:cat>
          <c:val>
            <c:numRef>
              <c:f>'[Base_Case_Working .xlsx]Scenario 9 '!$C$78:$C$80</c:f>
              <c:numCache>
                <c:formatCode>General</c:formatCode>
                <c:ptCount val="3"/>
                <c:pt idx="0">
                  <c:v>0.25040000000000001</c:v>
                </c:pt>
                <c:pt idx="1">
                  <c:v>0.50080000000000002</c:v>
                </c:pt>
                <c:pt idx="2">
                  <c:v>1.5844000000000005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735304528"/>
        <c:axId val="-735300720"/>
        <c:axId val="0"/>
      </c:bar3DChart>
      <c:catAx>
        <c:axId val="-735304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735300720"/>
        <c:crosses val="autoZero"/>
        <c:auto val="1"/>
        <c:lblAlgn val="ctr"/>
        <c:lblOffset val="100"/>
        <c:noMultiLvlLbl val="0"/>
      </c:catAx>
      <c:valAx>
        <c:axId val="-735300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735304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/>
          <a:lstStyle>
            <a:lvl1pPr algn="r">
              <a:defRPr sz="1300"/>
            </a:lvl1pPr>
          </a:lstStyle>
          <a:p>
            <a:fld id="{0230F9EE-1509-4EA8-B6AD-67ABEA7D53DE}" type="datetimeFigureOut">
              <a:rPr lang="en-US" smtClean="0"/>
              <a:pPr/>
              <a:t>03/18/15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 anchor="b"/>
          <a:lstStyle>
            <a:lvl1pPr algn="r">
              <a:defRPr sz="1300"/>
            </a:lvl1pPr>
          </a:lstStyle>
          <a:p>
            <a:fld id="{34DD0FAA-03CB-4844-94FA-04321ACC4C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7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/>
          <a:lstStyle>
            <a:lvl1pPr algn="r">
              <a:defRPr sz="1300"/>
            </a:lvl1pPr>
          </a:lstStyle>
          <a:p>
            <a:fld id="{314953F8-A08C-493E-8A70-D6F3E398750F}" type="datetimeFigureOut">
              <a:rPr lang="en-US" smtClean="0"/>
              <a:pPr/>
              <a:t>03/18/15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413" tIns="48707" rIns="97413" bIns="487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7413" tIns="48707" rIns="97413" bIns="487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 anchor="b"/>
          <a:lstStyle>
            <a:lvl1pPr algn="r">
              <a:defRPr sz="1300"/>
            </a:lvl1pPr>
          </a:lstStyle>
          <a:p>
            <a:fld id="{1186B882-7747-44F5-98E7-0B821E70AE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0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EF4100-4775-4EAD-9D2F-58EF7EFD14F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08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5" descr="newlogo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038960" y="4693742"/>
            <a:ext cx="1089979" cy="118239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34454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228600"/>
            <a:ext cx="2079625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88063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228600"/>
            <a:ext cx="79470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08305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6450" y="1143000"/>
            <a:ext cx="4084638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6450" y="3733800"/>
            <a:ext cx="4084638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172200"/>
            <a:ext cx="457200" cy="361950"/>
          </a:xfrm>
        </p:spPr>
        <p:txBody>
          <a:bodyPr/>
          <a:lstStyle>
            <a:lvl1pPr>
              <a:defRPr/>
            </a:lvl1pPr>
          </a:lstStyle>
          <a:p>
            <a:fld id="{5041677E-0980-49C9-B17A-DC3FDBB0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228600"/>
            <a:ext cx="79470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08305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43000"/>
            <a:ext cx="4084638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28600" y="6172200"/>
            <a:ext cx="457200" cy="3619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228600"/>
            <a:ext cx="79470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08305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6450" y="1143000"/>
            <a:ext cx="4084638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6450" y="3733800"/>
            <a:ext cx="4084638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172200"/>
            <a:ext cx="457200" cy="3619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/>
        </p:nvSpPr>
        <p:spPr>
          <a:xfrm>
            <a:off x="228600" y="762000"/>
            <a:ext cx="8697286" cy="114300"/>
          </a:xfrm>
          <a:prstGeom prst="rect">
            <a:avLst/>
          </a:prstGeom>
          <a:solidFill>
            <a:srgbClr val="003399"/>
          </a:solidFill>
          <a:ln w="6350" cap="rnd" cmpd="sng" algn="ctr">
            <a:noFill/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 prstMaterial="plastic">
            <a:bevelT/>
            <a:bevelB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4270248" cy="5166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90600"/>
            <a:ext cx="4283202" cy="5163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930" y="6407791"/>
            <a:ext cx="685800" cy="228600"/>
          </a:xfrm>
          <a:solidFill>
            <a:srgbClr val="003399"/>
          </a:solidFill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66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3399"/>
          </a:solidFill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14"/>
          <p:cNvSpPr/>
          <p:nvPr userDrawn="1"/>
        </p:nvSpPr>
        <p:spPr>
          <a:xfrm>
            <a:off x="228600" y="762000"/>
            <a:ext cx="8697286" cy="114300"/>
          </a:xfrm>
          <a:prstGeom prst="rect">
            <a:avLst/>
          </a:prstGeom>
          <a:solidFill>
            <a:srgbClr val="003399"/>
          </a:solidFill>
          <a:ln w="6350" cap="rnd" cmpd="sng" algn="ctr">
            <a:noFill/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 prstMaterial="plastic">
            <a:bevelT/>
            <a:bevelB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solidFill>
            <a:srgbClr val="003399"/>
          </a:solidFill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/>
          <p:nvPr userDrawn="1"/>
        </p:nvSpPr>
        <p:spPr>
          <a:xfrm>
            <a:off x="228600" y="762000"/>
            <a:ext cx="8697286" cy="114300"/>
          </a:xfrm>
          <a:prstGeom prst="rect">
            <a:avLst/>
          </a:prstGeom>
          <a:solidFill>
            <a:srgbClr val="003399"/>
          </a:solidFill>
          <a:ln w="6350" cap="rnd" cmpd="sng" algn="ctr">
            <a:noFill/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 prstMaterial="plastic">
            <a:bevelT/>
            <a:bevelB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597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08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5000" y="4419600"/>
            <a:ext cx="2667000" cy="1219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81000" y="3538538"/>
            <a:ext cx="8382000" cy="0"/>
          </a:xfrm>
          <a:prstGeom prst="line">
            <a:avLst/>
          </a:prstGeom>
          <a:noFill/>
          <a:ln w="9525">
            <a:solidFill>
              <a:srgbClr val="00467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381000" y="3505200"/>
            <a:ext cx="8382000" cy="0"/>
          </a:xfrm>
          <a:prstGeom prst="line">
            <a:avLst/>
          </a:prstGeom>
          <a:noFill/>
          <a:ln w="25400">
            <a:solidFill>
              <a:srgbClr val="00467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6262" name="Picture 6" descr="footerd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083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43000"/>
            <a:ext cx="4084638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/>
            </a:gs>
            <a:gs pos="0">
              <a:schemeClr val="accent1">
                <a:tint val="44500"/>
                <a:satMod val="160000"/>
              </a:schemeClr>
            </a:gs>
            <a:gs pos="12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28600" y="990600"/>
            <a:ext cx="86868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6" descr="UR.4col.v1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71250" y="6466008"/>
            <a:ext cx="1301399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086" y="6409652"/>
            <a:ext cx="685800" cy="228600"/>
          </a:xfrm>
          <a:prstGeom prst="rect">
            <a:avLst/>
          </a:prstGeom>
          <a:solidFill>
            <a:srgbClr val="003399"/>
          </a:solidFill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 prstMaterial="plastic">
            <a:bevelT/>
            <a:bevelB/>
          </a:sp3d>
        </p:spPr>
        <p:txBody>
          <a:bodyPr tIns="9144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65" r:id="rId2"/>
    <p:sldLayoutId id="2147483664" r:id="rId3"/>
    <p:sldLayoutId id="2147483667" r:id="rId4"/>
    <p:sldLayoutId id="2147483728" r:id="rId5"/>
  </p:sldLayoutIdLst>
  <p:transition>
    <p:fade thruBlk="1"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j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">
              <a:schemeClr val="bg1"/>
            </a:gs>
            <a:gs pos="0">
              <a:schemeClr val="accent1">
                <a:tint val="44500"/>
                <a:satMod val="160000"/>
              </a:schemeClr>
            </a:gs>
            <a:gs pos="12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b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854075" cy="6858000"/>
          </a:xfrm>
          <a:prstGeom prst="rect">
            <a:avLst/>
          </a:prstGeom>
          <a:noFill/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228600"/>
            <a:ext cx="79470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                       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200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172200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00467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985838"/>
            <a:ext cx="8382000" cy="33337"/>
            <a:chOff x="240" y="699"/>
            <a:chExt cx="5280" cy="21"/>
          </a:xfrm>
        </p:grpSpPr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>
              <a:off x="240" y="720"/>
              <a:ext cx="5280" cy="0"/>
            </a:xfrm>
            <a:prstGeom prst="line">
              <a:avLst/>
            </a:prstGeom>
            <a:noFill/>
            <a:ln w="9525">
              <a:solidFill>
                <a:srgbClr val="00467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>
              <a:off x="240" y="699"/>
              <a:ext cx="5280" cy="0"/>
            </a:xfrm>
            <a:prstGeom prst="line">
              <a:avLst/>
            </a:prstGeom>
            <a:noFill/>
            <a:ln w="25400">
              <a:solidFill>
                <a:srgbClr val="00467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11113" y="6527800"/>
            <a:ext cx="175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0" y="6445250"/>
            <a:ext cx="914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1000" dirty="0">
                <a:solidFill>
                  <a:srgbClr val="00467F"/>
                </a:solidFill>
                <a:latin typeface="Times New Roman" pitchFamily="18" charset="0"/>
                <a:cs typeface="Times New Roman" pitchFamily="18" charset="0"/>
              </a:rPr>
              <a:t>CMOS </a:t>
            </a:r>
          </a:p>
          <a:p>
            <a:pPr algn="ctr">
              <a:spcBef>
                <a:spcPct val="10000"/>
              </a:spcBef>
            </a:pPr>
            <a:r>
              <a:rPr lang="en-US" sz="1000" dirty="0">
                <a:solidFill>
                  <a:srgbClr val="00467F"/>
                </a:solidFill>
                <a:latin typeface="Times New Roman" pitchFamily="18" charset="0"/>
                <a:cs typeface="Times New Roman" pitchFamily="18" charset="0"/>
              </a:rPr>
              <a:t>design forum</a:t>
            </a:r>
            <a:endParaRPr lang="en-US" sz="1000" dirty="0">
              <a:solidFill>
                <a:srgbClr val="00467F"/>
              </a:solidFill>
              <a:latin typeface="Times New Roman" pitchFamily="18" charset="0"/>
            </a:endParaRPr>
          </a:p>
        </p:txBody>
      </p:sp>
      <p:pic>
        <p:nvPicPr>
          <p:cNvPr id="95243" name="Picture 11" descr="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29600" y="6170613"/>
            <a:ext cx="908050" cy="682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ransition>
    <p:fade thruBlk="1"/>
  </p:transition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32012" y="57056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800" dirty="0" smtClean="0">
                <a:solidFill>
                  <a:schemeClr val="tx1"/>
                </a:solidFill>
              </a:rPr>
              <a:t>Scheduling in Smart Grids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4294967295"/>
          </p:nvPr>
        </p:nvSpPr>
        <p:spPr>
          <a:xfrm>
            <a:off x="459441" y="2418883"/>
            <a:ext cx="8496300" cy="831850"/>
          </a:xfrm>
        </p:spPr>
        <p:txBody>
          <a:bodyPr>
            <a:normAutofit fontScale="25000" lnSpcReduction="20000"/>
          </a:bodyPr>
          <a:lstStyle/>
          <a:p>
            <a:pPr marL="0" indent="0" algn="ctr" eaLnBrk="1" hangingPunct="1">
              <a:buNone/>
            </a:pPr>
            <a:r>
              <a:rPr lang="en-US" sz="11200" dirty="0" smtClean="0">
                <a:solidFill>
                  <a:schemeClr val="tx1"/>
                </a:solidFill>
              </a:rPr>
              <a:t>Arun Srikanth, Divya Pathak, Harsha Panjwani and Varun Pillai</a:t>
            </a:r>
            <a:endParaRPr lang="en-US" sz="88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8800" dirty="0">
              <a:solidFill>
                <a:schemeClr val="tx1"/>
              </a:solidFill>
            </a:endParaRPr>
          </a:p>
          <a:p>
            <a:pPr eaLnBrk="1" hangingPunct="1"/>
            <a:endParaRPr lang="en-US" sz="8800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8800" dirty="0" smtClean="0">
                <a:solidFill>
                  <a:schemeClr val="tx1"/>
                </a:solidFill>
              </a:rPr>
              <a:t>OPR-922/620 Winter 2015</a:t>
            </a:r>
          </a:p>
          <a:p>
            <a:pPr marL="0" indent="0" eaLnBrk="1" hangingPunct="1">
              <a:buNone/>
            </a:pPr>
            <a:endParaRPr lang="en-US" sz="112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80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80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80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3831179" y="5977908"/>
            <a:ext cx="1505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fld id="{87034C79-F77E-4F6A-BB9A-C82BD3421D27}" type="datetime4">
              <a:rPr lang="en-US" sz="2000">
                <a:solidFill>
                  <a:prstClr val="black"/>
                </a:solidFill>
                <a:latin typeface="Calibri" pitchFamily="34" charset="0"/>
              </a:rPr>
              <a:pPr algn="ctr"/>
              <a:t>March 18, 2015</a:t>
            </a:fld>
            <a:endParaRPr lang="en-US" sz="2000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15365" name="Picture 5" descr="newlogo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8960" y="4693742"/>
            <a:ext cx="1089979" cy="118239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1593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Optimization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526314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 : Maximize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ON request from any appliance must be granted in the 48 hour time interval 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Constraints: Power consumption by the neighborhood in time </a:t>
            </a:r>
            <a:r>
              <a:rPr lang="en-US" i="1" dirty="0" smtClean="0"/>
              <a:t>T</a:t>
            </a:r>
            <a:r>
              <a:rPr lang="en-US" dirty="0" smtClean="0"/>
              <a:t> is below a threshold (</a:t>
            </a:r>
            <a:r>
              <a:rPr lang="en-US" i="1" dirty="0" smtClean="0"/>
              <a:t>P</a:t>
            </a:r>
            <a:r>
              <a:rPr lang="en-US" i="1" baseline="-25000" dirty="0" smtClean="0"/>
              <a:t>max</a:t>
            </a:r>
            <a:r>
              <a:rPr lang="en-US" dirty="0" smtClean="0"/>
              <a:t>) set by the Electric company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Each appliance is turned ON only once in time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EMCs can borrow power from each other</a:t>
            </a:r>
          </a:p>
          <a:p>
            <a:pPr lvl="2"/>
            <a:r>
              <a:rPr lang="en-US" dirty="0" smtClean="0"/>
              <a:t>No power limit set per home</a:t>
            </a:r>
          </a:p>
          <a:p>
            <a:r>
              <a:rPr lang="en-US" dirty="0"/>
              <a:t>No significant saving in optimizing power consumption cost based on the electricity cost per time interval</a:t>
            </a:r>
          </a:p>
          <a:p>
            <a:endParaRPr lang="en-US" dirty="0" smtClean="0"/>
          </a:p>
          <a:p>
            <a:pPr marL="274638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06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EMC Tool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 optimal </a:t>
            </a:r>
            <a:r>
              <a:rPr lang="en-US" i="1" dirty="0" smtClean="0"/>
              <a:t>P</a:t>
            </a:r>
            <a:r>
              <a:rPr lang="en-US" i="1" baseline="-25000" dirty="0" smtClean="0"/>
              <a:t>max </a:t>
            </a:r>
            <a:r>
              <a:rPr lang="en-US" i="1" dirty="0" smtClean="0"/>
              <a:t> </a:t>
            </a:r>
            <a:r>
              <a:rPr lang="en-US" dirty="0" smtClean="0"/>
              <a:t>(105 kW)</a:t>
            </a:r>
          </a:p>
          <a:p>
            <a:pPr lvl="1"/>
            <a:r>
              <a:rPr lang="en-US" dirty="0" smtClean="0"/>
              <a:t> For the given data </a:t>
            </a:r>
            <a:r>
              <a:rPr lang="en-US" i="1" dirty="0" smtClean="0"/>
              <a:t>P</a:t>
            </a:r>
            <a:r>
              <a:rPr lang="en-US" i="1" baseline="-25000" dirty="0" smtClean="0"/>
              <a:t>max </a:t>
            </a:r>
            <a:r>
              <a:rPr lang="en-US" dirty="0" smtClean="0"/>
              <a:t>is obtained as the average of 1000 random scenarios for appliance request time and duration</a:t>
            </a:r>
          </a:p>
          <a:p>
            <a:r>
              <a:rPr lang="en-US" dirty="0" smtClean="0"/>
              <a:t>Optimize appliance scheduling within time </a:t>
            </a:r>
            <a:r>
              <a:rPr lang="en-US" i="1" dirty="0" smtClean="0"/>
              <a:t>T </a:t>
            </a:r>
            <a:r>
              <a:rPr lang="en-US" dirty="0" smtClean="0"/>
              <a:t>with total power consumption below </a:t>
            </a:r>
            <a:r>
              <a:rPr lang="en-US" i="1" dirty="0" smtClean="0"/>
              <a:t>P</a:t>
            </a:r>
            <a:r>
              <a:rPr lang="en-US" i="1" baseline="-25000" dirty="0" smtClean="0"/>
              <a:t>max</a:t>
            </a: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/>
              <a:t>Costing done per home by including power borrowed from neighbors</a:t>
            </a:r>
          </a:p>
          <a:p>
            <a:endParaRPr lang="en-US" i="1" baseline="-25000" dirty="0" smtClean="0"/>
          </a:p>
          <a:p>
            <a:pPr marL="0" indent="0">
              <a:buNone/>
            </a:pPr>
            <a:endParaRPr lang="en-US" i="1" baseline="-25000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29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Appliance Scheduling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957302"/>
            <a:ext cx="5834744" cy="46775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4628" y="5592020"/>
            <a:ext cx="4725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Scheduling with total power consumed ≤ </a:t>
            </a:r>
            <a:r>
              <a:rPr lang="en-US" i="1" dirty="0" smtClean="0"/>
              <a:t>P</a:t>
            </a:r>
            <a:r>
              <a:rPr lang="en-US" i="1" baseline="-25000" dirty="0" smtClean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Zero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100 %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63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Appliance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6" y="990601"/>
            <a:ext cx="6697542" cy="455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8171" y="5820229"/>
            <a:ext cx="6240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Suggested scheduling by lowering power threshold below </a:t>
            </a:r>
            <a:r>
              <a:rPr lang="en-US" i="1" dirty="0" smtClean="0"/>
              <a:t>P</a:t>
            </a:r>
            <a:r>
              <a:rPr lang="en-US" i="1" baseline="-25000" dirty="0" smtClean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Trade off between power consumed and </a:t>
            </a:r>
            <a:r>
              <a:rPr lang="en-US" dirty="0" err="1" smtClean="0"/>
              <a:t>QoS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29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2485" y="1401354"/>
            <a:ext cx="8686800" cy="4273731"/>
          </a:xfrm>
        </p:spPr>
        <p:txBody>
          <a:bodyPr/>
          <a:lstStyle/>
          <a:p>
            <a:pPr marL="593725" lvl="2" indent="0">
              <a:buNone/>
            </a:pPr>
            <a:r>
              <a:rPr lang="en-US" b="1" dirty="0" smtClean="0"/>
              <a:t>Power grid scheduling model</a:t>
            </a:r>
          </a:p>
          <a:p>
            <a:pPr lvl="2"/>
            <a:r>
              <a:rPr lang="en-US" dirty="0" smtClean="0"/>
              <a:t>Non </a:t>
            </a:r>
            <a:r>
              <a:rPr lang="en-US" smtClean="0"/>
              <a:t>Linear Integer Programming </a:t>
            </a:r>
            <a:r>
              <a:rPr lang="en-US" dirty="0" smtClean="0"/>
              <a:t>Model developed</a:t>
            </a:r>
          </a:p>
          <a:p>
            <a:pPr lvl="2"/>
            <a:r>
              <a:rPr lang="en-US" dirty="0" smtClean="0"/>
              <a:t>Power cost savings for home user</a:t>
            </a:r>
          </a:p>
          <a:p>
            <a:pPr lvl="2"/>
            <a:r>
              <a:rPr lang="en-US" dirty="0" smtClean="0"/>
              <a:t>Optimized level load across neighborhood level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93725" lvl="2" indent="0">
              <a:buNone/>
            </a:pPr>
            <a:r>
              <a:rPr lang="en-US" b="1" dirty="0" smtClean="0"/>
              <a:t>Benefits </a:t>
            </a:r>
          </a:p>
          <a:p>
            <a:pPr lvl="2"/>
            <a:r>
              <a:rPr lang="en-US" dirty="0" smtClean="0"/>
              <a:t>Customer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Utility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58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95" y="1361090"/>
            <a:ext cx="5493736" cy="470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48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Smart Grids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optimal energy scheduling policy that considers the varying demands in a particular residential neighborhood as well as minimizes the total cost which is necessary in the present situation where global energy resources are </a:t>
            </a:r>
            <a:r>
              <a:rPr lang="en-US" dirty="0" smtClean="0"/>
              <a:t>limited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8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Electric appliance scheduling </a:t>
            </a:r>
          </a:p>
          <a:p>
            <a:pPr lvl="1"/>
            <a:r>
              <a:rPr lang="en-US" dirty="0" smtClean="0"/>
              <a:t>Individual home</a:t>
            </a:r>
          </a:p>
          <a:p>
            <a:pPr lvl="1"/>
            <a:r>
              <a:rPr lang="en-US" dirty="0" smtClean="0"/>
              <a:t>Individual home with power capacity constraints</a:t>
            </a:r>
          </a:p>
          <a:p>
            <a:pPr lvl="1"/>
            <a:r>
              <a:rPr lang="en-US" dirty="0" smtClean="0"/>
              <a:t>Residential neighborhood  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55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case Scenario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113235" y="2857500"/>
          <a:ext cx="3670697" cy="234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2104" y="2741599"/>
            <a:ext cx="3438442" cy="2268908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1312825" y="2686049"/>
          <a:ext cx="3595688" cy="2433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344624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91" y="920066"/>
            <a:ext cx="6572922" cy="53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57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778" t="28718" r="28889" b="63076"/>
          <a:stretch/>
        </p:blipFill>
        <p:spPr>
          <a:xfrm>
            <a:off x="1411514" y="1584779"/>
            <a:ext cx="70104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802" y="2908527"/>
            <a:ext cx="4695825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754" y="3819525"/>
            <a:ext cx="318135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391" y="5374141"/>
            <a:ext cx="1362075" cy="523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5391" y="1073831"/>
            <a:ext cx="18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Cost functions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57820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786342"/>
                  </p:ext>
                </p:extLst>
              </p:nvPr>
            </p:nvGraphicFramePr>
            <p:xfrm>
              <a:off x="1707136" y="2575175"/>
              <a:ext cx="6081657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7219"/>
                    <a:gridCol w="2027219"/>
                    <a:gridCol w="2027219"/>
                  </a:tblGrid>
                  <a:tr h="362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Optimal expected cost ($)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:r>
                            <a:rPr lang="en-US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:r>
                            <a:rPr lang="en-US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2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0.27354000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(6,3,8)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2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0.31673280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(6,3,8)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2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0.30562032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(6,3,8)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786342"/>
                  </p:ext>
                </p:extLst>
              </p:nvPr>
            </p:nvGraphicFramePr>
            <p:xfrm>
              <a:off x="1707136" y="2575175"/>
              <a:ext cx="6081657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7219"/>
                    <a:gridCol w="2027219"/>
                    <a:gridCol w="2027219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Optimal expected cost ($)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762" r="-1201" b="-1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0.27354000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(6,3,8)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0.31673280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(6,3,8)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0.30562032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(6,3,8)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77" y="1677761"/>
            <a:ext cx="54006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06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08" y="952188"/>
            <a:ext cx="4781550" cy="514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662" y="1541915"/>
            <a:ext cx="2381250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79" y="3477003"/>
            <a:ext cx="3438525" cy="3046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865" y="3318109"/>
            <a:ext cx="3477986" cy="3091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763986"/>
                  </p:ext>
                </p:extLst>
              </p:nvPr>
            </p:nvGraphicFramePr>
            <p:xfrm>
              <a:off x="1315122" y="2192742"/>
              <a:ext cx="608165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9598"/>
                    <a:gridCol w="1894840"/>
                    <a:gridCol w="2027219"/>
                  </a:tblGrid>
                  <a:tr h="362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Optimal expected cost ($)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:r>
                            <a:rPr lang="en-US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:r>
                            <a:rPr lang="en-US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2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0.26463600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(6,3,8)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763986"/>
                  </p:ext>
                </p:extLst>
              </p:nvPr>
            </p:nvGraphicFramePr>
            <p:xfrm>
              <a:off x="1315122" y="2192742"/>
              <a:ext cx="608165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9598"/>
                    <a:gridCol w="1894840"/>
                    <a:gridCol w="2027219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Optimal expected cost ($)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300" t="-4717" r="-1201" b="-71698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0.26463600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(6,3,8)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4264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Scheduling Power in a Residential Neighborhood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008731" y="994222"/>
            <a:ext cx="6974103" cy="4238176"/>
            <a:chOff x="1008743" y="1582053"/>
            <a:chExt cx="6974103" cy="4238176"/>
          </a:xfrm>
        </p:grpSpPr>
        <p:sp>
          <p:nvSpPr>
            <p:cNvPr id="5" name="Oval 4"/>
            <p:cNvSpPr/>
            <p:nvPr/>
          </p:nvSpPr>
          <p:spPr>
            <a:xfrm>
              <a:off x="3875313" y="3048000"/>
              <a:ext cx="1538515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 Grid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51084" y="2235200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05314" y="3236685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51084" y="4492170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8741" y="3236685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88341" y="4223655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73823" y="2547253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13828" y="4245424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500912" y="2503710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3120566" y="1843310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879596" y="3207656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111828" y="4216397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4361537" y="1582053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747655" y="1843310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7489360" y="3200398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660571" y="5029199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4397827" y="5326743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11" idx="0"/>
              <a:endCxn id="14" idx="3"/>
            </p:cNvCxnSpPr>
            <p:nvPr/>
          </p:nvCxnSpPr>
          <p:spPr>
            <a:xfrm flipV="1">
              <a:off x="3367309" y="2336796"/>
              <a:ext cx="0" cy="21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5"/>
            </p:cNvCxnSpPr>
            <p:nvPr/>
          </p:nvCxnSpPr>
          <p:spPr>
            <a:xfrm flipH="1">
              <a:off x="2249711" y="3454399"/>
              <a:ext cx="355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1"/>
              <a:endCxn id="16" idx="5"/>
            </p:cNvCxnSpPr>
            <p:nvPr/>
          </p:nvCxnSpPr>
          <p:spPr>
            <a:xfrm flipH="1" flipV="1">
              <a:off x="2481943" y="4463140"/>
              <a:ext cx="406398" cy="29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8" idx="0"/>
            </p:cNvCxnSpPr>
            <p:nvPr/>
          </p:nvCxnSpPr>
          <p:spPr>
            <a:xfrm>
              <a:off x="4644570" y="3962400"/>
              <a:ext cx="0" cy="529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8" idx="2"/>
            </p:cNvCxnSpPr>
            <p:nvPr/>
          </p:nvCxnSpPr>
          <p:spPr>
            <a:xfrm>
              <a:off x="4644570" y="5029199"/>
              <a:ext cx="0" cy="297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83200" y="3773714"/>
              <a:ext cx="464455" cy="442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283200" y="3040739"/>
              <a:ext cx="217712" cy="159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0"/>
            </p:cNvCxnSpPr>
            <p:nvPr/>
          </p:nvCxnSpPr>
          <p:spPr>
            <a:xfrm flipH="1" flipV="1">
              <a:off x="4644570" y="2772229"/>
              <a:ext cx="1" cy="27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" idx="1"/>
            </p:cNvCxnSpPr>
            <p:nvPr/>
          </p:nvCxnSpPr>
          <p:spPr>
            <a:xfrm flipH="1" flipV="1">
              <a:off x="3733799" y="3084282"/>
              <a:ext cx="366824" cy="97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2"/>
            </p:cNvCxnSpPr>
            <p:nvPr/>
          </p:nvCxnSpPr>
          <p:spPr>
            <a:xfrm flipH="1">
              <a:off x="3592286" y="3505200"/>
              <a:ext cx="283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" idx="3"/>
            </p:cNvCxnSpPr>
            <p:nvPr/>
          </p:nvCxnSpPr>
          <p:spPr>
            <a:xfrm flipH="1">
              <a:off x="3875313" y="3828489"/>
              <a:ext cx="225310" cy="41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" idx="0"/>
            </p:cNvCxnSpPr>
            <p:nvPr/>
          </p:nvCxnSpPr>
          <p:spPr>
            <a:xfrm flipH="1" flipV="1">
              <a:off x="4608280" y="2090053"/>
              <a:ext cx="36290" cy="14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3" idx="0"/>
              <a:endCxn id="18" idx="3"/>
            </p:cNvCxnSpPr>
            <p:nvPr/>
          </p:nvCxnSpPr>
          <p:spPr>
            <a:xfrm flipV="1">
              <a:off x="5994398" y="2336796"/>
              <a:ext cx="0" cy="166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9" idx="3"/>
              <a:endCxn id="19" idx="1"/>
            </p:cNvCxnSpPr>
            <p:nvPr/>
          </p:nvCxnSpPr>
          <p:spPr>
            <a:xfrm flipV="1">
              <a:off x="7075713" y="3447141"/>
              <a:ext cx="537019" cy="5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2" idx="2"/>
            </p:cNvCxnSpPr>
            <p:nvPr/>
          </p:nvCxnSpPr>
          <p:spPr>
            <a:xfrm>
              <a:off x="5907314" y="4782453"/>
              <a:ext cx="0" cy="246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" idx="6"/>
              <a:endCxn id="9" idx="1"/>
            </p:cNvCxnSpPr>
            <p:nvPr/>
          </p:nvCxnSpPr>
          <p:spPr>
            <a:xfrm>
              <a:off x="5413828" y="3505200"/>
              <a:ext cx="6749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916983" y="5142077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US" dirty="0"/>
            </a:p>
          </p:txBody>
        </p:sp>
        <p:cxnSp>
          <p:nvCxnSpPr>
            <p:cNvPr id="64" name="Straight Arrow Connector 63"/>
            <p:cNvCxnSpPr>
              <a:stCxn id="60" idx="0"/>
            </p:cNvCxnSpPr>
            <p:nvPr/>
          </p:nvCxnSpPr>
          <p:spPr>
            <a:xfrm flipV="1">
              <a:off x="2301063" y="4709883"/>
              <a:ext cx="57508" cy="432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1219200" y="4047844"/>
              <a:ext cx="145143" cy="1794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08743" y="4380673"/>
              <a:ext cx="145143" cy="1794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219200" y="4670963"/>
              <a:ext cx="145143" cy="1794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stCxn id="16" idx="1"/>
            </p:cNvCxnSpPr>
            <p:nvPr/>
          </p:nvCxnSpPr>
          <p:spPr>
            <a:xfrm flipH="1" flipV="1">
              <a:off x="1364343" y="4216397"/>
              <a:ext cx="870857" cy="24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6" idx="1"/>
              <a:endCxn id="66" idx="6"/>
            </p:cNvCxnSpPr>
            <p:nvPr/>
          </p:nvCxnSpPr>
          <p:spPr>
            <a:xfrm flipH="1">
              <a:off x="1153886" y="4463140"/>
              <a:ext cx="1081314" cy="72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6" idx="1"/>
            </p:cNvCxnSpPr>
            <p:nvPr/>
          </p:nvCxnSpPr>
          <p:spPr>
            <a:xfrm flipH="1">
              <a:off x="1364343" y="4463140"/>
              <a:ext cx="870857" cy="20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67233" y="3037892"/>
            <a:ext cx="173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appliances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846925" y="5378655"/>
            <a:ext cx="5828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15 Homes with 3 appliances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All homes are identical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EMCs can communicate between each other</a:t>
            </a:r>
          </a:p>
        </p:txBody>
      </p:sp>
    </p:spTree>
    <p:extLst>
      <p:ext uri="{BB962C8B-B14F-4D97-AF65-F5344CB8AC3E}">
        <p14:creationId xmlns:p14="http://schemas.microsoft.com/office/powerpoint/2010/main" val="1313312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cuk_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round/>
        </a:ln>
        <a:effectLst>
          <a:glow rad="635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ypical">
  <a:themeElements>
    <a:clrScheme name="Typ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ypic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yp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ic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ic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ic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ic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ic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28456</TotalTime>
  <Words>363</Words>
  <Application>Microsoft Office PowerPoint</Application>
  <PresentationFormat>On-screen Show (4:3)</PresentationFormat>
  <Paragraphs>104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selcuk_theme1</vt:lpstr>
      <vt:lpstr>Typical</vt:lpstr>
      <vt:lpstr>Scheduling in Smart Grids</vt:lpstr>
      <vt:lpstr>What is Smart Grids ?</vt:lpstr>
      <vt:lpstr>Outline</vt:lpstr>
      <vt:lpstr>Base case Scenario </vt:lpstr>
      <vt:lpstr>PowerPoint Presentation</vt:lpstr>
      <vt:lpstr>PowerPoint Presentation</vt:lpstr>
      <vt:lpstr>PowerPoint Presentation</vt:lpstr>
      <vt:lpstr>PowerPoint Presentation</vt:lpstr>
      <vt:lpstr>Scheduling Power in a Residential Neighborhood</vt:lpstr>
      <vt:lpstr>Power Optimization </vt:lpstr>
      <vt:lpstr>EMC Tool Developed</vt:lpstr>
      <vt:lpstr>Appliance Scheduling</vt:lpstr>
      <vt:lpstr>Appliance Scheduling</vt:lpstr>
      <vt:lpstr>Conclusions</vt:lpstr>
      <vt:lpstr>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and Modeling of TSV Based 3-D Integrated Circuits</dc:title>
  <dc:creator>Administrator</dc:creator>
  <cp:lastModifiedBy>Varun Pillai</cp:lastModifiedBy>
  <cp:revision>536</cp:revision>
  <cp:lastPrinted>2014-06-20T16:13:25Z</cp:lastPrinted>
  <dcterms:created xsi:type="dcterms:W3CDTF">2006-08-16T00:00:00Z</dcterms:created>
  <dcterms:modified xsi:type="dcterms:W3CDTF">2015-03-18T21:58:09Z</dcterms:modified>
</cp:coreProperties>
</file>