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712" r:id="rId2"/>
  </p:sldMasterIdLst>
  <p:notesMasterIdLst>
    <p:notesMasterId r:id="rId12"/>
  </p:notesMasterIdLst>
  <p:handoutMasterIdLst>
    <p:handoutMasterId r:id="rId13"/>
  </p:handoutMasterIdLst>
  <p:sldIdLst>
    <p:sldId id="305" r:id="rId3"/>
    <p:sldId id="541" r:id="rId4"/>
    <p:sldId id="537" r:id="rId5"/>
    <p:sldId id="538" r:id="rId6"/>
    <p:sldId id="539" r:id="rId7"/>
    <p:sldId id="536" r:id="rId8"/>
    <p:sldId id="540" r:id="rId9"/>
    <p:sldId id="528" r:id="rId10"/>
    <p:sldId id="534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3366CC"/>
    <a:srgbClr val="0066CC"/>
    <a:srgbClr val="6699FF"/>
    <a:srgbClr val="99CCFF"/>
    <a:srgbClr val="66CCFF"/>
    <a:srgbClr val="FF9900"/>
    <a:srgbClr val="FF3300"/>
    <a:srgbClr val="FAF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81302" autoAdjust="0"/>
  </p:normalViewPr>
  <p:slideViewPr>
    <p:cSldViewPr snapToGrid="0">
      <p:cViewPr>
        <p:scale>
          <a:sx n="66" d="100"/>
          <a:sy n="66" d="100"/>
        </p:scale>
        <p:origin x="-293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0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r">
              <a:defRPr sz="1300"/>
            </a:lvl1pPr>
          </a:lstStyle>
          <a:p>
            <a:fld id="{0230F9EE-1509-4EA8-B6AD-67ABEA7D53DE}" type="datetimeFigureOut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r">
              <a:defRPr sz="1300"/>
            </a:lvl1pPr>
          </a:lstStyle>
          <a:p>
            <a:fld id="{34DD0FAA-03CB-4844-94FA-04321ACC4C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7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/>
          <a:lstStyle>
            <a:lvl1pPr algn="r">
              <a:defRPr sz="1300"/>
            </a:lvl1pPr>
          </a:lstStyle>
          <a:p>
            <a:fld id="{314953F8-A08C-493E-8A70-D6F3E398750F}" type="datetimeFigureOut">
              <a:rPr lang="en-US" smtClean="0"/>
              <a:pPr/>
              <a:t>3/17/2015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413" tIns="48707" rIns="97413" bIns="4870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7413" tIns="48707" rIns="97413" bIns="487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7413" tIns="48707" rIns="97413" bIns="48707" rtlCol="0" anchor="b"/>
          <a:lstStyle>
            <a:lvl1pPr algn="r">
              <a:defRPr sz="1300"/>
            </a:lvl1pPr>
          </a:lstStyle>
          <a:p>
            <a:fld id="{1186B882-7747-44F5-98E7-0B821E70AE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0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EF4100-4775-4EAD-9D2F-58EF7EFD14F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08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5" descr="newlogo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4038960" y="4693742"/>
            <a:ext cx="1089979" cy="11823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3445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463" y="228600"/>
            <a:ext cx="2079625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88063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6450" y="11430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6450" y="37338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5041677E-0980-49C9-B17A-DC3FDBB0E7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43000"/>
            <a:ext cx="4084638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228600"/>
            <a:ext cx="794702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6450" y="11430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6450" y="3733800"/>
            <a:ext cx="4084638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172200"/>
            <a:ext cx="457200" cy="3619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4270248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90600"/>
            <a:ext cx="4283202" cy="5163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930" y="6407791"/>
            <a:ext cx="685800" cy="228600"/>
          </a:xfrm>
          <a:solidFill>
            <a:srgbClr val="003399"/>
          </a:solidFill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166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3399"/>
          </a:solidFill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14"/>
          <p:cNvSpPr/>
          <p:nvPr userDrawn="1"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solidFill>
            <a:srgbClr val="003399"/>
          </a:solidFill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14"/>
          <p:cNvSpPr/>
          <p:nvPr userDrawn="1"/>
        </p:nvSpPr>
        <p:spPr>
          <a:xfrm>
            <a:off x="228600" y="762000"/>
            <a:ext cx="8697286" cy="114300"/>
          </a:xfrm>
          <a:prstGeom prst="rect">
            <a:avLst/>
          </a:prstGeom>
          <a:solidFill>
            <a:srgbClr val="003399"/>
          </a:solidFill>
          <a:ln w="6350" cap="rnd" cmpd="sng" algn="ctr">
            <a:noFill/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59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08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0" y="4419600"/>
            <a:ext cx="2667000" cy="1219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81000" y="3538538"/>
            <a:ext cx="8382000" cy="0"/>
          </a:xfrm>
          <a:prstGeom prst="line">
            <a:avLst/>
          </a:prstGeom>
          <a:noFill/>
          <a:ln w="9525">
            <a:solidFill>
              <a:srgbClr val="00467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81000" y="3505200"/>
            <a:ext cx="8382000" cy="0"/>
          </a:xfrm>
          <a:prstGeom prst="line">
            <a:avLst/>
          </a:prstGeom>
          <a:noFill/>
          <a:ln w="25400">
            <a:solidFill>
              <a:srgbClr val="00467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6262" name="Picture 6" descr="footer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83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43000"/>
            <a:ext cx="40846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/>
            </a:gs>
            <a:gs pos="0">
              <a:schemeClr val="accent1">
                <a:tint val="44500"/>
                <a:satMod val="160000"/>
              </a:schemeClr>
            </a:gs>
            <a:gs pos="12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28600" y="990600"/>
            <a:ext cx="86868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6" descr="UR.4col.v1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71250" y="6466008"/>
            <a:ext cx="1301399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086" y="6409652"/>
            <a:ext cx="685800" cy="228600"/>
          </a:xfrm>
          <a:prstGeom prst="rect">
            <a:avLst/>
          </a:prstGeom>
          <a:solidFill>
            <a:srgbClr val="003399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txBody>
          <a:bodyPr tIns="9144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65" r:id="rId2"/>
    <p:sldLayoutId id="2147483664" r:id="rId3"/>
    <p:sldLayoutId id="2147483667" r:id="rId4"/>
    <p:sldLayoutId id="2147483728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j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">
              <a:schemeClr val="bg1"/>
            </a:gs>
            <a:gs pos="0">
              <a:schemeClr val="accent1">
                <a:tint val="44500"/>
                <a:satMod val="160000"/>
              </a:schemeClr>
            </a:gs>
            <a:gs pos="12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b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</p:spPr>
      </p:pic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28600"/>
            <a:ext cx="7947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                       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200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1722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467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985838"/>
            <a:ext cx="8382000" cy="33337"/>
            <a:chOff x="240" y="699"/>
            <a:chExt cx="5280" cy="21"/>
          </a:xfrm>
        </p:grpSpPr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240" y="720"/>
              <a:ext cx="5280" cy="0"/>
            </a:xfrm>
            <a:prstGeom prst="line">
              <a:avLst/>
            </a:prstGeom>
            <a:noFill/>
            <a:ln w="9525">
              <a:solidFill>
                <a:srgbClr val="00467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240" y="699"/>
              <a:ext cx="5280" cy="0"/>
            </a:xfrm>
            <a:prstGeom prst="line">
              <a:avLst/>
            </a:prstGeom>
            <a:noFill/>
            <a:ln w="25400">
              <a:solidFill>
                <a:srgbClr val="00467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11113" y="6527800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0" y="6445250"/>
            <a:ext cx="914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000" dirty="0">
                <a:solidFill>
                  <a:srgbClr val="00467F"/>
                </a:solidFill>
                <a:latin typeface="Times New Roman" pitchFamily="18" charset="0"/>
                <a:cs typeface="Times New Roman" pitchFamily="18" charset="0"/>
              </a:rPr>
              <a:t>CMOS </a:t>
            </a:r>
          </a:p>
          <a:p>
            <a:pPr algn="ctr">
              <a:spcBef>
                <a:spcPct val="10000"/>
              </a:spcBef>
            </a:pPr>
            <a:r>
              <a:rPr lang="en-US" sz="1000" dirty="0">
                <a:solidFill>
                  <a:srgbClr val="00467F"/>
                </a:solidFill>
                <a:latin typeface="Times New Roman" pitchFamily="18" charset="0"/>
                <a:cs typeface="Times New Roman" pitchFamily="18" charset="0"/>
              </a:rPr>
              <a:t>design forum</a:t>
            </a:r>
            <a:endParaRPr lang="en-US" sz="1000" dirty="0">
              <a:solidFill>
                <a:srgbClr val="00467F"/>
              </a:solidFill>
              <a:latin typeface="Times New Roman" pitchFamily="18" charset="0"/>
            </a:endParaRPr>
          </a:p>
        </p:txBody>
      </p:sp>
      <p:pic>
        <p:nvPicPr>
          <p:cNvPr id="95243" name="Picture 11" descr="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29600" y="6170613"/>
            <a:ext cx="908050" cy="682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32012" y="57056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800" dirty="0" smtClean="0">
                <a:solidFill>
                  <a:schemeClr val="tx1"/>
                </a:solidFill>
              </a:rPr>
              <a:t>Scheduling in Smart Grids</a:t>
            </a:r>
            <a:endParaRPr lang="en-US" sz="3800" dirty="0" smtClean="0">
              <a:solidFill>
                <a:schemeClr val="tx1"/>
              </a:solidFill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4294967295"/>
          </p:nvPr>
        </p:nvSpPr>
        <p:spPr>
          <a:xfrm>
            <a:off x="459441" y="2418883"/>
            <a:ext cx="8496300" cy="831850"/>
          </a:xfrm>
        </p:spPr>
        <p:txBody>
          <a:bodyPr>
            <a:normAutofit fontScale="25000" lnSpcReduction="20000"/>
          </a:bodyPr>
          <a:lstStyle/>
          <a:p>
            <a:pPr marL="0" indent="0" algn="ctr" eaLnBrk="1" hangingPunct="1">
              <a:buNone/>
            </a:pPr>
            <a:r>
              <a:rPr lang="en-US" sz="11200" dirty="0" err="1" smtClean="0">
                <a:solidFill>
                  <a:schemeClr val="tx1"/>
                </a:solidFill>
              </a:rPr>
              <a:t>Arun</a:t>
            </a:r>
            <a:r>
              <a:rPr lang="en-US" sz="11200" dirty="0" smtClean="0">
                <a:solidFill>
                  <a:schemeClr val="tx1"/>
                </a:solidFill>
              </a:rPr>
              <a:t> </a:t>
            </a:r>
            <a:r>
              <a:rPr lang="en-US" sz="11200" dirty="0" err="1" smtClean="0">
                <a:solidFill>
                  <a:schemeClr val="tx1"/>
                </a:solidFill>
              </a:rPr>
              <a:t>Srikanth</a:t>
            </a:r>
            <a:r>
              <a:rPr lang="en-US" sz="11200" dirty="0" smtClean="0">
                <a:solidFill>
                  <a:schemeClr val="tx1"/>
                </a:solidFill>
              </a:rPr>
              <a:t>, </a:t>
            </a:r>
            <a:r>
              <a:rPr lang="en-US" sz="11200" dirty="0" err="1" smtClean="0">
                <a:solidFill>
                  <a:schemeClr val="tx1"/>
                </a:solidFill>
              </a:rPr>
              <a:t>Divya</a:t>
            </a:r>
            <a:r>
              <a:rPr lang="en-US" sz="11200" dirty="0" smtClean="0">
                <a:solidFill>
                  <a:schemeClr val="tx1"/>
                </a:solidFill>
              </a:rPr>
              <a:t> Pathak, </a:t>
            </a:r>
            <a:r>
              <a:rPr lang="en-US" sz="11200" dirty="0" err="1" smtClean="0">
                <a:solidFill>
                  <a:schemeClr val="tx1"/>
                </a:solidFill>
              </a:rPr>
              <a:t>Harsha</a:t>
            </a:r>
            <a:r>
              <a:rPr lang="en-US" sz="11200" dirty="0" smtClean="0">
                <a:solidFill>
                  <a:schemeClr val="tx1"/>
                </a:solidFill>
              </a:rPr>
              <a:t> </a:t>
            </a:r>
            <a:r>
              <a:rPr lang="en-US" sz="11200" dirty="0" err="1" smtClean="0">
                <a:solidFill>
                  <a:schemeClr val="tx1"/>
                </a:solidFill>
              </a:rPr>
              <a:t>Panjwani</a:t>
            </a:r>
            <a:r>
              <a:rPr lang="en-US" sz="11200" dirty="0" smtClean="0">
                <a:solidFill>
                  <a:schemeClr val="tx1"/>
                </a:solidFill>
              </a:rPr>
              <a:t> and </a:t>
            </a:r>
            <a:r>
              <a:rPr lang="en-US" sz="11200" dirty="0" err="1" smtClean="0">
                <a:solidFill>
                  <a:schemeClr val="tx1"/>
                </a:solidFill>
              </a:rPr>
              <a:t>Varum</a:t>
            </a:r>
            <a:r>
              <a:rPr lang="en-US" sz="11200" dirty="0" smtClean="0">
                <a:solidFill>
                  <a:schemeClr val="tx1"/>
                </a:solidFill>
              </a:rPr>
              <a:t> Pillai</a:t>
            </a:r>
            <a:endParaRPr lang="en-US" sz="88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800" dirty="0">
              <a:solidFill>
                <a:schemeClr val="tx1"/>
              </a:solidFill>
            </a:endParaRPr>
          </a:p>
          <a:p>
            <a:pPr eaLnBrk="1" hangingPunct="1"/>
            <a:endParaRPr lang="en-US" sz="88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None/>
            </a:pPr>
            <a:r>
              <a:rPr lang="en-US" sz="8800" dirty="0" smtClean="0">
                <a:solidFill>
                  <a:schemeClr val="tx1"/>
                </a:solidFill>
              </a:rPr>
              <a:t>OPR-922/620 Winter 2015</a:t>
            </a:r>
            <a:endParaRPr lang="en-US" sz="88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sz="112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8000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831179" y="5977908"/>
            <a:ext cx="1505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87034C79-F77E-4F6A-BB9A-C82BD3421D27}" type="datetime4">
              <a:rPr lang="en-US" sz="2000">
                <a:solidFill>
                  <a:prstClr val="black"/>
                </a:solidFill>
                <a:latin typeface="Calibri" pitchFamily="34" charset="0"/>
              </a:rPr>
              <a:pPr algn="ctr"/>
              <a:t>March 17, 2015</a:t>
            </a:fld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5365" name="Picture 5" descr="newlog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8960" y="4693742"/>
            <a:ext cx="1089979" cy="11823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593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Electric appliance scheduling </a:t>
            </a:r>
          </a:p>
          <a:p>
            <a:pPr lvl="1"/>
            <a:r>
              <a:rPr lang="en-US" dirty="0" smtClean="0"/>
              <a:t>Individual home</a:t>
            </a:r>
          </a:p>
          <a:p>
            <a:pPr lvl="1"/>
            <a:r>
              <a:rPr lang="en-US" dirty="0" smtClean="0"/>
              <a:t>Individual home with power capacity constraints</a:t>
            </a:r>
          </a:p>
          <a:p>
            <a:pPr lvl="1"/>
            <a:r>
              <a:rPr lang="en-US" dirty="0" smtClean="0"/>
              <a:t>Residential neighborhood  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55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Scheduling Power in a Residential Neighborhood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08731" y="994222"/>
            <a:ext cx="6974103" cy="4238176"/>
            <a:chOff x="1008743" y="1582053"/>
            <a:chExt cx="6974103" cy="4238176"/>
          </a:xfrm>
        </p:grpSpPr>
        <p:sp>
          <p:nvSpPr>
            <p:cNvPr id="5" name="Oval 4"/>
            <p:cNvSpPr/>
            <p:nvPr/>
          </p:nvSpPr>
          <p:spPr>
            <a:xfrm>
              <a:off x="3875313" y="3048000"/>
              <a:ext cx="1538515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Grid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51084" y="223520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05314" y="323668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51084" y="449217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8741" y="323668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88341" y="4223655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73823" y="2547253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13828" y="4245424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500912" y="2503710"/>
              <a:ext cx="986972" cy="5370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EMC</a:t>
              </a:r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3120566" y="1843310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879596" y="3207656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11828" y="4216397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4361537" y="1582053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747655" y="1843310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7489360" y="3200398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660571" y="5029199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4397827" y="5326743"/>
              <a:ext cx="493486" cy="493486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11" idx="0"/>
              <a:endCxn id="14" idx="3"/>
            </p:cNvCxnSpPr>
            <p:nvPr/>
          </p:nvCxnSpPr>
          <p:spPr>
            <a:xfrm flipV="1">
              <a:off x="3367309" y="2336796"/>
              <a:ext cx="0" cy="21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5" idx="5"/>
            </p:cNvCxnSpPr>
            <p:nvPr/>
          </p:nvCxnSpPr>
          <p:spPr>
            <a:xfrm flipH="1">
              <a:off x="2249711" y="3454399"/>
              <a:ext cx="355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16" idx="5"/>
            </p:cNvCxnSpPr>
            <p:nvPr/>
          </p:nvCxnSpPr>
          <p:spPr>
            <a:xfrm flipH="1" flipV="1">
              <a:off x="2481943" y="4463140"/>
              <a:ext cx="406398" cy="29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8" idx="0"/>
            </p:cNvCxnSpPr>
            <p:nvPr/>
          </p:nvCxnSpPr>
          <p:spPr>
            <a:xfrm>
              <a:off x="4644570" y="3962400"/>
              <a:ext cx="0" cy="529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2"/>
            </p:cNvCxnSpPr>
            <p:nvPr/>
          </p:nvCxnSpPr>
          <p:spPr>
            <a:xfrm>
              <a:off x="4644570" y="5029199"/>
              <a:ext cx="0" cy="297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83200" y="3773714"/>
              <a:ext cx="464455" cy="442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283200" y="3040739"/>
              <a:ext cx="217712" cy="159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0"/>
            </p:cNvCxnSpPr>
            <p:nvPr/>
          </p:nvCxnSpPr>
          <p:spPr>
            <a:xfrm flipH="1" flipV="1">
              <a:off x="4644570" y="2772229"/>
              <a:ext cx="1" cy="27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1"/>
            </p:cNvCxnSpPr>
            <p:nvPr/>
          </p:nvCxnSpPr>
          <p:spPr>
            <a:xfrm flipH="1" flipV="1">
              <a:off x="3733799" y="3084282"/>
              <a:ext cx="366824" cy="97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2"/>
            </p:cNvCxnSpPr>
            <p:nvPr/>
          </p:nvCxnSpPr>
          <p:spPr>
            <a:xfrm flipH="1">
              <a:off x="3592286" y="3505200"/>
              <a:ext cx="283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" idx="3"/>
            </p:cNvCxnSpPr>
            <p:nvPr/>
          </p:nvCxnSpPr>
          <p:spPr>
            <a:xfrm flipH="1">
              <a:off x="3875313" y="3828489"/>
              <a:ext cx="225310" cy="416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" idx="0"/>
            </p:cNvCxnSpPr>
            <p:nvPr/>
          </p:nvCxnSpPr>
          <p:spPr>
            <a:xfrm flipH="1" flipV="1">
              <a:off x="4608280" y="2090053"/>
              <a:ext cx="36290" cy="14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3" idx="0"/>
              <a:endCxn id="18" idx="3"/>
            </p:cNvCxnSpPr>
            <p:nvPr/>
          </p:nvCxnSpPr>
          <p:spPr>
            <a:xfrm flipV="1">
              <a:off x="5994398" y="2336796"/>
              <a:ext cx="0" cy="166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9" idx="3"/>
              <a:endCxn id="19" idx="1"/>
            </p:cNvCxnSpPr>
            <p:nvPr/>
          </p:nvCxnSpPr>
          <p:spPr>
            <a:xfrm flipV="1">
              <a:off x="7075713" y="3447141"/>
              <a:ext cx="537019" cy="58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2"/>
            </p:cNvCxnSpPr>
            <p:nvPr/>
          </p:nvCxnSpPr>
          <p:spPr>
            <a:xfrm>
              <a:off x="5907314" y="4782453"/>
              <a:ext cx="0" cy="246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" idx="6"/>
              <a:endCxn id="9" idx="1"/>
            </p:cNvCxnSpPr>
            <p:nvPr/>
          </p:nvCxnSpPr>
          <p:spPr>
            <a:xfrm>
              <a:off x="5413828" y="3505200"/>
              <a:ext cx="6749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916983" y="5142077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Home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stCxn id="60" idx="0"/>
            </p:cNvCxnSpPr>
            <p:nvPr/>
          </p:nvCxnSpPr>
          <p:spPr>
            <a:xfrm flipV="1">
              <a:off x="2301063" y="4709883"/>
              <a:ext cx="57508" cy="4321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1219200" y="4047844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08743" y="4380673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19200" y="4670963"/>
              <a:ext cx="145143" cy="1794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16" idx="1"/>
            </p:cNvCxnSpPr>
            <p:nvPr/>
          </p:nvCxnSpPr>
          <p:spPr>
            <a:xfrm flipH="1" flipV="1">
              <a:off x="1364343" y="4216397"/>
              <a:ext cx="870857" cy="246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6" idx="1"/>
              <a:endCxn id="66" idx="6"/>
            </p:cNvCxnSpPr>
            <p:nvPr/>
          </p:nvCxnSpPr>
          <p:spPr>
            <a:xfrm flipH="1">
              <a:off x="1153886" y="4463140"/>
              <a:ext cx="1081314" cy="7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6" idx="1"/>
            </p:cNvCxnSpPr>
            <p:nvPr/>
          </p:nvCxnSpPr>
          <p:spPr>
            <a:xfrm flipH="1">
              <a:off x="1364343" y="4463140"/>
              <a:ext cx="870857" cy="207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7233" y="3037892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appliances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846925" y="5378655"/>
            <a:ext cx="582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15 Homes with 3 appliances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All homes are identical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Arial" panose="020B0604020202020204" pitchFamily="34" charset="0"/>
              </a:rPr>
              <a:t>EMCs can communicate between each other</a:t>
            </a:r>
          </a:p>
        </p:txBody>
      </p:sp>
    </p:spTree>
    <p:extLst>
      <p:ext uri="{BB962C8B-B14F-4D97-AF65-F5344CB8AC3E}">
        <p14:creationId xmlns:p14="http://schemas.microsoft.com/office/powerpoint/2010/main" val="131331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526314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 : Maximize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ON request from any appliance must be granted in the 48 hour time interval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Constraints: Power consumption by the neighborhood in time </a:t>
            </a:r>
            <a:r>
              <a:rPr lang="en-US" i="1" dirty="0" smtClean="0"/>
              <a:t>T</a:t>
            </a:r>
            <a:r>
              <a:rPr lang="en-US" dirty="0" smtClean="0"/>
              <a:t> is below a threshold (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  <a:r>
              <a:rPr lang="en-US" dirty="0" smtClean="0"/>
              <a:t>) set by the Electric company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Each appliance is turned ON only once in time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EMCs can borrow power from each other</a:t>
            </a:r>
          </a:p>
          <a:p>
            <a:pPr lvl="2"/>
            <a:r>
              <a:rPr lang="en-US" dirty="0" smtClean="0"/>
              <a:t>No power limit set per home</a:t>
            </a:r>
          </a:p>
          <a:p>
            <a:r>
              <a:rPr lang="en-US" dirty="0"/>
              <a:t>No significant saving in optimizing power consumption cost based on the electricity cost per time interval</a:t>
            </a:r>
          </a:p>
          <a:p>
            <a:endParaRPr lang="en-US" dirty="0" smtClean="0"/>
          </a:p>
          <a:p>
            <a:pPr marL="27463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0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EMC Tool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optimal </a:t>
            </a:r>
            <a:r>
              <a:rPr lang="en-US" i="1" dirty="0" smtClean="0"/>
              <a:t>P</a:t>
            </a:r>
            <a:r>
              <a:rPr lang="en-US" i="1" baseline="-25000" dirty="0" smtClean="0"/>
              <a:t>max </a:t>
            </a:r>
            <a:r>
              <a:rPr lang="en-US" i="1" dirty="0" smtClean="0"/>
              <a:t> </a:t>
            </a:r>
            <a:r>
              <a:rPr lang="en-US" dirty="0" smtClean="0"/>
              <a:t>(105 kW)</a:t>
            </a:r>
          </a:p>
          <a:p>
            <a:pPr lvl="1"/>
            <a:r>
              <a:rPr lang="en-US" dirty="0" smtClean="0"/>
              <a:t> For the given data </a:t>
            </a:r>
            <a:r>
              <a:rPr lang="en-US" i="1" dirty="0" smtClean="0"/>
              <a:t>P</a:t>
            </a:r>
            <a:r>
              <a:rPr lang="en-US" i="1" baseline="-25000" dirty="0" smtClean="0"/>
              <a:t>max </a:t>
            </a:r>
            <a:r>
              <a:rPr lang="en-US" dirty="0" smtClean="0"/>
              <a:t>is obtained as the average of 1000 random scenarios for appliance request time and duration</a:t>
            </a:r>
          </a:p>
          <a:p>
            <a:r>
              <a:rPr lang="en-US" dirty="0" smtClean="0"/>
              <a:t>Optimize appliance scheduling within time </a:t>
            </a:r>
            <a:r>
              <a:rPr lang="en-US" i="1" dirty="0" smtClean="0"/>
              <a:t>T </a:t>
            </a:r>
            <a:r>
              <a:rPr lang="en-US" dirty="0" smtClean="0"/>
              <a:t>with total power consumption below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/>
              <a:t>Costing done per home by including power borrowed from neighbors</a:t>
            </a:r>
          </a:p>
          <a:p>
            <a:endParaRPr lang="en-US" i="1" baseline="-25000" dirty="0" smtClean="0"/>
          </a:p>
          <a:p>
            <a:pPr marL="0" indent="0">
              <a:buNone/>
            </a:pPr>
            <a:endParaRPr lang="en-US" i="1" baseline="-25000" dirty="0" smtClean="0"/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29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Appliance Scheduling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957302"/>
            <a:ext cx="5834744" cy="4677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4628" y="5592020"/>
            <a:ext cx="4725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Scheduling with total power consumed ≤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100 %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6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Appliance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6" y="990601"/>
            <a:ext cx="6697542" cy="455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1" y="5820229"/>
            <a:ext cx="6240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Suggested scheduling by lowering power threshold below </a:t>
            </a:r>
            <a:r>
              <a:rPr lang="en-US" i="1" dirty="0" smtClean="0"/>
              <a:t>P</a:t>
            </a:r>
            <a:r>
              <a:rPr lang="en-US" i="1" baseline="-25000" dirty="0" smtClean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Trade off between power consumed and </a:t>
            </a:r>
            <a:r>
              <a:rPr lang="en-US" dirty="0" err="1" smtClean="0"/>
              <a:t>QoS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29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485" y="1401354"/>
            <a:ext cx="8686800" cy="4273731"/>
          </a:xfrm>
        </p:spPr>
        <p:txBody>
          <a:bodyPr/>
          <a:lstStyle/>
          <a:p>
            <a:pPr marL="593725" lvl="2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7444" y="2967335"/>
            <a:ext cx="2763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00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Back up</a:t>
            </a:r>
            <a:endParaRPr lang="en-US" sz="5400" b="1" cap="none" spc="0" dirty="0">
              <a:ln w="11430"/>
              <a:solidFill>
                <a:srgbClr val="003399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7732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cuk_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round/>
        </a:ln>
        <a:effectLst>
          <a:glow rad="635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ypical">
  <a:themeElements>
    <a:clrScheme name="Typ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ypic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yp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ic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ic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28336</TotalTime>
  <Words>260</Words>
  <Application>Microsoft Office PowerPoint</Application>
  <PresentationFormat>On-screen Show (4:3)</PresentationFormat>
  <Paragraphs>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selcuk_theme1</vt:lpstr>
      <vt:lpstr>Typical</vt:lpstr>
      <vt:lpstr>Scheduling in Smart Grids</vt:lpstr>
      <vt:lpstr>Outline</vt:lpstr>
      <vt:lpstr>Scheduling Power in a Residential Neighborhood</vt:lpstr>
      <vt:lpstr>Power Optimization </vt:lpstr>
      <vt:lpstr>EMC Tool Developed</vt:lpstr>
      <vt:lpstr>Appliance Scheduling</vt:lpstr>
      <vt:lpstr>Appliance Scheduling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and Modeling of TSV Based 3-D Integrated Circuits</dc:title>
  <dc:creator>Administrator</dc:creator>
  <cp:lastModifiedBy>Pathak,Divya</cp:lastModifiedBy>
  <cp:revision>516</cp:revision>
  <cp:lastPrinted>2014-06-20T16:13:25Z</cp:lastPrinted>
  <dcterms:created xsi:type="dcterms:W3CDTF">2006-08-16T00:00:00Z</dcterms:created>
  <dcterms:modified xsi:type="dcterms:W3CDTF">2015-03-18T03:38:00Z</dcterms:modified>
</cp:coreProperties>
</file>