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8655416"/>
        <c:axId val="218655808"/>
        <c:axId val="0"/>
      </c:bar3DChart>
      <c:catAx>
        <c:axId val="218655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655808"/>
        <c:crosses val="autoZero"/>
        <c:auto val="1"/>
        <c:lblAlgn val="ctr"/>
        <c:lblOffset val="100"/>
        <c:noMultiLvlLbl val="0"/>
      </c:catAx>
      <c:valAx>
        <c:axId val="218655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8655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'[Base_Case_Working .xlsx]Scenario 9 '!$B$77</c:f>
              <c:strCache>
                <c:ptCount val="1"/>
                <c:pt idx="0">
                  <c:v>Cost (W/o Scheduling)</c:v>
                </c:pt>
              </c:strCache>
            </c:strRef>
          </c:tx>
          <c:invertIfNegative val="0"/>
          <c:cat>
            <c:strRef>
              <c:f>'[Base_Case_Working .xlsx]Scenario 9 '!$A$78:$A$80</c:f>
              <c:strCache>
                <c:ptCount val="3"/>
                <c:pt idx="0">
                  <c:v>Dishwasher</c:v>
                </c:pt>
                <c:pt idx="1">
                  <c:v>Water Heater</c:v>
                </c:pt>
                <c:pt idx="2">
                  <c:v>Clothes Dryer</c:v>
                </c:pt>
              </c:strCache>
            </c:strRef>
          </c:cat>
          <c:val>
            <c:numRef>
              <c:f>'[Base_Case_Working .xlsx]Scenario 9 '!$B$78:$B$80</c:f>
              <c:numCache>
                <c:formatCode>General</c:formatCode>
                <c:ptCount val="3"/>
                <c:pt idx="0">
                  <c:v>0.80640000000000001</c:v>
                </c:pt>
                <c:pt idx="1">
                  <c:v>0.80640000000000001</c:v>
                </c:pt>
                <c:pt idx="2">
                  <c:v>1.9152</c:v>
                </c:pt>
              </c:numCache>
            </c:numRef>
          </c:val>
        </c:ser>
        <c:ser>
          <c:idx val="1"/>
          <c:order val="1"/>
          <c:tx>
            <c:strRef>
              <c:f>'[Base_Case_Working .xlsx]Scenario 9 '!$C$77</c:f>
              <c:strCache>
                <c:ptCount val="1"/>
                <c:pt idx="0">
                  <c:v>Cost (W Scheduling )</c:v>
                </c:pt>
              </c:strCache>
            </c:strRef>
          </c:tx>
          <c:invertIfNegative val="0"/>
          <c:cat>
            <c:strRef>
              <c:f>'[Base_Case_Working .xlsx]Scenario 9 '!$A$78:$A$80</c:f>
              <c:strCache>
                <c:ptCount val="3"/>
                <c:pt idx="0">
                  <c:v>Dishwasher</c:v>
                </c:pt>
                <c:pt idx="1">
                  <c:v>Water Heater</c:v>
                </c:pt>
                <c:pt idx="2">
                  <c:v>Clothes Dryer</c:v>
                </c:pt>
              </c:strCache>
            </c:strRef>
          </c:cat>
          <c:val>
            <c:numRef>
              <c:f>'[Base_Case_Working .xlsx]Scenario 9 '!$C$78:$C$80</c:f>
              <c:numCache>
                <c:formatCode>General</c:formatCode>
                <c:ptCount val="3"/>
                <c:pt idx="0">
                  <c:v>0.25040000000000001</c:v>
                </c:pt>
                <c:pt idx="1">
                  <c:v>0.50080000000000002</c:v>
                </c:pt>
                <c:pt idx="2">
                  <c:v>1.5844000000000005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8655024"/>
        <c:axId val="218657376"/>
        <c:axId val="0"/>
      </c:bar3DChart>
      <c:catAx>
        <c:axId val="21865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8657376"/>
        <c:crosses val="autoZero"/>
        <c:auto val="1"/>
        <c:lblAlgn val="ctr"/>
        <c:lblOffset val="100"/>
        <c:noMultiLvlLbl val="0"/>
      </c:catAx>
      <c:valAx>
        <c:axId val="218657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655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Scheduling in Smart </a:t>
            </a:r>
            <a:r>
              <a:rPr lang="en-US" dirty="0"/>
              <a:t>G</a:t>
            </a:r>
            <a:r>
              <a:rPr lang="en-US" dirty="0" smtClean="0"/>
              <a:t>rids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-Arun Srikantha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-Divya Pathak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-Harsha Panjwani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-Varun Pillai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914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Smart Grids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optimal energy scheduling policy that considers the varying demands in a particular residential neighborhood as well as minimizes the total cost which is necessary in the present situation where global energy resources are </a:t>
            </a:r>
            <a:r>
              <a:rPr lang="en-US" dirty="0" smtClean="0"/>
              <a:t>limited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case Scenario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484313" y="2667000"/>
          <a:ext cx="489426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805" y="2512464"/>
            <a:ext cx="4584589" cy="3025211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253384"/>
              </p:ext>
            </p:extLst>
          </p:nvPr>
        </p:nvGraphicFramePr>
        <p:xfrm>
          <a:off x="1750434" y="2438399"/>
          <a:ext cx="4794250" cy="324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24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238</TotalTime>
  <Words>60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Scheduling in Smart Grids </vt:lpstr>
      <vt:lpstr>What is Smart Grids ?</vt:lpstr>
      <vt:lpstr>Base case Scenario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in Smart Grids</dc:title>
  <dc:creator>Harsha Panjwani</dc:creator>
  <cp:lastModifiedBy>Harsha Panjwani</cp:lastModifiedBy>
  <cp:revision>7</cp:revision>
  <dcterms:created xsi:type="dcterms:W3CDTF">2015-03-17T01:53:04Z</dcterms:created>
  <dcterms:modified xsi:type="dcterms:W3CDTF">2015-03-18T02:08:44Z</dcterms:modified>
</cp:coreProperties>
</file>