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9144000" cy="6858000" type="screen4x3"/>
  <p:notesSz cx="6797675" cy="9926638"/>
  <p:embeddedFontLst>
    <p:embeddedFont>
      <p:font typeface="나눔고딕" panose="020B0600000101010101" charset="-127"/>
      <p:regular r:id="rId13"/>
      <p:bold r:id="rId14"/>
    </p:embeddedFont>
    <p:embeddedFont>
      <p:font typeface="나눔고딕 ExtraBold" panose="020B0600000101010101" charset="-127"/>
      <p:bold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-윤고딕350" panose="02030504000101010101" pitchFamily="18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4116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3748">
          <p15:clr>
            <a:srgbClr val="A4A3A4"/>
          </p15:clr>
        </p15:guide>
        <p15:guide id="5" orient="horz" pos="618">
          <p15:clr>
            <a:srgbClr val="A4A3A4"/>
          </p15:clr>
        </p15:guide>
        <p15:guide id="6" pos="275">
          <p15:clr>
            <a:srgbClr val="A4A3A4"/>
          </p15:clr>
        </p15:guide>
        <p15:guide id="7" pos="5495">
          <p15:clr>
            <a:srgbClr val="A4A3A4"/>
          </p15:clr>
        </p15:guide>
        <p15:guide id="8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찬얼" initials="박" lastIdx="1" clrIdx="0">
    <p:extLst>
      <p:ext uri="{19B8F6BF-5375-455C-9EA6-DF929625EA0E}">
        <p15:presenceInfo xmlns:p15="http://schemas.microsoft.com/office/powerpoint/2012/main" userId="S::vjsl159@kpu.ac.kr::742799be-36d4-4c71-bd31-fc0d3dcc83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F"/>
    <a:srgbClr val="00E668"/>
    <a:srgbClr val="5BFFA5"/>
    <a:srgbClr val="1E3108"/>
    <a:srgbClr val="405658"/>
    <a:srgbClr val="3D3329"/>
    <a:srgbClr val="99CCFF"/>
    <a:srgbClr val="2D2D2D"/>
    <a:srgbClr val="373737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02" autoAdjust="0"/>
    <p:restoredTop sz="86364" autoAdjust="0"/>
  </p:normalViewPr>
  <p:slideViewPr>
    <p:cSldViewPr>
      <p:cViewPr varScale="1">
        <p:scale>
          <a:sx n="114" d="100"/>
          <a:sy n="114" d="100"/>
        </p:scale>
        <p:origin x="1710" y="96"/>
      </p:cViewPr>
      <p:guideLst>
        <p:guide orient="horz" pos="210"/>
        <p:guide orient="horz" pos="4116"/>
        <p:guide orient="horz" pos="845"/>
        <p:guide orient="horz" pos="3748"/>
        <p:guide orient="horz" pos="618"/>
        <p:guide pos="275"/>
        <p:guide pos="5495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58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ECFA4-89E8-4268-9C88-1ED14DC42D0E}" type="datetimeFigureOut">
              <a:rPr lang="ko-KR" altLang="en-US" smtClean="0"/>
              <a:pPr/>
              <a:t>2020-10-10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E4FE-08F6-4517-BD2F-2D3EFB00A3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EEFE4-19A1-4A65-B089-0C267B1C7D65}" type="datetimeFigureOut">
              <a:rPr lang="ko-KR" altLang="en-US" smtClean="0"/>
              <a:pPr/>
              <a:t>2020-10-10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6550" y="661253"/>
            <a:ext cx="5184576" cy="388925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6184B-23F9-4FFD-8DCA-0B8A99BF55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96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985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443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731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79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48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051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244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90056" y="3429000"/>
            <a:ext cx="7772400" cy="132673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23528" y="4974952"/>
            <a:ext cx="7776864" cy="814222"/>
          </a:xfrm>
        </p:spPr>
        <p:txBody>
          <a:bodyPr anchor="ctr">
            <a:normAutofit/>
          </a:bodyPr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15020" y="780721"/>
            <a:ext cx="2037432" cy="776071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</a:t>
            </a:r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360072" y="929928"/>
            <a:ext cx="6396012" cy="30073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2362612" y="1168114"/>
            <a:ext cx="6385852" cy="388640"/>
          </a:xfrm>
        </p:spPr>
        <p:txBody>
          <a:bodyPr anchor="ctr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335-AFDE-4DDF-A89A-1BE8BD3EEA0B}" type="datetime1">
              <a:rPr lang="ko-KR" altLang="en-US" smtClean="0"/>
              <a:pPr/>
              <a:t>2020-10-10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D3F92B4C-3F96-4250-9886-458852A898CE}" type="datetime1">
              <a:rPr lang="ko-KR" altLang="en-US" smtClean="0"/>
              <a:pPr/>
              <a:t>2020-10-10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9" r:id="rId4"/>
    <p:sldLayoutId id="2147483688" r:id="rId5"/>
    <p:sldLayoutId id="2147483649" r:id="rId6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500" b="1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1F63A87-DC07-432E-B763-02AAE90A45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73" r="-652" b="22723"/>
          <a:stretch/>
        </p:blipFill>
        <p:spPr>
          <a:xfrm>
            <a:off x="2015716" y="1628800"/>
            <a:ext cx="5112568" cy="2007768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3406FA-9E99-4EB3-BD00-D3E93EF32683}"/>
              </a:ext>
            </a:extLst>
          </p:cNvPr>
          <p:cNvSpPr txBox="1"/>
          <p:nvPr/>
        </p:nvSpPr>
        <p:spPr>
          <a:xfrm>
            <a:off x="2153710" y="4509120"/>
            <a:ext cx="48365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+mn-ea"/>
              </a:rPr>
              <a:t>텀 프로젝트 </a:t>
            </a:r>
            <a:r>
              <a:rPr lang="en-US" altLang="ko-KR" sz="3000" dirty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3000" dirty="0">
                <a:solidFill>
                  <a:schemeClr val="bg1"/>
                </a:solidFill>
                <a:latin typeface="+mn-ea"/>
              </a:rPr>
              <a:t>차 발표 기획서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EC4BB5-D919-4D6E-B8F2-AD7BC407C5D4}"/>
              </a:ext>
            </a:extLst>
          </p:cNvPr>
          <p:cNvSpPr txBox="1"/>
          <p:nvPr/>
        </p:nvSpPr>
        <p:spPr>
          <a:xfrm>
            <a:off x="6660232" y="6165304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2016180022 </a:t>
            </a:r>
            <a:r>
              <a:rPr lang="ko-KR" altLang="en-US" dirty="0">
                <a:solidFill>
                  <a:schemeClr val="bg1"/>
                </a:solidFill>
              </a:rPr>
              <a:t>박찬얼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E1AC38-2418-45DB-B3AB-C46C35F5ABA9}"/>
              </a:ext>
            </a:extLst>
          </p:cNvPr>
          <p:cNvSpPr txBox="1"/>
          <p:nvPr/>
        </p:nvSpPr>
        <p:spPr>
          <a:xfrm>
            <a:off x="1075089" y="16781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3E2E6-BFAC-483F-89FD-C4E6296BC1AF}"/>
              </a:ext>
            </a:extLst>
          </p:cNvPr>
          <p:cNvSpPr txBox="1"/>
          <p:nvPr/>
        </p:nvSpPr>
        <p:spPr>
          <a:xfrm>
            <a:off x="424356" y="908720"/>
            <a:ext cx="17652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>
                <a:solidFill>
                  <a:schemeClr val="bg1"/>
                </a:solidFill>
              </a:rPr>
              <a:t>게임 컨셉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6D838-8E36-46E2-A135-DA684A2095D8}"/>
              </a:ext>
            </a:extLst>
          </p:cNvPr>
          <p:cNvSpPr txBox="1"/>
          <p:nvPr/>
        </p:nvSpPr>
        <p:spPr>
          <a:xfrm>
            <a:off x="948163" y="1385774"/>
            <a:ext cx="2039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High concept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핵심 메카닉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7BC44-11F0-4E78-B707-38F8C0E36F71}"/>
              </a:ext>
            </a:extLst>
          </p:cNvPr>
          <p:cNvSpPr txBox="1"/>
          <p:nvPr/>
        </p:nvSpPr>
        <p:spPr>
          <a:xfrm>
            <a:off x="424355" y="2547631"/>
            <a:ext cx="17652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>
                <a:solidFill>
                  <a:schemeClr val="bg1"/>
                </a:solidFill>
              </a:rPr>
              <a:t>개발 범위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5E7D0-1142-4689-A04E-AB675007EDFD}"/>
              </a:ext>
            </a:extLst>
          </p:cNvPr>
          <p:cNvSpPr txBox="1"/>
          <p:nvPr/>
        </p:nvSpPr>
        <p:spPr>
          <a:xfrm>
            <a:off x="424355" y="5949280"/>
            <a:ext cx="17652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>
                <a:solidFill>
                  <a:schemeClr val="bg1"/>
                </a:solidFill>
              </a:rPr>
              <a:t>개발 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A1661B-E2AF-4CCF-9DDA-6574906224CF}"/>
              </a:ext>
            </a:extLst>
          </p:cNvPr>
          <p:cNvSpPr txBox="1"/>
          <p:nvPr/>
        </p:nvSpPr>
        <p:spPr>
          <a:xfrm>
            <a:off x="424355" y="4186542"/>
            <a:ext cx="32816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>
                <a:solidFill>
                  <a:schemeClr val="bg1"/>
                </a:solidFill>
              </a:rPr>
              <a:t>예상 게임 실행 흐름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1EBAF7-AD63-49AD-B3DD-B9B15489EBFE}"/>
              </a:ext>
            </a:extLst>
          </p:cNvPr>
          <p:cNvSpPr txBox="1"/>
          <p:nvPr/>
        </p:nvSpPr>
        <p:spPr>
          <a:xfrm>
            <a:off x="948163" y="3024685"/>
            <a:ext cx="1669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플레이 타임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적 사양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AC3870-FC4A-416D-AE37-8367C8000086}"/>
              </a:ext>
            </a:extLst>
          </p:cNvPr>
          <p:cNvSpPr txBox="1"/>
          <p:nvPr/>
        </p:nvSpPr>
        <p:spPr>
          <a:xfrm>
            <a:off x="848424" y="4663596"/>
            <a:ext cx="1880643" cy="888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>
                <a:solidFill>
                  <a:schemeClr val="bg1"/>
                </a:solidFill>
              </a:rPr>
              <a:t>노말</a:t>
            </a:r>
            <a:r>
              <a:rPr lang="ko-KR" altLang="en-US" dirty="0">
                <a:solidFill>
                  <a:schemeClr val="bg1"/>
                </a:solidFill>
              </a:rPr>
              <a:t> 스테이지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>
                <a:solidFill>
                  <a:schemeClr val="bg1"/>
                </a:solidFill>
              </a:rPr>
              <a:t>보스전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25915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4A4D2C-BC64-4721-8AC6-68B6E3E350AC}"/>
              </a:ext>
            </a:extLst>
          </p:cNvPr>
          <p:cNvSpPr txBox="1"/>
          <p:nvPr/>
        </p:nvSpPr>
        <p:spPr>
          <a:xfrm>
            <a:off x="823418" y="16771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게임 컨셉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93F98-022A-403B-8F3A-279A0CD8E6DE}"/>
              </a:ext>
            </a:extLst>
          </p:cNvPr>
          <p:cNvSpPr txBox="1"/>
          <p:nvPr/>
        </p:nvSpPr>
        <p:spPr>
          <a:xfrm>
            <a:off x="2732745" y="167712"/>
            <a:ext cx="172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High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Concept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2928DF-6DD9-4C67-AF61-2ACB81A90A28}"/>
              </a:ext>
            </a:extLst>
          </p:cNvPr>
          <p:cNvSpPr txBox="1"/>
          <p:nvPr/>
        </p:nvSpPr>
        <p:spPr>
          <a:xfrm>
            <a:off x="1043608" y="3455043"/>
            <a:ext cx="27526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[</a:t>
            </a:r>
            <a:r>
              <a:rPr lang="ko-KR" altLang="en-US" sz="1500" dirty="0">
                <a:solidFill>
                  <a:schemeClr val="bg1"/>
                </a:solidFill>
              </a:rPr>
              <a:t>그림</a:t>
            </a:r>
            <a:r>
              <a:rPr lang="en-US" altLang="ko-KR" sz="1500" dirty="0">
                <a:solidFill>
                  <a:schemeClr val="bg1"/>
                </a:solidFill>
              </a:rPr>
              <a:t>1] </a:t>
            </a:r>
            <a:r>
              <a:rPr lang="ko-KR" altLang="en-US" sz="1500" dirty="0">
                <a:solidFill>
                  <a:schemeClr val="bg1"/>
                </a:solidFill>
              </a:rPr>
              <a:t>메탈슬러그 플레이 화면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A36BA3A-3323-42DF-9296-A3342E41F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56" y="954993"/>
            <a:ext cx="3298676" cy="24740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68C9E25-8C10-44AA-9FA8-6210B0F002FF}"/>
              </a:ext>
            </a:extLst>
          </p:cNvPr>
          <p:cNvSpPr txBox="1"/>
          <p:nvPr/>
        </p:nvSpPr>
        <p:spPr>
          <a:xfrm>
            <a:off x="3889762" y="1360732"/>
            <a:ext cx="13644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chemeClr val="bg1"/>
                </a:solidFill>
              </a:rPr>
              <a:t>액션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471D1F-C3D8-4765-9EA2-89C4BAE4E23F}"/>
              </a:ext>
            </a:extLst>
          </p:cNvPr>
          <p:cNvSpPr txBox="1"/>
          <p:nvPr/>
        </p:nvSpPr>
        <p:spPr>
          <a:xfrm>
            <a:off x="6516216" y="5010745"/>
            <a:ext cx="13644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chemeClr val="bg1"/>
                </a:solidFill>
              </a:rPr>
              <a:t>반복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09857E-FBF9-46A4-BCED-41430EDA0EF3}"/>
              </a:ext>
            </a:extLst>
          </p:cNvPr>
          <p:cNvSpPr txBox="1"/>
          <p:nvPr/>
        </p:nvSpPr>
        <p:spPr>
          <a:xfrm>
            <a:off x="1133216" y="5010745"/>
            <a:ext cx="13644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chemeClr val="bg1"/>
                </a:solidFill>
              </a:rPr>
              <a:t>공략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CE5F39-E694-40AD-BF40-0FA6F5158872}"/>
              </a:ext>
            </a:extLst>
          </p:cNvPr>
          <p:cNvSpPr txBox="1"/>
          <p:nvPr/>
        </p:nvSpPr>
        <p:spPr>
          <a:xfrm>
            <a:off x="3155586" y="2217821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일대 다수 </a:t>
            </a:r>
            <a:r>
              <a:rPr lang="ko-KR" altLang="en-US" dirty="0" err="1">
                <a:solidFill>
                  <a:schemeClr val="bg1"/>
                </a:solidFill>
              </a:rPr>
              <a:t>런앤건</a:t>
            </a:r>
            <a:r>
              <a:rPr lang="ko-KR" altLang="en-US" dirty="0">
                <a:solidFill>
                  <a:schemeClr val="bg1"/>
                </a:solidFill>
              </a:rPr>
              <a:t> 슈팅 액션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31C692-9BA3-4F21-9EA4-BB23FF9C630A}"/>
              </a:ext>
            </a:extLst>
          </p:cNvPr>
          <p:cNvSpPr txBox="1"/>
          <p:nvPr/>
        </p:nvSpPr>
        <p:spPr>
          <a:xfrm>
            <a:off x="3155585" y="2836432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익스텐드</a:t>
            </a:r>
            <a:r>
              <a:rPr lang="ko-KR" altLang="en-US" dirty="0">
                <a:solidFill>
                  <a:schemeClr val="bg1"/>
                </a:solidFill>
              </a:rPr>
              <a:t> 없는 </a:t>
            </a:r>
            <a:r>
              <a:rPr lang="ko-KR" altLang="en-US" dirty="0" err="1">
                <a:solidFill>
                  <a:schemeClr val="bg1"/>
                </a:solidFill>
              </a:rPr>
              <a:t>잔기제</a:t>
            </a:r>
            <a:r>
              <a:rPr lang="ko-KR" altLang="en-US" dirty="0">
                <a:solidFill>
                  <a:schemeClr val="bg1"/>
                </a:solidFill>
              </a:rPr>
              <a:t> 게임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8B3266-4EFC-4D26-8956-4AFBD7CCB99F}"/>
              </a:ext>
            </a:extLst>
          </p:cNvPr>
          <p:cNvSpPr txBox="1"/>
          <p:nvPr/>
        </p:nvSpPr>
        <p:spPr>
          <a:xfrm>
            <a:off x="4402721" y="25403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+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65D90F-BF73-45C3-8F47-9CDF5F300360}"/>
              </a:ext>
            </a:extLst>
          </p:cNvPr>
          <p:cNvSpPr txBox="1"/>
          <p:nvPr/>
        </p:nvSpPr>
        <p:spPr>
          <a:xfrm>
            <a:off x="6629946" y="5872519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자동 숙달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71D121-30D0-4EB0-BEBE-92EE7D6353C8}"/>
              </a:ext>
            </a:extLst>
          </p:cNvPr>
          <p:cNvSpPr txBox="1"/>
          <p:nvPr/>
        </p:nvSpPr>
        <p:spPr>
          <a:xfrm>
            <a:off x="756510" y="5872519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스코어링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스피드런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ABB4C47-B983-453A-8EE0-FD5739EB27AB}"/>
              </a:ext>
            </a:extLst>
          </p:cNvPr>
          <p:cNvCxnSpPr/>
          <p:nvPr/>
        </p:nvCxnSpPr>
        <p:spPr>
          <a:xfrm>
            <a:off x="5988413" y="3455043"/>
            <a:ext cx="641533" cy="105407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1DF3843-2764-4B20-A6F7-729E091F301B}"/>
              </a:ext>
            </a:extLst>
          </p:cNvPr>
          <p:cNvCxnSpPr>
            <a:cxnSpLocks/>
          </p:cNvCxnSpPr>
          <p:nvPr/>
        </p:nvCxnSpPr>
        <p:spPr>
          <a:xfrm flipH="1">
            <a:off x="3762173" y="5441632"/>
            <a:ext cx="139657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D353176-D8AB-4653-896A-F3485F8E2B42}"/>
              </a:ext>
            </a:extLst>
          </p:cNvPr>
          <p:cNvCxnSpPr>
            <a:cxnSpLocks/>
          </p:cNvCxnSpPr>
          <p:nvPr/>
        </p:nvCxnSpPr>
        <p:spPr>
          <a:xfrm flipV="1">
            <a:off x="1934620" y="3455043"/>
            <a:ext cx="734175" cy="107503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971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7" grpId="0"/>
      <p:bldP spid="21" grpId="0"/>
      <p:bldP spid="22" grpId="0"/>
      <p:bldP spid="23" grpId="0"/>
      <p:bldP spid="25" grpId="0"/>
      <p:bldP spid="26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475D437-C01C-4E61-AD5B-6D205F20D753}"/>
              </a:ext>
            </a:extLst>
          </p:cNvPr>
          <p:cNvSpPr txBox="1"/>
          <p:nvPr/>
        </p:nvSpPr>
        <p:spPr>
          <a:xfrm>
            <a:off x="823418" y="17072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게임 컨셉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5B81C-32C5-4581-90AE-DC88C5E34FD6}"/>
              </a:ext>
            </a:extLst>
          </p:cNvPr>
          <p:cNvSpPr txBox="1"/>
          <p:nvPr/>
        </p:nvSpPr>
        <p:spPr>
          <a:xfrm>
            <a:off x="2732745" y="170722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핵심 메카닉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6302A6-4D8E-4135-91C4-5F16632E8A1E}"/>
              </a:ext>
            </a:extLst>
          </p:cNvPr>
          <p:cNvSpPr txBox="1"/>
          <p:nvPr/>
        </p:nvSpPr>
        <p:spPr>
          <a:xfrm>
            <a:off x="424356" y="1124744"/>
            <a:ext cx="43396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500" dirty="0" err="1">
                <a:solidFill>
                  <a:schemeClr val="bg1"/>
                </a:solidFill>
              </a:rPr>
              <a:t>익스텐드</a:t>
            </a:r>
            <a:r>
              <a:rPr lang="ko-KR" altLang="en-US" sz="2500" dirty="0">
                <a:solidFill>
                  <a:schemeClr val="bg1"/>
                </a:solidFill>
              </a:rPr>
              <a:t> 없는 </a:t>
            </a:r>
            <a:r>
              <a:rPr lang="ko-KR" altLang="en-US" sz="2500" dirty="0" err="1">
                <a:solidFill>
                  <a:schemeClr val="bg1"/>
                </a:solidFill>
              </a:rPr>
              <a:t>잔기제</a:t>
            </a:r>
            <a:r>
              <a:rPr lang="ko-KR" altLang="en-US" sz="2500" dirty="0">
                <a:solidFill>
                  <a:schemeClr val="bg1"/>
                </a:solidFill>
              </a:rPr>
              <a:t> 방식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C98F5-FCED-435E-86FC-FBA7D59CA2E4}"/>
              </a:ext>
            </a:extLst>
          </p:cNvPr>
          <p:cNvSpPr txBox="1"/>
          <p:nvPr/>
        </p:nvSpPr>
        <p:spPr>
          <a:xfrm>
            <a:off x="424356" y="2838440"/>
            <a:ext cx="56861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</a:rPr>
              <a:t>3.  </a:t>
            </a:r>
            <a:r>
              <a:rPr lang="ko-KR" altLang="en-US" sz="2500" dirty="0">
                <a:solidFill>
                  <a:schemeClr val="bg1"/>
                </a:solidFill>
              </a:rPr>
              <a:t>일대 다수 상황에서 수적 열세를 극복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B7E71-6AEA-4F52-849A-CECB234EF8FF}"/>
              </a:ext>
            </a:extLst>
          </p:cNvPr>
          <p:cNvSpPr txBox="1"/>
          <p:nvPr/>
        </p:nvSpPr>
        <p:spPr>
          <a:xfrm>
            <a:off x="424356" y="1981592"/>
            <a:ext cx="55707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</a:rPr>
              <a:t>2.  </a:t>
            </a:r>
            <a:r>
              <a:rPr lang="ko-KR" altLang="en-US" sz="2500" dirty="0">
                <a:solidFill>
                  <a:schemeClr val="bg1"/>
                </a:solidFill>
              </a:rPr>
              <a:t>보스를 제외한 모든 유닛의 체력은 </a:t>
            </a:r>
            <a:r>
              <a:rPr lang="en-US" altLang="ko-KR" sz="2500" dirty="0">
                <a:solidFill>
                  <a:schemeClr val="bg1"/>
                </a:solidFill>
              </a:rPr>
              <a:t>1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1E9D2B-A754-49BC-8ED1-AF5566CDFCD2}"/>
              </a:ext>
            </a:extLst>
          </p:cNvPr>
          <p:cNvSpPr txBox="1"/>
          <p:nvPr/>
        </p:nvSpPr>
        <p:spPr>
          <a:xfrm>
            <a:off x="1671206" y="2998113"/>
            <a:ext cx="58015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chemeClr val="bg1"/>
                </a:solidFill>
              </a:rPr>
              <a:t>나도 한방</a:t>
            </a:r>
            <a:r>
              <a:rPr lang="en-US" altLang="ko-KR" sz="5000" dirty="0">
                <a:solidFill>
                  <a:schemeClr val="bg1"/>
                </a:solidFill>
              </a:rPr>
              <a:t>, </a:t>
            </a:r>
            <a:r>
              <a:rPr lang="ko-KR" altLang="en-US" sz="5000" dirty="0">
                <a:solidFill>
                  <a:schemeClr val="bg1"/>
                </a:solidFill>
              </a:rPr>
              <a:t>너도 한방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5B3190-8FA4-4B42-9C41-9EA1B657BC59}"/>
              </a:ext>
            </a:extLst>
          </p:cNvPr>
          <p:cNvSpPr txBox="1"/>
          <p:nvPr/>
        </p:nvSpPr>
        <p:spPr>
          <a:xfrm>
            <a:off x="414434" y="4174132"/>
            <a:ext cx="50626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</a:rPr>
              <a:t>-&gt;  </a:t>
            </a:r>
            <a:r>
              <a:rPr lang="ko-KR" altLang="en-US" sz="2500" dirty="0">
                <a:solidFill>
                  <a:schemeClr val="bg1"/>
                </a:solidFill>
              </a:rPr>
              <a:t>몰입도를 높이고</a:t>
            </a:r>
            <a:r>
              <a:rPr lang="en-US" altLang="ko-KR" sz="2500" dirty="0">
                <a:solidFill>
                  <a:schemeClr val="bg1"/>
                </a:solidFill>
              </a:rPr>
              <a:t>, </a:t>
            </a:r>
            <a:r>
              <a:rPr lang="ko-KR" altLang="en-US" sz="2500" dirty="0">
                <a:solidFill>
                  <a:schemeClr val="bg1"/>
                </a:solidFill>
              </a:rPr>
              <a:t>재미를 극대화</a:t>
            </a:r>
          </a:p>
        </p:txBody>
      </p:sp>
    </p:spTree>
    <p:extLst>
      <p:ext uri="{BB962C8B-B14F-4D97-AF65-F5344CB8AC3E}">
        <p14:creationId xmlns:p14="http://schemas.microsoft.com/office/powerpoint/2010/main" val="22243457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9" grpId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0A81EF9-C94E-42BF-9E99-2877D22C3DF0}"/>
              </a:ext>
            </a:extLst>
          </p:cNvPr>
          <p:cNvSpPr txBox="1"/>
          <p:nvPr/>
        </p:nvSpPr>
        <p:spPr>
          <a:xfrm>
            <a:off x="823418" y="17072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개발 범위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F07DA-7F23-4A63-9FB3-412D1FFB6C02}"/>
              </a:ext>
            </a:extLst>
          </p:cNvPr>
          <p:cNvSpPr txBox="1"/>
          <p:nvPr/>
        </p:nvSpPr>
        <p:spPr>
          <a:xfrm>
            <a:off x="2732745" y="170722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플레이 타임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E82E928-C326-441B-A825-EAF632036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31" y="1852951"/>
            <a:ext cx="5919225" cy="230359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556B64A-7D4E-41C0-8546-0D3FF74847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5"/>
          <a:stretch/>
        </p:blipFill>
        <p:spPr>
          <a:xfrm>
            <a:off x="434531" y="4944625"/>
            <a:ext cx="5919226" cy="164427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597B625-52E0-4A21-BF05-63663560DB4A}"/>
              </a:ext>
            </a:extLst>
          </p:cNvPr>
          <p:cNvSpPr txBox="1"/>
          <p:nvPr/>
        </p:nvSpPr>
        <p:spPr>
          <a:xfrm>
            <a:off x="434531" y="826340"/>
            <a:ext cx="45656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한 개의 스테이지</a:t>
            </a:r>
            <a:r>
              <a:rPr lang="en-US" altLang="ko-KR" sz="2500" dirty="0">
                <a:solidFill>
                  <a:schemeClr val="bg1"/>
                </a:solidFill>
              </a:rPr>
              <a:t>(3 ~ 5</a:t>
            </a:r>
            <a:r>
              <a:rPr lang="ko-KR" altLang="en-US" sz="2500" dirty="0">
                <a:solidFill>
                  <a:schemeClr val="bg1"/>
                </a:solidFill>
              </a:rPr>
              <a:t>분 가량</a:t>
            </a:r>
            <a:r>
              <a:rPr lang="en-US" altLang="ko-KR" sz="2500" dirty="0">
                <a:solidFill>
                  <a:schemeClr val="bg1"/>
                </a:solidFill>
              </a:rPr>
              <a:t>)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161543-7A41-4CC7-8C8F-2903A106DB95}"/>
              </a:ext>
            </a:extLst>
          </p:cNvPr>
          <p:cNvSpPr txBox="1"/>
          <p:nvPr/>
        </p:nvSpPr>
        <p:spPr>
          <a:xfrm>
            <a:off x="434531" y="1324457"/>
            <a:ext cx="29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 err="1">
                <a:solidFill>
                  <a:schemeClr val="bg1"/>
                </a:solidFill>
              </a:rPr>
              <a:t>노말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페이즈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약 </a:t>
            </a:r>
            <a:r>
              <a:rPr lang="en-US" altLang="ko-KR" dirty="0">
                <a:solidFill>
                  <a:schemeClr val="bg1"/>
                </a:solidFill>
              </a:rPr>
              <a:t>2 ~ 3</a:t>
            </a:r>
            <a:r>
              <a:rPr lang="ko-KR" altLang="en-US" dirty="0">
                <a:solidFill>
                  <a:schemeClr val="bg1"/>
                </a:solidFill>
              </a:rPr>
              <a:t>분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1D22FA-BBF1-4C1D-93E9-AA84BB0EF501}"/>
              </a:ext>
            </a:extLst>
          </p:cNvPr>
          <p:cNvSpPr txBox="1"/>
          <p:nvPr/>
        </p:nvSpPr>
        <p:spPr>
          <a:xfrm>
            <a:off x="434531" y="4365917"/>
            <a:ext cx="306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보스 </a:t>
            </a:r>
            <a:r>
              <a:rPr lang="ko-KR" altLang="en-US" dirty="0" err="1">
                <a:solidFill>
                  <a:schemeClr val="bg1"/>
                </a:solidFill>
              </a:rPr>
              <a:t>페이즈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약 </a:t>
            </a:r>
            <a:r>
              <a:rPr lang="en-US" altLang="ko-KR" dirty="0">
                <a:solidFill>
                  <a:schemeClr val="bg1"/>
                </a:solidFill>
              </a:rPr>
              <a:t>1 ~ 2</a:t>
            </a:r>
            <a:r>
              <a:rPr lang="ko-KR" altLang="en-US" dirty="0">
                <a:solidFill>
                  <a:schemeClr val="bg1"/>
                </a:solidFill>
              </a:rPr>
              <a:t>분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61641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0A81EF9-C94E-42BF-9E99-2877D22C3DF0}"/>
              </a:ext>
            </a:extLst>
          </p:cNvPr>
          <p:cNvSpPr txBox="1"/>
          <p:nvPr/>
        </p:nvSpPr>
        <p:spPr>
          <a:xfrm>
            <a:off x="823418" y="17072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개발 범위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F07DA-7F23-4A63-9FB3-412D1FFB6C02}"/>
              </a:ext>
            </a:extLst>
          </p:cNvPr>
          <p:cNvSpPr txBox="1"/>
          <p:nvPr/>
        </p:nvSpPr>
        <p:spPr>
          <a:xfrm>
            <a:off x="2732745" y="17072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적 사양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E82E928-C326-441B-A825-EAF632036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31" y="1852951"/>
            <a:ext cx="5919225" cy="230359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556B64A-7D4E-41C0-8546-0D3FF74847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5"/>
          <a:stretch/>
        </p:blipFill>
        <p:spPr>
          <a:xfrm>
            <a:off x="434531" y="5043002"/>
            <a:ext cx="5919226" cy="164427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4161543-7A41-4CC7-8C8F-2903A106DB95}"/>
              </a:ext>
            </a:extLst>
          </p:cNvPr>
          <p:cNvSpPr txBox="1"/>
          <p:nvPr/>
        </p:nvSpPr>
        <p:spPr>
          <a:xfrm>
            <a:off x="434531" y="826599"/>
            <a:ext cx="32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 err="1">
                <a:solidFill>
                  <a:schemeClr val="bg1"/>
                </a:solidFill>
              </a:rPr>
              <a:t>노말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페이즈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다수의 적 출현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1D22FA-BBF1-4C1D-93E9-AA84BB0EF501}"/>
              </a:ext>
            </a:extLst>
          </p:cNvPr>
          <p:cNvSpPr txBox="1"/>
          <p:nvPr/>
        </p:nvSpPr>
        <p:spPr>
          <a:xfrm>
            <a:off x="434531" y="4312315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보스 </a:t>
            </a:r>
            <a:r>
              <a:rPr lang="ko-KR" altLang="en-US" dirty="0" err="1">
                <a:solidFill>
                  <a:schemeClr val="bg1"/>
                </a:solidFill>
              </a:rPr>
              <a:t>페이즈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BBC222-9B65-4B83-B1EA-F358950C45C7}"/>
              </a:ext>
            </a:extLst>
          </p:cNvPr>
          <p:cNvSpPr txBox="1"/>
          <p:nvPr/>
        </p:nvSpPr>
        <p:spPr>
          <a:xfrm>
            <a:off x="562729" y="1269829"/>
            <a:ext cx="801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적의 체력은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로 고정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종류는 </a:t>
            </a:r>
            <a:r>
              <a:rPr lang="en-US" altLang="ko-KR" dirty="0">
                <a:solidFill>
                  <a:schemeClr val="bg1"/>
                </a:solidFill>
              </a:rPr>
              <a:t>3 ~ 4</a:t>
            </a:r>
            <a:r>
              <a:rPr lang="ko-KR" altLang="en-US" dirty="0">
                <a:solidFill>
                  <a:schemeClr val="bg1"/>
                </a:solidFill>
              </a:rPr>
              <a:t>가지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근거리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원거리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저격병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강습병</a:t>
            </a:r>
            <a:r>
              <a:rPr lang="ko-KR" altLang="en-US" dirty="0">
                <a:solidFill>
                  <a:schemeClr val="bg1"/>
                </a:solidFill>
              </a:rPr>
              <a:t> 예정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9DF04-0BB4-4F54-91CF-8374BC0B80E4}"/>
              </a:ext>
            </a:extLst>
          </p:cNvPr>
          <p:cNvSpPr txBox="1"/>
          <p:nvPr/>
        </p:nvSpPr>
        <p:spPr>
          <a:xfrm>
            <a:off x="562729" y="4652755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패턴은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~ 4</a:t>
            </a:r>
            <a:r>
              <a:rPr lang="ko-KR" altLang="en-US" dirty="0">
                <a:solidFill>
                  <a:schemeClr val="bg1"/>
                </a:solidFill>
              </a:rPr>
              <a:t>가지</a:t>
            </a:r>
          </a:p>
        </p:txBody>
      </p:sp>
    </p:spTree>
    <p:extLst>
      <p:ext uri="{BB962C8B-B14F-4D97-AF65-F5344CB8AC3E}">
        <p14:creationId xmlns:p14="http://schemas.microsoft.com/office/powerpoint/2010/main" val="248077365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0A81EF9-C94E-42BF-9E99-2877D22C3DF0}"/>
              </a:ext>
            </a:extLst>
          </p:cNvPr>
          <p:cNvSpPr txBox="1"/>
          <p:nvPr/>
        </p:nvSpPr>
        <p:spPr>
          <a:xfrm>
            <a:off x="571746" y="170722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예상 게임 흐름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C9A408-FC04-4BDC-A8FD-51E3879AE1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22413161" cy="30407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5680C36-98DD-4206-AECA-659742B33B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60" y="1339626"/>
            <a:ext cx="7504762" cy="29206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7F1C61-FFD4-47EA-BE04-04D02D3E1177}"/>
              </a:ext>
            </a:extLst>
          </p:cNvPr>
          <p:cNvSpPr txBox="1"/>
          <p:nvPr/>
        </p:nvSpPr>
        <p:spPr>
          <a:xfrm>
            <a:off x="440741" y="4461648"/>
            <a:ext cx="5814412" cy="1900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기본적으로 오른쪽으로 진행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캐릭터의 움직임에 따라 맵 스크롤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적은 오른쪽에서 왼쪽으로 전진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다수의 적을 쓰러트리며 나아가는 것이 기본 흐름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1456100-1A78-441B-BC24-80C8F417E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33"/>
          <a:stretch/>
        </p:blipFill>
        <p:spPr>
          <a:xfrm>
            <a:off x="436560" y="1338484"/>
            <a:ext cx="7504762" cy="29194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6B540D-7C2E-45F2-9B2B-1756258ED4CE}"/>
              </a:ext>
            </a:extLst>
          </p:cNvPr>
          <p:cNvSpPr txBox="1"/>
          <p:nvPr/>
        </p:nvSpPr>
        <p:spPr>
          <a:xfrm>
            <a:off x="447602" y="4469190"/>
            <a:ext cx="7643439" cy="1900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근접 적 캐릭터는 근거리에서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원거리 적 캐릭터는 원거리에서 공격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공격받은 플레이어는 즉사하고 그 즉시 게임이 종료된다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적 캐릭터는 다수로 출현하므로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사격 </a:t>
            </a:r>
            <a:r>
              <a:rPr lang="ko-KR" altLang="en-US" sz="2000" dirty="0" err="1">
                <a:solidFill>
                  <a:schemeClr val="bg1"/>
                </a:solidFill>
              </a:rPr>
              <a:t>쿨타임을</a:t>
            </a:r>
            <a:r>
              <a:rPr lang="ko-KR" altLang="en-US" sz="2000" dirty="0">
                <a:solidFill>
                  <a:schemeClr val="bg1"/>
                </a:solidFill>
              </a:rPr>
              <a:t> 잘 고려하고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    </a:t>
            </a:r>
            <a:r>
              <a:rPr lang="ko-KR" altLang="en-US" sz="2000" dirty="0">
                <a:solidFill>
                  <a:schemeClr val="bg1"/>
                </a:solidFill>
              </a:rPr>
              <a:t>회피 등을 적절히 활용하는 것이 관건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EA5269-67C4-4B44-8FC5-A4548B51A18B}"/>
              </a:ext>
            </a:extLst>
          </p:cNvPr>
          <p:cNvSpPr txBox="1"/>
          <p:nvPr/>
        </p:nvSpPr>
        <p:spPr>
          <a:xfrm>
            <a:off x="2481073" y="170722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노말</a:t>
            </a:r>
            <a:r>
              <a:rPr lang="ko-KR" altLang="en-US" dirty="0">
                <a:solidFill>
                  <a:schemeClr val="bg1"/>
                </a:solidFill>
              </a:rPr>
              <a:t> 스테이지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01A2155-7208-48DC-A6E3-ED38EC63C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28"/>
          <a:stretch/>
        </p:blipFill>
        <p:spPr>
          <a:xfrm>
            <a:off x="447602" y="1340111"/>
            <a:ext cx="7493720" cy="291786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3051E7E-3FC9-4990-B0E0-AECDC9EB0723}"/>
              </a:ext>
            </a:extLst>
          </p:cNvPr>
          <p:cNvSpPr txBox="1"/>
          <p:nvPr/>
        </p:nvSpPr>
        <p:spPr>
          <a:xfrm>
            <a:off x="447602" y="4469190"/>
            <a:ext cx="8262198" cy="1900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특수 공격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</a:rPr>
              <a:t>LyingDownFire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r>
              <a:rPr lang="ko-KR" altLang="en-US" sz="2000" dirty="0">
                <a:solidFill>
                  <a:schemeClr val="bg1"/>
                </a:solidFill>
              </a:rPr>
              <a:t>은 적과 충돌해도 사라지지 않고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진행 방향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   </a:t>
            </a:r>
            <a:r>
              <a:rPr lang="ko-KR" altLang="en-US" sz="2000" dirty="0">
                <a:solidFill>
                  <a:schemeClr val="bg1"/>
                </a:solidFill>
              </a:rPr>
              <a:t>내의 적들을 모두 사살하는 특수 탄환을 발사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특수 공격은 자세를 낮춰서 사격하기 때문에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공격 이외의 적 혹은 보스의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   원거리 공격 회피 목적으로도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활용이 가능함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8776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7 L -1.01684 3.7037E-7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8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3" grpId="0"/>
      <p:bldP spid="13" grpId="1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0A81EF9-C94E-42BF-9E99-2877D22C3DF0}"/>
              </a:ext>
            </a:extLst>
          </p:cNvPr>
          <p:cNvSpPr txBox="1"/>
          <p:nvPr/>
        </p:nvSpPr>
        <p:spPr>
          <a:xfrm>
            <a:off x="571746" y="170722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예상 게임 흐름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EA5269-67C4-4B44-8FC5-A4548B51A18B}"/>
              </a:ext>
            </a:extLst>
          </p:cNvPr>
          <p:cNvSpPr txBox="1"/>
          <p:nvPr/>
        </p:nvSpPr>
        <p:spPr>
          <a:xfrm>
            <a:off x="2481073" y="17072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보스전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03B670-F889-4378-9330-B30AC2F26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56" y="1028936"/>
            <a:ext cx="8123008" cy="18880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69E177-5C03-4BBD-BD8F-294419859FF7}"/>
              </a:ext>
            </a:extLst>
          </p:cNvPr>
          <p:cNvSpPr txBox="1"/>
          <p:nvPr/>
        </p:nvSpPr>
        <p:spPr>
          <a:xfrm>
            <a:off x="369288" y="3220031"/>
            <a:ext cx="6522940" cy="750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보스는 일반 적 캐릭터보다 많은 체력을 보유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보스의 </a:t>
            </a:r>
            <a:r>
              <a:rPr lang="en-US" altLang="ko-KR" dirty="0">
                <a:solidFill>
                  <a:schemeClr val="bg1"/>
                </a:solidFill>
              </a:rPr>
              <a:t>3 ~ 4</a:t>
            </a:r>
            <a:r>
              <a:rPr lang="ko-KR" altLang="en-US" dirty="0">
                <a:solidFill>
                  <a:schemeClr val="bg1"/>
                </a:solidFill>
              </a:rPr>
              <a:t>가지 패턴을 </a:t>
            </a:r>
            <a:r>
              <a:rPr lang="ko-KR" altLang="en-US" dirty="0" err="1">
                <a:solidFill>
                  <a:schemeClr val="bg1"/>
                </a:solidFill>
              </a:rPr>
              <a:t>파훼하며</a:t>
            </a:r>
            <a:r>
              <a:rPr lang="ko-KR" altLang="en-US" dirty="0">
                <a:solidFill>
                  <a:schemeClr val="bg1"/>
                </a:solidFill>
              </a:rPr>
              <a:t> 처치하면 스테이지 클리어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6F9C7D9-1B4F-4557-9D15-385096127A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1"/>
          <a:stretch/>
        </p:blipFill>
        <p:spPr>
          <a:xfrm>
            <a:off x="424356" y="1028936"/>
            <a:ext cx="8115216" cy="19029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D2B5CE9-9BC2-450C-9778-307257A9F9BF}"/>
              </a:ext>
            </a:extLst>
          </p:cNvPr>
          <p:cNvSpPr txBox="1"/>
          <p:nvPr/>
        </p:nvSpPr>
        <p:spPr>
          <a:xfrm>
            <a:off x="369288" y="3096968"/>
            <a:ext cx="7673896" cy="1304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패턴마다 이동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회피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왼쪽의 언덕을 이용한 </a:t>
            </a:r>
            <a:r>
              <a:rPr lang="en-US" altLang="ko-KR" dirty="0">
                <a:solidFill>
                  <a:schemeClr val="bg1"/>
                </a:solidFill>
              </a:rPr>
              <a:t>y</a:t>
            </a:r>
            <a:r>
              <a:rPr lang="ko-KR" altLang="en-US" dirty="0">
                <a:solidFill>
                  <a:schemeClr val="bg1"/>
                </a:solidFill>
              </a:rPr>
              <a:t>축 변경 등으로 공격을 회피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특수공격은 적 뿐만 아니라 탄환까지 파괴하므로 특수공격을 이용한 회피도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ko-KR" altLang="en-US" dirty="0">
                <a:solidFill>
                  <a:schemeClr val="bg1"/>
                </a:solidFill>
              </a:rPr>
              <a:t>적절히 이용 가능</a:t>
            </a:r>
          </a:p>
        </p:txBody>
      </p:sp>
    </p:spTree>
    <p:extLst>
      <p:ext uri="{BB962C8B-B14F-4D97-AF65-F5344CB8AC3E}">
        <p14:creationId xmlns:p14="http://schemas.microsoft.com/office/powerpoint/2010/main" val="35825978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0A81EF9-C94E-42BF-9E99-2877D22C3DF0}"/>
              </a:ext>
            </a:extLst>
          </p:cNvPr>
          <p:cNvSpPr txBox="1"/>
          <p:nvPr/>
        </p:nvSpPr>
        <p:spPr>
          <a:xfrm>
            <a:off x="823418" y="17072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개발 일정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F5BB5A79-7E3F-4001-BB82-58264020B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578652"/>
              </p:ext>
            </p:extLst>
          </p:nvPr>
        </p:nvGraphicFramePr>
        <p:xfrm>
          <a:off x="455075" y="980727"/>
          <a:ext cx="8268236" cy="4328541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20581">
                  <a:extLst>
                    <a:ext uri="{9D8B030D-6E8A-4147-A177-3AD203B41FA5}">
                      <a16:colId xmlns:a16="http://schemas.microsoft.com/office/drawing/2014/main" val="45728838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522289462"/>
                    </a:ext>
                  </a:extLst>
                </a:gridCol>
                <a:gridCol w="6239543">
                  <a:extLst>
                    <a:ext uri="{9D8B030D-6E8A-4147-A177-3AD203B41FA5}">
                      <a16:colId xmlns:a16="http://schemas.microsoft.com/office/drawing/2014/main" val="3250846074"/>
                    </a:ext>
                  </a:extLst>
                </a:gridCol>
              </a:tblGrid>
              <a:tr h="480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~10/11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캐릭터 움직임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사격 등 기본 조작 구현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151790"/>
                  </a:ext>
                </a:extLst>
              </a:tr>
              <a:tr h="480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~10/18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적 기본 캐릭터 움직임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공격 모션 구현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059129"/>
                  </a:ext>
                </a:extLst>
              </a:tr>
              <a:tr h="480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~10/25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적 캐릭터 등장 모션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맵 구성 및 보스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스프라이트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샘플링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1060642"/>
                  </a:ext>
                </a:extLst>
              </a:tr>
              <a:tr h="480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~11/01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적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AI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구현 및 적용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318651"/>
                  </a:ext>
                </a:extLst>
              </a:tr>
              <a:tr h="480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~11/08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맵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타일링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및 스크롤링 구현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맵 구성에 따른 적 위치 지정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155899"/>
                  </a:ext>
                </a:extLst>
              </a:tr>
              <a:tr h="480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~11/15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보스 패턴 및 움직임 구현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72038"/>
                  </a:ext>
                </a:extLst>
              </a:tr>
              <a:tr h="480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~11/22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적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AI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와 보스 패턴 조정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138284"/>
                  </a:ext>
                </a:extLst>
              </a:tr>
              <a:tr h="480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~11/29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보스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AI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와 패턴 적용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버그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픽스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369740"/>
                  </a:ext>
                </a:extLst>
              </a:tr>
              <a:tr h="480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~12/06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메뉴와 메인 화면 구현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버그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픽스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4250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C861223-EFA0-42BB-B14B-DB383D20D6D3}"/>
              </a:ext>
            </a:extLst>
          </p:cNvPr>
          <p:cNvSpPr txBox="1"/>
          <p:nvPr/>
        </p:nvSpPr>
        <p:spPr>
          <a:xfrm>
            <a:off x="424356" y="6075946"/>
            <a:ext cx="806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https://github.com/2016180022/20022DGP/tree/master/term_projects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F7DB79-2F72-4A0D-B0B6-88395E1C8FA3}"/>
              </a:ext>
            </a:extLst>
          </p:cNvPr>
          <p:cNvSpPr txBox="1"/>
          <p:nvPr/>
        </p:nvSpPr>
        <p:spPr>
          <a:xfrm>
            <a:off x="424356" y="5548744"/>
            <a:ext cx="5011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개발 상세는 </a:t>
            </a:r>
            <a:r>
              <a:rPr lang="en-US" altLang="ko-KR" sz="2000" dirty="0">
                <a:solidFill>
                  <a:schemeClr val="bg1"/>
                </a:solidFill>
              </a:rPr>
              <a:t>GIT</a:t>
            </a:r>
            <a:r>
              <a:rPr lang="ko-KR" altLang="en-US" sz="2000" dirty="0">
                <a:solidFill>
                  <a:schemeClr val="bg1"/>
                </a:solidFill>
              </a:rPr>
              <a:t>에 지속적으로 </a:t>
            </a:r>
            <a:r>
              <a:rPr lang="ko-KR" altLang="en-US" sz="2000" dirty="0" err="1">
                <a:solidFill>
                  <a:schemeClr val="bg1"/>
                </a:solidFill>
              </a:rPr>
              <a:t>커밋</a:t>
            </a:r>
            <a:r>
              <a:rPr lang="ko-KR" altLang="en-US" sz="2000" dirty="0">
                <a:solidFill>
                  <a:schemeClr val="bg1"/>
                </a:solidFill>
              </a:rPr>
              <a:t> 할 예정</a:t>
            </a:r>
          </a:p>
        </p:txBody>
      </p:sp>
    </p:spTree>
    <p:extLst>
      <p:ext uri="{BB962C8B-B14F-4D97-AF65-F5344CB8AC3E}">
        <p14:creationId xmlns:p14="http://schemas.microsoft.com/office/powerpoint/2010/main" val="49905189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595959"/>
      </a:folHlink>
    </a:clrScheme>
    <a:fontScheme name="YGD">
      <a:majorFont>
        <a:latin typeface="-윤고딕360"/>
        <a:ea typeface="-윤고딕360"/>
        <a:cs typeface=""/>
      </a:majorFont>
      <a:minorFont>
        <a:latin typeface="-윤고딕350"/>
        <a:ea typeface="-윤고딕35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">
              <a:srgbClr val="78DCF0"/>
            </a:gs>
            <a:gs pos="5000">
              <a:srgbClr val="30C9E8"/>
            </a:gs>
            <a:gs pos="70000">
              <a:srgbClr val="0D515F"/>
            </a:gs>
          </a:gsLst>
          <a:lin ang="2700000" scaled="1"/>
          <a:tileRect/>
        </a:gradFill>
        <a:ln>
          <a:noFill/>
        </a:ln>
        <a:effectLst>
          <a:outerShdw blurRad="101600" dist="76200" algn="tl" rotWithShape="0">
            <a:prstClr val="black">
              <a:alpha val="55000"/>
            </a:prstClr>
          </a:outerShdw>
        </a:effectLst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5773</TotalTime>
  <Words>456</Words>
  <Application>Microsoft Office PowerPoint</Application>
  <PresentationFormat>화면 슬라이드 쇼(4:3)</PresentationFormat>
  <Paragraphs>104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-윤고딕350</vt:lpstr>
      <vt:lpstr>나눔고딕 ExtraBold</vt:lpstr>
      <vt:lpstr>나눔고딕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박찬얼(2016180022)</cp:lastModifiedBy>
  <cp:revision>45</cp:revision>
  <dcterms:created xsi:type="dcterms:W3CDTF">2011-08-23T09:45:48Z</dcterms:created>
  <dcterms:modified xsi:type="dcterms:W3CDTF">2020-10-10T12:31:30Z</dcterms:modified>
</cp:coreProperties>
</file>