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Título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 </a:t>
            </a:r>
            <a:r>
              <a:rPr lang="en-US" sz="4000" b="1" i="1" strike="noStrike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informe</a:t>
            </a:r>
            <a:r>
              <a:rPr lang="en-US" sz="4000" b="1" i="1" strike="noStrike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PDF</a:t>
            </a:r>
            <a:endParaRPr lang="en-US" sz="18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1" i="1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studiante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Nombre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1" i="1" strike="noStrike" spc="-1" dirty="0" err="1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Estudiante</a:t>
            </a:r>
            <a:r>
              <a:rPr lang="en-US" sz="2400" b="1" i="1" strike="noStrike" spc="-1" dirty="0" smtClean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Fecha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día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 la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sustentación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33560" y="797660"/>
            <a:ext cx="211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aquí el título de su informe PDF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5209308" y="4784251"/>
            <a:ext cx="487487" cy="4275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5696795" y="5014386"/>
            <a:ext cx="234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aquí sus nombres y la fecha de sustentación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2"/>
          <a:srcRect t="23337" b="47330"/>
          <a:stretch/>
        </p:blipFill>
        <p:spPr>
          <a:xfrm>
            <a:off x="257557" y="1782386"/>
            <a:ext cx="9142920" cy="1898074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Lista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simplemente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encadenada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personas.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persona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contiene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nombre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cédula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4910" y="1851653"/>
            <a:ext cx="8368146" cy="208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558251" y="1186837"/>
            <a:ext cx="329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gráficas </a:t>
            </a:r>
            <a:r>
              <a:rPr lang="es-CO" sz="1400" i="1" dirty="0" err="1" smtClean="0">
                <a:solidFill>
                  <a:srgbClr val="FF0000"/>
                </a:solidFill>
              </a:rPr>
              <a:t>vectorizadas</a:t>
            </a:r>
            <a:r>
              <a:rPr lang="es-CO" sz="1400" i="1" dirty="0" smtClean="0">
                <a:solidFill>
                  <a:srgbClr val="FF0000"/>
                </a:solidFill>
              </a:rPr>
              <a:t> que explican su Estructura de Datos 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109747" y="1448447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54577" y="620547"/>
            <a:ext cx="5705896" cy="465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860473" y="633933"/>
            <a:ext cx="526472" cy="18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86945" y="480044"/>
            <a:ext cx="240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84910" y="4310219"/>
            <a:ext cx="8368146" cy="746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6175199" y="5253360"/>
            <a:ext cx="293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Escriban sus propias palabras para describir sus gráficas 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3453" y="5074284"/>
            <a:ext cx="423492" cy="3581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</a:t>
            </a:r>
            <a:r>
              <a:rPr lang="es-ES" sz="1400" dirty="0" smtClean="0"/>
              <a:t>nsamble de </a:t>
            </a:r>
            <a:r>
              <a:rPr lang="es-ES" sz="1400" dirty="0"/>
              <a:t>fragmentos de ADN que entrega un secuenciador de ADN en la cadena </a:t>
            </a:r>
            <a:r>
              <a:rPr lang="es-ES" sz="1400" dirty="0" smtClean="0"/>
              <a:t>original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Complejidad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del algoritmo para el peor de los casos, el mejor y el caso promedio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773189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1927" y="962471"/>
            <a:ext cx="469518" cy="398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11927" y="1147660"/>
            <a:ext cx="291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57952" y="1675060"/>
            <a:ext cx="8578230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555676" y="5318355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88848" y="5237453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0" y="1897258"/>
            <a:ext cx="3962530" cy="22371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255" t="31155" r="28917" b="41761"/>
          <a:stretch/>
        </p:blipFill>
        <p:spPr>
          <a:xfrm>
            <a:off x="4362710" y="2280258"/>
            <a:ext cx="4472750" cy="151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iseño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993549" y="1036459"/>
            <a:ext cx="888196" cy="25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60072" y="1164554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57661" y="1472331"/>
            <a:ext cx="8121322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5479699" y="5109179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</a:t>
            </a:r>
            <a:r>
              <a:rPr lang="es-CO" sz="1400" i="1" dirty="0" smtClean="0">
                <a:solidFill>
                  <a:srgbClr val="FF0000"/>
                </a:solidFill>
              </a:rPr>
              <a:t>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912871" y="502827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958362" y="1890346"/>
            <a:ext cx="6853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Después de analizar diferentes soluciones al problema, nosotros</a:t>
            </a:r>
          </a:p>
          <a:p>
            <a:r>
              <a:rPr lang="es-CO" dirty="0" smtClean="0"/>
              <a:t>concluimos que una solución basada en el grafo de </a:t>
            </a:r>
            <a:r>
              <a:rPr lang="es-CO" i="1" dirty="0" err="1" smtClean="0"/>
              <a:t>Bruijn</a:t>
            </a:r>
            <a:r>
              <a:rPr lang="es-CO" dirty="0" smtClean="0"/>
              <a:t> es una</a:t>
            </a:r>
          </a:p>
          <a:p>
            <a:r>
              <a:rPr lang="es-CO" dirty="0"/>
              <a:t>b</a:t>
            </a:r>
            <a:r>
              <a:rPr lang="es-CO" dirty="0" smtClean="0"/>
              <a:t>uena solución al problema de reconstruir la secuencia de ADN</a:t>
            </a:r>
          </a:p>
          <a:p>
            <a:r>
              <a:rPr lang="es-CO" dirty="0"/>
              <a:t>m</a:t>
            </a:r>
            <a:r>
              <a:rPr lang="es-CO" dirty="0" smtClean="0"/>
              <a:t>ientras se utilice de tal forma que no sea necesario darle como</a:t>
            </a:r>
          </a:p>
          <a:p>
            <a:r>
              <a:rPr lang="es-CO" dirty="0"/>
              <a:t>e</a:t>
            </a:r>
            <a:r>
              <a:rPr lang="es-CO" dirty="0" smtClean="0"/>
              <a:t>ntrada al algoritmo el número de k meros.</a:t>
            </a:r>
          </a:p>
          <a:p>
            <a:endParaRPr lang="es-CO" dirty="0"/>
          </a:p>
          <a:p>
            <a:r>
              <a:rPr lang="es-CO" dirty="0" smtClean="0"/>
              <a:t>Para encontrar los genes dentro del ADN, utilizamos el algoritmo</a:t>
            </a:r>
          </a:p>
          <a:p>
            <a:r>
              <a:rPr lang="es-CO" dirty="0" smtClean="0"/>
              <a:t>de </a:t>
            </a:r>
            <a:r>
              <a:rPr lang="es-CO" i="1" dirty="0" err="1" smtClean="0"/>
              <a:t>Boyer</a:t>
            </a:r>
            <a:r>
              <a:rPr lang="es-CO" i="1" dirty="0" smtClean="0"/>
              <a:t>-Moore</a:t>
            </a:r>
            <a:r>
              <a:rPr lang="es-CO" dirty="0" smtClean="0"/>
              <a:t> porque es un algoritmo eficiente para encontrar </a:t>
            </a:r>
          </a:p>
          <a:p>
            <a:r>
              <a:rPr lang="es-CO" dirty="0" smtClean="0"/>
              <a:t>patrones cuando el alfabeto del lenguaje es pequeño.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y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248400" y="603737"/>
            <a:ext cx="637309" cy="57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678820" y="449848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23452" y="5417568"/>
            <a:ext cx="57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86978" y="530579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43360" y="1262492"/>
            <a:ext cx="8291040" cy="4055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704" t="42898" r="24018" b="30776"/>
          <a:stretch/>
        </p:blipFill>
        <p:spPr>
          <a:xfrm>
            <a:off x="604560" y="1606839"/>
            <a:ext cx="7524240" cy="2355562"/>
          </a:xfrm>
          <a:prstGeom prst="rect">
            <a:avLst/>
          </a:prstGeom>
        </p:spPr>
      </p:pic>
      <p:sp>
        <p:nvSpPr>
          <p:cNvPr id="11" name="CustomShape 2"/>
          <p:cNvSpPr/>
          <p:nvPr/>
        </p:nvSpPr>
        <p:spPr>
          <a:xfrm>
            <a:off x="789709" y="43195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3: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/>
              <a:t>consumo de memoria de un algoritmo de reconstrucción de ADN con el ADN mitocondrial 3 especies de vertebrados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7" name="Imagen 86"/>
          <p:cNvPicPr/>
          <p:nvPr/>
        </p:nvPicPr>
        <p:blipFill>
          <a:blip r:embed="rId2"/>
          <a:stretch/>
        </p:blipFill>
        <p:spPr>
          <a:xfrm>
            <a:off x="917151" y="1074599"/>
            <a:ext cx="7437720" cy="3853868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</a:t>
            </a:r>
            <a:r>
              <a:rPr lang="en-US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4: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Sistema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planificación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domicilios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500751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250873" y="579458"/>
            <a:ext cx="983672" cy="201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096929" y="435646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3791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-86080" y="5465383"/>
            <a:ext cx="46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sus propias gráficas y sus explicaciones</a:t>
            </a:r>
            <a:endParaRPr lang="es-CO" sz="1400" i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025236" y="4928467"/>
            <a:ext cx="13856" cy="536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Reporte</a:t>
            </a:r>
            <a:r>
              <a:rPr lang="en-US" sz="2800" b="1" i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aceptado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2900" y="365571"/>
            <a:ext cx="474914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92043" y="585490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757061" y="431601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Conserven este título</a:t>
            </a:r>
            <a:endParaRPr lang="es-CO" sz="1400" i="1" dirty="0">
              <a:solidFill>
                <a:srgbClr val="FF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2900" y="1268729"/>
            <a:ext cx="8565573" cy="115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851564" y="2424544"/>
            <a:ext cx="803563" cy="32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24471" y="2662290"/>
            <a:ext cx="24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 smtClean="0">
                <a:solidFill>
                  <a:srgbClr val="FF0000"/>
                </a:solidFill>
              </a:rPr>
              <a:t>Inserten el enlace del reporte aceptado en </a:t>
            </a:r>
            <a:r>
              <a:rPr lang="es-CO" sz="1400" i="1" dirty="0" err="1" smtClean="0">
                <a:solidFill>
                  <a:srgbClr val="FF0000"/>
                </a:solidFill>
              </a:rPr>
              <a:t>arXiv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1077</TotalTime>
  <Words>340</Words>
  <Application>Microsoft Office PowerPoint</Application>
  <PresentationFormat>Presentación en pantalla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DejaVu Sans</vt:lpstr>
      <vt:lpstr>Noto Sans CJK SC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Usuario de Windows</cp:lastModifiedBy>
  <cp:revision>88</cp:revision>
  <dcterms:created xsi:type="dcterms:W3CDTF">2015-03-03T14:30:17Z</dcterms:created>
  <dcterms:modified xsi:type="dcterms:W3CDTF">2017-11-02T05:42:08Z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