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000" u="none" kumimoji="0" normalizeH="0">
        <a:ln>
          <a:noFill/>
        </a:ln>
        <a:solidFill>
          <a:srgbClr val="595959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000" u="none" kumimoji="0" normalizeH="0">
        <a:ln>
          <a:noFill/>
        </a:ln>
        <a:solidFill>
          <a:srgbClr val="595959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000" u="none" kumimoji="0" normalizeH="0">
        <a:ln>
          <a:noFill/>
        </a:ln>
        <a:solidFill>
          <a:srgbClr val="595959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000" u="none" kumimoji="0" normalizeH="0">
        <a:ln>
          <a:noFill/>
        </a:ln>
        <a:solidFill>
          <a:srgbClr val="595959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000" u="none" kumimoji="0" normalizeH="0">
        <a:ln>
          <a:noFill/>
        </a:ln>
        <a:solidFill>
          <a:srgbClr val="595959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000" u="none" kumimoji="0" normalizeH="0">
        <a:ln>
          <a:noFill/>
        </a:ln>
        <a:solidFill>
          <a:srgbClr val="595959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000" u="none" kumimoji="0" normalizeH="0">
        <a:ln>
          <a:noFill/>
        </a:ln>
        <a:solidFill>
          <a:srgbClr val="595959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000" u="none" kumimoji="0" normalizeH="0">
        <a:ln>
          <a:noFill/>
        </a:ln>
        <a:solidFill>
          <a:srgbClr val="595959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000" u="none" kumimoji="0" normalizeH="0">
        <a:ln>
          <a:noFill/>
        </a:ln>
        <a:solidFill>
          <a:srgbClr val="595959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FCF"/>
          </a:solidFill>
        </a:fill>
      </a:tcStyle>
    </a:wholeTbl>
    <a:band2H>
      <a:tcTxStyle b="def" i="def"/>
      <a:tcStyle>
        <a:tcBdr/>
        <a:fill>
          <a:solidFill>
            <a:srgbClr val="E9E9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FCF"/>
          </a:solidFill>
        </a:fill>
      </a:tcStyle>
    </a:wholeTbl>
    <a:band2H>
      <a:tcTxStyle b="def" i="def"/>
      <a:tcStyle>
        <a:tcBdr/>
        <a:fill>
          <a:solidFill>
            <a:srgbClr val="E9E9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6DC"/>
          </a:solidFill>
        </a:fill>
      </a:tcStyle>
    </a:wholeTbl>
    <a:band2H>
      <a:tcTxStyle b="def" i="def"/>
      <a:tcStyle>
        <a:tcBdr/>
        <a:fill>
          <a:solidFill>
            <a:srgbClr val="FCFB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685800" y="1598313"/>
            <a:ext cx="7772400" cy="110286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371600" y="2915549"/>
            <a:ext cx="6400800" cy="131485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6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标题文本"/>
          <p:cNvSpPr txBox="1"/>
          <p:nvPr>
            <p:ph type="title"/>
          </p:nvPr>
        </p:nvSpPr>
        <p:spPr>
          <a:xfrm>
            <a:off x="6629400" y="154828"/>
            <a:ext cx="2057400" cy="3293097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5" name="正文级别 1…"/>
          <p:cNvSpPr txBox="1"/>
          <p:nvPr>
            <p:ph type="body" idx="1"/>
          </p:nvPr>
        </p:nvSpPr>
        <p:spPr>
          <a:xfrm>
            <a:off x="457200" y="154828"/>
            <a:ext cx="6019800" cy="3293097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灯片编号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722312" y="3306195"/>
            <a:ext cx="7772401" cy="1021873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722312" y="2180707"/>
            <a:ext cx="7772401" cy="11254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457200" y="900390"/>
            <a:ext cx="4038600" cy="2547536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457200" y="1151689"/>
            <a:ext cx="4040188" cy="47997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4645026" y="1151689"/>
            <a:ext cx="4041776" cy="479970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4"/>
          <p:cNvSpPr/>
          <p:nvPr/>
        </p:nvSpPr>
        <p:spPr>
          <a:xfrm>
            <a:off x="252" y="196279"/>
            <a:ext cx="144051" cy="5040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685165">
              <a:lnSpc>
                <a:spcPct val="100000"/>
              </a:lnSpc>
              <a:defRPr b="0" sz="1400">
                <a:solidFill>
                  <a:srgbClr val="767171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6" name="文本框 37"/>
          <p:cNvSpPr txBox="1"/>
          <p:nvPr/>
        </p:nvSpPr>
        <p:spPr>
          <a:xfrm>
            <a:off x="216310" y="196279"/>
            <a:ext cx="2113285" cy="34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91" tIns="34291" rIns="34291" bIns="34291">
            <a:spAutoFit/>
          </a:bodyPr>
          <a:lstStyle>
            <a:lvl1pPr defTabSz="685165">
              <a:lnSpc>
                <a:spcPct val="100000"/>
              </a:lnSpc>
              <a:defRPr b="0" sz="1600">
                <a:solidFill>
                  <a:srgbClr val="A6A6A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点击添加相关标题文字</a:t>
            </a:r>
          </a:p>
        </p:txBody>
      </p:sp>
      <p:sp>
        <p:nvSpPr>
          <p:cNvPr id="67" name="文本框 38"/>
          <p:cNvSpPr txBox="1"/>
          <p:nvPr/>
        </p:nvSpPr>
        <p:spPr>
          <a:xfrm>
            <a:off x="265270" y="520316"/>
            <a:ext cx="2039273" cy="195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1" tIns="34291" rIns="34291" bIns="34291">
            <a:spAutoFit/>
          </a:bodyPr>
          <a:lstStyle>
            <a:lvl1pPr algn="just" defTabSz="685165">
              <a:lnSpc>
                <a:spcPct val="100000"/>
              </a:lnSpc>
              <a:defRPr b="0" sz="900">
                <a:solidFill>
                  <a:srgbClr val="BFBFB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ADD RELATED TITLE WORDS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文本"/>
          <p:cNvSpPr txBox="1"/>
          <p:nvPr>
            <p:ph type="title"/>
          </p:nvPr>
        </p:nvSpPr>
        <p:spPr>
          <a:xfrm>
            <a:off x="457201" y="204850"/>
            <a:ext cx="3008314" cy="87180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76" name="正文级别 1…"/>
          <p:cNvSpPr txBox="1"/>
          <p:nvPr>
            <p:ph type="body" idx="1"/>
          </p:nvPr>
        </p:nvSpPr>
        <p:spPr>
          <a:xfrm>
            <a:off x="3575050" y="204850"/>
            <a:ext cx="5111750" cy="4391192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" name="文本占位符 3"/>
          <p:cNvSpPr/>
          <p:nvPr>
            <p:ph type="body" sz="half" idx="13"/>
          </p:nvPr>
        </p:nvSpPr>
        <p:spPr>
          <a:xfrm>
            <a:off x="457200" y="1076657"/>
            <a:ext cx="3008315" cy="351938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标题文本"/>
          <p:cNvSpPr txBox="1"/>
          <p:nvPr>
            <p:ph type="title"/>
          </p:nvPr>
        </p:nvSpPr>
        <p:spPr>
          <a:xfrm>
            <a:off x="1792288" y="3601561"/>
            <a:ext cx="5486401" cy="425186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86" name="图片占位符 2"/>
          <p:cNvSpPr/>
          <p:nvPr>
            <p:ph type="pic" sz="half" idx="13"/>
          </p:nvPr>
        </p:nvSpPr>
        <p:spPr>
          <a:xfrm>
            <a:off x="1792288" y="459723"/>
            <a:ext cx="5486401" cy="308705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正文级别 1…"/>
          <p:cNvSpPr txBox="1"/>
          <p:nvPr>
            <p:ph type="body" sz="quarter" idx="1"/>
          </p:nvPr>
        </p:nvSpPr>
        <p:spPr>
          <a:xfrm>
            <a:off x="1792288" y="4026746"/>
            <a:ext cx="5486401" cy="60383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457200" y="206042"/>
            <a:ext cx="8229600" cy="857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8422818" y="4771078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 defTabSz="914400">
              <a:lnSpc>
                <a:spcPct val="100000"/>
              </a:lnSpc>
              <a:defRPr b="0"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7632" t="0" r="49845" b="47264"/>
          <a:stretch>
            <a:fillRect/>
          </a:stretch>
        </p:blipFill>
        <p:spPr>
          <a:xfrm>
            <a:off x="6192180" y="-1"/>
            <a:ext cx="2124237" cy="3616662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PA_文本框 6"/>
          <p:cNvSpPr txBox="1"/>
          <p:nvPr/>
        </p:nvSpPr>
        <p:spPr>
          <a:xfrm>
            <a:off x="1007604" y="1632904"/>
            <a:ext cx="409191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defTabSz="914400">
              <a:defRPr sz="3600">
                <a:solidFill>
                  <a:schemeClr val="accent1"/>
                </a:solidFill>
                <a:latin typeface="方正兰亭超细黑简体"/>
                <a:ea typeface="方正兰亭超细黑简体"/>
                <a:cs typeface="方正兰亭超细黑简体"/>
                <a:sym typeface="方正兰亭超细黑简体"/>
              </a:defRPr>
            </a:pPr>
            <a:r>
              <a:t>AI CAR </a:t>
            </a:r>
            <a:r>
              <a:t>第二次展示</a:t>
            </a:r>
          </a:p>
        </p:txBody>
      </p:sp>
      <p:sp>
        <p:nvSpPr>
          <p:cNvPr id="124" name="PA_半闭框 7"/>
          <p:cNvSpPr/>
          <p:nvPr/>
        </p:nvSpPr>
        <p:spPr>
          <a:xfrm>
            <a:off x="971599" y="1543693"/>
            <a:ext cx="2124238" cy="972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408" y="192"/>
                </a:lnTo>
                <a:lnTo>
                  <a:pt x="132" y="192"/>
                </a:lnTo>
                <a:lnTo>
                  <a:pt x="132" y="21468"/>
                </a:lnTo>
                <a:lnTo>
                  <a:pt x="0" y="21600"/>
                </a:lnTo>
                <a:close/>
              </a:path>
            </a:pathLst>
          </a:custGeom>
          <a:solidFill>
            <a:srgbClr val="65686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lnSpc>
                <a:spcPct val="100000"/>
              </a:lnSpc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5" name="文本框 9"/>
          <p:cNvSpPr txBox="1"/>
          <p:nvPr/>
        </p:nvSpPr>
        <p:spPr>
          <a:xfrm>
            <a:off x="1361223" y="2554101"/>
            <a:ext cx="1720313" cy="1376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defTabSz="914400">
              <a:defRPr spc="300" sz="1600">
                <a:latin typeface="方正兰亭超细黑简体"/>
                <a:ea typeface="方正兰亭超细黑简体"/>
                <a:cs typeface="方正兰亭超细黑简体"/>
                <a:sym typeface="方正兰亭超细黑简体"/>
              </a:defRPr>
            </a:pPr>
            <a:r>
              <a:t>汇报人：</a:t>
            </a:r>
          </a:p>
          <a:p>
            <a:pPr defTabSz="914400">
              <a:defRPr spc="300" sz="1600">
                <a:latin typeface="方正兰亭超细黑简体"/>
                <a:ea typeface="方正兰亭超细黑简体"/>
                <a:cs typeface="方正兰亭超细黑简体"/>
                <a:sym typeface="方正兰亭超细黑简体"/>
              </a:defRPr>
            </a:pPr>
            <a:r>
              <a:t>陈洁婷  薛畅</a:t>
            </a:r>
          </a:p>
          <a:p>
            <a:pPr defTabSz="914400">
              <a:defRPr spc="300" sz="1600">
                <a:latin typeface="方正兰亭超细黑简体"/>
                <a:ea typeface="方正兰亭超细黑简体"/>
                <a:cs typeface="方正兰亭超细黑简体"/>
                <a:sym typeface="方正兰亭超细黑简体"/>
              </a:defRPr>
            </a:pPr>
            <a:r>
              <a:t>苏吉雅  张倩</a:t>
            </a:r>
          </a:p>
          <a:p>
            <a:pPr defTabSz="914400">
              <a:defRPr spc="300" sz="1600">
                <a:latin typeface="方正兰亭超细黑简体"/>
                <a:ea typeface="方正兰亭超细黑简体"/>
                <a:cs typeface="方正兰亭超细黑简体"/>
                <a:sym typeface="方正兰亭超细黑简体"/>
              </a:defRPr>
            </a:pPr>
            <a:r>
              <a:t>姚林丽    </a:t>
            </a:r>
          </a:p>
        </p:txBody>
      </p:sp>
      <p:sp>
        <p:nvSpPr>
          <p:cNvPr id="126" name="PA_半闭框 7"/>
          <p:cNvSpPr/>
          <p:nvPr/>
        </p:nvSpPr>
        <p:spPr>
          <a:xfrm flipH="1" flipV="1">
            <a:off x="4004319" y="1804105"/>
            <a:ext cx="1899829" cy="675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408" y="192"/>
                </a:lnTo>
                <a:lnTo>
                  <a:pt x="102" y="192"/>
                </a:lnTo>
                <a:lnTo>
                  <a:pt x="102" y="21498"/>
                </a:lnTo>
                <a:lnTo>
                  <a:pt x="0" y="21600"/>
                </a:lnTo>
                <a:close/>
              </a:path>
            </a:pathLst>
          </a:custGeom>
          <a:solidFill>
            <a:srgbClr val="65686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lnSpc>
                <a:spcPct val="100000"/>
              </a:lnSpc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0"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矩形 34"/>
          <p:cNvGrpSpPr/>
          <p:nvPr/>
        </p:nvGrpSpPr>
        <p:grpSpPr>
          <a:xfrm>
            <a:off x="213017" y="59142"/>
            <a:ext cx="5331092" cy="857341"/>
            <a:chOff x="0" y="0"/>
            <a:chExt cx="5331090" cy="857339"/>
          </a:xfrm>
        </p:grpSpPr>
        <p:sp>
          <p:nvSpPr>
            <p:cNvPr id="276" name="矩形"/>
            <p:cNvSpPr/>
            <p:nvPr/>
          </p:nvSpPr>
          <p:spPr>
            <a:xfrm>
              <a:off x="-1" y="-1"/>
              <a:ext cx="5331092" cy="8573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77" name="实现功能1—语音口令控制小车行驶（非实时）"/>
            <p:cNvSpPr txBox="1"/>
            <p:nvPr/>
          </p:nvSpPr>
          <p:spPr>
            <a:xfrm>
              <a:off x="-1" y="205149"/>
              <a:ext cx="5331092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914400">
                <a:lnSpc>
                  <a:spcPct val="100000"/>
                </a:lnSpc>
                <a:defRPr>
                  <a:solidFill>
                    <a:srgbClr val="80808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rPr>
                <a:t>实现功能</a:t>
              </a:r>
              <a:r>
                <a:t>1—</a:t>
              </a:r>
              <a:r>
                <a:rPr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rPr>
                <a:t>语音口令控制小车行驶（非实时）</a:t>
              </a:r>
            </a:p>
          </p:txBody>
        </p:sp>
      </p:grpSp>
      <p:grpSp>
        <p:nvGrpSpPr>
          <p:cNvPr id="283" name="Group 2150"/>
          <p:cNvGrpSpPr/>
          <p:nvPr/>
        </p:nvGrpSpPr>
        <p:grpSpPr>
          <a:xfrm>
            <a:off x="1022746" y="974583"/>
            <a:ext cx="4989414" cy="1387083"/>
            <a:chOff x="0" y="0"/>
            <a:chExt cx="4989412" cy="1387081"/>
          </a:xfrm>
        </p:grpSpPr>
        <p:sp>
          <p:nvSpPr>
            <p:cNvPr id="279" name="Shape 2146"/>
            <p:cNvSpPr/>
            <p:nvPr/>
          </p:nvSpPr>
          <p:spPr>
            <a:xfrm>
              <a:off x="0" y="0"/>
              <a:ext cx="403176" cy="39534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b="0" sz="1000">
                  <a:solidFill>
                    <a:srgbClr val="A6A6A6"/>
                  </a:solidFill>
                </a:defRPr>
              </a:pPr>
            </a:p>
          </p:txBody>
        </p:sp>
        <p:sp>
          <p:nvSpPr>
            <p:cNvPr id="280" name="Shape 2147"/>
            <p:cNvSpPr txBox="1"/>
            <p:nvPr/>
          </p:nvSpPr>
          <p:spPr>
            <a:xfrm>
              <a:off x="511723" y="7981"/>
              <a:ext cx="661840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  录音</a:t>
              </a:r>
            </a:p>
          </p:txBody>
        </p:sp>
        <p:sp>
          <p:nvSpPr>
            <p:cNvPr id="281" name="Shape 2148"/>
            <p:cNvSpPr txBox="1"/>
            <p:nvPr/>
          </p:nvSpPr>
          <p:spPr>
            <a:xfrm>
              <a:off x="511723" y="150835"/>
              <a:ext cx="4477690" cy="12362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just">
                <a:defRPr b="0" sz="1600">
                  <a:solidFill>
                    <a:srgbClr val="404040"/>
                  </a:solidFill>
                </a:defRPr>
              </a:pPr>
            </a:p>
            <a:p>
              <a:pPr algn="just">
                <a:defRPr b="0" sz="1600">
                  <a:solidFill>
                    <a:srgbClr val="404040"/>
                  </a:solidFill>
                </a:defRPr>
              </a:pPr>
              <a:r>
                <a:t>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输入：语音口令</a:t>
              </a:r>
            </a:p>
            <a:p>
              <a:pPr algn="just">
                <a:defRPr b="0" sz="1600">
                  <a:solidFill>
                    <a:srgbClr val="404040"/>
                  </a:solidFill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  调用</a:t>
              </a:r>
              <a:r>
                <a:t>python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语言</a:t>
              </a:r>
              <a:r>
                <a:rPr b="1"/>
                <a:t>pyaudio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库，自由控制录音时长</a:t>
              </a:r>
            </a:p>
            <a:p>
              <a:pPr algn="just">
                <a:defRPr b="0" sz="1600">
                  <a:solidFill>
                    <a:srgbClr val="404040"/>
                  </a:solidFill>
                </a:defRPr>
              </a:pPr>
              <a:r>
                <a:t>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输出：一段</a:t>
              </a:r>
              <a:r>
                <a:t>wav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音频</a:t>
              </a:r>
            </a:p>
          </p:txBody>
        </p:sp>
        <p:sp>
          <p:nvSpPr>
            <p:cNvPr id="282" name="Shape 2149"/>
            <p:cNvSpPr txBox="1"/>
            <p:nvPr/>
          </p:nvSpPr>
          <p:spPr>
            <a:xfrm>
              <a:off x="106204" y="68373"/>
              <a:ext cx="139837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defTabSz="914400"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284" name="矩形 46"/>
          <p:cNvSpPr txBox="1"/>
          <p:nvPr/>
        </p:nvSpPr>
        <p:spPr>
          <a:xfrm>
            <a:off x="1425116" y="2680555"/>
            <a:ext cx="8028894" cy="1301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29" tIns="45729" rIns="45729" bIns="45729">
            <a:spAutoFit/>
          </a:bodyPr>
          <a:lstStyle/>
          <a:p>
            <a:pPr defTabSz="914400">
              <a:lnSpc>
                <a:spcPct val="130000"/>
              </a:lnSpc>
              <a:spcBef>
                <a:spcPts val="600"/>
              </a:spcBef>
              <a:defRPr sz="1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pa=PyAudio() ;</a:t>
            </a:r>
          </a:p>
          <a:p>
            <a:pPr defTabSz="914400">
              <a:lnSpc>
                <a:spcPct val="130000"/>
              </a:lnSpc>
              <a:spcBef>
                <a:spcPts val="600"/>
              </a:spcBef>
              <a:defRPr sz="1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stream=pa.open(format = paInt16,channels=1,  rate=framerate,input=True,               frames_per_buffer=NUM_SAMPLES);</a:t>
            </a:r>
          </a:p>
          <a:p>
            <a:pPr defTabSz="914400">
              <a:lnSpc>
                <a:spcPct val="130000"/>
              </a:lnSpc>
              <a:spcBef>
                <a:spcPts val="600"/>
              </a:spcBef>
              <a:defRPr sz="1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stream.read(NUM_SAMPLES);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 p14:dur="1000">
        <p:fade thruBlk="1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矩形 34"/>
          <p:cNvGrpSpPr/>
          <p:nvPr/>
        </p:nvGrpSpPr>
        <p:grpSpPr>
          <a:xfrm>
            <a:off x="213017" y="59142"/>
            <a:ext cx="5331092" cy="857341"/>
            <a:chOff x="0" y="0"/>
            <a:chExt cx="5331090" cy="857339"/>
          </a:xfrm>
        </p:grpSpPr>
        <p:sp>
          <p:nvSpPr>
            <p:cNvPr id="286" name="矩形"/>
            <p:cNvSpPr/>
            <p:nvPr/>
          </p:nvSpPr>
          <p:spPr>
            <a:xfrm>
              <a:off x="-1" y="-1"/>
              <a:ext cx="5331092" cy="8573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87" name="实现功能1—语音口令控制小车行驶（非实时）"/>
            <p:cNvSpPr txBox="1"/>
            <p:nvPr/>
          </p:nvSpPr>
          <p:spPr>
            <a:xfrm>
              <a:off x="-1" y="205149"/>
              <a:ext cx="5331092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914400">
                <a:lnSpc>
                  <a:spcPct val="100000"/>
                </a:lnSpc>
                <a:defRPr>
                  <a:solidFill>
                    <a:srgbClr val="80808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rPr>
                <a:t>实现功能</a:t>
              </a:r>
              <a:r>
                <a:t>1—</a:t>
              </a:r>
              <a:r>
                <a:rPr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rPr>
                <a:t>语音口令控制小车行驶（非实时）</a:t>
              </a:r>
            </a:p>
          </p:txBody>
        </p:sp>
      </p:grpSp>
      <p:grpSp>
        <p:nvGrpSpPr>
          <p:cNvPr id="293" name="Group 2150"/>
          <p:cNvGrpSpPr/>
          <p:nvPr/>
        </p:nvGrpSpPr>
        <p:grpSpPr>
          <a:xfrm>
            <a:off x="1043603" y="988362"/>
            <a:ext cx="5109952" cy="1433920"/>
            <a:chOff x="0" y="0"/>
            <a:chExt cx="5109951" cy="1433918"/>
          </a:xfrm>
        </p:grpSpPr>
        <p:sp>
          <p:nvSpPr>
            <p:cNvPr id="289" name="Shape 2146"/>
            <p:cNvSpPr/>
            <p:nvPr/>
          </p:nvSpPr>
          <p:spPr>
            <a:xfrm>
              <a:off x="0" y="0"/>
              <a:ext cx="403176" cy="39534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b="0" sz="1000">
                  <a:solidFill>
                    <a:srgbClr val="A6A6A6"/>
                  </a:solidFill>
                </a:defRPr>
              </a:pPr>
            </a:p>
          </p:txBody>
        </p:sp>
        <p:sp>
          <p:nvSpPr>
            <p:cNvPr id="290" name="Shape 2147"/>
            <p:cNvSpPr txBox="1"/>
            <p:nvPr/>
          </p:nvSpPr>
          <p:spPr>
            <a:xfrm>
              <a:off x="618591" y="2619"/>
              <a:ext cx="1677840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  语音口令识别</a:t>
              </a:r>
            </a:p>
          </p:txBody>
        </p:sp>
        <p:sp>
          <p:nvSpPr>
            <p:cNvPr id="291" name="Shape 2148"/>
            <p:cNvSpPr txBox="1"/>
            <p:nvPr/>
          </p:nvSpPr>
          <p:spPr>
            <a:xfrm>
              <a:off x="655171" y="197672"/>
              <a:ext cx="4454781" cy="12362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just">
                <a:defRPr b="0" sz="1600">
                  <a:solidFill>
                    <a:srgbClr val="404040"/>
                  </a:solidFill>
                </a:defRPr>
              </a:pPr>
              <a:r>
                <a:t>    </a:t>
              </a:r>
              <a:endParaRPr>
                <a:latin typeface="STIXGeneral"/>
                <a:ea typeface="STIXGeneral"/>
                <a:cs typeface="STIXGeneral"/>
                <a:sym typeface="STIXGeneral"/>
              </a:endParaRPr>
            </a:p>
            <a:p>
              <a:pPr algn="just">
                <a:defRPr b="0" sz="1600">
                  <a:solidFill>
                    <a:srgbClr val="404040"/>
                  </a:solidFill>
                </a:defRPr>
              </a:pPr>
              <a:r>
                <a:t>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输入：</a:t>
              </a:r>
              <a:r>
                <a:t>wav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音频</a:t>
              </a:r>
            </a:p>
            <a:p>
              <a:pPr algn="just">
                <a:defRPr b="0" sz="1600">
                  <a:solidFill>
                    <a:srgbClr val="404040"/>
                  </a:solidFill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  调用</a:t>
              </a:r>
              <a:r>
                <a:rPr b="1">
                  <a:latin typeface="微软雅黑"/>
                  <a:ea typeface="微软雅黑"/>
                  <a:cs typeface="微软雅黑"/>
                  <a:sym typeface="微软雅黑"/>
                </a:rPr>
                <a:t>百度</a:t>
              </a:r>
              <a:r>
                <a:rPr b="1"/>
                <a:t>api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的语音识别库</a:t>
              </a:r>
            </a:p>
            <a:p>
              <a:pPr algn="just">
                <a:defRPr b="0" sz="1600">
                  <a:solidFill>
                    <a:srgbClr val="404040"/>
                  </a:solidFill>
                </a:defRPr>
              </a:pPr>
              <a:r>
                <a:t>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输出：识别结果，根据识别结果转换为指令</a:t>
              </a:r>
            </a:p>
          </p:txBody>
        </p:sp>
        <p:sp>
          <p:nvSpPr>
            <p:cNvPr id="292" name="Shape 2149"/>
            <p:cNvSpPr txBox="1"/>
            <p:nvPr/>
          </p:nvSpPr>
          <p:spPr>
            <a:xfrm>
              <a:off x="117925" y="54148"/>
              <a:ext cx="139837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defTabSz="914400"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94" name="矩形 12"/>
          <p:cNvSpPr txBox="1"/>
          <p:nvPr/>
        </p:nvSpPr>
        <p:spPr>
          <a:xfrm>
            <a:off x="1431408" y="2896579"/>
            <a:ext cx="8842449" cy="1441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29" tIns="45729" rIns="45729" bIns="45729">
            <a:spAutoFit/>
          </a:bodyPr>
          <a:lstStyle/>
          <a:p>
            <a:pPr defTabSz="914400">
              <a:lnSpc>
                <a:spcPct val="130000"/>
              </a:lnSpc>
              <a:spcBef>
                <a:spcPts val="600"/>
              </a:spcBef>
              <a:defRPr sz="1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client = AipSpeech(APP_ID, API_KEY, SECRET_KEY);</a:t>
            </a:r>
          </a:p>
          <a:p>
            <a:pPr defTabSz="914400">
              <a:lnSpc>
                <a:spcPct val="130000"/>
              </a:lnSpc>
              <a:spcBef>
                <a:spcPts val="600"/>
              </a:spcBef>
              <a:defRPr sz="1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res=client.asr(get_file_content(filepath), 'wav', 16000, {'dev_pid': 1536,})</a:t>
            </a:r>
          </a:p>
          <a:p>
            <a:pPr defTabSz="914400">
              <a:lnSpc>
                <a:spcPct val="130000"/>
              </a:lnSpc>
              <a:spcBef>
                <a:spcPts val="600"/>
              </a:spcBef>
              <a:defRPr sz="1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re=res['result']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 p14:dur="1000">
        <p:fade thruBlk="1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矩形 34"/>
          <p:cNvGrpSpPr/>
          <p:nvPr/>
        </p:nvGrpSpPr>
        <p:grpSpPr>
          <a:xfrm>
            <a:off x="213017" y="59142"/>
            <a:ext cx="5331092" cy="857341"/>
            <a:chOff x="0" y="0"/>
            <a:chExt cx="5331090" cy="857339"/>
          </a:xfrm>
        </p:grpSpPr>
        <p:sp>
          <p:nvSpPr>
            <p:cNvPr id="296" name="矩形"/>
            <p:cNvSpPr/>
            <p:nvPr/>
          </p:nvSpPr>
          <p:spPr>
            <a:xfrm>
              <a:off x="-1" y="-1"/>
              <a:ext cx="5331092" cy="8573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97" name="实现功能1—语音口令控制小车行驶（非实时）"/>
            <p:cNvSpPr txBox="1"/>
            <p:nvPr/>
          </p:nvSpPr>
          <p:spPr>
            <a:xfrm>
              <a:off x="-1" y="205149"/>
              <a:ext cx="5331092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914400">
                <a:lnSpc>
                  <a:spcPct val="100000"/>
                </a:lnSpc>
                <a:defRPr>
                  <a:solidFill>
                    <a:srgbClr val="80808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rPr>
                <a:t>实现功能</a:t>
              </a:r>
              <a:r>
                <a:t>1—</a:t>
              </a:r>
              <a:r>
                <a:rPr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rPr>
                <a:t>语音口令控制小车行驶（非实时）</a:t>
              </a:r>
            </a:p>
          </p:txBody>
        </p:sp>
      </p:grpSp>
      <p:grpSp>
        <p:nvGrpSpPr>
          <p:cNvPr id="303" name="Group 2150"/>
          <p:cNvGrpSpPr/>
          <p:nvPr/>
        </p:nvGrpSpPr>
        <p:grpSpPr>
          <a:xfrm>
            <a:off x="1022746" y="974583"/>
            <a:ext cx="5205627" cy="2141844"/>
            <a:chOff x="0" y="0"/>
            <a:chExt cx="5205625" cy="2141843"/>
          </a:xfrm>
        </p:grpSpPr>
        <p:sp>
          <p:nvSpPr>
            <p:cNvPr id="299" name="Shape 2146"/>
            <p:cNvSpPr/>
            <p:nvPr/>
          </p:nvSpPr>
          <p:spPr>
            <a:xfrm>
              <a:off x="0" y="0"/>
              <a:ext cx="428763" cy="39534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b="0" sz="1000">
                  <a:solidFill>
                    <a:srgbClr val="A6A6A6"/>
                  </a:solidFill>
                </a:defRPr>
              </a:pPr>
            </a:p>
          </p:txBody>
        </p:sp>
        <p:sp>
          <p:nvSpPr>
            <p:cNvPr id="300" name="Shape 2147"/>
            <p:cNvSpPr txBox="1"/>
            <p:nvPr/>
          </p:nvSpPr>
          <p:spPr>
            <a:xfrm>
              <a:off x="544198" y="7981"/>
              <a:ext cx="4471840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  电脑蓝牙传送指令结果给小车蓝牙串口</a:t>
              </a:r>
            </a:p>
          </p:txBody>
        </p:sp>
        <p:sp>
          <p:nvSpPr>
            <p:cNvPr id="301" name="Shape 2148"/>
            <p:cNvSpPr txBox="1"/>
            <p:nvPr/>
          </p:nvSpPr>
          <p:spPr>
            <a:xfrm>
              <a:off x="443766" y="419722"/>
              <a:ext cx="4761860" cy="1722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285750" indent="-285750" algn="just">
                <a:buSzPct val="100000"/>
                <a:buFont typeface="Arial"/>
                <a:buChar char="•"/>
                <a:defRPr b="0" sz="1600">
                  <a:solidFill>
                    <a:srgbClr val="404040"/>
                  </a:solidFill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电脑蓝牙配对小车蓝牙，出现虚拟串口</a:t>
              </a:r>
              <a:endParaRPr>
                <a:latin typeface="微软雅黑"/>
                <a:ea typeface="微软雅黑"/>
                <a:cs typeface="微软雅黑"/>
                <a:sym typeface="微软雅黑"/>
              </a:endParaRPr>
            </a:p>
            <a:p>
              <a:pPr marL="285750" indent="-285750" algn="just">
                <a:buSzPct val="100000"/>
                <a:buFont typeface="Arial"/>
                <a:buChar char="•"/>
                <a:defRPr b="0" sz="16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调用</a:t>
              </a:r>
              <a:r>
                <a:t>python</a:t>
              </a:r>
              <a:r>
                <a:t>语言</a:t>
              </a:r>
              <a:r>
                <a:rPr b="1">
                  <a:solidFill>
                    <a:srgbClr val="000000"/>
                  </a:solidFill>
                </a:rPr>
                <a:t>pyserial</a:t>
              </a:r>
              <a:r>
                <a:rPr>
                  <a:solidFill>
                    <a:srgbClr val="000000"/>
                  </a:solidFill>
                </a:rPr>
                <a:t>模块，</a:t>
              </a:r>
              <a:r>
                <a:rPr>
                  <a:solidFill>
                    <a:srgbClr val="000000"/>
                  </a:solidFill>
                </a:rPr>
                <a:t>pyserial</a:t>
              </a:r>
              <a:r>
                <a:rPr>
                  <a:solidFill>
                    <a:srgbClr val="000000"/>
                  </a:solidFill>
                </a:rPr>
                <a:t>模块封装了对串口的访问</a:t>
              </a:r>
              <a:r>
                <a:rPr>
                  <a:solidFill>
                    <a:srgbClr val="000000"/>
                  </a:solidFill>
                </a:rPr>
                <a:t>,</a:t>
              </a:r>
              <a:r>
                <a:rPr>
                  <a:solidFill>
                    <a:srgbClr val="000000"/>
                  </a:solidFill>
                  <a:latin typeface="STIXGeneral"/>
                  <a:ea typeface="STIXGeneral"/>
                  <a:cs typeface="STIXGeneral"/>
                  <a:sym typeface="STIXGeneral"/>
                </a:rPr>
                <a:t>支持二进制传输</a:t>
              </a:r>
            </a:p>
            <a:p>
              <a:pPr algn="just">
                <a:defRPr b="0" sz="1800">
                  <a:solidFill>
                    <a:srgbClr val="000000"/>
                  </a:solidFill>
                  <a:latin typeface="STIXGeneral"/>
                  <a:ea typeface="STIXGeneral"/>
                  <a:cs typeface="STIXGeneral"/>
                  <a:sym typeface="STIXGeneral"/>
                </a:defRPr>
              </a:pPr>
            </a:p>
          </p:txBody>
        </p:sp>
        <p:sp>
          <p:nvSpPr>
            <p:cNvPr id="302" name="Shape 2149"/>
            <p:cNvSpPr txBox="1"/>
            <p:nvPr/>
          </p:nvSpPr>
          <p:spPr>
            <a:xfrm>
              <a:off x="112944" y="68373"/>
              <a:ext cx="139837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defTabSz="914400"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04" name="矩形 12"/>
          <p:cNvSpPr txBox="1"/>
          <p:nvPr/>
        </p:nvSpPr>
        <p:spPr>
          <a:xfrm>
            <a:off x="1566945" y="2752563"/>
            <a:ext cx="6202205" cy="1871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29" tIns="45729" rIns="45729" bIns="45729">
            <a:spAutoFit/>
          </a:bodyPr>
          <a:lstStyle/>
          <a:p>
            <a:pPr defTabSz="914400">
              <a:lnSpc>
                <a:spcPct val="130000"/>
              </a:lnSpc>
              <a:spcBef>
                <a:spcPts val="600"/>
              </a:spcBef>
              <a:defRPr sz="1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import serial</a:t>
            </a:r>
          </a:p>
          <a:p>
            <a:pPr defTabSz="914400">
              <a:lnSpc>
                <a:spcPct val="130000"/>
              </a:lnSpc>
              <a:spcBef>
                <a:spcPts val="600"/>
              </a:spcBef>
              <a:defRPr sz="1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ser = serial.Serial('COM4', 9600, timeout=0.5)</a:t>
            </a:r>
          </a:p>
          <a:p>
            <a:pPr defTabSz="914400">
              <a:lnSpc>
                <a:spcPct val="130000"/>
              </a:lnSpc>
              <a:spcBef>
                <a:spcPts val="600"/>
              </a:spcBef>
              <a:defRPr sz="1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//</a:t>
            </a:r>
            <a:r>
              <a:t>打开串口</a:t>
            </a:r>
            <a:r>
              <a:t>COM4</a:t>
            </a:r>
            <a:r>
              <a:t>，设置波特率</a:t>
            </a:r>
          </a:p>
          <a:p>
            <a:pPr defTabSz="914400">
              <a:lnSpc>
                <a:spcPct val="130000"/>
              </a:lnSpc>
              <a:spcBef>
                <a:spcPts val="600"/>
              </a:spcBef>
              <a:defRPr sz="1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ser.write(data)  //</a:t>
            </a:r>
            <a:r>
              <a:t>从串口读数据</a:t>
            </a:r>
          </a:p>
          <a:p>
            <a:pPr defTabSz="914400">
              <a:lnSpc>
                <a:spcPct val="130000"/>
              </a:lnSpc>
              <a:spcBef>
                <a:spcPts val="600"/>
              </a:spcBef>
              <a:defRPr sz="1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st=ser.read()     </a:t>
            </a:r>
            <a:r>
              <a:t>//</a:t>
            </a:r>
            <a:r>
              <a:t>从串口写数据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 p14:dur="1000">
        <p:fade thruBlk="1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矩形 34"/>
          <p:cNvGrpSpPr/>
          <p:nvPr/>
        </p:nvGrpSpPr>
        <p:grpSpPr>
          <a:xfrm>
            <a:off x="213017" y="59142"/>
            <a:ext cx="5331092" cy="857341"/>
            <a:chOff x="0" y="0"/>
            <a:chExt cx="5331090" cy="857339"/>
          </a:xfrm>
        </p:grpSpPr>
        <p:sp>
          <p:nvSpPr>
            <p:cNvPr id="306" name="矩形"/>
            <p:cNvSpPr/>
            <p:nvPr/>
          </p:nvSpPr>
          <p:spPr>
            <a:xfrm>
              <a:off x="-1" y="-1"/>
              <a:ext cx="5331092" cy="8573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07" name="实现功能1—语音口令控制小车行驶（非实时）"/>
            <p:cNvSpPr txBox="1"/>
            <p:nvPr/>
          </p:nvSpPr>
          <p:spPr>
            <a:xfrm>
              <a:off x="-1" y="205149"/>
              <a:ext cx="5331092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914400">
                <a:lnSpc>
                  <a:spcPct val="100000"/>
                </a:lnSpc>
                <a:defRPr>
                  <a:solidFill>
                    <a:srgbClr val="80808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rPr>
                <a:t>实现功能</a:t>
              </a:r>
              <a:r>
                <a:t>1—</a:t>
              </a:r>
              <a:r>
                <a:rPr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rPr>
                <a:t>语音口令控制小车行驶（非实时）</a:t>
              </a:r>
            </a:p>
          </p:txBody>
        </p:sp>
      </p:grpSp>
      <p:grpSp>
        <p:nvGrpSpPr>
          <p:cNvPr id="312" name="Group 2150"/>
          <p:cNvGrpSpPr/>
          <p:nvPr/>
        </p:nvGrpSpPr>
        <p:grpSpPr>
          <a:xfrm>
            <a:off x="1022746" y="974583"/>
            <a:ext cx="5016039" cy="395347"/>
            <a:chOff x="0" y="0"/>
            <a:chExt cx="5016037" cy="395345"/>
          </a:xfrm>
        </p:grpSpPr>
        <p:sp>
          <p:nvSpPr>
            <p:cNvPr id="309" name="Shape 2146"/>
            <p:cNvSpPr/>
            <p:nvPr/>
          </p:nvSpPr>
          <p:spPr>
            <a:xfrm>
              <a:off x="0" y="0"/>
              <a:ext cx="428763" cy="39534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b="0" sz="1000">
                  <a:solidFill>
                    <a:srgbClr val="A6A6A6"/>
                  </a:solidFill>
                </a:defRPr>
              </a:pPr>
            </a:p>
          </p:txBody>
        </p:sp>
        <p:sp>
          <p:nvSpPr>
            <p:cNvPr id="310" name="Shape 2147"/>
            <p:cNvSpPr txBox="1"/>
            <p:nvPr/>
          </p:nvSpPr>
          <p:spPr>
            <a:xfrm>
              <a:off x="544198" y="7981"/>
              <a:ext cx="4471840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  电脑蓝牙传送指令结果给小车蓝牙串口</a:t>
              </a:r>
            </a:p>
          </p:txBody>
        </p:sp>
        <p:sp>
          <p:nvSpPr>
            <p:cNvPr id="311" name="Shape 2149"/>
            <p:cNvSpPr txBox="1"/>
            <p:nvPr/>
          </p:nvSpPr>
          <p:spPr>
            <a:xfrm>
              <a:off x="112944" y="68373"/>
              <a:ext cx="139837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defTabSz="914400"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pic>
        <p:nvPicPr>
          <p:cNvPr id="313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rcRect l="0" t="24988" r="26119" b="49799"/>
          <a:stretch>
            <a:fillRect/>
          </a:stretch>
        </p:blipFill>
        <p:spPr>
          <a:xfrm>
            <a:off x="1272476" y="1600436"/>
            <a:ext cx="5454249" cy="3143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 p14:dur="1000">
        <p:fade thruBlk="1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泪滴形 23"/>
          <p:cNvSpPr/>
          <p:nvPr/>
        </p:nvSpPr>
        <p:spPr>
          <a:xfrm rot="18902712">
            <a:off x="4354239" y="824557"/>
            <a:ext cx="435592" cy="435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753"/>
                </a:moveTo>
                <a:cubicBezTo>
                  <a:pt x="0" y="7867"/>
                  <a:pt x="3961" y="3906"/>
                  <a:pt x="8847" y="3906"/>
                </a:cubicBezTo>
                <a:cubicBezTo>
                  <a:pt x="13098" y="3906"/>
                  <a:pt x="17349" y="2604"/>
                  <a:pt x="21600" y="0"/>
                </a:cubicBezTo>
                <a:cubicBezTo>
                  <a:pt x="18996" y="4251"/>
                  <a:pt x="17694" y="8502"/>
                  <a:pt x="17694" y="12753"/>
                </a:cubicBezTo>
                <a:cubicBezTo>
                  <a:pt x="17694" y="17639"/>
                  <a:pt x="13733" y="21600"/>
                  <a:pt x="8847" y="21600"/>
                </a:cubicBezTo>
                <a:cubicBezTo>
                  <a:pt x="3961" y="21600"/>
                  <a:pt x="0" y="17639"/>
                  <a:pt x="0" y="1275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lnSpc>
                <a:spcPct val="100000"/>
              </a:lnSpc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16" name="椭圆 33"/>
          <p:cNvSpPr/>
          <p:nvPr/>
        </p:nvSpPr>
        <p:spPr>
          <a:xfrm>
            <a:off x="4319971" y="728149"/>
            <a:ext cx="558439" cy="55861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lnSpc>
                <a:spcPct val="100000"/>
              </a:lnSpc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17" name="椭圆 24"/>
          <p:cNvSpPr/>
          <p:nvPr/>
        </p:nvSpPr>
        <p:spPr>
          <a:xfrm>
            <a:off x="6621439" y="1564432"/>
            <a:ext cx="626213" cy="62640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4925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 defTabSz="914400">
              <a:lnSpc>
                <a:spcPct val="100000"/>
              </a:lnSpc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18" name="椭圆 25"/>
          <p:cNvSpPr/>
          <p:nvPr/>
        </p:nvSpPr>
        <p:spPr>
          <a:xfrm>
            <a:off x="4258895" y="1564432"/>
            <a:ext cx="626213" cy="62640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4925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 defTabSz="914400">
              <a:lnSpc>
                <a:spcPct val="100000"/>
              </a:lnSpc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19" name="椭圆 26"/>
          <p:cNvSpPr/>
          <p:nvPr/>
        </p:nvSpPr>
        <p:spPr>
          <a:xfrm>
            <a:off x="1896349" y="1564432"/>
            <a:ext cx="626213" cy="62640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34925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 defTabSz="914400">
              <a:lnSpc>
                <a:spcPct val="100000"/>
              </a:lnSpc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322" name="矩形 9"/>
          <p:cNvGrpSpPr/>
          <p:nvPr/>
        </p:nvGrpSpPr>
        <p:grpSpPr>
          <a:xfrm>
            <a:off x="170998" y="10631"/>
            <a:ext cx="3248993" cy="857341"/>
            <a:chOff x="0" y="0"/>
            <a:chExt cx="3248992" cy="857339"/>
          </a:xfrm>
        </p:grpSpPr>
        <p:sp>
          <p:nvSpPr>
            <p:cNvPr id="320" name="矩形"/>
            <p:cNvSpPr/>
            <p:nvPr/>
          </p:nvSpPr>
          <p:spPr>
            <a:xfrm>
              <a:off x="0" y="-1"/>
              <a:ext cx="3248993" cy="8573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21" name="小车语音识别的功能目标"/>
            <p:cNvSpPr txBox="1"/>
            <p:nvPr/>
          </p:nvSpPr>
          <p:spPr>
            <a:xfrm>
              <a:off x="0" y="205149"/>
              <a:ext cx="3248993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lnSpc>
                  <a:spcPct val="100000"/>
                </a:lnSpc>
                <a:defRPr>
                  <a:solidFill>
                    <a:srgbClr val="808080"/>
                  </a:solidFill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rPr>
                <a:t>小车语音识别的功能目标</a:t>
              </a:r>
            </a:p>
          </p:txBody>
        </p:sp>
      </p:grpSp>
      <p:grpSp>
        <p:nvGrpSpPr>
          <p:cNvPr id="325" name="矩形 10"/>
          <p:cNvGrpSpPr/>
          <p:nvPr/>
        </p:nvGrpSpPr>
        <p:grpSpPr>
          <a:xfrm>
            <a:off x="213017" y="59142"/>
            <a:ext cx="5331092" cy="857341"/>
            <a:chOff x="0" y="0"/>
            <a:chExt cx="5331090" cy="857339"/>
          </a:xfrm>
        </p:grpSpPr>
        <p:sp>
          <p:nvSpPr>
            <p:cNvPr id="323" name="矩形"/>
            <p:cNvSpPr/>
            <p:nvPr/>
          </p:nvSpPr>
          <p:spPr>
            <a:xfrm>
              <a:off x="-1" y="-1"/>
              <a:ext cx="5331092" cy="8573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24" name="实现功能2—小车识别主人"/>
            <p:cNvSpPr txBox="1"/>
            <p:nvPr/>
          </p:nvSpPr>
          <p:spPr>
            <a:xfrm>
              <a:off x="-1" y="205149"/>
              <a:ext cx="5331092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914400">
                <a:lnSpc>
                  <a:spcPct val="100000"/>
                </a:lnSpc>
                <a:defRPr>
                  <a:solidFill>
                    <a:srgbClr val="80808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rPr>
                <a:t>实现功能</a:t>
              </a:r>
              <a:r>
                <a:t>2—</a:t>
              </a:r>
              <a:r>
                <a:rPr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rPr>
                <a:t>小车识别主人</a:t>
              </a:r>
            </a:p>
          </p:txBody>
        </p:sp>
      </p:grpSp>
      <p:sp>
        <p:nvSpPr>
          <p:cNvPr id="326" name="Shape 2148"/>
          <p:cNvSpPr txBox="1"/>
          <p:nvPr/>
        </p:nvSpPr>
        <p:spPr>
          <a:xfrm>
            <a:off x="1450725" y="2639653"/>
            <a:ext cx="1440162" cy="157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just">
              <a:defRPr b="0" sz="1600">
                <a:solidFill>
                  <a:srgbClr val="404040"/>
                </a:solidFill>
              </a:defRPr>
            </a:pPr>
          </a:p>
          <a:p>
            <a:pPr algn="just">
              <a:defRPr b="0" sz="1600">
                <a:solidFill>
                  <a:srgbClr val="404040"/>
                </a:solidFill>
              </a:defRPr>
            </a:pPr>
            <a:r>
              <a:t>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不同的人录音，得到多个</a:t>
            </a:r>
            <a:r>
              <a:t>wav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文件，收集数据集</a:t>
            </a:r>
          </a:p>
        </p:txBody>
      </p:sp>
      <p:sp>
        <p:nvSpPr>
          <p:cNvPr id="327" name="Shape 2147"/>
          <p:cNvSpPr txBox="1"/>
          <p:nvPr/>
        </p:nvSpPr>
        <p:spPr>
          <a:xfrm>
            <a:off x="1806830" y="2467803"/>
            <a:ext cx="66183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  录音</a:t>
            </a:r>
          </a:p>
        </p:txBody>
      </p:sp>
      <p:sp>
        <p:nvSpPr>
          <p:cNvPr id="328" name="Shape 2148"/>
          <p:cNvSpPr txBox="1"/>
          <p:nvPr/>
        </p:nvSpPr>
        <p:spPr>
          <a:xfrm>
            <a:off x="3832317" y="2639653"/>
            <a:ext cx="1440162" cy="157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just">
              <a:defRPr b="0" sz="1600">
                <a:solidFill>
                  <a:srgbClr val="404040"/>
                </a:solidFill>
              </a:defRPr>
            </a:pPr>
          </a:p>
          <a:p>
            <a:pPr algn="just">
              <a:defRPr b="0" sz="1600">
                <a:solidFill>
                  <a:srgbClr val="404040"/>
                </a:solidFill>
              </a:defRPr>
            </a:pPr>
            <a:r>
              <a:t>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抽取</a:t>
            </a:r>
            <a:r>
              <a:t>MFCC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特征，目前使用支持向量机</a:t>
            </a:r>
            <a:r>
              <a:t>SVM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给音频分类</a:t>
            </a:r>
          </a:p>
        </p:txBody>
      </p:sp>
      <p:sp>
        <p:nvSpPr>
          <p:cNvPr id="329" name="Shape 2147"/>
          <p:cNvSpPr txBox="1"/>
          <p:nvPr/>
        </p:nvSpPr>
        <p:spPr>
          <a:xfrm>
            <a:off x="3630976" y="2473977"/>
            <a:ext cx="193183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  数据处理与训练</a:t>
            </a:r>
          </a:p>
        </p:txBody>
      </p:sp>
      <p:sp>
        <p:nvSpPr>
          <p:cNvPr id="330" name="Shape 2148"/>
          <p:cNvSpPr txBox="1"/>
          <p:nvPr/>
        </p:nvSpPr>
        <p:spPr>
          <a:xfrm>
            <a:off x="6213909" y="2639653"/>
            <a:ext cx="1440161" cy="1445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just">
              <a:defRPr b="0" sz="1600">
                <a:solidFill>
                  <a:srgbClr val="404040"/>
                </a:solidFill>
              </a:defRPr>
            </a:pPr>
          </a:p>
          <a:p>
            <a:pPr algn="just">
              <a:defRPr b="0" sz="1600">
                <a:solidFill>
                  <a:srgbClr val="404040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给出一段</a:t>
            </a:r>
            <a:r>
              <a:t>wav  </a:t>
            </a:r>
            <a:endParaRPr>
              <a:latin typeface="STIXGeneral"/>
              <a:ea typeface="STIXGeneral"/>
              <a:cs typeface="STIXGeneral"/>
              <a:sym typeface="STIXGeneral"/>
            </a:endParaRPr>
          </a:p>
          <a:p>
            <a:pPr algn="just">
              <a:defRPr b="0" sz="1600">
                <a:solidFill>
                  <a:srgbClr val="404040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确认是否是主人？</a:t>
            </a:r>
          </a:p>
          <a:p>
            <a:pPr algn="just">
              <a:defRPr b="0" sz="1600">
                <a:solidFill>
                  <a:srgbClr val="404040"/>
                </a:solidFill>
              </a:defRPr>
            </a:pPr>
            <a:r>
              <a:t>Yes or No</a:t>
            </a:r>
          </a:p>
        </p:txBody>
      </p:sp>
      <p:sp>
        <p:nvSpPr>
          <p:cNvPr id="331" name="Shape 2147"/>
          <p:cNvSpPr txBox="1"/>
          <p:nvPr/>
        </p:nvSpPr>
        <p:spPr>
          <a:xfrm>
            <a:off x="6094016" y="2467803"/>
            <a:ext cx="167783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  得到识别结果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 p14:dur="1000">
        <p:fade thruBlk="1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泪滴形 23"/>
          <p:cNvSpPr/>
          <p:nvPr/>
        </p:nvSpPr>
        <p:spPr>
          <a:xfrm rot="18902712">
            <a:off x="4354239" y="824557"/>
            <a:ext cx="435592" cy="435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753"/>
                </a:moveTo>
                <a:cubicBezTo>
                  <a:pt x="0" y="7867"/>
                  <a:pt x="3961" y="3906"/>
                  <a:pt x="8847" y="3906"/>
                </a:cubicBezTo>
                <a:cubicBezTo>
                  <a:pt x="13098" y="3906"/>
                  <a:pt x="17349" y="2604"/>
                  <a:pt x="21600" y="0"/>
                </a:cubicBezTo>
                <a:cubicBezTo>
                  <a:pt x="18996" y="4251"/>
                  <a:pt x="17694" y="8502"/>
                  <a:pt x="17694" y="12753"/>
                </a:cubicBezTo>
                <a:cubicBezTo>
                  <a:pt x="17694" y="17639"/>
                  <a:pt x="13733" y="21600"/>
                  <a:pt x="8847" y="21600"/>
                </a:cubicBezTo>
                <a:cubicBezTo>
                  <a:pt x="3961" y="21600"/>
                  <a:pt x="0" y="17639"/>
                  <a:pt x="0" y="1275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lnSpc>
                <a:spcPct val="100000"/>
              </a:lnSpc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34" name="椭圆 33"/>
          <p:cNvSpPr/>
          <p:nvPr/>
        </p:nvSpPr>
        <p:spPr>
          <a:xfrm>
            <a:off x="4319971" y="728149"/>
            <a:ext cx="558439" cy="55861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lnSpc>
                <a:spcPct val="100000"/>
              </a:lnSpc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337" name="矩形 9"/>
          <p:cNvGrpSpPr/>
          <p:nvPr/>
        </p:nvGrpSpPr>
        <p:grpSpPr>
          <a:xfrm>
            <a:off x="170998" y="10631"/>
            <a:ext cx="3248993" cy="857341"/>
            <a:chOff x="0" y="0"/>
            <a:chExt cx="3248992" cy="857339"/>
          </a:xfrm>
        </p:grpSpPr>
        <p:sp>
          <p:nvSpPr>
            <p:cNvPr id="335" name="矩形"/>
            <p:cNvSpPr/>
            <p:nvPr/>
          </p:nvSpPr>
          <p:spPr>
            <a:xfrm>
              <a:off x="0" y="-1"/>
              <a:ext cx="3248993" cy="8573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36" name="小车语音识别的功能目标"/>
            <p:cNvSpPr txBox="1"/>
            <p:nvPr/>
          </p:nvSpPr>
          <p:spPr>
            <a:xfrm>
              <a:off x="0" y="205149"/>
              <a:ext cx="3248993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lnSpc>
                  <a:spcPct val="100000"/>
                </a:lnSpc>
                <a:defRPr>
                  <a:solidFill>
                    <a:srgbClr val="808080"/>
                  </a:solidFill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rPr>
                <a:t>小车语音识别的功能目标</a:t>
              </a:r>
            </a:p>
          </p:txBody>
        </p:sp>
      </p:grpSp>
      <p:grpSp>
        <p:nvGrpSpPr>
          <p:cNvPr id="340" name="矩形 10"/>
          <p:cNvGrpSpPr/>
          <p:nvPr/>
        </p:nvGrpSpPr>
        <p:grpSpPr>
          <a:xfrm>
            <a:off x="213017" y="59142"/>
            <a:ext cx="5331092" cy="857341"/>
            <a:chOff x="0" y="0"/>
            <a:chExt cx="5331090" cy="857339"/>
          </a:xfrm>
        </p:grpSpPr>
        <p:sp>
          <p:nvSpPr>
            <p:cNvPr id="338" name="矩形"/>
            <p:cNvSpPr/>
            <p:nvPr/>
          </p:nvSpPr>
          <p:spPr>
            <a:xfrm>
              <a:off x="-1" y="-1"/>
              <a:ext cx="5331092" cy="8573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39" name="实现功能2—小车识别主人"/>
            <p:cNvSpPr txBox="1"/>
            <p:nvPr/>
          </p:nvSpPr>
          <p:spPr>
            <a:xfrm>
              <a:off x="-1" y="205149"/>
              <a:ext cx="5331092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914400">
                <a:lnSpc>
                  <a:spcPct val="100000"/>
                </a:lnSpc>
                <a:defRPr>
                  <a:solidFill>
                    <a:srgbClr val="80808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rPr>
                <a:t>实现功能</a:t>
              </a:r>
              <a:r>
                <a:t>2—</a:t>
              </a:r>
              <a:r>
                <a:rPr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rPr>
                <a:t>小车识别主人</a:t>
              </a:r>
            </a:p>
          </p:txBody>
        </p:sp>
      </p:grpSp>
      <p:pic>
        <p:nvPicPr>
          <p:cNvPr id="341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4834" y="1098122"/>
            <a:ext cx="4818548" cy="3148341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文本框 2"/>
          <p:cNvSpPr txBox="1"/>
          <p:nvPr/>
        </p:nvSpPr>
        <p:spPr>
          <a:xfrm>
            <a:off x="141527" y="1007454"/>
            <a:ext cx="3134848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lnSpc>
                <a:spcPct val="100000"/>
              </a:lnSpc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数据集：</a:t>
            </a:r>
            <a:r>
              <a:t>3</a:t>
            </a:r>
            <a:r>
              <a:t> </a:t>
            </a:r>
            <a:r>
              <a:t>speaker</a:t>
            </a:r>
          </a:p>
          <a:p>
            <a:pPr defTabSz="914400">
              <a:lnSpc>
                <a:spcPct val="100000"/>
              </a:lnSpc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	10</a:t>
            </a:r>
            <a:r>
              <a:t> </a:t>
            </a:r>
            <a:r>
              <a:t>wave</a:t>
            </a:r>
            <a:r>
              <a:t> </a:t>
            </a:r>
            <a:r>
              <a:t>per</a:t>
            </a:r>
            <a:r>
              <a:t> </a:t>
            </a:r>
            <a:r>
              <a:t>speaker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 p14:dur="1000">
        <p:fade thruBlk="1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任意多边形 5"/>
          <p:cNvSpPr/>
          <p:nvPr/>
        </p:nvSpPr>
        <p:spPr>
          <a:xfrm>
            <a:off x="6118623" y="2367695"/>
            <a:ext cx="1912144" cy="215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314" y="0"/>
                </a:lnTo>
                <a:lnTo>
                  <a:pt x="21600" y="0"/>
                </a:lnTo>
              </a:path>
            </a:pathLst>
          </a:custGeom>
          <a:ln w="12700">
            <a:solidFill>
              <a:srgbClr val="FFFFFF"/>
            </a:solidFill>
            <a:headEnd type="oval"/>
            <a:tailEnd type="stealth"/>
          </a:ln>
        </p:spPr>
        <p:txBody>
          <a:bodyPr lIns="45719" rIns="45719" anchor="ctr"/>
          <a:lstStyle/>
          <a:p>
            <a:pPr algn="ctr" defTabSz="914400">
              <a:lnSpc>
                <a:spcPct val="100000"/>
              </a:lnSpc>
              <a:defRPr b="0" sz="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45" name="任意多边形 6"/>
          <p:cNvSpPr/>
          <p:nvPr/>
        </p:nvSpPr>
        <p:spPr>
          <a:xfrm flipH="1">
            <a:off x="1433514" y="2599939"/>
            <a:ext cx="1913336" cy="214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314" y="0"/>
                </a:lnTo>
                <a:lnTo>
                  <a:pt x="21600" y="0"/>
                </a:lnTo>
              </a:path>
            </a:pathLst>
          </a:custGeom>
          <a:ln w="12700">
            <a:solidFill>
              <a:srgbClr val="FFFFFF"/>
            </a:solidFill>
            <a:headEnd type="oval"/>
            <a:tailEnd type="stealth"/>
          </a:ln>
        </p:spPr>
        <p:txBody>
          <a:bodyPr lIns="45719" rIns="45719" anchor="ctr"/>
          <a:lstStyle/>
          <a:p>
            <a:pPr algn="ctr" defTabSz="914400">
              <a:lnSpc>
                <a:spcPct val="100000"/>
              </a:lnSpc>
              <a:defRPr b="0" sz="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46" name="任意多边形 7"/>
          <p:cNvSpPr/>
          <p:nvPr/>
        </p:nvSpPr>
        <p:spPr>
          <a:xfrm>
            <a:off x="4702945" y="1842466"/>
            <a:ext cx="504826" cy="751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388" y="11653"/>
                </a:lnTo>
                <a:lnTo>
                  <a:pt x="21600" y="0"/>
                </a:lnTo>
              </a:path>
            </a:pathLst>
          </a:custGeom>
          <a:ln w="12700">
            <a:solidFill>
              <a:srgbClr val="FFFFFF"/>
            </a:solidFill>
            <a:headEnd type="oval"/>
            <a:tailEnd type="stealth"/>
          </a:ln>
        </p:spPr>
        <p:txBody>
          <a:bodyPr lIns="45719" rIns="45719" anchor="ctr"/>
          <a:lstStyle/>
          <a:p>
            <a:pPr algn="ctr" defTabSz="914400">
              <a:lnSpc>
                <a:spcPct val="100000"/>
              </a:lnSpc>
              <a:defRPr b="0" sz="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47" name="任意多边形 8"/>
          <p:cNvSpPr/>
          <p:nvPr/>
        </p:nvSpPr>
        <p:spPr>
          <a:xfrm flipH="1">
            <a:off x="3418261" y="1837701"/>
            <a:ext cx="504826" cy="751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388" y="11653"/>
                </a:lnTo>
                <a:lnTo>
                  <a:pt x="21600" y="0"/>
                </a:lnTo>
              </a:path>
            </a:pathLst>
          </a:custGeom>
          <a:ln w="12700">
            <a:solidFill>
              <a:srgbClr val="FFFFFF"/>
            </a:solidFill>
            <a:headEnd type="oval"/>
            <a:tailEnd type="stealth"/>
          </a:ln>
        </p:spPr>
        <p:txBody>
          <a:bodyPr lIns="45719" rIns="45719" anchor="ctr"/>
          <a:lstStyle/>
          <a:p>
            <a:pPr algn="ctr" defTabSz="914400">
              <a:lnSpc>
                <a:spcPct val="100000"/>
              </a:lnSpc>
              <a:defRPr b="0" sz="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350" name="组合 35"/>
          <p:cNvGrpSpPr/>
          <p:nvPr/>
        </p:nvGrpSpPr>
        <p:grpSpPr>
          <a:xfrm>
            <a:off x="2915816" y="2435140"/>
            <a:ext cx="771526" cy="775777"/>
            <a:chOff x="0" y="0"/>
            <a:chExt cx="771525" cy="775775"/>
          </a:xfrm>
        </p:grpSpPr>
        <p:sp>
          <p:nvSpPr>
            <p:cNvPr id="348" name="Freeform 19"/>
            <p:cNvSpPr/>
            <p:nvPr/>
          </p:nvSpPr>
          <p:spPr>
            <a:xfrm>
              <a:off x="0" y="0"/>
              <a:ext cx="771526" cy="775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8" fill="norm" stroke="1" extrusionOk="0">
                  <a:moveTo>
                    <a:pt x="3208" y="6413"/>
                  </a:moveTo>
                  <a:cubicBezTo>
                    <a:pt x="4491" y="907"/>
                    <a:pt x="4491" y="907"/>
                    <a:pt x="4491" y="907"/>
                  </a:cubicBezTo>
                  <a:cubicBezTo>
                    <a:pt x="4491" y="907"/>
                    <a:pt x="4705" y="272"/>
                    <a:pt x="5560" y="60"/>
                  </a:cubicBezTo>
                  <a:cubicBezTo>
                    <a:pt x="6202" y="-152"/>
                    <a:pt x="6844" y="272"/>
                    <a:pt x="6844" y="272"/>
                  </a:cubicBezTo>
                  <a:cubicBezTo>
                    <a:pt x="20317" y="8530"/>
                    <a:pt x="20317" y="8530"/>
                    <a:pt x="20317" y="8530"/>
                  </a:cubicBezTo>
                  <a:cubicBezTo>
                    <a:pt x="20317" y="8530"/>
                    <a:pt x="21600" y="9589"/>
                    <a:pt x="21600" y="10648"/>
                  </a:cubicBezTo>
                  <a:cubicBezTo>
                    <a:pt x="21600" y="12554"/>
                    <a:pt x="20103" y="13189"/>
                    <a:pt x="20103" y="13189"/>
                  </a:cubicBezTo>
                  <a:cubicBezTo>
                    <a:pt x="1283" y="21448"/>
                    <a:pt x="1283" y="21448"/>
                    <a:pt x="1283" y="21448"/>
                  </a:cubicBezTo>
                  <a:cubicBezTo>
                    <a:pt x="1283" y="21448"/>
                    <a:pt x="642" y="21448"/>
                    <a:pt x="428" y="21236"/>
                  </a:cubicBezTo>
                  <a:cubicBezTo>
                    <a:pt x="0" y="20813"/>
                    <a:pt x="0" y="20389"/>
                    <a:pt x="0" y="20389"/>
                  </a:cubicBezTo>
                  <a:cubicBezTo>
                    <a:pt x="1069" y="16154"/>
                    <a:pt x="1069" y="16154"/>
                    <a:pt x="1069" y="16154"/>
                  </a:cubicBezTo>
                  <a:lnTo>
                    <a:pt x="3208" y="641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00000"/>
                </a:lnSpc>
                <a:defRPr b="0" sz="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49" name="Freeform 6"/>
            <p:cNvSpPr/>
            <p:nvPr/>
          </p:nvSpPr>
          <p:spPr>
            <a:xfrm>
              <a:off x="332184" y="283043"/>
              <a:ext cx="170262" cy="180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0" fill="norm" stroke="1" extrusionOk="0">
                  <a:moveTo>
                    <a:pt x="3849" y="122"/>
                  </a:moveTo>
                  <a:cubicBezTo>
                    <a:pt x="3849" y="-40"/>
                    <a:pt x="3562" y="-40"/>
                    <a:pt x="3562" y="122"/>
                  </a:cubicBezTo>
                  <a:cubicBezTo>
                    <a:pt x="2987" y="4539"/>
                    <a:pt x="0" y="5454"/>
                    <a:pt x="0" y="8525"/>
                  </a:cubicBezTo>
                  <a:cubicBezTo>
                    <a:pt x="0" y="10464"/>
                    <a:pt x="1666" y="11972"/>
                    <a:pt x="3734" y="11972"/>
                  </a:cubicBezTo>
                  <a:cubicBezTo>
                    <a:pt x="5745" y="11972"/>
                    <a:pt x="7411" y="10464"/>
                    <a:pt x="7411" y="8525"/>
                  </a:cubicBezTo>
                  <a:cubicBezTo>
                    <a:pt x="7411" y="5454"/>
                    <a:pt x="4423" y="4539"/>
                    <a:pt x="3849" y="122"/>
                  </a:cubicBezTo>
                  <a:close/>
                  <a:moveTo>
                    <a:pt x="17981" y="122"/>
                  </a:moveTo>
                  <a:cubicBezTo>
                    <a:pt x="17981" y="-40"/>
                    <a:pt x="17751" y="-40"/>
                    <a:pt x="17751" y="122"/>
                  </a:cubicBezTo>
                  <a:cubicBezTo>
                    <a:pt x="17119" y="4539"/>
                    <a:pt x="14132" y="5454"/>
                    <a:pt x="14132" y="8525"/>
                  </a:cubicBezTo>
                  <a:cubicBezTo>
                    <a:pt x="14132" y="10464"/>
                    <a:pt x="15855" y="11972"/>
                    <a:pt x="17866" y="11972"/>
                  </a:cubicBezTo>
                  <a:cubicBezTo>
                    <a:pt x="19877" y="11972"/>
                    <a:pt x="21600" y="10464"/>
                    <a:pt x="21600" y="8525"/>
                  </a:cubicBezTo>
                  <a:cubicBezTo>
                    <a:pt x="21600" y="5454"/>
                    <a:pt x="18613" y="4539"/>
                    <a:pt x="17981" y="122"/>
                  </a:cubicBezTo>
                  <a:close/>
                  <a:moveTo>
                    <a:pt x="10628" y="9656"/>
                  </a:moveTo>
                  <a:cubicBezTo>
                    <a:pt x="10053" y="14127"/>
                    <a:pt x="7066" y="15042"/>
                    <a:pt x="7066" y="18113"/>
                  </a:cubicBezTo>
                  <a:cubicBezTo>
                    <a:pt x="7066" y="19998"/>
                    <a:pt x="8789" y="21560"/>
                    <a:pt x="10800" y="21560"/>
                  </a:cubicBezTo>
                  <a:cubicBezTo>
                    <a:pt x="12811" y="21560"/>
                    <a:pt x="14534" y="19998"/>
                    <a:pt x="14534" y="18113"/>
                  </a:cubicBezTo>
                  <a:cubicBezTo>
                    <a:pt x="14534" y="15042"/>
                    <a:pt x="11489" y="14127"/>
                    <a:pt x="10915" y="9656"/>
                  </a:cubicBezTo>
                  <a:cubicBezTo>
                    <a:pt x="10915" y="9548"/>
                    <a:pt x="10685" y="9548"/>
                    <a:pt x="10628" y="965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5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grpSp>
        <p:nvGrpSpPr>
          <p:cNvPr id="353" name="组合 39"/>
          <p:cNvGrpSpPr/>
          <p:nvPr/>
        </p:nvGrpSpPr>
        <p:grpSpPr>
          <a:xfrm>
            <a:off x="4895824" y="2074342"/>
            <a:ext cx="1453755" cy="1423607"/>
            <a:chOff x="0" y="0"/>
            <a:chExt cx="1453753" cy="1423605"/>
          </a:xfrm>
        </p:grpSpPr>
        <p:sp>
          <p:nvSpPr>
            <p:cNvPr id="351" name="Freeform 17"/>
            <p:cNvSpPr/>
            <p:nvPr/>
          </p:nvSpPr>
          <p:spPr>
            <a:xfrm>
              <a:off x="0" y="0"/>
              <a:ext cx="1453755" cy="1423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0" fill="norm" stroke="1" extrusionOk="0">
                  <a:moveTo>
                    <a:pt x="21600" y="11058"/>
                  </a:moveTo>
                  <a:cubicBezTo>
                    <a:pt x="21600" y="12266"/>
                    <a:pt x="19812" y="13172"/>
                    <a:pt x="19812" y="13172"/>
                  </a:cubicBezTo>
                  <a:cubicBezTo>
                    <a:pt x="1192" y="21480"/>
                    <a:pt x="1192" y="21480"/>
                    <a:pt x="1192" y="21480"/>
                  </a:cubicBezTo>
                  <a:cubicBezTo>
                    <a:pt x="1192" y="21480"/>
                    <a:pt x="596" y="21480"/>
                    <a:pt x="298" y="21178"/>
                  </a:cubicBezTo>
                  <a:cubicBezTo>
                    <a:pt x="0" y="20876"/>
                    <a:pt x="0" y="20272"/>
                    <a:pt x="0" y="20272"/>
                  </a:cubicBezTo>
                  <a:cubicBezTo>
                    <a:pt x="894" y="16193"/>
                    <a:pt x="894" y="16193"/>
                    <a:pt x="894" y="16193"/>
                  </a:cubicBezTo>
                  <a:cubicBezTo>
                    <a:pt x="894" y="16193"/>
                    <a:pt x="7448" y="13777"/>
                    <a:pt x="7448" y="10907"/>
                  </a:cubicBezTo>
                  <a:cubicBezTo>
                    <a:pt x="7299" y="8490"/>
                    <a:pt x="3128" y="6526"/>
                    <a:pt x="3128" y="6526"/>
                  </a:cubicBezTo>
                  <a:cubicBezTo>
                    <a:pt x="4320" y="1088"/>
                    <a:pt x="4320" y="1088"/>
                    <a:pt x="4320" y="1088"/>
                  </a:cubicBezTo>
                  <a:cubicBezTo>
                    <a:pt x="4320" y="1088"/>
                    <a:pt x="4618" y="333"/>
                    <a:pt x="5363" y="31"/>
                  </a:cubicBezTo>
                  <a:cubicBezTo>
                    <a:pt x="5959" y="-120"/>
                    <a:pt x="6554" y="333"/>
                    <a:pt x="6554" y="333"/>
                  </a:cubicBezTo>
                  <a:cubicBezTo>
                    <a:pt x="20557" y="9094"/>
                    <a:pt x="20557" y="9094"/>
                    <a:pt x="20557" y="9094"/>
                  </a:cubicBezTo>
                  <a:cubicBezTo>
                    <a:pt x="20557" y="9094"/>
                    <a:pt x="21600" y="9698"/>
                    <a:pt x="21600" y="11058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00000"/>
                </a:lnSpc>
                <a:defRPr b="0" sz="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52" name="Freeform 26"/>
            <p:cNvSpPr/>
            <p:nvPr/>
          </p:nvSpPr>
          <p:spPr>
            <a:xfrm>
              <a:off x="749977" y="646093"/>
              <a:ext cx="177322" cy="186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5" h="21305" fill="norm" stroke="1" extrusionOk="0">
                  <a:moveTo>
                    <a:pt x="7851" y="21305"/>
                  </a:moveTo>
                  <a:cubicBezTo>
                    <a:pt x="7141" y="21305"/>
                    <a:pt x="6511" y="21001"/>
                    <a:pt x="6038" y="20468"/>
                  </a:cubicBezTo>
                  <a:cubicBezTo>
                    <a:pt x="440" y="13243"/>
                    <a:pt x="440" y="13243"/>
                    <a:pt x="440" y="13243"/>
                  </a:cubicBezTo>
                  <a:cubicBezTo>
                    <a:pt x="-269" y="12330"/>
                    <a:pt x="-111" y="11037"/>
                    <a:pt x="835" y="10277"/>
                  </a:cubicBezTo>
                  <a:cubicBezTo>
                    <a:pt x="1859" y="9592"/>
                    <a:pt x="3200" y="9820"/>
                    <a:pt x="3909" y="10733"/>
                  </a:cubicBezTo>
                  <a:cubicBezTo>
                    <a:pt x="7614" y="15449"/>
                    <a:pt x="7614" y="15449"/>
                    <a:pt x="7614" y="15449"/>
                  </a:cubicBezTo>
                  <a:cubicBezTo>
                    <a:pt x="16995" y="998"/>
                    <a:pt x="16995" y="998"/>
                    <a:pt x="16995" y="998"/>
                  </a:cubicBezTo>
                  <a:cubicBezTo>
                    <a:pt x="17626" y="9"/>
                    <a:pt x="18966" y="-295"/>
                    <a:pt x="19991" y="313"/>
                  </a:cubicBezTo>
                  <a:cubicBezTo>
                    <a:pt x="21016" y="922"/>
                    <a:pt x="21331" y="2215"/>
                    <a:pt x="20700" y="3280"/>
                  </a:cubicBezTo>
                  <a:cubicBezTo>
                    <a:pt x="9664" y="20316"/>
                    <a:pt x="9664" y="20316"/>
                    <a:pt x="9664" y="20316"/>
                  </a:cubicBezTo>
                  <a:cubicBezTo>
                    <a:pt x="9270" y="20925"/>
                    <a:pt x="8639" y="21229"/>
                    <a:pt x="7930" y="21305"/>
                  </a:cubicBezTo>
                  <a:cubicBezTo>
                    <a:pt x="7930" y="21305"/>
                    <a:pt x="7851" y="21305"/>
                    <a:pt x="7851" y="2130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5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grpSp>
        <p:nvGrpSpPr>
          <p:cNvPr id="361" name="组合 37"/>
          <p:cNvGrpSpPr/>
          <p:nvPr/>
        </p:nvGrpSpPr>
        <p:grpSpPr>
          <a:xfrm>
            <a:off x="3463286" y="2341050"/>
            <a:ext cx="965814" cy="943711"/>
            <a:chOff x="0" y="0"/>
            <a:chExt cx="965812" cy="943709"/>
          </a:xfrm>
        </p:grpSpPr>
        <p:sp>
          <p:nvSpPr>
            <p:cNvPr id="354" name="Freeform 18"/>
            <p:cNvSpPr/>
            <p:nvPr/>
          </p:nvSpPr>
          <p:spPr>
            <a:xfrm>
              <a:off x="0" y="0"/>
              <a:ext cx="965813" cy="943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475" fill="norm" stroke="1" extrusionOk="0">
                  <a:moveTo>
                    <a:pt x="21472" y="11023"/>
                  </a:moveTo>
                  <a:cubicBezTo>
                    <a:pt x="21472" y="12243"/>
                    <a:pt x="19771" y="13114"/>
                    <a:pt x="19771" y="13114"/>
                  </a:cubicBezTo>
                  <a:cubicBezTo>
                    <a:pt x="1233" y="21475"/>
                    <a:pt x="1233" y="21475"/>
                    <a:pt x="1233" y="21475"/>
                  </a:cubicBezTo>
                  <a:cubicBezTo>
                    <a:pt x="1233" y="21475"/>
                    <a:pt x="552" y="21475"/>
                    <a:pt x="212" y="21301"/>
                  </a:cubicBezTo>
                  <a:cubicBezTo>
                    <a:pt x="-128" y="20952"/>
                    <a:pt x="42" y="20430"/>
                    <a:pt x="42" y="20430"/>
                  </a:cubicBezTo>
                  <a:cubicBezTo>
                    <a:pt x="892" y="16249"/>
                    <a:pt x="892" y="16249"/>
                    <a:pt x="892" y="16249"/>
                  </a:cubicBezTo>
                  <a:cubicBezTo>
                    <a:pt x="892" y="16249"/>
                    <a:pt x="6505" y="13985"/>
                    <a:pt x="6505" y="10675"/>
                  </a:cubicBezTo>
                  <a:cubicBezTo>
                    <a:pt x="6675" y="8236"/>
                    <a:pt x="3103" y="6494"/>
                    <a:pt x="3103" y="6494"/>
                  </a:cubicBezTo>
                  <a:cubicBezTo>
                    <a:pt x="4294" y="920"/>
                    <a:pt x="4294" y="920"/>
                    <a:pt x="4294" y="920"/>
                  </a:cubicBezTo>
                  <a:cubicBezTo>
                    <a:pt x="4294" y="920"/>
                    <a:pt x="4634" y="223"/>
                    <a:pt x="5315" y="49"/>
                  </a:cubicBezTo>
                  <a:cubicBezTo>
                    <a:pt x="5995" y="-125"/>
                    <a:pt x="6505" y="223"/>
                    <a:pt x="6505" y="223"/>
                  </a:cubicBezTo>
                  <a:cubicBezTo>
                    <a:pt x="20452" y="8933"/>
                    <a:pt x="20452" y="8933"/>
                    <a:pt x="20452" y="8933"/>
                  </a:cubicBezTo>
                  <a:cubicBezTo>
                    <a:pt x="20452" y="8933"/>
                    <a:pt x="21472" y="9804"/>
                    <a:pt x="21472" y="11023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00000"/>
                </a:lnSpc>
                <a:defRPr b="0" sz="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55" name="Freeform 442"/>
            <p:cNvSpPr/>
            <p:nvPr/>
          </p:nvSpPr>
          <p:spPr>
            <a:xfrm>
              <a:off x="421697" y="389897"/>
              <a:ext cx="194073" cy="166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50" y="0"/>
                  </a:moveTo>
                  <a:cubicBezTo>
                    <a:pt x="3900" y="0"/>
                    <a:pt x="3900" y="0"/>
                    <a:pt x="3900" y="0"/>
                  </a:cubicBezTo>
                  <a:cubicBezTo>
                    <a:pt x="3300" y="0"/>
                    <a:pt x="3150" y="176"/>
                    <a:pt x="3150" y="878"/>
                  </a:cubicBezTo>
                  <a:cubicBezTo>
                    <a:pt x="3150" y="3776"/>
                    <a:pt x="3150" y="3776"/>
                    <a:pt x="3150" y="3776"/>
                  </a:cubicBezTo>
                  <a:cubicBezTo>
                    <a:pt x="750" y="3776"/>
                    <a:pt x="750" y="3776"/>
                    <a:pt x="750" y="3776"/>
                  </a:cubicBezTo>
                  <a:cubicBezTo>
                    <a:pt x="150" y="3776"/>
                    <a:pt x="0" y="3951"/>
                    <a:pt x="0" y="4654"/>
                  </a:cubicBezTo>
                  <a:cubicBezTo>
                    <a:pt x="0" y="19229"/>
                    <a:pt x="0" y="19229"/>
                    <a:pt x="0" y="19229"/>
                  </a:cubicBezTo>
                  <a:cubicBezTo>
                    <a:pt x="0" y="20283"/>
                    <a:pt x="1050" y="21600"/>
                    <a:pt x="2025" y="21600"/>
                  </a:cubicBezTo>
                  <a:cubicBezTo>
                    <a:pt x="3900" y="21600"/>
                    <a:pt x="3900" y="21600"/>
                    <a:pt x="3900" y="21600"/>
                  </a:cubicBezTo>
                  <a:cubicBezTo>
                    <a:pt x="18075" y="21600"/>
                    <a:pt x="18075" y="21600"/>
                    <a:pt x="18075" y="21600"/>
                  </a:cubicBezTo>
                  <a:cubicBezTo>
                    <a:pt x="20850" y="21600"/>
                    <a:pt x="20850" y="21600"/>
                    <a:pt x="20850" y="21600"/>
                  </a:cubicBezTo>
                  <a:cubicBezTo>
                    <a:pt x="21450" y="21600"/>
                    <a:pt x="21600" y="21424"/>
                    <a:pt x="21600" y="20722"/>
                  </a:cubicBezTo>
                  <a:cubicBezTo>
                    <a:pt x="21600" y="878"/>
                    <a:pt x="21600" y="878"/>
                    <a:pt x="21600" y="878"/>
                  </a:cubicBezTo>
                  <a:cubicBezTo>
                    <a:pt x="21600" y="176"/>
                    <a:pt x="21450" y="0"/>
                    <a:pt x="20850" y="0"/>
                  </a:cubicBezTo>
                  <a:close/>
                  <a:moveTo>
                    <a:pt x="20325" y="20107"/>
                  </a:moveTo>
                  <a:cubicBezTo>
                    <a:pt x="18075" y="20107"/>
                    <a:pt x="18075" y="20107"/>
                    <a:pt x="18075" y="20107"/>
                  </a:cubicBezTo>
                  <a:cubicBezTo>
                    <a:pt x="3900" y="20107"/>
                    <a:pt x="3900" y="20107"/>
                    <a:pt x="3900" y="20107"/>
                  </a:cubicBezTo>
                  <a:cubicBezTo>
                    <a:pt x="2025" y="20107"/>
                    <a:pt x="2025" y="20107"/>
                    <a:pt x="2025" y="20107"/>
                  </a:cubicBezTo>
                  <a:cubicBezTo>
                    <a:pt x="1800" y="20107"/>
                    <a:pt x="1275" y="19493"/>
                    <a:pt x="1275" y="19229"/>
                  </a:cubicBezTo>
                  <a:cubicBezTo>
                    <a:pt x="1275" y="5268"/>
                    <a:pt x="1275" y="5268"/>
                    <a:pt x="1275" y="5268"/>
                  </a:cubicBezTo>
                  <a:cubicBezTo>
                    <a:pt x="3150" y="5268"/>
                    <a:pt x="3150" y="5268"/>
                    <a:pt x="3150" y="5268"/>
                  </a:cubicBezTo>
                  <a:cubicBezTo>
                    <a:pt x="3150" y="18790"/>
                    <a:pt x="3150" y="18790"/>
                    <a:pt x="3150" y="18790"/>
                  </a:cubicBezTo>
                  <a:cubicBezTo>
                    <a:pt x="4425" y="18790"/>
                    <a:pt x="4425" y="18790"/>
                    <a:pt x="4425" y="18790"/>
                  </a:cubicBezTo>
                  <a:cubicBezTo>
                    <a:pt x="4425" y="5268"/>
                    <a:pt x="4425" y="5268"/>
                    <a:pt x="4425" y="5268"/>
                  </a:cubicBezTo>
                  <a:cubicBezTo>
                    <a:pt x="4425" y="5268"/>
                    <a:pt x="4425" y="5268"/>
                    <a:pt x="4425" y="5268"/>
                  </a:cubicBezTo>
                  <a:cubicBezTo>
                    <a:pt x="4425" y="3776"/>
                    <a:pt x="4425" y="3776"/>
                    <a:pt x="4425" y="3776"/>
                  </a:cubicBezTo>
                  <a:cubicBezTo>
                    <a:pt x="4425" y="1493"/>
                    <a:pt x="4425" y="1493"/>
                    <a:pt x="4425" y="1493"/>
                  </a:cubicBezTo>
                  <a:cubicBezTo>
                    <a:pt x="20325" y="1493"/>
                    <a:pt x="20325" y="1493"/>
                    <a:pt x="20325" y="1493"/>
                  </a:cubicBezTo>
                  <a:lnTo>
                    <a:pt x="20325" y="20107"/>
                  </a:lnTo>
                  <a:close/>
                </a:path>
              </a:pathLst>
            </a:custGeom>
            <a:solidFill>
              <a:srgbClr val="FCFCF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56" name="Rectangle 443"/>
            <p:cNvSpPr/>
            <p:nvPr/>
          </p:nvSpPr>
          <p:spPr>
            <a:xfrm>
              <a:off x="476466" y="417290"/>
              <a:ext cx="51198" cy="51213"/>
            </a:xfrm>
            <a:prstGeom prst="rect">
              <a:avLst/>
            </a:prstGeom>
            <a:solidFill>
              <a:srgbClr val="FCFCF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57" name="Rectangle 444"/>
            <p:cNvSpPr/>
            <p:nvPr/>
          </p:nvSpPr>
          <p:spPr>
            <a:xfrm>
              <a:off x="544331" y="422255"/>
              <a:ext cx="42864" cy="127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58" name="Rectangle 445"/>
            <p:cNvSpPr/>
            <p:nvPr/>
          </p:nvSpPr>
          <p:spPr>
            <a:xfrm>
              <a:off x="544331" y="448456"/>
              <a:ext cx="42864" cy="12701"/>
            </a:xfrm>
            <a:prstGeom prst="rect">
              <a:avLst/>
            </a:prstGeom>
            <a:solidFill>
              <a:srgbClr val="FCFCF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59" name="Rectangle 446"/>
            <p:cNvSpPr/>
            <p:nvPr/>
          </p:nvSpPr>
          <p:spPr>
            <a:xfrm>
              <a:off x="476466" y="484186"/>
              <a:ext cx="110729" cy="127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60" name="Rectangle 447"/>
            <p:cNvSpPr/>
            <p:nvPr/>
          </p:nvSpPr>
          <p:spPr>
            <a:xfrm>
              <a:off x="476466" y="511578"/>
              <a:ext cx="110729" cy="12701"/>
            </a:xfrm>
            <a:prstGeom prst="rect">
              <a:avLst/>
            </a:prstGeom>
            <a:solidFill>
              <a:srgbClr val="FCFCF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grpSp>
        <p:nvGrpSpPr>
          <p:cNvPr id="367" name="组合 38"/>
          <p:cNvGrpSpPr/>
          <p:nvPr/>
        </p:nvGrpSpPr>
        <p:grpSpPr>
          <a:xfrm>
            <a:off x="4146923" y="2252300"/>
            <a:ext cx="1110855" cy="1087247"/>
            <a:chOff x="0" y="0"/>
            <a:chExt cx="1110853" cy="1087245"/>
          </a:xfrm>
        </p:grpSpPr>
        <p:sp>
          <p:nvSpPr>
            <p:cNvPr id="362" name="Freeform 17"/>
            <p:cNvSpPr/>
            <p:nvPr/>
          </p:nvSpPr>
          <p:spPr>
            <a:xfrm>
              <a:off x="0" y="0"/>
              <a:ext cx="1110854" cy="1087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0" fill="norm" stroke="1" extrusionOk="0">
                  <a:moveTo>
                    <a:pt x="21600" y="11058"/>
                  </a:moveTo>
                  <a:cubicBezTo>
                    <a:pt x="21600" y="12266"/>
                    <a:pt x="19812" y="13172"/>
                    <a:pt x="19812" y="13172"/>
                  </a:cubicBezTo>
                  <a:cubicBezTo>
                    <a:pt x="1192" y="21480"/>
                    <a:pt x="1192" y="21480"/>
                    <a:pt x="1192" y="21480"/>
                  </a:cubicBezTo>
                  <a:cubicBezTo>
                    <a:pt x="1192" y="21480"/>
                    <a:pt x="596" y="21480"/>
                    <a:pt x="298" y="21178"/>
                  </a:cubicBezTo>
                  <a:cubicBezTo>
                    <a:pt x="0" y="20876"/>
                    <a:pt x="0" y="20272"/>
                    <a:pt x="0" y="20272"/>
                  </a:cubicBezTo>
                  <a:cubicBezTo>
                    <a:pt x="894" y="16193"/>
                    <a:pt x="894" y="16193"/>
                    <a:pt x="894" y="16193"/>
                  </a:cubicBezTo>
                  <a:cubicBezTo>
                    <a:pt x="894" y="16193"/>
                    <a:pt x="7448" y="13777"/>
                    <a:pt x="7448" y="10907"/>
                  </a:cubicBezTo>
                  <a:cubicBezTo>
                    <a:pt x="7299" y="8490"/>
                    <a:pt x="3128" y="6526"/>
                    <a:pt x="3128" y="6526"/>
                  </a:cubicBezTo>
                  <a:cubicBezTo>
                    <a:pt x="4320" y="1088"/>
                    <a:pt x="4320" y="1088"/>
                    <a:pt x="4320" y="1088"/>
                  </a:cubicBezTo>
                  <a:cubicBezTo>
                    <a:pt x="4320" y="1088"/>
                    <a:pt x="4618" y="333"/>
                    <a:pt x="5363" y="31"/>
                  </a:cubicBezTo>
                  <a:cubicBezTo>
                    <a:pt x="5959" y="-120"/>
                    <a:pt x="6554" y="333"/>
                    <a:pt x="6554" y="333"/>
                  </a:cubicBezTo>
                  <a:cubicBezTo>
                    <a:pt x="20557" y="9094"/>
                    <a:pt x="20557" y="9094"/>
                    <a:pt x="20557" y="9094"/>
                  </a:cubicBezTo>
                  <a:cubicBezTo>
                    <a:pt x="20557" y="9094"/>
                    <a:pt x="21600" y="9698"/>
                    <a:pt x="21600" y="1105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00000"/>
                </a:lnSpc>
                <a:defRPr b="0" sz="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63" name="Oval 56"/>
            <p:cNvSpPr/>
            <p:nvPr/>
          </p:nvSpPr>
          <p:spPr>
            <a:xfrm>
              <a:off x="556021" y="448873"/>
              <a:ext cx="226221" cy="226289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64" name="Freeform 57"/>
            <p:cNvSpPr/>
            <p:nvPr/>
          </p:nvSpPr>
          <p:spPr>
            <a:xfrm>
              <a:off x="596803" y="481435"/>
              <a:ext cx="90961" cy="102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839" h="20833" fill="norm" stroke="1" extrusionOk="0">
                  <a:moveTo>
                    <a:pt x="661" y="7625"/>
                  </a:moveTo>
                  <a:cubicBezTo>
                    <a:pt x="-249" y="10356"/>
                    <a:pt x="434" y="14577"/>
                    <a:pt x="5436" y="17804"/>
                  </a:cubicBezTo>
                  <a:cubicBezTo>
                    <a:pt x="10438" y="20784"/>
                    <a:pt x="11347" y="20039"/>
                    <a:pt x="11802" y="20535"/>
                  </a:cubicBezTo>
                  <a:cubicBezTo>
                    <a:pt x="12257" y="21032"/>
                    <a:pt x="10893" y="21032"/>
                    <a:pt x="11120" y="19542"/>
                  </a:cubicBezTo>
                  <a:cubicBezTo>
                    <a:pt x="11347" y="18053"/>
                    <a:pt x="10438" y="18301"/>
                    <a:pt x="9756" y="18301"/>
                  </a:cubicBezTo>
                  <a:cubicBezTo>
                    <a:pt x="9074" y="18301"/>
                    <a:pt x="8846" y="16811"/>
                    <a:pt x="9074" y="16066"/>
                  </a:cubicBezTo>
                  <a:cubicBezTo>
                    <a:pt x="9301" y="15073"/>
                    <a:pt x="8164" y="17060"/>
                    <a:pt x="7027" y="15322"/>
                  </a:cubicBezTo>
                  <a:cubicBezTo>
                    <a:pt x="6118" y="13335"/>
                    <a:pt x="7709" y="11846"/>
                    <a:pt x="9074" y="12342"/>
                  </a:cubicBezTo>
                  <a:cubicBezTo>
                    <a:pt x="12711" y="13584"/>
                    <a:pt x="12257" y="10108"/>
                    <a:pt x="14985" y="7625"/>
                  </a:cubicBezTo>
                  <a:cubicBezTo>
                    <a:pt x="20442" y="3156"/>
                    <a:pt x="12484" y="673"/>
                    <a:pt x="8619" y="177"/>
                  </a:cubicBezTo>
                  <a:cubicBezTo>
                    <a:pt x="4526" y="-568"/>
                    <a:pt x="-1158" y="1170"/>
                    <a:pt x="206" y="2908"/>
                  </a:cubicBezTo>
                  <a:cubicBezTo>
                    <a:pt x="1570" y="4398"/>
                    <a:pt x="888" y="6880"/>
                    <a:pt x="661" y="7625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65" name="Freeform 58"/>
            <p:cNvSpPr/>
            <p:nvPr/>
          </p:nvSpPr>
          <p:spPr>
            <a:xfrm>
              <a:off x="660038" y="569836"/>
              <a:ext cx="75887" cy="91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56" h="19011" fill="norm" stroke="1" extrusionOk="0">
                  <a:moveTo>
                    <a:pt x="1718" y="6254"/>
                  </a:moveTo>
                  <a:cubicBezTo>
                    <a:pt x="1126" y="9049"/>
                    <a:pt x="-1833" y="6762"/>
                    <a:pt x="1718" y="9557"/>
                  </a:cubicBezTo>
                  <a:cubicBezTo>
                    <a:pt x="4972" y="12353"/>
                    <a:pt x="5860" y="6508"/>
                    <a:pt x="5564" y="12861"/>
                  </a:cubicBezTo>
                  <a:cubicBezTo>
                    <a:pt x="4972" y="19214"/>
                    <a:pt x="-1241" y="19722"/>
                    <a:pt x="3789" y="18451"/>
                  </a:cubicBezTo>
                  <a:cubicBezTo>
                    <a:pt x="8819" y="16927"/>
                    <a:pt x="7931" y="18197"/>
                    <a:pt x="11482" y="14894"/>
                  </a:cubicBezTo>
                  <a:cubicBezTo>
                    <a:pt x="15329" y="11844"/>
                    <a:pt x="15920" y="10066"/>
                    <a:pt x="17696" y="7524"/>
                  </a:cubicBezTo>
                  <a:cubicBezTo>
                    <a:pt x="19767" y="4983"/>
                    <a:pt x="16512" y="6000"/>
                    <a:pt x="14145" y="4221"/>
                  </a:cubicBezTo>
                  <a:cubicBezTo>
                    <a:pt x="12074" y="2442"/>
                    <a:pt x="8227" y="-1878"/>
                    <a:pt x="5268" y="917"/>
                  </a:cubicBezTo>
                  <a:cubicBezTo>
                    <a:pt x="2309" y="3458"/>
                    <a:pt x="1718" y="6254"/>
                    <a:pt x="1718" y="6254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66" name="Freeform 59"/>
            <p:cNvSpPr/>
            <p:nvPr/>
          </p:nvSpPr>
          <p:spPr>
            <a:xfrm>
              <a:off x="700088" y="454829"/>
              <a:ext cx="78582" cy="140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3" fill="norm" stroke="1" extrusionOk="0">
                  <a:moveTo>
                    <a:pt x="0" y="0"/>
                  </a:moveTo>
                  <a:cubicBezTo>
                    <a:pt x="0" y="1089"/>
                    <a:pt x="1029" y="3993"/>
                    <a:pt x="3771" y="5445"/>
                  </a:cubicBezTo>
                  <a:cubicBezTo>
                    <a:pt x="6514" y="6716"/>
                    <a:pt x="15429" y="7987"/>
                    <a:pt x="15771" y="9802"/>
                  </a:cubicBezTo>
                  <a:cubicBezTo>
                    <a:pt x="16114" y="11617"/>
                    <a:pt x="19886" y="12887"/>
                    <a:pt x="18514" y="14703"/>
                  </a:cubicBezTo>
                  <a:cubicBezTo>
                    <a:pt x="17143" y="16336"/>
                    <a:pt x="14400" y="18696"/>
                    <a:pt x="17829" y="20148"/>
                  </a:cubicBezTo>
                  <a:cubicBezTo>
                    <a:pt x="20914" y="21600"/>
                    <a:pt x="21600" y="20511"/>
                    <a:pt x="21600" y="20511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368" name="TextBox 13"/>
          <p:cNvSpPr txBox="1"/>
          <p:nvPr/>
        </p:nvSpPr>
        <p:spPr>
          <a:xfrm>
            <a:off x="1952502" y="1204702"/>
            <a:ext cx="205511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912494">
              <a:lnSpc>
                <a:spcPct val="100000"/>
              </a:lnSpc>
              <a:spcBef>
                <a:spcPts val="300"/>
              </a:spcBef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计算每一帧</a:t>
            </a:r>
            <a:r>
              <a:t>MFCC</a:t>
            </a:r>
            <a:r>
              <a:t>特征向量（</a:t>
            </a:r>
            <a:r>
              <a:t>12</a:t>
            </a:r>
            <a:r>
              <a:t>维）</a:t>
            </a:r>
          </a:p>
        </p:txBody>
      </p:sp>
      <p:grpSp>
        <p:nvGrpSpPr>
          <p:cNvPr id="371" name="矩形 34"/>
          <p:cNvGrpSpPr/>
          <p:nvPr/>
        </p:nvGrpSpPr>
        <p:grpSpPr>
          <a:xfrm>
            <a:off x="213017" y="59142"/>
            <a:ext cx="5331092" cy="857341"/>
            <a:chOff x="0" y="0"/>
            <a:chExt cx="5331090" cy="857339"/>
          </a:xfrm>
        </p:grpSpPr>
        <p:sp>
          <p:nvSpPr>
            <p:cNvPr id="369" name="矩形"/>
            <p:cNvSpPr/>
            <p:nvPr/>
          </p:nvSpPr>
          <p:spPr>
            <a:xfrm>
              <a:off x="-1" y="-1"/>
              <a:ext cx="5331092" cy="8573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70" name="应用SVM的主要流程"/>
            <p:cNvSpPr txBox="1"/>
            <p:nvPr/>
          </p:nvSpPr>
          <p:spPr>
            <a:xfrm>
              <a:off x="-1" y="205149"/>
              <a:ext cx="5331092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914400">
                <a:lnSpc>
                  <a:spcPct val="100000"/>
                </a:lnSpc>
                <a:defRPr>
                  <a:solidFill>
                    <a:srgbClr val="80808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rPr>
                <a:t>应用</a:t>
              </a:r>
              <a:r>
                <a:t>SVM</a:t>
              </a:r>
              <a:r>
                <a:rPr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rPr>
                <a:t>的主要流程</a:t>
              </a:r>
            </a:p>
          </p:txBody>
        </p:sp>
      </p:grpSp>
      <p:sp>
        <p:nvSpPr>
          <p:cNvPr id="372" name="TextBox 13"/>
          <p:cNvSpPr txBox="1"/>
          <p:nvPr/>
        </p:nvSpPr>
        <p:spPr>
          <a:xfrm>
            <a:off x="726161" y="2735868"/>
            <a:ext cx="2055117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912494">
              <a:lnSpc>
                <a:spcPct val="100000"/>
              </a:lnSpc>
              <a:spcBef>
                <a:spcPts val="300"/>
              </a:spcBef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给</a:t>
            </a:r>
            <a:r>
              <a:t>wav</a:t>
            </a:r>
            <a:r>
              <a:t>音频加窗、分帧</a:t>
            </a:r>
          </a:p>
        </p:txBody>
      </p:sp>
      <p:sp>
        <p:nvSpPr>
          <p:cNvPr id="373" name="TextBox 13"/>
          <p:cNvSpPr txBox="1"/>
          <p:nvPr/>
        </p:nvSpPr>
        <p:spPr>
          <a:xfrm>
            <a:off x="4667424" y="920291"/>
            <a:ext cx="2316559" cy="1166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912494">
              <a:lnSpc>
                <a:spcPct val="100000"/>
              </a:lnSpc>
              <a:spcBef>
                <a:spcPts val="300"/>
              </a:spcBef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利用</a:t>
            </a:r>
            <a:r>
              <a:t>pca</a:t>
            </a:r>
            <a:r>
              <a:t>主成分分析法降维到</a:t>
            </a:r>
            <a:r>
              <a:t>8</a:t>
            </a:r>
            <a:r>
              <a:t>维</a:t>
            </a:r>
          </a:p>
          <a:p>
            <a:pPr defTabSz="912494">
              <a:lnSpc>
                <a:spcPct val="100000"/>
              </a:lnSpc>
              <a:spcBef>
                <a:spcPts val="300"/>
              </a:spcBef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把每帧的</a:t>
            </a:r>
            <a:r>
              <a:t>MFCC</a:t>
            </a:r>
            <a:r>
              <a:t>拼接得到一整段音频的</a:t>
            </a:r>
            <a:r>
              <a:t>MFCC</a:t>
            </a:r>
          </a:p>
        </p:txBody>
      </p:sp>
      <p:sp>
        <p:nvSpPr>
          <p:cNvPr id="374" name="TextBox 13"/>
          <p:cNvSpPr txBox="1"/>
          <p:nvPr/>
        </p:nvSpPr>
        <p:spPr>
          <a:xfrm>
            <a:off x="6816303" y="2768820"/>
            <a:ext cx="205511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912494">
              <a:lnSpc>
                <a:spcPct val="100000"/>
              </a:lnSpc>
              <a:spcBef>
                <a:spcPts val="300"/>
              </a:spcBef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SVM</a:t>
            </a:r>
            <a:r>
              <a:t>支持向量机分类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 p14:dur="1000">
        <p:fade thruBlk="1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2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1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Class="entr" nodeType="afterEffect" presetSubtype="1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Class="entr" nodeType="afterEffect" presetSubtype="1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Class="entr" nodeType="afterEffect" presetSubtype="1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5" grpId="5"/>
      <p:bldP build="whole" bldLvl="1" animBg="1" rev="0" advAuto="0" spid="344" grpId="9"/>
      <p:bldP build="whole" bldLvl="1" animBg="1" rev="0" advAuto="0" spid="350" grpId="1"/>
      <p:bldP build="whole" bldLvl="1" animBg="1" rev="0" advAuto="0" spid="373" grpId="11"/>
      <p:bldP build="whole" bldLvl="1" animBg="1" rev="0" advAuto="0" spid="347" grpId="7"/>
      <p:bldP build="whole" bldLvl="1" animBg="1" rev="0" advAuto="0" spid="353" grpId="4"/>
      <p:bldP build="whole" bldLvl="1" animBg="1" rev="0" advAuto="0" spid="372" grpId="10"/>
      <p:bldP build="whole" bldLvl="1" animBg="1" rev="0" advAuto="0" spid="346" grpId="8"/>
      <p:bldP build="whole" bldLvl="1" animBg="1" rev="0" advAuto="0" spid="361" grpId="2"/>
      <p:bldP build="whole" bldLvl="1" animBg="1" rev="0" advAuto="0" spid="368" grpId="6"/>
      <p:bldP build="whole" bldLvl="1" animBg="1" rev="0" advAuto="0" spid="374" grpId="12"/>
      <p:bldP build="whole" bldLvl="1" animBg="1" rev="0" advAuto="0" spid="367" grpId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泪滴形 23"/>
          <p:cNvSpPr/>
          <p:nvPr/>
        </p:nvSpPr>
        <p:spPr>
          <a:xfrm rot="18902712">
            <a:off x="4354239" y="824557"/>
            <a:ext cx="435592" cy="435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753"/>
                </a:moveTo>
                <a:cubicBezTo>
                  <a:pt x="0" y="7867"/>
                  <a:pt x="3961" y="3906"/>
                  <a:pt x="8847" y="3906"/>
                </a:cubicBezTo>
                <a:cubicBezTo>
                  <a:pt x="13098" y="3906"/>
                  <a:pt x="17349" y="2604"/>
                  <a:pt x="21600" y="0"/>
                </a:cubicBezTo>
                <a:cubicBezTo>
                  <a:pt x="18996" y="4251"/>
                  <a:pt x="17694" y="8502"/>
                  <a:pt x="17694" y="12753"/>
                </a:cubicBezTo>
                <a:cubicBezTo>
                  <a:pt x="17694" y="17639"/>
                  <a:pt x="13733" y="21600"/>
                  <a:pt x="8847" y="21600"/>
                </a:cubicBezTo>
                <a:cubicBezTo>
                  <a:pt x="3961" y="21600"/>
                  <a:pt x="0" y="17639"/>
                  <a:pt x="0" y="1275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lnSpc>
                <a:spcPct val="100000"/>
              </a:lnSpc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77" name="椭圆 33"/>
          <p:cNvSpPr/>
          <p:nvPr/>
        </p:nvSpPr>
        <p:spPr>
          <a:xfrm>
            <a:off x="4319971" y="728149"/>
            <a:ext cx="558439" cy="55861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lnSpc>
                <a:spcPct val="100000"/>
              </a:lnSpc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380" name="矩形 9"/>
          <p:cNvGrpSpPr/>
          <p:nvPr/>
        </p:nvGrpSpPr>
        <p:grpSpPr>
          <a:xfrm>
            <a:off x="170998" y="10631"/>
            <a:ext cx="3248993" cy="857341"/>
            <a:chOff x="0" y="0"/>
            <a:chExt cx="3248992" cy="857339"/>
          </a:xfrm>
        </p:grpSpPr>
        <p:sp>
          <p:nvSpPr>
            <p:cNvPr id="378" name="矩形"/>
            <p:cNvSpPr/>
            <p:nvPr/>
          </p:nvSpPr>
          <p:spPr>
            <a:xfrm>
              <a:off x="0" y="-1"/>
              <a:ext cx="3248993" cy="8573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79" name="小车语音识别的功能目标"/>
            <p:cNvSpPr txBox="1"/>
            <p:nvPr/>
          </p:nvSpPr>
          <p:spPr>
            <a:xfrm>
              <a:off x="0" y="205149"/>
              <a:ext cx="3248993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lnSpc>
                  <a:spcPct val="100000"/>
                </a:lnSpc>
                <a:defRPr>
                  <a:solidFill>
                    <a:srgbClr val="808080"/>
                  </a:solidFill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rPr>
                <a:t>小车语音识别的功能目标</a:t>
              </a:r>
            </a:p>
          </p:txBody>
        </p:sp>
      </p:grpSp>
      <p:grpSp>
        <p:nvGrpSpPr>
          <p:cNvPr id="383" name="矩形 10"/>
          <p:cNvGrpSpPr/>
          <p:nvPr/>
        </p:nvGrpSpPr>
        <p:grpSpPr>
          <a:xfrm>
            <a:off x="213017" y="59142"/>
            <a:ext cx="5331092" cy="857341"/>
            <a:chOff x="0" y="0"/>
            <a:chExt cx="5331090" cy="857339"/>
          </a:xfrm>
        </p:grpSpPr>
        <p:sp>
          <p:nvSpPr>
            <p:cNvPr id="381" name="矩形"/>
            <p:cNvSpPr/>
            <p:nvPr/>
          </p:nvSpPr>
          <p:spPr>
            <a:xfrm>
              <a:off x="-1" y="-1"/>
              <a:ext cx="5331092" cy="8573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82" name="实现功能2—小车识别主人"/>
            <p:cNvSpPr txBox="1"/>
            <p:nvPr/>
          </p:nvSpPr>
          <p:spPr>
            <a:xfrm>
              <a:off x="-1" y="205149"/>
              <a:ext cx="5331092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914400">
                <a:lnSpc>
                  <a:spcPct val="100000"/>
                </a:lnSpc>
                <a:defRPr>
                  <a:solidFill>
                    <a:srgbClr val="80808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rPr>
                <a:t>实现功能</a:t>
              </a:r>
              <a:r>
                <a:t>2—</a:t>
              </a:r>
              <a:r>
                <a:rPr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rPr>
                <a:t>小车识别主人</a:t>
              </a:r>
            </a:p>
          </p:txBody>
        </p:sp>
      </p:grpSp>
      <p:sp>
        <p:nvSpPr>
          <p:cNvPr id="384" name="文本框 2"/>
          <p:cNvSpPr txBox="1"/>
          <p:nvPr/>
        </p:nvSpPr>
        <p:spPr>
          <a:xfrm>
            <a:off x="134669" y="1027312"/>
            <a:ext cx="313484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100000"/>
              </a:lnSpc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提取特征向量</a:t>
            </a:r>
          </a:p>
        </p:txBody>
      </p:sp>
      <p:pic>
        <p:nvPicPr>
          <p:cNvPr id="385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1919" y="2203219"/>
            <a:ext cx="5292081" cy="26779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rcRect l="9156" t="0" r="11650" b="0"/>
          <a:stretch>
            <a:fillRect/>
          </a:stretch>
        </p:blipFill>
        <p:spPr>
          <a:xfrm>
            <a:off x="359531" y="2206828"/>
            <a:ext cx="3348374" cy="2290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7" name="图片 5" descr="图片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68044" y="139384"/>
            <a:ext cx="2720420" cy="1924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 p14:dur="1000">
        <p:fade thruBlk="1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泪滴形 23"/>
          <p:cNvSpPr/>
          <p:nvPr/>
        </p:nvSpPr>
        <p:spPr>
          <a:xfrm rot="18902712">
            <a:off x="4354239" y="824557"/>
            <a:ext cx="435592" cy="435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753"/>
                </a:moveTo>
                <a:cubicBezTo>
                  <a:pt x="0" y="7867"/>
                  <a:pt x="3961" y="3906"/>
                  <a:pt x="8847" y="3906"/>
                </a:cubicBezTo>
                <a:cubicBezTo>
                  <a:pt x="13098" y="3906"/>
                  <a:pt x="17349" y="2604"/>
                  <a:pt x="21600" y="0"/>
                </a:cubicBezTo>
                <a:cubicBezTo>
                  <a:pt x="18996" y="4251"/>
                  <a:pt x="17694" y="8502"/>
                  <a:pt x="17694" y="12753"/>
                </a:cubicBezTo>
                <a:cubicBezTo>
                  <a:pt x="17694" y="17639"/>
                  <a:pt x="13733" y="21600"/>
                  <a:pt x="8847" y="21600"/>
                </a:cubicBezTo>
                <a:cubicBezTo>
                  <a:pt x="3961" y="21600"/>
                  <a:pt x="0" y="17639"/>
                  <a:pt x="0" y="1275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lnSpc>
                <a:spcPct val="100000"/>
              </a:lnSpc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90" name="椭圆 33"/>
          <p:cNvSpPr/>
          <p:nvPr/>
        </p:nvSpPr>
        <p:spPr>
          <a:xfrm>
            <a:off x="4319971" y="728149"/>
            <a:ext cx="558439" cy="55861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lnSpc>
                <a:spcPct val="100000"/>
              </a:lnSpc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393" name="矩形 9"/>
          <p:cNvGrpSpPr/>
          <p:nvPr/>
        </p:nvGrpSpPr>
        <p:grpSpPr>
          <a:xfrm>
            <a:off x="170998" y="10631"/>
            <a:ext cx="3248993" cy="857341"/>
            <a:chOff x="0" y="0"/>
            <a:chExt cx="3248992" cy="857339"/>
          </a:xfrm>
        </p:grpSpPr>
        <p:sp>
          <p:nvSpPr>
            <p:cNvPr id="391" name="矩形"/>
            <p:cNvSpPr/>
            <p:nvPr/>
          </p:nvSpPr>
          <p:spPr>
            <a:xfrm>
              <a:off x="0" y="-1"/>
              <a:ext cx="3248993" cy="8573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92" name="小车语音识别的功能目标"/>
            <p:cNvSpPr txBox="1"/>
            <p:nvPr/>
          </p:nvSpPr>
          <p:spPr>
            <a:xfrm>
              <a:off x="0" y="205149"/>
              <a:ext cx="3248993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lnSpc>
                  <a:spcPct val="100000"/>
                </a:lnSpc>
                <a:defRPr>
                  <a:solidFill>
                    <a:srgbClr val="808080"/>
                  </a:solidFill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rPr>
                <a:t>小车语音识别的功能目标</a:t>
              </a:r>
            </a:p>
          </p:txBody>
        </p:sp>
      </p:grpSp>
      <p:grpSp>
        <p:nvGrpSpPr>
          <p:cNvPr id="396" name="矩形 10"/>
          <p:cNvGrpSpPr/>
          <p:nvPr/>
        </p:nvGrpSpPr>
        <p:grpSpPr>
          <a:xfrm>
            <a:off x="213017" y="59142"/>
            <a:ext cx="5331092" cy="857341"/>
            <a:chOff x="0" y="0"/>
            <a:chExt cx="5331090" cy="857339"/>
          </a:xfrm>
        </p:grpSpPr>
        <p:sp>
          <p:nvSpPr>
            <p:cNvPr id="394" name="矩形"/>
            <p:cNvSpPr/>
            <p:nvPr/>
          </p:nvSpPr>
          <p:spPr>
            <a:xfrm>
              <a:off x="-1" y="-1"/>
              <a:ext cx="5331092" cy="8573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95" name="实现功能2—小车识别主人"/>
            <p:cNvSpPr txBox="1"/>
            <p:nvPr/>
          </p:nvSpPr>
          <p:spPr>
            <a:xfrm>
              <a:off x="-1" y="205149"/>
              <a:ext cx="5331092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914400">
                <a:lnSpc>
                  <a:spcPct val="100000"/>
                </a:lnSpc>
                <a:defRPr>
                  <a:solidFill>
                    <a:srgbClr val="80808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rPr>
                <a:t>实现功能</a:t>
              </a:r>
              <a:r>
                <a:t>2—</a:t>
              </a:r>
              <a:r>
                <a:rPr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rPr>
                <a:t>小车识别主人</a:t>
              </a:r>
            </a:p>
          </p:txBody>
        </p:sp>
      </p:grpSp>
      <p:sp>
        <p:nvSpPr>
          <p:cNvPr id="397" name="文本框 2"/>
          <p:cNvSpPr txBox="1"/>
          <p:nvPr/>
        </p:nvSpPr>
        <p:spPr>
          <a:xfrm>
            <a:off x="698907" y="1102093"/>
            <a:ext cx="313484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100000"/>
              </a:lnSpc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结果展示</a:t>
            </a:r>
          </a:p>
        </p:txBody>
      </p:sp>
      <p:pic>
        <p:nvPicPr>
          <p:cNvPr id="398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9607" y="1215183"/>
            <a:ext cx="5969001" cy="2806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 p14:dur="1000">
        <p:fade thruBlk="1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直接连接符 4"/>
          <p:cNvSpPr/>
          <p:nvPr/>
        </p:nvSpPr>
        <p:spPr>
          <a:xfrm flipH="1">
            <a:off x="4030693" y="830917"/>
            <a:ext cx="1" cy="4314172"/>
          </a:xfrm>
          <a:prstGeom prst="line">
            <a:avLst/>
          </a:prstGeom>
          <a:ln>
            <a:solidFill>
              <a:srgbClr val="A6A6A6"/>
            </a:solidFill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403" name="组合 29"/>
          <p:cNvGrpSpPr/>
          <p:nvPr/>
        </p:nvGrpSpPr>
        <p:grpSpPr>
          <a:xfrm>
            <a:off x="3765594" y="1496834"/>
            <a:ext cx="550834" cy="552621"/>
            <a:chOff x="0" y="0"/>
            <a:chExt cx="550832" cy="552619"/>
          </a:xfrm>
        </p:grpSpPr>
        <p:sp>
          <p:nvSpPr>
            <p:cNvPr id="401" name="矩形 30"/>
            <p:cNvSpPr/>
            <p:nvPr/>
          </p:nvSpPr>
          <p:spPr>
            <a:xfrm>
              <a:off x="0" y="0"/>
              <a:ext cx="550833" cy="55262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50000"/>
                </a:lnSpc>
                <a:defRPr b="0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2" name="五角星 40"/>
            <p:cNvSpPr/>
            <p:nvPr/>
          </p:nvSpPr>
          <p:spPr>
            <a:xfrm>
              <a:off x="149216" y="144507"/>
              <a:ext cx="252401" cy="25566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50000"/>
                </a:lnSpc>
                <a:defRPr b="0" sz="18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06" name="组合 46"/>
          <p:cNvGrpSpPr/>
          <p:nvPr/>
        </p:nvGrpSpPr>
        <p:grpSpPr>
          <a:xfrm>
            <a:off x="3765594" y="3643796"/>
            <a:ext cx="550834" cy="552621"/>
            <a:chOff x="0" y="0"/>
            <a:chExt cx="550832" cy="552619"/>
          </a:xfrm>
        </p:grpSpPr>
        <p:sp>
          <p:nvSpPr>
            <p:cNvPr id="404" name="矩形 47"/>
            <p:cNvSpPr/>
            <p:nvPr/>
          </p:nvSpPr>
          <p:spPr>
            <a:xfrm>
              <a:off x="0" y="0"/>
              <a:ext cx="550833" cy="55262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50000"/>
                </a:lnSpc>
                <a:defRPr b="0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5" name="五角星 48"/>
            <p:cNvSpPr/>
            <p:nvPr/>
          </p:nvSpPr>
          <p:spPr>
            <a:xfrm>
              <a:off x="149216" y="144507"/>
              <a:ext cx="252401" cy="25566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50000"/>
                </a:lnSpc>
                <a:defRPr b="0" sz="1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07" name="TextBox 8"/>
          <p:cNvSpPr txBox="1"/>
          <p:nvPr/>
        </p:nvSpPr>
        <p:spPr>
          <a:xfrm>
            <a:off x="3750249" y="235559"/>
            <a:ext cx="164350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914400">
              <a:lnSpc>
                <a:spcPct val="100000"/>
              </a:lnSpc>
              <a:defRPr b="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年度工作概述</a:t>
            </a:r>
          </a:p>
        </p:txBody>
      </p:sp>
      <p:sp>
        <p:nvSpPr>
          <p:cNvPr id="408" name="TextBox 8"/>
          <p:cNvSpPr txBox="1"/>
          <p:nvPr/>
        </p:nvSpPr>
        <p:spPr>
          <a:xfrm>
            <a:off x="3750249" y="583129"/>
            <a:ext cx="164350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914400">
              <a:lnSpc>
                <a:spcPct val="100000"/>
              </a:lnSpc>
              <a:defRPr b="0" sz="800">
                <a:solidFill>
                  <a:srgbClr val="808080"/>
                </a:solidFill>
              </a:defRPr>
            </a:lvl1pPr>
          </a:lstStyle>
          <a:p>
            <a:pPr/>
            <a:r>
              <a:t>CLICK TO ADD CAPTION TEXT</a:t>
            </a:r>
          </a:p>
        </p:txBody>
      </p:sp>
      <p:grpSp>
        <p:nvGrpSpPr>
          <p:cNvPr id="411" name="矩形 19"/>
          <p:cNvGrpSpPr/>
          <p:nvPr/>
        </p:nvGrpSpPr>
        <p:grpSpPr>
          <a:xfrm>
            <a:off x="213017" y="59142"/>
            <a:ext cx="5331092" cy="857341"/>
            <a:chOff x="0" y="0"/>
            <a:chExt cx="5331090" cy="857339"/>
          </a:xfrm>
        </p:grpSpPr>
        <p:sp>
          <p:nvSpPr>
            <p:cNvPr id="409" name="矩形"/>
            <p:cNvSpPr/>
            <p:nvPr/>
          </p:nvSpPr>
          <p:spPr>
            <a:xfrm>
              <a:off x="-1" y="-1"/>
              <a:ext cx="5331092" cy="8573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10" name="3. 语音识别部分的总结"/>
            <p:cNvSpPr txBox="1"/>
            <p:nvPr/>
          </p:nvSpPr>
          <p:spPr>
            <a:xfrm>
              <a:off x="-1" y="205149"/>
              <a:ext cx="5331092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914400">
                <a:lnSpc>
                  <a:spcPct val="100000"/>
                </a:lnSpc>
                <a:defRPr>
                  <a:solidFill>
                    <a:srgbClr val="80808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t>3. </a:t>
              </a:r>
              <a:r>
                <a:rPr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rPr>
                <a:t>语音识别部分的总结</a:t>
              </a:r>
            </a:p>
          </p:txBody>
        </p:sp>
      </p:grpSp>
      <p:sp>
        <p:nvSpPr>
          <p:cNvPr id="412" name="Shape 2147"/>
          <p:cNvSpPr txBox="1"/>
          <p:nvPr/>
        </p:nvSpPr>
        <p:spPr>
          <a:xfrm>
            <a:off x="1475655" y="1049595"/>
            <a:ext cx="116984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  问题分析</a:t>
            </a:r>
          </a:p>
        </p:txBody>
      </p:sp>
      <p:grpSp>
        <p:nvGrpSpPr>
          <p:cNvPr id="415" name="Group 1"/>
          <p:cNvGrpSpPr/>
          <p:nvPr/>
        </p:nvGrpSpPr>
        <p:grpSpPr>
          <a:xfrm>
            <a:off x="778542" y="1812442"/>
            <a:ext cx="236929" cy="237003"/>
            <a:chOff x="-3" y="-3"/>
            <a:chExt cx="236928" cy="237001"/>
          </a:xfrm>
        </p:grpSpPr>
        <p:sp>
          <p:nvSpPr>
            <p:cNvPr id="413" name="Shape 796"/>
            <p:cNvSpPr/>
            <p:nvPr/>
          </p:nvSpPr>
          <p:spPr>
            <a:xfrm>
              <a:off x="-4" y="-4"/>
              <a:ext cx="236929" cy="23700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165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14" name="Shape 797"/>
            <p:cNvSpPr/>
            <p:nvPr/>
          </p:nvSpPr>
          <p:spPr>
            <a:xfrm>
              <a:off x="54369" y="64411"/>
              <a:ext cx="128196" cy="108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416" name="Text Placeholder 8"/>
          <p:cNvSpPr txBox="1"/>
          <p:nvPr/>
        </p:nvSpPr>
        <p:spPr>
          <a:xfrm>
            <a:off x="1153872" y="1621904"/>
            <a:ext cx="2457745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685165">
              <a:lnSpc>
                <a:spcPct val="100000"/>
              </a:lnSpc>
              <a:defRPr b="0" sz="18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现阶段还不能做到实时语音控制，只能通过录音对音频进行处理</a:t>
            </a:r>
          </a:p>
        </p:txBody>
      </p:sp>
      <p:grpSp>
        <p:nvGrpSpPr>
          <p:cNvPr id="419" name="Group 1"/>
          <p:cNvGrpSpPr/>
          <p:nvPr/>
        </p:nvGrpSpPr>
        <p:grpSpPr>
          <a:xfrm>
            <a:off x="767718" y="3055988"/>
            <a:ext cx="236929" cy="237003"/>
            <a:chOff x="-3" y="-3"/>
            <a:chExt cx="236928" cy="237001"/>
          </a:xfrm>
        </p:grpSpPr>
        <p:sp>
          <p:nvSpPr>
            <p:cNvPr id="417" name="Shape 796"/>
            <p:cNvSpPr/>
            <p:nvPr/>
          </p:nvSpPr>
          <p:spPr>
            <a:xfrm>
              <a:off x="-4" y="-4"/>
              <a:ext cx="236929" cy="23700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165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18" name="Shape 797"/>
            <p:cNvSpPr/>
            <p:nvPr/>
          </p:nvSpPr>
          <p:spPr>
            <a:xfrm>
              <a:off x="54369" y="64411"/>
              <a:ext cx="128196" cy="108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420" name="Text Placeholder 8"/>
          <p:cNvSpPr txBox="1"/>
          <p:nvPr/>
        </p:nvSpPr>
        <p:spPr>
          <a:xfrm>
            <a:off x="1168365" y="3950053"/>
            <a:ext cx="2457745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685165">
              <a:lnSpc>
                <a:spcPct val="100000"/>
              </a:lnSpc>
              <a:defRPr b="0" sz="18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电脑蓝牙在给小车蓝牙串口发送数据出现莫名的编码错误</a:t>
            </a:r>
          </a:p>
        </p:txBody>
      </p:sp>
      <p:grpSp>
        <p:nvGrpSpPr>
          <p:cNvPr id="423" name="Group 1"/>
          <p:cNvGrpSpPr/>
          <p:nvPr/>
        </p:nvGrpSpPr>
        <p:grpSpPr>
          <a:xfrm>
            <a:off x="778542" y="4043350"/>
            <a:ext cx="236929" cy="237003"/>
            <a:chOff x="-3" y="-3"/>
            <a:chExt cx="236928" cy="237001"/>
          </a:xfrm>
        </p:grpSpPr>
        <p:sp>
          <p:nvSpPr>
            <p:cNvPr id="421" name="Shape 796"/>
            <p:cNvSpPr/>
            <p:nvPr/>
          </p:nvSpPr>
          <p:spPr>
            <a:xfrm>
              <a:off x="-4" y="-4"/>
              <a:ext cx="236929" cy="23700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165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22" name="Shape 797"/>
            <p:cNvSpPr/>
            <p:nvPr/>
          </p:nvSpPr>
          <p:spPr>
            <a:xfrm>
              <a:off x="54369" y="64411"/>
              <a:ext cx="128196" cy="108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424" name="Text Placeholder 8"/>
          <p:cNvSpPr txBox="1"/>
          <p:nvPr/>
        </p:nvSpPr>
        <p:spPr>
          <a:xfrm>
            <a:off x="1156084" y="2894702"/>
            <a:ext cx="2457746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defTabSz="685165">
              <a:lnSpc>
                <a:spcPct val="100000"/>
              </a:lnSpc>
              <a:defRPr b="0" sz="18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小车识别主人的功能效果不太好，</a:t>
            </a:r>
            <a:r>
              <a:t>SVM</a:t>
            </a:r>
            <a:r>
              <a:t>分类结果不太准</a:t>
            </a:r>
          </a:p>
        </p:txBody>
      </p:sp>
      <p:sp>
        <p:nvSpPr>
          <p:cNvPr id="425" name="Shape 2147"/>
          <p:cNvSpPr txBox="1"/>
          <p:nvPr/>
        </p:nvSpPr>
        <p:spPr>
          <a:xfrm>
            <a:off x="5335944" y="1049587"/>
            <a:ext cx="167784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  后期优化目标</a:t>
            </a:r>
          </a:p>
        </p:txBody>
      </p:sp>
      <p:grpSp>
        <p:nvGrpSpPr>
          <p:cNvPr id="428" name="Group 1"/>
          <p:cNvGrpSpPr/>
          <p:nvPr/>
        </p:nvGrpSpPr>
        <p:grpSpPr>
          <a:xfrm>
            <a:off x="4638832" y="1758350"/>
            <a:ext cx="236929" cy="237003"/>
            <a:chOff x="-3" y="-3"/>
            <a:chExt cx="236928" cy="237001"/>
          </a:xfrm>
        </p:grpSpPr>
        <p:sp>
          <p:nvSpPr>
            <p:cNvPr id="426" name="Shape 796"/>
            <p:cNvSpPr/>
            <p:nvPr/>
          </p:nvSpPr>
          <p:spPr>
            <a:xfrm>
              <a:off x="-4" y="-4"/>
              <a:ext cx="236929" cy="23700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165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27" name="Shape 797"/>
            <p:cNvSpPr/>
            <p:nvPr/>
          </p:nvSpPr>
          <p:spPr>
            <a:xfrm>
              <a:off x="54369" y="64411"/>
              <a:ext cx="128196" cy="108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429" name="Text Placeholder 8"/>
          <p:cNvSpPr txBox="1"/>
          <p:nvPr/>
        </p:nvSpPr>
        <p:spPr>
          <a:xfrm>
            <a:off x="5113308" y="1585671"/>
            <a:ext cx="2735059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685165">
              <a:lnSpc>
                <a:spcPct val="100000"/>
              </a:lnSpc>
              <a:defRPr b="0" sz="18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实现对小车的实时语音控制</a:t>
            </a:r>
          </a:p>
        </p:txBody>
      </p:sp>
      <p:grpSp>
        <p:nvGrpSpPr>
          <p:cNvPr id="432" name="Group 1"/>
          <p:cNvGrpSpPr/>
          <p:nvPr/>
        </p:nvGrpSpPr>
        <p:grpSpPr>
          <a:xfrm>
            <a:off x="4638832" y="2502090"/>
            <a:ext cx="236929" cy="237003"/>
            <a:chOff x="-3" y="-3"/>
            <a:chExt cx="236928" cy="237001"/>
          </a:xfrm>
        </p:grpSpPr>
        <p:sp>
          <p:nvSpPr>
            <p:cNvPr id="430" name="Shape 796"/>
            <p:cNvSpPr/>
            <p:nvPr/>
          </p:nvSpPr>
          <p:spPr>
            <a:xfrm>
              <a:off x="-4" y="-4"/>
              <a:ext cx="236929" cy="23700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165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31" name="Shape 797"/>
            <p:cNvSpPr/>
            <p:nvPr/>
          </p:nvSpPr>
          <p:spPr>
            <a:xfrm>
              <a:off x="54369" y="64411"/>
              <a:ext cx="128196" cy="108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grpSp>
        <p:nvGrpSpPr>
          <p:cNvPr id="435" name="Group 1"/>
          <p:cNvGrpSpPr/>
          <p:nvPr/>
        </p:nvGrpSpPr>
        <p:grpSpPr>
          <a:xfrm>
            <a:off x="4638832" y="4043343"/>
            <a:ext cx="236929" cy="237003"/>
            <a:chOff x="-3" y="-3"/>
            <a:chExt cx="236928" cy="237001"/>
          </a:xfrm>
        </p:grpSpPr>
        <p:sp>
          <p:nvSpPr>
            <p:cNvPr id="433" name="Shape 796"/>
            <p:cNvSpPr/>
            <p:nvPr/>
          </p:nvSpPr>
          <p:spPr>
            <a:xfrm>
              <a:off x="-4" y="-4"/>
              <a:ext cx="236929" cy="23700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165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34" name="Shape 797"/>
            <p:cNvSpPr/>
            <p:nvPr/>
          </p:nvSpPr>
          <p:spPr>
            <a:xfrm>
              <a:off x="54369" y="64411"/>
              <a:ext cx="128196" cy="108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436" name="Text Placeholder 8"/>
          <p:cNvSpPr txBox="1"/>
          <p:nvPr/>
        </p:nvSpPr>
        <p:spPr>
          <a:xfrm>
            <a:off x="5113308" y="2122176"/>
            <a:ext cx="2807065" cy="199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defTabSz="685165">
              <a:lnSpc>
                <a:spcPct val="100000"/>
              </a:lnSpc>
              <a:defRPr b="0" sz="18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声纹识别部分：增加数据集，优化数据预处理，优化特征向量、训练</a:t>
            </a:r>
            <a:r>
              <a:t>SVM</a:t>
            </a:r>
            <a:r>
              <a:t>的参数，加入</a:t>
            </a:r>
            <a:r>
              <a:t>GMM/HMM/</a:t>
            </a:r>
            <a:r>
              <a:t>神经网络的方法来改进识别模型</a:t>
            </a:r>
          </a:p>
        </p:txBody>
      </p:sp>
      <p:sp>
        <p:nvSpPr>
          <p:cNvPr id="437" name="Text Placeholder 8"/>
          <p:cNvSpPr txBox="1"/>
          <p:nvPr/>
        </p:nvSpPr>
        <p:spPr>
          <a:xfrm>
            <a:off x="5113308" y="3981586"/>
            <a:ext cx="2735059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defTabSz="685165">
              <a:lnSpc>
                <a:spcPct val="100000"/>
              </a:lnSpc>
              <a:defRPr b="0" sz="18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逐一排除软件、硬件方面的</a:t>
            </a:r>
            <a:r>
              <a:t>bug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 p14:dur="1000">
        <p:fade thruBlk="1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eeform 5"/>
          <p:cNvSpPr/>
          <p:nvPr/>
        </p:nvSpPr>
        <p:spPr>
          <a:xfrm>
            <a:off x="1655676" y="1246644"/>
            <a:ext cx="1644432" cy="1855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56" fill="norm" stroke="1" extrusionOk="0">
                <a:moveTo>
                  <a:pt x="11692" y="217"/>
                </a:moveTo>
                <a:lnTo>
                  <a:pt x="16200" y="2506"/>
                </a:lnTo>
                <a:lnTo>
                  <a:pt x="20708" y="4793"/>
                </a:lnTo>
                <a:cubicBezTo>
                  <a:pt x="21276" y="5082"/>
                  <a:pt x="21600" y="5576"/>
                  <a:pt x="21600" y="6152"/>
                </a:cubicBezTo>
                <a:lnTo>
                  <a:pt x="21600" y="15305"/>
                </a:lnTo>
                <a:cubicBezTo>
                  <a:pt x="21600" y="15882"/>
                  <a:pt x="21276" y="16376"/>
                  <a:pt x="20708" y="16663"/>
                </a:cubicBezTo>
                <a:lnTo>
                  <a:pt x="11692" y="21240"/>
                </a:lnTo>
                <a:cubicBezTo>
                  <a:pt x="11125" y="21528"/>
                  <a:pt x="10475" y="21528"/>
                  <a:pt x="9908" y="21240"/>
                </a:cubicBezTo>
                <a:lnTo>
                  <a:pt x="892" y="16663"/>
                </a:lnTo>
                <a:cubicBezTo>
                  <a:pt x="325" y="16376"/>
                  <a:pt x="0" y="15882"/>
                  <a:pt x="0" y="15305"/>
                </a:cubicBezTo>
                <a:lnTo>
                  <a:pt x="0" y="6152"/>
                </a:lnTo>
                <a:cubicBezTo>
                  <a:pt x="0" y="5576"/>
                  <a:pt x="325" y="5082"/>
                  <a:pt x="892" y="4793"/>
                </a:cubicBezTo>
                <a:lnTo>
                  <a:pt x="5400" y="2506"/>
                </a:lnTo>
                <a:lnTo>
                  <a:pt x="9908" y="217"/>
                </a:lnTo>
                <a:cubicBezTo>
                  <a:pt x="10475" y="-72"/>
                  <a:pt x="11125" y="-72"/>
                  <a:pt x="11692" y="217"/>
                </a:cubicBezTo>
                <a:close/>
              </a:path>
            </a:pathLst>
          </a:custGeom>
          <a:ln w="12700">
            <a:solidFill>
              <a:srgbClr val="595959"/>
            </a:solidFill>
          </a:ln>
        </p:spPr>
        <p:txBody>
          <a:bodyPr lIns="45719" rIns="45719" anchor="ctr"/>
          <a:lstStyle/>
          <a:p>
            <a:pPr algn="ctr" defTabSz="914400">
              <a:lnSpc>
                <a:spcPct val="100000"/>
              </a:lnSpc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9" name="矩形 49"/>
          <p:cNvSpPr txBox="1"/>
          <p:nvPr/>
        </p:nvSpPr>
        <p:spPr>
          <a:xfrm>
            <a:off x="4355975" y="2003040"/>
            <a:ext cx="3901719" cy="42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/>
          <a:p>
            <a:pPr defTabSz="914400">
              <a:lnSpc>
                <a:spcPct val="100000"/>
              </a:lnSpc>
              <a:defRPr>
                <a:solidFill>
                  <a:srgbClr val="808080"/>
                </a:solidFill>
                <a:latin typeface="方正兰亭超细黑简体"/>
                <a:ea typeface="方正兰亭超细黑简体"/>
                <a:cs typeface="方正兰亭超细黑简体"/>
                <a:sym typeface="方正兰亭超细黑简体"/>
              </a:defRPr>
            </a:pPr>
            <a:r>
              <a:t>01 / </a:t>
            </a:r>
            <a:r>
              <a:t>小车基础功能的完善</a:t>
            </a:r>
          </a:p>
        </p:txBody>
      </p:sp>
      <p:sp>
        <p:nvSpPr>
          <p:cNvPr id="130" name="矩形 50"/>
          <p:cNvSpPr txBox="1"/>
          <p:nvPr/>
        </p:nvSpPr>
        <p:spPr>
          <a:xfrm>
            <a:off x="4341645" y="2407733"/>
            <a:ext cx="3205518" cy="42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/>
          <a:p>
            <a:pPr defTabSz="914400">
              <a:lnSpc>
                <a:spcPct val="100000"/>
              </a:lnSpc>
              <a:defRPr>
                <a:solidFill>
                  <a:srgbClr val="808080"/>
                </a:solidFill>
                <a:latin typeface="方正兰亭超细黑简体"/>
                <a:ea typeface="方正兰亭超细黑简体"/>
                <a:cs typeface="方正兰亭超细黑简体"/>
                <a:sym typeface="方正兰亭超细黑简体"/>
              </a:defRPr>
            </a:pPr>
            <a:r>
              <a:t>02 / </a:t>
            </a:r>
            <a:r>
              <a:t>小车语音识别功能</a:t>
            </a:r>
          </a:p>
        </p:txBody>
      </p:sp>
      <p:sp>
        <p:nvSpPr>
          <p:cNvPr id="131" name="矩形 51"/>
          <p:cNvSpPr txBox="1"/>
          <p:nvPr/>
        </p:nvSpPr>
        <p:spPr>
          <a:xfrm>
            <a:off x="4371504" y="2812425"/>
            <a:ext cx="3565200" cy="42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/>
          <a:p>
            <a:pPr defTabSz="914400">
              <a:lnSpc>
                <a:spcPct val="100000"/>
              </a:lnSpc>
              <a:defRPr>
                <a:solidFill>
                  <a:srgbClr val="808080"/>
                </a:solidFill>
                <a:latin typeface="方正兰亭超细黑简体"/>
                <a:ea typeface="方正兰亭超细黑简体"/>
                <a:cs typeface="方正兰亭超细黑简体"/>
                <a:sym typeface="方正兰亭超细黑简体"/>
              </a:defRPr>
            </a:pPr>
            <a:r>
              <a:t>03 / </a:t>
            </a:r>
            <a:r>
              <a:t>小车图像识别功能</a:t>
            </a:r>
          </a:p>
        </p:txBody>
      </p:sp>
      <p:sp>
        <p:nvSpPr>
          <p:cNvPr id="132" name="Freeform 5"/>
          <p:cNvSpPr/>
          <p:nvPr/>
        </p:nvSpPr>
        <p:spPr>
          <a:xfrm>
            <a:off x="1403648" y="1607164"/>
            <a:ext cx="1770860" cy="1997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56" fill="norm" stroke="1" extrusionOk="0">
                <a:moveTo>
                  <a:pt x="11692" y="217"/>
                </a:moveTo>
                <a:lnTo>
                  <a:pt x="16200" y="2506"/>
                </a:lnTo>
                <a:lnTo>
                  <a:pt x="20708" y="4793"/>
                </a:lnTo>
                <a:cubicBezTo>
                  <a:pt x="21276" y="5082"/>
                  <a:pt x="21600" y="5576"/>
                  <a:pt x="21600" y="6152"/>
                </a:cubicBezTo>
                <a:lnTo>
                  <a:pt x="21600" y="15305"/>
                </a:lnTo>
                <a:cubicBezTo>
                  <a:pt x="21600" y="15882"/>
                  <a:pt x="21276" y="16376"/>
                  <a:pt x="20708" y="16663"/>
                </a:cubicBezTo>
                <a:lnTo>
                  <a:pt x="11692" y="21240"/>
                </a:lnTo>
                <a:cubicBezTo>
                  <a:pt x="11125" y="21528"/>
                  <a:pt x="10475" y="21528"/>
                  <a:pt x="9908" y="21240"/>
                </a:cubicBezTo>
                <a:lnTo>
                  <a:pt x="892" y="16663"/>
                </a:lnTo>
                <a:cubicBezTo>
                  <a:pt x="325" y="16376"/>
                  <a:pt x="0" y="15882"/>
                  <a:pt x="0" y="15305"/>
                </a:cubicBezTo>
                <a:lnTo>
                  <a:pt x="0" y="6152"/>
                </a:lnTo>
                <a:cubicBezTo>
                  <a:pt x="0" y="5576"/>
                  <a:pt x="325" y="5082"/>
                  <a:pt x="892" y="4793"/>
                </a:cubicBezTo>
                <a:lnTo>
                  <a:pt x="5400" y="2506"/>
                </a:lnTo>
                <a:lnTo>
                  <a:pt x="9908" y="217"/>
                </a:lnTo>
                <a:cubicBezTo>
                  <a:pt x="10475" y="-72"/>
                  <a:pt x="11125" y="-72"/>
                  <a:pt x="11692" y="217"/>
                </a:cubicBez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lnSpc>
                <a:spcPct val="100000"/>
              </a:lnSpc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3" name="TextBox 59"/>
          <p:cNvSpPr txBox="1"/>
          <p:nvPr/>
        </p:nvSpPr>
        <p:spPr>
          <a:xfrm>
            <a:off x="1432433" y="2191554"/>
            <a:ext cx="1663403" cy="830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/>
          <a:p>
            <a:pPr algn="ctr" defTabSz="914400">
              <a:lnSpc>
                <a:spcPct val="100000"/>
              </a:lnSpc>
              <a:defRPr sz="2700">
                <a:solidFill>
                  <a:srgbClr val="FFFFFF"/>
                </a:solidFill>
                <a:latin typeface="方正兰亭超细黑简体"/>
                <a:ea typeface="方正兰亭超细黑简体"/>
                <a:cs typeface="方正兰亭超细黑简体"/>
                <a:sym typeface="方正兰亭超细黑简体"/>
              </a:defRPr>
            </a:pPr>
            <a:r>
              <a:t>目录</a:t>
            </a:r>
          </a:p>
          <a:p>
            <a:pPr algn="ctr" defTabSz="914400">
              <a:lnSpc>
                <a:spcPct val="100000"/>
              </a:lnSpc>
              <a:defRPr sz="1800">
                <a:solidFill>
                  <a:srgbClr val="FFFFFF"/>
                </a:solidFill>
                <a:latin typeface="方正兰亭超细黑简体"/>
                <a:ea typeface="方正兰亭超细黑简体"/>
                <a:cs typeface="方正兰亭超细黑简体"/>
                <a:sym typeface="方正兰亭超细黑简体"/>
              </a:defRPr>
            </a:pPr>
            <a:r>
              <a:t>CONTENTS</a:t>
            </a:r>
          </a:p>
        </p:txBody>
      </p:sp>
      <p:sp>
        <p:nvSpPr>
          <p:cNvPr id="134" name="矩形 7"/>
          <p:cNvSpPr txBox="1"/>
          <p:nvPr/>
        </p:nvSpPr>
        <p:spPr>
          <a:xfrm>
            <a:off x="4395852" y="3189451"/>
            <a:ext cx="3565201" cy="42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/>
          <a:p>
            <a:pPr defTabSz="914400">
              <a:lnSpc>
                <a:spcPct val="100000"/>
              </a:lnSpc>
              <a:defRPr>
                <a:solidFill>
                  <a:srgbClr val="808080"/>
                </a:solidFill>
                <a:latin typeface="方正兰亭超细黑简体"/>
                <a:ea typeface="方正兰亭超细黑简体"/>
                <a:cs typeface="方正兰亭超细黑简体"/>
                <a:sym typeface="方正兰亭超细黑简体"/>
              </a:defRPr>
            </a:pPr>
            <a:r>
              <a:t>04 / </a:t>
            </a:r>
            <a:r>
              <a:t>项目问题分析</a:t>
            </a:r>
          </a:p>
        </p:txBody>
      </p:sp>
      <p:sp>
        <p:nvSpPr>
          <p:cNvPr id="135" name="矩形 8"/>
          <p:cNvSpPr txBox="1"/>
          <p:nvPr/>
        </p:nvSpPr>
        <p:spPr>
          <a:xfrm>
            <a:off x="4395852" y="3594143"/>
            <a:ext cx="3565201" cy="42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/>
          <a:p>
            <a:pPr defTabSz="914400">
              <a:lnSpc>
                <a:spcPct val="100000"/>
              </a:lnSpc>
              <a:defRPr>
                <a:solidFill>
                  <a:srgbClr val="808080"/>
                </a:solidFill>
                <a:latin typeface="方正兰亭超细黑简体"/>
                <a:ea typeface="方正兰亭超细黑简体"/>
                <a:cs typeface="方正兰亭超细黑简体"/>
                <a:sym typeface="方正兰亭超细黑简体"/>
              </a:defRPr>
            </a:pPr>
            <a:r>
              <a:t>05 / </a:t>
            </a:r>
            <a:r>
              <a:t>小组分工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 p14:dur="1000">
        <p:fade thruBlk="1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文本框 12"/>
          <p:cNvSpPr txBox="1"/>
          <p:nvPr/>
        </p:nvSpPr>
        <p:spPr>
          <a:xfrm>
            <a:off x="2739543" y="3296542"/>
            <a:ext cx="4064706" cy="576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914400">
              <a:lnSpc>
                <a:spcPct val="100000"/>
              </a:lnSpc>
              <a:defRPr sz="2800">
                <a:solidFill>
                  <a:srgbClr val="808080"/>
                </a:solidFill>
                <a:latin typeface="方正兰亭超细黑简体"/>
                <a:ea typeface="方正兰亭超细黑简体"/>
                <a:cs typeface="方正兰亭超细黑简体"/>
                <a:sym typeface="方正兰亭超细黑简体"/>
              </a:defRPr>
            </a:lvl1pPr>
          </a:lstStyle>
          <a:p>
            <a:pPr/>
            <a:r>
              <a:t>小车图像识别功能</a:t>
            </a:r>
          </a:p>
        </p:txBody>
      </p:sp>
      <p:sp>
        <p:nvSpPr>
          <p:cNvPr id="440" name="文本框 12"/>
          <p:cNvSpPr txBox="1"/>
          <p:nvPr/>
        </p:nvSpPr>
        <p:spPr>
          <a:xfrm>
            <a:off x="4824026" y="2207827"/>
            <a:ext cx="1007298" cy="2811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914400">
              <a:lnSpc>
                <a:spcPct val="100000"/>
              </a:lnSpc>
              <a:defRPr b="0" sz="9000">
                <a:solidFill>
                  <a:srgbClr val="808080"/>
                </a:solidFill>
                <a:latin typeface="AgencyFB"/>
                <a:ea typeface="AgencyFB"/>
                <a:cs typeface="AgencyFB"/>
                <a:sym typeface="AgencyFB"/>
              </a:defRPr>
            </a:lvl1pPr>
          </a:lstStyle>
          <a:p>
            <a:pPr/>
            <a:r>
              <a:t> 3</a:t>
            </a:r>
          </a:p>
        </p:txBody>
      </p:sp>
      <p:sp>
        <p:nvSpPr>
          <p:cNvPr id="441" name="文本框 14"/>
          <p:cNvSpPr txBox="1"/>
          <p:nvPr/>
        </p:nvSpPr>
        <p:spPr>
          <a:xfrm>
            <a:off x="3948827" y="2650256"/>
            <a:ext cx="1378849" cy="284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914400">
              <a:lnSpc>
                <a:spcPct val="100000"/>
              </a:lnSpc>
              <a:defRPr b="0" sz="14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PART THREE</a:t>
            </a:r>
          </a:p>
        </p:txBody>
      </p:sp>
      <p:pic>
        <p:nvPicPr>
          <p:cNvPr id="442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rcRect l="17632" t="0" r="49845" b="47264"/>
          <a:stretch>
            <a:fillRect/>
          </a:stretch>
        </p:blipFill>
        <p:spPr>
          <a:xfrm flipH="1">
            <a:off x="2159731" y="-1"/>
            <a:ext cx="2088233" cy="3040093"/>
          </a:xfrm>
          <a:prstGeom prst="rect">
            <a:avLst/>
          </a:prstGeom>
          <a:ln w="12700">
            <a:miter lim="400000"/>
          </a:ln>
        </p:spPr>
      </p:pic>
      <p:sp>
        <p:nvSpPr>
          <p:cNvPr id="443" name="PA_半闭框 7"/>
          <p:cNvSpPr/>
          <p:nvPr/>
        </p:nvSpPr>
        <p:spPr>
          <a:xfrm flipH="1">
            <a:off x="4463986" y="2320515"/>
            <a:ext cx="1296145" cy="720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408" y="192"/>
                </a:lnTo>
                <a:lnTo>
                  <a:pt x="160" y="192"/>
                </a:lnTo>
                <a:lnTo>
                  <a:pt x="160" y="21440"/>
                </a:lnTo>
                <a:lnTo>
                  <a:pt x="0" y="21600"/>
                </a:lnTo>
                <a:close/>
              </a:path>
            </a:pathLst>
          </a:custGeom>
          <a:solidFill>
            <a:srgbClr val="65686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lnSpc>
                <a:spcPct val="100000"/>
              </a:lnSpc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 p14:dur="1000">
        <p:fade thruBlk="1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roup 83"/>
          <p:cNvGrpSpPr/>
          <p:nvPr/>
        </p:nvGrpSpPr>
        <p:grpSpPr>
          <a:xfrm>
            <a:off x="1090825" y="999367"/>
            <a:ext cx="1071571" cy="345441"/>
            <a:chOff x="0" y="0"/>
            <a:chExt cx="1071569" cy="345440"/>
          </a:xfrm>
        </p:grpSpPr>
        <p:sp>
          <p:nvSpPr>
            <p:cNvPr id="445" name="Rectangle 66"/>
            <p:cNvSpPr/>
            <p:nvPr/>
          </p:nvSpPr>
          <p:spPr>
            <a:xfrm>
              <a:off x="0" y="0"/>
              <a:ext cx="1071570" cy="2858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46" name="Rectangle 46"/>
            <p:cNvSpPr txBox="1"/>
            <p:nvPr/>
          </p:nvSpPr>
          <p:spPr>
            <a:xfrm>
              <a:off x="71438" y="0"/>
              <a:ext cx="608023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defTabSz="914400">
                <a:lnSpc>
                  <a:spcPct val="100000"/>
                </a:lnSpc>
                <a:defRPr b="0"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功能 </a:t>
              </a:r>
              <a:r>
                <a:t>1</a:t>
              </a:r>
            </a:p>
          </p:txBody>
        </p:sp>
      </p:grpSp>
      <p:grpSp>
        <p:nvGrpSpPr>
          <p:cNvPr id="450" name="Group 85"/>
          <p:cNvGrpSpPr/>
          <p:nvPr/>
        </p:nvGrpSpPr>
        <p:grpSpPr>
          <a:xfrm>
            <a:off x="1090825" y="2896300"/>
            <a:ext cx="1071571" cy="345441"/>
            <a:chOff x="0" y="0"/>
            <a:chExt cx="1071569" cy="345440"/>
          </a:xfrm>
        </p:grpSpPr>
        <p:sp>
          <p:nvSpPr>
            <p:cNvPr id="448" name="Rectangle 68"/>
            <p:cNvSpPr/>
            <p:nvPr/>
          </p:nvSpPr>
          <p:spPr>
            <a:xfrm>
              <a:off x="0" y="3896"/>
              <a:ext cx="1071570" cy="2858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49" name="Rectangle 64"/>
            <p:cNvSpPr txBox="1"/>
            <p:nvPr/>
          </p:nvSpPr>
          <p:spPr>
            <a:xfrm>
              <a:off x="71438" y="0"/>
              <a:ext cx="608023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defTabSz="914400">
                <a:lnSpc>
                  <a:spcPct val="100000"/>
                </a:lnSpc>
                <a:defRPr b="0"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功能</a:t>
              </a:r>
              <a:r>
                <a:t> 2</a:t>
              </a:r>
            </a:p>
          </p:txBody>
        </p:sp>
      </p:grpSp>
      <p:grpSp>
        <p:nvGrpSpPr>
          <p:cNvPr id="453" name="矩形 34"/>
          <p:cNvGrpSpPr/>
          <p:nvPr/>
        </p:nvGrpSpPr>
        <p:grpSpPr>
          <a:xfrm>
            <a:off x="170998" y="10631"/>
            <a:ext cx="3248993" cy="857341"/>
            <a:chOff x="0" y="0"/>
            <a:chExt cx="3248992" cy="857339"/>
          </a:xfrm>
        </p:grpSpPr>
        <p:sp>
          <p:nvSpPr>
            <p:cNvPr id="451" name="矩形"/>
            <p:cNvSpPr/>
            <p:nvPr/>
          </p:nvSpPr>
          <p:spPr>
            <a:xfrm>
              <a:off x="0" y="-1"/>
              <a:ext cx="3248993" cy="8573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52" name="小车图像识别的功能目标"/>
            <p:cNvSpPr txBox="1"/>
            <p:nvPr/>
          </p:nvSpPr>
          <p:spPr>
            <a:xfrm>
              <a:off x="0" y="205149"/>
              <a:ext cx="3248993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lnSpc>
                  <a:spcPct val="100000"/>
                </a:lnSpc>
                <a:defRPr>
                  <a:solidFill>
                    <a:srgbClr val="808080"/>
                  </a:solidFill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rPr>
                <a:t>小车图像识别的功能目标</a:t>
              </a:r>
            </a:p>
          </p:txBody>
        </p:sp>
      </p:grpSp>
      <p:sp>
        <p:nvSpPr>
          <p:cNvPr id="454" name="Text Placeholder 8"/>
          <p:cNvSpPr txBox="1"/>
          <p:nvPr/>
        </p:nvSpPr>
        <p:spPr>
          <a:xfrm>
            <a:off x="2483767" y="878126"/>
            <a:ext cx="285097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685165">
              <a:lnSpc>
                <a:spcPct val="100000"/>
              </a:lnSpc>
              <a:defRPr b="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将手机拍摄传入程序</a:t>
            </a:r>
          </a:p>
        </p:txBody>
      </p:sp>
      <p:sp>
        <p:nvSpPr>
          <p:cNvPr id="455" name="Text Placeholder 8"/>
          <p:cNvSpPr txBox="1"/>
          <p:nvPr/>
        </p:nvSpPr>
        <p:spPr>
          <a:xfrm>
            <a:off x="2483767" y="2819597"/>
            <a:ext cx="3564397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defTabSz="685165">
              <a:lnSpc>
                <a:spcPct val="100000"/>
              </a:lnSpc>
              <a:defRPr b="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python</a:t>
            </a:r>
            <a:r>
              <a:t>处理图片</a:t>
            </a:r>
          </a:p>
        </p:txBody>
      </p:sp>
      <p:sp>
        <p:nvSpPr>
          <p:cNvPr id="456" name="文本框 37"/>
          <p:cNvSpPr txBox="1"/>
          <p:nvPr/>
        </p:nvSpPr>
        <p:spPr>
          <a:xfrm>
            <a:off x="2627783" y="1528453"/>
            <a:ext cx="4896546" cy="1109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4" tIns="34294" rIns="34294" bIns="34294">
            <a:spAutoFit/>
          </a:bodyPr>
          <a:lstStyle/>
          <a:p>
            <a:pPr marL="285750" indent="-285750" defTabSz="914400">
              <a:lnSpc>
                <a:spcPct val="100000"/>
              </a:lnSpc>
              <a:buSzPct val="100000"/>
              <a:buFont typeface="Arial"/>
              <a:buChar char="•"/>
              <a:defRPr sz="160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实现软件：</a:t>
            </a:r>
            <a:r>
              <a:t>DroidCam</a:t>
            </a:r>
          </a:p>
          <a:p>
            <a:pPr marL="285750" indent="-285750" defTabSz="914400">
              <a:lnSpc>
                <a:spcPct val="100000"/>
              </a:lnSpc>
              <a:buSzPct val="100000"/>
              <a:buFont typeface="Arial"/>
              <a:buChar char="•"/>
              <a:defRPr sz="160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  <a:p>
            <a:pPr marL="285750" indent="-285750" defTabSz="914400">
              <a:lnSpc>
                <a:spcPct val="100000"/>
              </a:lnSpc>
              <a:buSzPct val="100000"/>
              <a:buFont typeface="Arial"/>
              <a:buChar char="•"/>
              <a:defRPr sz="160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需要：</a:t>
            </a:r>
            <a:r>
              <a:t>Pc</a:t>
            </a:r>
            <a:r>
              <a:t>端软件</a:t>
            </a:r>
            <a:r>
              <a:t>DroidCam</a:t>
            </a:r>
            <a:r>
              <a:t>  </a:t>
            </a:r>
            <a:r>
              <a:t>Android</a:t>
            </a:r>
            <a:r>
              <a:t>软件</a:t>
            </a:r>
            <a:r>
              <a:t>DroidCam</a:t>
            </a:r>
          </a:p>
        </p:txBody>
      </p:sp>
      <p:sp>
        <p:nvSpPr>
          <p:cNvPr id="457" name="文本框 38"/>
          <p:cNvSpPr txBox="1"/>
          <p:nvPr/>
        </p:nvSpPr>
        <p:spPr>
          <a:xfrm>
            <a:off x="2627783" y="3500558"/>
            <a:ext cx="4284478" cy="868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4" tIns="34294" rIns="34294" bIns="34294">
            <a:spAutoFit/>
          </a:bodyPr>
          <a:lstStyle>
            <a:lvl1pPr marL="285750" indent="-285750" defTabSz="914400">
              <a:lnSpc>
                <a:spcPct val="100000"/>
              </a:lnSpc>
              <a:buSzPct val="100000"/>
              <a:buFont typeface="Arial"/>
              <a:buChar char="•"/>
              <a:defRPr sz="160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实现技术：程序截取视频图像读入程序并存入文件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 p14:dur="1000">
        <p:fade thruBlk="1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等腰三角形 38"/>
          <p:cNvSpPr/>
          <p:nvPr/>
        </p:nvSpPr>
        <p:spPr>
          <a:xfrm rot="5400000">
            <a:off x="-255557" y="2188393"/>
            <a:ext cx="1279922" cy="768308"/>
          </a:xfrm>
          <a:prstGeom prst="triangl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lnSpc>
                <a:spcPct val="100000"/>
              </a:lnSpc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60" name="任意多边形 1"/>
          <p:cNvSpPr/>
          <p:nvPr/>
        </p:nvSpPr>
        <p:spPr>
          <a:xfrm>
            <a:off x="762208" y="2566192"/>
            <a:ext cx="8368843" cy="1"/>
          </a:xfrm>
          <a:prstGeom prst="line">
            <a:avLst/>
          </a:prstGeom>
          <a:ln w="25400">
            <a:solidFill>
              <a:srgbClr val="D5D5D5"/>
            </a:solidFill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463" name="组合 4"/>
          <p:cNvGrpSpPr/>
          <p:nvPr/>
        </p:nvGrpSpPr>
        <p:grpSpPr>
          <a:xfrm>
            <a:off x="1814665" y="2283529"/>
            <a:ext cx="550832" cy="552621"/>
            <a:chOff x="0" y="0"/>
            <a:chExt cx="550831" cy="552619"/>
          </a:xfrm>
        </p:grpSpPr>
        <p:sp>
          <p:nvSpPr>
            <p:cNvPr id="461" name="矩形 2"/>
            <p:cNvSpPr/>
            <p:nvPr/>
          </p:nvSpPr>
          <p:spPr>
            <a:xfrm>
              <a:off x="-1" y="0"/>
              <a:ext cx="550833" cy="55262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62" name="五角星 3"/>
            <p:cNvSpPr/>
            <p:nvPr/>
          </p:nvSpPr>
          <p:spPr>
            <a:xfrm>
              <a:off x="149216" y="144507"/>
              <a:ext cx="252399" cy="25566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grpSp>
        <p:nvGrpSpPr>
          <p:cNvPr id="466" name="组合 42"/>
          <p:cNvGrpSpPr/>
          <p:nvPr/>
        </p:nvGrpSpPr>
        <p:grpSpPr>
          <a:xfrm>
            <a:off x="4035456" y="2283529"/>
            <a:ext cx="550834" cy="552621"/>
            <a:chOff x="0" y="0"/>
            <a:chExt cx="550832" cy="552619"/>
          </a:xfrm>
        </p:grpSpPr>
        <p:sp>
          <p:nvSpPr>
            <p:cNvPr id="464" name="矩形 43"/>
            <p:cNvSpPr/>
            <p:nvPr/>
          </p:nvSpPr>
          <p:spPr>
            <a:xfrm>
              <a:off x="0" y="0"/>
              <a:ext cx="550833" cy="55262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65" name="五角星 44"/>
            <p:cNvSpPr/>
            <p:nvPr/>
          </p:nvSpPr>
          <p:spPr>
            <a:xfrm>
              <a:off x="149216" y="144507"/>
              <a:ext cx="252401" cy="25566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grpSp>
        <p:nvGrpSpPr>
          <p:cNvPr id="469" name="组合 55"/>
          <p:cNvGrpSpPr/>
          <p:nvPr/>
        </p:nvGrpSpPr>
        <p:grpSpPr>
          <a:xfrm>
            <a:off x="6356253" y="2283529"/>
            <a:ext cx="552420" cy="552621"/>
            <a:chOff x="0" y="0"/>
            <a:chExt cx="552418" cy="552619"/>
          </a:xfrm>
        </p:grpSpPr>
        <p:sp>
          <p:nvSpPr>
            <p:cNvPr id="467" name="矩形 56"/>
            <p:cNvSpPr/>
            <p:nvPr/>
          </p:nvSpPr>
          <p:spPr>
            <a:xfrm>
              <a:off x="0" y="0"/>
              <a:ext cx="552419" cy="55262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68" name="五角星 57"/>
            <p:cNvSpPr/>
            <p:nvPr/>
          </p:nvSpPr>
          <p:spPr>
            <a:xfrm>
              <a:off x="149216" y="144507"/>
              <a:ext cx="253987" cy="25566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grpSp>
        <p:nvGrpSpPr>
          <p:cNvPr id="473" name="组合 7"/>
          <p:cNvGrpSpPr/>
          <p:nvPr/>
        </p:nvGrpSpPr>
        <p:grpSpPr>
          <a:xfrm>
            <a:off x="783659" y="1012478"/>
            <a:ext cx="3248993" cy="1226855"/>
            <a:chOff x="0" y="0"/>
            <a:chExt cx="3248992" cy="1226853"/>
          </a:xfrm>
        </p:grpSpPr>
        <p:sp>
          <p:nvSpPr>
            <p:cNvPr id="470" name="文本框 66"/>
            <p:cNvSpPr txBox="1"/>
            <p:nvPr/>
          </p:nvSpPr>
          <p:spPr>
            <a:xfrm>
              <a:off x="0" y="494596"/>
              <a:ext cx="3248993" cy="732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914400">
                <a:lnSpc>
                  <a:spcPct val="150000"/>
                </a:lnSpc>
                <a:defRPr sz="1400">
                  <a:solidFill>
                    <a:srgbClr val="404040"/>
                  </a:solidFill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阶段</a:t>
              </a:r>
              <a:r>
                <a:t>1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：通过</a:t>
              </a:r>
              <a:r>
                <a:t>Wifi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连接手机电脑摄像头</a:t>
              </a:r>
            </a:p>
            <a:p>
              <a:pPr defTabSz="914400">
                <a:lnSpc>
                  <a:spcPct val="150000"/>
                </a:lnSpc>
                <a:defRPr sz="1400">
                  <a:solidFill>
                    <a:srgbClr val="404040"/>
                  </a:solidFill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阶段</a:t>
              </a:r>
              <a:r>
                <a:t>2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：通过软件查看手机摄像头图像</a:t>
              </a:r>
            </a:p>
          </p:txBody>
        </p:sp>
        <p:sp>
          <p:nvSpPr>
            <p:cNvPr id="471" name="任意多边形 32"/>
            <p:cNvSpPr/>
            <p:nvPr/>
          </p:nvSpPr>
          <p:spPr>
            <a:xfrm>
              <a:off x="122005" y="406525"/>
              <a:ext cx="402087" cy="1"/>
            </a:xfrm>
            <a:prstGeom prst="line">
              <a:avLst/>
            </a:prstGeom>
            <a:noFill/>
            <a:ln w="12700" cap="flat">
              <a:solidFill>
                <a:srgbClr val="4040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72" name="文本框 66"/>
            <p:cNvSpPr txBox="1"/>
            <p:nvPr/>
          </p:nvSpPr>
          <p:spPr>
            <a:xfrm>
              <a:off x="8391" y="0"/>
              <a:ext cx="1018541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914400">
                <a:lnSpc>
                  <a:spcPct val="100000"/>
                </a:lnSpc>
                <a:defRPr sz="18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Simply City Light"/>
                  <a:ea typeface="Simply City Light"/>
                  <a:cs typeface="Simply City Light"/>
                  <a:sym typeface="Simply City Light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视频传输</a:t>
              </a:r>
            </a:p>
          </p:txBody>
        </p:sp>
      </p:grpSp>
      <p:grpSp>
        <p:nvGrpSpPr>
          <p:cNvPr id="476" name="矩形 24"/>
          <p:cNvGrpSpPr/>
          <p:nvPr/>
        </p:nvGrpSpPr>
        <p:grpSpPr>
          <a:xfrm>
            <a:off x="170997" y="10631"/>
            <a:ext cx="3464899" cy="857341"/>
            <a:chOff x="0" y="0"/>
            <a:chExt cx="3464897" cy="857339"/>
          </a:xfrm>
        </p:grpSpPr>
        <p:sp>
          <p:nvSpPr>
            <p:cNvPr id="474" name="矩形"/>
            <p:cNvSpPr/>
            <p:nvPr/>
          </p:nvSpPr>
          <p:spPr>
            <a:xfrm>
              <a:off x="-1" y="-1"/>
              <a:ext cx="3464899" cy="8573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75" name="小车图像识别功能实现流程"/>
            <p:cNvSpPr txBox="1"/>
            <p:nvPr/>
          </p:nvSpPr>
          <p:spPr>
            <a:xfrm>
              <a:off x="-1" y="205149"/>
              <a:ext cx="3464899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lnSpc>
                  <a:spcPct val="100000"/>
                </a:lnSpc>
                <a:defRPr>
                  <a:solidFill>
                    <a:srgbClr val="808080"/>
                  </a:solidFill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rPr>
                <a:t>小车图像识别功能实现流程</a:t>
              </a:r>
            </a:p>
          </p:txBody>
        </p:sp>
      </p:grpSp>
      <p:grpSp>
        <p:nvGrpSpPr>
          <p:cNvPr id="480" name="组合 25"/>
          <p:cNvGrpSpPr/>
          <p:nvPr/>
        </p:nvGrpSpPr>
        <p:grpSpPr>
          <a:xfrm>
            <a:off x="3322132" y="3035712"/>
            <a:ext cx="3437325" cy="1221038"/>
            <a:chOff x="0" y="0"/>
            <a:chExt cx="3437323" cy="1221036"/>
          </a:xfrm>
        </p:grpSpPr>
        <p:sp>
          <p:nvSpPr>
            <p:cNvPr id="477" name="文本框 66"/>
            <p:cNvSpPr txBox="1"/>
            <p:nvPr/>
          </p:nvSpPr>
          <p:spPr>
            <a:xfrm>
              <a:off x="0" y="494596"/>
              <a:ext cx="3437324" cy="726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914400">
                <a:lnSpc>
                  <a:spcPct val="150000"/>
                </a:lnSpc>
                <a:defRPr sz="1400">
                  <a:solidFill>
                    <a:srgbClr val="404040"/>
                  </a:solidFill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图像处理：对截取到的图像数据进行处理</a:t>
              </a:r>
            </a:p>
            <a:p>
              <a:pPr defTabSz="914400">
                <a:lnSpc>
                  <a:spcPct val="150000"/>
                </a:lnSpc>
                <a:defRPr sz="1400">
                  <a:solidFill>
                    <a:srgbClr val="404040"/>
                  </a:solidFill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深度学习：丰富小车运行方式与趣味功能</a:t>
              </a:r>
            </a:p>
          </p:txBody>
        </p:sp>
        <p:sp>
          <p:nvSpPr>
            <p:cNvPr id="478" name="任意多边形 32"/>
            <p:cNvSpPr/>
            <p:nvPr/>
          </p:nvSpPr>
          <p:spPr>
            <a:xfrm>
              <a:off x="122005" y="406525"/>
              <a:ext cx="402087" cy="1"/>
            </a:xfrm>
            <a:prstGeom prst="line">
              <a:avLst/>
            </a:prstGeom>
            <a:noFill/>
            <a:ln w="12700" cap="flat">
              <a:solidFill>
                <a:srgbClr val="4040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79" name="文本框 66"/>
            <p:cNvSpPr txBox="1"/>
            <p:nvPr/>
          </p:nvSpPr>
          <p:spPr>
            <a:xfrm>
              <a:off x="8391" y="0"/>
              <a:ext cx="2694755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defTabSz="914400">
                <a:lnSpc>
                  <a:spcPct val="100000"/>
                </a:lnSpc>
                <a:defRPr sz="1800">
                  <a:solidFill>
                    <a:srgbClr val="404040"/>
                  </a:solidFill>
                  <a:latin typeface="Simply City Light"/>
                  <a:ea typeface="Simply City Light"/>
                  <a:cs typeface="Simply City Light"/>
                  <a:sym typeface="Simply City Light"/>
                </a:defRPr>
              </a:pPr>
              <a:r>
                <a:t>python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程序定时截取图像</a:t>
              </a:r>
            </a:p>
          </p:txBody>
        </p:sp>
      </p:grpSp>
      <p:grpSp>
        <p:nvGrpSpPr>
          <p:cNvPr id="484" name="组合 29"/>
          <p:cNvGrpSpPr/>
          <p:nvPr/>
        </p:nvGrpSpPr>
        <p:grpSpPr>
          <a:xfrm>
            <a:off x="5724009" y="853981"/>
            <a:ext cx="3248994" cy="1221038"/>
            <a:chOff x="0" y="0"/>
            <a:chExt cx="3248992" cy="1221036"/>
          </a:xfrm>
        </p:grpSpPr>
        <p:sp>
          <p:nvSpPr>
            <p:cNvPr id="481" name="文本框 66"/>
            <p:cNvSpPr txBox="1"/>
            <p:nvPr/>
          </p:nvSpPr>
          <p:spPr>
            <a:xfrm>
              <a:off x="0" y="494596"/>
              <a:ext cx="3248993" cy="726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914400">
                <a:lnSpc>
                  <a:spcPct val="150000"/>
                </a:lnSpc>
                <a:defRPr sz="14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电脑蓝牙与小车蓝牙模块相连，通过蓝牙串口发送数据</a:t>
              </a:r>
            </a:p>
          </p:txBody>
        </p:sp>
        <p:sp>
          <p:nvSpPr>
            <p:cNvPr id="482" name="任意多边形 32"/>
            <p:cNvSpPr/>
            <p:nvPr/>
          </p:nvSpPr>
          <p:spPr>
            <a:xfrm>
              <a:off x="122005" y="406525"/>
              <a:ext cx="402087" cy="1"/>
            </a:xfrm>
            <a:prstGeom prst="line">
              <a:avLst/>
            </a:prstGeom>
            <a:noFill/>
            <a:ln w="12700" cap="flat">
              <a:solidFill>
                <a:srgbClr val="4040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83" name="文本框 66"/>
            <p:cNvSpPr txBox="1"/>
            <p:nvPr/>
          </p:nvSpPr>
          <p:spPr>
            <a:xfrm>
              <a:off x="8391" y="0"/>
              <a:ext cx="2161541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914400">
                <a:lnSpc>
                  <a:spcPct val="100000"/>
                </a:lnSpc>
                <a:defRPr sz="18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Simply City Light"/>
                  <a:ea typeface="Simply City Light"/>
                  <a:cs typeface="Simply City Light"/>
                  <a:sym typeface="Simply City Light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传送处理结果给小车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 p14:dur="1000">
        <p:fade thruBlk="1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Subtype="16" presetID="23" grpId="3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450"/>
                            </p:stCondLst>
                            <p:childTnLst>
                              <p:par>
                                <p:cTn id="18" presetClass="entr" nodeType="afterEffect" presetSubtype="2" presetID="7" grpId="4" fill="hold">
                                  <p:stCondLst>
                                    <p:cond delay="1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1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850"/>
                            </p:stCondLst>
                            <p:childTnLst>
                              <p:par>
                                <p:cTn id="23" presetClass="entr" nodeType="afterEffect" presetSubtype="16" presetID="23" grpId="5" fill="hold">
                                  <p:stCondLst>
                                    <p:cond delay="18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400"/>
                            </p:stCondLst>
                            <p:childTnLst>
                              <p:par>
                                <p:cTn id="28" presetClass="entr" nodeType="afterEffect" presetSubtype="2" presetID="2" grpId="6" fill="hold">
                                  <p:stCondLst>
                                    <p:cond delay="18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200"/>
                            </p:stCondLst>
                            <p:childTnLst>
                              <p:par>
                                <p:cTn id="33" presetClass="entr" nodeType="afterEffect" presetSubtype="16" presetID="23" grpId="7" fill="hold">
                                  <p:stCondLst>
                                    <p:cond delay="2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350"/>
                            </p:stCondLst>
                            <p:childTnLst>
                              <p:par>
                                <p:cTn id="38" presetClass="entr" nodeType="afterEffect" presetSubtype="2" presetID="2" grpId="8" fill="hold">
                                  <p:stCondLst>
                                    <p:cond delay="2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0" grpId="2"/>
      <p:bldP build="whole" bldLvl="1" animBg="1" rev="0" advAuto="0" spid="480" grpId="6"/>
      <p:bldP build="whole" bldLvl="1" animBg="1" rev="0" advAuto="0" spid="473" grpId="4"/>
      <p:bldP build="whole" bldLvl="1" animBg="1" rev="0" advAuto="0" spid="463" grpId="3"/>
      <p:bldP build="whole" bldLvl="1" animBg="1" rev="0" advAuto="0" spid="484" grpId="8"/>
      <p:bldP build="whole" bldLvl="1" animBg="1" rev="0" advAuto="0" spid="459" grpId="1"/>
      <p:bldP build="whole" bldLvl="1" animBg="1" rev="0" advAuto="0" spid="469" grpId="7"/>
      <p:bldP build="whole" bldLvl="1" animBg="1" rev="0" advAuto="0" spid="466" grpId="5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矩形 34"/>
          <p:cNvGrpSpPr/>
          <p:nvPr/>
        </p:nvGrpSpPr>
        <p:grpSpPr>
          <a:xfrm>
            <a:off x="213017" y="59142"/>
            <a:ext cx="5331092" cy="857341"/>
            <a:chOff x="0" y="0"/>
            <a:chExt cx="5331090" cy="857339"/>
          </a:xfrm>
        </p:grpSpPr>
        <p:sp>
          <p:nvSpPr>
            <p:cNvPr id="486" name="矩形"/>
            <p:cNvSpPr/>
            <p:nvPr/>
          </p:nvSpPr>
          <p:spPr>
            <a:xfrm>
              <a:off x="-1" y="-1"/>
              <a:ext cx="5331092" cy="8573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487" name="图像截取与储存"/>
            <p:cNvSpPr txBox="1"/>
            <p:nvPr/>
          </p:nvSpPr>
          <p:spPr>
            <a:xfrm>
              <a:off x="-1" y="205149"/>
              <a:ext cx="5331092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solidFill>
                    <a:srgbClr val="808080"/>
                  </a:solidFill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rPr>
                <a:t>图像截取与储存</a:t>
              </a:r>
            </a:p>
          </p:txBody>
        </p:sp>
      </p:grpSp>
      <p:pic>
        <p:nvPicPr>
          <p:cNvPr id="489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5300" y="2140496"/>
            <a:ext cx="3570827" cy="2720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490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rcRect l="2561" t="11109" r="0" b="0"/>
          <a:stretch>
            <a:fillRect/>
          </a:stretch>
        </p:blipFill>
        <p:spPr>
          <a:xfrm>
            <a:off x="1269844" y="1522236"/>
            <a:ext cx="5801860" cy="716727"/>
          </a:xfrm>
          <a:prstGeom prst="rect">
            <a:avLst/>
          </a:prstGeom>
          <a:ln w="12700">
            <a:miter lim="400000"/>
          </a:ln>
        </p:spPr>
      </p:pic>
      <p:sp>
        <p:nvSpPr>
          <p:cNvPr id="491" name="Text Placeholder 8"/>
          <p:cNvSpPr txBox="1"/>
          <p:nvPr/>
        </p:nvSpPr>
        <p:spPr>
          <a:xfrm>
            <a:off x="491490" y="4084914"/>
            <a:ext cx="358288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685165">
              <a:lnSpc>
                <a:spcPct val="100000"/>
              </a:lnSpc>
              <a:defRPr b="0" sz="18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当前每秒截取一幅图像</a:t>
            </a:r>
          </a:p>
        </p:txBody>
      </p:sp>
      <p:pic>
        <p:nvPicPr>
          <p:cNvPr id="492" name="图片 3" descr="图片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44366" y="2234332"/>
            <a:ext cx="3199033" cy="1595718"/>
          </a:xfrm>
          <a:prstGeom prst="rect">
            <a:avLst/>
          </a:prstGeom>
          <a:ln w="12700">
            <a:miter lim="400000"/>
          </a:ln>
        </p:spPr>
      </p:pic>
      <p:sp>
        <p:nvSpPr>
          <p:cNvPr id="493" name="Shape 2147"/>
          <p:cNvSpPr txBox="1"/>
          <p:nvPr/>
        </p:nvSpPr>
        <p:spPr>
          <a:xfrm>
            <a:off x="1239084" y="1041559"/>
            <a:ext cx="102870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图像存储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 p14:dur="1000">
        <p:fade thruBlk="1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直接连接符 4"/>
          <p:cNvSpPr/>
          <p:nvPr/>
        </p:nvSpPr>
        <p:spPr>
          <a:xfrm flipH="1">
            <a:off x="4030693" y="830917"/>
            <a:ext cx="1" cy="4314172"/>
          </a:xfrm>
          <a:prstGeom prst="line">
            <a:avLst/>
          </a:prstGeom>
          <a:ln>
            <a:solidFill>
              <a:srgbClr val="A6A6A6"/>
            </a:solidFill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498" name="组合 29"/>
          <p:cNvGrpSpPr/>
          <p:nvPr/>
        </p:nvGrpSpPr>
        <p:grpSpPr>
          <a:xfrm>
            <a:off x="3765594" y="1496834"/>
            <a:ext cx="550834" cy="552621"/>
            <a:chOff x="0" y="0"/>
            <a:chExt cx="550832" cy="552619"/>
          </a:xfrm>
        </p:grpSpPr>
        <p:sp>
          <p:nvSpPr>
            <p:cNvPr id="496" name="矩形 30"/>
            <p:cNvSpPr/>
            <p:nvPr/>
          </p:nvSpPr>
          <p:spPr>
            <a:xfrm>
              <a:off x="0" y="0"/>
              <a:ext cx="550833" cy="55262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50000"/>
                </a:lnSpc>
                <a:defRPr b="0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7" name="五角星 40"/>
            <p:cNvSpPr/>
            <p:nvPr/>
          </p:nvSpPr>
          <p:spPr>
            <a:xfrm>
              <a:off x="149216" y="144507"/>
              <a:ext cx="252401" cy="25566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50000"/>
                </a:lnSpc>
                <a:defRPr b="0" sz="18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01" name="组合 46"/>
          <p:cNvGrpSpPr/>
          <p:nvPr/>
        </p:nvGrpSpPr>
        <p:grpSpPr>
          <a:xfrm>
            <a:off x="3765594" y="3643796"/>
            <a:ext cx="550834" cy="552621"/>
            <a:chOff x="0" y="0"/>
            <a:chExt cx="550832" cy="552619"/>
          </a:xfrm>
        </p:grpSpPr>
        <p:sp>
          <p:nvSpPr>
            <p:cNvPr id="499" name="矩形 47"/>
            <p:cNvSpPr/>
            <p:nvPr/>
          </p:nvSpPr>
          <p:spPr>
            <a:xfrm>
              <a:off x="0" y="0"/>
              <a:ext cx="550833" cy="55262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50000"/>
                </a:lnSpc>
                <a:defRPr b="0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0" name="五角星 48"/>
            <p:cNvSpPr/>
            <p:nvPr/>
          </p:nvSpPr>
          <p:spPr>
            <a:xfrm>
              <a:off x="149216" y="144507"/>
              <a:ext cx="252401" cy="25566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50000"/>
                </a:lnSpc>
                <a:defRPr b="0" sz="1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502" name="TextBox 8"/>
          <p:cNvSpPr txBox="1"/>
          <p:nvPr/>
        </p:nvSpPr>
        <p:spPr>
          <a:xfrm>
            <a:off x="3750249" y="235559"/>
            <a:ext cx="164350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914400">
              <a:lnSpc>
                <a:spcPct val="100000"/>
              </a:lnSpc>
              <a:defRPr b="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年度工作概述</a:t>
            </a:r>
          </a:p>
        </p:txBody>
      </p:sp>
      <p:sp>
        <p:nvSpPr>
          <p:cNvPr id="503" name="TextBox 8"/>
          <p:cNvSpPr txBox="1"/>
          <p:nvPr/>
        </p:nvSpPr>
        <p:spPr>
          <a:xfrm>
            <a:off x="3750249" y="583129"/>
            <a:ext cx="164350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914400">
              <a:lnSpc>
                <a:spcPct val="100000"/>
              </a:lnSpc>
              <a:defRPr b="0" sz="800">
                <a:solidFill>
                  <a:srgbClr val="808080"/>
                </a:solidFill>
              </a:defRPr>
            </a:lvl1pPr>
          </a:lstStyle>
          <a:p>
            <a:pPr/>
            <a:r>
              <a:t>CLICK TO ADD CAPTION TEXT</a:t>
            </a:r>
          </a:p>
        </p:txBody>
      </p:sp>
      <p:grpSp>
        <p:nvGrpSpPr>
          <p:cNvPr id="506" name="矩形 19"/>
          <p:cNvGrpSpPr/>
          <p:nvPr/>
        </p:nvGrpSpPr>
        <p:grpSpPr>
          <a:xfrm>
            <a:off x="213017" y="59142"/>
            <a:ext cx="5331092" cy="857341"/>
            <a:chOff x="0" y="0"/>
            <a:chExt cx="5331090" cy="857339"/>
          </a:xfrm>
        </p:grpSpPr>
        <p:sp>
          <p:nvSpPr>
            <p:cNvPr id="504" name="矩形"/>
            <p:cNvSpPr/>
            <p:nvPr/>
          </p:nvSpPr>
          <p:spPr>
            <a:xfrm>
              <a:off x="-1" y="-1"/>
              <a:ext cx="5331092" cy="8573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05" name="图像识别总结"/>
            <p:cNvSpPr txBox="1"/>
            <p:nvPr/>
          </p:nvSpPr>
          <p:spPr>
            <a:xfrm>
              <a:off x="-1" y="205149"/>
              <a:ext cx="5331092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solidFill>
                    <a:srgbClr val="808080"/>
                  </a:solidFill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rPr>
                <a:t>图像识别总结</a:t>
              </a:r>
            </a:p>
          </p:txBody>
        </p:sp>
      </p:grpSp>
      <p:sp>
        <p:nvSpPr>
          <p:cNvPr id="507" name="Shape 2147"/>
          <p:cNvSpPr txBox="1"/>
          <p:nvPr/>
        </p:nvSpPr>
        <p:spPr>
          <a:xfrm>
            <a:off x="1475655" y="1049595"/>
            <a:ext cx="116984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  问题分析</a:t>
            </a:r>
          </a:p>
        </p:txBody>
      </p:sp>
      <p:grpSp>
        <p:nvGrpSpPr>
          <p:cNvPr id="510" name="Group 1"/>
          <p:cNvGrpSpPr/>
          <p:nvPr/>
        </p:nvGrpSpPr>
        <p:grpSpPr>
          <a:xfrm>
            <a:off x="778542" y="1812442"/>
            <a:ext cx="236929" cy="237003"/>
            <a:chOff x="-3" y="-3"/>
            <a:chExt cx="236928" cy="237001"/>
          </a:xfrm>
        </p:grpSpPr>
        <p:sp>
          <p:nvSpPr>
            <p:cNvPr id="508" name="Shape 796"/>
            <p:cNvSpPr/>
            <p:nvPr/>
          </p:nvSpPr>
          <p:spPr>
            <a:xfrm>
              <a:off x="-4" y="-4"/>
              <a:ext cx="236929" cy="23700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165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09" name="Shape 797"/>
            <p:cNvSpPr/>
            <p:nvPr/>
          </p:nvSpPr>
          <p:spPr>
            <a:xfrm>
              <a:off x="54369" y="64411"/>
              <a:ext cx="128196" cy="108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511" name="Text Placeholder 8"/>
          <p:cNvSpPr txBox="1"/>
          <p:nvPr/>
        </p:nvSpPr>
        <p:spPr>
          <a:xfrm>
            <a:off x="1153872" y="1463154"/>
            <a:ext cx="2457745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defTabSz="685165">
              <a:lnSpc>
                <a:spcPct val="100000"/>
              </a:lnSpc>
              <a:defRPr b="0" sz="18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影像通过</a:t>
            </a:r>
            <a:r>
              <a:t>Wifi</a:t>
            </a:r>
            <a:r>
              <a:t>网络进行传输，存在延迟问题，且网速较慢的情况下延迟加重</a:t>
            </a:r>
          </a:p>
        </p:txBody>
      </p:sp>
      <p:grpSp>
        <p:nvGrpSpPr>
          <p:cNvPr id="514" name="Group 1"/>
          <p:cNvGrpSpPr/>
          <p:nvPr/>
        </p:nvGrpSpPr>
        <p:grpSpPr>
          <a:xfrm>
            <a:off x="767718" y="3055988"/>
            <a:ext cx="236929" cy="237003"/>
            <a:chOff x="-3" y="-3"/>
            <a:chExt cx="236928" cy="237001"/>
          </a:xfrm>
        </p:grpSpPr>
        <p:sp>
          <p:nvSpPr>
            <p:cNvPr id="512" name="Shape 796"/>
            <p:cNvSpPr/>
            <p:nvPr/>
          </p:nvSpPr>
          <p:spPr>
            <a:xfrm>
              <a:off x="-4" y="-4"/>
              <a:ext cx="236929" cy="23700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165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13" name="Shape 797"/>
            <p:cNvSpPr/>
            <p:nvPr/>
          </p:nvSpPr>
          <p:spPr>
            <a:xfrm>
              <a:off x="54369" y="64411"/>
              <a:ext cx="128196" cy="108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515" name="Text Placeholder 8"/>
          <p:cNvSpPr txBox="1"/>
          <p:nvPr/>
        </p:nvSpPr>
        <p:spPr>
          <a:xfrm>
            <a:off x="1168365" y="3950053"/>
            <a:ext cx="2457745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685165">
              <a:lnSpc>
                <a:spcPct val="100000"/>
              </a:lnSpc>
              <a:defRPr b="0" sz="18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电脑蓝牙在给小车蓝牙串口发送数据出现莫名的编码错误</a:t>
            </a:r>
          </a:p>
        </p:txBody>
      </p:sp>
      <p:grpSp>
        <p:nvGrpSpPr>
          <p:cNvPr id="518" name="Group 1"/>
          <p:cNvGrpSpPr/>
          <p:nvPr/>
        </p:nvGrpSpPr>
        <p:grpSpPr>
          <a:xfrm>
            <a:off x="778542" y="4043350"/>
            <a:ext cx="236929" cy="237003"/>
            <a:chOff x="-3" y="-3"/>
            <a:chExt cx="236928" cy="237001"/>
          </a:xfrm>
        </p:grpSpPr>
        <p:sp>
          <p:nvSpPr>
            <p:cNvPr id="516" name="Shape 796"/>
            <p:cNvSpPr/>
            <p:nvPr/>
          </p:nvSpPr>
          <p:spPr>
            <a:xfrm>
              <a:off x="-4" y="-4"/>
              <a:ext cx="236929" cy="23700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165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17" name="Shape 797"/>
            <p:cNvSpPr/>
            <p:nvPr/>
          </p:nvSpPr>
          <p:spPr>
            <a:xfrm>
              <a:off x="54369" y="64411"/>
              <a:ext cx="128196" cy="108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519" name="Text Placeholder 8"/>
          <p:cNvSpPr txBox="1"/>
          <p:nvPr/>
        </p:nvSpPr>
        <p:spPr>
          <a:xfrm>
            <a:off x="1156084" y="2894702"/>
            <a:ext cx="2457746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685165">
              <a:lnSpc>
                <a:spcPct val="100000"/>
              </a:lnSpc>
              <a:defRPr b="0" sz="18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在小车快速行驶的情况下，可能会产生拍摄模糊的情况</a:t>
            </a:r>
          </a:p>
        </p:txBody>
      </p:sp>
      <p:sp>
        <p:nvSpPr>
          <p:cNvPr id="520" name="Shape 2147"/>
          <p:cNvSpPr txBox="1"/>
          <p:nvPr/>
        </p:nvSpPr>
        <p:spPr>
          <a:xfrm>
            <a:off x="5335944" y="1049587"/>
            <a:ext cx="167784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  后期优化目标</a:t>
            </a:r>
          </a:p>
        </p:txBody>
      </p:sp>
      <p:grpSp>
        <p:nvGrpSpPr>
          <p:cNvPr id="523" name="Group 1"/>
          <p:cNvGrpSpPr/>
          <p:nvPr/>
        </p:nvGrpSpPr>
        <p:grpSpPr>
          <a:xfrm>
            <a:off x="4638832" y="1758350"/>
            <a:ext cx="236929" cy="237003"/>
            <a:chOff x="-3" y="-3"/>
            <a:chExt cx="236928" cy="237001"/>
          </a:xfrm>
        </p:grpSpPr>
        <p:sp>
          <p:nvSpPr>
            <p:cNvPr id="521" name="Shape 796"/>
            <p:cNvSpPr/>
            <p:nvPr/>
          </p:nvSpPr>
          <p:spPr>
            <a:xfrm>
              <a:off x="-4" y="-4"/>
              <a:ext cx="236929" cy="23700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165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22" name="Shape 797"/>
            <p:cNvSpPr/>
            <p:nvPr/>
          </p:nvSpPr>
          <p:spPr>
            <a:xfrm>
              <a:off x="54369" y="64411"/>
              <a:ext cx="128196" cy="108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524" name="Text Placeholder 8"/>
          <p:cNvSpPr txBox="1"/>
          <p:nvPr/>
        </p:nvSpPr>
        <p:spPr>
          <a:xfrm>
            <a:off x="5113308" y="1585671"/>
            <a:ext cx="2735059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685165">
              <a:lnSpc>
                <a:spcPct val="100000"/>
              </a:lnSpc>
              <a:defRPr b="0" sz="18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提高程序运行效率，尽量降低延迟造成的影响</a:t>
            </a:r>
          </a:p>
        </p:txBody>
      </p:sp>
      <p:grpSp>
        <p:nvGrpSpPr>
          <p:cNvPr id="527" name="Group 1"/>
          <p:cNvGrpSpPr/>
          <p:nvPr/>
        </p:nvGrpSpPr>
        <p:grpSpPr>
          <a:xfrm>
            <a:off x="4638832" y="2779912"/>
            <a:ext cx="236929" cy="237003"/>
            <a:chOff x="-3" y="-3"/>
            <a:chExt cx="236928" cy="237001"/>
          </a:xfrm>
        </p:grpSpPr>
        <p:sp>
          <p:nvSpPr>
            <p:cNvPr id="525" name="Shape 796"/>
            <p:cNvSpPr/>
            <p:nvPr/>
          </p:nvSpPr>
          <p:spPr>
            <a:xfrm>
              <a:off x="-4" y="-4"/>
              <a:ext cx="236929" cy="23700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165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26" name="Shape 797"/>
            <p:cNvSpPr/>
            <p:nvPr/>
          </p:nvSpPr>
          <p:spPr>
            <a:xfrm>
              <a:off x="54369" y="64411"/>
              <a:ext cx="128196" cy="108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grpSp>
        <p:nvGrpSpPr>
          <p:cNvPr id="530" name="Group 1"/>
          <p:cNvGrpSpPr/>
          <p:nvPr/>
        </p:nvGrpSpPr>
        <p:grpSpPr>
          <a:xfrm>
            <a:off x="4638832" y="4043343"/>
            <a:ext cx="236929" cy="237003"/>
            <a:chOff x="-3" y="-3"/>
            <a:chExt cx="236928" cy="237001"/>
          </a:xfrm>
        </p:grpSpPr>
        <p:sp>
          <p:nvSpPr>
            <p:cNvPr id="528" name="Shape 796"/>
            <p:cNvSpPr/>
            <p:nvPr/>
          </p:nvSpPr>
          <p:spPr>
            <a:xfrm>
              <a:off x="-4" y="-4"/>
              <a:ext cx="236929" cy="23700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165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29" name="Shape 797"/>
            <p:cNvSpPr/>
            <p:nvPr/>
          </p:nvSpPr>
          <p:spPr>
            <a:xfrm>
              <a:off x="54369" y="64411"/>
              <a:ext cx="128196" cy="108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531" name="Text Placeholder 8"/>
          <p:cNvSpPr txBox="1"/>
          <p:nvPr/>
        </p:nvSpPr>
        <p:spPr>
          <a:xfrm>
            <a:off x="5113308" y="2598426"/>
            <a:ext cx="2807065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685165">
              <a:lnSpc>
                <a:spcPct val="100000"/>
              </a:lnSpc>
              <a:defRPr b="0" sz="18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考虑减少截取图像之间的时间间隔，考虑自动筛除部分图像</a:t>
            </a:r>
          </a:p>
        </p:txBody>
      </p:sp>
      <p:sp>
        <p:nvSpPr>
          <p:cNvPr id="532" name="Text Placeholder 8"/>
          <p:cNvSpPr txBox="1"/>
          <p:nvPr/>
        </p:nvSpPr>
        <p:spPr>
          <a:xfrm>
            <a:off x="5113308" y="3981586"/>
            <a:ext cx="2735059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defTabSz="685165">
              <a:lnSpc>
                <a:spcPct val="100000"/>
              </a:lnSpc>
              <a:defRPr b="0" sz="18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逐一排除软件、硬件方面的</a:t>
            </a:r>
            <a:r>
              <a:t>bug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 p14:dur="1000">
        <p:fade thruBlk="1"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Box 8"/>
          <p:cNvSpPr txBox="1"/>
          <p:nvPr/>
        </p:nvSpPr>
        <p:spPr>
          <a:xfrm>
            <a:off x="3750248" y="235559"/>
            <a:ext cx="1643504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914400">
              <a:lnSpc>
                <a:spcPct val="100000"/>
              </a:lnSpc>
              <a:defRPr b="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年度工作概述</a:t>
            </a:r>
          </a:p>
        </p:txBody>
      </p:sp>
      <p:sp>
        <p:nvSpPr>
          <p:cNvPr id="535" name="TextBox 8"/>
          <p:cNvSpPr txBox="1"/>
          <p:nvPr/>
        </p:nvSpPr>
        <p:spPr>
          <a:xfrm>
            <a:off x="3750248" y="583129"/>
            <a:ext cx="164350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914400">
              <a:lnSpc>
                <a:spcPct val="100000"/>
              </a:lnSpc>
              <a:defRPr b="0" sz="800">
                <a:solidFill>
                  <a:srgbClr val="808080"/>
                </a:solidFill>
              </a:defRPr>
            </a:lvl1pPr>
          </a:lstStyle>
          <a:p>
            <a:pPr/>
            <a:r>
              <a:t>CLICK TO ADD CAPTION TEXT</a:t>
            </a:r>
          </a:p>
        </p:txBody>
      </p:sp>
      <p:grpSp>
        <p:nvGrpSpPr>
          <p:cNvPr id="538" name="矩形 19"/>
          <p:cNvGrpSpPr/>
          <p:nvPr/>
        </p:nvGrpSpPr>
        <p:grpSpPr>
          <a:xfrm>
            <a:off x="213017" y="59142"/>
            <a:ext cx="5331092" cy="857341"/>
            <a:chOff x="0" y="0"/>
            <a:chExt cx="5331090" cy="857339"/>
          </a:xfrm>
        </p:grpSpPr>
        <p:sp>
          <p:nvSpPr>
            <p:cNvPr id="536" name="矩形"/>
            <p:cNvSpPr/>
            <p:nvPr/>
          </p:nvSpPr>
          <p:spPr>
            <a:xfrm>
              <a:off x="-1" y="-1"/>
              <a:ext cx="5331092" cy="8573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37" name="图像识别的第二条路"/>
            <p:cNvSpPr txBox="1"/>
            <p:nvPr/>
          </p:nvSpPr>
          <p:spPr>
            <a:xfrm>
              <a:off x="-1" y="205149"/>
              <a:ext cx="5331092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914400">
                <a:lnSpc>
                  <a:spcPct val="100000"/>
                </a:lnSpc>
                <a:defRPr>
                  <a:solidFill>
                    <a:srgbClr val="80808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rPr>
                <a:t>图像识别的</a:t>
              </a:r>
              <a:r>
                <a:rPr>
                  <a:solidFill>
                    <a:srgbClr val="000000"/>
                  </a:solidFill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rPr>
                <a:t>第二条路</a:t>
              </a:r>
            </a:p>
          </p:txBody>
        </p:sp>
      </p:grpSp>
      <p:grpSp>
        <p:nvGrpSpPr>
          <p:cNvPr id="554" name="成组"/>
          <p:cNvGrpSpPr/>
          <p:nvPr/>
        </p:nvGrpSpPr>
        <p:grpSpPr>
          <a:xfrm>
            <a:off x="696905" y="1022925"/>
            <a:ext cx="7308775" cy="3708723"/>
            <a:chOff x="0" y="0"/>
            <a:chExt cx="7308773" cy="3708722"/>
          </a:xfrm>
        </p:grpSpPr>
        <p:sp>
          <p:nvSpPr>
            <p:cNvPr id="539" name="椭圆形"/>
            <p:cNvSpPr/>
            <p:nvPr/>
          </p:nvSpPr>
          <p:spPr>
            <a:xfrm>
              <a:off x="0" y="78219"/>
              <a:ext cx="261979" cy="252502"/>
            </a:xfrm>
            <a:prstGeom prst="ellipse">
              <a:avLst/>
            </a:prstGeom>
            <a:gradFill flip="none" rotWithShape="1">
              <a:gsLst>
                <a:gs pos="0">
                  <a:srgbClr val="423C3B"/>
                </a:gs>
                <a:gs pos="80000">
                  <a:srgbClr val="564F4D"/>
                </a:gs>
                <a:gs pos="100000">
                  <a:srgbClr val="574F4E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40" name="Shape 2147"/>
            <p:cNvSpPr txBox="1"/>
            <p:nvPr/>
          </p:nvSpPr>
          <p:spPr>
            <a:xfrm>
              <a:off x="333767" y="26669"/>
              <a:ext cx="1353270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 致命的问题</a:t>
              </a:r>
            </a:p>
          </p:txBody>
        </p:sp>
        <p:sp>
          <p:nvSpPr>
            <p:cNvPr id="541" name="Text Placeholder 8"/>
            <p:cNvSpPr txBox="1"/>
            <p:nvPr/>
          </p:nvSpPr>
          <p:spPr>
            <a:xfrm>
              <a:off x="1705838" y="0"/>
              <a:ext cx="3461853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685165">
                <a:lnSpc>
                  <a:spcPct val="100000"/>
                </a:lnSpc>
                <a:defRPr b="0" sz="18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手机到电脑的视频传输延迟</a:t>
              </a:r>
            </a:p>
          </p:txBody>
        </p:sp>
        <p:sp>
          <p:nvSpPr>
            <p:cNvPr id="542" name="椭圆形"/>
            <p:cNvSpPr/>
            <p:nvPr/>
          </p:nvSpPr>
          <p:spPr>
            <a:xfrm>
              <a:off x="9833" y="593602"/>
              <a:ext cx="261980" cy="252502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43" name="Shape 2147"/>
            <p:cNvSpPr txBox="1"/>
            <p:nvPr/>
          </p:nvSpPr>
          <p:spPr>
            <a:xfrm>
              <a:off x="419851" y="542052"/>
              <a:ext cx="10287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解决方法</a:t>
              </a:r>
            </a:p>
          </p:txBody>
        </p:sp>
        <p:sp>
          <p:nvSpPr>
            <p:cNvPr id="544" name="Text Placeholder 8"/>
            <p:cNvSpPr txBox="1"/>
            <p:nvPr/>
          </p:nvSpPr>
          <p:spPr>
            <a:xfrm>
              <a:off x="1715671" y="515383"/>
              <a:ext cx="5553768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685165">
                <a:lnSpc>
                  <a:spcPct val="100000"/>
                </a:lnSpc>
                <a:defRPr b="0" sz="18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在手机上处理图像，将处理结果用蓝牙直接给小车</a:t>
              </a:r>
            </a:p>
          </p:txBody>
        </p:sp>
        <p:sp>
          <p:nvSpPr>
            <p:cNvPr id="545" name="椭圆形"/>
            <p:cNvSpPr/>
            <p:nvPr/>
          </p:nvSpPr>
          <p:spPr>
            <a:xfrm>
              <a:off x="9833" y="1108984"/>
              <a:ext cx="261980" cy="252503"/>
            </a:xfrm>
            <a:prstGeom prst="ellipse">
              <a:avLst/>
            </a:prstGeom>
            <a:gradFill flip="none" rotWithShape="1">
              <a:gsLst>
                <a:gs pos="0">
                  <a:srgbClr val="423C3B"/>
                </a:gs>
                <a:gs pos="80000">
                  <a:srgbClr val="564F4D"/>
                </a:gs>
                <a:gs pos="100000">
                  <a:srgbClr val="574F4E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46" name="Shape 2147"/>
            <p:cNvSpPr txBox="1"/>
            <p:nvPr/>
          </p:nvSpPr>
          <p:spPr>
            <a:xfrm>
              <a:off x="419851" y="1057435"/>
              <a:ext cx="5207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/>
              <a:r>
                <a:t>难点</a:t>
              </a:r>
            </a:p>
          </p:txBody>
        </p:sp>
        <p:sp>
          <p:nvSpPr>
            <p:cNvPr id="547" name="Text Placeholder 8"/>
            <p:cNvSpPr txBox="1"/>
            <p:nvPr/>
          </p:nvSpPr>
          <p:spPr>
            <a:xfrm>
              <a:off x="1715671" y="1011715"/>
              <a:ext cx="5553768" cy="1043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685165">
                <a:lnSpc>
                  <a:spcPct val="100000"/>
                </a:lnSpc>
                <a:defRPr b="0" sz="18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将训练好的模型压缩，使其能在手机上做预测；</a:t>
              </a:r>
            </a:p>
            <a:p>
              <a:pPr defTabSz="685165">
                <a:lnSpc>
                  <a:spcPct val="100000"/>
                </a:lnSpc>
                <a:defRPr b="0" sz="18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Tensorflow Lite与app的接口；</a:t>
              </a:r>
            </a:p>
            <a:p>
              <a:pPr defTabSz="685165">
                <a:lnSpc>
                  <a:spcPct val="100000"/>
                </a:lnSpc>
                <a:defRPr b="0" sz="18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手机与小车基于蓝牙的通信；</a:t>
              </a:r>
            </a:p>
          </p:txBody>
        </p:sp>
        <p:sp>
          <p:nvSpPr>
            <p:cNvPr id="548" name="椭圆形"/>
            <p:cNvSpPr/>
            <p:nvPr/>
          </p:nvSpPr>
          <p:spPr>
            <a:xfrm>
              <a:off x="49168" y="2221268"/>
              <a:ext cx="261980" cy="252502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49" name="Shape 2147"/>
            <p:cNvSpPr txBox="1"/>
            <p:nvPr/>
          </p:nvSpPr>
          <p:spPr>
            <a:xfrm>
              <a:off x="459186" y="2169719"/>
              <a:ext cx="10287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/>
              <a:r>
                <a:t>隆重推出</a:t>
              </a:r>
            </a:p>
          </p:txBody>
        </p:sp>
        <p:sp>
          <p:nvSpPr>
            <p:cNvPr id="550" name="Text Placeholder 8"/>
            <p:cNvSpPr txBox="1"/>
            <p:nvPr/>
          </p:nvSpPr>
          <p:spPr>
            <a:xfrm>
              <a:off x="1755006" y="2162099"/>
              <a:ext cx="555376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685165">
                <a:lnSpc>
                  <a:spcPct val="100000"/>
                </a:lnSpc>
                <a:defRPr b="0" sz="18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IOS app</a:t>
              </a:r>
            </a:p>
          </p:txBody>
        </p:sp>
        <p:sp>
          <p:nvSpPr>
            <p:cNvPr id="551" name="椭圆形"/>
            <p:cNvSpPr/>
            <p:nvPr/>
          </p:nvSpPr>
          <p:spPr>
            <a:xfrm>
              <a:off x="49168" y="2736651"/>
              <a:ext cx="261980" cy="252503"/>
            </a:xfrm>
            <a:prstGeom prst="ellipse">
              <a:avLst/>
            </a:prstGeom>
            <a:gradFill flip="none" rotWithShape="1">
              <a:gsLst>
                <a:gs pos="0">
                  <a:srgbClr val="423C3B"/>
                </a:gs>
                <a:gs pos="80000">
                  <a:srgbClr val="564F4D"/>
                </a:gs>
                <a:gs pos="100000">
                  <a:srgbClr val="574F4E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52" name="Shape 2147"/>
            <p:cNvSpPr txBox="1"/>
            <p:nvPr/>
          </p:nvSpPr>
          <p:spPr>
            <a:xfrm>
              <a:off x="433735" y="2685102"/>
              <a:ext cx="12827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/>
              <a:r>
                <a:t>可行性分析</a:t>
              </a:r>
            </a:p>
          </p:txBody>
        </p:sp>
        <p:sp>
          <p:nvSpPr>
            <p:cNvPr id="553" name="Text Placeholder 8"/>
            <p:cNvSpPr txBox="1"/>
            <p:nvPr/>
          </p:nvSpPr>
          <p:spPr>
            <a:xfrm>
              <a:off x="1786604" y="2664782"/>
              <a:ext cx="3461853" cy="1043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685165">
                <a:lnSpc>
                  <a:spcPct val="100000"/>
                </a:lnSpc>
                <a:defRPr b="0" sz="18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友好的开发平台；</a:t>
              </a:r>
            </a:p>
            <a:p>
              <a:pPr defTabSz="685165">
                <a:lnSpc>
                  <a:spcPct val="100000"/>
                </a:lnSpc>
                <a:defRPr b="0" sz="18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官方文档+demo：大量、详细；</a:t>
              </a:r>
            </a:p>
            <a:p>
              <a:pPr defTabSz="685165">
                <a:lnSpc>
                  <a:spcPct val="100000"/>
                </a:lnSpc>
                <a:defRPr b="0" sz="18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各接口：成熟、便捷；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 p14:dur="1000">
        <p:fade thruBlk="1"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TextBox 8"/>
          <p:cNvSpPr txBox="1"/>
          <p:nvPr/>
        </p:nvSpPr>
        <p:spPr>
          <a:xfrm>
            <a:off x="3750248" y="235559"/>
            <a:ext cx="1643504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914400">
              <a:lnSpc>
                <a:spcPct val="100000"/>
              </a:lnSpc>
              <a:defRPr b="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年度工作概述</a:t>
            </a:r>
          </a:p>
        </p:txBody>
      </p:sp>
      <p:sp>
        <p:nvSpPr>
          <p:cNvPr id="557" name="TextBox 8"/>
          <p:cNvSpPr txBox="1"/>
          <p:nvPr/>
        </p:nvSpPr>
        <p:spPr>
          <a:xfrm>
            <a:off x="3750248" y="583129"/>
            <a:ext cx="164350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914400">
              <a:lnSpc>
                <a:spcPct val="100000"/>
              </a:lnSpc>
              <a:defRPr b="0" sz="800">
                <a:solidFill>
                  <a:srgbClr val="808080"/>
                </a:solidFill>
              </a:defRPr>
            </a:lvl1pPr>
          </a:lstStyle>
          <a:p>
            <a:pPr/>
            <a:r>
              <a:t>CLICK TO ADD CAPTION TEXT</a:t>
            </a:r>
          </a:p>
        </p:txBody>
      </p:sp>
      <p:grpSp>
        <p:nvGrpSpPr>
          <p:cNvPr id="560" name="矩形 19"/>
          <p:cNvGrpSpPr/>
          <p:nvPr/>
        </p:nvGrpSpPr>
        <p:grpSpPr>
          <a:xfrm>
            <a:off x="213017" y="59142"/>
            <a:ext cx="5331092" cy="857341"/>
            <a:chOff x="0" y="0"/>
            <a:chExt cx="5331090" cy="857339"/>
          </a:xfrm>
        </p:grpSpPr>
        <p:sp>
          <p:nvSpPr>
            <p:cNvPr id="558" name="矩形"/>
            <p:cNvSpPr/>
            <p:nvPr/>
          </p:nvSpPr>
          <p:spPr>
            <a:xfrm>
              <a:off x="-1" y="-1"/>
              <a:ext cx="5331092" cy="8573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59" name="App流程"/>
            <p:cNvSpPr txBox="1"/>
            <p:nvPr/>
          </p:nvSpPr>
          <p:spPr>
            <a:xfrm>
              <a:off x="-1" y="205149"/>
              <a:ext cx="5331092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solidFill>
                    <a:srgbClr val="80808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App流程</a:t>
              </a:r>
            </a:p>
          </p:txBody>
        </p:sp>
      </p:grpSp>
      <p:sp>
        <p:nvSpPr>
          <p:cNvPr id="561" name="矩形"/>
          <p:cNvSpPr/>
          <p:nvPr/>
        </p:nvSpPr>
        <p:spPr>
          <a:xfrm>
            <a:off x="3409114" y="991121"/>
            <a:ext cx="2454967" cy="4786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defTabSz="914400">
              <a:lnSpc>
                <a:spcPct val="100000"/>
              </a:lnSpc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62" name="手机摄像头获取图像"/>
          <p:cNvSpPr txBox="1"/>
          <p:nvPr/>
        </p:nvSpPr>
        <p:spPr>
          <a:xfrm>
            <a:off x="3487247" y="1052649"/>
            <a:ext cx="229870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手机摄像头获取图像</a:t>
            </a:r>
          </a:p>
        </p:txBody>
      </p:sp>
      <p:sp>
        <p:nvSpPr>
          <p:cNvPr id="563" name="线条"/>
          <p:cNvSpPr/>
          <p:nvPr/>
        </p:nvSpPr>
        <p:spPr>
          <a:xfrm>
            <a:off x="4571999" y="1491842"/>
            <a:ext cx="1" cy="62253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914400">
              <a:lnSpc>
                <a:spcPct val="100000"/>
              </a:lnSpc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64" name="矩形"/>
          <p:cNvSpPr/>
          <p:nvPr/>
        </p:nvSpPr>
        <p:spPr>
          <a:xfrm>
            <a:off x="3086839" y="2085640"/>
            <a:ext cx="3099517" cy="4786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defTabSz="914400">
              <a:lnSpc>
                <a:spcPct val="100000"/>
              </a:lnSpc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65" name="TensorFlow api 预测结果"/>
          <p:cNvSpPr txBox="1"/>
          <p:nvPr/>
        </p:nvSpPr>
        <p:spPr>
          <a:xfrm>
            <a:off x="3164972" y="2147168"/>
            <a:ext cx="294325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TensorFlow api 预测结果</a:t>
            </a:r>
          </a:p>
        </p:txBody>
      </p:sp>
      <p:sp>
        <p:nvSpPr>
          <p:cNvPr id="566" name="线条"/>
          <p:cNvSpPr/>
          <p:nvPr/>
        </p:nvSpPr>
        <p:spPr>
          <a:xfrm>
            <a:off x="4571999" y="2573661"/>
            <a:ext cx="1" cy="62253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914400">
              <a:lnSpc>
                <a:spcPct val="100000"/>
              </a:lnSpc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67" name="矩形"/>
          <p:cNvSpPr/>
          <p:nvPr/>
        </p:nvSpPr>
        <p:spPr>
          <a:xfrm>
            <a:off x="3086839" y="3180159"/>
            <a:ext cx="3099517" cy="4786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defTabSz="914400">
              <a:lnSpc>
                <a:spcPct val="100000"/>
              </a:lnSpc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68" name="通过蓝牙将指令传给小车"/>
          <p:cNvSpPr txBox="1"/>
          <p:nvPr/>
        </p:nvSpPr>
        <p:spPr>
          <a:xfrm>
            <a:off x="3233247" y="3241687"/>
            <a:ext cx="280670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通过蓝牙将指令传给小车</a:t>
            </a:r>
          </a:p>
        </p:txBody>
      </p:sp>
      <p:sp>
        <p:nvSpPr>
          <p:cNvPr id="569" name="线条"/>
          <p:cNvSpPr/>
          <p:nvPr/>
        </p:nvSpPr>
        <p:spPr>
          <a:xfrm>
            <a:off x="4571999" y="3668180"/>
            <a:ext cx="1" cy="62253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914400">
              <a:lnSpc>
                <a:spcPct val="100000"/>
              </a:lnSpc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70" name="矩形"/>
          <p:cNvSpPr/>
          <p:nvPr/>
        </p:nvSpPr>
        <p:spPr>
          <a:xfrm>
            <a:off x="3530241" y="4274678"/>
            <a:ext cx="2083517" cy="4786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defTabSz="914400">
              <a:lnSpc>
                <a:spcPct val="100000"/>
              </a:lnSpc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71" name="小车做相应反应"/>
          <p:cNvSpPr txBox="1"/>
          <p:nvPr/>
        </p:nvSpPr>
        <p:spPr>
          <a:xfrm>
            <a:off x="3676650" y="4336206"/>
            <a:ext cx="179070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小车做相应反应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 p14:dur="1000">
        <p:fade thruBlk="1"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TextBox 8"/>
          <p:cNvSpPr txBox="1"/>
          <p:nvPr/>
        </p:nvSpPr>
        <p:spPr>
          <a:xfrm>
            <a:off x="3750248" y="235559"/>
            <a:ext cx="1643504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914400">
              <a:lnSpc>
                <a:spcPct val="100000"/>
              </a:lnSpc>
              <a:defRPr b="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年度工作概述</a:t>
            </a:r>
          </a:p>
        </p:txBody>
      </p:sp>
      <p:sp>
        <p:nvSpPr>
          <p:cNvPr id="574" name="TextBox 8"/>
          <p:cNvSpPr txBox="1"/>
          <p:nvPr/>
        </p:nvSpPr>
        <p:spPr>
          <a:xfrm>
            <a:off x="3750248" y="583129"/>
            <a:ext cx="164350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914400">
              <a:lnSpc>
                <a:spcPct val="100000"/>
              </a:lnSpc>
              <a:defRPr b="0" sz="800">
                <a:solidFill>
                  <a:srgbClr val="808080"/>
                </a:solidFill>
              </a:defRPr>
            </a:lvl1pPr>
          </a:lstStyle>
          <a:p>
            <a:pPr/>
            <a:r>
              <a:t>CLICK TO ADD CAPTION TEXT</a:t>
            </a:r>
          </a:p>
        </p:txBody>
      </p:sp>
      <p:grpSp>
        <p:nvGrpSpPr>
          <p:cNvPr id="577" name="矩形 19"/>
          <p:cNvGrpSpPr/>
          <p:nvPr/>
        </p:nvGrpSpPr>
        <p:grpSpPr>
          <a:xfrm>
            <a:off x="213017" y="59142"/>
            <a:ext cx="5331092" cy="857341"/>
            <a:chOff x="0" y="0"/>
            <a:chExt cx="5331090" cy="857339"/>
          </a:xfrm>
        </p:grpSpPr>
        <p:sp>
          <p:nvSpPr>
            <p:cNvPr id="575" name="矩形"/>
            <p:cNvSpPr/>
            <p:nvPr/>
          </p:nvSpPr>
          <p:spPr>
            <a:xfrm>
              <a:off x="-1" y="-1"/>
              <a:ext cx="5331092" cy="8573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76" name="App概览"/>
            <p:cNvSpPr txBox="1"/>
            <p:nvPr/>
          </p:nvSpPr>
          <p:spPr>
            <a:xfrm>
              <a:off x="-1" y="205149"/>
              <a:ext cx="5331092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solidFill>
                    <a:srgbClr val="80808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App概览</a:t>
              </a:r>
            </a:p>
          </p:txBody>
        </p:sp>
      </p:grpSp>
      <p:grpSp>
        <p:nvGrpSpPr>
          <p:cNvPr id="593" name="成组"/>
          <p:cNvGrpSpPr/>
          <p:nvPr/>
        </p:nvGrpSpPr>
        <p:grpSpPr>
          <a:xfrm>
            <a:off x="696905" y="1041975"/>
            <a:ext cx="7308775" cy="3048323"/>
            <a:chOff x="0" y="0"/>
            <a:chExt cx="7308773" cy="3048322"/>
          </a:xfrm>
        </p:grpSpPr>
        <p:sp>
          <p:nvSpPr>
            <p:cNvPr id="578" name="椭圆形"/>
            <p:cNvSpPr/>
            <p:nvPr/>
          </p:nvSpPr>
          <p:spPr>
            <a:xfrm>
              <a:off x="0" y="59169"/>
              <a:ext cx="261979" cy="252502"/>
            </a:xfrm>
            <a:prstGeom prst="ellipse">
              <a:avLst/>
            </a:prstGeom>
            <a:gradFill flip="none" rotWithShape="1">
              <a:gsLst>
                <a:gs pos="0">
                  <a:srgbClr val="423C3B"/>
                </a:gs>
                <a:gs pos="80000">
                  <a:srgbClr val="564F4D"/>
                </a:gs>
                <a:gs pos="100000">
                  <a:srgbClr val="574F4E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79" name="Shape 2147"/>
            <p:cNvSpPr txBox="1"/>
            <p:nvPr/>
          </p:nvSpPr>
          <p:spPr>
            <a:xfrm>
              <a:off x="397267" y="7619"/>
              <a:ext cx="10287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/>
              <a:r>
                <a:t>开发平台</a:t>
              </a:r>
            </a:p>
          </p:txBody>
        </p:sp>
        <p:sp>
          <p:nvSpPr>
            <p:cNvPr id="580" name="Text Placeholder 8"/>
            <p:cNvSpPr txBox="1"/>
            <p:nvPr/>
          </p:nvSpPr>
          <p:spPr>
            <a:xfrm>
              <a:off x="1705838" y="0"/>
              <a:ext cx="346185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685165">
                <a:lnSpc>
                  <a:spcPct val="100000"/>
                </a:lnSpc>
                <a:defRPr b="0" sz="18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Xcode</a:t>
              </a:r>
            </a:p>
          </p:txBody>
        </p:sp>
        <p:sp>
          <p:nvSpPr>
            <p:cNvPr id="581" name="椭圆形"/>
            <p:cNvSpPr/>
            <p:nvPr/>
          </p:nvSpPr>
          <p:spPr>
            <a:xfrm>
              <a:off x="9833" y="574552"/>
              <a:ext cx="261980" cy="252502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82" name="Shape 2147"/>
            <p:cNvSpPr txBox="1"/>
            <p:nvPr/>
          </p:nvSpPr>
          <p:spPr>
            <a:xfrm>
              <a:off x="419851" y="523002"/>
              <a:ext cx="5207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/>
              <a:r>
                <a:t>类型</a:t>
              </a:r>
            </a:p>
          </p:txBody>
        </p:sp>
        <p:sp>
          <p:nvSpPr>
            <p:cNvPr id="583" name="Text Placeholder 8"/>
            <p:cNvSpPr txBox="1"/>
            <p:nvPr/>
          </p:nvSpPr>
          <p:spPr>
            <a:xfrm>
              <a:off x="1715671" y="496333"/>
              <a:ext cx="5553768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685165">
                <a:lnSpc>
                  <a:spcPct val="100000"/>
                </a:lnSpc>
                <a:defRPr b="0" sz="18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单界面</a:t>
              </a:r>
            </a:p>
          </p:txBody>
        </p:sp>
        <p:sp>
          <p:nvSpPr>
            <p:cNvPr id="584" name="椭圆形"/>
            <p:cNvSpPr/>
            <p:nvPr/>
          </p:nvSpPr>
          <p:spPr>
            <a:xfrm>
              <a:off x="9833" y="1089934"/>
              <a:ext cx="261980" cy="252503"/>
            </a:xfrm>
            <a:prstGeom prst="ellipse">
              <a:avLst/>
            </a:prstGeom>
            <a:gradFill flip="none" rotWithShape="1">
              <a:gsLst>
                <a:gs pos="0">
                  <a:srgbClr val="423C3B"/>
                </a:gs>
                <a:gs pos="80000">
                  <a:srgbClr val="564F4D"/>
                </a:gs>
                <a:gs pos="100000">
                  <a:srgbClr val="574F4E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85" name="Shape 2147"/>
            <p:cNvSpPr txBox="1"/>
            <p:nvPr/>
          </p:nvSpPr>
          <p:spPr>
            <a:xfrm>
              <a:off x="419851" y="1038385"/>
              <a:ext cx="5207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/>
              <a:r>
                <a:t>需求</a:t>
              </a:r>
            </a:p>
          </p:txBody>
        </p:sp>
        <p:sp>
          <p:nvSpPr>
            <p:cNvPr id="586" name="Text Placeholder 8"/>
            <p:cNvSpPr txBox="1"/>
            <p:nvPr/>
          </p:nvSpPr>
          <p:spPr>
            <a:xfrm>
              <a:off x="1715671" y="992665"/>
              <a:ext cx="5553768" cy="1043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685165">
                <a:lnSpc>
                  <a:spcPct val="100000"/>
                </a:lnSpc>
                <a:defRPr b="0" sz="18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只需完成相应功能，不需要好看的UI；尽可能实现起来简单快速；保证响应时间短；重点放在计算机视觉模型上</a:t>
              </a:r>
            </a:p>
          </p:txBody>
        </p:sp>
        <p:sp>
          <p:nvSpPr>
            <p:cNvPr id="587" name="椭圆形"/>
            <p:cNvSpPr/>
            <p:nvPr/>
          </p:nvSpPr>
          <p:spPr>
            <a:xfrm>
              <a:off x="49168" y="2202218"/>
              <a:ext cx="261980" cy="252502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88" name="Shape 2147"/>
            <p:cNvSpPr txBox="1"/>
            <p:nvPr/>
          </p:nvSpPr>
          <p:spPr>
            <a:xfrm>
              <a:off x="459186" y="2150669"/>
              <a:ext cx="5207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/>
              <a:r>
                <a:t>计划</a:t>
              </a:r>
            </a:p>
          </p:txBody>
        </p:sp>
        <p:sp>
          <p:nvSpPr>
            <p:cNvPr id="589" name="Text Placeholder 8"/>
            <p:cNvSpPr txBox="1"/>
            <p:nvPr/>
          </p:nvSpPr>
          <p:spPr>
            <a:xfrm>
              <a:off x="1755006" y="2123999"/>
              <a:ext cx="5553768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685165">
                <a:lnSpc>
                  <a:spcPct val="100000"/>
                </a:lnSpc>
                <a:defRPr b="0" sz="18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尽管值得一试，但不应投入太多精力，限定两周</a:t>
              </a:r>
            </a:p>
          </p:txBody>
        </p:sp>
        <p:sp>
          <p:nvSpPr>
            <p:cNvPr id="590" name="椭圆形"/>
            <p:cNvSpPr/>
            <p:nvPr/>
          </p:nvSpPr>
          <p:spPr>
            <a:xfrm>
              <a:off x="49168" y="2717601"/>
              <a:ext cx="261980" cy="252503"/>
            </a:xfrm>
            <a:prstGeom prst="ellipse">
              <a:avLst/>
            </a:prstGeom>
            <a:gradFill flip="none" rotWithShape="1">
              <a:gsLst>
                <a:gs pos="0">
                  <a:srgbClr val="423C3B"/>
                </a:gs>
                <a:gs pos="80000">
                  <a:srgbClr val="564F4D"/>
                </a:gs>
                <a:gs pos="100000">
                  <a:srgbClr val="574F4E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91" name="Shape 2147"/>
            <p:cNvSpPr txBox="1"/>
            <p:nvPr/>
          </p:nvSpPr>
          <p:spPr>
            <a:xfrm>
              <a:off x="433735" y="2666052"/>
              <a:ext cx="5207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/>
              <a:r>
                <a:t>进度</a:t>
              </a:r>
            </a:p>
          </p:txBody>
        </p:sp>
        <p:sp>
          <p:nvSpPr>
            <p:cNvPr id="592" name="Text Placeholder 8"/>
            <p:cNvSpPr txBox="1"/>
            <p:nvPr/>
          </p:nvSpPr>
          <p:spPr>
            <a:xfrm>
              <a:off x="1750208" y="2639382"/>
              <a:ext cx="5218300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685165">
                <a:lnSpc>
                  <a:spcPct val="100000"/>
                </a:lnSpc>
                <a:defRPr b="0" sz="18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环境配备就绪；单界面app框架搭建完成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 p14:dur="1000">
        <p:fade thruBlk="1"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文本框 12"/>
          <p:cNvSpPr txBox="1"/>
          <p:nvPr/>
        </p:nvSpPr>
        <p:spPr>
          <a:xfrm>
            <a:off x="2739543" y="3296542"/>
            <a:ext cx="4064706" cy="576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914400">
              <a:lnSpc>
                <a:spcPct val="100000"/>
              </a:lnSpc>
              <a:defRPr sz="2800">
                <a:solidFill>
                  <a:srgbClr val="808080"/>
                </a:solidFill>
                <a:latin typeface="方正兰亭超细黑简体"/>
                <a:ea typeface="方正兰亭超细黑简体"/>
                <a:cs typeface="方正兰亭超细黑简体"/>
                <a:sym typeface="方正兰亭超细黑简体"/>
              </a:defRPr>
            </a:lvl1pPr>
          </a:lstStyle>
          <a:p>
            <a:pPr/>
            <a:r>
              <a:t>项目整体问题分析</a:t>
            </a:r>
          </a:p>
        </p:txBody>
      </p:sp>
      <p:sp>
        <p:nvSpPr>
          <p:cNvPr id="596" name="文本框 12"/>
          <p:cNvSpPr txBox="1"/>
          <p:nvPr/>
        </p:nvSpPr>
        <p:spPr>
          <a:xfrm>
            <a:off x="4879506" y="2156699"/>
            <a:ext cx="1007298" cy="1440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914400">
              <a:lnSpc>
                <a:spcPct val="100000"/>
              </a:lnSpc>
              <a:defRPr b="0" sz="9000">
                <a:solidFill>
                  <a:srgbClr val="808080"/>
                </a:solidFill>
                <a:latin typeface="AgencyFB"/>
                <a:ea typeface="AgencyFB"/>
                <a:cs typeface="AgencyFB"/>
                <a:sym typeface="AgencyFB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97" name="文本框 14"/>
          <p:cNvSpPr txBox="1"/>
          <p:nvPr/>
        </p:nvSpPr>
        <p:spPr>
          <a:xfrm>
            <a:off x="3959931" y="2680555"/>
            <a:ext cx="1378849" cy="284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914400">
              <a:lnSpc>
                <a:spcPct val="100000"/>
              </a:lnSpc>
              <a:defRPr b="0" sz="14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PART ONE</a:t>
            </a:r>
          </a:p>
        </p:txBody>
      </p:sp>
      <p:pic>
        <p:nvPicPr>
          <p:cNvPr id="598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rcRect l="17632" t="0" r="49845" b="47264"/>
          <a:stretch>
            <a:fillRect/>
          </a:stretch>
        </p:blipFill>
        <p:spPr>
          <a:xfrm flipH="1">
            <a:off x="2159731" y="-1"/>
            <a:ext cx="2088233" cy="3040093"/>
          </a:xfrm>
          <a:prstGeom prst="rect">
            <a:avLst/>
          </a:prstGeom>
          <a:ln w="12700">
            <a:miter lim="400000"/>
          </a:ln>
        </p:spPr>
      </p:pic>
      <p:sp>
        <p:nvSpPr>
          <p:cNvPr id="599" name="PA_半闭框 7"/>
          <p:cNvSpPr/>
          <p:nvPr/>
        </p:nvSpPr>
        <p:spPr>
          <a:xfrm flipH="1">
            <a:off x="4463986" y="2320515"/>
            <a:ext cx="1296145" cy="720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408" y="192"/>
                </a:lnTo>
                <a:lnTo>
                  <a:pt x="160" y="192"/>
                </a:lnTo>
                <a:lnTo>
                  <a:pt x="160" y="21440"/>
                </a:lnTo>
                <a:lnTo>
                  <a:pt x="0" y="21600"/>
                </a:lnTo>
                <a:close/>
              </a:path>
            </a:pathLst>
          </a:custGeom>
          <a:solidFill>
            <a:srgbClr val="65686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lnSpc>
                <a:spcPct val="100000"/>
              </a:lnSpc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 p14:dur="1000">
        <p:fade thruBlk="1"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成组"/>
          <p:cNvGrpSpPr/>
          <p:nvPr/>
        </p:nvGrpSpPr>
        <p:grpSpPr>
          <a:xfrm>
            <a:off x="-26820" y="1307938"/>
            <a:ext cx="9107812" cy="2948463"/>
            <a:chOff x="0" y="0"/>
            <a:chExt cx="9107810" cy="2948461"/>
          </a:xfrm>
        </p:grpSpPr>
        <p:grpSp>
          <p:nvGrpSpPr>
            <p:cNvPr id="608" name="组合 9"/>
            <p:cNvGrpSpPr/>
            <p:nvPr/>
          </p:nvGrpSpPr>
          <p:grpSpPr>
            <a:xfrm>
              <a:off x="3090099" y="-1"/>
              <a:ext cx="3024073" cy="2948463"/>
              <a:chOff x="0" y="0"/>
              <a:chExt cx="3024071" cy="2948461"/>
            </a:xfrm>
          </p:grpSpPr>
          <p:sp>
            <p:nvSpPr>
              <p:cNvPr id="601" name="任意多边形 1"/>
              <p:cNvSpPr/>
              <p:nvPr/>
            </p:nvSpPr>
            <p:spPr>
              <a:xfrm rot="9257143">
                <a:off x="1361187" y="2293570"/>
                <a:ext cx="1347694" cy="381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1080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defRPr b="0" sz="1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602" name="任意多边形 2"/>
              <p:cNvSpPr/>
              <p:nvPr/>
            </p:nvSpPr>
            <p:spPr>
              <a:xfrm rot="12342857">
                <a:off x="315189" y="2293570"/>
                <a:ext cx="1347696" cy="381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1080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defRPr b="0" sz="1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603" name="任意多边形 3"/>
              <p:cNvSpPr/>
              <p:nvPr/>
            </p:nvSpPr>
            <p:spPr>
              <a:xfrm rot="15428571">
                <a:off x="-337353" y="1475276"/>
                <a:ext cx="1348185" cy="3812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1080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defRPr b="0" sz="1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604" name="任意多边形 4"/>
              <p:cNvSpPr/>
              <p:nvPr/>
            </p:nvSpPr>
            <p:spPr>
              <a:xfrm rot="18514286">
                <a:off x="-104448" y="454602"/>
                <a:ext cx="1346527" cy="3812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10800" y="2160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defRPr b="0" sz="1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605" name="任意多边形 5"/>
              <p:cNvSpPr/>
              <p:nvPr/>
            </p:nvSpPr>
            <p:spPr>
              <a:xfrm>
                <a:off x="839016" y="165"/>
                <a:ext cx="1346038" cy="381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1080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defRPr b="0" sz="1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606" name="任意多边形 6"/>
              <p:cNvSpPr/>
              <p:nvPr/>
            </p:nvSpPr>
            <p:spPr>
              <a:xfrm rot="3085714">
                <a:off x="1781992" y="454602"/>
                <a:ext cx="1346527" cy="3812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1080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defRPr b="0" sz="1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607" name="任意多边形 7"/>
              <p:cNvSpPr/>
              <p:nvPr/>
            </p:nvSpPr>
            <p:spPr>
              <a:xfrm rot="6171427">
                <a:off x="2013239" y="1475276"/>
                <a:ext cx="1348185" cy="3812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10800" y="2160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defRPr b="0" sz="1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</p:grpSp>
        <p:sp>
          <p:nvSpPr>
            <p:cNvPr id="609" name="矩形 3"/>
            <p:cNvSpPr/>
            <p:nvPr/>
          </p:nvSpPr>
          <p:spPr>
            <a:xfrm>
              <a:off x="3818515" y="1226772"/>
              <a:ext cx="1513464" cy="28093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2515" tIns="32515" rIns="32515" bIns="32515" numCol="1" anchor="t">
              <a:spAutoFit/>
            </a:bodyPr>
            <a:lstStyle>
              <a:lvl1pPr algn="ctr" defTabSz="914400">
                <a:spcBef>
                  <a:spcPts val="200"/>
                </a:spcBef>
                <a:defRPr b="0" sz="1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这可怕的小车</a:t>
              </a:r>
            </a:p>
          </p:txBody>
        </p:sp>
        <p:sp>
          <p:nvSpPr>
            <p:cNvPr id="610" name="TextBox 170"/>
            <p:cNvSpPr txBox="1"/>
            <p:nvPr/>
          </p:nvSpPr>
          <p:spPr>
            <a:xfrm>
              <a:off x="1196210" y="19298"/>
              <a:ext cx="1728163" cy="2844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r" defTabSz="914400">
                <a:defRPr b="0" sz="12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硬件问题</a:t>
              </a:r>
            </a:p>
          </p:txBody>
        </p:sp>
        <p:sp>
          <p:nvSpPr>
            <p:cNvPr id="611" name="TextBox 171"/>
            <p:cNvSpPr txBox="1"/>
            <p:nvPr/>
          </p:nvSpPr>
          <p:spPr>
            <a:xfrm>
              <a:off x="0" y="260789"/>
              <a:ext cx="2946240" cy="2844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algn="r" defTabSz="914400">
                <a:lnSpc>
                  <a:spcPct val="150000"/>
                </a:lnSpc>
                <a:defRPr b="0" sz="12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舵机无法转向、小车右前轮发生故障</a:t>
              </a:r>
            </a:p>
          </p:txBody>
        </p:sp>
        <p:sp>
          <p:nvSpPr>
            <p:cNvPr id="612" name="TextBox 170"/>
            <p:cNvSpPr txBox="1"/>
            <p:nvPr/>
          </p:nvSpPr>
          <p:spPr>
            <a:xfrm>
              <a:off x="1188094" y="915116"/>
              <a:ext cx="1728163" cy="2844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/>
            <a:p>
              <a:pPr algn="r" defTabSz="914400">
                <a:defRPr b="0" sz="1200">
                  <a:solidFill>
                    <a:srgbClr val="404040"/>
                  </a:solidFill>
                </a:defRPr>
              </a:pPr>
              <a:r>
                <a:t>Mac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链接蓝牙</a:t>
              </a:r>
            </a:p>
          </p:txBody>
        </p:sp>
        <p:sp>
          <p:nvSpPr>
            <p:cNvPr id="613" name="TextBox 171"/>
            <p:cNvSpPr txBox="1"/>
            <p:nvPr/>
          </p:nvSpPr>
          <p:spPr>
            <a:xfrm>
              <a:off x="42682" y="1156607"/>
              <a:ext cx="2870041" cy="5003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/>
            <a:p>
              <a:pPr algn="r" defTabSz="914400">
                <a:lnSpc>
                  <a:spcPct val="100000"/>
                </a:lnSpc>
                <a:defRPr b="0" sz="12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调用</a:t>
              </a:r>
              <a:r>
                <a:t>pyserial</a:t>
              </a:r>
              <a:r>
                <a:t>库要提供虚拟设备端口，但在</a:t>
              </a:r>
              <a:r>
                <a:t>mac</a:t>
              </a:r>
              <a:r>
                <a:t>电脑上找不到相应的端口号</a:t>
              </a:r>
            </a:p>
          </p:txBody>
        </p:sp>
        <p:sp>
          <p:nvSpPr>
            <p:cNvPr id="614" name="TextBox 170"/>
            <p:cNvSpPr txBox="1"/>
            <p:nvPr/>
          </p:nvSpPr>
          <p:spPr>
            <a:xfrm>
              <a:off x="1188094" y="2035625"/>
              <a:ext cx="1728163" cy="2844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/>
            <a:p>
              <a:pPr algn="r" defTabSz="914400">
                <a:defRPr b="0" sz="1200">
                  <a:solidFill>
                    <a:srgbClr val="404040"/>
                  </a:solidFill>
                </a:defRPr>
              </a:pPr>
              <a:r>
                <a:t>P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C电脑蓝牙传输问题</a:t>
              </a:r>
            </a:p>
          </p:txBody>
        </p:sp>
        <p:sp>
          <p:nvSpPr>
            <p:cNvPr id="615" name="TextBox 171"/>
            <p:cNvSpPr txBox="1"/>
            <p:nvPr/>
          </p:nvSpPr>
          <p:spPr>
            <a:xfrm>
              <a:off x="29982" y="2277116"/>
              <a:ext cx="2870041" cy="5003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/>
            <a:p>
              <a:pPr algn="r" defTabSz="914400">
                <a:lnSpc>
                  <a:spcPct val="100000"/>
                </a:lnSpc>
                <a:defRPr b="0" sz="12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输入一个字符给小车，小车返回另一个相同的字符</a:t>
              </a:r>
              <a:r>
                <a:t>R</a:t>
              </a:r>
              <a:r>
                <a:t>，语音控制的关卡</a:t>
              </a:r>
            </a:p>
          </p:txBody>
        </p:sp>
        <p:sp>
          <p:nvSpPr>
            <p:cNvPr id="616" name="TextBox 170"/>
            <p:cNvSpPr txBox="1"/>
            <p:nvPr/>
          </p:nvSpPr>
          <p:spPr>
            <a:xfrm>
              <a:off x="6235140" y="2066618"/>
              <a:ext cx="1728163" cy="2844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defTabSz="914400">
                <a:defRPr b="0" sz="12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拍摄模糊</a:t>
              </a:r>
            </a:p>
          </p:txBody>
        </p:sp>
        <p:sp>
          <p:nvSpPr>
            <p:cNvPr id="617" name="TextBox 171"/>
            <p:cNvSpPr txBox="1"/>
            <p:nvPr/>
          </p:nvSpPr>
          <p:spPr>
            <a:xfrm>
              <a:off x="6235141" y="2271713"/>
              <a:ext cx="2747620" cy="5003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defTabSz="685165">
                <a:lnSpc>
                  <a:spcPct val="100000"/>
                </a:lnSpc>
                <a:defRPr b="0" sz="12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在小车快速行驶的情况下，可能会产生拍摄模糊的情况</a:t>
              </a:r>
            </a:p>
          </p:txBody>
        </p:sp>
        <p:sp>
          <p:nvSpPr>
            <p:cNvPr id="618" name="TextBox 170"/>
            <p:cNvSpPr txBox="1"/>
            <p:nvPr/>
          </p:nvSpPr>
          <p:spPr>
            <a:xfrm>
              <a:off x="6237771" y="1014498"/>
              <a:ext cx="1728163" cy="2844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defTabSz="914400">
                <a:defRPr b="0" sz="12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影像延迟</a:t>
              </a:r>
            </a:p>
          </p:txBody>
        </p:sp>
        <p:sp>
          <p:nvSpPr>
            <p:cNvPr id="619" name="TextBox 171"/>
            <p:cNvSpPr txBox="1"/>
            <p:nvPr/>
          </p:nvSpPr>
          <p:spPr>
            <a:xfrm>
              <a:off x="6237770" y="1219594"/>
              <a:ext cx="2870041" cy="5003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/>
            <a:p>
              <a:pPr defTabSz="914400">
                <a:lnSpc>
                  <a:spcPct val="100000"/>
                </a:lnSpc>
                <a:defRPr b="0" sz="12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影像通过</a:t>
              </a:r>
              <a:r>
                <a:t>Wifi</a:t>
              </a:r>
              <a:r>
                <a:t>网络进行传输，存在延迟问题，且网速较慢的情况下延迟加重</a:t>
              </a:r>
            </a:p>
          </p:txBody>
        </p:sp>
        <p:sp>
          <p:nvSpPr>
            <p:cNvPr id="620" name="TextBox 170"/>
            <p:cNvSpPr txBox="1"/>
            <p:nvPr/>
          </p:nvSpPr>
          <p:spPr>
            <a:xfrm>
              <a:off x="6096912" y="50291"/>
              <a:ext cx="1728163" cy="2844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defTabSz="914400">
                <a:defRPr b="0" sz="12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手机蓝牙控制</a:t>
              </a:r>
            </a:p>
          </p:txBody>
        </p:sp>
        <p:sp>
          <p:nvSpPr>
            <p:cNvPr id="621" name="TextBox 171"/>
            <p:cNvSpPr txBox="1"/>
            <p:nvPr/>
          </p:nvSpPr>
          <p:spPr>
            <a:xfrm>
              <a:off x="6096914" y="255386"/>
              <a:ext cx="2870041" cy="5003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>
              <a:lvl1pPr defTabSz="914400">
                <a:lnSpc>
                  <a:spcPct val="100000"/>
                </a:lnSpc>
                <a:defRPr b="0" sz="12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相同的代码，相同的小车，相同的蓝牙，有时可以顺利控制，有时却毫无反应</a:t>
              </a:r>
            </a:p>
          </p:txBody>
        </p:sp>
      </p:grpSp>
      <p:grpSp>
        <p:nvGrpSpPr>
          <p:cNvPr id="625" name="矩形 22"/>
          <p:cNvGrpSpPr/>
          <p:nvPr/>
        </p:nvGrpSpPr>
        <p:grpSpPr>
          <a:xfrm>
            <a:off x="250059" y="48456"/>
            <a:ext cx="5331092" cy="857341"/>
            <a:chOff x="0" y="0"/>
            <a:chExt cx="5331090" cy="857339"/>
          </a:xfrm>
        </p:grpSpPr>
        <p:sp>
          <p:nvSpPr>
            <p:cNvPr id="623" name="矩形"/>
            <p:cNvSpPr/>
            <p:nvPr/>
          </p:nvSpPr>
          <p:spPr>
            <a:xfrm>
              <a:off x="-1" y="-1"/>
              <a:ext cx="5331092" cy="8573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24" name="遇到的问题"/>
            <p:cNvSpPr txBox="1"/>
            <p:nvPr/>
          </p:nvSpPr>
          <p:spPr>
            <a:xfrm>
              <a:off x="-1" y="205149"/>
              <a:ext cx="5331092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914400">
                <a:lnSpc>
                  <a:spcPct val="100000"/>
                </a:lnSpc>
                <a:defRPr>
                  <a:solidFill>
                    <a:srgbClr val="80808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t> </a:t>
              </a:r>
              <a:r>
                <a:rPr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rPr>
                <a:t>遇到的问题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 p14:dur="1000">
        <p:fade thruBlk="1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 12"/>
          <p:cNvSpPr txBox="1"/>
          <p:nvPr/>
        </p:nvSpPr>
        <p:spPr>
          <a:xfrm>
            <a:off x="2739543" y="3296542"/>
            <a:ext cx="4064706" cy="576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914400">
              <a:lnSpc>
                <a:spcPct val="100000"/>
              </a:lnSpc>
              <a:defRPr sz="2800">
                <a:solidFill>
                  <a:srgbClr val="808080"/>
                </a:solidFill>
                <a:latin typeface="方正兰亭超细黑简体"/>
                <a:ea typeface="方正兰亭超细黑简体"/>
                <a:cs typeface="方正兰亭超细黑简体"/>
                <a:sym typeface="方正兰亭超细黑简体"/>
              </a:defRPr>
            </a:lvl1pPr>
          </a:lstStyle>
          <a:p>
            <a:pPr/>
            <a:r>
              <a:t>小车基础功能的完善</a:t>
            </a:r>
          </a:p>
        </p:txBody>
      </p:sp>
      <p:sp>
        <p:nvSpPr>
          <p:cNvPr id="138" name="文本框 12"/>
          <p:cNvSpPr txBox="1"/>
          <p:nvPr/>
        </p:nvSpPr>
        <p:spPr>
          <a:xfrm>
            <a:off x="4824026" y="2088445"/>
            <a:ext cx="1007298" cy="1440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914400">
              <a:lnSpc>
                <a:spcPct val="100000"/>
              </a:lnSpc>
              <a:defRPr b="0" sz="9000">
                <a:solidFill>
                  <a:srgbClr val="808080"/>
                </a:solidFill>
                <a:latin typeface="AgencyFB"/>
                <a:ea typeface="AgencyFB"/>
                <a:cs typeface="AgencyFB"/>
                <a:sym typeface="AgencyFB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9" name="文本框 14"/>
          <p:cNvSpPr txBox="1"/>
          <p:nvPr/>
        </p:nvSpPr>
        <p:spPr>
          <a:xfrm>
            <a:off x="3948827" y="2708198"/>
            <a:ext cx="1378849" cy="284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914400">
              <a:lnSpc>
                <a:spcPct val="100000"/>
              </a:lnSpc>
              <a:defRPr b="0" sz="14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PART ONE</a:t>
            </a:r>
          </a:p>
        </p:txBody>
      </p:sp>
      <p:pic>
        <p:nvPicPr>
          <p:cNvPr id="140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rcRect l="17632" t="0" r="49845" b="47264"/>
          <a:stretch>
            <a:fillRect/>
          </a:stretch>
        </p:blipFill>
        <p:spPr>
          <a:xfrm flipH="1">
            <a:off x="2159731" y="-1"/>
            <a:ext cx="2088233" cy="3040093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PA_半闭框 7"/>
          <p:cNvSpPr/>
          <p:nvPr/>
        </p:nvSpPr>
        <p:spPr>
          <a:xfrm flipH="1">
            <a:off x="4463986" y="2320515"/>
            <a:ext cx="1296145" cy="720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408" y="192"/>
                </a:lnTo>
                <a:lnTo>
                  <a:pt x="160" y="192"/>
                </a:lnTo>
                <a:lnTo>
                  <a:pt x="160" y="21440"/>
                </a:lnTo>
                <a:lnTo>
                  <a:pt x="0" y="21600"/>
                </a:lnTo>
                <a:close/>
              </a:path>
            </a:pathLst>
          </a:custGeom>
          <a:solidFill>
            <a:srgbClr val="65686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lnSpc>
                <a:spcPct val="100000"/>
              </a:lnSpc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 p14:dur="1000">
        <p:fade thruBlk="1"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文本框 12"/>
          <p:cNvSpPr txBox="1"/>
          <p:nvPr/>
        </p:nvSpPr>
        <p:spPr>
          <a:xfrm>
            <a:off x="2739543" y="3296542"/>
            <a:ext cx="4064706" cy="576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914400">
              <a:lnSpc>
                <a:spcPct val="100000"/>
              </a:lnSpc>
              <a:defRPr sz="2800">
                <a:solidFill>
                  <a:srgbClr val="808080"/>
                </a:solidFill>
                <a:latin typeface="方正兰亭超细黑简体"/>
                <a:ea typeface="方正兰亭超细黑简体"/>
                <a:cs typeface="方正兰亭超细黑简体"/>
                <a:sym typeface="方正兰亭超细黑简体"/>
              </a:defRPr>
            </a:lvl1pPr>
          </a:lstStyle>
          <a:p>
            <a:pPr/>
            <a:r>
              <a:t>小组分工</a:t>
            </a:r>
          </a:p>
        </p:txBody>
      </p:sp>
      <p:sp>
        <p:nvSpPr>
          <p:cNvPr id="628" name="文本框 12"/>
          <p:cNvSpPr txBox="1"/>
          <p:nvPr/>
        </p:nvSpPr>
        <p:spPr>
          <a:xfrm>
            <a:off x="4879506" y="2156699"/>
            <a:ext cx="1007298" cy="1440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914400">
              <a:lnSpc>
                <a:spcPct val="100000"/>
              </a:lnSpc>
              <a:defRPr b="0" sz="9000">
                <a:solidFill>
                  <a:srgbClr val="808080"/>
                </a:solidFill>
                <a:latin typeface="AgencyFB"/>
                <a:ea typeface="AgencyFB"/>
                <a:cs typeface="AgencyFB"/>
                <a:sym typeface="AgencyFB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29" name="文本框 14"/>
          <p:cNvSpPr txBox="1"/>
          <p:nvPr/>
        </p:nvSpPr>
        <p:spPr>
          <a:xfrm>
            <a:off x="3959931" y="2680555"/>
            <a:ext cx="1378849" cy="284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914400">
              <a:lnSpc>
                <a:spcPct val="100000"/>
              </a:lnSpc>
              <a:defRPr b="0" sz="14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PART ONE</a:t>
            </a:r>
          </a:p>
        </p:txBody>
      </p:sp>
      <p:pic>
        <p:nvPicPr>
          <p:cNvPr id="630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rcRect l="17632" t="0" r="49845" b="47264"/>
          <a:stretch>
            <a:fillRect/>
          </a:stretch>
        </p:blipFill>
        <p:spPr>
          <a:xfrm flipH="1">
            <a:off x="2159731" y="-1"/>
            <a:ext cx="2088233" cy="3040093"/>
          </a:xfrm>
          <a:prstGeom prst="rect">
            <a:avLst/>
          </a:prstGeom>
          <a:ln w="12700">
            <a:miter lim="400000"/>
          </a:ln>
        </p:spPr>
      </p:pic>
      <p:sp>
        <p:nvSpPr>
          <p:cNvPr id="631" name="PA_半闭框 7"/>
          <p:cNvSpPr/>
          <p:nvPr/>
        </p:nvSpPr>
        <p:spPr>
          <a:xfrm flipH="1">
            <a:off x="4463986" y="2320515"/>
            <a:ext cx="1296145" cy="720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408" y="192"/>
                </a:lnTo>
                <a:lnTo>
                  <a:pt x="160" y="192"/>
                </a:lnTo>
                <a:lnTo>
                  <a:pt x="160" y="21440"/>
                </a:lnTo>
                <a:lnTo>
                  <a:pt x="0" y="21600"/>
                </a:lnTo>
                <a:close/>
              </a:path>
            </a:pathLst>
          </a:custGeom>
          <a:solidFill>
            <a:srgbClr val="65686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lnSpc>
                <a:spcPct val="100000"/>
              </a:lnSpc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 p14:dur="1000">
        <p:fade thruBlk="1"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TextBox 54"/>
          <p:cNvSpPr txBox="1"/>
          <p:nvPr/>
        </p:nvSpPr>
        <p:spPr>
          <a:xfrm>
            <a:off x="4064360" y="1221101"/>
            <a:ext cx="3900258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just" defTabSz="684530">
              <a:lnSpc>
                <a:spcPct val="15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手机蓝牙控制小车运动模块</a:t>
            </a:r>
          </a:p>
          <a:p>
            <a:pPr algn="just" defTabSz="684530">
              <a:lnSpc>
                <a:spcPct val="15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语音识别、声纹识别部分</a:t>
            </a:r>
          </a:p>
        </p:txBody>
      </p:sp>
      <p:sp>
        <p:nvSpPr>
          <p:cNvPr id="634" name="Freeform 5"/>
          <p:cNvSpPr/>
          <p:nvPr/>
        </p:nvSpPr>
        <p:spPr>
          <a:xfrm rot="5400000">
            <a:off x="1119211" y="1914722"/>
            <a:ext cx="2301591" cy="2072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fill="norm" stroke="1" extrusionOk="0">
                <a:moveTo>
                  <a:pt x="16957" y="20435"/>
                </a:moveTo>
                <a:cubicBezTo>
                  <a:pt x="16775" y="20771"/>
                  <a:pt x="16523" y="21062"/>
                  <a:pt x="16200" y="21274"/>
                </a:cubicBezTo>
                <a:cubicBezTo>
                  <a:pt x="15861" y="21495"/>
                  <a:pt x="15491" y="21592"/>
                  <a:pt x="15120" y="21583"/>
                </a:cubicBezTo>
                <a:lnTo>
                  <a:pt x="6433" y="21583"/>
                </a:lnTo>
                <a:cubicBezTo>
                  <a:pt x="6086" y="21583"/>
                  <a:pt x="5723" y="21486"/>
                  <a:pt x="5400" y="21274"/>
                </a:cubicBezTo>
                <a:cubicBezTo>
                  <a:pt x="5077" y="21062"/>
                  <a:pt x="4817" y="20771"/>
                  <a:pt x="4643" y="20426"/>
                </a:cubicBezTo>
                <a:lnTo>
                  <a:pt x="284" y="11966"/>
                </a:lnTo>
                <a:cubicBezTo>
                  <a:pt x="102" y="11622"/>
                  <a:pt x="0" y="11225"/>
                  <a:pt x="0" y="10792"/>
                </a:cubicBezTo>
                <a:cubicBezTo>
                  <a:pt x="0" y="10359"/>
                  <a:pt x="102" y="9962"/>
                  <a:pt x="284" y="9609"/>
                </a:cubicBezTo>
                <a:lnTo>
                  <a:pt x="4627" y="1184"/>
                </a:lnTo>
                <a:cubicBezTo>
                  <a:pt x="4809" y="840"/>
                  <a:pt x="5069" y="531"/>
                  <a:pt x="5400" y="319"/>
                </a:cubicBezTo>
                <a:cubicBezTo>
                  <a:pt x="5707" y="116"/>
                  <a:pt x="6046" y="10"/>
                  <a:pt x="6385" y="1"/>
                </a:cubicBezTo>
                <a:lnTo>
                  <a:pt x="15104" y="1"/>
                </a:lnTo>
                <a:cubicBezTo>
                  <a:pt x="15475" y="-8"/>
                  <a:pt x="15853" y="89"/>
                  <a:pt x="16200" y="319"/>
                </a:cubicBezTo>
                <a:cubicBezTo>
                  <a:pt x="16523" y="522"/>
                  <a:pt x="16783" y="813"/>
                  <a:pt x="16957" y="1158"/>
                </a:cubicBezTo>
                <a:lnTo>
                  <a:pt x="21300" y="9582"/>
                </a:lnTo>
                <a:cubicBezTo>
                  <a:pt x="21490" y="9935"/>
                  <a:pt x="21600" y="10350"/>
                  <a:pt x="21600" y="10792"/>
                </a:cubicBezTo>
                <a:cubicBezTo>
                  <a:pt x="21600" y="11242"/>
                  <a:pt x="21490" y="11657"/>
                  <a:pt x="21293" y="12011"/>
                </a:cubicBezTo>
                <a:lnTo>
                  <a:pt x="16957" y="2043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defTabSz="913130">
              <a:lnSpc>
                <a:spcPct val="100000"/>
              </a:lnSpc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35" name="TextBox 56"/>
          <p:cNvSpPr txBox="1"/>
          <p:nvPr/>
        </p:nvSpPr>
        <p:spPr>
          <a:xfrm>
            <a:off x="1745582" y="2508686"/>
            <a:ext cx="104884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3130">
              <a:lnSpc>
                <a:spcPct val="100000"/>
              </a:lnSpc>
              <a:defRPr b="0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小组分工</a:t>
            </a:r>
          </a:p>
        </p:txBody>
      </p:sp>
      <p:sp>
        <p:nvSpPr>
          <p:cNvPr id="636" name="Freeform 5"/>
          <p:cNvSpPr/>
          <p:nvPr/>
        </p:nvSpPr>
        <p:spPr>
          <a:xfrm rot="5400000">
            <a:off x="1007444" y="1796606"/>
            <a:ext cx="2525118" cy="2250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fill="norm" stroke="1" extrusionOk="0">
                <a:moveTo>
                  <a:pt x="16957" y="20435"/>
                </a:moveTo>
                <a:cubicBezTo>
                  <a:pt x="16775" y="20771"/>
                  <a:pt x="16523" y="21062"/>
                  <a:pt x="16200" y="21274"/>
                </a:cubicBezTo>
                <a:cubicBezTo>
                  <a:pt x="15861" y="21495"/>
                  <a:pt x="15491" y="21592"/>
                  <a:pt x="15120" y="21583"/>
                </a:cubicBezTo>
                <a:lnTo>
                  <a:pt x="6433" y="21583"/>
                </a:lnTo>
                <a:cubicBezTo>
                  <a:pt x="6086" y="21583"/>
                  <a:pt x="5723" y="21486"/>
                  <a:pt x="5400" y="21274"/>
                </a:cubicBezTo>
                <a:cubicBezTo>
                  <a:pt x="5077" y="21062"/>
                  <a:pt x="4817" y="20771"/>
                  <a:pt x="4643" y="20426"/>
                </a:cubicBezTo>
                <a:lnTo>
                  <a:pt x="284" y="11966"/>
                </a:lnTo>
                <a:cubicBezTo>
                  <a:pt x="102" y="11622"/>
                  <a:pt x="0" y="11225"/>
                  <a:pt x="0" y="10792"/>
                </a:cubicBezTo>
                <a:cubicBezTo>
                  <a:pt x="0" y="10359"/>
                  <a:pt x="102" y="9962"/>
                  <a:pt x="284" y="9609"/>
                </a:cubicBezTo>
                <a:lnTo>
                  <a:pt x="4627" y="1184"/>
                </a:lnTo>
                <a:cubicBezTo>
                  <a:pt x="4809" y="840"/>
                  <a:pt x="5069" y="531"/>
                  <a:pt x="5400" y="319"/>
                </a:cubicBezTo>
                <a:cubicBezTo>
                  <a:pt x="5707" y="116"/>
                  <a:pt x="6046" y="10"/>
                  <a:pt x="6385" y="1"/>
                </a:cubicBezTo>
                <a:lnTo>
                  <a:pt x="15104" y="1"/>
                </a:lnTo>
                <a:cubicBezTo>
                  <a:pt x="15475" y="-8"/>
                  <a:pt x="15853" y="89"/>
                  <a:pt x="16200" y="319"/>
                </a:cubicBezTo>
                <a:cubicBezTo>
                  <a:pt x="16523" y="522"/>
                  <a:pt x="16783" y="813"/>
                  <a:pt x="16957" y="1158"/>
                </a:cubicBezTo>
                <a:lnTo>
                  <a:pt x="21300" y="9582"/>
                </a:lnTo>
                <a:cubicBezTo>
                  <a:pt x="21490" y="9935"/>
                  <a:pt x="21600" y="10350"/>
                  <a:pt x="21600" y="10792"/>
                </a:cubicBezTo>
                <a:cubicBezTo>
                  <a:pt x="21600" y="11242"/>
                  <a:pt x="21490" y="11657"/>
                  <a:pt x="21293" y="12011"/>
                </a:cubicBezTo>
                <a:lnTo>
                  <a:pt x="16957" y="20435"/>
                </a:lnTo>
                <a:close/>
              </a:path>
            </a:pathLst>
          </a:custGeom>
          <a:ln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defTabSz="913130">
              <a:lnSpc>
                <a:spcPct val="100000"/>
              </a:lnSpc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639" name="椭圆 10"/>
          <p:cNvGrpSpPr/>
          <p:nvPr/>
        </p:nvGrpSpPr>
        <p:grpSpPr>
          <a:xfrm>
            <a:off x="2398864" y="1474378"/>
            <a:ext cx="427815" cy="427948"/>
            <a:chOff x="0" y="0"/>
            <a:chExt cx="427814" cy="427946"/>
          </a:xfrm>
        </p:grpSpPr>
        <p:sp>
          <p:nvSpPr>
            <p:cNvPr id="637" name="圆形"/>
            <p:cNvSpPr/>
            <p:nvPr/>
          </p:nvSpPr>
          <p:spPr>
            <a:xfrm>
              <a:off x="-1" y="-1"/>
              <a:ext cx="427816" cy="427948"/>
            </a:xfrm>
            <a:prstGeom prst="ellipse">
              <a:avLst/>
            </a:prstGeom>
            <a:solidFill>
              <a:schemeClr val="accent2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3130">
                <a:lnSpc>
                  <a:spcPct val="100000"/>
                </a:lnSpc>
                <a:defRPr sz="18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638" name="1"/>
            <p:cNvSpPr txBox="1"/>
            <p:nvPr/>
          </p:nvSpPr>
          <p:spPr>
            <a:xfrm>
              <a:off x="62652" y="40008"/>
              <a:ext cx="302510" cy="3479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64" tIns="34264" rIns="34264" bIns="34264" numCol="1" anchor="ctr">
              <a:spAutoFit/>
            </a:bodyPr>
            <a:lstStyle>
              <a:lvl1pPr algn="ctr" defTabSz="913130">
                <a:lnSpc>
                  <a:spcPct val="100000"/>
                </a:lnSpc>
                <a:defRPr sz="18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42" name="椭圆 11"/>
          <p:cNvGrpSpPr/>
          <p:nvPr/>
        </p:nvGrpSpPr>
        <p:grpSpPr>
          <a:xfrm>
            <a:off x="3222132" y="2336413"/>
            <a:ext cx="427815" cy="427947"/>
            <a:chOff x="0" y="0"/>
            <a:chExt cx="427814" cy="427946"/>
          </a:xfrm>
        </p:grpSpPr>
        <p:sp>
          <p:nvSpPr>
            <p:cNvPr id="640" name="圆形"/>
            <p:cNvSpPr/>
            <p:nvPr/>
          </p:nvSpPr>
          <p:spPr>
            <a:xfrm>
              <a:off x="-1" y="-1"/>
              <a:ext cx="427816" cy="427948"/>
            </a:xfrm>
            <a:prstGeom prst="ellipse">
              <a:avLst/>
            </a:prstGeom>
            <a:solidFill>
              <a:schemeClr val="accent2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3130">
                <a:lnSpc>
                  <a:spcPct val="100000"/>
                </a:lnSpc>
                <a:defRPr sz="18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641" name="2"/>
            <p:cNvSpPr txBox="1"/>
            <p:nvPr/>
          </p:nvSpPr>
          <p:spPr>
            <a:xfrm>
              <a:off x="62652" y="40008"/>
              <a:ext cx="302510" cy="3479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64" tIns="34264" rIns="34264" bIns="34264" numCol="1" anchor="ctr">
              <a:spAutoFit/>
            </a:bodyPr>
            <a:lstStyle>
              <a:lvl1pPr algn="ctr" defTabSz="913130">
                <a:lnSpc>
                  <a:spcPct val="100000"/>
                </a:lnSpc>
                <a:defRPr sz="18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45" name="椭圆 12"/>
          <p:cNvGrpSpPr/>
          <p:nvPr/>
        </p:nvGrpSpPr>
        <p:grpSpPr>
          <a:xfrm>
            <a:off x="3226784" y="3141158"/>
            <a:ext cx="427815" cy="427947"/>
            <a:chOff x="0" y="0"/>
            <a:chExt cx="427814" cy="427946"/>
          </a:xfrm>
        </p:grpSpPr>
        <p:sp>
          <p:nvSpPr>
            <p:cNvPr id="643" name="圆形"/>
            <p:cNvSpPr/>
            <p:nvPr/>
          </p:nvSpPr>
          <p:spPr>
            <a:xfrm>
              <a:off x="-1" y="-1"/>
              <a:ext cx="427816" cy="427948"/>
            </a:xfrm>
            <a:prstGeom prst="ellipse">
              <a:avLst/>
            </a:prstGeom>
            <a:solidFill>
              <a:schemeClr val="accent2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3130">
                <a:lnSpc>
                  <a:spcPct val="100000"/>
                </a:lnSpc>
                <a:defRPr sz="18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644" name="3"/>
            <p:cNvSpPr txBox="1"/>
            <p:nvPr/>
          </p:nvSpPr>
          <p:spPr>
            <a:xfrm>
              <a:off x="62652" y="40008"/>
              <a:ext cx="302510" cy="3479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64" tIns="34264" rIns="34264" bIns="34264" numCol="1" anchor="ctr">
              <a:spAutoFit/>
            </a:bodyPr>
            <a:lstStyle>
              <a:lvl1pPr algn="ctr" defTabSz="913130">
                <a:lnSpc>
                  <a:spcPct val="100000"/>
                </a:lnSpc>
                <a:defRPr sz="18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48" name="组合 13"/>
          <p:cNvGrpSpPr/>
          <p:nvPr/>
        </p:nvGrpSpPr>
        <p:grpSpPr>
          <a:xfrm>
            <a:off x="2761801" y="4153870"/>
            <a:ext cx="1735640" cy="334089"/>
            <a:chOff x="0" y="0"/>
            <a:chExt cx="1735639" cy="334088"/>
          </a:xfrm>
        </p:grpSpPr>
        <p:sp>
          <p:nvSpPr>
            <p:cNvPr id="646" name="直接连接符 14"/>
            <p:cNvSpPr/>
            <p:nvPr/>
          </p:nvSpPr>
          <p:spPr>
            <a:xfrm>
              <a:off x="-1" y="167044"/>
              <a:ext cx="1735641" cy="1"/>
            </a:xfrm>
            <a:prstGeom prst="line">
              <a:avLst/>
            </a:prstGeom>
            <a:noFill/>
            <a:ln w="9525" cap="flat">
              <a:solidFill>
                <a:srgbClr val="325F0B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47" name="直接连接符 15"/>
            <p:cNvSpPr/>
            <p:nvPr/>
          </p:nvSpPr>
          <p:spPr>
            <a:xfrm>
              <a:off x="1735638" y="0"/>
              <a:ext cx="1" cy="334089"/>
            </a:xfrm>
            <a:prstGeom prst="line">
              <a:avLst/>
            </a:prstGeom>
            <a:noFill/>
            <a:ln w="9525" cap="flat">
              <a:solidFill>
                <a:srgbClr val="325F0B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grpSp>
        <p:nvGrpSpPr>
          <p:cNvPr id="651" name="组合 18"/>
          <p:cNvGrpSpPr/>
          <p:nvPr/>
        </p:nvGrpSpPr>
        <p:grpSpPr>
          <a:xfrm>
            <a:off x="2851953" y="1463204"/>
            <a:ext cx="1051730" cy="354728"/>
            <a:chOff x="0" y="0"/>
            <a:chExt cx="1051729" cy="354727"/>
          </a:xfrm>
        </p:grpSpPr>
        <p:sp>
          <p:nvSpPr>
            <p:cNvPr id="649" name="直接连接符 19"/>
            <p:cNvSpPr/>
            <p:nvPr/>
          </p:nvSpPr>
          <p:spPr>
            <a:xfrm>
              <a:off x="-1" y="177363"/>
              <a:ext cx="1051731" cy="1"/>
            </a:xfrm>
            <a:prstGeom prst="line">
              <a:avLst/>
            </a:prstGeom>
            <a:noFill/>
            <a:ln w="6350" cap="flat">
              <a:solidFill>
                <a:srgbClr val="325F0B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50" name="直接连接符 20"/>
            <p:cNvSpPr/>
            <p:nvPr/>
          </p:nvSpPr>
          <p:spPr>
            <a:xfrm>
              <a:off x="1051729" y="-1"/>
              <a:ext cx="1" cy="354728"/>
            </a:xfrm>
            <a:prstGeom prst="line">
              <a:avLst/>
            </a:prstGeom>
            <a:noFill/>
            <a:ln w="6350" cap="flat">
              <a:solidFill>
                <a:srgbClr val="325F0B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grpSp>
        <p:nvGrpSpPr>
          <p:cNvPr id="654" name="矩形 21"/>
          <p:cNvGrpSpPr/>
          <p:nvPr/>
        </p:nvGrpSpPr>
        <p:grpSpPr>
          <a:xfrm>
            <a:off x="250059" y="48456"/>
            <a:ext cx="5331092" cy="857341"/>
            <a:chOff x="0" y="0"/>
            <a:chExt cx="5331090" cy="857339"/>
          </a:xfrm>
        </p:grpSpPr>
        <p:sp>
          <p:nvSpPr>
            <p:cNvPr id="652" name="矩形"/>
            <p:cNvSpPr/>
            <p:nvPr/>
          </p:nvSpPr>
          <p:spPr>
            <a:xfrm>
              <a:off x="-1" y="-1"/>
              <a:ext cx="5331092" cy="8573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53" name="小组分工"/>
            <p:cNvSpPr txBox="1"/>
            <p:nvPr/>
          </p:nvSpPr>
          <p:spPr>
            <a:xfrm>
              <a:off x="-1" y="205149"/>
              <a:ext cx="5331092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solidFill>
                    <a:srgbClr val="808080"/>
                  </a:solidFill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rPr>
                <a:t>小组分工</a:t>
              </a:r>
            </a:p>
          </p:txBody>
        </p:sp>
      </p:grpSp>
      <p:sp>
        <p:nvSpPr>
          <p:cNvPr id="655" name="文本框 4"/>
          <p:cNvSpPr txBox="1"/>
          <p:nvPr/>
        </p:nvSpPr>
        <p:spPr>
          <a:xfrm>
            <a:off x="2763816" y="3955091"/>
            <a:ext cx="173564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100000"/>
              </a:lnSpc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姚林丽 苏吉雅</a:t>
            </a:r>
          </a:p>
        </p:txBody>
      </p:sp>
      <p:sp>
        <p:nvSpPr>
          <p:cNvPr id="656" name="文本框 24"/>
          <p:cNvSpPr txBox="1"/>
          <p:nvPr/>
        </p:nvSpPr>
        <p:spPr>
          <a:xfrm>
            <a:off x="2847374" y="1274871"/>
            <a:ext cx="173564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100000"/>
              </a:lnSpc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陈洁婷</a:t>
            </a:r>
          </a:p>
        </p:txBody>
      </p:sp>
      <p:sp>
        <p:nvSpPr>
          <p:cNvPr id="657" name="TextBox 54"/>
          <p:cNvSpPr txBox="1"/>
          <p:nvPr/>
        </p:nvSpPr>
        <p:spPr>
          <a:xfrm>
            <a:off x="4561487" y="4006834"/>
            <a:ext cx="3900258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just" defTabSz="684530">
              <a:lnSpc>
                <a:spcPct val="15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避障模块、</a:t>
            </a:r>
            <a:r>
              <a:t>PPT</a:t>
            </a:r>
            <a:r>
              <a:t>制作</a:t>
            </a:r>
          </a:p>
          <a:p>
            <a:pPr algn="just" defTabSz="684530">
              <a:lnSpc>
                <a:spcPct val="15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电脑传送数据给小车蓝牙串口</a:t>
            </a:r>
          </a:p>
        </p:txBody>
      </p:sp>
      <p:grpSp>
        <p:nvGrpSpPr>
          <p:cNvPr id="660" name="椭圆 26"/>
          <p:cNvGrpSpPr/>
          <p:nvPr/>
        </p:nvGrpSpPr>
        <p:grpSpPr>
          <a:xfrm>
            <a:off x="2352961" y="4028988"/>
            <a:ext cx="427815" cy="427947"/>
            <a:chOff x="0" y="0"/>
            <a:chExt cx="427814" cy="427946"/>
          </a:xfrm>
        </p:grpSpPr>
        <p:sp>
          <p:nvSpPr>
            <p:cNvPr id="658" name="圆形"/>
            <p:cNvSpPr/>
            <p:nvPr/>
          </p:nvSpPr>
          <p:spPr>
            <a:xfrm>
              <a:off x="-1" y="-1"/>
              <a:ext cx="427816" cy="427948"/>
            </a:xfrm>
            <a:prstGeom prst="ellipse">
              <a:avLst/>
            </a:prstGeom>
            <a:solidFill>
              <a:schemeClr val="accent2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3130">
                <a:lnSpc>
                  <a:spcPct val="100000"/>
                </a:lnSpc>
                <a:defRPr sz="18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659" name="4"/>
            <p:cNvSpPr txBox="1"/>
            <p:nvPr/>
          </p:nvSpPr>
          <p:spPr>
            <a:xfrm>
              <a:off x="62652" y="40008"/>
              <a:ext cx="302510" cy="3479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64" tIns="34264" rIns="34264" bIns="34264" numCol="1" anchor="ctr">
              <a:spAutoFit/>
            </a:bodyPr>
            <a:lstStyle>
              <a:lvl1pPr algn="ctr" defTabSz="913130">
                <a:lnSpc>
                  <a:spcPct val="100000"/>
                </a:lnSpc>
                <a:defRPr sz="18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661" name="TextBox 54"/>
          <p:cNvSpPr txBox="1"/>
          <p:nvPr/>
        </p:nvSpPr>
        <p:spPr>
          <a:xfrm>
            <a:off x="4784828" y="2359979"/>
            <a:ext cx="390025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just" defTabSz="684530">
              <a:lnSpc>
                <a:spcPct val="15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手机端图像识别</a:t>
            </a:r>
            <a:r>
              <a:t>app</a:t>
            </a:r>
            <a:r>
              <a:t>的调研与制作</a:t>
            </a:r>
          </a:p>
        </p:txBody>
      </p:sp>
      <p:grpSp>
        <p:nvGrpSpPr>
          <p:cNvPr id="664" name="组合 18"/>
          <p:cNvGrpSpPr/>
          <p:nvPr/>
        </p:nvGrpSpPr>
        <p:grpSpPr>
          <a:xfrm>
            <a:off x="3628442" y="2405671"/>
            <a:ext cx="1051730" cy="354728"/>
            <a:chOff x="0" y="0"/>
            <a:chExt cx="1051729" cy="354727"/>
          </a:xfrm>
        </p:grpSpPr>
        <p:sp>
          <p:nvSpPr>
            <p:cNvPr id="662" name="直接连接符 29"/>
            <p:cNvSpPr/>
            <p:nvPr/>
          </p:nvSpPr>
          <p:spPr>
            <a:xfrm>
              <a:off x="-1" y="177363"/>
              <a:ext cx="1051731" cy="1"/>
            </a:xfrm>
            <a:prstGeom prst="line">
              <a:avLst/>
            </a:prstGeom>
            <a:noFill/>
            <a:ln w="6350" cap="flat">
              <a:solidFill>
                <a:srgbClr val="325F0B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63" name="直接连接符 30"/>
            <p:cNvSpPr/>
            <p:nvPr/>
          </p:nvSpPr>
          <p:spPr>
            <a:xfrm>
              <a:off x="1051729" y="-1"/>
              <a:ext cx="1" cy="354728"/>
            </a:xfrm>
            <a:prstGeom prst="line">
              <a:avLst/>
            </a:prstGeom>
            <a:noFill/>
            <a:ln w="6350" cap="flat">
              <a:solidFill>
                <a:srgbClr val="325F0B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665" name="文本框 31"/>
          <p:cNvSpPr txBox="1"/>
          <p:nvPr/>
        </p:nvSpPr>
        <p:spPr>
          <a:xfrm>
            <a:off x="3780897" y="2270081"/>
            <a:ext cx="173564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100000"/>
              </a:lnSpc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薛  畅 </a:t>
            </a:r>
          </a:p>
        </p:txBody>
      </p:sp>
      <p:sp>
        <p:nvSpPr>
          <p:cNvPr id="666" name="TextBox 54"/>
          <p:cNvSpPr txBox="1"/>
          <p:nvPr/>
        </p:nvSpPr>
        <p:spPr>
          <a:xfrm>
            <a:off x="4788024" y="3102421"/>
            <a:ext cx="3900257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 defTabSz="684530">
              <a:lnSpc>
                <a:spcPct val="15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手机电脑端视频传输与图像处理</a:t>
            </a:r>
          </a:p>
        </p:txBody>
      </p:sp>
      <p:grpSp>
        <p:nvGrpSpPr>
          <p:cNvPr id="669" name="组合 18"/>
          <p:cNvGrpSpPr/>
          <p:nvPr/>
        </p:nvGrpSpPr>
        <p:grpSpPr>
          <a:xfrm>
            <a:off x="3654597" y="3183253"/>
            <a:ext cx="1051730" cy="354728"/>
            <a:chOff x="0" y="0"/>
            <a:chExt cx="1051729" cy="354727"/>
          </a:xfrm>
        </p:grpSpPr>
        <p:sp>
          <p:nvSpPr>
            <p:cNvPr id="667" name="直接连接符 34"/>
            <p:cNvSpPr/>
            <p:nvPr/>
          </p:nvSpPr>
          <p:spPr>
            <a:xfrm>
              <a:off x="-1" y="177363"/>
              <a:ext cx="1051731" cy="1"/>
            </a:xfrm>
            <a:prstGeom prst="line">
              <a:avLst/>
            </a:prstGeom>
            <a:noFill/>
            <a:ln w="6350" cap="flat">
              <a:solidFill>
                <a:srgbClr val="325F0B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68" name="直接连接符 35"/>
            <p:cNvSpPr/>
            <p:nvPr/>
          </p:nvSpPr>
          <p:spPr>
            <a:xfrm>
              <a:off x="1051729" y="-1"/>
              <a:ext cx="1" cy="354728"/>
            </a:xfrm>
            <a:prstGeom prst="line">
              <a:avLst/>
            </a:prstGeom>
            <a:noFill/>
            <a:ln w="6350" cap="flat">
              <a:solidFill>
                <a:srgbClr val="325F0B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670" name="文本框 36"/>
          <p:cNvSpPr txBox="1"/>
          <p:nvPr/>
        </p:nvSpPr>
        <p:spPr>
          <a:xfrm>
            <a:off x="3663219" y="3009525"/>
            <a:ext cx="173564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100000"/>
              </a:lnSpc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张  倩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直接连接符 4"/>
          <p:cNvSpPr/>
          <p:nvPr/>
        </p:nvSpPr>
        <p:spPr>
          <a:xfrm flipH="1">
            <a:off x="4030693" y="830917"/>
            <a:ext cx="1" cy="4314172"/>
          </a:xfrm>
          <a:prstGeom prst="line">
            <a:avLst/>
          </a:prstGeom>
          <a:ln>
            <a:solidFill>
              <a:srgbClr val="A6A6A6"/>
            </a:solidFill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146" name="组合 29"/>
          <p:cNvGrpSpPr/>
          <p:nvPr/>
        </p:nvGrpSpPr>
        <p:grpSpPr>
          <a:xfrm>
            <a:off x="3765594" y="1496834"/>
            <a:ext cx="550834" cy="552621"/>
            <a:chOff x="0" y="0"/>
            <a:chExt cx="550832" cy="552619"/>
          </a:xfrm>
        </p:grpSpPr>
        <p:sp>
          <p:nvSpPr>
            <p:cNvPr id="144" name="矩形 30"/>
            <p:cNvSpPr/>
            <p:nvPr/>
          </p:nvSpPr>
          <p:spPr>
            <a:xfrm>
              <a:off x="0" y="0"/>
              <a:ext cx="550833" cy="55262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50000"/>
                </a:lnSpc>
                <a:defRPr b="0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" name="五角星 40"/>
            <p:cNvSpPr/>
            <p:nvPr/>
          </p:nvSpPr>
          <p:spPr>
            <a:xfrm>
              <a:off x="149216" y="144507"/>
              <a:ext cx="252401" cy="25566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50000"/>
                </a:lnSpc>
                <a:defRPr b="0" sz="18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49" name="组合 46"/>
          <p:cNvGrpSpPr/>
          <p:nvPr/>
        </p:nvGrpSpPr>
        <p:grpSpPr>
          <a:xfrm>
            <a:off x="3765594" y="3643796"/>
            <a:ext cx="550834" cy="552621"/>
            <a:chOff x="0" y="0"/>
            <a:chExt cx="550832" cy="552619"/>
          </a:xfrm>
        </p:grpSpPr>
        <p:sp>
          <p:nvSpPr>
            <p:cNvPr id="147" name="矩形 47"/>
            <p:cNvSpPr/>
            <p:nvPr/>
          </p:nvSpPr>
          <p:spPr>
            <a:xfrm>
              <a:off x="0" y="0"/>
              <a:ext cx="550833" cy="55262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50000"/>
                </a:lnSpc>
                <a:defRPr b="0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" name="五角星 48"/>
            <p:cNvSpPr/>
            <p:nvPr/>
          </p:nvSpPr>
          <p:spPr>
            <a:xfrm>
              <a:off x="149216" y="144507"/>
              <a:ext cx="252401" cy="25566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50000"/>
                </a:lnSpc>
                <a:defRPr b="0" sz="18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52" name="组合 9"/>
          <p:cNvGrpSpPr/>
          <p:nvPr/>
        </p:nvGrpSpPr>
        <p:grpSpPr>
          <a:xfrm>
            <a:off x="4465644" y="1344432"/>
            <a:ext cx="4595812" cy="3287142"/>
            <a:chOff x="0" y="0"/>
            <a:chExt cx="4595810" cy="3287140"/>
          </a:xfrm>
        </p:grpSpPr>
        <p:pic>
          <p:nvPicPr>
            <p:cNvPr id="150" name="图片 1" descr="图片 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595301" cy="3287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1" name="矩形 8"/>
            <p:cNvSpPr/>
            <p:nvPr/>
          </p:nvSpPr>
          <p:spPr>
            <a:xfrm>
              <a:off x="638279" y="162828"/>
              <a:ext cx="3957532" cy="2625683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50000"/>
                </a:lnSpc>
                <a:defRPr b="0" sz="1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53" name="TextBox 8"/>
          <p:cNvSpPr txBox="1"/>
          <p:nvPr/>
        </p:nvSpPr>
        <p:spPr>
          <a:xfrm>
            <a:off x="5129564" y="807006"/>
            <a:ext cx="358289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914400">
              <a:lnSpc>
                <a:spcPct val="100000"/>
              </a:lnSpc>
              <a:defRPr b="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小车超声波、红外线避障模块图</a:t>
            </a:r>
          </a:p>
        </p:txBody>
      </p:sp>
      <p:grpSp>
        <p:nvGrpSpPr>
          <p:cNvPr id="156" name="矩形 9"/>
          <p:cNvGrpSpPr/>
          <p:nvPr/>
        </p:nvGrpSpPr>
        <p:grpSpPr>
          <a:xfrm>
            <a:off x="215515" y="180531"/>
            <a:ext cx="3248993" cy="857341"/>
            <a:chOff x="0" y="0"/>
            <a:chExt cx="3248992" cy="857339"/>
          </a:xfrm>
        </p:grpSpPr>
        <p:sp>
          <p:nvSpPr>
            <p:cNvPr id="154" name="矩形"/>
            <p:cNvSpPr/>
            <p:nvPr/>
          </p:nvSpPr>
          <p:spPr>
            <a:xfrm>
              <a:off x="0" y="-1"/>
              <a:ext cx="3248993" cy="8573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55" name="1.结合超声波与红外线避障"/>
            <p:cNvSpPr txBox="1"/>
            <p:nvPr/>
          </p:nvSpPr>
          <p:spPr>
            <a:xfrm>
              <a:off x="0" y="71799"/>
              <a:ext cx="3248993" cy="713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 defTabSz="914400">
                <a:lnSpc>
                  <a:spcPct val="100000"/>
                </a:lnSpc>
                <a:defRPr>
                  <a:solidFill>
                    <a:srgbClr val="80808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t>1.</a:t>
              </a:r>
              <a:r>
                <a:rPr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rPr>
                <a:t>结合超声波与红外线避障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59" name="Group 1"/>
          <p:cNvGrpSpPr/>
          <p:nvPr/>
        </p:nvGrpSpPr>
        <p:grpSpPr>
          <a:xfrm>
            <a:off x="756064" y="1169015"/>
            <a:ext cx="236929" cy="237003"/>
            <a:chOff x="-3" y="-3"/>
            <a:chExt cx="236928" cy="237001"/>
          </a:xfrm>
        </p:grpSpPr>
        <p:sp>
          <p:nvSpPr>
            <p:cNvPr id="157" name="Shape 796"/>
            <p:cNvSpPr/>
            <p:nvPr/>
          </p:nvSpPr>
          <p:spPr>
            <a:xfrm>
              <a:off x="-4" y="-4"/>
              <a:ext cx="236929" cy="23700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165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58" name="Shape 797"/>
            <p:cNvSpPr/>
            <p:nvPr/>
          </p:nvSpPr>
          <p:spPr>
            <a:xfrm>
              <a:off x="54369" y="64411"/>
              <a:ext cx="128196" cy="108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160" name="Text Placeholder 1"/>
          <p:cNvSpPr txBox="1"/>
          <p:nvPr/>
        </p:nvSpPr>
        <p:spPr>
          <a:xfrm>
            <a:off x="1162204" y="1037870"/>
            <a:ext cx="2466875" cy="785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1087755">
              <a:lnSpc>
                <a:spcPct val="100000"/>
              </a:lnSpc>
              <a:defRPr b="0" sz="18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超声波可以检测正前方障碍物距离</a:t>
            </a:r>
          </a:p>
        </p:txBody>
      </p:sp>
      <p:grpSp>
        <p:nvGrpSpPr>
          <p:cNvPr id="163" name="Group 1"/>
          <p:cNvGrpSpPr/>
          <p:nvPr/>
        </p:nvGrpSpPr>
        <p:grpSpPr>
          <a:xfrm>
            <a:off x="753803" y="2180598"/>
            <a:ext cx="236929" cy="237003"/>
            <a:chOff x="-3" y="-3"/>
            <a:chExt cx="236928" cy="237001"/>
          </a:xfrm>
        </p:grpSpPr>
        <p:sp>
          <p:nvSpPr>
            <p:cNvPr id="161" name="Shape 796"/>
            <p:cNvSpPr/>
            <p:nvPr/>
          </p:nvSpPr>
          <p:spPr>
            <a:xfrm>
              <a:off x="-4" y="-4"/>
              <a:ext cx="236929" cy="23700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165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62" name="Shape 797"/>
            <p:cNvSpPr/>
            <p:nvPr/>
          </p:nvSpPr>
          <p:spPr>
            <a:xfrm>
              <a:off x="54369" y="64411"/>
              <a:ext cx="128196" cy="108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164" name="Text Placeholder 1"/>
          <p:cNvSpPr txBox="1"/>
          <p:nvPr/>
        </p:nvSpPr>
        <p:spPr>
          <a:xfrm>
            <a:off x="1159943" y="1769173"/>
            <a:ext cx="2466875" cy="2386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defTabSz="1087755">
              <a:lnSpc>
                <a:spcPct val="100000"/>
              </a:lnSpc>
              <a:defRPr b="0" sz="18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红外线避障可以在短距离检测前方是否有障碍物（红外检测模块*</a:t>
            </a:r>
            <a:r>
              <a:t>2</a:t>
            </a:r>
            <a:r>
              <a:t>，</a:t>
            </a:r>
            <a:r>
              <a:t> </a:t>
            </a:r>
            <a:r>
              <a:t>左右各一个）</a:t>
            </a:r>
          </a:p>
          <a:p>
            <a:pPr defTabSz="1087755">
              <a:lnSpc>
                <a:spcPct val="100000"/>
              </a:lnSpc>
              <a:defRPr b="0" sz="18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grpSp>
        <p:nvGrpSpPr>
          <p:cNvPr id="167" name="Group 1"/>
          <p:cNvGrpSpPr/>
          <p:nvPr/>
        </p:nvGrpSpPr>
        <p:grpSpPr>
          <a:xfrm>
            <a:off x="780789" y="3649876"/>
            <a:ext cx="236929" cy="237003"/>
            <a:chOff x="-3" y="-3"/>
            <a:chExt cx="236928" cy="237001"/>
          </a:xfrm>
        </p:grpSpPr>
        <p:sp>
          <p:nvSpPr>
            <p:cNvPr id="165" name="Shape 796"/>
            <p:cNvSpPr/>
            <p:nvPr/>
          </p:nvSpPr>
          <p:spPr>
            <a:xfrm>
              <a:off x="-4" y="-4"/>
              <a:ext cx="236929" cy="23700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165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66" name="Shape 797"/>
            <p:cNvSpPr/>
            <p:nvPr/>
          </p:nvSpPr>
          <p:spPr>
            <a:xfrm>
              <a:off x="54369" y="64411"/>
              <a:ext cx="128196" cy="108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168" name="Text Placeholder 1"/>
          <p:cNvSpPr txBox="1"/>
          <p:nvPr/>
        </p:nvSpPr>
        <p:spPr>
          <a:xfrm>
            <a:off x="1186929" y="3379956"/>
            <a:ext cx="2466875" cy="785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1087755">
              <a:lnSpc>
                <a:spcPct val="100000"/>
              </a:lnSpc>
              <a:defRPr b="0" sz="18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实现完美避障</a:t>
            </a:r>
          </a:p>
        </p:txBody>
      </p:sp>
      <p:pic>
        <p:nvPicPr>
          <p:cNvPr id="169" name="图片 6" descr="图片 6"/>
          <p:cNvPicPr>
            <a:picLocks noChangeAspect="1"/>
          </p:cNvPicPr>
          <p:nvPr/>
        </p:nvPicPr>
        <p:blipFill>
          <a:blip r:embed="rId4">
            <a:extLst/>
          </a:blip>
          <a:srcRect l="7085" t="0" r="10020" b="0"/>
          <a:stretch>
            <a:fillRect/>
          </a:stretch>
        </p:blipFill>
        <p:spPr>
          <a:xfrm rot="5400000">
            <a:off x="4991813" y="1619372"/>
            <a:ext cx="2625681" cy="2401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图片 10" descr="图片 10"/>
          <p:cNvPicPr>
            <a:picLocks noChangeAspect="1"/>
          </p:cNvPicPr>
          <p:nvPr/>
        </p:nvPicPr>
        <p:blipFill>
          <a:blip r:embed="rId5">
            <a:extLst/>
          </a:blip>
          <a:srcRect l="22721" t="15839" r="35445" b="3429"/>
          <a:stretch>
            <a:fillRect/>
          </a:stretch>
        </p:blipFill>
        <p:spPr>
          <a:xfrm>
            <a:off x="7229489" y="1507261"/>
            <a:ext cx="1814108" cy="26256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 p14:dur="1000">
        <p:fade thruBlk="1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直接连接符 29"/>
          <p:cNvSpPr/>
          <p:nvPr/>
        </p:nvSpPr>
        <p:spPr>
          <a:xfrm>
            <a:off x="-1" y="1456106"/>
            <a:ext cx="4662012" cy="1"/>
          </a:xfrm>
          <a:prstGeom prst="line">
            <a:avLst/>
          </a:prstGeom>
          <a:ln w="19050">
            <a:solidFill>
              <a:srgbClr val="808080"/>
            </a:solidFill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73" name="直接连接符 30"/>
          <p:cNvSpPr/>
          <p:nvPr/>
        </p:nvSpPr>
        <p:spPr>
          <a:xfrm>
            <a:off x="1094259" y="2210174"/>
            <a:ext cx="3567751" cy="1"/>
          </a:xfrm>
          <a:prstGeom prst="line">
            <a:avLst/>
          </a:prstGeom>
          <a:ln w="19050">
            <a:solidFill>
              <a:srgbClr val="808080"/>
            </a:solidFill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74" name="直接连接符 31"/>
          <p:cNvSpPr/>
          <p:nvPr/>
        </p:nvSpPr>
        <p:spPr>
          <a:xfrm>
            <a:off x="1094259" y="4472373"/>
            <a:ext cx="8049742" cy="1"/>
          </a:xfrm>
          <a:prstGeom prst="line">
            <a:avLst/>
          </a:prstGeom>
          <a:ln w="19050">
            <a:solidFill>
              <a:srgbClr val="808080"/>
            </a:solidFill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75" name="直接连接符 32"/>
          <p:cNvSpPr/>
          <p:nvPr/>
        </p:nvSpPr>
        <p:spPr>
          <a:xfrm>
            <a:off x="1094259" y="2964240"/>
            <a:ext cx="3567751" cy="1"/>
          </a:xfrm>
          <a:prstGeom prst="line">
            <a:avLst/>
          </a:prstGeom>
          <a:ln w="19050">
            <a:solidFill>
              <a:srgbClr val="808080"/>
            </a:solidFill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76" name="直接连接符 33"/>
          <p:cNvSpPr/>
          <p:nvPr/>
        </p:nvSpPr>
        <p:spPr>
          <a:xfrm>
            <a:off x="1106615" y="3718307"/>
            <a:ext cx="3567752" cy="1"/>
          </a:xfrm>
          <a:prstGeom prst="line">
            <a:avLst/>
          </a:prstGeom>
          <a:ln w="19050">
            <a:solidFill>
              <a:srgbClr val="808080"/>
            </a:solidFill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179" name="组合 2"/>
          <p:cNvGrpSpPr/>
          <p:nvPr/>
        </p:nvGrpSpPr>
        <p:grpSpPr>
          <a:xfrm>
            <a:off x="4218359" y="1372470"/>
            <a:ext cx="938707" cy="938997"/>
            <a:chOff x="0" y="0"/>
            <a:chExt cx="938705" cy="938995"/>
          </a:xfrm>
        </p:grpSpPr>
        <p:sp>
          <p:nvSpPr>
            <p:cNvPr id="177" name="椭圆 34"/>
            <p:cNvSpPr/>
            <p:nvPr/>
          </p:nvSpPr>
          <p:spPr>
            <a:xfrm>
              <a:off x="0" y="0"/>
              <a:ext cx="938706" cy="93899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00000"/>
                </a:lnSpc>
                <a:defRPr sz="1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78" name="矩形 35"/>
            <p:cNvSpPr txBox="1"/>
            <p:nvPr/>
          </p:nvSpPr>
          <p:spPr>
            <a:xfrm>
              <a:off x="214082" y="230211"/>
              <a:ext cx="51054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190500" dist="228600" dir="2700000">
                <a:srgbClr val="000000">
                  <a:alpha val="3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 defTabSz="914400">
                <a:lnSpc>
                  <a:spcPct val="100000"/>
                </a:lnSpc>
                <a:defRPr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硬件</a:t>
              </a:r>
            </a:p>
          </p:txBody>
        </p:sp>
      </p:grpSp>
      <p:sp>
        <p:nvSpPr>
          <p:cNvPr id="180" name="椭圆 36"/>
          <p:cNvSpPr/>
          <p:nvPr/>
        </p:nvSpPr>
        <p:spPr>
          <a:xfrm>
            <a:off x="4227929" y="2832033"/>
            <a:ext cx="938707" cy="938997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lnSpc>
                <a:spcPct val="10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grpSp>
        <p:nvGrpSpPr>
          <p:cNvPr id="183" name="组合 4"/>
          <p:cNvGrpSpPr/>
          <p:nvPr/>
        </p:nvGrpSpPr>
        <p:grpSpPr>
          <a:xfrm>
            <a:off x="641978" y="2071950"/>
            <a:ext cx="938707" cy="938997"/>
            <a:chOff x="0" y="0"/>
            <a:chExt cx="938705" cy="938995"/>
          </a:xfrm>
        </p:grpSpPr>
        <p:sp>
          <p:nvSpPr>
            <p:cNvPr id="181" name="椭圆 38"/>
            <p:cNvSpPr/>
            <p:nvPr/>
          </p:nvSpPr>
          <p:spPr>
            <a:xfrm>
              <a:off x="0" y="0"/>
              <a:ext cx="938706" cy="93899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00000"/>
                </a:lnSpc>
                <a:defRPr sz="1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82" name="矩形 39"/>
            <p:cNvSpPr txBox="1"/>
            <p:nvPr/>
          </p:nvSpPr>
          <p:spPr>
            <a:xfrm>
              <a:off x="214783" y="238593"/>
              <a:ext cx="509139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190500" dist="228600" dir="2700000">
                <a:srgbClr val="000000">
                  <a:alpha val="3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 defTabSz="914400">
                <a:lnSpc>
                  <a:spcPct val="100000"/>
                </a:lnSpc>
                <a:defRPr sz="1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手机</a:t>
              </a:r>
            </a:p>
            <a:p>
              <a:pPr algn="ctr" defTabSz="914400">
                <a:lnSpc>
                  <a:spcPct val="100000"/>
                </a:lnSpc>
                <a:defRPr sz="1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软件</a:t>
              </a:r>
            </a:p>
          </p:txBody>
        </p:sp>
      </p:grpSp>
      <p:sp>
        <p:nvSpPr>
          <p:cNvPr id="184" name="椭圆 40"/>
          <p:cNvSpPr/>
          <p:nvPr/>
        </p:nvSpPr>
        <p:spPr>
          <a:xfrm>
            <a:off x="617958" y="3650395"/>
            <a:ext cx="938707" cy="938997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lnSpc>
                <a:spcPct val="10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185" name="矩形 45"/>
          <p:cNvSpPr txBox="1"/>
          <p:nvPr/>
        </p:nvSpPr>
        <p:spPr>
          <a:xfrm>
            <a:off x="1044145" y="1557374"/>
            <a:ext cx="2807775" cy="447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29" tIns="45729" rIns="45729" bIns="45729">
            <a:spAutoFit/>
          </a:bodyPr>
          <a:lstStyle/>
          <a:p>
            <a:pPr algn="r" defTabSz="914400">
              <a:lnSpc>
                <a:spcPct val="130000"/>
              </a:lnSpc>
              <a:spcBef>
                <a:spcPts val="600"/>
              </a:spcBef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蓝牙串口模块 </a:t>
            </a:r>
            <a:r>
              <a:t>HC-05</a:t>
            </a:r>
          </a:p>
        </p:txBody>
      </p:sp>
      <p:grpSp>
        <p:nvGrpSpPr>
          <p:cNvPr id="188" name="矩形 23"/>
          <p:cNvGrpSpPr/>
          <p:nvPr/>
        </p:nvGrpSpPr>
        <p:grpSpPr>
          <a:xfrm>
            <a:off x="107504" y="152069"/>
            <a:ext cx="3248993" cy="857341"/>
            <a:chOff x="0" y="0"/>
            <a:chExt cx="3248992" cy="857339"/>
          </a:xfrm>
        </p:grpSpPr>
        <p:sp>
          <p:nvSpPr>
            <p:cNvPr id="186" name="矩形"/>
            <p:cNvSpPr/>
            <p:nvPr/>
          </p:nvSpPr>
          <p:spPr>
            <a:xfrm>
              <a:off x="0" y="-1"/>
              <a:ext cx="3248993" cy="8573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87" name="2.手机蓝牙控制模块的实现"/>
            <p:cNvSpPr txBox="1"/>
            <p:nvPr/>
          </p:nvSpPr>
          <p:spPr>
            <a:xfrm>
              <a:off x="0" y="71799"/>
              <a:ext cx="3248993" cy="713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 defTabSz="914400">
                <a:lnSpc>
                  <a:spcPct val="100000"/>
                </a:lnSpc>
                <a:defRPr>
                  <a:solidFill>
                    <a:srgbClr val="80808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t>2.</a:t>
              </a:r>
              <a:r>
                <a:rPr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rPr>
                <a:t>手机蓝牙控制模块的实现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89" name="矩形 24"/>
          <p:cNvSpPr txBox="1"/>
          <p:nvPr/>
        </p:nvSpPr>
        <p:spPr>
          <a:xfrm>
            <a:off x="827583" y="2369367"/>
            <a:ext cx="2807775" cy="447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29" tIns="45729" rIns="45729" bIns="45729">
            <a:spAutoFit/>
          </a:bodyPr>
          <a:lstStyle>
            <a:lvl1pPr algn="r" defTabSz="914400">
              <a:lnSpc>
                <a:spcPct val="130000"/>
              </a:lnSpc>
              <a:spcBef>
                <a:spcPts val="600"/>
              </a:spcBef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蓝牙串口助手</a:t>
            </a:r>
          </a:p>
        </p:txBody>
      </p:sp>
      <p:sp>
        <p:nvSpPr>
          <p:cNvPr id="190" name="矩形 28"/>
          <p:cNvSpPr txBox="1"/>
          <p:nvPr/>
        </p:nvSpPr>
        <p:spPr>
          <a:xfrm>
            <a:off x="1106615" y="3107349"/>
            <a:ext cx="2807775" cy="447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29" tIns="45729" rIns="45729" bIns="45729">
            <a:spAutoFit/>
          </a:bodyPr>
          <a:lstStyle>
            <a:lvl1pPr algn="r" defTabSz="914400">
              <a:lnSpc>
                <a:spcPct val="130000"/>
              </a:lnSpc>
              <a:spcBef>
                <a:spcPts val="600"/>
              </a:spcBef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手机和蓝牙模块连接</a:t>
            </a:r>
          </a:p>
        </p:txBody>
      </p:sp>
      <p:sp>
        <p:nvSpPr>
          <p:cNvPr id="191" name="矩形 46"/>
          <p:cNvSpPr txBox="1"/>
          <p:nvPr/>
        </p:nvSpPr>
        <p:spPr>
          <a:xfrm>
            <a:off x="927118" y="3875499"/>
            <a:ext cx="2807775" cy="447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29" tIns="45729" rIns="45729" bIns="45729">
            <a:spAutoFit/>
          </a:bodyPr>
          <a:lstStyle>
            <a:lvl1pPr algn="r" defTabSz="914400">
              <a:lnSpc>
                <a:spcPct val="130000"/>
              </a:lnSpc>
              <a:spcBef>
                <a:spcPts val="600"/>
              </a:spcBef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按键控制小车</a:t>
            </a:r>
          </a:p>
        </p:txBody>
      </p:sp>
      <p:sp>
        <p:nvSpPr>
          <p:cNvPr id="192" name="矩形 5"/>
          <p:cNvSpPr txBox="1"/>
          <p:nvPr/>
        </p:nvSpPr>
        <p:spPr>
          <a:xfrm>
            <a:off x="2286000" y="2248585"/>
            <a:ext cx="4572000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lnSpc>
                <a:spcPct val="100000"/>
              </a:lnSpc>
              <a:defRPr sz="1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手机</a:t>
            </a:r>
          </a:p>
          <a:p>
            <a:pPr algn="ctr" defTabSz="914400">
              <a:lnSpc>
                <a:spcPct val="100000"/>
              </a:lnSpc>
              <a:defRPr sz="1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软件</a:t>
            </a:r>
          </a:p>
        </p:txBody>
      </p:sp>
      <p:sp>
        <p:nvSpPr>
          <p:cNvPr id="193" name="矩形 48"/>
          <p:cNvSpPr txBox="1"/>
          <p:nvPr/>
        </p:nvSpPr>
        <p:spPr>
          <a:xfrm>
            <a:off x="5601560" y="844356"/>
            <a:ext cx="3174588" cy="3355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29" tIns="45729" rIns="45729" bIns="45729">
            <a:spAutoFit/>
          </a:bodyPr>
          <a:lstStyle/>
          <a:p>
            <a:pPr defTabSz="914400">
              <a:lnSpc>
                <a:spcPct val="100000"/>
              </a:lnSpc>
              <a:spcBef>
                <a:spcPts val="600"/>
              </a:spcBef>
              <a:defRPr sz="12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Calibri"/>
              </a:defRPr>
            </a:pPr>
            <a:r>
              <a:t>void loop()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defRPr sz="12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Calibri"/>
              </a:defRPr>
            </a:pPr>
            <a:r>
              <a:t>{  Serial.begin(9600)</a:t>
            </a:r>
            <a:r>
              <a:t>；</a:t>
            </a:r>
            <a:r>
              <a:t>//</a:t>
            </a:r>
            <a:r>
              <a:t>初始化蓝牙串口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defRPr sz="12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Calibri"/>
              </a:defRPr>
            </a:pPr>
            <a:r>
              <a:t>     </a:t>
            </a:r>
            <a:r>
              <a:t>if(start==1){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defRPr sz="12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Calibri"/>
              </a:defRPr>
            </a:pPr>
            <a:r>
              <a:t>         if(Serial.available()){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defRPr sz="12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Calibri"/>
              </a:defRPr>
            </a:pPr>
            <a:r>
              <a:t>             act = Serial.read();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defRPr sz="12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Calibri"/>
              </a:defRPr>
            </a:pPr>
            <a:r>
              <a:t>             Serial.println(act); 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defRPr sz="12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Calibri"/>
              </a:defRPr>
            </a:pPr>
            <a:r>
              <a:t>             start=0;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defRPr sz="12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Calibri"/>
              </a:defRPr>
            </a:pPr>
            <a:r>
              <a:t>             go(act);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defRPr sz="12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Calibri"/>
              </a:defRPr>
            </a:pPr>
            <a:r>
              <a:t>             digitalWrite(beep,HIGH);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defRPr sz="12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Calibri"/>
              </a:defRPr>
            </a:pPr>
            <a:r>
              <a:t>          }else{ go(0);  }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defRPr sz="12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Calibri"/>
              </a:defRPr>
            </a:pPr>
            <a:r>
              <a:t>    }else{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defRPr sz="12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Calibri"/>
              </a:defRPr>
            </a:pPr>
            <a:r>
              <a:t>      go(act);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defRPr sz="12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Calibri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 p14:dur="1000">
        <p:fade thruBlk="1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oup 1"/>
          <p:cNvGrpSpPr/>
          <p:nvPr/>
        </p:nvGrpSpPr>
        <p:grpSpPr>
          <a:xfrm>
            <a:off x="1321125" y="1126426"/>
            <a:ext cx="236929" cy="237002"/>
            <a:chOff x="-3" y="-3"/>
            <a:chExt cx="236928" cy="237001"/>
          </a:xfrm>
        </p:grpSpPr>
        <p:sp>
          <p:nvSpPr>
            <p:cNvPr id="195" name="Shape 796"/>
            <p:cNvSpPr/>
            <p:nvPr/>
          </p:nvSpPr>
          <p:spPr>
            <a:xfrm>
              <a:off x="-4" y="-4"/>
              <a:ext cx="236929" cy="23700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165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96" name="Shape 797"/>
            <p:cNvSpPr/>
            <p:nvPr/>
          </p:nvSpPr>
          <p:spPr>
            <a:xfrm>
              <a:off x="54369" y="64411"/>
              <a:ext cx="128196" cy="108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198" name="Text Placeholder 8"/>
          <p:cNvSpPr txBox="1"/>
          <p:nvPr/>
        </p:nvSpPr>
        <p:spPr>
          <a:xfrm>
            <a:off x="1623547" y="1010693"/>
            <a:ext cx="141922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685165">
              <a:lnSpc>
                <a:spcPct val="100000"/>
              </a:lnSpc>
              <a:defRPr b="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前进</a:t>
            </a:r>
          </a:p>
        </p:txBody>
      </p:sp>
      <p:grpSp>
        <p:nvGrpSpPr>
          <p:cNvPr id="201" name="矩形 38"/>
          <p:cNvGrpSpPr/>
          <p:nvPr/>
        </p:nvGrpSpPr>
        <p:grpSpPr>
          <a:xfrm>
            <a:off x="107504" y="152069"/>
            <a:ext cx="3248993" cy="857341"/>
            <a:chOff x="0" y="0"/>
            <a:chExt cx="3248992" cy="857339"/>
          </a:xfrm>
        </p:grpSpPr>
        <p:sp>
          <p:nvSpPr>
            <p:cNvPr id="199" name="矩形"/>
            <p:cNvSpPr/>
            <p:nvPr/>
          </p:nvSpPr>
          <p:spPr>
            <a:xfrm>
              <a:off x="0" y="-1"/>
              <a:ext cx="3248993" cy="8573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00" name="蓝牙模块实现的功能"/>
            <p:cNvSpPr txBox="1"/>
            <p:nvPr/>
          </p:nvSpPr>
          <p:spPr>
            <a:xfrm>
              <a:off x="0" y="71799"/>
              <a:ext cx="3248993" cy="713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lnSpc>
                  <a:spcPct val="100000"/>
                </a:lnSpc>
                <a:defRPr>
                  <a:solidFill>
                    <a:srgbClr val="808080"/>
                  </a:solidFill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rPr>
                <a:t>蓝牙模块实现的功能</a:t>
              </a: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202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6076" y="1015517"/>
            <a:ext cx="3326582" cy="3478416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直接连接符 44"/>
          <p:cNvSpPr/>
          <p:nvPr/>
        </p:nvSpPr>
        <p:spPr>
          <a:xfrm flipH="1">
            <a:off x="4355975" y="880355"/>
            <a:ext cx="1" cy="3613578"/>
          </a:xfrm>
          <a:prstGeom prst="line">
            <a:avLst/>
          </a:prstGeom>
          <a:ln>
            <a:solidFill>
              <a:srgbClr val="56504F"/>
            </a:solidFill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206" name="Group 1"/>
          <p:cNvGrpSpPr/>
          <p:nvPr/>
        </p:nvGrpSpPr>
        <p:grpSpPr>
          <a:xfrm>
            <a:off x="1321125" y="1630481"/>
            <a:ext cx="236929" cy="237003"/>
            <a:chOff x="-3" y="-3"/>
            <a:chExt cx="236928" cy="237001"/>
          </a:xfrm>
        </p:grpSpPr>
        <p:sp>
          <p:nvSpPr>
            <p:cNvPr id="204" name="Shape 796"/>
            <p:cNvSpPr/>
            <p:nvPr/>
          </p:nvSpPr>
          <p:spPr>
            <a:xfrm>
              <a:off x="-4" y="-4"/>
              <a:ext cx="236929" cy="23700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165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05" name="Shape 797"/>
            <p:cNvSpPr/>
            <p:nvPr/>
          </p:nvSpPr>
          <p:spPr>
            <a:xfrm>
              <a:off x="54369" y="64411"/>
              <a:ext cx="128196" cy="108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207" name="Text Placeholder 8"/>
          <p:cNvSpPr txBox="1"/>
          <p:nvPr/>
        </p:nvSpPr>
        <p:spPr>
          <a:xfrm>
            <a:off x="1623547" y="1514749"/>
            <a:ext cx="141922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685165">
              <a:lnSpc>
                <a:spcPct val="100000"/>
              </a:lnSpc>
              <a:defRPr b="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后退</a:t>
            </a:r>
          </a:p>
        </p:txBody>
      </p:sp>
      <p:grpSp>
        <p:nvGrpSpPr>
          <p:cNvPr id="210" name="Group 1"/>
          <p:cNvGrpSpPr/>
          <p:nvPr/>
        </p:nvGrpSpPr>
        <p:grpSpPr>
          <a:xfrm>
            <a:off x="1321125" y="2162551"/>
            <a:ext cx="236929" cy="237003"/>
            <a:chOff x="-3" y="-3"/>
            <a:chExt cx="236928" cy="237001"/>
          </a:xfrm>
        </p:grpSpPr>
        <p:sp>
          <p:nvSpPr>
            <p:cNvPr id="208" name="Shape 796"/>
            <p:cNvSpPr/>
            <p:nvPr/>
          </p:nvSpPr>
          <p:spPr>
            <a:xfrm>
              <a:off x="-4" y="-4"/>
              <a:ext cx="236929" cy="23700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165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09" name="Shape 797"/>
            <p:cNvSpPr/>
            <p:nvPr/>
          </p:nvSpPr>
          <p:spPr>
            <a:xfrm>
              <a:off x="54369" y="64411"/>
              <a:ext cx="128196" cy="108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211" name="Text Placeholder 8"/>
          <p:cNvSpPr txBox="1"/>
          <p:nvPr/>
        </p:nvSpPr>
        <p:spPr>
          <a:xfrm>
            <a:off x="1623547" y="2046818"/>
            <a:ext cx="141922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685165">
              <a:lnSpc>
                <a:spcPct val="100000"/>
              </a:lnSpc>
              <a:defRPr b="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左急转</a:t>
            </a:r>
          </a:p>
        </p:txBody>
      </p:sp>
      <p:grpSp>
        <p:nvGrpSpPr>
          <p:cNvPr id="214" name="Group 1"/>
          <p:cNvGrpSpPr/>
          <p:nvPr/>
        </p:nvGrpSpPr>
        <p:grpSpPr>
          <a:xfrm>
            <a:off x="1321125" y="2637739"/>
            <a:ext cx="236929" cy="237003"/>
            <a:chOff x="-3" y="-3"/>
            <a:chExt cx="236928" cy="237001"/>
          </a:xfrm>
        </p:grpSpPr>
        <p:sp>
          <p:nvSpPr>
            <p:cNvPr id="212" name="Shape 796"/>
            <p:cNvSpPr/>
            <p:nvPr/>
          </p:nvSpPr>
          <p:spPr>
            <a:xfrm>
              <a:off x="-4" y="-4"/>
              <a:ext cx="236929" cy="23700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165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13" name="Shape 797"/>
            <p:cNvSpPr/>
            <p:nvPr/>
          </p:nvSpPr>
          <p:spPr>
            <a:xfrm>
              <a:off x="54369" y="64411"/>
              <a:ext cx="128196" cy="108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215" name="Text Placeholder 8"/>
          <p:cNvSpPr txBox="1"/>
          <p:nvPr/>
        </p:nvSpPr>
        <p:spPr>
          <a:xfrm>
            <a:off x="1623547" y="2522006"/>
            <a:ext cx="141922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685165">
              <a:lnSpc>
                <a:spcPct val="100000"/>
              </a:lnSpc>
              <a:defRPr b="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右急转</a:t>
            </a:r>
          </a:p>
        </p:txBody>
      </p:sp>
      <p:grpSp>
        <p:nvGrpSpPr>
          <p:cNvPr id="218" name="Group 1"/>
          <p:cNvGrpSpPr/>
          <p:nvPr/>
        </p:nvGrpSpPr>
        <p:grpSpPr>
          <a:xfrm>
            <a:off x="1330050" y="3169807"/>
            <a:ext cx="236929" cy="237003"/>
            <a:chOff x="-3" y="-3"/>
            <a:chExt cx="236928" cy="237001"/>
          </a:xfrm>
        </p:grpSpPr>
        <p:sp>
          <p:nvSpPr>
            <p:cNvPr id="216" name="Shape 796"/>
            <p:cNvSpPr/>
            <p:nvPr/>
          </p:nvSpPr>
          <p:spPr>
            <a:xfrm>
              <a:off x="-4" y="-4"/>
              <a:ext cx="236929" cy="23700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165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17" name="Shape 797"/>
            <p:cNvSpPr/>
            <p:nvPr/>
          </p:nvSpPr>
          <p:spPr>
            <a:xfrm>
              <a:off x="54369" y="64411"/>
              <a:ext cx="128196" cy="108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219" name="Text Placeholder 8"/>
          <p:cNvSpPr txBox="1"/>
          <p:nvPr/>
        </p:nvSpPr>
        <p:spPr>
          <a:xfrm>
            <a:off x="1632472" y="3054075"/>
            <a:ext cx="141922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685165">
              <a:lnSpc>
                <a:spcPct val="100000"/>
              </a:lnSpc>
              <a:defRPr b="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左转</a:t>
            </a:r>
          </a:p>
        </p:txBody>
      </p:sp>
      <p:grpSp>
        <p:nvGrpSpPr>
          <p:cNvPr id="222" name="Group 1"/>
          <p:cNvGrpSpPr/>
          <p:nvPr/>
        </p:nvGrpSpPr>
        <p:grpSpPr>
          <a:xfrm>
            <a:off x="1330050" y="3679247"/>
            <a:ext cx="236929" cy="237003"/>
            <a:chOff x="-3" y="-3"/>
            <a:chExt cx="236928" cy="237001"/>
          </a:xfrm>
        </p:grpSpPr>
        <p:sp>
          <p:nvSpPr>
            <p:cNvPr id="220" name="Shape 796"/>
            <p:cNvSpPr/>
            <p:nvPr/>
          </p:nvSpPr>
          <p:spPr>
            <a:xfrm>
              <a:off x="-4" y="-4"/>
              <a:ext cx="236929" cy="23700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165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21" name="Shape 797"/>
            <p:cNvSpPr/>
            <p:nvPr/>
          </p:nvSpPr>
          <p:spPr>
            <a:xfrm>
              <a:off x="54369" y="64411"/>
              <a:ext cx="128196" cy="108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223" name="Text Placeholder 8"/>
          <p:cNvSpPr txBox="1"/>
          <p:nvPr/>
        </p:nvSpPr>
        <p:spPr>
          <a:xfrm>
            <a:off x="1632472" y="3563515"/>
            <a:ext cx="141922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685165">
              <a:lnSpc>
                <a:spcPct val="100000"/>
              </a:lnSpc>
              <a:defRPr b="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右转</a:t>
            </a:r>
          </a:p>
        </p:txBody>
      </p:sp>
      <p:grpSp>
        <p:nvGrpSpPr>
          <p:cNvPr id="226" name="Group 1"/>
          <p:cNvGrpSpPr/>
          <p:nvPr/>
        </p:nvGrpSpPr>
        <p:grpSpPr>
          <a:xfrm>
            <a:off x="1330050" y="4201261"/>
            <a:ext cx="236929" cy="237003"/>
            <a:chOff x="-3" y="-3"/>
            <a:chExt cx="236928" cy="237001"/>
          </a:xfrm>
        </p:grpSpPr>
        <p:sp>
          <p:nvSpPr>
            <p:cNvPr id="224" name="Shape 796"/>
            <p:cNvSpPr/>
            <p:nvPr/>
          </p:nvSpPr>
          <p:spPr>
            <a:xfrm>
              <a:off x="-4" y="-4"/>
              <a:ext cx="236929" cy="23700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165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25" name="Shape 797"/>
            <p:cNvSpPr/>
            <p:nvPr/>
          </p:nvSpPr>
          <p:spPr>
            <a:xfrm>
              <a:off x="54369" y="64411"/>
              <a:ext cx="128196" cy="108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227" name="Text Placeholder 8"/>
          <p:cNvSpPr txBox="1"/>
          <p:nvPr/>
        </p:nvSpPr>
        <p:spPr>
          <a:xfrm>
            <a:off x="1632472" y="4085528"/>
            <a:ext cx="141922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685165">
              <a:lnSpc>
                <a:spcPct val="100000"/>
              </a:lnSpc>
              <a:defRPr b="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倒车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 p14:dur="1000">
        <p:fade thruBlk="1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文本框 12"/>
          <p:cNvSpPr txBox="1"/>
          <p:nvPr/>
        </p:nvSpPr>
        <p:spPr>
          <a:xfrm>
            <a:off x="2739543" y="3296542"/>
            <a:ext cx="4064706" cy="576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914400">
              <a:lnSpc>
                <a:spcPct val="100000"/>
              </a:lnSpc>
              <a:defRPr sz="2800">
                <a:solidFill>
                  <a:srgbClr val="808080"/>
                </a:solidFill>
                <a:latin typeface="方正兰亭超细黑简体"/>
                <a:ea typeface="方正兰亭超细黑简体"/>
                <a:cs typeface="方正兰亭超细黑简体"/>
                <a:sym typeface="方正兰亭超细黑简体"/>
              </a:defRPr>
            </a:lvl1pPr>
          </a:lstStyle>
          <a:p>
            <a:pPr/>
            <a:r>
              <a:t>小车语音识别功能</a:t>
            </a:r>
          </a:p>
        </p:txBody>
      </p:sp>
      <p:sp>
        <p:nvSpPr>
          <p:cNvPr id="230" name="文本框 12"/>
          <p:cNvSpPr txBox="1"/>
          <p:nvPr/>
        </p:nvSpPr>
        <p:spPr>
          <a:xfrm>
            <a:off x="4824026" y="2207827"/>
            <a:ext cx="1007298" cy="2811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914400">
              <a:lnSpc>
                <a:spcPct val="100000"/>
              </a:lnSpc>
              <a:defRPr b="0" sz="9000">
                <a:solidFill>
                  <a:srgbClr val="808080"/>
                </a:solidFill>
                <a:latin typeface="AgencyFB"/>
                <a:ea typeface="AgencyFB"/>
                <a:cs typeface="AgencyFB"/>
                <a:sym typeface="AgencyFB"/>
              </a:defRPr>
            </a:lvl1pPr>
          </a:lstStyle>
          <a:p>
            <a:pPr/>
            <a:r>
              <a:t> 2</a:t>
            </a:r>
          </a:p>
        </p:txBody>
      </p:sp>
      <p:sp>
        <p:nvSpPr>
          <p:cNvPr id="231" name="文本框 14"/>
          <p:cNvSpPr txBox="1"/>
          <p:nvPr/>
        </p:nvSpPr>
        <p:spPr>
          <a:xfrm>
            <a:off x="3948827" y="2650256"/>
            <a:ext cx="1378849" cy="284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>
            <a:lvl1pPr algn="ctr" defTabSz="914400">
              <a:lnSpc>
                <a:spcPct val="100000"/>
              </a:lnSpc>
              <a:defRPr b="0" sz="14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PART TWO</a:t>
            </a:r>
          </a:p>
        </p:txBody>
      </p:sp>
      <p:pic>
        <p:nvPicPr>
          <p:cNvPr id="232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rcRect l="17632" t="0" r="49845" b="47264"/>
          <a:stretch>
            <a:fillRect/>
          </a:stretch>
        </p:blipFill>
        <p:spPr>
          <a:xfrm flipH="1">
            <a:off x="2159731" y="-1"/>
            <a:ext cx="2088233" cy="3040093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PA_半闭框 7"/>
          <p:cNvSpPr/>
          <p:nvPr/>
        </p:nvSpPr>
        <p:spPr>
          <a:xfrm flipH="1">
            <a:off x="4463986" y="2320515"/>
            <a:ext cx="1296145" cy="720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408" y="192"/>
                </a:lnTo>
                <a:lnTo>
                  <a:pt x="160" y="192"/>
                </a:lnTo>
                <a:lnTo>
                  <a:pt x="160" y="21440"/>
                </a:lnTo>
                <a:lnTo>
                  <a:pt x="0" y="21600"/>
                </a:lnTo>
                <a:close/>
              </a:path>
            </a:pathLst>
          </a:custGeom>
          <a:solidFill>
            <a:srgbClr val="65686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lnSpc>
                <a:spcPct val="100000"/>
              </a:lnSpc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 p14:dur="1000">
        <p:fade thruBlk="1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83"/>
          <p:cNvGrpSpPr/>
          <p:nvPr/>
        </p:nvGrpSpPr>
        <p:grpSpPr>
          <a:xfrm>
            <a:off x="1090825" y="999367"/>
            <a:ext cx="1071571" cy="345441"/>
            <a:chOff x="0" y="0"/>
            <a:chExt cx="1071569" cy="345440"/>
          </a:xfrm>
        </p:grpSpPr>
        <p:sp>
          <p:nvSpPr>
            <p:cNvPr id="235" name="Rectangle 66"/>
            <p:cNvSpPr/>
            <p:nvPr/>
          </p:nvSpPr>
          <p:spPr>
            <a:xfrm>
              <a:off x="0" y="0"/>
              <a:ext cx="1071570" cy="2858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36" name="Rectangle 46"/>
            <p:cNvSpPr txBox="1"/>
            <p:nvPr/>
          </p:nvSpPr>
          <p:spPr>
            <a:xfrm>
              <a:off x="71438" y="0"/>
              <a:ext cx="608023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defTabSz="914400">
                <a:lnSpc>
                  <a:spcPct val="100000"/>
                </a:lnSpc>
                <a:defRPr b="0"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功能 </a:t>
              </a:r>
              <a:r>
                <a:t>1</a:t>
              </a:r>
            </a:p>
          </p:txBody>
        </p:sp>
      </p:grpSp>
      <p:grpSp>
        <p:nvGrpSpPr>
          <p:cNvPr id="240" name="Group 85"/>
          <p:cNvGrpSpPr/>
          <p:nvPr/>
        </p:nvGrpSpPr>
        <p:grpSpPr>
          <a:xfrm>
            <a:off x="1090825" y="2896300"/>
            <a:ext cx="1071571" cy="345441"/>
            <a:chOff x="0" y="0"/>
            <a:chExt cx="1071569" cy="345440"/>
          </a:xfrm>
        </p:grpSpPr>
        <p:sp>
          <p:nvSpPr>
            <p:cNvPr id="238" name="Rectangle 68"/>
            <p:cNvSpPr/>
            <p:nvPr/>
          </p:nvSpPr>
          <p:spPr>
            <a:xfrm>
              <a:off x="0" y="3896"/>
              <a:ext cx="1071570" cy="2858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39" name="Rectangle 64"/>
            <p:cNvSpPr txBox="1"/>
            <p:nvPr/>
          </p:nvSpPr>
          <p:spPr>
            <a:xfrm>
              <a:off x="71438" y="0"/>
              <a:ext cx="608023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defTabSz="914400">
                <a:lnSpc>
                  <a:spcPct val="100000"/>
                </a:lnSpc>
                <a:defRPr b="0"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功能</a:t>
              </a:r>
              <a:r>
                <a:t> 2</a:t>
              </a:r>
            </a:p>
          </p:txBody>
        </p:sp>
      </p:grpSp>
      <p:grpSp>
        <p:nvGrpSpPr>
          <p:cNvPr id="243" name="矩形 34"/>
          <p:cNvGrpSpPr/>
          <p:nvPr/>
        </p:nvGrpSpPr>
        <p:grpSpPr>
          <a:xfrm>
            <a:off x="170998" y="10631"/>
            <a:ext cx="3248993" cy="857341"/>
            <a:chOff x="0" y="0"/>
            <a:chExt cx="3248992" cy="857339"/>
          </a:xfrm>
        </p:grpSpPr>
        <p:sp>
          <p:nvSpPr>
            <p:cNvPr id="241" name="矩形"/>
            <p:cNvSpPr/>
            <p:nvPr/>
          </p:nvSpPr>
          <p:spPr>
            <a:xfrm>
              <a:off x="0" y="-1"/>
              <a:ext cx="3248993" cy="8573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42" name="小车语音识别的功能目标"/>
            <p:cNvSpPr txBox="1"/>
            <p:nvPr/>
          </p:nvSpPr>
          <p:spPr>
            <a:xfrm>
              <a:off x="0" y="205149"/>
              <a:ext cx="3248993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lnSpc>
                  <a:spcPct val="100000"/>
                </a:lnSpc>
                <a:defRPr>
                  <a:solidFill>
                    <a:srgbClr val="808080"/>
                  </a:solidFill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rPr>
                <a:t>小车语音识别的功能目标</a:t>
              </a:r>
            </a:p>
          </p:txBody>
        </p:sp>
      </p:grpSp>
      <p:sp>
        <p:nvSpPr>
          <p:cNvPr id="244" name="Text Placeholder 8"/>
          <p:cNvSpPr txBox="1"/>
          <p:nvPr/>
        </p:nvSpPr>
        <p:spPr>
          <a:xfrm>
            <a:off x="2483767" y="878126"/>
            <a:ext cx="285097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685165">
              <a:lnSpc>
                <a:spcPct val="100000"/>
              </a:lnSpc>
              <a:defRPr b="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语音口令控制小车行驶</a:t>
            </a:r>
          </a:p>
        </p:txBody>
      </p:sp>
      <p:sp>
        <p:nvSpPr>
          <p:cNvPr id="245" name="Text Placeholder 8"/>
          <p:cNvSpPr txBox="1"/>
          <p:nvPr/>
        </p:nvSpPr>
        <p:spPr>
          <a:xfrm>
            <a:off x="2483767" y="2819597"/>
            <a:ext cx="3564397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685165">
              <a:lnSpc>
                <a:spcPct val="100000"/>
              </a:lnSpc>
              <a:defRPr b="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小车能识别主人的语音</a:t>
            </a:r>
          </a:p>
        </p:txBody>
      </p:sp>
      <p:sp>
        <p:nvSpPr>
          <p:cNvPr id="246" name="文本框 37"/>
          <p:cNvSpPr txBox="1"/>
          <p:nvPr/>
        </p:nvSpPr>
        <p:spPr>
          <a:xfrm>
            <a:off x="2627783" y="1528453"/>
            <a:ext cx="4284478" cy="114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4" tIns="34294" rIns="34294" bIns="34294">
            <a:spAutoFit/>
          </a:bodyPr>
          <a:lstStyle/>
          <a:p>
            <a:pPr marL="285750" indent="-285750" defTabSz="914400">
              <a:lnSpc>
                <a:spcPct val="100000"/>
              </a:lnSpc>
              <a:buSzPct val="100000"/>
              <a:buFont typeface="Arial"/>
              <a:buChar char="•"/>
              <a:defRPr sz="160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实现技术：语音识别</a:t>
            </a:r>
          </a:p>
          <a:p>
            <a:pPr marL="285750" indent="-285750" defTabSz="914400">
              <a:lnSpc>
                <a:spcPct val="100000"/>
              </a:lnSpc>
              <a:buSzPct val="100000"/>
              <a:buFont typeface="Arial"/>
              <a:buChar char="•"/>
              <a:defRPr sz="160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  <a:p>
            <a:pPr marL="285750" indent="-285750" defTabSz="914400">
              <a:lnSpc>
                <a:spcPct val="100000"/>
              </a:lnSpc>
              <a:buSzPct val="100000"/>
              <a:buFont typeface="Arial"/>
              <a:buChar char="•"/>
              <a:defRPr sz="160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语音口令：共</a:t>
            </a:r>
            <a:r>
              <a:t>5</a:t>
            </a:r>
            <a:r>
              <a:t>个</a:t>
            </a:r>
          </a:p>
          <a:p>
            <a:pPr defTabSz="914400">
              <a:lnSpc>
                <a:spcPct val="100000"/>
              </a:lnSpc>
              <a:defRPr sz="160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  “前进”“后退”“左转”“右转”“停车”</a:t>
            </a:r>
          </a:p>
        </p:txBody>
      </p:sp>
      <p:sp>
        <p:nvSpPr>
          <p:cNvPr id="247" name="文本框 38"/>
          <p:cNvSpPr txBox="1"/>
          <p:nvPr/>
        </p:nvSpPr>
        <p:spPr>
          <a:xfrm>
            <a:off x="2627783" y="3500558"/>
            <a:ext cx="4284478" cy="58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4" tIns="34294" rIns="34294" bIns="34294">
            <a:spAutoFit/>
          </a:bodyPr>
          <a:lstStyle/>
          <a:p>
            <a:pPr marL="285750" indent="-285750" defTabSz="914400">
              <a:lnSpc>
                <a:spcPct val="100000"/>
              </a:lnSpc>
              <a:buSzPct val="100000"/>
              <a:buFont typeface="Arial"/>
              <a:buChar char="•"/>
              <a:defRPr sz="160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实现技术：</a:t>
            </a:r>
            <a:r>
              <a:t>SVM</a:t>
            </a:r>
            <a:r>
              <a:t>支持向量机分类，声纹识别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 p14:dur="1000">
        <p:fade thruBlk="1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等腰三角形 38"/>
          <p:cNvSpPr/>
          <p:nvPr/>
        </p:nvSpPr>
        <p:spPr>
          <a:xfrm rot="5400000">
            <a:off x="-255557" y="2188393"/>
            <a:ext cx="1279922" cy="768308"/>
          </a:xfrm>
          <a:prstGeom prst="triangl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lnSpc>
                <a:spcPct val="100000"/>
              </a:lnSpc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50" name="任意多边形 1"/>
          <p:cNvSpPr/>
          <p:nvPr/>
        </p:nvSpPr>
        <p:spPr>
          <a:xfrm>
            <a:off x="762208" y="2566192"/>
            <a:ext cx="8368843" cy="1"/>
          </a:xfrm>
          <a:prstGeom prst="line">
            <a:avLst/>
          </a:prstGeom>
          <a:ln w="25400">
            <a:solidFill>
              <a:srgbClr val="D5D5D5"/>
            </a:solidFill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253" name="组合 4"/>
          <p:cNvGrpSpPr/>
          <p:nvPr/>
        </p:nvGrpSpPr>
        <p:grpSpPr>
          <a:xfrm>
            <a:off x="1814665" y="2283529"/>
            <a:ext cx="550832" cy="552621"/>
            <a:chOff x="0" y="0"/>
            <a:chExt cx="550831" cy="552619"/>
          </a:xfrm>
        </p:grpSpPr>
        <p:sp>
          <p:nvSpPr>
            <p:cNvPr id="251" name="矩形 2"/>
            <p:cNvSpPr/>
            <p:nvPr/>
          </p:nvSpPr>
          <p:spPr>
            <a:xfrm>
              <a:off x="-1" y="0"/>
              <a:ext cx="550833" cy="55262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52" name="五角星 3"/>
            <p:cNvSpPr/>
            <p:nvPr/>
          </p:nvSpPr>
          <p:spPr>
            <a:xfrm>
              <a:off x="149216" y="144507"/>
              <a:ext cx="252399" cy="25566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grpSp>
        <p:nvGrpSpPr>
          <p:cNvPr id="256" name="组合 42"/>
          <p:cNvGrpSpPr/>
          <p:nvPr/>
        </p:nvGrpSpPr>
        <p:grpSpPr>
          <a:xfrm>
            <a:off x="4035456" y="2283529"/>
            <a:ext cx="550834" cy="552621"/>
            <a:chOff x="0" y="0"/>
            <a:chExt cx="550832" cy="552619"/>
          </a:xfrm>
        </p:grpSpPr>
        <p:sp>
          <p:nvSpPr>
            <p:cNvPr id="254" name="矩形 43"/>
            <p:cNvSpPr/>
            <p:nvPr/>
          </p:nvSpPr>
          <p:spPr>
            <a:xfrm>
              <a:off x="0" y="0"/>
              <a:ext cx="550833" cy="55262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55" name="五角星 44"/>
            <p:cNvSpPr/>
            <p:nvPr/>
          </p:nvSpPr>
          <p:spPr>
            <a:xfrm>
              <a:off x="149216" y="144507"/>
              <a:ext cx="252401" cy="25566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grpSp>
        <p:nvGrpSpPr>
          <p:cNvPr id="259" name="组合 55"/>
          <p:cNvGrpSpPr/>
          <p:nvPr/>
        </p:nvGrpSpPr>
        <p:grpSpPr>
          <a:xfrm>
            <a:off x="6356253" y="2283529"/>
            <a:ext cx="552420" cy="552621"/>
            <a:chOff x="0" y="0"/>
            <a:chExt cx="552418" cy="552619"/>
          </a:xfrm>
        </p:grpSpPr>
        <p:sp>
          <p:nvSpPr>
            <p:cNvPr id="257" name="矩形 56"/>
            <p:cNvSpPr/>
            <p:nvPr/>
          </p:nvSpPr>
          <p:spPr>
            <a:xfrm>
              <a:off x="0" y="0"/>
              <a:ext cx="552419" cy="55262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58" name="五角星 57"/>
            <p:cNvSpPr/>
            <p:nvPr/>
          </p:nvSpPr>
          <p:spPr>
            <a:xfrm>
              <a:off x="149216" y="144507"/>
              <a:ext cx="253987" cy="25566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grpSp>
        <p:nvGrpSpPr>
          <p:cNvPr id="263" name="组合 7"/>
          <p:cNvGrpSpPr/>
          <p:nvPr/>
        </p:nvGrpSpPr>
        <p:grpSpPr>
          <a:xfrm>
            <a:off x="783659" y="1012478"/>
            <a:ext cx="3248993" cy="1226855"/>
            <a:chOff x="0" y="0"/>
            <a:chExt cx="3248992" cy="1226853"/>
          </a:xfrm>
        </p:grpSpPr>
        <p:sp>
          <p:nvSpPr>
            <p:cNvPr id="260" name="文本框 66"/>
            <p:cNvSpPr txBox="1"/>
            <p:nvPr/>
          </p:nvSpPr>
          <p:spPr>
            <a:xfrm>
              <a:off x="0" y="494596"/>
              <a:ext cx="3248993" cy="732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914400">
                <a:lnSpc>
                  <a:spcPct val="150000"/>
                </a:lnSpc>
                <a:defRPr sz="1400">
                  <a:solidFill>
                    <a:srgbClr val="404040"/>
                  </a:solidFill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阶段</a:t>
              </a:r>
              <a:r>
                <a:t>1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：非实时，录音生成一段</a:t>
              </a:r>
              <a:r>
                <a:t>wav</a:t>
              </a:r>
              <a:endParaRPr sz="1300"/>
            </a:p>
            <a:p>
              <a:pPr defTabSz="914400">
                <a:lnSpc>
                  <a:spcPct val="150000"/>
                </a:lnSpc>
                <a:defRPr sz="1400">
                  <a:solidFill>
                    <a:srgbClr val="404040"/>
                  </a:solidFill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阶段</a:t>
              </a:r>
              <a:r>
                <a:t>2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：实时语音输入</a:t>
              </a:r>
            </a:p>
          </p:txBody>
        </p:sp>
        <p:sp>
          <p:nvSpPr>
            <p:cNvPr id="261" name="任意多边形 32"/>
            <p:cNvSpPr/>
            <p:nvPr/>
          </p:nvSpPr>
          <p:spPr>
            <a:xfrm>
              <a:off x="122005" y="406525"/>
              <a:ext cx="402087" cy="1"/>
            </a:xfrm>
            <a:prstGeom prst="line">
              <a:avLst/>
            </a:prstGeom>
            <a:noFill/>
            <a:ln w="12700" cap="flat">
              <a:solidFill>
                <a:srgbClr val="4040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62" name="文本框 66"/>
            <p:cNvSpPr txBox="1"/>
            <p:nvPr/>
          </p:nvSpPr>
          <p:spPr>
            <a:xfrm>
              <a:off x="8391" y="0"/>
              <a:ext cx="1018541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914400">
                <a:lnSpc>
                  <a:spcPct val="100000"/>
                </a:lnSpc>
                <a:defRPr sz="18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Simply City Light"/>
                  <a:ea typeface="Simply City Light"/>
                  <a:cs typeface="Simply City Light"/>
                  <a:sym typeface="Simply City Light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语音输入</a:t>
              </a:r>
            </a:p>
          </p:txBody>
        </p:sp>
      </p:grpSp>
      <p:grpSp>
        <p:nvGrpSpPr>
          <p:cNvPr id="266" name="矩形 24"/>
          <p:cNvGrpSpPr/>
          <p:nvPr/>
        </p:nvGrpSpPr>
        <p:grpSpPr>
          <a:xfrm>
            <a:off x="170998" y="10631"/>
            <a:ext cx="3248993" cy="857341"/>
            <a:chOff x="0" y="0"/>
            <a:chExt cx="3248992" cy="857339"/>
          </a:xfrm>
        </p:grpSpPr>
        <p:sp>
          <p:nvSpPr>
            <p:cNvPr id="264" name="矩形"/>
            <p:cNvSpPr/>
            <p:nvPr/>
          </p:nvSpPr>
          <p:spPr>
            <a:xfrm>
              <a:off x="0" y="-1"/>
              <a:ext cx="3248993" cy="8573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00000"/>
                </a:lnSpc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65" name="小车语音识别功能实现流程"/>
            <p:cNvSpPr txBox="1"/>
            <p:nvPr/>
          </p:nvSpPr>
          <p:spPr>
            <a:xfrm>
              <a:off x="0" y="205149"/>
              <a:ext cx="3248993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lnSpc>
                  <a:spcPct val="100000"/>
                </a:lnSpc>
                <a:defRPr>
                  <a:solidFill>
                    <a:srgbClr val="808080"/>
                  </a:solidFill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rPr>
                <a:t>小车语音识别功能实现流程</a:t>
              </a:r>
            </a:p>
          </p:txBody>
        </p:sp>
      </p:grpSp>
      <p:grpSp>
        <p:nvGrpSpPr>
          <p:cNvPr id="270" name="组合 25"/>
          <p:cNvGrpSpPr/>
          <p:nvPr/>
        </p:nvGrpSpPr>
        <p:grpSpPr>
          <a:xfrm>
            <a:off x="3322132" y="3035712"/>
            <a:ext cx="3248994" cy="1226855"/>
            <a:chOff x="0" y="0"/>
            <a:chExt cx="3248992" cy="1226853"/>
          </a:xfrm>
        </p:grpSpPr>
        <p:sp>
          <p:nvSpPr>
            <p:cNvPr id="267" name="文本框 66"/>
            <p:cNvSpPr txBox="1"/>
            <p:nvPr/>
          </p:nvSpPr>
          <p:spPr>
            <a:xfrm>
              <a:off x="0" y="494596"/>
              <a:ext cx="3248993" cy="732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914400">
                <a:lnSpc>
                  <a:spcPct val="150000"/>
                </a:lnSpc>
                <a:defRPr sz="1400">
                  <a:solidFill>
                    <a:srgbClr val="404040"/>
                  </a:solidFill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语音识别：调用</a:t>
              </a:r>
              <a:r>
                <a:t>API</a:t>
              </a:r>
              <a:endParaRPr sz="1300"/>
            </a:p>
            <a:p>
              <a:pPr defTabSz="914400">
                <a:lnSpc>
                  <a:spcPct val="150000"/>
                </a:lnSpc>
                <a:defRPr sz="1400">
                  <a:solidFill>
                    <a:srgbClr val="404040"/>
                  </a:solidFill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声纹识别：自己设计算法、优化</a:t>
              </a:r>
            </a:p>
          </p:txBody>
        </p:sp>
        <p:sp>
          <p:nvSpPr>
            <p:cNvPr id="268" name="任意多边形 32"/>
            <p:cNvSpPr/>
            <p:nvPr/>
          </p:nvSpPr>
          <p:spPr>
            <a:xfrm>
              <a:off x="122005" y="406525"/>
              <a:ext cx="402087" cy="1"/>
            </a:xfrm>
            <a:prstGeom prst="line">
              <a:avLst/>
            </a:prstGeom>
            <a:noFill/>
            <a:ln w="12700" cap="flat">
              <a:solidFill>
                <a:srgbClr val="4040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69" name="文本框 66"/>
            <p:cNvSpPr txBox="1"/>
            <p:nvPr/>
          </p:nvSpPr>
          <p:spPr>
            <a:xfrm>
              <a:off x="8391" y="0"/>
              <a:ext cx="2694755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defTabSz="914400">
                <a:lnSpc>
                  <a:spcPct val="100000"/>
                </a:lnSpc>
                <a:defRPr sz="1800">
                  <a:solidFill>
                    <a:srgbClr val="404040"/>
                  </a:solidFill>
                  <a:latin typeface="Simply City Light"/>
                  <a:ea typeface="Simply City Light"/>
                  <a:cs typeface="Simply City Light"/>
                  <a:sym typeface="Simply City Light"/>
                </a:defRPr>
              </a:pPr>
              <a:r>
                <a:t>python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程序处理输入音频</a:t>
              </a:r>
            </a:p>
          </p:txBody>
        </p:sp>
      </p:grpSp>
      <p:grpSp>
        <p:nvGrpSpPr>
          <p:cNvPr id="274" name="组合 29"/>
          <p:cNvGrpSpPr/>
          <p:nvPr/>
        </p:nvGrpSpPr>
        <p:grpSpPr>
          <a:xfrm>
            <a:off x="5724009" y="853981"/>
            <a:ext cx="3248994" cy="1221038"/>
            <a:chOff x="0" y="0"/>
            <a:chExt cx="3248992" cy="1221036"/>
          </a:xfrm>
        </p:grpSpPr>
        <p:sp>
          <p:nvSpPr>
            <p:cNvPr id="271" name="文本框 66"/>
            <p:cNvSpPr txBox="1"/>
            <p:nvPr/>
          </p:nvSpPr>
          <p:spPr>
            <a:xfrm>
              <a:off x="0" y="494596"/>
              <a:ext cx="3248993" cy="726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914400">
                <a:lnSpc>
                  <a:spcPct val="150000"/>
                </a:lnSpc>
                <a:defRPr sz="14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电脑蓝牙与小车蓝牙模块相连，通过蓝牙串口发送数据</a:t>
              </a:r>
            </a:p>
          </p:txBody>
        </p:sp>
        <p:sp>
          <p:nvSpPr>
            <p:cNvPr id="272" name="任意多边形 32"/>
            <p:cNvSpPr/>
            <p:nvPr/>
          </p:nvSpPr>
          <p:spPr>
            <a:xfrm>
              <a:off x="122005" y="406525"/>
              <a:ext cx="402087" cy="1"/>
            </a:xfrm>
            <a:prstGeom prst="line">
              <a:avLst/>
            </a:prstGeom>
            <a:noFill/>
            <a:ln w="12700" cap="flat">
              <a:solidFill>
                <a:srgbClr val="4040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defRPr b="0"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73" name="文本框 66"/>
            <p:cNvSpPr txBox="1"/>
            <p:nvPr/>
          </p:nvSpPr>
          <p:spPr>
            <a:xfrm>
              <a:off x="8391" y="0"/>
              <a:ext cx="2161541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914400">
                <a:lnSpc>
                  <a:spcPct val="100000"/>
                </a:lnSpc>
                <a:defRPr sz="18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Simply City Light"/>
                  <a:ea typeface="Simply City Light"/>
                  <a:cs typeface="Simply City Light"/>
                  <a:sym typeface="Simply City Light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传送处理结果给小车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 p14:dur="1000">
        <p:fade thruBlk="1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Subtype="16" presetID="23" grpId="3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450"/>
                            </p:stCondLst>
                            <p:childTnLst>
                              <p:par>
                                <p:cTn id="18" presetClass="entr" nodeType="afterEffect" presetSubtype="2" presetID="7" grpId="4" fill="hold">
                                  <p:stCondLst>
                                    <p:cond delay="1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1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850"/>
                            </p:stCondLst>
                            <p:childTnLst>
                              <p:par>
                                <p:cTn id="23" presetClass="entr" nodeType="afterEffect" presetSubtype="16" presetID="23" grpId="5" fill="hold">
                                  <p:stCondLst>
                                    <p:cond delay="18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400"/>
                            </p:stCondLst>
                            <p:childTnLst>
                              <p:par>
                                <p:cTn id="28" presetClass="entr" nodeType="afterEffect" presetSubtype="2" presetID="2" grpId="6" fill="hold">
                                  <p:stCondLst>
                                    <p:cond delay="18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200"/>
                            </p:stCondLst>
                            <p:childTnLst>
                              <p:par>
                                <p:cTn id="33" presetClass="entr" nodeType="afterEffect" presetSubtype="16" presetID="23" grpId="7" fill="hold">
                                  <p:stCondLst>
                                    <p:cond delay="2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350"/>
                            </p:stCondLst>
                            <p:childTnLst>
                              <p:par>
                                <p:cTn id="38" presetClass="entr" nodeType="afterEffect" presetSubtype="2" presetID="2" grpId="8" fill="hold">
                                  <p:stCondLst>
                                    <p:cond delay="2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0" grpId="2"/>
      <p:bldP build="whole" bldLvl="1" animBg="1" rev="0" advAuto="0" spid="263" grpId="4"/>
      <p:bldP build="whole" bldLvl="1" animBg="1" rev="0" advAuto="0" spid="259" grpId="7"/>
      <p:bldP build="whole" bldLvl="1" animBg="1" rev="0" advAuto="0" spid="256" grpId="5"/>
      <p:bldP build="whole" bldLvl="1" animBg="1" rev="0" advAuto="0" spid="249" grpId="1"/>
      <p:bldP build="whole" bldLvl="1" animBg="1" rev="0" advAuto="0" spid="253" grpId="3"/>
      <p:bldP build="whole" bldLvl="1" animBg="1" rev="0" advAuto="0" spid="270" grpId="6"/>
      <p:bldP build="whole" bldLvl="1" animBg="1" rev="0" advAuto="0" spid="274" grpId="8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595959"/>
      </a:dk1>
      <a:lt1>
        <a:srgbClr val="FFFFFF"/>
      </a:lt1>
      <a:dk2>
        <a:srgbClr val="A7A7A7"/>
      </a:dk2>
      <a:lt2>
        <a:srgbClr val="535353"/>
      </a:lt2>
      <a:accent1>
        <a:srgbClr val="585251"/>
      </a:accent1>
      <a:accent2>
        <a:srgbClr val="EEE895"/>
      </a:accent2>
      <a:accent3>
        <a:srgbClr val="312E2D"/>
      </a:accent3>
      <a:accent4>
        <a:srgbClr val="858253"/>
      </a:accent4>
      <a:accent5>
        <a:srgbClr val="262323"/>
      </a:accent5>
      <a:accent6>
        <a:srgbClr val="666440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000" u="none" kumimoji="0" normalizeH="0">
            <a:ln>
              <a:noFill/>
            </a:ln>
            <a:solidFill>
              <a:srgbClr val="59595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85251"/>
      </a:accent1>
      <a:accent2>
        <a:srgbClr val="EEE895"/>
      </a:accent2>
      <a:accent3>
        <a:srgbClr val="312E2D"/>
      </a:accent3>
      <a:accent4>
        <a:srgbClr val="858253"/>
      </a:accent4>
      <a:accent5>
        <a:srgbClr val="262323"/>
      </a:accent5>
      <a:accent6>
        <a:srgbClr val="666440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000" u="none" kumimoji="0" normalizeH="0">
            <a:ln>
              <a:noFill/>
            </a:ln>
            <a:solidFill>
              <a:srgbClr val="59595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