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71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BEB"/>
    <a:srgbClr val="B17ED8"/>
    <a:srgbClr val="E7C4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51B2-862C-4A14-AE4B-E3BEFF189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A7FBB-B7B5-4367-9FF4-F0F8713D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D277D-8633-40C1-BB49-F9A74F10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16272-1983-4897-A443-1E3EB4A4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8EF83-7B20-4D14-A6E2-89E8F49C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8885-47A8-4527-ADBC-B3CEFBEE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1B9718-A69B-45C8-8747-5C5B6F46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9390-02A6-41B3-9E6E-A2EF91C5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E8877-9CBE-4F3A-BC51-B15B0114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23FD2-7C34-438B-B49C-E41A14A8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2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6D0F28-DD4A-4580-8666-7B102D35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1CFFA-09C5-41A0-ACAC-28B8FAC91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5432F-940C-418A-AF04-0782969D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71517-F957-488C-B52A-61DA886C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E27D3-0ADF-4463-8ACF-7C21649B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1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B89D-95C2-453E-88AE-2CA51166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32560-B39A-4E57-B191-37E3DA14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81066-B006-46F9-85B3-B424000B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46056-33DD-4923-A9B5-A9EED76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981F9-5A2F-4069-9904-40CD64D6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9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CA745-2C87-412E-A5C8-EE15422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7AB49-96FB-413A-855B-EEE02337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72663-AB20-4010-968E-A37FFE8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2C483-3634-40FB-BDBB-D28F69AB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54386-2FE2-4DD4-B184-D9385D61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F9572-FB1F-4CA0-A01D-1064D003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0AA3C-8A43-442F-B8AA-D146EF9AD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61EB5-D694-4EDA-A122-2792256D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2628D-F837-4FFD-A214-BD02DAA8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DC095-3FB3-436E-A286-769BCCB8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3DC6E-5136-42A3-A08A-98383FEC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888D3-5492-4121-87B1-A67D55EA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040BF-2D93-4420-91B5-22E37C077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2A7E4-BB94-4214-A909-7E2819AE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89CFCB-9E27-49F3-B6BB-560C88350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963D0-9357-415E-8A67-37D9F27B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36CDA-A298-4111-8CB1-A7AE396B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27DFD-0343-47F4-BC77-75E8A88B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F88051-9C2E-4E23-A64C-50C9B467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4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9287-6064-4F23-82A5-30746711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08AD8-6008-4F1A-B9CF-915CF32B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AFE76-7D1D-4796-A447-712E3AF4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75E43-17E1-4835-AA27-C8DFAAB5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9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FD5EC-DD59-485C-BCAC-DF21C0DB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26FC0-7F2F-42BA-B169-994F2A9D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8487A-23B8-4E86-AFD1-7005746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9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C055-76E4-410E-9547-A617FED3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8705B-F44A-4201-90C6-DDAACE05F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D15F6-5DE1-4F2F-8F45-B79CA5CA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70AAF-82A7-4066-B75B-D09CAC33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8009BF-195F-4FAB-889A-E19E3CC7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57DBD-B656-4195-86B5-00C92679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D37D-DFE4-40AE-A368-2C8D7772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0BB23F-CA2E-4F2A-9607-AC8F4D3B1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2121C-8289-4603-8572-63F0874A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D460C-059C-4827-9D6D-38ADF7E1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218D5-FB3A-4A2D-AB64-8AC9F6F2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1634B-D120-4A56-9DE1-3A9BB48F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FF371-C706-40D6-8C78-6DCC04D5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C6301-90D9-4BC2-B250-A2D6E26F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90F89-D862-46C5-AAC5-3E674AAD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B51C-3AED-410D-BE88-3222121D096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4C31-80AB-41BB-8A20-F23521550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EB28E-A2C8-4E49-9022-928D111BB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1EE8-25EB-4D5B-807A-DC2B20F1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35F08B-9014-47B0-8829-EE5D99A5F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3"/>
          <a:stretch/>
        </p:blipFill>
        <p:spPr>
          <a:xfrm>
            <a:off x="409380" y="3226695"/>
            <a:ext cx="11370833" cy="3550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F78007-0D4E-4977-A53F-294103E7F776}"/>
              </a:ext>
            </a:extLst>
          </p:cNvPr>
          <p:cNvSpPr txBox="1"/>
          <p:nvPr/>
        </p:nvSpPr>
        <p:spPr>
          <a:xfrm>
            <a:off x="1705375" y="1388711"/>
            <a:ext cx="8781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>
                <a:latin typeface="迷你简卡通"/>
              </a:rPr>
              <a:t>基于</a:t>
            </a:r>
            <a:r>
              <a:rPr lang="en-US" altLang="zh-CN" sz="4800" b="1">
                <a:latin typeface="迷你简卡通"/>
              </a:rPr>
              <a:t>python</a:t>
            </a:r>
            <a:r>
              <a:rPr lang="zh-CN" altLang="en-US" sz="4800" b="1">
                <a:latin typeface="迷你简卡通"/>
              </a:rPr>
              <a:t>语言的情侣日记网站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B4C6CD-4E5A-4BA9-9501-232C2B38566F}"/>
              </a:ext>
            </a:extLst>
          </p:cNvPr>
          <p:cNvSpPr txBox="1"/>
          <p:nvPr/>
        </p:nvSpPr>
        <p:spPr>
          <a:xfrm>
            <a:off x="4772561" y="23241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汇报人：伊杰</a:t>
            </a:r>
          </a:p>
        </p:txBody>
      </p:sp>
    </p:spTree>
    <p:extLst>
      <p:ext uri="{BB962C8B-B14F-4D97-AF65-F5344CB8AC3E}">
        <p14:creationId xmlns:p14="http://schemas.microsoft.com/office/powerpoint/2010/main" val="4461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1D27A5-1739-499B-B1C0-FA41E3E3E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3" y="1043625"/>
            <a:ext cx="2539560" cy="42559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7563DF-44B0-4562-B88D-784901BDB3B2}"/>
              </a:ext>
            </a:extLst>
          </p:cNvPr>
          <p:cNvSpPr txBox="1"/>
          <p:nvPr/>
        </p:nvSpPr>
        <p:spPr>
          <a:xfrm>
            <a:off x="1108721" y="5299620"/>
            <a:ext cx="325418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Bodoni MT" panose="02070603080606020203" pitchFamily="18" charset="0"/>
              </a:rPr>
              <a:t>CONTENTS</a:t>
            </a:r>
            <a:endParaRPr lang="zh-CN" altLang="en-US" sz="4400" dirty="0">
              <a:latin typeface="Bodoni MT" panose="02070603080606020203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F2301A-4049-4826-AB9E-3FF9CD4C65C8}"/>
              </a:ext>
            </a:extLst>
          </p:cNvPr>
          <p:cNvSpPr/>
          <p:nvPr/>
        </p:nvSpPr>
        <p:spPr>
          <a:xfrm>
            <a:off x="5262512" y="106738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970D94-5CCF-430A-AACA-EECE6AD59F3B}"/>
              </a:ext>
            </a:extLst>
          </p:cNvPr>
          <p:cNvSpPr/>
          <p:nvPr/>
        </p:nvSpPr>
        <p:spPr>
          <a:xfrm>
            <a:off x="5975206" y="1080834"/>
            <a:ext cx="5677732" cy="44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CDA51-C739-412C-AAEA-E2E9CFF81F02}"/>
              </a:ext>
            </a:extLst>
          </p:cNvPr>
          <p:cNvSpPr txBox="1"/>
          <p:nvPr/>
        </p:nvSpPr>
        <p:spPr>
          <a:xfrm>
            <a:off x="6264316" y="1080834"/>
            <a:ext cx="46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01.</a:t>
            </a:r>
            <a:r>
              <a:rPr lang="zh-CN" altLang="en-US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课题来源及研究的目的和意义</a:t>
            </a:r>
            <a:endParaRPr lang="zh-CN" altLang="en-US" sz="24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41FD2B-007C-4E09-A92E-000C788C3FD9}"/>
              </a:ext>
            </a:extLst>
          </p:cNvPr>
          <p:cNvSpPr/>
          <p:nvPr/>
        </p:nvSpPr>
        <p:spPr>
          <a:xfrm>
            <a:off x="5262512" y="2084900"/>
            <a:ext cx="457200" cy="457200"/>
          </a:xfrm>
          <a:prstGeom prst="rect">
            <a:avLst/>
          </a:prstGeom>
          <a:solidFill>
            <a:srgbClr val="E7C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5DEDE0-CA37-4032-8783-2685ABBB4F56}"/>
              </a:ext>
            </a:extLst>
          </p:cNvPr>
          <p:cNvSpPr txBox="1"/>
          <p:nvPr/>
        </p:nvSpPr>
        <p:spPr>
          <a:xfrm>
            <a:off x="5975206" y="2098346"/>
            <a:ext cx="5677732" cy="461665"/>
          </a:xfrm>
          <a:prstGeom prst="rect">
            <a:avLst/>
          </a:prstGeom>
          <a:noFill/>
          <a:ln>
            <a:solidFill>
              <a:srgbClr val="E7C4F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   02.</a:t>
            </a:r>
            <a:r>
              <a:rPr lang="zh-CN" altLang="zh-CN" sz="2400">
                <a:ea typeface="迷你简卡通" panose="03000509000000000000"/>
              </a:rPr>
              <a:t>在该方向的研究现状及分析</a:t>
            </a:r>
            <a:endParaRPr lang="zh-CN" altLang="en-US" sz="2400" dirty="0">
              <a:latin typeface="迷你简卡通" panose="03000509000000000000" pitchFamily="65" charset="-122"/>
              <a:ea typeface="迷你简卡通" panose="0300050900000000000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70692C-88C7-4B7C-BC79-24F7EEB3009A}"/>
              </a:ext>
            </a:extLst>
          </p:cNvPr>
          <p:cNvSpPr/>
          <p:nvPr/>
        </p:nvSpPr>
        <p:spPr>
          <a:xfrm>
            <a:off x="5262512" y="313823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2D026B-88A3-4731-9AA2-487487F068FB}"/>
              </a:ext>
            </a:extLst>
          </p:cNvPr>
          <p:cNvSpPr/>
          <p:nvPr/>
        </p:nvSpPr>
        <p:spPr>
          <a:xfrm>
            <a:off x="5975206" y="3151681"/>
            <a:ext cx="3971434" cy="44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CDA41F-7EB1-422E-82D6-94374542AE53}"/>
              </a:ext>
            </a:extLst>
          </p:cNvPr>
          <p:cNvSpPr txBox="1"/>
          <p:nvPr/>
        </p:nvSpPr>
        <p:spPr>
          <a:xfrm>
            <a:off x="6264316" y="3151681"/>
            <a:ext cx="416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03.</a:t>
            </a:r>
            <a:r>
              <a:rPr lang="zh-CN" altLang="zh-CN" sz="2400">
                <a:ea typeface="迷你简卡通" panose="03000509000000000000"/>
              </a:rPr>
              <a:t>主要研究内容</a:t>
            </a:r>
            <a:r>
              <a:rPr lang="zh-CN" altLang="en-US" sz="2400">
                <a:ea typeface="迷你简卡通" panose="03000509000000000000"/>
              </a:rPr>
              <a:t>及方案</a:t>
            </a:r>
            <a:endParaRPr lang="zh-CN" altLang="en-US" sz="2400" dirty="0">
              <a:latin typeface="迷你简卡通" panose="03000509000000000000" pitchFamily="65" charset="-122"/>
              <a:ea typeface="迷你简卡通" panose="0300050900000000000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001636-893F-4B29-8E59-DCB799A7A6E7}"/>
              </a:ext>
            </a:extLst>
          </p:cNvPr>
          <p:cNvSpPr/>
          <p:nvPr/>
        </p:nvSpPr>
        <p:spPr>
          <a:xfrm>
            <a:off x="5262512" y="4191570"/>
            <a:ext cx="457200" cy="457200"/>
          </a:xfrm>
          <a:prstGeom prst="rect">
            <a:avLst/>
          </a:prstGeom>
          <a:solidFill>
            <a:srgbClr val="E7C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484A26-D458-41B6-BE55-24FD93750AC6}"/>
              </a:ext>
            </a:extLst>
          </p:cNvPr>
          <p:cNvSpPr/>
          <p:nvPr/>
        </p:nvSpPr>
        <p:spPr>
          <a:xfrm>
            <a:off x="5975206" y="4205016"/>
            <a:ext cx="2405143" cy="443754"/>
          </a:xfrm>
          <a:prstGeom prst="rect">
            <a:avLst/>
          </a:prstGeom>
          <a:noFill/>
          <a:ln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6DBED7-62D0-46A1-8434-0F91AF6E175D}"/>
              </a:ext>
            </a:extLst>
          </p:cNvPr>
          <p:cNvSpPr txBox="1"/>
          <p:nvPr/>
        </p:nvSpPr>
        <p:spPr>
          <a:xfrm>
            <a:off x="6264317" y="4205016"/>
            <a:ext cx="21160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04.</a:t>
            </a:r>
            <a:r>
              <a:rPr lang="zh-CN" altLang="en-US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进度安排</a:t>
            </a:r>
            <a:endParaRPr lang="zh-CN" altLang="en-US" sz="24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C89250-51AE-409B-A65D-0CCF5CD3016E}"/>
              </a:ext>
            </a:extLst>
          </p:cNvPr>
          <p:cNvSpPr/>
          <p:nvPr/>
        </p:nvSpPr>
        <p:spPr>
          <a:xfrm>
            <a:off x="5262512" y="5225089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6276A3-2F2B-45C9-A165-B1F03023ACB9}"/>
              </a:ext>
            </a:extLst>
          </p:cNvPr>
          <p:cNvSpPr/>
          <p:nvPr/>
        </p:nvSpPr>
        <p:spPr>
          <a:xfrm>
            <a:off x="5975206" y="5238535"/>
            <a:ext cx="2405143" cy="44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2AD89E-8F3F-4500-8E99-774EF7801857}"/>
              </a:ext>
            </a:extLst>
          </p:cNvPr>
          <p:cNvSpPr txBox="1"/>
          <p:nvPr/>
        </p:nvSpPr>
        <p:spPr>
          <a:xfrm>
            <a:off x="6264317" y="5238535"/>
            <a:ext cx="253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05.</a:t>
            </a:r>
            <a:r>
              <a:rPr lang="zh-CN" altLang="en-US" sz="2400">
                <a:latin typeface="迷你简卡通" panose="03000509000000000000" pitchFamily="65" charset="-122"/>
                <a:ea typeface="迷你简卡通" panose="03000509000000000000" pitchFamily="65" charset="-122"/>
              </a:rPr>
              <a:t>小组分工</a:t>
            </a:r>
            <a:endParaRPr lang="zh-CN" altLang="en-US" sz="2400" dirty="0">
              <a:latin typeface="迷你简卡通" panose="03000509000000000000" pitchFamily="65" charset="-122"/>
              <a:ea typeface="迷你简卡通" panose="03000509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759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DE656594-44F8-4EF3-8222-136208DB2837}"/>
              </a:ext>
            </a:extLst>
          </p:cNvPr>
          <p:cNvSpPr txBox="1"/>
          <p:nvPr/>
        </p:nvSpPr>
        <p:spPr>
          <a:xfrm>
            <a:off x="5015753" y="1546412"/>
            <a:ext cx="2151529" cy="79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9AA048-01A6-4078-883C-9C06CE398C6A}"/>
              </a:ext>
            </a:extLst>
          </p:cNvPr>
          <p:cNvSpPr/>
          <p:nvPr/>
        </p:nvSpPr>
        <p:spPr>
          <a:xfrm>
            <a:off x="2407487" y="1856701"/>
            <a:ext cx="8193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❤</a:t>
            </a:r>
            <a:r>
              <a:rPr lang="zh-CN" altLang="zh-CN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越来越多的人喜欢用</a:t>
            </a:r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“网络”</a:t>
            </a:r>
            <a:r>
              <a:rPr lang="zh-CN" altLang="zh-CN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来记录自己的生活</a:t>
            </a:r>
            <a:endParaRPr lang="en-US" altLang="zh-CN" sz="2800" b="1" kern="1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❤</a:t>
            </a:r>
            <a:r>
              <a:rPr lang="zh-CN" altLang="zh-CN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基于情侣之间的社交应用目前还有一部分空缺</a:t>
            </a:r>
            <a:endParaRPr lang="en-US" altLang="zh-CN" sz="2800" b="1" kern="1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558719-1176-4CEE-994E-18450F400824}"/>
              </a:ext>
            </a:extLst>
          </p:cNvPr>
          <p:cNvSpPr/>
          <p:nvPr/>
        </p:nvSpPr>
        <p:spPr>
          <a:xfrm>
            <a:off x="3755797" y="4880216"/>
            <a:ext cx="75091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为了便利我们的生活，为情侣方便记录他们之间的点点滴滴。</a:t>
            </a:r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要相信</a:t>
            </a:r>
            <a:r>
              <a:rPr lang="zh-CN" altLang="zh-CN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无论生活节奏再快，</a:t>
            </a:r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依然在一起。</a:t>
            </a:r>
            <a:endParaRPr lang="zh-CN" altLang="en-US" sz="28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A4A780-2EFB-4602-957D-58676F2EBC72}"/>
              </a:ext>
            </a:extLst>
          </p:cNvPr>
          <p:cNvSpPr/>
          <p:nvPr/>
        </p:nvSpPr>
        <p:spPr>
          <a:xfrm>
            <a:off x="596091" y="592789"/>
            <a:ext cx="75793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>
                <a:latin typeface="迷你简卡通" panose="03000509000000000000" pitchFamily="65" charset="-122"/>
                <a:ea typeface="迷你简卡通" panose="03000509000000000000" pitchFamily="65" charset="-122"/>
              </a:rPr>
              <a:t>01.</a:t>
            </a:r>
            <a:r>
              <a:rPr lang="zh-CN" altLang="en-US" sz="4000">
                <a:latin typeface="迷你简卡通" panose="03000509000000000000" pitchFamily="65" charset="-122"/>
                <a:ea typeface="迷你简卡通" panose="03000509000000000000" pitchFamily="65" charset="-122"/>
              </a:rPr>
              <a:t>课题来源及研究的目的和意义</a:t>
            </a:r>
            <a:endParaRPr lang="zh-CN" altLang="en-US" sz="40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4E69968-2ADB-4F33-9073-A8D379E32F42}"/>
              </a:ext>
            </a:extLst>
          </p:cNvPr>
          <p:cNvSpPr/>
          <p:nvPr/>
        </p:nvSpPr>
        <p:spPr>
          <a:xfrm>
            <a:off x="1598061" y="3281828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留言、聊天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DEBE27-DC6A-4A2F-A835-BD8215B6C6CB}"/>
              </a:ext>
            </a:extLst>
          </p:cNvPr>
          <p:cNvSpPr/>
          <p:nvPr/>
        </p:nvSpPr>
        <p:spPr>
          <a:xfrm>
            <a:off x="4234553" y="3281828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相册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C6FCB0-B5F9-4237-BF24-0A9A0C554555}"/>
              </a:ext>
            </a:extLst>
          </p:cNvPr>
          <p:cNvSpPr/>
          <p:nvPr/>
        </p:nvSpPr>
        <p:spPr>
          <a:xfrm>
            <a:off x="9514112" y="3267844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纪念日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1DFC9F-D08F-4656-B085-A7F42848956D}"/>
              </a:ext>
            </a:extLst>
          </p:cNvPr>
          <p:cNvSpPr/>
          <p:nvPr/>
        </p:nvSpPr>
        <p:spPr>
          <a:xfrm>
            <a:off x="6877620" y="3267845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20347A-83A6-43D9-AC6E-2301DA35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" y="4003040"/>
            <a:ext cx="3324102" cy="3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9AA048-01A6-4078-883C-9C06CE398C6A}"/>
              </a:ext>
            </a:extLst>
          </p:cNvPr>
          <p:cNvSpPr/>
          <p:nvPr/>
        </p:nvSpPr>
        <p:spPr>
          <a:xfrm>
            <a:off x="713132" y="4670783"/>
            <a:ext cx="10338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/>
              <a:t>现在大多数网站界面设计不够美观、页面板块设置混乱而导致多次改版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r>
              <a:rPr lang="zh-CN" altLang="zh-CN" sz="2400" b="1"/>
              <a:t>所以我们要避免该课题的情侣网站有类似的问题，</a:t>
            </a:r>
            <a:endParaRPr lang="en-US" altLang="zh-CN" sz="2400" b="1"/>
          </a:p>
          <a:p>
            <a:r>
              <a:rPr lang="zh-CN" altLang="zh-CN" sz="2400" b="1"/>
              <a:t>要通过一些</a:t>
            </a:r>
            <a:r>
              <a:rPr lang="zh-CN" altLang="zh-CN" sz="2400" b="1" u="sng"/>
              <a:t>调查</a:t>
            </a:r>
            <a:r>
              <a:rPr lang="zh-CN" altLang="zh-CN" sz="2400" b="1"/>
              <a:t>来了解需求者们对于“情侣网站”的定义。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217AAC-4CF0-4683-8450-88EDA1CD9222}"/>
              </a:ext>
            </a:extLst>
          </p:cNvPr>
          <p:cNvSpPr/>
          <p:nvPr/>
        </p:nvSpPr>
        <p:spPr>
          <a:xfrm>
            <a:off x="713132" y="2818585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情侣软件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2D9AC5-2DCA-4692-BB6F-3BB621D95A0E}"/>
              </a:ext>
            </a:extLst>
          </p:cNvPr>
          <p:cNvSpPr/>
          <p:nvPr/>
        </p:nvSpPr>
        <p:spPr>
          <a:xfrm>
            <a:off x="2923805" y="2363723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功能欠缺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874BDA-F203-4399-AD49-C6773AC51864}"/>
              </a:ext>
            </a:extLst>
          </p:cNvPr>
          <p:cNvSpPr/>
          <p:nvPr/>
        </p:nvSpPr>
        <p:spPr>
          <a:xfrm>
            <a:off x="2923805" y="3380547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需要下载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ECF4CD-9AF9-4E0E-9CA3-7705DC2F2641}"/>
              </a:ext>
            </a:extLst>
          </p:cNvPr>
          <p:cNvSpPr/>
          <p:nvPr/>
        </p:nvSpPr>
        <p:spPr>
          <a:xfrm>
            <a:off x="6291346" y="2825347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语言的情侣日记网站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AE8144-5CEE-4E66-962A-10936F101F74}"/>
              </a:ext>
            </a:extLst>
          </p:cNvPr>
          <p:cNvSpPr/>
          <p:nvPr/>
        </p:nvSpPr>
        <p:spPr>
          <a:xfrm>
            <a:off x="8502019" y="2255448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节省手机空间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63B57BB-E4B2-42A7-84DD-08DD3C5FE1C0}"/>
              </a:ext>
            </a:extLst>
          </p:cNvPr>
          <p:cNvSpPr/>
          <p:nvPr/>
        </p:nvSpPr>
        <p:spPr>
          <a:xfrm>
            <a:off x="8502018" y="3426926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实现情侣之间一些私密的功能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92CFC-7C4B-4695-A7F9-1DA726802E71}"/>
              </a:ext>
            </a:extLst>
          </p:cNvPr>
          <p:cNvSpPr/>
          <p:nvPr/>
        </p:nvSpPr>
        <p:spPr>
          <a:xfrm>
            <a:off x="713132" y="557093"/>
            <a:ext cx="7066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>
                <a:latin typeface="迷你简卡通" panose="03000509000000000000" pitchFamily="65" charset="-122"/>
                <a:ea typeface="迷你简卡通" panose="03000509000000000000" pitchFamily="65" charset="-122"/>
              </a:rPr>
              <a:t>02.</a:t>
            </a:r>
            <a:r>
              <a:rPr lang="zh-CN" altLang="zh-CN" sz="4000">
                <a:ea typeface="迷你简卡通" panose="03000509000000000000"/>
              </a:rPr>
              <a:t>在该方向的研究现状及分析</a:t>
            </a:r>
            <a:endParaRPr lang="zh-CN" altLang="en-US" sz="40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3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DB38952-B231-4661-8752-B1341485A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871" y="1208688"/>
            <a:ext cx="11884257" cy="47293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2A92CFC-7C4B-4695-A7F9-1DA726802E71}"/>
              </a:ext>
            </a:extLst>
          </p:cNvPr>
          <p:cNvSpPr/>
          <p:nvPr/>
        </p:nvSpPr>
        <p:spPr>
          <a:xfrm>
            <a:off x="3529905" y="2721114"/>
            <a:ext cx="5527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>
                <a:latin typeface="迷你简卡通" panose="03000509000000000000" pitchFamily="65" charset="-122"/>
                <a:ea typeface="迷你简卡通" panose="03000509000000000000" pitchFamily="65" charset="-122"/>
              </a:rPr>
              <a:t>03.</a:t>
            </a:r>
            <a:r>
              <a:rPr lang="zh-CN" altLang="en-US" sz="4000">
                <a:ea typeface="迷你简卡通" panose="03000509000000000000"/>
              </a:rPr>
              <a:t>主要研究内容及方案</a:t>
            </a:r>
            <a:endParaRPr lang="zh-CN" altLang="en-US" sz="4000" dirty="0">
              <a:latin typeface="迷你简卡通" panose="03000509000000000000" pitchFamily="65" charset="-122"/>
              <a:ea typeface="迷你简卡通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9AA048-01A6-4078-883C-9C06CE398C6A}"/>
              </a:ext>
            </a:extLst>
          </p:cNvPr>
          <p:cNvSpPr/>
          <p:nvPr/>
        </p:nvSpPr>
        <p:spPr>
          <a:xfrm>
            <a:off x="354004" y="2253162"/>
            <a:ext cx="374293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❤</a:t>
            </a:r>
            <a:r>
              <a:rPr lang="zh-CN" altLang="zh-CN" sz="2000" b="1"/>
              <a:t>新用户必须通过注册登录，并且绑定后才可以使用该软件，而老用户只需登录即可。</a:t>
            </a:r>
            <a:endParaRPr lang="zh-CN" altLang="zh-CN" b="1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4E69968-2ADB-4F33-9073-A8D379E32F42}"/>
              </a:ext>
            </a:extLst>
          </p:cNvPr>
          <p:cNvSpPr/>
          <p:nvPr/>
        </p:nvSpPr>
        <p:spPr>
          <a:xfrm>
            <a:off x="329920" y="3470310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注册、登录及绑定模块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DEBE27-DC6A-4A2F-A835-BD8215B6C6CB}"/>
              </a:ext>
            </a:extLst>
          </p:cNvPr>
          <p:cNvSpPr/>
          <p:nvPr/>
        </p:nvSpPr>
        <p:spPr>
          <a:xfrm>
            <a:off x="2189789" y="4727252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用户管理模块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C6FCB0-B5F9-4237-BF24-0A9A0C554555}"/>
              </a:ext>
            </a:extLst>
          </p:cNvPr>
          <p:cNvSpPr/>
          <p:nvPr/>
        </p:nvSpPr>
        <p:spPr>
          <a:xfrm>
            <a:off x="7421149" y="4426462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相册</a:t>
            </a:r>
            <a:r>
              <a:rPr lang="en-US" altLang="zh-CN"/>
              <a:t>/</a:t>
            </a:r>
            <a:r>
              <a:rPr lang="zh-CN" altLang="en-US"/>
              <a:t>日记模块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1DFC9F-D08F-4656-B085-A7F42848956D}"/>
              </a:ext>
            </a:extLst>
          </p:cNvPr>
          <p:cNvSpPr/>
          <p:nvPr/>
        </p:nvSpPr>
        <p:spPr>
          <a:xfrm>
            <a:off x="4658021" y="4007749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纪念日模块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BD8904-5A88-49C1-A1FF-BA673AD56478}"/>
              </a:ext>
            </a:extLst>
          </p:cNvPr>
          <p:cNvSpPr/>
          <p:nvPr/>
        </p:nvSpPr>
        <p:spPr>
          <a:xfrm>
            <a:off x="9324328" y="2411009"/>
            <a:ext cx="2065893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聊天模块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548848-DC44-486F-9FE5-4DDC204A4CC2}"/>
              </a:ext>
            </a:extLst>
          </p:cNvPr>
          <p:cNvSpPr/>
          <p:nvPr/>
        </p:nvSpPr>
        <p:spPr>
          <a:xfrm>
            <a:off x="1460089" y="5234823"/>
            <a:ext cx="37429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❤</a:t>
            </a:r>
            <a:r>
              <a:rPr lang="zh-CN" altLang="zh-CN" sz="2000" b="1"/>
              <a:t>后台管理员要维护系统、管理数据、更新平台内容等功能。比如该模块还要管理用户名不允许被重复注册。</a:t>
            </a:r>
            <a:endParaRPr lang="zh-CN" altLang="zh-CN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EC41CC-61EA-4988-B174-45C8C2196F23}"/>
              </a:ext>
            </a:extLst>
          </p:cNvPr>
          <p:cNvSpPr/>
          <p:nvPr/>
        </p:nvSpPr>
        <p:spPr>
          <a:xfrm>
            <a:off x="4352136" y="2248016"/>
            <a:ext cx="3742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❤</a:t>
            </a:r>
            <a:r>
              <a:rPr lang="zh-CN" altLang="zh-CN" sz="2000" b="1"/>
              <a:t>用户可以查看纪念日，最近纪念日讲会显示在主页，以确保不会因忘记纪念日而烦恼。双方都可以进行增删改查功能。如果解除绑定则销毁数据。</a:t>
            </a:r>
            <a:endParaRPr lang="zh-CN" altLang="zh-CN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8149D6-9D46-4BA6-A638-BBD1EEA2AE51}"/>
              </a:ext>
            </a:extLst>
          </p:cNvPr>
          <p:cNvSpPr/>
          <p:nvPr/>
        </p:nvSpPr>
        <p:spPr>
          <a:xfrm>
            <a:off x="6460402" y="5126370"/>
            <a:ext cx="41595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❤</a:t>
            </a:r>
            <a:r>
              <a:rPr lang="zh-CN" altLang="zh-CN" sz="2000" b="1"/>
              <a:t>用户可以查看自己的照片，还可以上传照片或写日记留作纪念。双方都有权力删除或更改数据。如果解除绑定则销毁数据。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9050FB-197F-44CE-A604-5F73FEF1A8C2}"/>
              </a:ext>
            </a:extLst>
          </p:cNvPr>
          <p:cNvSpPr/>
          <p:nvPr/>
        </p:nvSpPr>
        <p:spPr>
          <a:xfrm>
            <a:off x="8537715" y="2944852"/>
            <a:ext cx="3393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>
                <a:ea typeface="宋体" panose="02010600030101010101" pitchFamily="2" charset="-122"/>
                <a:cs typeface="Times New Roman" panose="02020603050405020304" pitchFamily="18" charset="0"/>
              </a:rPr>
              <a:t>❤</a:t>
            </a:r>
            <a:r>
              <a:rPr lang="zh-CN" altLang="zh-CN" sz="2000" b="1"/>
              <a:t>用户可以通过聊天模块进行聊天，但不允许进行数据删除或更改，只允许上传内容和查看</a:t>
            </a:r>
            <a:r>
              <a:rPr lang="zh-CN" altLang="en-US" sz="2000" b="1"/>
              <a:t>，</a:t>
            </a:r>
            <a:r>
              <a:rPr lang="zh-CN" altLang="zh-CN" sz="2000" b="1"/>
              <a:t>还可查看心情。</a:t>
            </a:r>
            <a:endParaRPr lang="zh-CN" altLang="zh-CN" b="1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D1BC8C9-81D8-4C1F-BDE7-B24597B3247A}"/>
              </a:ext>
            </a:extLst>
          </p:cNvPr>
          <p:cNvSpPr/>
          <p:nvPr/>
        </p:nvSpPr>
        <p:spPr>
          <a:xfrm>
            <a:off x="0" y="376423"/>
            <a:ext cx="12191999" cy="1754326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本情侣网站需要用到</a:t>
            </a:r>
            <a:r>
              <a:rPr lang="en-US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MySQLL</a:t>
            </a:r>
            <a:r>
              <a:rPr lang="zh-CN" altLang="zh-CN" sz="2000" b="1" kern="1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数据库，</a:t>
            </a:r>
            <a:r>
              <a:rPr lang="en-US" altLang="zh-CN" sz="2000" b="1" ker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MySQLL</a:t>
            </a:r>
            <a:r>
              <a:rPr lang="zh-CN" altLang="zh-CN" sz="2000" b="1" kern="10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数据库性能卓越服务稳定，软件体积小，且易于维护。</a:t>
            </a:r>
            <a:endParaRPr lang="en-US" altLang="zh-CN" sz="2000" b="1" kern="10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开发的工具有：</a:t>
            </a:r>
            <a:r>
              <a:rPr lang="en-US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Adobe Dreamweaver; Pycharm; Flask; </a:t>
            </a:r>
          </a:p>
          <a:p>
            <a:pPr algn="ctr"/>
            <a:r>
              <a:rPr lang="zh-CN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开发语言有：</a:t>
            </a:r>
            <a:r>
              <a:rPr lang="en-US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html5; python3.7</a:t>
            </a:r>
            <a:r>
              <a:rPr lang="zh-CN" altLang="en-US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endParaRPr lang="en-US" altLang="zh-CN" sz="2000" b="1" ker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首先要用</a:t>
            </a:r>
            <a:r>
              <a:rPr lang="en-US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Adobe Dreamweaver</a:t>
            </a:r>
            <a:r>
              <a:rPr lang="zh-CN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设计一个网页，主要用</a:t>
            </a:r>
            <a:r>
              <a:rPr lang="en-US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python</a:t>
            </a:r>
            <a:r>
              <a:rPr lang="zh-CN" altLang="zh-CN" sz="2000" b="1" ker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语言来实现后端功能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718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6289148A-C8DB-456E-AA39-E2B6298862B8}"/>
              </a:ext>
            </a:extLst>
          </p:cNvPr>
          <p:cNvSpPr/>
          <p:nvPr/>
        </p:nvSpPr>
        <p:spPr>
          <a:xfrm>
            <a:off x="1341442" y="4700987"/>
            <a:ext cx="4201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/>
              <a:t>调研，确定方向，确定课题，收集相关材料。做前期工作，比如需要什么方面的知识、需要怎么实现这个功能。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9BA0A6-5BE4-499B-A31B-E9BFE59F6173}"/>
              </a:ext>
            </a:extLst>
          </p:cNvPr>
          <p:cNvSpPr/>
          <p:nvPr/>
        </p:nvSpPr>
        <p:spPr>
          <a:xfrm>
            <a:off x="977513" y="420946"/>
            <a:ext cx="2962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>
                <a:latin typeface="迷你简卡通" panose="03000509000000000000" pitchFamily="65" charset="-122"/>
                <a:ea typeface="迷你简卡通" panose="03000509000000000000" pitchFamily="65" charset="-122"/>
              </a:rPr>
              <a:t>05.</a:t>
            </a:r>
            <a:r>
              <a:rPr lang="zh-CN" altLang="en-US" sz="4000">
                <a:ea typeface="迷你简卡通" panose="03000509000000000000"/>
              </a:rPr>
              <a:t>进度安排</a:t>
            </a:r>
            <a:endParaRPr lang="zh-CN" altLang="en-US" sz="4000" dirty="0">
              <a:latin typeface="迷你简卡通" panose="03000509000000000000" pitchFamily="65" charset="-122"/>
              <a:ea typeface="迷你简卡通" panose="0300050900000000000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BDCA75-C9B2-4E26-BF36-4B33F39846AF}"/>
              </a:ext>
            </a:extLst>
          </p:cNvPr>
          <p:cNvSpPr/>
          <p:nvPr/>
        </p:nvSpPr>
        <p:spPr>
          <a:xfrm>
            <a:off x="227288" y="2912549"/>
            <a:ext cx="3127127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2019</a:t>
            </a:r>
            <a:r>
              <a:rPr lang="zh-CN" altLang="zh-CN"/>
              <a:t>年</a:t>
            </a:r>
            <a:r>
              <a:rPr lang="en-US" altLang="zh-CN"/>
              <a:t>10</a:t>
            </a:r>
            <a:r>
              <a:rPr lang="zh-CN" altLang="zh-CN"/>
              <a:t>月</a:t>
            </a:r>
            <a:r>
              <a:rPr lang="en-US" altLang="zh-CN"/>
              <a:t>-2019</a:t>
            </a:r>
            <a:r>
              <a:rPr lang="zh-CN" altLang="zh-CN"/>
              <a:t>年</a:t>
            </a:r>
            <a:r>
              <a:rPr lang="en-US" altLang="zh-CN"/>
              <a:t>11</a:t>
            </a:r>
            <a:r>
              <a:rPr lang="zh-CN" altLang="zh-CN"/>
              <a:t>月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50D889-B9DE-48C4-8825-9E19823D9C58}"/>
              </a:ext>
            </a:extLst>
          </p:cNvPr>
          <p:cNvSpPr/>
          <p:nvPr/>
        </p:nvSpPr>
        <p:spPr>
          <a:xfrm>
            <a:off x="1467206" y="4022924"/>
            <a:ext cx="3127127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2019</a:t>
            </a:r>
            <a:r>
              <a:rPr lang="zh-CN" altLang="zh-CN"/>
              <a:t>年</a:t>
            </a:r>
            <a:r>
              <a:rPr lang="en-US" altLang="zh-CN"/>
              <a:t>11</a:t>
            </a:r>
            <a:r>
              <a:rPr lang="zh-CN" altLang="zh-CN"/>
              <a:t>月</a:t>
            </a:r>
            <a:r>
              <a:rPr lang="en-US" altLang="zh-CN"/>
              <a:t>-2019</a:t>
            </a:r>
            <a:r>
              <a:rPr lang="zh-CN" altLang="zh-CN"/>
              <a:t>年</a:t>
            </a:r>
            <a:r>
              <a:rPr lang="en-US" altLang="zh-CN"/>
              <a:t>12</a:t>
            </a:r>
            <a:r>
              <a:rPr lang="zh-CN" altLang="zh-CN"/>
              <a:t>月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ED35E9-62D3-4E37-8DC6-34ACD8A0B025}"/>
              </a:ext>
            </a:extLst>
          </p:cNvPr>
          <p:cNvSpPr/>
          <p:nvPr/>
        </p:nvSpPr>
        <p:spPr>
          <a:xfrm>
            <a:off x="4365733" y="2912549"/>
            <a:ext cx="3127127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2020</a:t>
            </a:r>
            <a:r>
              <a:rPr lang="zh-CN" altLang="zh-CN"/>
              <a:t>年</a:t>
            </a:r>
            <a:r>
              <a:rPr lang="en-US" altLang="zh-CN"/>
              <a:t>12</a:t>
            </a:r>
            <a:r>
              <a:rPr lang="zh-CN" altLang="zh-CN"/>
              <a:t>月</a:t>
            </a:r>
            <a:r>
              <a:rPr lang="en-US" altLang="zh-CN"/>
              <a:t>-2020</a:t>
            </a:r>
            <a:r>
              <a:rPr lang="zh-CN" altLang="zh-CN"/>
              <a:t>年</a:t>
            </a:r>
            <a:r>
              <a:rPr lang="en-US" altLang="zh-CN"/>
              <a:t>02</a:t>
            </a:r>
            <a:r>
              <a:rPr lang="zh-CN" altLang="zh-CN"/>
              <a:t>月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E38655C-0E69-4216-8600-7939243FF48A}"/>
              </a:ext>
            </a:extLst>
          </p:cNvPr>
          <p:cNvSpPr/>
          <p:nvPr/>
        </p:nvSpPr>
        <p:spPr>
          <a:xfrm>
            <a:off x="8504178" y="2887201"/>
            <a:ext cx="3127127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2020</a:t>
            </a:r>
            <a:r>
              <a:rPr lang="zh-CN" altLang="zh-CN"/>
              <a:t>年</a:t>
            </a:r>
            <a:r>
              <a:rPr lang="en-US" altLang="zh-CN"/>
              <a:t>03</a:t>
            </a:r>
            <a:r>
              <a:rPr lang="zh-CN" altLang="zh-CN"/>
              <a:t>月</a:t>
            </a:r>
            <a:r>
              <a:rPr lang="en-US" altLang="zh-CN"/>
              <a:t>-2020</a:t>
            </a:r>
            <a:r>
              <a:rPr lang="zh-CN" altLang="zh-CN"/>
              <a:t>年</a:t>
            </a:r>
            <a:r>
              <a:rPr lang="en-US" altLang="zh-CN"/>
              <a:t>05</a:t>
            </a:r>
            <a:r>
              <a:rPr lang="zh-CN" altLang="zh-CN"/>
              <a:t>月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0B9909-8B2A-41B6-A450-BD240650F97F}"/>
              </a:ext>
            </a:extLst>
          </p:cNvPr>
          <p:cNvSpPr/>
          <p:nvPr/>
        </p:nvSpPr>
        <p:spPr>
          <a:xfrm>
            <a:off x="7194906" y="4099408"/>
            <a:ext cx="3127127" cy="601579"/>
          </a:xfrm>
          <a:prstGeom prst="round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2020</a:t>
            </a:r>
            <a:r>
              <a:rPr lang="zh-CN" altLang="zh-CN"/>
              <a:t>年</a:t>
            </a:r>
            <a:r>
              <a:rPr lang="en-US" altLang="zh-CN"/>
              <a:t>02</a:t>
            </a:r>
            <a:r>
              <a:rPr lang="zh-CN" altLang="zh-CN"/>
              <a:t>月</a:t>
            </a:r>
            <a:r>
              <a:rPr lang="en-US" altLang="zh-CN"/>
              <a:t>-2020</a:t>
            </a:r>
            <a:r>
              <a:rPr lang="zh-CN" altLang="zh-CN"/>
              <a:t>年</a:t>
            </a:r>
            <a:r>
              <a:rPr lang="en-US" altLang="zh-CN"/>
              <a:t>03</a:t>
            </a:r>
            <a:r>
              <a:rPr lang="zh-CN" altLang="zh-CN"/>
              <a:t>月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FB47EC-C766-44FD-A16A-64F3F9BA14E4}"/>
              </a:ext>
            </a:extLst>
          </p:cNvPr>
          <p:cNvSpPr/>
          <p:nvPr/>
        </p:nvSpPr>
        <p:spPr>
          <a:xfrm>
            <a:off x="227288" y="2002155"/>
            <a:ext cx="3553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/>
              <a:t>完成毕业设计开题报告，完成毕业设计的大体构思。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166F92-791A-4064-B8EA-46979563AD50}"/>
              </a:ext>
            </a:extLst>
          </p:cNvPr>
          <p:cNvSpPr/>
          <p:nvPr/>
        </p:nvSpPr>
        <p:spPr>
          <a:xfrm>
            <a:off x="4276833" y="1465598"/>
            <a:ext cx="4346467" cy="144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kern="100">
                <a:latin typeface="+mn-ea"/>
              </a:rPr>
              <a:t>查阅相关书籍，学好</a:t>
            </a:r>
            <a:r>
              <a:rPr lang="en-US" altLang="zh-CN" sz="2400" kern="100">
                <a:latin typeface="+mn-ea"/>
              </a:rPr>
              <a:t>python</a:t>
            </a:r>
            <a:r>
              <a:rPr lang="zh-CN" altLang="zh-CN" sz="2400" kern="100">
                <a:latin typeface="+mn-ea"/>
              </a:rPr>
              <a:t>语言为网页做具体的设计，开始制作网页工作</a:t>
            </a:r>
            <a:endParaRPr lang="zh-CN" altLang="zh-CN" sz="2800" kern="100">
              <a:effectLst/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8DF8FA-A098-47CD-996C-D5BF4BEA4370}"/>
              </a:ext>
            </a:extLst>
          </p:cNvPr>
          <p:cNvSpPr/>
          <p:nvPr/>
        </p:nvSpPr>
        <p:spPr>
          <a:xfrm>
            <a:off x="7467460" y="4760713"/>
            <a:ext cx="30227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>
                <a:latin typeface="+mn-ea"/>
                <a:cs typeface="Times New Roman" panose="02020603050405020304" pitchFamily="18" charset="0"/>
              </a:rPr>
              <a:t>利用所拥有的知识技能，继续优化网页</a:t>
            </a:r>
            <a:r>
              <a:rPr lang="zh-CN" altLang="en-US" sz="2400" kern="100">
                <a:latin typeface="+mn-ea"/>
                <a:cs typeface="Times New Roman" panose="02020603050405020304" pitchFamily="18" charset="0"/>
              </a:rPr>
              <a:t>的同时撰写论文。与小组成员系统整合</a:t>
            </a:r>
            <a:endParaRPr lang="zh-CN" altLang="en-US" sz="240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BBCD5A-EB83-4290-B1C9-D3E09F63691C}"/>
              </a:ext>
            </a:extLst>
          </p:cNvPr>
          <p:cNvSpPr/>
          <p:nvPr/>
        </p:nvSpPr>
        <p:spPr>
          <a:xfrm>
            <a:off x="8741695" y="2054710"/>
            <a:ext cx="3022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>
                <a:latin typeface="+mn-ea"/>
                <a:cs typeface="Times New Roman" panose="02020603050405020304" pitchFamily="18" charset="0"/>
              </a:rPr>
              <a:t>为网页做最后的改进、准备答辩</a:t>
            </a:r>
            <a:endParaRPr lang="zh-CN" altLang="en-US" sz="2400">
              <a:latin typeface="+mn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1FE736E-01B0-4169-9C8A-93DF87EFDAC4}"/>
              </a:ext>
            </a:extLst>
          </p:cNvPr>
          <p:cNvCxnSpPr/>
          <p:nvPr/>
        </p:nvCxnSpPr>
        <p:spPr>
          <a:xfrm>
            <a:off x="0" y="3789680"/>
            <a:ext cx="12192000" cy="0"/>
          </a:xfrm>
          <a:prstGeom prst="line">
            <a:avLst/>
          </a:prstGeom>
          <a:ln>
            <a:solidFill>
              <a:srgbClr val="B17E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F63C22E2-48E7-4D33-AFC2-8623C7E85FB6}"/>
              </a:ext>
            </a:extLst>
          </p:cNvPr>
          <p:cNvSpPr/>
          <p:nvPr/>
        </p:nvSpPr>
        <p:spPr>
          <a:xfrm>
            <a:off x="968429" y="3706475"/>
            <a:ext cx="140087" cy="152392"/>
          </a:xfrm>
          <a:prstGeom prst="flowChartConnector">
            <a:avLst/>
          </a:prstGeom>
          <a:solidFill>
            <a:srgbClr val="B17ED8"/>
          </a:solidFill>
          <a:ln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080A428-F3D6-4291-B412-CE289605E716}"/>
              </a:ext>
            </a:extLst>
          </p:cNvPr>
          <p:cNvSpPr/>
          <p:nvPr/>
        </p:nvSpPr>
        <p:spPr>
          <a:xfrm>
            <a:off x="2756589" y="3713484"/>
            <a:ext cx="140087" cy="152392"/>
          </a:xfrm>
          <a:prstGeom prst="flowChartConnector">
            <a:avLst/>
          </a:prstGeom>
          <a:solidFill>
            <a:srgbClr val="B17ED8"/>
          </a:solidFill>
          <a:ln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AF2240A8-8A61-48AB-9FDA-E01A42BD5616}"/>
              </a:ext>
            </a:extLst>
          </p:cNvPr>
          <p:cNvSpPr/>
          <p:nvPr/>
        </p:nvSpPr>
        <p:spPr>
          <a:xfrm>
            <a:off x="5506483" y="3713484"/>
            <a:ext cx="140087" cy="152392"/>
          </a:xfrm>
          <a:prstGeom prst="flowChartConnector">
            <a:avLst/>
          </a:prstGeom>
          <a:solidFill>
            <a:srgbClr val="B17ED8"/>
          </a:solidFill>
          <a:ln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E1B3EB50-72AC-4D82-9F62-9B061E268264}"/>
              </a:ext>
            </a:extLst>
          </p:cNvPr>
          <p:cNvSpPr/>
          <p:nvPr/>
        </p:nvSpPr>
        <p:spPr>
          <a:xfrm>
            <a:off x="7663869" y="3729854"/>
            <a:ext cx="140087" cy="152392"/>
          </a:xfrm>
          <a:prstGeom prst="flowChartConnector">
            <a:avLst/>
          </a:prstGeom>
          <a:solidFill>
            <a:srgbClr val="B17ED8"/>
          </a:solidFill>
          <a:ln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59B254B-187A-4037-877B-955E6ED91484}"/>
              </a:ext>
            </a:extLst>
          </p:cNvPr>
          <p:cNvSpPr/>
          <p:nvPr/>
        </p:nvSpPr>
        <p:spPr>
          <a:xfrm>
            <a:off x="10183022" y="3728351"/>
            <a:ext cx="140087" cy="152392"/>
          </a:xfrm>
          <a:prstGeom prst="flowChartConnector">
            <a:avLst/>
          </a:prstGeom>
          <a:solidFill>
            <a:srgbClr val="B17ED8"/>
          </a:solidFill>
          <a:ln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59796C-65B8-420C-B44A-934588D861C4}"/>
              </a:ext>
            </a:extLst>
          </p:cNvPr>
          <p:cNvCxnSpPr>
            <a:stCxn id="14" idx="7"/>
          </p:cNvCxnSpPr>
          <p:nvPr/>
        </p:nvCxnSpPr>
        <p:spPr>
          <a:xfrm flipV="1">
            <a:off x="1088001" y="3429000"/>
            <a:ext cx="379205" cy="299792"/>
          </a:xfrm>
          <a:prstGeom prst="straightConnector1">
            <a:avLst/>
          </a:prstGeom>
          <a:ln>
            <a:solidFill>
              <a:srgbClr val="B17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EB0038-A035-4941-9751-9A1A249F93CE}"/>
              </a:ext>
            </a:extLst>
          </p:cNvPr>
          <p:cNvCxnSpPr>
            <a:stCxn id="19" idx="5"/>
          </p:cNvCxnSpPr>
          <p:nvPr/>
        </p:nvCxnSpPr>
        <p:spPr>
          <a:xfrm>
            <a:off x="2876161" y="3843559"/>
            <a:ext cx="540640" cy="255849"/>
          </a:xfrm>
          <a:prstGeom prst="straightConnector1">
            <a:avLst/>
          </a:prstGeom>
          <a:ln>
            <a:solidFill>
              <a:srgbClr val="B17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35016E-B911-41A2-941C-D840A76F9CFA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5626055" y="3403757"/>
            <a:ext cx="168923" cy="332044"/>
          </a:xfrm>
          <a:prstGeom prst="straightConnector1">
            <a:avLst/>
          </a:prstGeom>
          <a:ln>
            <a:solidFill>
              <a:srgbClr val="B17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2C33717-BA47-4473-98DA-3DE1B5188F2F}"/>
              </a:ext>
            </a:extLst>
          </p:cNvPr>
          <p:cNvCxnSpPr>
            <a:stCxn id="21" idx="5"/>
          </p:cNvCxnSpPr>
          <p:nvPr/>
        </p:nvCxnSpPr>
        <p:spPr>
          <a:xfrm>
            <a:off x="7783441" y="3859929"/>
            <a:ext cx="262998" cy="386951"/>
          </a:xfrm>
          <a:prstGeom prst="straightConnector1">
            <a:avLst/>
          </a:prstGeom>
          <a:ln>
            <a:solidFill>
              <a:srgbClr val="B17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0420751-BA33-40A9-870D-537C3A86A779}"/>
              </a:ext>
            </a:extLst>
          </p:cNvPr>
          <p:cNvCxnSpPr>
            <a:cxnSpLocks/>
            <a:stCxn id="22" idx="4"/>
          </p:cNvCxnSpPr>
          <p:nvPr/>
        </p:nvCxnSpPr>
        <p:spPr>
          <a:xfrm flipH="1" flipV="1">
            <a:off x="10034616" y="3381515"/>
            <a:ext cx="218450" cy="499228"/>
          </a:xfrm>
          <a:prstGeom prst="straightConnector1">
            <a:avLst/>
          </a:prstGeom>
          <a:ln>
            <a:solidFill>
              <a:srgbClr val="B17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" grpId="0"/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7C4F2"/>
            </a:gs>
            <a:gs pos="51000">
              <a:srgbClr val="D6BBEB"/>
            </a:gs>
            <a:gs pos="20000">
              <a:srgbClr val="B17ED8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9BA0A6-5BE4-499B-A31B-E9BFE59F6173}"/>
              </a:ext>
            </a:extLst>
          </p:cNvPr>
          <p:cNvSpPr/>
          <p:nvPr/>
        </p:nvSpPr>
        <p:spPr>
          <a:xfrm>
            <a:off x="977513" y="624146"/>
            <a:ext cx="2962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>
                <a:latin typeface="迷你简卡通" panose="03000509000000000000" pitchFamily="65" charset="-122"/>
                <a:ea typeface="迷你简卡通" panose="03000509000000000000" pitchFamily="65" charset="-122"/>
              </a:rPr>
              <a:t>06.</a:t>
            </a:r>
            <a:r>
              <a:rPr lang="zh-CN" altLang="en-US" sz="4000">
                <a:ea typeface="迷你简卡通" panose="03000509000000000000"/>
              </a:rPr>
              <a:t>小组分工</a:t>
            </a:r>
            <a:endParaRPr lang="zh-CN" altLang="en-US" sz="4000" dirty="0">
              <a:latin typeface="迷你简卡通" panose="03000509000000000000" pitchFamily="65" charset="-122"/>
              <a:ea typeface="迷你简卡通" panose="0300050900000000000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C81238-8914-46CB-81F9-A6271CC85DE9}"/>
              </a:ext>
            </a:extLst>
          </p:cNvPr>
          <p:cNvSpPr/>
          <p:nvPr/>
        </p:nvSpPr>
        <p:spPr>
          <a:xfrm>
            <a:off x="1192267" y="2521059"/>
            <a:ext cx="62121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/>
              <a:t>组长：  南丁      测试人员</a:t>
            </a:r>
            <a:r>
              <a:rPr lang="en-US" altLang="zh-CN" sz="2800" b="1"/>
              <a:t>&amp;</a:t>
            </a:r>
            <a:r>
              <a:rPr lang="zh-CN" altLang="en-US" sz="2800" b="1"/>
              <a:t>后端设计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zh-CN" altLang="en-US" sz="2800" b="1"/>
              <a:t>成员：  伊杰</a:t>
            </a:r>
            <a:r>
              <a:rPr lang="en-US" altLang="zh-CN" sz="2800" b="1"/>
              <a:t>      </a:t>
            </a:r>
            <a:r>
              <a:rPr lang="zh-CN" altLang="en-US" sz="2800" b="1"/>
              <a:t>前端负责人</a:t>
            </a:r>
            <a:r>
              <a:rPr lang="en-US" altLang="zh-CN" sz="2800" b="1"/>
              <a:t>&amp;</a:t>
            </a:r>
            <a:r>
              <a:rPr lang="zh-CN" altLang="en-US" sz="2800" b="1"/>
              <a:t>设计师</a:t>
            </a:r>
            <a:endParaRPr lang="en-US" altLang="zh-CN" sz="2800" b="1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59815A7-8537-4CAB-A1C9-ECC8C76D6F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29" y="2616285"/>
            <a:ext cx="3792971" cy="38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599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迷你简卡通</vt:lpstr>
      <vt:lpstr>宋体</vt:lpstr>
      <vt:lpstr>Arial</vt:lpstr>
      <vt:lpstr>Bodoni MT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杰 伊</dc:creator>
  <cp:lastModifiedBy>杰 伊</cp:lastModifiedBy>
  <cp:revision>20</cp:revision>
  <dcterms:created xsi:type="dcterms:W3CDTF">2019-11-26T05:37:34Z</dcterms:created>
  <dcterms:modified xsi:type="dcterms:W3CDTF">2019-11-28T06:16:01Z</dcterms:modified>
</cp:coreProperties>
</file>