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83"/>
  </p:notesMasterIdLst>
  <p:sldIdLst>
    <p:sldId id="256" r:id="rId3"/>
    <p:sldId id="316"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1" r:id="rId38"/>
    <p:sldId id="412"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48" r:id="rId75"/>
    <p:sldId id="449" r:id="rId76"/>
    <p:sldId id="450" r:id="rId77"/>
    <p:sldId id="451" r:id="rId78"/>
    <p:sldId id="452" r:id="rId79"/>
    <p:sldId id="453" r:id="rId80"/>
    <p:sldId id="454" r:id="rId81"/>
    <p:sldId id="455" r:id="rId82"/>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COM</a:t>
          </a:r>
          <a:r>
            <a:rPr lang="zh-CN" altLang="en-US" sz="2800" dirty="0">
              <a:latin typeface="微软雅黑" panose="020B0503020204020204" pitchFamily="34" charset="-122"/>
              <a:ea typeface="微软雅黑" panose="020B0503020204020204" pitchFamily="34" charset="-122"/>
            </a:rPr>
            <a:t>创建与调用实例</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COM</a:t>
          </a:r>
          <a:r>
            <a:rPr lang="zh-CN" altLang="en-US" sz="2800" dirty="0">
              <a:latin typeface="微软雅黑" panose="020B0503020204020204" pitchFamily="34" charset="-122"/>
              <a:ea typeface="微软雅黑" panose="020B0503020204020204" pitchFamily="34" charset="-122"/>
            </a:rPr>
            <a:t>技术与</a:t>
          </a:r>
          <a:r>
            <a:rPr lang="en-US" altLang="zh-CN" sz="2800" dirty="0">
              <a:latin typeface="微软雅黑" panose="020B0503020204020204" pitchFamily="34" charset="-122"/>
              <a:ea typeface="微软雅黑" panose="020B0503020204020204" pitchFamily="34" charset="-122"/>
            </a:rPr>
            <a:t>OFFICE</a:t>
          </a:r>
          <a:r>
            <a:rPr lang="zh-CN" altLang="en-US" sz="2800" dirty="0">
              <a:latin typeface="微软雅黑" panose="020B0503020204020204" pitchFamily="34" charset="-122"/>
              <a:ea typeface="微软雅黑" panose="020B0503020204020204" pitchFamily="34" charset="-122"/>
            </a:rPr>
            <a:t>对象</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3.4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WORD</a:t>
          </a:r>
          <a:r>
            <a:rPr lang="zh-CN" altLang="en-US" sz="2800" dirty="0">
              <a:latin typeface="微软雅黑" panose="020B0503020204020204" pitchFamily="34" charset="-122"/>
              <a:ea typeface="微软雅黑" panose="020B0503020204020204" pitchFamily="34" charset="-122"/>
            </a:rPr>
            <a:t>对象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COM</a:t>
          </a:r>
          <a:r>
            <a:rPr lang="zh-CN" altLang="en-US" sz="2800" dirty="0">
              <a:latin typeface="微软雅黑" panose="020B0503020204020204" pitchFamily="34" charset="-122"/>
              <a:ea typeface="微软雅黑" panose="020B0503020204020204" pitchFamily="34" charset="-122"/>
            </a:rPr>
            <a:t>原理与技术简介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COM</a:t>
          </a:r>
          <a:r>
            <a:rPr lang="zh-CN" altLang="en-US" sz="2800" dirty="0">
              <a:latin typeface="微软雅黑" panose="020B0503020204020204" pitchFamily="34" charset="-122"/>
              <a:ea typeface="微软雅黑" panose="020B0503020204020204" pitchFamily="34" charset="-122"/>
            </a:rPr>
            <a:t>技术操作</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COM</a:t>
          </a:r>
          <a:r>
            <a:rPr lang="zh-CN" altLang="en-US" sz="2800" kern="1200" dirty="0">
              <a:latin typeface="微软雅黑" panose="020B0503020204020204" pitchFamily="34" charset="-122"/>
              <a:ea typeface="微软雅黑" panose="020B0503020204020204" pitchFamily="34" charset="-122"/>
            </a:rPr>
            <a:t>原理与技术简介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COM</a:t>
          </a:r>
          <a:r>
            <a:rPr lang="zh-CN" altLang="en-US" sz="2800" kern="1200" dirty="0">
              <a:latin typeface="微软雅黑" panose="020B0503020204020204" pitchFamily="34" charset="-122"/>
              <a:ea typeface="微软雅黑" panose="020B0503020204020204" pitchFamily="34" charset="-122"/>
            </a:rPr>
            <a:t>创建与调用实例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COM</a:t>
          </a:r>
          <a:r>
            <a:rPr lang="zh-CN" altLang="en-US" sz="2800" kern="1200" dirty="0">
              <a:latin typeface="微软雅黑" panose="020B0503020204020204" pitchFamily="34" charset="-122"/>
              <a:ea typeface="微软雅黑" panose="020B0503020204020204" pitchFamily="34" charset="-122"/>
            </a:rPr>
            <a:t>技术与</a:t>
          </a:r>
          <a:r>
            <a:rPr lang="en-US" altLang="zh-CN" sz="2800" kern="1200" dirty="0">
              <a:latin typeface="微软雅黑" panose="020B0503020204020204" pitchFamily="34" charset="-122"/>
              <a:ea typeface="微软雅黑" panose="020B0503020204020204" pitchFamily="34" charset="-122"/>
            </a:rPr>
            <a:t>OFFICE</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WORD</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COM</a:t>
          </a:r>
          <a:r>
            <a:rPr lang="zh-CN" altLang="en-US" sz="2800" kern="1200" dirty="0">
              <a:latin typeface="微软雅黑" panose="020B0503020204020204" pitchFamily="34" charset="-122"/>
              <a:ea typeface="微软雅黑" panose="020B0503020204020204" pitchFamily="34" charset="-122"/>
            </a:rPr>
            <a:t>技术操作</a:t>
          </a:r>
          <a:r>
            <a:rPr lang="en-US" altLang="zh-CN" sz="2800" kern="1200" dirty="0">
              <a:latin typeface="微软雅黑" panose="020B0503020204020204" pitchFamily="34" charset="-122"/>
              <a:ea typeface="微软雅黑" panose="020B0503020204020204" pitchFamily="34" charset="-122"/>
            </a:rPr>
            <a:t>EXCEL</a:t>
          </a:r>
          <a:r>
            <a:rPr lang="zh-CN" altLang="en-US" sz="2800" kern="1200" dirty="0">
              <a:latin typeface="微软雅黑" panose="020B0503020204020204" pitchFamily="34" charset="-122"/>
              <a:ea typeface="微软雅黑" panose="020B0503020204020204" pitchFamily="34" charset="-122"/>
            </a:rPr>
            <a:t>对象</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4%BA%8C%E8%BF%9B%E5%88%B6%E4%BB%A3%E7%A0%8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BB%84%E4%BB%B6%E5%AF%B9%E8%B1%A1%E6%A8%A1%E5%9E%8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a:solidFill>
                  <a:schemeClr val="tx1"/>
                </a:solidFill>
                <a:effectLst/>
                <a:latin typeface="+mn-lt"/>
                <a:ea typeface="+mn-ea"/>
                <a:cs typeface="+mn-cs"/>
                <a:hlinkClick r:id="rId3"/>
              </a:rPr>
              <a:t>二进制代码</a:t>
            </a:r>
            <a:r>
              <a:rPr lang="zh-CN" altLang="en-US" sz="1200" b="0" i="0" kern="1200" dirty="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，即</a:t>
            </a:r>
            <a:r>
              <a:rPr lang="zh-CN" altLang="en-US" sz="1200" b="0" i="0" u="none" strike="noStrike" kern="1200" dirty="0">
                <a:solidFill>
                  <a:schemeClr val="tx1"/>
                </a:solidFill>
                <a:effectLst/>
                <a:latin typeface="+mn-lt"/>
                <a:ea typeface="+mn-ea"/>
                <a:cs typeface="+mn-cs"/>
                <a:hlinkClick r:id="rId4"/>
              </a:rPr>
              <a:t>组件对象模型</a:t>
            </a:r>
            <a:r>
              <a:rPr lang="zh-CN" altLang="en-US" sz="1200" b="0" i="0" kern="1200" dirty="0">
                <a:solidFill>
                  <a:schemeClr val="tx1"/>
                </a:solidFill>
                <a:effectLst/>
                <a:latin typeface="+mn-lt"/>
                <a:ea typeface="+mn-ea"/>
                <a:cs typeface="+mn-cs"/>
              </a:rPr>
              <a:t>，是关于如何建立组件以及如何通过组件建立应用程序的一个规范，说明了如何可动态交替更新组件。</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44836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既然</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是最早出现的，那么就从</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说起，自从</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操作系统流行以来，“剪贴板”（ </a:t>
            </a:r>
            <a:r>
              <a:rPr lang="en-US" altLang="zh-CN" sz="1200" b="0" i="0" kern="1200" dirty="0">
                <a:solidFill>
                  <a:schemeClr val="tx1"/>
                </a:solidFill>
                <a:effectLst/>
                <a:latin typeface="+mn-lt"/>
                <a:ea typeface="+mn-ea"/>
                <a:cs typeface="+mn-cs"/>
              </a:rPr>
              <a:t>Clipboard</a:t>
            </a:r>
            <a:r>
              <a:rPr lang="zh-CN" altLang="en-US" sz="1200" b="0" i="0" kern="1200" dirty="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a:solidFill>
                  <a:schemeClr val="tx1"/>
                </a:solidFill>
                <a:effectLst/>
                <a:latin typeface="+mn-lt"/>
                <a:ea typeface="+mn-ea"/>
                <a:cs typeface="+mn-cs"/>
              </a:rPr>
              <a:t>Dynamic Data Exchange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DDE</a:t>
            </a:r>
            <a:r>
              <a:rPr lang="zh-CN" altLang="en-US" sz="1200" b="0" i="0" kern="1200" dirty="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a:solidFill>
                  <a:schemeClr val="tx1"/>
                </a:solidFill>
                <a:effectLst/>
                <a:latin typeface="+mn-lt"/>
                <a:ea typeface="+mn-ea"/>
                <a:cs typeface="+mn-cs"/>
              </a:rPr>
              <a:t>Object Linking and Embedded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Microsoft</a:t>
            </a:r>
            <a:r>
              <a:rPr lang="zh-CN" altLang="en-US" sz="1200" b="0" i="0" kern="1200" dirty="0">
                <a:solidFill>
                  <a:schemeClr val="tx1"/>
                </a:solidFill>
                <a:effectLst/>
                <a:latin typeface="+mn-lt"/>
                <a:ea typeface="+mn-ea"/>
                <a:cs typeface="+mn-cs"/>
              </a:rPr>
              <a:t>的复合文档技术，它的最初版本只是瞄准复合文档，但在后续版本</a:t>
            </a:r>
            <a:r>
              <a:rPr lang="en-US" altLang="zh-CN" sz="1200" b="0" i="0" kern="1200" dirty="0">
                <a:solidFill>
                  <a:schemeClr val="tx1"/>
                </a:solidFill>
                <a:effectLst/>
                <a:latin typeface="+mn-lt"/>
                <a:ea typeface="+mn-ea"/>
                <a:cs typeface="+mn-cs"/>
              </a:rPr>
              <a:t>OLE2</a:t>
            </a:r>
            <a:r>
              <a:rPr lang="zh-CN" altLang="en-US" sz="1200" b="0" i="0" kern="1200" dirty="0">
                <a:solidFill>
                  <a:schemeClr val="tx1"/>
                </a:solidFill>
                <a:effectLst/>
                <a:latin typeface="+mn-lt"/>
                <a:ea typeface="+mn-ea"/>
                <a:cs typeface="+mn-cs"/>
              </a:rPr>
              <a:t>中，导入了</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。由此可见，</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是应</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的需求而诞生的，所以虽然</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的基础，但</a:t>
            </a:r>
            <a:r>
              <a:rPr lang="en-US" altLang="zh-CN" sz="1200" b="0" i="0" kern="1200" dirty="0">
                <a:solidFill>
                  <a:schemeClr val="tx1"/>
                </a:solidFill>
                <a:effectLst/>
                <a:latin typeface="+mn-lt"/>
                <a:ea typeface="+mn-ea"/>
                <a:cs typeface="+mn-cs"/>
              </a:rPr>
              <a:t>OLE</a:t>
            </a:r>
            <a:r>
              <a:rPr lang="zh-CN" altLang="en-US" sz="1200" b="0" i="0" kern="1200" dirty="0">
                <a:solidFill>
                  <a:schemeClr val="tx1"/>
                </a:solidFill>
                <a:effectLst/>
                <a:latin typeface="+mn-lt"/>
                <a:ea typeface="+mn-ea"/>
                <a:cs typeface="+mn-cs"/>
              </a:rPr>
              <a:t>的产生却在</a:t>
            </a:r>
            <a:r>
              <a:rPr lang="en-US" altLang="zh-CN" sz="1200" b="0" i="0" kern="1200" dirty="0">
                <a:solidFill>
                  <a:schemeClr val="tx1"/>
                </a:solidFill>
                <a:effectLst/>
                <a:latin typeface="+mn-lt"/>
                <a:ea typeface="+mn-ea"/>
                <a:cs typeface="+mn-cs"/>
              </a:rPr>
              <a:t>COM</a:t>
            </a:r>
            <a:r>
              <a:rPr lang="zh-CN" altLang="en-US" sz="1200" b="0" i="0" kern="1200" dirty="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207404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用户一般希望能够定制所用的应用程序，用更能满足他们需要的某个组件来替换原来程序。软件的可重用性将大大的得到增强。组件价构可以使得开发分布式应用程序的过程得以简化。 </a:t>
            </a:r>
          </a:p>
          <a:p>
            <a:r>
              <a:rPr lang="zh-CN" altLang="en-US" sz="1200" dirty="0"/>
              <a:t>例如用户用自己的规则流程使用</a:t>
            </a:r>
            <a:r>
              <a:rPr lang="en-US" altLang="zh-CN" sz="1200" dirty="0"/>
              <a:t>Word</a:t>
            </a:r>
            <a:r>
              <a:rPr lang="zh-CN" altLang="en-US" sz="1200" dirty="0"/>
              <a:t>软件</a:t>
            </a:r>
            <a:r>
              <a:rPr lang="en-US" altLang="zh-CN" sz="1200" dirty="0"/>
              <a:t>,</a:t>
            </a:r>
            <a:r>
              <a:rPr lang="zh-CN" altLang="en-US" sz="1200" dirty="0"/>
              <a:t>开发使用 </a:t>
            </a:r>
            <a:r>
              <a:rPr lang="en-US" altLang="zh-CN" sz="1200" dirty="0"/>
              <a:t>Microsoft Office Word </a:t>
            </a:r>
            <a:r>
              <a:rPr lang="zh-CN" altLang="en-US" sz="1200" dirty="0"/>
              <a:t>的解决方案，可以与 </a:t>
            </a:r>
            <a:r>
              <a:rPr lang="en-US" altLang="zh-CN" sz="1200" dirty="0"/>
              <a:t>Word </a:t>
            </a:r>
            <a:r>
              <a:rPr lang="zh-CN" altLang="en-US" sz="1200" dirty="0"/>
              <a:t>对象模型提供的对象进行交互。</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19</a:t>
            </a:fld>
            <a:endParaRPr lang="zh-CN" altLang="en-US"/>
          </a:p>
        </p:txBody>
      </p:sp>
    </p:spTree>
    <p:extLst>
      <p:ext uri="{BB962C8B-B14F-4D97-AF65-F5344CB8AC3E}">
        <p14:creationId xmlns:p14="http://schemas.microsoft.com/office/powerpoint/2010/main" val="192663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10716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84131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3.1 COM</a:t>
            </a:r>
            <a:r>
              <a:rPr lang="zh-CN" altLang="en-US" sz="2133" b="1" dirty="0">
                <a:solidFill>
                  <a:srgbClr val="1C4885"/>
                </a:solidFill>
                <a:latin typeface="微软雅黑" panose="020B0503020204020204" pitchFamily="34" charset="-122"/>
                <a:ea typeface="微软雅黑" panose="020B0503020204020204" pitchFamily="34" charset="-122"/>
              </a:rPr>
              <a:t>原理与技术简介</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3.2 COM</a:t>
            </a:r>
            <a:r>
              <a:rPr lang="zh-CN" altLang="en-US" sz="2133" b="1" dirty="0">
                <a:solidFill>
                  <a:srgbClr val="1C4885"/>
                </a:solidFill>
                <a:latin typeface="微软雅黑" panose="020B0503020204020204" pitchFamily="34" charset="-122"/>
                <a:ea typeface="微软雅黑" panose="020B0503020204020204" pitchFamily="34" charset="-122"/>
              </a:rPr>
              <a:t>创建与调用实例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3.3 COM</a:t>
            </a:r>
            <a:r>
              <a:rPr lang="zh-CN" altLang="en-US" sz="2133" b="1" dirty="0">
                <a:solidFill>
                  <a:srgbClr val="1C4885"/>
                </a:solidFill>
                <a:latin typeface="微软雅黑" panose="020B0503020204020204" pitchFamily="34" charset="-122"/>
                <a:ea typeface="微软雅黑" panose="020B0503020204020204" pitchFamily="34" charset="-122"/>
              </a:rPr>
              <a:t>技术与</a:t>
            </a:r>
            <a:r>
              <a:rPr lang="en-US" altLang="zh-CN" sz="2133" b="1" dirty="0">
                <a:solidFill>
                  <a:srgbClr val="1C4885"/>
                </a:solidFill>
                <a:latin typeface="微软雅黑" panose="020B0503020204020204" pitchFamily="34" charset="-122"/>
                <a:ea typeface="微软雅黑" panose="020B0503020204020204" pitchFamily="34" charset="-122"/>
              </a:rPr>
              <a:t>OFFICE</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3.4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WORD</a:t>
            </a:r>
            <a:r>
              <a:rPr lang="zh-CN" altLang="en-US" sz="2133" b="1" dirty="0">
                <a:solidFill>
                  <a:srgbClr val="1C4885"/>
                </a:solidFill>
                <a:latin typeface="微软雅黑" panose="020B0503020204020204" pitchFamily="34" charset="-122"/>
                <a:ea typeface="微软雅黑" panose="020B0503020204020204" pitchFamily="34" charset="-122"/>
              </a:rPr>
              <a:t>对象</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3.5 COM</a:t>
            </a:r>
            <a:r>
              <a:rPr lang="zh-CN" altLang="en-US" sz="2133" b="1" dirty="0">
                <a:solidFill>
                  <a:srgbClr val="1C4885"/>
                </a:solidFill>
                <a:latin typeface="微软雅黑" panose="020B0503020204020204" pitchFamily="34" charset="-122"/>
                <a:ea typeface="微软雅黑" panose="020B0503020204020204" pitchFamily="34" charset="-122"/>
              </a:rPr>
              <a:t>技术操作</a:t>
            </a:r>
            <a:r>
              <a:rPr lang="en-US" altLang="zh-CN" sz="2133" b="1" dirty="0">
                <a:solidFill>
                  <a:srgbClr val="1C4885"/>
                </a:solidFill>
                <a:latin typeface="微软雅黑" panose="020B0503020204020204" pitchFamily="34" charset="-122"/>
                <a:ea typeface="微软雅黑" panose="020B0503020204020204" pitchFamily="34" charset="-122"/>
              </a:rPr>
              <a:t>EXCEL</a:t>
            </a:r>
            <a:r>
              <a:rPr lang="zh-CN" altLang="en-US" sz="2133" b="1" dirty="0">
                <a:solidFill>
                  <a:srgbClr val="1C4885"/>
                </a:solidFill>
                <a:latin typeface="微软雅黑" panose="020B0503020204020204" pitchFamily="34" charset="-122"/>
                <a:ea typeface="微软雅黑" panose="020B0503020204020204" pitchFamily="34" charset="-122"/>
              </a:rPr>
              <a:t>对象</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a:t>
            </a:r>
            <a:r>
              <a:rPr lang="en-US" altLang="zh-CN" sz="1333" dirty="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COM</a:t>
              </a:r>
              <a:r>
                <a:rPr lang="zh-CN" altLang="en-US" sz="2133" b="1" dirty="0">
                  <a:solidFill>
                    <a:srgbClr val="1C4885"/>
                  </a:solidFill>
                  <a:latin typeface="微软雅黑" panose="020B0503020204020204" pitchFamily="34" charset="-122"/>
                  <a:ea typeface="微软雅黑" panose="020B0503020204020204" pitchFamily="34" charset="-122"/>
                </a:rPr>
                <a:t>原理与技术</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8%BD%AF%E4%BB%B6%E7%BB%84%E4%BB%B6"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baike.baidu.com/item/%E7%BB%93%E6%9E%84%E5%8C%96%E7%BC%96%E7%A8%8B" TargetMode="External"/><Relationship Id="rId5" Type="http://schemas.openxmlformats.org/officeDocument/2006/relationships/hyperlink" Target="https://baike.baidu.com/item/Microsoft%20Windows" TargetMode="External"/><Relationship Id="rId4" Type="http://schemas.openxmlformats.org/officeDocument/2006/relationships/hyperlink" Target="https://baike.baidu.com/item/%E9%9D%A2%E5%90%91%E5%AF%B9%E8%B1%A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baike.baidu.com/item/%E5%8A%A8%E6%80%81%E9%93%BE%E6%8E%A5"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baike.baidu.com/item/%E5%A4%9A%E9%87%8D%E7%BB%A7%E6%89%BF" TargetMode="Externa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原理与技术</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a:t>COM</a:t>
            </a:r>
            <a:r>
              <a:rPr lang="zh-CN" altLang="en-US" dirty="0"/>
              <a:t>与</a:t>
            </a:r>
            <a:r>
              <a:rPr lang="en-US" altLang="zh-CN" dirty="0"/>
              <a:t>DLL</a:t>
            </a:r>
            <a:r>
              <a:rPr lang="zh-CN" altLang="en-US" dirty="0"/>
              <a:t>区别</a:t>
            </a:r>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a:t>  DLL</a:t>
            </a:r>
            <a:r>
              <a:rPr lang="zh-CN" altLang="en-US" sz="2400" dirty="0"/>
              <a:t>是以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“C“</a:t>
            </a:r>
            <a:r>
              <a:rPr lang="zh-CN" altLang="en-US" sz="2400" dirty="0"/>
              <a:t>；</a:t>
            </a:r>
            <a:endParaRPr lang="en-US" altLang="zh-CN" sz="2400" dirty="0"/>
          </a:p>
          <a:p>
            <a:pPr>
              <a:buFont typeface="Wingdings" panose="05000000000000000000" pitchFamily="2" charset="2"/>
              <a:buChar char="p"/>
            </a:pPr>
            <a:r>
              <a:rPr lang="en-US" altLang="zh-CN" sz="2400" dirty="0"/>
              <a:t>  DLL</a:t>
            </a:r>
            <a:r>
              <a:rPr lang="zh-CN" altLang="en-US" sz="2400" dirty="0"/>
              <a:t>是基于名字导入的，名字就是符号，</a:t>
            </a:r>
            <a:r>
              <a:rPr lang="en-US" altLang="zh-CN" sz="2400" dirty="0"/>
              <a:t>DLL</a:t>
            </a:r>
            <a:r>
              <a:rPr lang="zh-CN" altLang="en-US" sz="2400" dirty="0"/>
              <a:t>有符号表</a:t>
            </a:r>
            <a:endParaRPr lang="en-US" altLang="zh-CN" sz="2400" dirty="0"/>
          </a:p>
          <a:p>
            <a:pPr>
              <a:buFont typeface="Wingdings" panose="05000000000000000000" pitchFamily="2" charset="2"/>
              <a:buChar char="p"/>
            </a:pPr>
            <a:r>
              <a:rPr lang="zh-CN" altLang="en-US" sz="2400" dirty="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与编程语言无关</a:t>
            </a:r>
            <a:endParaRPr lang="en-US" altLang="zh-CN" sz="2400" dirty="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只能运行在本机上</a:t>
            </a:r>
            <a:endParaRPr lang="en-US" altLang="zh-CN" sz="2400" dirty="0"/>
          </a:p>
          <a:p>
            <a:pPr latinLnBrk="1">
              <a:buFont typeface="Wingdings" panose="05000000000000000000" pitchFamily="2" charset="2"/>
              <a:buChar char="p"/>
            </a:pPr>
            <a:r>
              <a:rPr lang="en-US" altLang="zh-CN" sz="2400" dirty="0"/>
              <a:t>  COM</a:t>
            </a:r>
            <a:r>
              <a:rPr lang="zh-CN" altLang="en-US" sz="2400" dirty="0"/>
              <a:t>有</a:t>
            </a:r>
            <a:r>
              <a:rPr lang="en-US" altLang="zh-CN" sz="2400" b="1" dirty="0"/>
              <a:t>DLL</a:t>
            </a:r>
            <a:r>
              <a:rPr lang="zh-CN" altLang="en-US" sz="2400" b="1" dirty="0"/>
              <a:t>和</a:t>
            </a:r>
            <a:r>
              <a:rPr lang="en-US" altLang="zh-CN" sz="2400" b="1" dirty="0"/>
              <a:t>EXE</a:t>
            </a:r>
            <a:r>
              <a:rPr lang="zh-CN" altLang="en-US" sz="2400" dirty="0"/>
              <a:t>两种存在形势，</a:t>
            </a:r>
            <a:r>
              <a:rPr lang="en-US" altLang="zh-CN" sz="2400" dirty="0"/>
              <a:t>DCOM</a:t>
            </a:r>
            <a:r>
              <a:rPr lang="zh-CN" altLang="en-US" sz="2400" dirty="0"/>
              <a:t>可以</a:t>
            </a:r>
            <a:r>
              <a:rPr lang="en-US" altLang="zh-CN" sz="2400" dirty="0"/>
              <a:t>RPC</a:t>
            </a:r>
            <a:endParaRPr lang="zh-CN" altLang="en-US" sz="2400" dirty="0"/>
          </a:p>
          <a:p>
            <a:pPr>
              <a:buFont typeface="Wingdings" panose="05000000000000000000" pitchFamily="2" charset="2"/>
              <a:buChar char="p"/>
            </a:pPr>
            <a:endParaRPr lang="en-US" altLang="zh-CN" sz="2400" dirty="0"/>
          </a:p>
          <a:p>
            <a:pPr>
              <a:buFont typeface="Wingdings" panose="05000000000000000000" pitchFamily="2" charset="2"/>
              <a:buChar char="p"/>
            </a:pPr>
            <a:r>
              <a:rPr lang="en-US" altLang="zh-CN" sz="2400" dirty="0"/>
              <a:t>  COM</a:t>
            </a:r>
            <a:r>
              <a:rPr lang="zh-CN" altLang="en-US" sz="2400" dirty="0"/>
              <a:t>所在的</a:t>
            </a:r>
            <a:r>
              <a:rPr lang="en-US" altLang="zh-CN" sz="2400" dirty="0"/>
              <a:t>DLL</a:t>
            </a:r>
            <a:r>
              <a:rPr lang="zh-CN" altLang="en-US" sz="2400" dirty="0"/>
              <a:t>中必须导出四个函数</a:t>
            </a:r>
            <a:r>
              <a:rPr lang="en-US" altLang="zh-CN" sz="2400" dirty="0"/>
              <a:t>:</a:t>
            </a:r>
          </a:p>
          <a:p>
            <a:pPr marL="457051" lvl="1" indent="0">
              <a:buNone/>
            </a:pPr>
            <a:r>
              <a:rPr lang="en-US" altLang="zh-CN" sz="2400" dirty="0"/>
              <a:t>1. </a:t>
            </a:r>
            <a:r>
              <a:rPr lang="en-US" altLang="zh-CN" sz="2400" dirty="0" err="1"/>
              <a:t>dllgetobjectclass</a:t>
            </a:r>
            <a:r>
              <a:rPr lang="en-US" altLang="zh-CN" sz="2400" dirty="0"/>
              <a:t>		2. </a:t>
            </a:r>
            <a:r>
              <a:rPr lang="en-US" altLang="zh-CN" sz="2400" dirty="0" err="1"/>
              <a:t>dllregisterserver</a:t>
            </a:r>
            <a:endParaRPr lang="en-US" altLang="zh-CN" sz="2400" dirty="0"/>
          </a:p>
          <a:p>
            <a:pPr marL="457051" lvl="1" indent="0">
              <a:buNone/>
            </a:pPr>
            <a:r>
              <a:rPr lang="en-US" altLang="zh-CN" sz="2400" dirty="0"/>
              <a:t>3. </a:t>
            </a:r>
            <a:r>
              <a:rPr lang="en-US" altLang="zh-CN" sz="2400" dirty="0" err="1"/>
              <a:t>dllunregisterserver</a:t>
            </a:r>
            <a:r>
              <a:rPr lang="en-US" altLang="zh-CN" sz="2400" dirty="0"/>
              <a:t>		4. </a:t>
            </a:r>
            <a:r>
              <a:rPr lang="en-US" altLang="zh-CN" sz="2400" dirty="0" err="1"/>
              <a:t>dllunloadnow</a:t>
            </a:r>
            <a:endParaRPr lang="en-US" altLang="zh-CN" sz="2400" dirty="0"/>
          </a:p>
          <a:p>
            <a:pPr>
              <a:buFont typeface="Wingdings" panose="05000000000000000000" pitchFamily="2" charset="2"/>
              <a:buChar char="p"/>
            </a:pPr>
            <a:r>
              <a:rPr lang="en-US" altLang="zh-CN" sz="2400" dirty="0"/>
              <a:t>  COM</a:t>
            </a:r>
            <a:r>
              <a:rPr lang="zh-CN" altLang="en-US" sz="2400" dirty="0"/>
              <a:t>载体：</a:t>
            </a:r>
            <a:r>
              <a:rPr lang="en-US" altLang="zh-CN" sz="2400" dirty="0"/>
              <a:t>DLL</a:t>
            </a:r>
            <a:r>
              <a:rPr lang="zh-CN" altLang="en-US" sz="2400" dirty="0"/>
              <a:t>、</a:t>
            </a:r>
            <a:r>
              <a:rPr lang="en-US" altLang="zh-CN" sz="2400" dirty="0"/>
              <a:t>EXE</a:t>
            </a:r>
            <a:r>
              <a:rPr lang="zh-CN" altLang="en-US" sz="2400" dirty="0"/>
              <a:t>（不常用）、</a:t>
            </a:r>
            <a:r>
              <a:rPr lang="en-US" altLang="zh-CN" sz="2400" dirty="0"/>
              <a:t>OCX(</a:t>
            </a:r>
            <a:r>
              <a:rPr lang="zh-CN" altLang="en-US" sz="2400" dirty="0"/>
              <a:t>用于</a:t>
            </a:r>
            <a:r>
              <a:rPr lang="en-US" altLang="zh-CN" sz="2400" dirty="0" err="1"/>
              <a:t>activeX</a:t>
            </a:r>
            <a:r>
              <a:rPr lang="zh-CN" altLang="en-US" sz="2400" dirty="0"/>
              <a:t>控件</a:t>
            </a:r>
            <a:r>
              <a:rPr lang="en-US" altLang="zh-CN" sz="2400" dirty="0"/>
              <a:t>)</a:t>
            </a:r>
            <a:endParaRPr lang="zh-CN" altLang="en-US" sz="2400" dirty="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89886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a:t>COM</a:t>
            </a:r>
            <a:r>
              <a:rPr lang="zh-CN" altLang="en-US" b="1" dirty="0"/>
              <a:t>之间的关系</a:t>
            </a:r>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a:t>  从时间的角度讲，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a:t>ActiveX</a:t>
            </a:r>
          </a:p>
          <a:p>
            <a:pPr>
              <a:lnSpc>
                <a:spcPct val="120000"/>
              </a:lnSpc>
              <a:buFont typeface="Wingdings" panose="05000000000000000000" pitchFamily="2" charset="2"/>
              <a:buChar char="p"/>
            </a:pPr>
            <a:r>
              <a:rPr lang="zh-CN" altLang="en-US" sz="2900" dirty="0"/>
              <a:t>  从体系结构角度讲，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是基础</a:t>
            </a:r>
            <a:endParaRPr lang="en-US" altLang="zh-CN" sz="2900" dirty="0"/>
          </a:p>
          <a:p>
            <a:pPr>
              <a:lnSpc>
                <a:spcPct val="120000"/>
              </a:lnSpc>
              <a:buFont typeface="Wingdings" panose="05000000000000000000" pitchFamily="2" charset="2"/>
              <a:buChar char="p"/>
            </a:pPr>
            <a:r>
              <a:rPr lang="zh-CN" altLang="en-US" sz="2900" dirty="0"/>
              <a:t>  从名称角度讲，</a:t>
            </a:r>
            <a:r>
              <a:rPr lang="en-US" altLang="zh-CN" sz="2900" dirty="0"/>
              <a:t>OLE</a:t>
            </a:r>
            <a:r>
              <a:rPr lang="zh-CN" altLang="en-US" sz="2900" dirty="0"/>
              <a:t>、</a:t>
            </a:r>
            <a:r>
              <a:rPr lang="en-US" altLang="zh-CN" sz="2900" dirty="0"/>
              <a:t>ActiveX</a:t>
            </a:r>
            <a:r>
              <a:rPr lang="zh-CN" altLang="en-US" sz="2900" dirty="0"/>
              <a:t>是两个商标名称，而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的原因</a:t>
            </a:r>
            <a:endParaRPr lang="en-US" altLang="zh-CN" sz="2900" dirty="0"/>
          </a:p>
          <a:p>
            <a:pPr lvl="1">
              <a:lnSpc>
                <a:spcPct val="120000"/>
              </a:lnSpc>
              <a:buFont typeface="Wingdings" panose="05000000000000000000" pitchFamily="2" charset="2"/>
              <a:buChar char="Ø"/>
            </a:pPr>
            <a:r>
              <a:rPr lang="en-US" altLang="zh-CN" dirty="0"/>
              <a:t>COM</a:t>
            </a:r>
            <a:r>
              <a:rPr lang="zh-CN" altLang="en-US" dirty="0"/>
              <a:t>是应</a:t>
            </a:r>
            <a:r>
              <a:rPr lang="en-US" altLang="zh-CN" dirty="0"/>
              <a:t>OLE</a:t>
            </a:r>
            <a:r>
              <a:rPr lang="zh-CN" altLang="en-US" dirty="0"/>
              <a:t>的动态数据交换需求，而产生的</a:t>
            </a:r>
            <a:endParaRPr lang="en-US" altLang="zh-CN" dirty="0"/>
          </a:p>
          <a:p>
            <a:pPr lvl="1">
              <a:lnSpc>
                <a:spcPct val="120000"/>
              </a:lnSpc>
              <a:buFont typeface="Wingdings" panose="05000000000000000000" pitchFamily="2" charset="2"/>
              <a:buChar char="Ø"/>
            </a:pPr>
            <a:r>
              <a:rPr lang="en-US" altLang="zh-CN" dirty="0"/>
              <a:t>COM</a:t>
            </a:r>
            <a:r>
              <a:rPr lang="zh-CN" altLang="en-US" dirty="0"/>
              <a:t>应用于</a:t>
            </a:r>
            <a:r>
              <a:rPr lang="en-US" altLang="zh-CN" dirty="0"/>
              <a:t>OLE2</a:t>
            </a:r>
          </a:p>
          <a:p>
            <a:pPr lvl="1">
              <a:lnSpc>
                <a:spcPct val="120000"/>
              </a:lnSpc>
              <a:buFont typeface="Wingdings" panose="05000000000000000000" pitchFamily="2" charset="2"/>
              <a:buChar char="Ø"/>
            </a:pPr>
            <a:r>
              <a:rPr lang="en-US" altLang="zh-CN" dirty="0"/>
              <a:t>ActiveX</a:t>
            </a:r>
            <a:r>
              <a:rPr lang="zh-CN" altLang="en-US" dirty="0"/>
              <a:t>是指宽松定义的、基于</a:t>
            </a:r>
            <a:r>
              <a:rPr lang="en-US" altLang="zh-CN" dirty="0"/>
              <a:t>COM</a:t>
            </a:r>
            <a:r>
              <a:rPr lang="zh-CN" altLang="en-US" dirty="0"/>
              <a:t>的技术集合</a:t>
            </a:r>
            <a:endParaRPr lang="en-US" altLang="zh-CN" dirty="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a:t>（</a:t>
            </a:r>
            <a:r>
              <a:rPr lang="en-US" altLang="zh-CN" dirty="0"/>
              <a:t>OCX</a:t>
            </a:r>
            <a:r>
              <a:rPr lang="zh-CN" altLang="en-US" dirty="0"/>
              <a:t>，</a:t>
            </a:r>
            <a:r>
              <a:rPr lang="en-US" altLang="zh-CN" dirty="0"/>
              <a:t>DLL</a:t>
            </a:r>
            <a:r>
              <a:rPr lang="zh-CN" altLang="en-US" dirty="0"/>
              <a:t>是扩展名） 。</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a:solidFill>
                  <a:schemeClr val="accent5"/>
                </a:solidFill>
              </a:rPr>
              <a:t>DLL</a:t>
            </a:r>
          </a:p>
          <a:p>
            <a:pPr lvl="1">
              <a:lnSpc>
                <a:spcPct val="120000"/>
              </a:lnSpc>
              <a:buFont typeface="Wingdings" panose="05000000000000000000" pitchFamily="2" charset="2"/>
              <a:buChar char="Ø"/>
            </a:pPr>
            <a:r>
              <a:rPr lang="en-US" altLang="zh-CN" dirty="0"/>
              <a:t>COM</a:t>
            </a:r>
            <a:r>
              <a:rPr lang="zh-CN" altLang="en-US" dirty="0"/>
              <a:t>的前景 </a:t>
            </a:r>
            <a:r>
              <a:rPr lang="en-US" altLang="zh-CN" dirty="0"/>
              <a:t>— </a:t>
            </a:r>
            <a:r>
              <a:rPr lang="zh-CN" altLang="en-US" dirty="0"/>
              <a:t> </a:t>
            </a:r>
            <a:r>
              <a:rPr lang="en-US" altLang="zh-CN" dirty="0"/>
              <a:t>DCOM</a:t>
            </a:r>
            <a:r>
              <a:rPr lang="zh-CN" altLang="en-US" dirty="0"/>
              <a:t>一种比较理想的应用程序模式就是Ｗ</a:t>
            </a:r>
            <a:r>
              <a:rPr lang="en-US" altLang="zh-CN" dirty="0"/>
              <a:t>EB</a:t>
            </a:r>
            <a:r>
              <a:rPr lang="zh-CN" altLang="en-US" dirty="0"/>
              <a:t>化</a:t>
            </a:r>
            <a:endParaRPr lang="en-US" altLang="zh-CN" dirty="0"/>
          </a:p>
          <a:p>
            <a:pPr>
              <a:lnSpc>
                <a:spcPct val="120000"/>
              </a:lnSpc>
              <a:buFont typeface="Wingdings" panose="05000000000000000000" pitchFamily="2" charset="2"/>
              <a:buChar char="p"/>
            </a:pPr>
            <a:r>
              <a:rPr lang="zh-CN" altLang="en-US" sz="2900" dirty="0"/>
              <a:t>  可以把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a:t>对象浏览器，无需关心对象是用什么语言写的，也无须关心它是以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a:p>
          <a:p>
            <a:pPr>
              <a:buFont typeface="Wingdings" panose="05000000000000000000" pitchFamily="2" charset="2"/>
              <a:buChar char="p"/>
            </a:pPr>
            <a:endParaRPr lang="zh-CN" altLang="en-US" sz="2400" dirty="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4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a:t>COM</a:t>
            </a:r>
            <a:r>
              <a:rPr lang="zh-CN" altLang="en-US" dirty="0"/>
              <a:t>和</a:t>
            </a:r>
            <a:r>
              <a:rPr lang="en-US" altLang="zh-CN" dirty="0"/>
              <a:t>ActiveX</a:t>
            </a:r>
            <a:r>
              <a:rPr lang="zh-CN" altLang="en-US" dirty="0"/>
              <a:t>区别</a:t>
            </a:r>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a:t>  两者没有质的区别，前者主要用于</a:t>
            </a:r>
            <a:r>
              <a:rPr lang="zh-CN" altLang="en-US" b="1" dirty="0"/>
              <a:t>服务器端</a:t>
            </a:r>
            <a:r>
              <a:rPr lang="zh-CN" altLang="en-US" dirty="0"/>
              <a:t>，后者用于</a:t>
            </a:r>
            <a:r>
              <a:rPr lang="zh-CN" altLang="en-US" b="1" dirty="0"/>
              <a:t>客户端</a:t>
            </a:r>
            <a:endParaRPr lang="en-US" altLang="zh-CN" dirty="0"/>
          </a:p>
          <a:p>
            <a:pPr latinLnBrk="1">
              <a:buFont typeface="Wingdings" panose="05000000000000000000" pitchFamily="2" charset="2"/>
              <a:buChar char="p"/>
            </a:pPr>
            <a:r>
              <a:rPr lang="zh-CN" altLang="en-US" dirty="0"/>
              <a:t>  前者绝没有</a:t>
            </a:r>
            <a:r>
              <a:rPr lang="zh-CN" altLang="en-US" b="1" dirty="0"/>
              <a:t>界面</a:t>
            </a:r>
            <a:r>
              <a:rPr lang="zh-CN" altLang="en-US" dirty="0"/>
              <a:t>而后者</a:t>
            </a:r>
            <a:r>
              <a:rPr lang="zh-CN" altLang="en-US" b="1" dirty="0"/>
              <a:t>可以有界面</a:t>
            </a:r>
            <a:endParaRPr lang="en-US" altLang="zh-CN" b="1" dirty="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的同意及确认</a:t>
            </a:r>
          </a:p>
        </p:txBody>
      </p:sp>
    </p:spTree>
    <p:extLst>
      <p:ext uri="{BB962C8B-B14F-4D97-AF65-F5344CB8AC3E}">
        <p14:creationId xmlns:p14="http://schemas.microsoft.com/office/powerpoint/2010/main" val="226312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a:t>COM</a:t>
            </a:r>
            <a:r>
              <a:rPr lang="zh-CN" altLang="en-US" dirty="0"/>
              <a:t>的注册</a:t>
            </a:r>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a:t>  动态链接库</a:t>
            </a:r>
            <a:r>
              <a:rPr lang="en-US" altLang="zh-CN" sz="2200" dirty="0"/>
              <a:t>(DLL)</a:t>
            </a:r>
            <a:r>
              <a:rPr lang="zh-CN" altLang="en-US" sz="2200" dirty="0"/>
              <a:t>不需要在系统中注册，动态加载就能被调用</a:t>
            </a:r>
            <a:endParaRPr lang="en-US" altLang="zh-CN" sz="2200" dirty="0"/>
          </a:p>
          <a:p>
            <a:pPr eaLnBrk="1" hangingPunct="1">
              <a:buFont typeface="Wingdings" panose="05000000000000000000" pitchFamily="2" charset="2"/>
              <a:buChar char="p"/>
            </a:pPr>
            <a:r>
              <a:rPr lang="en-US" altLang="zh-CN" sz="2200" dirty="0"/>
              <a:t>  ActiveX</a:t>
            </a:r>
            <a:r>
              <a:rPr lang="zh-CN" altLang="en-US" sz="2200" dirty="0"/>
              <a:t>不注册不能被系统识别并使用</a:t>
            </a:r>
            <a:endParaRPr lang="en-US" altLang="zh-CN" sz="2200" dirty="0"/>
          </a:p>
          <a:p>
            <a:pPr lvl="1"/>
            <a:r>
              <a:rPr lang="en-US" altLang="zh-CN" sz="1800" dirty="0"/>
              <a:t> Windows</a:t>
            </a:r>
            <a:r>
              <a:rPr lang="zh-CN" altLang="en-US" sz="1800" dirty="0"/>
              <a:t>自带的</a:t>
            </a:r>
            <a:r>
              <a:rPr lang="en-US" altLang="zh-CN" sz="1800" dirty="0"/>
              <a:t>ActiveX</a:t>
            </a:r>
            <a:r>
              <a:rPr lang="zh-CN" altLang="en-US" sz="1800" dirty="0"/>
              <a:t>注册与反注册工具</a:t>
            </a:r>
            <a:r>
              <a:rPr lang="en-US" altLang="zh-CN" sz="1800" dirty="0"/>
              <a:t>regsvr32.exe</a:t>
            </a:r>
          </a:p>
          <a:p>
            <a:pPr lvl="1"/>
            <a:r>
              <a:rPr lang="zh-CN" altLang="en-US" sz="1800" dirty="0"/>
              <a:t> 注册 </a:t>
            </a:r>
            <a:r>
              <a:rPr lang="en-US" altLang="zh-CN" sz="1800" dirty="0"/>
              <a:t>regsvr32 /s </a:t>
            </a:r>
            <a:r>
              <a:rPr lang="en-US" altLang="zh-CN" sz="1800" dirty="0" err="1"/>
              <a:t>DLLName</a:t>
            </a:r>
            <a:r>
              <a:rPr lang="en-US" altLang="zh-CN" sz="1800" dirty="0"/>
              <a:t>(ActiveX</a:t>
            </a:r>
            <a:r>
              <a:rPr lang="zh-CN" altLang="en-US" sz="1800" dirty="0"/>
              <a:t>控件文件名</a:t>
            </a:r>
            <a:r>
              <a:rPr lang="en-US" altLang="zh-CN" sz="1800" dirty="0"/>
              <a:t>)</a:t>
            </a:r>
          </a:p>
          <a:p>
            <a:pPr lvl="1"/>
            <a:r>
              <a:rPr lang="zh-CN" altLang="en-US" sz="1800" dirty="0"/>
              <a:t> 反注册</a:t>
            </a:r>
            <a:r>
              <a:rPr lang="en-US" altLang="zh-CN" sz="1800" dirty="0"/>
              <a:t>regsvr32 /u </a:t>
            </a:r>
            <a:r>
              <a:rPr lang="en-US" altLang="zh-CN" sz="1800" dirty="0" err="1"/>
              <a:t>DLLName</a:t>
            </a:r>
            <a:r>
              <a:rPr lang="en-US" altLang="zh-CN" sz="1800" dirty="0"/>
              <a:t>(ActiveX</a:t>
            </a:r>
            <a:r>
              <a:rPr lang="zh-CN" altLang="en-US" sz="1800" dirty="0"/>
              <a:t>控件文件名</a:t>
            </a:r>
            <a:r>
              <a:rPr lang="en-US" altLang="zh-CN" sz="1800" dirty="0"/>
              <a:t>)</a:t>
            </a:r>
          </a:p>
          <a:p>
            <a:pPr>
              <a:buFont typeface="Wingdings" panose="05000000000000000000" pitchFamily="2" charset="2"/>
              <a:buChar char="p"/>
            </a:pPr>
            <a:r>
              <a:rPr lang="en-US" altLang="zh-CN" sz="2200" dirty="0"/>
              <a:t>  COM</a:t>
            </a:r>
            <a:r>
              <a:rPr lang="zh-CN" altLang="en-US" sz="2200" dirty="0"/>
              <a:t>不注册不能被系统使用</a:t>
            </a:r>
            <a:endParaRPr lang="en-US" altLang="zh-CN" sz="2200" dirty="0"/>
          </a:p>
          <a:p>
            <a:pPr lvl="1"/>
            <a:r>
              <a:rPr lang="en-US" altLang="zh-CN" sz="1800" dirty="0"/>
              <a:t> 32</a:t>
            </a:r>
            <a:r>
              <a:rPr lang="zh-CN" altLang="en-US" sz="1800" dirty="0"/>
              <a:t>位系统下 </a:t>
            </a:r>
            <a:r>
              <a:rPr lang="en-US" altLang="zh-CN" sz="1800" dirty="0"/>
              <a:t>%</a:t>
            </a:r>
            <a:r>
              <a:rPr lang="en-US" altLang="zh-CN" sz="1800" dirty="0" err="1"/>
              <a:t>systemroot</a:t>
            </a:r>
            <a:r>
              <a:rPr lang="en-US" altLang="zh-CN" sz="1800" dirty="0"/>
              <a:t>%\System32\regsvr32.exe</a:t>
            </a:r>
          </a:p>
          <a:p>
            <a:pPr lvl="1"/>
            <a:r>
              <a:rPr lang="en-US" altLang="zh-CN" sz="1800" dirty="0"/>
              <a:t> 64</a:t>
            </a:r>
            <a:r>
              <a:rPr lang="zh-CN" altLang="en-US" sz="1800" dirty="0"/>
              <a:t>位系统下 </a:t>
            </a:r>
            <a:r>
              <a:rPr lang="en-US" altLang="zh-CN" sz="1800" dirty="0"/>
              <a:t>%</a:t>
            </a:r>
            <a:r>
              <a:rPr lang="en-US" altLang="zh-CN" sz="1800" dirty="0" err="1"/>
              <a:t>systemroot</a:t>
            </a:r>
            <a:r>
              <a:rPr lang="en-US" altLang="zh-CN" sz="1800" dirty="0"/>
              <a:t>%\SysWoW64\regsvr32.exe</a:t>
            </a:r>
          </a:p>
          <a:p>
            <a:pPr lvl="1"/>
            <a:r>
              <a:rPr lang="zh-CN" altLang="en-US" sz="1800" dirty="0"/>
              <a:t> 一般要将</a:t>
            </a:r>
            <a:r>
              <a:rPr lang="en-US" altLang="zh-CN" sz="1800" dirty="0" err="1"/>
              <a:t>dll</a:t>
            </a:r>
            <a:r>
              <a:rPr lang="en-US" altLang="zh-CN" sz="1800" dirty="0"/>
              <a:t>/exe</a:t>
            </a:r>
            <a:r>
              <a:rPr lang="zh-CN" altLang="en-US" sz="1800" dirty="0"/>
              <a:t>文件拷贝至系统目录</a:t>
            </a:r>
            <a:r>
              <a:rPr lang="en-US" altLang="zh-CN" sz="1800" dirty="0"/>
              <a:t>System32/SysWoW64</a:t>
            </a:r>
          </a:p>
          <a:p>
            <a:pPr lvl="1"/>
            <a:endParaRPr lang="en-US" altLang="zh-CN" sz="2200" dirty="0"/>
          </a:p>
          <a:p>
            <a:pPr lvl="1"/>
            <a:r>
              <a:rPr lang="en-US" altLang="zh-CN" sz="1800" dirty="0"/>
              <a:t> .NET</a:t>
            </a:r>
            <a:r>
              <a:rPr lang="zh-CN" altLang="en-US" sz="1800" dirty="0"/>
              <a:t>环境包含</a:t>
            </a:r>
            <a:r>
              <a:rPr lang="en-US" altLang="zh-CN" sz="1800" dirty="0" err="1"/>
              <a:t>Regasm</a:t>
            </a:r>
            <a:endParaRPr lang="en-US" altLang="zh-CN" sz="1800" dirty="0"/>
          </a:p>
          <a:p>
            <a:pPr lvl="1"/>
            <a:r>
              <a:rPr lang="en-US" altLang="zh-CN" sz="1800" dirty="0"/>
              <a:t> </a:t>
            </a:r>
            <a:r>
              <a:rPr lang="en-US" altLang="zh-CN" sz="1800" dirty="0" err="1"/>
              <a:t>Regasm</a:t>
            </a:r>
            <a:r>
              <a:rPr lang="en-US" altLang="zh-CN" sz="1800" dirty="0"/>
              <a:t> </a:t>
            </a:r>
            <a:r>
              <a:rPr lang="en-US" altLang="zh-CN" sz="1800" dirty="0" err="1"/>
              <a:t>DLLName</a:t>
            </a:r>
            <a:r>
              <a:rPr lang="en-US" altLang="zh-CN" sz="1800" dirty="0"/>
              <a:t>(COM</a:t>
            </a:r>
            <a:r>
              <a:rPr lang="zh-CN" altLang="en-US" sz="1800" dirty="0"/>
              <a:t>文件名</a:t>
            </a:r>
            <a:r>
              <a:rPr lang="en-US" altLang="zh-CN" sz="1800" dirty="0"/>
              <a:t>)</a:t>
            </a:r>
            <a:endParaRPr lang="zh-CN" altLang="en-US" sz="2200" dirty="0"/>
          </a:p>
        </p:txBody>
      </p:sp>
    </p:spTree>
    <p:extLst>
      <p:ext uri="{BB962C8B-B14F-4D97-AF65-F5344CB8AC3E}">
        <p14:creationId xmlns:p14="http://schemas.microsoft.com/office/powerpoint/2010/main" val="122664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接口定义</a:t>
            </a:r>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FF"/>
                </a:solidFill>
                <a:latin typeface="Consolas" panose="020B0609020204030204" pitchFamily="49" charset="0"/>
                <a:ea typeface="新宋体" panose="02010609030101010101" pitchFamily="49" charset="-122"/>
              </a:rPr>
              <a:t>        </a:t>
            </a:r>
            <a:r>
              <a:rPr lang="en-US" altLang="zh-CN" sz="1800" dirty="0" err="1">
                <a:solidFill>
                  <a:srgbClr val="0000FF"/>
                </a:solidFill>
                <a:latin typeface="Consolas" panose="020B0609020204030204" pitchFamily="49" charset="0"/>
                <a:ea typeface="新宋体" panose="02010609030101010101" pitchFamily="49" charset="-122"/>
              </a:rPr>
              <a:t>int</a:t>
            </a:r>
            <a:r>
              <a:rPr lang="en-US" altLang="zh-CN" sz="1800" dirty="0">
                <a:solidFill>
                  <a:srgbClr val="000000"/>
                </a:solidFill>
                <a:latin typeface="Consolas" panose="020B0609020204030204" pitchFamily="49" charset="0"/>
                <a:ea typeface="新宋体" panose="02010609030101010101" pitchFamily="49" charset="-122"/>
              </a:rPr>
              <a:t> 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676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1</a:t>
            </a:r>
            <a:endParaRPr lang="zh-CN" altLang="en-US" sz="3600" dirty="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Sim</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r>
              <a:rPr lang="zh-CN" altLang="en-US" sz="1600" dirty="0">
                <a:solidFill>
                  <a:srgbClr val="000000"/>
                </a:solidFill>
                <a:latin typeface="Consolas" panose="020B0609020204030204" pitchFamily="49" charset="0"/>
                <a:ea typeface="新宋体" panose="02010609030101010101" pitchFamily="49" charset="-122"/>
              </a:rPr>
              <a:t>        </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3695351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a:t>COM</a:t>
            </a:r>
            <a:r>
              <a:rPr lang="zh-CN" altLang="en-US" sz="3600" dirty="0"/>
              <a:t>实例</a:t>
            </a:r>
            <a:r>
              <a:rPr lang="en-US" altLang="zh-CN" sz="3600" dirty="0"/>
              <a:t>-</a:t>
            </a:r>
            <a:r>
              <a:rPr lang="zh-CN" altLang="en-US" sz="3600" dirty="0"/>
              <a:t>接口实现</a:t>
            </a:r>
            <a:r>
              <a:rPr lang="en-US" altLang="zh-CN" sz="3600" dirty="0"/>
              <a:t>2</a:t>
            </a:r>
            <a:endParaRPr lang="zh-CN" altLang="en-US" sz="3600" dirty="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UA</a:t>
            </a:r>
            <a:r>
              <a:rPr lang="en-US" altLang="zh-CN" sz="1600" dirty="0" err="1">
                <a:solidFill>
                  <a:srgbClr val="2B91AF"/>
                </a:solidFill>
                <a:latin typeface="Consolas" panose="020B0609020204030204" pitchFamily="49" charset="0"/>
                <a:ea typeface="新宋体" panose="02010609030101010101" pitchFamily="49" charset="-122"/>
              </a:rPr>
              <a:t>Transaction</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FF"/>
                </a:solidFill>
                <a:latin typeface="Consolas" panose="020B0609020204030204" pitchFamily="49" charset="0"/>
                <a:ea typeface="新宋体" panose="02010609030101010101" pitchFamily="49" charset="-122"/>
              </a:rPr>
              <a:t>        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en-US" altLang="zh-CN" sz="1600" dirty="0">
                <a:solidFill>
                  <a:srgbClr val="000000"/>
                </a:solidFill>
                <a:latin typeface="Consolas" panose="020B0609020204030204" pitchFamily="49" charset="0"/>
                <a:ea typeface="新宋体" panose="02010609030101010101" pitchFamily="49" charset="-122"/>
              </a:rPr>
              <a:t>           //insert into database;</a:t>
            </a:r>
          </a:p>
          <a:p>
            <a:r>
              <a:rPr lang="en-US" altLang="zh-CN" sz="1600" dirty="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p>
        </p:txBody>
      </p:sp>
    </p:spTree>
    <p:extLst>
      <p:ext uri="{BB962C8B-B14F-4D97-AF65-F5344CB8AC3E}">
        <p14:creationId xmlns:p14="http://schemas.microsoft.com/office/powerpoint/2010/main" val="173164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a:t>COM</a:t>
            </a:r>
            <a:r>
              <a:rPr lang="zh-CN" altLang="en-US" sz="3600" dirty="0"/>
              <a:t>实例</a:t>
            </a:r>
            <a:r>
              <a:rPr lang="en-US" altLang="zh-CN" sz="3600" dirty="0"/>
              <a:t>-</a:t>
            </a:r>
            <a:r>
              <a:rPr lang="zh-CN" altLang="en-US" sz="3600" dirty="0"/>
              <a:t>创建</a:t>
            </a:r>
            <a:r>
              <a:rPr lang="en-US" altLang="zh-CN" sz="3600" dirty="0"/>
              <a:t>com</a:t>
            </a:r>
            <a:r>
              <a:rPr lang="zh-CN" altLang="en-US" sz="3600" dirty="0"/>
              <a:t>接口对象</a:t>
            </a:r>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a:solidFill>
                  <a:srgbClr val="002060"/>
                </a:solidFill>
                <a:latin typeface="Consolas" panose="020B0609020204030204" pitchFamily="49" charset="0"/>
              </a:rPr>
              <a:t>public 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p>
          <a:p>
            <a:pPr lvl="2"/>
            <a:r>
              <a:rPr lang="en-US" altLang="zh-CN" sz="1600" dirty="0">
                <a:solidFill>
                  <a:srgbClr val="002060"/>
                </a:solidFill>
                <a:latin typeface="Consolas" panose="020B0609020204030204" pitchFamily="49" charset="0"/>
              </a:rPr>
              <a:t>try</a:t>
            </a:r>
          </a:p>
          <a:p>
            <a:pPr lvl="2"/>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p>
          <a:p>
            <a:pPr lvl="1"/>
            <a:r>
              <a:rPr lang="en-US" altLang="zh-CN" sz="1600" dirty="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object 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iTransaction.Connect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	}</a:t>
            </a:r>
          </a:p>
          <a:p>
            <a:pPr lvl="1"/>
            <a:r>
              <a:rPr lang="en-US" altLang="zh-CN" sz="1600" dirty="0">
                <a:solidFill>
                  <a:srgbClr val="002060"/>
                </a:solidFill>
                <a:latin typeface="Consolas" panose="020B0609020204030204" pitchFamily="49" charset="0"/>
              </a:rPr>
              <a:t>	catch (Exception ex)</a:t>
            </a:r>
          </a:p>
          <a:p>
            <a:pPr lvl="1"/>
            <a:r>
              <a:rPr lang="en-US" altLang="zh-CN" sz="1600" dirty="0">
                <a:solidFill>
                  <a:srgbClr val="002060"/>
                </a:solidFill>
                <a:latin typeface="Consolas" panose="020B0609020204030204" pitchFamily="49" charset="0"/>
              </a:rPr>
              <a:t>	{}</a:t>
            </a:r>
          </a:p>
          <a:p>
            <a:endParaRPr lang="en-US" altLang="zh-CN" sz="1600" dirty="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p>
          <a:p>
            <a:pPr lvl="1"/>
            <a:r>
              <a:rPr lang="en-US" altLang="zh-CN" sz="1600" dirty="0">
                <a:solidFill>
                  <a:srgbClr val="002060"/>
                </a:solidFill>
                <a:latin typeface="Consolas" panose="020B0609020204030204" pitchFamily="49" charset="0"/>
              </a:rPr>
              <a:t>}</a:t>
            </a:r>
          </a:p>
          <a:p>
            <a:endParaRPr lang="zh-CN" altLang="en-US" sz="16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92678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a:t>-</a:t>
            </a:r>
            <a:r>
              <a:rPr lang="zh-CN" altLang="en-US" sz="3600" dirty="0"/>
              <a:t>调用</a:t>
            </a:r>
            <a:r>
              <a:rPr lang="en-US" altLang="zh-CN" sz="3600" dirty="0"/>
              <a:t>COM</a:t>
            </a:r>
            <a:r>
              <a:rPr lang="zh-CN" altLang="en-US" sz="3600" dirty="0"/>
              <a:t>对象</a:t>
            </a:r>
          </a:p>
        </p:txBody>
      </p:sp>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86608" y="2026209"/>
            <a:ext cx="7402513" cy="4638675"/>
          </a:xfrm>
        </p:spPr>
      </p:pic>
    </p:spTree>
    <p:extLst>
      <p:ext uri="{BB962C8B-B14F-4D97-AF65-F5344CB8AC3E}">
        <p14:creationId xmlns:p14="http://schemas.microsoft.com/office/powerpoint/2010/main" val="288882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a:t>COM</a:t>
            </a:r>
            <a:r>
              <a:rPr lang="zh-CN" altLang="en-US" sz="3600" dirty="0"/>
              <a:t>技术与</a:t>
            </a:r>
            <a:r>
              <a:rPr lang="en-US" altLang="zh-CN" sz="3600" dirty="0"/>
              <a:t>Office</a:t>
            </a:r>
            <a:r>
              <a:rPr lang="zh-CN" altLang="en-US" sz="3600" dirty="0"/>
              <a:t>对象简介</a:t>
            </a:r>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a:t>  Office2003</a:t>
            </a:r>
            <a:r>
              <a:rPr lang="zh-CN" altLang="en-US" sz="2800" dirty="0"/>
              <a:t>对应的</a:t>
            </a:r>
            <a:r>
              <a:rPr lang="en-US" altLang="zh-CN" sz="2800" dirty="0"/>
              <a:t>office11</a:t>
            </a:r>
          </a:p>
          <a:p>
            <a:pPr>
              <a:buFont typeface="Wingdings" panose="05000000000000000000" pitchFamily="2" charset="2"/>
              <a:buChar char="p"/>
            </a:pPr>
            <a:r>
              <a:rPr lang="en-US" altLang="zh-CN" sz="2800" dirty="0"/>
              <a:t>  Office2007</a:t>
            </a:r>
            <a:r>
              <a:rPr lang="zh-CN" altLang="en-US" sz="2800" dirty="0"/>
              <a:t>对应的</a:t>
            </a:r>
            <a:r>
              <a:rPr lang="en-US" altLang="zh-CN" sz="2800" dirty="0"/>
              <a:t>office12</a:t>
            </a:r>
          </a:p>
          <a:p>
            <a:pPr>
              <a:buFont typeface="Wingdings" panose="05000000000000000000" pitchFamily="2" charset="2"/>
              <a:buChar char="p"/>
            </a:pPr>
            <a:r>
              <a:rPr lang="en-US" altLang="zh-CN" sz="2800" dirty="0"/>
              <a:t>  Office2010</a:t>
            </a:r>
            <a:r>
              <a:rPr lang="zh-CN" altLang="en-US" sz="2800" dirty="0"/>
              <a:t>对应的</a:t>
            </a:r>
            <a:r>
              <a:rPr lang="en-US" altLang="zh-CN" sz="2800" dirty="0"/>
              <a:t>office14</a:t>
            </a:r>
          </a:p>
          <a:p>
            <a:pPr>
              <a:buFont typeface="Wingdings" panose="05000000000000000000" pitchFamily="2" charset="2"/>
              <a:buChar char="p"/>
            </a:pPr>
            <a:r>
              <a:rPr lang="en-US" altLang="zh-CN" sz="2800" dirty="0"/>
              <a:t>  Office2013</a:t>
            </a:r>
            <a:r>
              <a:rPr lang="zh-CN" altLang="en-US" sz="2800" dirty="0"/>
              <a:t>对应的</a:t>
            </a:r>
            <a:r>
              <a:rPr lang="en-US" altLang="zh-CN" sz="2800" dirty="0"/>
              <a:t>office15</a:t>
            </a:r>
          </a:p>
          <a:p>
            <a:pPr>
              <a:buFont typeface="Wingdings" panose="05000000000000000000" pitchFamily="2" charset="2"/>
              <a:buChar char="p"/>
            </a:pPr>
            <a:r>
              <a:rPr lang="en-US" altLang="zh-CN" sz="2800" dirty="0"/>
              <a:t>  Office2016</a:t>
            </a:r>
            <a:r>
              <a:rPr lang="zh-CN" altLang="en-US" sz="2800" dirty="0"/>
              <a:t>对应的</a:t>
            </a:r>
            <a:r>
              <a:rPr lang="en-US" altLang="zh-CN" sz="2800" dirty="0"/>
              <a:t>office16</a:t>
            </a:r>
          </a:p>
          <a:p>
            <a:pPr>
              <a:buFont typeface="Wingdings" panose="05000000000000000000" pitchFamily="2" charset="2"/>
              <a:buChar char="p"/>
            </a:pPr>
            <a:r>
              <a:rPr lang="zh-CN" altLang="en-US" sz="2800" dirty="0"/>
              <a:t>  不具备跨平台特性</a:t>
            </a:r>
          </a:p>
        </p:txBody>
      </p:sp>
    </p:spTree>
    <p:extLst>
      <p:ext uri="{BB962C8B-B14F-4D97-AF65-F5344CB8AC3E}">
        <p14:creationId xmlns:p14="http://schemas.microsoft.com/office/powerpoint/2010/main" val="40307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796528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a:t>Word</a:t>
            </a:r>
            <a:r>
              <a:rPr lang="zh-CN" altLang="en-US" dirty="0"/>
              <a:t>对象模型概述</a:t>
            </a:r>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a:t>  Application</a:t>
            </a:r>
            <a:r>
              <a:rPr lang="zh-CN" altLang="en-US" sz="3200" dirty="0"/>
              <a:t>对象</a:t>
            </a:r>
          </a:p>
          <a:p>
            <a:pPr eaLnBrk="1" hangingPunct="1">
              <a:buFont typeface="Wingdings" panose="05000000000000000000" pitchFamily="2" charset="2"/>
              <a:buChar char="p"/>
            </a:pPr>
            <a:r>
              <a:rPr lang="en-US" altLang="zh-CN" sz="3200" dirty="0"/>
              <a:t>  Document</a:t>
            </a:r>
            <a:r>
              <a:rPr lang="zh-CN" altLang="en-US" sz="3200" dirty="0"/>
              <a:t>对象</a:t>
            </a:r>
          </a:p>
          <a:p>
            <a:pPr eaLnBrk="1" hangingPunct="1">
              <a:buFont typeface="Wingdings" panose="05000000000000000000" pitchFamily="2" charset="2"/>
              <a:buChar char="p"/>
            </a:pPr>
            <a:r>
              <a:rPr lang="en-US" altLang="zh-CN" sz="3200" dirty="0"/>
              <a:t>  Selection</a:t>
            </a:r>
            <a:r>
              <a:rPr lang="zh-CN" altLang="en-US" sz="3200" dirty="0"/>
              <a:t>对象</a:t>
            </a:r>
          </a:p>
          <a:p>
            <a:pPr eaLnBrk="1" hangingPunct="1">
              <a:buFont typeface="Wingdings" panose="05000000000000000000" pitchFamily="2" charset="2"/>
              <a:buChar char="p"/>
            </a:pPr>
            <a:r>
              <a:rPr lang="en-US" altLang="zh-CN" sz="3200" dirty="0"/>
              <a:t>  Section</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Paragraph </a:t>
            </a:r>
            <a:r>
              <a:rPr lang="zh-CN" altLang="en-US" sz="3200" dirty="0"/>
              <a:t>对象</a:t>
            </a:r>
          </a:p>
          <a:p>
            <a:pPr eaLnBrk="1" hangingPunct="1">
              <a:buFont typeface="Wingdings" panose="05000000000000000000" pitchFamily="2" charset="2"/>
              <a:buChar char="p"/>
            </a:pPr>
            <a:r>
              <a:rPr lang="en-US" altLang="zh-CN" sz="3200" dirty="0"/>
              <a:t>  Range</a:t>
            </a:r>
            <a:r>
              <a:rPr lang="zh-CN" altLang="en-US" sz="3200" dirty="0"/>
              <a:t>对象</a:t>
            </a:r>
            <a:endParaRPr lang="en-US" altLang="zh-CN" sz="3200" dirty="0"/>
          </a:p>
          <a:p>
            <a:pPr eaLnBrk="1" hangingPunct="1">
              <a:buFont typeface="Wingdings" panose="05000000000000000000" pitchFamily="2" charset="2"/>
              <a:buChar char="p"/>
            </a:pPr>
            <a:r>
              <a:rPr lang="en-US" altLang="zh-CN" sz="3200" dirty="0"/>
              <a:t>  Table</a:t>
            </a:r>
            <a:r>
              <a:rPr lang="zh-CN" altLang="en-US" sz="3200" dirty="0"/>
              <a:t>对象</a:t>
            </a:r>
          </a:p>
          <a:p>
            <a:pPr eaLnBrk="1" hangingPunct="1">
              <a:buFont typeface="Wingdings" panose="05000000000000000000" pitchFamily="2" charset="2"/>
              <a:buChar char="p"/>
            </a:pPr>
            <a:r>
              <a:rPr lang="en-US" altLang="zh-CN" sz="3200" dirty="0"/>
              <a:t>  Bookmark</a:t>
            </a:r>
            <a:r>
              <a:rPr lang="zh-CN" altLang="en-US" sz="3200" dirty="0"/>
              <a:t>对象</a:t>
            </a:r>
            <a:r>
              <a:rPr lang="en-US" altLang="zh-CN" sz="3200" dirty="0"/>
              <a:t>  </a:t>
            </a:r>
            <a:endParaRPr lang="zh-CN" altLang="en-US" sz="3200" dirty="0"/>
          </a:p>
        </p:txBody>
      </p:sp>
      <p:pic>
        <p:nvPicPr>
          <p:cNvPr id="10245" name="Picture 4" descr="COM-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p>
        </p:txBody>
      </p:sp>
    </p:spTree>
    <p:extLst>
      <p:ext uri="{BB962C8B-B14F-4D97-AF65-F5344CB8AC3E}">
        <p14:creationId xmlns:p14="http://schemas.microsoft.com/office/powerpoint/2010/main" val="98978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a:t>Application</a:t>
            </a:r>
            <a:r>
              <a:rPr lang="zh-CN" altLang="en-US" dirty="0"/>
              <a:t>对象</a:t>
            </a:r>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a:t>  Application </a:t>
            </a:r>
            <a:r>
              <a:rPr lang="zh-CN" altLang="en-US" sz="3200" dirty="0"/>
              <a:t>对象表示整个</a:t>
            </a:r>
            <a:r>
              <a:rPr lang="en-US" altLang="zh-CN" sz="3200" dirty="0"/>
              <a:t>word</a:t>
            </a:r>
            <a:r>
              <a:rPr lang="zh-CN" altLang="en-US" sz="3200" dirty="0"/>
              <a:t>应用程序的进程，例：</a:t>
            </a:r>
            <a:r>
              <a:rPr lang="en-US" altLang="zh-CN" sz="3200" dirty="0"/>
              <a:t>winword.exe</a:t>
            </a:r>
            <a:endParaRPr lang="zh-CN" altLang="en-US" sz="3200" dirty="0"/>
          </a:p>
          <a:p>
            <a:pPr eaLnBrk="1" hangingPunct="1">
              <a:buFont typeface="Wingdings" panose="05000000000000000000" pitchFamily="2" charset="2"/>
              <a:buChar char="p"/>
            </a:pPr>
            <a:r>
              <a:rPr lang="zh-CN" altLang="en-US" sz="3200" dirty="0"/>
              <a:t>  使用该对象的属性和方法来控制 </a:t>
            </a:r>
            <a:r>
              <a:rPr lang="en-US" altLang="zh-CN" sz="3200" dirty="0"/>
              <a:t>Word </a:t>
            </a:r>
            <a:r>
              <a:rPr lang="zh-CN" altLang="en-US" sz="3200" dirty="0"/>
              <a:t>环境。 </a:t>
            </a:r>
          </a:p>
          <a:p>
            <a:pPr eaLnBrk="1" hangingPunct="1">
              <a:buFont typeface="Wingdings" panose="05000000000000000000" pitchFamily="2" charset="2"/>
              <a:buChar char="p"/>
            </a:pPr>
            <a:endParaRPr lang="zh-CN" altLang="en-US" sz="3200" dirty="0"/>
          </a:p>
          <a:p>
            <a:pPr eaLnBrk="1" hangingPunct="1">
              <a:buFont typeface="Wingdings" panose="05000000000000000000" pitchFamily="2" charset="2"/>
              <a:buChar char="p"/>
            </a:pPr>
            <a:endParaRPr lang="en-US" altLang="zh-CN" sz="3200" dirty="0"/>
          </a:p>
        </p:txBody>
      </p:sp>
    </p:spTree>
    <p:extLst>
      <p:ext uri="{BB962C8B-B14F-4D97-AF65-F5344CB8AC3E}">
        <p14:creationId xmlns:p14="http://schemas.microsoft.com/office/powerpoint/2010/main" val="236740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a:t> Document </a:t>
            </a:r>
            <a:r>
              <a:rPr lang="zh-CN" altLang="en-US" sz="3200" dirty="0"/>
              <a:t>对象</a:t>
            </a:r>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a:t>  </a:t>
            </a:r>
            <a:r>
              <a:rPr lang="en-US" altLang="zh-CN" sz="2800" dirty="0" err="1"/>
              <a:t>Microsoft.Office.Interop.</a:t>
            </a:r>
            <a:r>
              <a:rPr lang="en-US" altLang="zh-CN" sz="2800" dirty="0" err="1">
                <a:solidFill>
                  <a:srgbClr val="FF0000"/>
                </a:solidFill>
              </a:rPr>
              <a:t>Word</a:t>
            </a:r>
            <a:r>
              <a:rPr lang="en-US" altLang="zh-CN" sz="2800" dirty="0" err="1"/>
              <a:t>.Document</a:t>
            </a:r>
            <a:r>
              <a:rPr lang="en-US" altLang="zh-CN" sz="2800" dirty="0"/>
              <a:t> </a:t>
            </a:r>
          </a:p>
          <a:p>
            <a:pPr eaLnBrk="1" hangingPunct="1"/>
            <a:r>
              <a:rPr lang="zh-CN" altLang="en-US" sz="2800" dirty="0"/>
              <a:t>  代表一个文档</a:t>
            </a:r>
          </a:p>
          <a:p>
            <a:pPr eaLnBrk="1" hangingPunct="1"/>
            <a:endParaRPr lang="en-US" altLang="zh-CN" sz="2800" dirty="0"/>
          </a:p>
        </p:txBody>
      </p:sp>
    </p:spTree>
    <p:extLst>
      <p:ext uri="{BB962C8B-B14F-4D97-AF65-F5344CB8AC3E}">
        <p14:creationId xmlns:p14="http://schemas.microsoft.com/office/powerpoint/2010/main" val="221492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a:t>Selection</a:t>
            </a:r>
            <a:r>
              <a:rPr lang="zh-CN" altLang="en-US" sz="3200" dirty="0"/>
              <a:t>对象</a:t>
            </a:r>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a:t>  </a:t>
            </a:r>
            <a:r>
              <a:rPr lang="zh-CN" altLang="en-US" sz="2800" dirty="0"/>
              <a:t>表示当前选择的区域</a:t>
            </a:r>
            <a:endParaRPr lang="en-US" altLang="zh-CN" sz="2800" dirty="0"/>
          </a:p>
          <a:p>
            <a:pPr lvl="1"/>
            <a:r>
              <a:rPr lang="zh-CN" altLang="en-US" sz="2000" dirty="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Selection </a:t>
            </a:r>
            <a:r>
              <a:rPr lang="zh-CN" altLang="en-US" sz="2800" dirty="0"/>
              <a:t>对象始终存在于文档中</a:t>
            </a:r>
            <a:endParaRPr lang="en-US" altLang="zh-CN" sz="2800" dirty="0"/>
          </a:p>
          <a:p>
            <a:pPr lvl="1"/>
            <a:r>
              <a:rPr lang="zh-CN" altLang="en-US" sz="2000" dirty="0"/>
              <a:t>  如果当前未选中任何对象，则它表示插入点</a:t>
            </a:r>
            <a:endParaRPr lang="en-US" altLang="zh-CN" sz="2000" dirty="0"/>
          </a:p>
          <a:p>
            <a:pPr lvl="1"/>
            <a:r>
              <a:rPr lang="en-US" altLang="zh-CN" sz="2000" dirty="0"/>
              <a:t>  </a:t>
            </a:r>
            <a:r>
              <a:rPr lang="zh-CN" altLang="en-US" sz="2000" dirty="0"/>
              <a:t>也可以是不连续的多个文本块</a:t>
            </a:r>
          </a:p>
        </p:txBody>
      </p:sp>
    </p:spTree>
    <p:extLst>
      <p:ext uri="{BB962C8B-B14F-4D97-AF65-F5344CB8AC3E}">
        <p14:creationId xmlns:p14="http://schemas.microsoft.com/office/powerpoint/2010/main" val="2124792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a:t>Paragraph </a:t>
            </a:r>
            <a:r>
              <a:rPr lang="zh-CN" altLang="en-US" sz="3200" dirty="0"/>
              <a:t>对象</a:t>
            </a:r>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a:t>  </a:t>
            </a:r>
            <a:r>
              <a:rPr lang="zh-CN" altLang="en-US" sz="2000" dirty="0"/>
              <a:t>单个文本段落</a:t>
            </a:r>
          </a:p>
        </p:txBody>
      </p:sp>
    </p:spTree>
    <p:extLst>
      <p:ext uri="{BB962C8B-B14F-4D97-AF65-F5344CB8AC3E}">
        <p14:creationId xmlns:p14="http://schemas.microsoft.com/office/powerpoint/2010/main" val="257435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a:t>Range</a:t>
            </a:r>
            <a:r>
              <a:rPr lang="zh-CN" altLang="en-US" sz="3200" dirty="0"/>
              <a:t>对象</a:t>
            </a:r>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a:t>  </a:t>
            </a:r>
            <a:r>
              <a:rPr lang="zh-CN" altLang="en-US" sz="2000" dirty="0"/>
              <a:t>文档中的一个连续的区域，由一个起始字符位置和一个结束字符位置定义</a:t>
            </a:r>
            <a:endParaRPr lang="en-US" altLang="zh-CN" sz="2000" dirty="0"/>
          </a:p>
          <a:p>
            <a:pPr eaLnBrk="1" hangingPunct="1">
              <a:buFont typeface="Wingdings" panose="05000000000000000000" pitchFamily="2" charset="2"/>
              <a:buChar char="p"/>
            </a:pPr>
            <a:r>
              <a:rPr lang="zh-CN" altLang="en-US" sz="2000" dirty="0"/>
              <a:t>  通过</a:t>
            </a:r>
            <a:r>
              <a:rPr lang="en-US" altLang="zh-CN" sz="2000" dirty="0"/>
              <a:t>Range</a:t>
            </a:r>
            <a:r>
              <a:rPr lang="zh-CN" altLang="en-US" sz="2000" dirty="0"/>
              <a:t>对象设置段落格式</a:t>
            </a:r>
          </a:p>
        </p:txBody>
      </p:sp>
    </p:spTree>
    <p:extLst>
      <p:ext uri="{BB962C8B-B14F-4D97-AF65-F5344CB8AC3E}">
        <p14:creationId xmlns:p14="http://schemas.microsoft.com/office/powerpoint/2010/main" val="297993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a:t>Section</a:t>
            </a:r>
            <a:r>
              <a:rPr lang="zh-CN" altLang="en-US" sz="3200" dirty="0"/>
              <a:t>对象</a:t>
            </a:r>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a:t>  section</a:t>
            </a:r>
            <a:r>
              <a:rPr lang="zh-CN" altLang="en-US" sz="2000" dirty="0"/>
              <a:t>指节，它将</a:t>
            </a:r>
            <a:r>
              <a:rPr lang="en-US" altLang="zh-CN" sz="2000" dirty="0"/>
              <a:t>word</a:t>
            </a:r>
            <a:r>
              <a:rPr lang="zh-CN" altLang="en-US" sz="2000" dirty="0"/>
              <a:t>文档划分为不同的部分，每部分可以有其独立的页眉、页脚，页码，页面设置（纸张大小）</a:t>
            </a:r>
            <a:endParaRPr lang="en-US" altLang="zh-CN" sz="2000" dirty="0"/>
          </a:p>
          <a:p>
            <a:pPr eaLnBrk="1" hangingPunct="1">
              <a:buFont typeface="Wingdings" panose="05000000000000000000" pitchFamily="2" charset="2"/>
              <a:buChar char="p"/>
            </a:pPr>
            <a:r>
              <a:rPr lang="en-US" altLang="zh-CN" sz="2000" dirty="0"/>
              <a:t>  </a:t>
            </a:r>
            <a:r>
              <a:rPr lang="zh-CN" altLang="en-US" sz="2000" dirty="0"/>
              <a:t>节对象是不可视对象，打印时不会显示</a:t>
            </a:r>
          </a:p>
        </p:txBody>
      </p:sp>
    </p:spTree>
    <p:extLst>
      <p:ext uri="{BB962C8B-B14F-4D97-AF65-F5344CB8AC3E}">
        <p14:creationId xmlns:p14="http://schemas.microsoft.com/office/powerpoint/2010/main" val="2126475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a:t>Bookmark</a:t>
            </a:r>
            <a:r>
              <a:rPr lang="zh-CN" altLang="en-US" sz="3200" dirty="0"/>
              <a:t>对象</a:t>
            </a:r>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a:t>  书签用于在文档中标记一个位置，或者用作文档中的文本容器</a:t>
            </a:r>
            <a:endParaRPr lang="en-US" altLang="zh-CN" sz="2000" dirty="0"/>
          </a:p>
          <a:p>
            <a:pPr eaLnBrk="1" hangingPunct="1">
              <a:lnSpc>
                <a:spcPct val="80000"/>
              </a:lnSpc>
              <a:buFont typeface="Wingdings" panose="05000000000000000000" pitchFamily="2" charset="2"/>
              <a:buChar char="p"/>
            </a:pPr>
            <a:r>
              <a:rPr lang="en-US" altLang="zh-CN" sz="2000" dirty="0"/>
              <a:t>  </a:t>
            </a:r>
            <a:r>
              <a:rPr lang="en-US" altLang="zh-CN" sz="2000" dirty="0" err="1"/>
              <a:t>Microsoft.Office.Interop.Word.Bookmark</a:t>
            </a:r>
            <a:r>
              <a:rPr lang="en-US" altLang="zh-CN" sz="2000" dirty="0"/>
              <a:t> </a:t>
            </a:r>
            <a:r>
              <a:rPr lang="zh-CN" altLang="en-US" sz="2000" dirty="0"/>
              <a:t>对象可以小到只有一个插入点，也可以大到整篇文档</a:t>
            </a:r>
          </a:p>
          <a:p>
            <a:pPr eaLnBrk="1" hangingPunct="1">
              <a:lnSpc>
                <a:spcPct val="80000"/>
              </a:lnSpc>
              <a:buFont typeface="Wingdings" panose="05000000000000000000" pitchFamily="2" charset="2"/>
              <a:buChar char="p"/>
            </a:pPr>
            <a:r>
              <a:rPr lang="zh-CN" altLang="en-US" sz="2000" dirty="0"/>
              <a:t>  可以在设计时命名书签</a:t>
            </a:r>
          </a:p>
          <a:p>
            <a:pPr eaLnBrk="1" hangingPunct="1">
              <a:lnSpc>
                <a:spcPct val="80000"/>
              </a:lnSpc>
              <a:buFont typeface="Wingdings" panose="05000000000000000000" pitchFamily="2" charset="2"/>
              <a:buChar char="p"/>
            </a:pPr>
            <a:r>
              <a:rPr lang="en-US" altLang="zh-CN" sz="2000" dirty="0"/>
              <a:t>  Bookmark </a:t>
            </a:r>
            <a:r>
              <a:rPr lang="zh-CN" altLang="en-US" sz="2000" dirty="0"/>
              <a:t>对象随文档一起保存，因此当代码停止运行或文档关闭时，它不会被删除</a:t>
            </a:r>
          </a:p>
          <a:p>
            <a:pPr eaLnBrk="1" hangingPunct="1">
              <a:lnSpc>
                <a:spcPct val="80000"/>
              </a:lnSpc>
              <a:buFont typeface="Wingdings" panose="05000000000000000000" pitchFamily="2" charset="2"/>
              <a:buChar char="p"/>
            </a:pPr>
            <a:r>
              <a:rPr lang="zh-CN" altLang="en-US" sz="2000" dirty="0"/>
              <a:t>  书签编辑时可以隐藏或可见，只要将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a:t>False</a:t>
            </a:r>
            <a:endParaRPr lang="zh-CN" altLang="en-US" sz="2000" dirty="0"/>
          </a:p>
        </p:txBody>
      </p:sp>
    </p:spTree>
    <p:extLst>
      <p:ext uri="{BB962C8B-B14F-4D97-AF65-F5344CB8AC3E}">
        <p14:creationId xmlns:p14="http://schemas.microsoft.com/office/powerpoint/2010/main" val="308029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a:t>COM</a:t>
            </a:r>
            <a:r>
              <a:rPr lang="zh-CN" altLang="en-US" sz="3200" dirty="0"/>
              <a:t>操作</a:t>
            </a:r>
            <a:r>
              <a:rPr lang="en-US" altLang="zh-CN" sz="3200" dirty="0"/>
              <a:t>Word</a:t>
            </a:r>
            <a:r>
              <a:rPr lang="zh-CN" altLang="en-US" sz="3200" dirty="0"/>
              <a:t>流程与实例 </a:t>
            </a:r>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a:t>  安装</a:t>
            </a:r>
            <a:r>
              <a:rPr lang="en-US" altLang="zh-CN" sz="2800" dirty="0"/>
              <a:t>office</a:t>
            </a:r>
            <a:r>
              <a:rPr lang="zh-CN" altLang="en-US" sz="2800" dirty="0"/>
              <a:t>产品</a:t>
            </a:r>
          </a:p>
          <a:p>
            <a:pPr>
              <a:buFont typeface="Wingdings" panose="05000000000000000000" pitchFamily="2" charset="2"/>
              <a:buChar char="p"/>
            </a:pPr>
            <a:r>
              <a:rPr lang="zh-CN" altLang="en-US" sz="2800" dirty="0"/>
              <a:t>  用户程序中添加引用：</a:t>
            </a:r>
            <a:r>
              <a:rPr lang="en-US" altLang="zh-CN" sz="2800" dirty="0"/>
              <a:t>COM</a:t>
            </a:r>
            <a:r>
              <a:rPr lang="zh-CN" altLang="en-US" sz="2800" dirty="0"/>
              <a:t>对象库</a:t>
            </a:r>
          </a:p>
          <a:p>
            <a:pPr>
              <a:buFont typeface="Wingdings" panose="05000000000000000000" pitchFamily="2" charset="2"/>
              <a:buChar char="p"/>
            </a:pPr>
            <a:r>
              <a:rPr lang="en-US" altLang="zh-CN" sz="3000" dirty="0"/>
              <a:t>  using </a:t>
            </a:r>
            <a:r>
              <a:rPr lang="en-US" altLang="zh-CN" sz="3000" dirty="0" err="1"/>
              <a:t>MsWord</a:t>
            </a:r>
            <a:r>
              <a:rPr lang="en-US" altLang="zh-CN" sz="3000" dirty="0"/>
              <a:t> = </a:t>
            </a:r>
            <a:r>
              <a:rPr lang="en-US" altLang="zh-CN" sz="3000" dirty="0" err="1"/>
              <a:t>Microsoft.Office.Interop.Word</a:t>
            </a:r>
            <a:r>
              <a:rPr lang="en-US" altLang="zh-CN" sz="3000" dirty="0"/>
              <a:t>;</a:t>
            </a:r>
          </a:p>
          <a:p>
            <a:pPr eaLnBrk="1" hangingPunct="1">
              <a:buFont typeface="Wingdings" panose="05000000000000000000" pitchFamily="2" charset="2"/>
              <a:buChar char="p"/>
            </a:pPr>
            <a:r>
              <a:rPr lang="zh-CN" altLang="en-US" sz="2800" dirty="0"/>
              <a:t>  程序中使用</a:t>
            </a:r>
            <a:r>
              <a:rPr lang="en-US" altLang="zh-CN" sz="2800" dirty="0"/>
              <a:t>COM</a:t>
            </a:r>
            <a:r>
              <a:rPr lang="zh-CN" altLang="en-US" sz="2800" dirty="0"/>
              <a:t>对象操作（</a:t>
            </a:r>
            <a:r>
              <a:rPr lang="en-US" altLang="zh-CN" sz="2800" dirty="0"/>
              <a:t> word </a:t>
            </a:r>
            <a:r>
              <a:rPr lang="zh-CN" altLang="en-US" sz="2800" dirty="0"/>
              <a:t>数据）</a:t>
            </a:r>
            <a:endParaRPr lang="en-US" altLang="zh-CN" sz="2800" dirty="0"/>
          </a:p>
          <a:p>
            <a:pPr eaLnBrk="1" hangingPunct="1">
              <a:buFont typeface="Wingdings" panose="05000000000000000000" pitchFamily="2" charset="2"/>
              <a:buChar char="p"/>
            </a:pPr>
            <a:r>
              <a:rPr lang="zh-CN" altLang="en-US" sz="2800" dirty="0"/>
              <a:t>  关闭</a:t>
            </a:r>
            <a:r>
              <a:rPr lang="en-US" altLang="zh-CN" sz="2800" dirty="0"/>
              <a:t>COM</a:t>
            </a:r>
            <a:r>
              <a:rPr lang="zh-CN" altLang="en-US" sz="2800" dirty="0"/>
              <a:t>组件</a:t>
            </a:r>
          </a:p>
        </p:txBody>
      </p:sp>
    </p:spTree>
    <p:extLst>
      <p:ext uri="{BB962C8B-B14F-4D97-AF65-F5344CB8AC3E}">
        <p14:creationId xmlns:p14="http://schemas.microsoft.com/office/powerpoint/2010/main" val="216308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a:t>安装</a:t>
            </a:r>
            <a:r>
              <a:rPr lang="en-US" altLang="zh-CN"/>
              <a:t>office</a:t>
            </a:r>
            <a:r>
              <a:rPr lang="zh-CN" altLang="en-US"/>
              <a:t>产品</a:t>
            </a:r>
          </a:p>
        </p:txBody>
      </p:sp>
    </p:spTree>
    <p:extLst>
      <p:ext uri="{BB962C8B-B14F-4D97-AF65-F5344CB8AC3E}">
        <p14:creationId xmlns:p14="http://schemas.microsoft.com/office/powerpoint/2010/main" val="165822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a:t>COM</a:t>
            </a:r>
            <a:r>
              <a:rPr lang="zh-CN" altLang="en-US" dirty="0"/>
              <a:t>简介</a:t>
            </a:r>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是组件对象模型（</a:t>
            </a:r>
            <a:r>
              <a:rPr lang="en-US" altLang="zh-CN" sz="2800" dirty="0">
                <a:solidFill>
                  <a:srgbClr val="002060"/>
                </a:solidFill>
              </a:rPr>
              <a:t>Component Object Model </a:t>
            </a:r>
            <a:r>
              <a:rPr lang="zh-CN" altLang="en-US" sz="2800" dirty="0">
                <a:solidFill>
                  <a:srgbClr val="002060"/>
                </a:solidFill>
              </a:rPr>
              <a:t>）</a:t>
            </a:r>
          </a:p>
          <a:p>
            <a:pPr eaLnBrk="1" hangingPunct="1">
              <a:buFont typeface="Wingdings" panose="05000000000000000000" pitchFamily="2" charset="2"/>
              <a:buChar char="p"/>
            </a:pPr>
            <a:r>
              <a:rPr lang="zh-CN" altLang="en-US" sz="2800" dirty="0">
                <a:solidFill>
                  <a:srgbClr val="002060"/>
                </a:solidFill>
              </a:rPr>
              <a:t>   遵循</a:t>
            </a:r>
            <a:r>
              <a:rPr lang="en-US" altLang="zh-CN" sz="2800" dirty="0">
                <a:solidFill>
                  <a:srgbClr val="002060"/>
                </a:solidFill>
              </a:rPr>
              <a:t>COM</a:t>
            </a:r>
            <a:r>
              <a:rPr lang="zh-CN" altLang="en-US" sz="2800" dirty="0">
                <a:solidFill>
                  <a:srgbClr val="002060"/>
                </a:solidFill>
              </a:rPr>
              <a:t>规范</a:t>
            </a:r>
          </a:p>
          <a:p>
            <a:pPr eaLnBrk="1" hangingPunct="1">
              <a:buFont typeface="Wingdings" panose="05000000000000000000" pitchFamily="2" charset="2"/>
              <a:buChar char="p"/>
            </a:pPr>
            <a:r>
              <a:rPr lang="en-US" altLang="zh-CN" sz="2800" dirty="0">
                <a:solidFill>
                  <a:srgbClr val="002060"/>
                </a:solidFill>
              </a:rPr>
              <a:t>   COM</a:t>
            </a:r>
            <a:r>
              <a:rPr lang="zh-CN" altLang="en-US" sz="2800" dirty="0">
                <a:solidFill>
                  <a:srgbClr val="002060"/>
                </a:solidFill>
              </a:rPr>
              <a:t>组件隐藏（封装）其内部实现细节</a:t>
            </a:r>
            <a:endParaRPr lang="en-US" altLang="zh-CN" sz="2800" dirty="0">
              <a:solidFill>
                <a:srgbClr val="002060"/>
              </a:solidFill>
            </a:endParaRPr>
          </a:p>
          <a:p>
            <a:pPr>
              <a:buFont typeface="Wingdings" panose="05000000000000000000" pitchFamily="2" charset="2"/>
              <a:buChar char="p"/>
            </a:pPr>
            <a:r>
              <a:rPr lang="en-US" altLang="zh-CN" sz="2800" dirty="0"/>
              <a:t>   COM</a:t>
            </a:r>
            <a:r>
              <a:rPr lang="zh-CN" altLang="en-US" sz="2800" dirty="0"/>
              <a:t>提供接口调用</a:t>
            </a:r>
            <a:endParaRPr lang="zh-CN" altLang="en-US" sz="2800" dirty="0">
              <a:solidFill>
                <a:srgbClr val="002060"/>
              </a:solidFill>
            </a:endParaRPr>
          </a:p>
          <a:p>
            <a:pPr eaLnBrk="1" hangingPunct="1">
              <a:buFont typeface="Wingdings" panose="05000000000000000000" pitchFamily="2" charset="2"/>
              <a:buChar char="p"/>
            </a:pPr>
            <a:r>
              <a:rPr lang="zh-CN" altLang="en-US" sz="2800" dirty="0">
                <a:solidFill>
                  <a:srgbClr val="002060"/>
                </a:solidFill>
              </a:rPr>
              <a:t>   在运行时刻同其他组件连接起来构成应用程序</a:t>
            </a:r>
            <a:r>
              <a:rPr lang="en-US" altLang="zh-CN" sz="2800" dirty="0">
                <a:solidFill>
                  <a:srgbClr val="002060"/>
                </a:solidFill>
              </a:rPr>
              <a:t>  </a:t>
            </a:r>
            <a:r>
              <a:rPr lang="zh-CN" altLang="en-US" sz="2800" dirty="0">
                <a:solidFill>
                  <a:srgbClr val="002060"/>
                </a:solidFill>
              </a:rPr>
              <a:t> </a:t>
            </a:r>
          </a:p>
        </p:txBody>
      </p:sp>
    </p:spTree>
    <p:extLst>
      <p:ext uri="{BB962C8B-B14F-4D97-AF65-F5344CB8AC3E}">
        <p14:creationId xmlns:p14="http://schemas.microsoft.com/office/powerpoint/2010/main" val="3713541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a:t>程序添加</a:t>
            </a:r>
            <a:r>
              <a:rPr lang="en-US" altLang="zh-CN" sz="3600" dirty="0"/>
              <a:t>word</a:t>
            </a:r>
            <a:r>
              <a:rPr lang="zh-CN" altLang="en-US" sz="3600" dirty="0"/>
              <a:t>对象引用</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463093" y="5542726"/>
            <a:ext cx="5320862"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右击项目</a:t>
            </a:r>
            <a:r>
              <a:rPr lang="en-US" altLang="zh-CN" sz="1800" dirty="0">
                <a:latin typeface="微软雅黑" panose="020B0503020204020204" pitchFamily="34" charset="-122"/>
                <a:ea typeface="微软雅黑" panose="020B0503020204020204" pitchFamily="34" charset="-122"/>
              </a:rPr>
              <a:t>project=&gt;add=&gt;reference</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51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33162" y="752509"/>
            <a:ext cx="8153400" cy="5981700"/>
          </a:xfrm>
          <a:prstGeom prst="rect">
            <a:avLst/>
          </a:prstGeom>
        </p:spPr>
      </p:pic>
    </p:spTree>
    <p:extLst>
      <p:ext uri="{BB962C8B-B14F-4D97-AF65-F5344CB8AC3E}">
        <p14:creationId xmlns:p14="http://schemas.microsoft.com/office/powerpoint/2010/main" val="2729654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a:t>COM</a:t>
            </a:r>
            <a:r>
              <a:rPr lang="zh-CN" altLang="en-US" sz="3600" dirty="0"/>
              <a:t>产品版本区别</a:t>
            </a:r>
          </a:p>
        </p:txBody>
      </p:sp>
      <p:pic>
        <p:nvPicPr>
          <p:cNvPr id="2" name="图片 1"/>
          <p:cNvPicPr>
            <a:picLocks noChangeAspect="1"/>
          </p:cNvPicPr>
          <p:nvPr/>
        </p:nvPicPr>
        <p:blipFill>
          <a:blip r:embed="rId2"/>
          <a:stretch>
            <a:fillRect/>
          </a:stretch>
        </p:blipFill>
        <p:spPr>
          <a:xfrm>
            <a:off x="2808483" y="2468131"/>
            <a:ext cx="6962775" cy="2114550"/>
          </a:xfrm>
          <a:prstGeom prst="rect">
            <a:avLst/>
          </a:prstGeom>
        </p:spPr>
      </p:pic>
    </p:spTree>
    <p:extLst>
      <p:ext uri="{BB962C8B-B14F-4D97-AF65-F5344CB8AC3E}">
        <p14:creationId xmlns:p14="http://schemas.microsoft.com/office/powerpoint/2010/main" val="2044681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a:t>程序添加</a:t>
            </a:r>
            <a:r>
              <a:rPr lang="en-US" altLang="zh-CN" dirty="0"/>
              <a:t>word</a:t>
            </a:r>
            <a:r>
              <a:rPr lang="zh-CN" altLang="en-US" dirty="0"/>
              <a:t>命名空间</a:t>
            </a:r>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p>
        </p:txBody>
      </p:sp>
      <p:pic>
        <p:nvPicPr>
          <p:cNvPr id="2" name="图片 1"/>
          <p:cNvPicPr>
            <a:picLocks noChangeAspect="1"/>
          </p:cNvPicPr>
          <p:nvPr/>
        </p:nvPicPr>
        <p:blipFill>
          <a:blip r:embed="rId2"/>
          <a:stretch>
            <a:fillRect/>
          </a:stretch>
        </p:blipFill>
        <p:spPr>
          <a:xfrm>
            <a:off x="2614612" y="3174807"/>
            <a:ext cx="6962775" cy="2114550"/>
          </a:xfrm>
          <a:prstGeom prst="rect">
            <a:avLst/>
          </a:prstGeom>
        </p:spPr>
      </p:pic>
    </p:spTree>
    <p:extLst>
      <p:ext uri="{BB962C8B-B14F-4D97-AF65-F5344CB8AC3E}">
        <p14:creationId xmlns:p14="http://schemas.microsoft.com/office/powerpoint/2010/main" val="1534349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a:t>COM</a:t>
            </a:r>
            <a:r>
              <a:rPr lang="zh-CN" altLang="en-US" sz="3600" dirty="0"/>
              <a:t>中对象方法使用特色</a:t>
            </a:r>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接口方法在不同</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版本中有变化</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a:solidFill>
                  <a:srgbClr val="002060"/>
                </a:solidFill>
                <a:latin typeface="微软雅黑" panose="020B0503020204020204" pitchFamily="34" charset="-122"/>
                <a:ea typeface="微软雅黑" panose="020B0503020204020204" pitchFamily="34" charset="-122"/>
              </a:rPr>
              <a:t>Office</a:t>
            </a:r>
            <a:r>
              <a:rPr lang="zh-CN" altLang="en-US" sz="2400" dirty="0">
                <a:solidFill>
                  <a:srgbClr val="002060"/>
                </a:solidFill>
                <a:latin typeface="微软雅黑" panose="020B0503020204020204" pitchFamily="34" charset="-122"/>
                <a:ea typeface="微软雅黑" panose="020B0503020204020204" pitchFamily="34" charset="-122"/>
              </a:rPr>
              <a:t>产品</a:t>
            </a: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平台垃圾回收机制不处理</a:t>
            </a: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对象</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COM</a:t>
            </a:r>
            <a:r>
              <a:rPr lang="zh-CN" altLang="en-US" sz="2400" dirty="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a:solidFill>
                  <a:srgbClr val="002060"/>
                </a:solidFill>
                <a:latin typeface="微软雅黑" panose="020B0503020204020204" pitchFamily="34" charset="-122"/>
                <a:ea typeface="微软雅黑" panose="020B0503020204020204" pitchFamily="34" charset="-122"/>
              </a:rPr>
              <a:t>object</a:t>
            </a:r>
          </a:p>
          <a:p>
            <a:pPr>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a:solidFill>
                  <a:srgbClr val="002060"/>
                </a:solidFill>
                <a:latin typeface="微软雅黑" panose="020B0503020204020204" pitchFamily="34" charset="-122"/>
                <a:ea typeface="微软雅黑" panose="020B0503020204020204" pitchFamily="34" charset="-122"/>
              </a:rPr>
            </a:br>
            <a:r>
              <a:rPr lang="en-US" altLang="en-US" sz="2400" dirty="0">
                <a:solidFill>
                  <a:srgbClr val="002060"/>
                </a:solidFill>
                <a:latin typeface="微软雅黑" panose="020B0503020204020204" pitchFamily="34" charset="-122"/>
                <a:ea typeface="微软雅黑" panose="020B0503020204020204" pitchFamily="34" charset="-122"/>
              </a:rPr>
              <a:t>object 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094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a:t>Word</a:t>
            </a:r>
            <a:r>
              <a:rPr lang="zh-CN" altLang="en-US" sz="3600" dirty="0"/>
              <a:t>对象操作方法</a:t>
            </a:r>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a:t>创建文档</a:t>
            </a:r>
            <a:endParaRPr lang="en-US" altLang="zh-CN" sz="3200" dirty="0"/>
          </a:p>
          <a:p>
            <a:pPr eaLnBrk="1" hangingPunct="1"/>
            <a:r>
              <a:rPr lang="zh-CN" altLang="en-US" sz="3200" dirty="0"/>
              <a:t>保存文档</a:t>
            </a:r>
            <a:endParaRPr lang="en-US" altLang="zh-CN" sz="3200" dirty="0"/>
          </a:p>
          <a:p>
            <a:pPr eaLnBrk="1" hangingPunct="1"/>
            <a:r>
              <a:rPr lang="zh-CN" altLang="en-US" sz="3200" dirty="0"/>
              <a:t>打开文档</a:t>
            </a:r>
            <a:endParaRPr lang="en-US" altLang="zh-CN" sz="3200" dirty="0"/>
          </a:p>
          <a:p>
            <a:pPr eaLnBrk="1" hangingPunct="1"/>
            <a:r>
              <a:rPr lang="zh-CN" altLang="en-US" sz="3200" dirty="0"/>
              <a:t>设置标题</a:t>
            </a:r>
            <a:endParaRPr lang="en-US" altLang="zh-CN" sz="3200" dirty="0"/>
          </a:p>
          <a:p>
            <a:pPr eaLnBrk="1" hangingPunct="1"/>
            <a:r>
              <a:rPr lang="zh-CN" altLang="en-US" sz="3200" dirty="0"/>
              <a:t>设置文本格式</a:t>
            </a:r>
            <a:endParaRPr lang="en-US" altLang="zh-CN" sz="3200" dirty="0"/>
          </a:p>
          <a:p>
            <a:pPr eaLnBrk="1" hangingPunct="1"/>
            <a:r>
              <a:rPr lang="zh-CN" altLang="en-US" sz="3200" dirty="0"/>
              <a:t>插入表格</a:t>
            </a:r>
            <a:endParaRPr lang="en-US" altLang="zh-CN" sz="3200" dirty="0"/>
          </a:p>
          <a:p>
            <a:pPr eaLnBrk="1" hangingPunct="1"/>
            <a:r>
              <a:rPr lang="zh-CN" altLang="en-US" sz="3200" dirty="0"/>
              <a:t>插入图片</a:t>
            </a:r>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设置标题格式</a:t>
            </a:r>
            <a:endParaRPr lang="en-US" altLang="zh-CN" sz="3200" dirty="0"/>
          </a:p>
          <a:p>
            <a:r>
              <a:rPr lang="zh-CN" altLang="en-US" sz="3200" dirty="0"/>
              <a:t>设置页码格式</a:t>
            </a:r>
            <a:endParaRPr lang="en-US" altLang="zh-CN" sz="3200" dirty="0"/>
          </a:p>
          <a:p>
            <a:r>
              <a:rPr lang="zh-CN" altLang="en-US" sz="3200" dirty="0"/>
              <a:t>表格单元格设置</a:t>
            </a:r>
            <a:endParaRPr lang="en-US" altLang="zh-CN" sz="3200" dirty="0"/>
          </a:p>
          <a:p>
            <a:endParaRPr lang="en-US" altLang="zh-CN" sz="3200" dirty="0"/>
          </a:p>
        </p:txBody>
      </p:sp>
    </p:spTree>
    <p:extLst>
      <p:ext uri="{BB962C8B-B14F-4D97-AF65-F5344CB8AC3E}">
        <p14:creationId xmlns:p14="http://schemas.microsoft.com/office/powerpoint/2010/main" val="2118859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a:t>word</a:t>
            </a:r>
            <a:r>
              <a:rPr lang="zh-CN" altLang="en-US" sz="3600" dirty="0"/>
              <a:t>任务</a:t>
            </a:r>
            <a:r>
              <a:rPr lang="en-US" altLang="zh-CN" sz="3600" dirty="0"/>
              <a:t>-</a:t>
            </a:r>
            <a:r>
              <a:rPr lang="zh-CN" altLang="en-US" sz="3600" dirty="0"/>
              <a:t>新建文档</a:t>
            </a:r>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a:latin typeface="Consolas" panose="020B0609020204030204" pitchFamily="49" charset="0"/>
              </a:rPr>
              <a:t>Application.Documents.Add</a:t>
            </a:r>
            <a:r>
              <a:rPr lang="en-US" altLang="zh-CN" sz="1800" dirty="0">
                <a:latin typeface="Consolas" panose="020B0609020204030204" pitchFamily="49" charset="0"/>
              </a:rPr>
              <a:t>(ref missing, ref missing, ref missing, ref missing);</a:t>
            </a:r>
          </a:p>
          <a:p>
            <a:pPr eaLnBrk="1" hangingPunct="1"/>
            <a:r>
              <a:rPr lang="zh-CN" altLang="en-US" sz="1800" dirty="0">
                <a:latin typeface="Consolas" panose="020B0609020204030204" pitchFamily="49" charset="0"/>
              </a:rPr>
              <a:t>默认以</a:t>
            </a:r>
            <a:r>
              <a:rPr lang="en-US" altLang="zh-CN" sz="1800" dirty="0">
                <a:latin typeface="Consolas" panose="020B0609020204030204" pitchFamily="49" charset="0"/>
              </a:rPr>
              <a:t>Normal.dot </a:t>
            </a:r>
            <a:r>
              <a:rPr lang="zh-CN" altLang="en-US" sz="1800" dirty="0">
                <a:latin typeface="Consolas" panose="020B0609020204030204" pitchFamily="49" charset="0"/>
              </a:rPr>
              <a:t>为模板</a:t>
            </a:r>
          </a:p>
        </p:txBody>
      </p:sp>
    </p:spTree>
    <p:extLst>
      <p:ext uri="{BB962C8B-B14F-4D97-AF65-F5344CB8AC3E}">
        <p14:creationId xmlns:p14="http://schemas.microsoft.com/office/powerpoint/2010/main" val="1103524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a:t>创建一个</a:t>
            </a:r>
            <a:r>
              <a:rPr lang="en-US" altLang="zh-CN" sz="3600" dirty="0"/>
              <a:t>word</a:t>
            </a:r>
            <a:r>
              <a:rPr lang="zh-CN" altLang="en-US" sz="3600" dirty="0"/>
              <a:t>文档</a:t>
            </a:r>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a:solidFill>
                  <a:schemeClr val="bg1"/>
                </a:solidFill>
                <a:latin typeface="Consolas" panose="020B0609020204030204" pitchFamily="49" charset="0"/>
              </a:rPr>
              <a:t>MsWord.Application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a:t>
            </a:r>
            <a:r>
              <a:rPr lang="en-US" altLang="zh-CN" sz="1800" dirty="0">
                <a:solidFill>
                  <a:schemeClr val="bg1"/>
                </a:solidFill>
                <a:latin typeface="Consolas" panose="020B0609020204030204" pitchFamily="49" charset="0"/>
              </a:rPr>
              <a:t>;</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a:solidFill>
                  <a:schemeClr val="bg1"/>
                </a:solidFill>
                <a:latin typeface="Consolas" panose="020B0609020204030204" pitchFamily="49" charset="0"/>
              </a:rPr>
              <a:t>MsWord.Document</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a:t>
            </a:r>
            <a:r>
              <a:rPr lang="en-US" altLang="zh-CN" sz="1800" dirty="0">
                <a:solidFill>
                  <a:srgbClr val="000000"/>
                </a:solidFill>
                <a:latin typeface="Consolas" panose="020B0609020204030204" pitchFamily="49" charset="0"/>
              </a:rPr>
              <a:t>		</a:t>
            </a:r>
            <a:r>
              <a:rPr lang="en-US" altLang="zh-CN" sz="1800" dirty="0">
                <a:solidFill>
                  <a:srgbClr val="008000"/>
                </a:solidFill>
                <a:latin typeface="Consolas" panose="020B0609020204030204" pitchFamily="49" charset="0"/>
              </a:rPr>
              <a:t>// a 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a:buNone/>
            </a:pPr>
            <a:endParaRPr lang="en-US" altLang="zh-CN" sz="1800" dirty="0">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568263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p>
          <a:p>
            <a:pPr eaLnBrk="1" hangingPunct="1">
              <a:spcBef>
                <a:spcPct val="0"/>
              </a:spcBef>
              <a:buClrTx/>
              <a:buSzTx/>
              <a:buFontTx/>
              <a:buNone/>
            </a:pPr>
            <a:r>
              <a:rPr lang="en-US" altLang="zh-CN" sz="2000" dirty="0" err="1">
                <a:solidFill>
                  <a:schemeClr val="bg1"/>
                </a:solidFill>
                <a:latin typeface="Consolas" panose="020B0609020204030204" pitchFamily="49" charset="0"/>
              </a:rPr>
              <a:t>this.Application.Documents.get_Item</a:t>
            </a:r>
            <a:r>
              <a:rPr lang="en-US" altLang="zh-CN" sz="2000" dirty="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p>
        </p:txBody>
      </p:sp>
    </p:spTree>
    <p:extLst>
      <p:ext uri="{BB962C8B-B14F-4D97-AF65-F5344CB8AC3E}">
        <p14:creationId xmlns:p14="http://schemas.microsoft.com/office/powerpoint/2010/main" val="1213270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a:t>打开一个</a:t>
            </a:r>
            <a:r>
              <a:rPr lang="en-US" altLang="zh-CN"/>
              <a:t>word</a:t>
            </a:r>
            <a:r>
              <a:rPr lang="zh-CN" altLang="en-US"/>
              <a:t>文档</a:t>
            </a:r>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p>
        </p:txBody>
      </p:sp>
    </p:spTree>
    <p:extLst>
      <p:ext uri="{BB962C8B-B14F-4D97-AF65-F5344CB8AC3E}">
        <p14:creationId xmlns:p14="http://schemas.microsoft.com/office/powerpoint/2010/main" val="327445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a:t>COM</a:t>
            </a:r>
            <a:r>
              <a:rPr lang="zh-CN" altLang="en-US" dirty="0"/>
              <a:t>方法</a:t>
            </a:r>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a:t>   COM</a:t>
            </a:r>
            <a:r>
              <a:rPr lang="zh-CN" altLang="en-US" sz="2000" dirty="0"/>
              <a:t>是开发</a:t>
            </a:r>
            <a:r>
              <a:rPr lang="zh-CN" altLang="en-US" sz="2000" dirty="0">
                <a:hlinkClick r:id="rId3"/>
              </a:rPr>
              <a:t>软件组件</a:t>
            </a:r>
            <a:r>
              <a:rPr lang="zh-CN" altLang="en-US" sz="2000" dirty="0"/>
              <a:t>的一种方法</a:t>
            </a:r>
            <a:endParaRPr lang="en-US" altLang="zh-CN" sz="2000" dirty="0"/>
          </a:p>
          <a:p>
            <a:pPr lvl="1">
              <a:buFont typeface="Wingdings" panose="05000000000000000000" pitchFamily="2" charset="2"/>
              <a:buChar char="Ø"/>
            </a:pPr>
            <a:r>
              <a:rPr lang="zh-CN" altLang="en-US" sz="1600" dirty="0"/>
              <a:t> 组件是一些模块化的二进制可执行程序，为应用程序、操作系统或其它组件提供服务</a:t>
            </a:r>
            <a:endParaRPr lang="en-US" altLang="zh-CN" sz="1600" dirty="0"/>
          </a:p>
          <a:p>
            <a:pPr lvl="1">
              <a:buFont typeface="Wingdings" panose="05000000000000000000" pitchFamily="2" charset="2"/>
              <a:buChar char="Ø"/>
            </a:pPr>
            <a:r>
              <a:rPr lang="zh-CN" altLang="en-US" sz="1600" dirty="0"/>
              <a:t> 开发</a:t>
            </a:r>
            <a:r>
              <a:rPr lang="en-US" altLang="zh-CN" sz="1600" dirty="0"/>
              <a:t>COM</a:t>
            </a:r>
            <a:r>
              <a:rPr lang="zh-CN" altLang="en-US" sz="1600" dirty="0"/>
              <a:t>组件如同开发动态的、</a:t>
            </a:r>
            <a:r>
              <a:rPr lang="zh-CN" altLang="en-US" sz="1600" dirty="0">
                <a:hlinkClick r:id="rId4"/>
              </a:rPr>
              <a:t>面向对象</a:t>
            </a:r>
            <a:r>
              <a:rPr lang="zh-CN" altLang="en-US" sz="1600" dirty="0"/>
              <a:t>的</a:t>
            </a:r>
            <a:r>
              <a:rPr lang="en-US" altLang="zh-CN" sz="1600" dirty="0"/>
              <a:t>API</a:t>
            </a:r>
          </a:p>
          <a:p>
            <a:pPr lvl="1">
              <a:buFont typeface="Wingdings" panose="05000000000000000000" pitchFamily="2" charset="2"/>
              <a:buChar char="Ø"/>
            </a:pPr>
            <a:r>
              <a:rPr lang="en-US" altLang="zh-CN" sz="1600" dirty="0"/>
              <a:t> </a:t>
            </a:r>
            <a:r>
              <a:rPr lang="zh-CN" altLang="en-US" sz="1600" dirty="0"/>
              <a:t>多个</a:t>
            </a:r>
            <a:r>
              <a:rPr lang="en-US" altLang="zh-CN" sz="1600" dirty="0"/>
              <a:t>COM</a:t>
            </a:r>
            <a:r>
              <a:rPr lang="zh-CN" altLang="en-US" sz="1600" dirty="0"/>
              <a:t>对象可以连接起来形成应用程序或组件系统</a:t>
            </a:r>
            <a:endParaRPr lang="en-US" altLang="zh-CN" sz="1600" dirty="0"/>
          </a:p>
          <a:p>
            <a:pPr lvl="1">
              <a:buFont typeface="Wingdings" panose="05000000000000000000" pitchFamily="2" charset="2"/>
              <a:buChar char="Ø"/>
            </a:pPr>
            <a:r>
              <a:rPr lang="zh-CN" altLang="en-US" sz="1600" dirty="0"/>
              <a:t> 组件在运行时能够在不被重新链接或编译应用程序的情况下被卸下或替换</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Microsoft</a:t>
            </a:r>
            <a:r>
              <a:rPr lang="zh-CN" altLang="en-US" sz="2000" dirty="0"/>
              <a:t>的许多技术都是基于</a:t>
            </a:r>
            <a:r>
              <a:rPr lang="en-US" altLang="zh-CN" sz="2000" dirty="0"/>
              <a:t>COM</a:t>
            </a:r>
          </a:p>
          <a:p>
            <a:pPr lvl="1">
              <a:buFont typeface="Wingdings" panose="05000000000000000000" pitchFamily="2" charset="2"/>
              <a:buChar char="Ø"/>
            </a:pPr>
            <a:r>
              <a:rPr lang="en-US" altLang="zh-CN" sz="1600" dirty="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a:t>   COM</a:t>
            </a:r>
            <a:r>
              <a:rPr lang="zh-CN" altLang="en-US" sz="2000" dirty="0"/>
              <a:t>所含的概念并不止是在</a:t>
            </a:r>
            <a:r>
              <a:rPr lang="en-US" altLang="zh-CN" sz="2000" dirty="0">
                <a:hlinkClick r:id="rId5"/>
              </a:rPr>
              <a:t>Microsoft Windows</a:t>
            </a:r>
            <a:r>
              <a:rPr lang="zh-CN" altLang="en-US" sz="2000" dirty="0"/>
              <a:t>操作系统下才有效</a:t>
            </a:r>
            <a:endParaRPr lang="en-US" altLang="zh-CN" sz="2000" dirty="0"/>
          </a:p>
          <a:p>
            <a:pPr lvl="1">
              <a:buFont typeface="Wingdings" panose="05000000000000000000" pitchFamily="2" charset="2"/>
              <a:buChar char="Ø"/>
            </a:pPr>
            <a:r>
              <a:rPr lang="en-US" altLang="zh-CN" sz="1600" dirty="0"/>
              <a:t> COM</a:t>
            </a:r>
            <a:r>
              <a:rPr lang="zh-CN" altLang="en-US" sz="1600" dirty="0"/>
              <a:t>并不是一个大的</a:t>
            </a:r>
            <a:r>
              <a:rPr lang="en-US" altLang="zh-CN" sz="1600" dirty="0"/>
              <a:t>API</a:t>
            </a:r>
            <a:r>
              <a:rPr lang="zh-CN" altLang="en-US" sz="1600" dirty="0"/>
              <a:t>，而是一种编程方法，如同</a:t>
            </a:r>
            <a:r>
              <a:rPr lang="zh-CN" altLang="en-US" sz="1600" dirty="0">
                <a:hlinkClick r:id="rId6"/>
              </a:rPr>
              <a:t>结构化编程</a:t>
            </a:r>
            <a:r>
              <a:rPr lang="zh-CN" altLang="en-US" sz="1600" dirty="0"/>
              <a:t>及面向对象编程方法</a:t>
            </a:r>
            <a:endParaRPr lang="en-US" altLang="zh-CN" sz="1600" dirty="0"/>
          </a:p>
          <a:p>
            <a:pPr lvl="1">
              <a:buFont typeface="Wingdings" panose="05000000000000000000" pitchFamily="2" charset="2"/>
              <a:buChar char="Ø"/>
            </a:pPr>
            <a:r>
              <a:rPr lang="zh-CN" altLang="en-US" sz="1600" dirty="0"/>
              <a:t> 在任何一种操作系统中，开发人员均可以遵循“</a:t>
            </a:r>
            <a:r>
              <a:rPr lang="en-US" altLang="zh-CN" sz="1600" dirty="0"/>
              <a:t>COM</a:t>
            </a:r>
            <a:r>
              <a:rPr lang="zh-CN" altLang="en-US" sz="1600" dirty="0"/>
              <a:t>方法”即组件的思想</a:t>
            </a:r>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p>
        </p:txBody>
      </p:sp>
    </p:spTree>
    <p:extLst>
      <p:ext uri="{BB962C8B-B14F-4D97-AF65-F5344CB8AC3E}">
        <p14:creationId xmlns:p14="http://schemas.microsoft.com/office/powerpoint/2010/main" val="3808568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a:t>在 </a:t>
            </a:r>
            <a:r>
              <a:rPr lang="en-US" altLang="zh-CN" sz="3600" dirty="0"/>
              <a:t>Word </a:t>
            </a:r>
            <a:r>
              <a:rPr lang="zh-CN" altLang="en-US" sz="3600" dirty="0"/>
              <a:t>文档中插入文本</a:t>
            </a:r>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a:t> 使用</a:t>
            </a:r>
            <a:r>
              <a:rPr lang="en-US" altLang="zh-CN" sz="3200" dirty="0"/>
              <a:t>Range</a:t>
            </a:r>
          </a:p>
          <a:p>
            <a:pPr eaLnBrk="1" hangingPunct="1">
              <a:buFont typeface="Wingdings" panose="05000000000000000000" pitchFamily="2" charset="2"/>
              <a:buChar char="p"/>
            </a:pPr>
            <a:r>
              <a:rPr lang="zh-CN" altLang="en-US" sz="3200" dirty="0"/>
              <a:t> 使用替换方法</a:t>
            </a:r>
          </a:p>
          <a:p>
            <a:pPr eaLnBrk="1" hangingPunct="1">
              <a:buFont typeface="Wingdings" panose="05000000000000000000" pitchFamily="2" charset="2"/>
              <a:buChar char="p"/>
            </a:pPr>
            <a:r>
              <a:rPr lang="zh-CN" altLang="en-US" sz="3200" dirty="0"/>
              <a:t> 使用</a:t>
            </a:r>
            <a:r>
              <a:rPr lang="en-US" altLang="zh-CN" sz="3200" dirty="0"/>
              <a:t>Selection</a:t>
            </a:r>
            <a:r>
              <a:rPr lang="zh-CN" altLang="en-US" sz="3200" dirty="0"/>
              <a:t>对象的</a:t>
            </a:r>
            <a:r>
              <a:rPr lang="en-US" altLang="zh-CN" sz="3200" dirty="0" err="1"/>
              <a:t>TypeText</a:t>
            </a:r>
            <a:r>
              <a:rPr lang="zh-CN" altLang="en-US" sz="3200" dirty="0"/>
              <a:t>方法</a:t>
            </a:r>
          </a:p>
        </p:txBody>
      </p:sp>
    </p:spTree>
    <p:extLst>
      <p:ext uri="{BB962C8B-B14F-4D97-AF65-F5344CB8AC3E}">
        <p14:creationId xmlns:p14="http://schemas.microsoft.com/office/powerpoint/2010/main" val="170333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a:t>word</a:t>
            </a:r>
            <a:r>
              <a:rPr lang="zh-CN" altLang="en-US" sz="3600" dirty="0"/>
              <a:t>任务</a:t>
            </a:r>
            <a:r>
              <a:rPr lang="en-US" altLang="zh-CN" sz="3600" dirty="0"/>
              <a:t>-</a:t>
            </a:r>
            <a:r>
              <a:rPr lang="zh-CN" altLang="en-US" sz="3600" dirty="0"/>
              <a:t>定义</a:t>
            </a:r>
            <a:r>
              <a:rPr lang="en-US" altLang="zh-CN" sz="3600" dirty="0"/>
              <a:t>Range</a:t>
            </a:r>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7;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rng.Select</a:t>
            </a:r>
            <a:r>
              <a:rPr lang="en-US" altLang="zh-CN"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29488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a:t>在 Word </a:t>
            </a:r>
            <a:r>
              <a:rPr lang="en-US" altLang="en-US" sz="3600" dirty="0" err="1"/>
              <a:t>文档中插入文本</a:t>
            </a:r>
            <a:endParaRPr lang="zh-CN" altLang="en-US" sz="3600" dirty="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start	= 0; </a:t>
            </a:r>
          </a:p>
          <a:p>
            <a:pPr marL="0" indent="0" eaLnBrk="1" hangingPunct="1">
              <a:buNone/>
            </a:pPr>
            <a:r>
              <a:rPr lang="en-US" altLang="zh-CN" sz="2000" dirty="0">
                <a:solidFill>
                  <a:schemeClr val="bg1"/>
                </a:solidFill>
                <a:latin typeface="Consolas" panose="020B0609020204030204" pitchFamily="49" charset="0"/>
              </a:rPr>
              <a:t>object end	= 0;  </a:t>
            </a: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p>
          <a:p>
            <a:pPr marL="0" indent="0" eaLnBrk="1" hangingPunct="1">
              <a:buNone/>
            </a:pPr>
            <a:r>
              <a:rPr lang="en-US" altLang="zh-CN" sz="2000" dirty="0" err="1">
                <a:solidFill>
                  <a:schemeClr val="bg1"/>
                </a:solidFill>
                <a:latin typeface="Consolas" panose="020B0609020204030204" pitchFamily="49" charset="0"/>
              </a:rPr>
              <a:t>rng.Text</a:t>
            </a:r>
            <a:r>
              <a:rPr lang="en-US" altLang="zh-CN" sz="2000" dirty="0">
                <a:solidFill>
                  <a:schemeClr val="bg1"/>
                </a:solidFill>
                <a:latin typeface="Consolas" panose="020B0609020204030204" pitchFamily="49" charset="0"/>
              </a:rPr>
              <a:t> = "New Text"; </a:t>
            </a:r>
          </a:p>
        </p:txBody>
      </p:sp>
    </p:spTree>
    <p:extLst>
      <p:ext uri="{BB962C8B-B14F-4D97-AF65-F5344CB8AC3E}">
        <p14:creationId xmlns:p14="http://schemas.microsoft.com/office/powerpoint/2010/main" val="1691138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Application.Selection.Find.Text</a:t>
            </a:r>
            <a:r>
              <a:rPr lang="en-US" altLang="zh-CN" sz="1800" dirty="0">
                <a:solidFill>
                  <a:schemeClr val="bg1"/>
                </a:solidFill>
                <a:latin typeface="Consolas" panose="020B0609020204030204" pitchFamily="49" charset="0"/>
              </a:rPr>
              <a:t> = "find me";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Application.Selection.Find.Replacement.Text</a:t>
            </a:r>
            <a:r>
              <a:rPr lang="en-US" altLang="zh-CN" sz="1800" dirty="0">
                <a:solidFill>
                  <a:schemeClr val="bg1"/>
                </a:solidFill>
                <a:latin typeface="Consolas" panose="020B0609020204030204" pitchFamily="49" charset="0"/>
              </a:rPr>
              <a:t> = "Found";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446820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a:t>-</a:t>
            </a:r>
            <a:r>
              <a:rPr lang="zh-CN" altLang="en-US" dirty="0"/>
              <a:t>模拟</a:t>
            </a:r>
            <a:r>
              <a:rPr lang="en-US" altLang="zh-CN" dirty="0"/>
              <a:t>word</a:t>
            </a:r>
            <a:r>
              <a:rPr lang="zh-CN" altLang="en-US" dirty="0"/>
              <a:t>论文制作</a:t>
            </a:r>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a:t> 论文结构与格式演示</a:t>
            </a:r>
          </a:p>
          <a:p>
            <a:pPr eaLnBrk="1" hangingPunct="1">
              <a:buFont typeface="Wingdings" panose="05000000000000000000" pitchFamily="2" charset="2"/>
              <a:buChar char="p"/>
            </a:pPr>
            <a:r>
              <a:rPr lang="en-US" altLang="zh-CN" sz="2800" dirty="0"/>
              <a:t> abstract.txt</a:t>
            </a:r>
            <a:r>
              <a:rPr lang="zh-CN" altLang="en-US" sz="2800" dirty="0"/>
              <a:t>与</a:t>
            </a:r>
            <a:r>
              <a:rPr lang="en-US" altLang="zh-CN" sz="2800" dirty="0"/>
              <a:t>content.txt</a:t>
            </a:r>
          </a:p>
        </p:txBody>
      </p:sp>
    </p:spTree>
    <p:extLst>
      <p:ext uri="{BB962C8B-B14F-4D97-AF65-F5344CB8AC3E}">
        <p14:creationId xmlns:p14="http://schemas.microsoft.com/office/powerpoint/2010/main" val="2736090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t>文档</a:t>
            </a:r>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Paragraph</a:t>
            </a:r>
            <a:endParaRPr lang="zh-CN" altLang="en-US" sz="2400" dirty="0"/>
          </a:p>
        </p:txBody>
      </p:sp>
    </p:spTree>
    <p:extLst>
      <p:ext uri="{BB962C8B-B14F-4D97-AF65-F5344CB8AC3E}">
        <p14:creationId xmlns:p14="http://schemas.microsoft.com/office/powerpoint/2010/main" val="11396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zh-CN" altLang="en-US" sz="2000" dirty="0">
                <a:solidFill>
                  <a:srgbClr val="002060"/>
                </a:solidFill>
              </a:rPr>
              <a:t>测试当前选择是否是插入点</a:t>
            </a: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p>
          <a:p>
            <a:pPr eaLnBrk="1" hangingPunct="1">
              <a:spcBef>
                <a:spcPct val="0"/>
              </a:spcBef>
              <a:buClrTx/>
              <a:buSzTx/>
              <a:buFontTx/>
              <a:buNone/>
            </a:pPr>
            <a:r>
              <a:rPr lang="en-US" altLang="zh-CN" sz="2000" dirty="0">
                <a:solidFill>
                  <a:srgbClr val="002060"/>
                </a:solidFill>
              </a:rPr>
              <a:t>} </a:t>
            </a:r>
          </a:p>
        </p:txBody>
      </p:sp>
    </p:spTree>
    <p:extLst>
      <p:ext uri="{BB962C8B-B14F-4D97-AF65-F5344CB8AC3E}">
        <p14:creationId xmlns:p14="http://schemas.microsoft.com/office/powerpoint/2010/main" val="8171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a:t>使用 </a:t>
            </a:r>
            <a:r>
              <a:rPr lang="en-US" altLang="zh-CN" dirty="0" err="1"/>
              <a:t>TypeText</a:t>
            </a:r>
            <a:r>
              <a:rPr lang="en-US" altLang="zh-CN" dirty="0"/>
              <a:t> </a:t>
            </a:r>
            <a:r>
              <a:rPr lang="zh-CN" altLang="en-US" dirty="0"/>
              <a:t>插入文本</a:t>
            </a:r>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else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p>
        </p:txBody>
      </p:sp>
    </p:spTree>
    <p:extLst>
      <p:ext uri="{BB962C8B-B14F-4D97-AF65-F5344CB8AC3E}">
        <p14:creationId xmlns:p14="http://schemas.microsoft.com/office/powerpoint/2010/main" val="25553268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a:t>设置文本格式</a:t>
            </a:r>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a:t>如何选择文档的第一段并更改字体大小、字体名称和对齐方式。</a:t>
            </a:r>
          </a:p>
        </p:txBody>
      </p:sp>
    </p:spTree>
    <p:extLst>
      <p:ext uri="{BB962C8B-B14F-4D97-AF65-F5344CB8AC3E}">
        <p14:creationId xmlns:p14="http://schemas.microsoft.com/office/powerpoint/2010/main" val="4125779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a:t>设置文本格式</a:t>
            </a:r>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Set the Range to the first paragraph. </a:t>
            </a:r>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p>
          <a:p>
            <a:pPr eaLnBrk="1" hangingPunct="1">
              <a:spcBef>
                <a:spcPct val="0"/>
              </a:spcBef>
              <a:buClrTx/>
              <a:buSzTx/>
              <a:buFontTx/>
              <a:buNone/>
            </a:pPr>
            <a:r>
              <a:rPr lang="en-US" altLang="en-US" sz="1800" dirty="0"/>
              <a:t>  </a:t>
            </a:r>
          </a:p>
          <a:p>
            <a:pPr eaLnBrk="1" hangingPunct="1">
              <a:spcBef>
                <a:spcPct val="0"/>
              </a:spcBef>
              <a:buClrTx/>
              <a:buSzTx/>
              <a:buFontTx/>
              <a:buNone/>
            </a:pPr>
            <a:r>
              <a:rPr lang="en-US" altLang="en-US" sz="1800" dirty="0"/>
              <a:t>    // Apply the Normal Indent style. </a:t>
            </a:r>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p>
          <a:p>
            <a:pPr eaLnBrk="1" hangingPunct="1">
              <a:spcBef>
                <a:spcPct val="0"/>
              </a:spcBef>
              <a:buClrTx/>
              <a:buSzTx/>
              <a:buFontTx/>
              <a:buNone/>
            </a:pPr>
            <a:r>
              <a:rPr lang="en-US" altLang="en-US" sz="1800" dirty="0"/>
              <a:t>}</a:t>
            </a:r>
            <a:endParaRPr lang="en-US" altLang="zh-CN" sz="1800" dirty="0"/>
          </a:p>
        </p:txBody>
      </p:sp>
    </p:spTree>
    <p:extLst>
      <p:ext uri="{BB962C8B-B14F-4D97-AF65-F5344CB8AC3E}">
        <p14:creationId xmlns:p14="http://schemas.microsoft.com/office/powerpoint/2010/main" val="366795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a:t>COM</a:t>
            </a:r>
            <a:r>
              <a:rPr lang="zh-CN" altLang="en-US" dirty="0"/>
              <a:t>组件是什么？</a:t>
            </a:r>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a:t>  COM</a:t>
            </a:r>
            <a:r>
              <a:rPr lang="zh-CN" altLang="en-US" sz="2400" dirty="0"/>
              <a:t>组件是以动态链接库（</a:t>
            </a:r>
            <a:r>
              <a:rPr lang="en-US" altLang="zh-CN" sz="2400" dirty="0"/>
              <a:t>DLL</a:t>
            </a:r>
            <a:r>
              <a:rPr lang="zh-CN" altLang="en-US" sz="2400" dirty="0"/>
              <a:t>）或可执行文件（</a:t>
            </a:r>
            <a:r>
              <a:rPr lang="en-US" altLang="zh-CN" sz="2400" dirty="0"/>
              <a:t>EXE</a:t>
            </a:r>
            <a:r>
              <a:rPr lang="zh-CN" altLang="en-US" sz="2400" dirty="0"/>
              <a:t>）形式发布的可执行代码</a:t>
            </a:r>
          </a:p>
          <a:p>
            <a:pPr>
              <a:buFont typeface="Wingdings" panose="05000000000000000000" pitchFamily="2" charset="2"/>
              <a:buChar char="p"/>
            </a:pPr>
            <a:r>
              <a:rPr lang="en-US" altLang="zh-CN" sz="2400" dirty="0"/>
              <a:t>  COM</a:t>
            </a:r>
            <a:r>
              <a:rPr lang="zh-CN" altLang="en-US" sz="2400" dirty="0"/>
              <a:t>组件是遵循</a:t>
            </a:r>
            <a:r>
              <a:rPr lang="en-US" altLang="zh-CN" sz="2400" dirty="0"/>
              <a:t>COM</a:t>
            </a:r>
            <a:r>
              <a:rPr lang="zh-CN" altLang="en-US" sz="2400" dirty="0"/>
              <a:t>规范编写的</a:t>
            </a:r>
          </a:p>
          <a:p>
            <a:pPr>
              <a:buFont typeface="Wingdings" panose="05000000000000000000" pitchFamily="2" charset="2"/>
              <a:buChar char="p"/>
            </a:pPr>
            <a:r>
              <a:rPr lang="en-US" altLang="zh-CN" sz="2400" dirty="0"/>
              <a:t>  COM</a:t>
            </a:r>
            <a:r>
              <a:rPr lang="zh-CN" altLang="en-US" sz="2400" dirty="0"/>
              <a:t>组件可以给应用程序、操作系统以及其他组件提供服务</a:t>
            </a:r>
          </a:p>
          <a:p>
            <a:pPr>
              <a:buFont typeface="Wingdings" panose="05000000000000000000" pitchFamily="2" charset="2"/>
              <a:buChar char="p"/>
            </a:pPr>
            <a:r>
              <a:rPr lang="zh-CN" altLang="en-US" sz="2400" dirty="0"/>
              <a:t>  自定义的</a:t>
            </a:r>
            <a:r>
              <a:rPr lang="en-US" altLang="zh-CN" sz="2400" dirty="0"/>
              <a:t>COM</a:t>
            </a:r>
            <a:r>
              <a:rPr lang="zh-CN" altLang="en-US" sz="2400" dirty="0"/>
              <a:t>组件可以在运行时刻同其他组件连接起来构成某个应用程序</a:t>
            </a:r>
          </a:p>
          <a:p>
            <a:pPr>
              <a:buFont typeface="Wingdings" panose="05000000000000000000" pitchFamily="2" charset="2"/>
              <a:buChar char="p"/>
            </a:pPr>
            <a:r>
              <a:rPr lang="en-US" altLang="zh-CN" sz="2400" dirty="0"/>
              <a:t>  COM</a:t>
            </a:r>
            <a:r>
              <a:rPr lang="zh-CN" altLang="en-US" sz="2400" dirty="0"/>
              <a:t>组件运行时可以动态的插入或卸出应用</a:t>
            </a:r>
          </a:p>
          <a:p>
            <a:pPr>
              <a:buFont typeface="Wingdings" panose="05000000000000000000" pitchFamily="2" charset="2"/>
              <a:buChar char="p"/>
            </a:pPr>
            <a:r>
              <a:rPr lang="en-US" altLang="zh-CN" sz="2400" dirty="0"/>
              <a:t>  COM</a:t>
            </a:r>
            <a:r>
              <a:rPr lang="zh-CN" altLang="en-US" sz="2400" dirty="0"/>
              <a:t>组件必须是动态链接的</a:t>
            </a:r>
          </a:p>
          <a:p>
            <a:pPr>
              <a:buFont typeface="Wingdings" panose="05000000000000000000" pitchFamily="2" charset="2"/>
              <a:buChar char="p"/>
            </a:pPr>
            <a:r>
              <a:rPr lang="en-US" altLang="zh-CN" sz="2400" dirty="0"/>
              <a:t>  COM</a:t>
            </a:r>
            <a:r>
              <a:rPr lang="zh-CN" altLang="en-US" sz="2400" dirty="0"/>
              <a:t>组件必须隐藏（封装）其内部实现细节</a:t>
            </a:r>
          </a:p>
          <a:p>
            <a:pPr>
              <a:buFont typeface="Wingdings" panose="05000000000000000000" pitchFamily="2" charset="2"/>
              <a:buChar char="p"/>
            </a:pPr>
            <a:r>
              <a:rPr lang="en-US" altLang="zh-CN" sz="2400" dirty="0"/>
              <a:t>  COM</a:t>
            </a:r>
            <a:r>
              <a:rPr lang="zh-CN" altLang="en-US" sz="2400" dirty="0"/>
              <a:t>组件必须将其实现的语言隐藏</a:t>
            </a:r>
          </a:p>
          <a:p>
            <a:pPr>
              <a:buFont typeface="Wingdings" panose="05000000000000000000" pitchFamily="2" charset="2"/>
              <a:buChar char="p"/>
            </a:pPr>
            <a:r>
              <a:rPr lang="en-US" altLang="zh-CN" sz="2400" dirty="0"/>
              <a:t>  COM</a:t>
            </a:r>
            <a:r>
              <a:rPr lang="zh-CN" altLang="en-US" sz="2400" dirty="0"/>
              <a:t>组件必须以二进制的形式发布</a:t>
            </a:r>
          </a:p>
        </p:txBody>
      </p:sp>
    </p:spTree>
    <p:extLst>
      <p:ext uri="{BB962C8B-B14F-4D97-AF65-F5344CB8AC3E}">
        <p14:creationId xmlns:p14="http://schemas.microsoft.com/office/powerpoint/2010/main" val="2576860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a:t>段落格式</a:t>
            </a:r>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a:t>行距</a:t>
            </a:r>
          </a:p>
          <a:p>
            <a:pPr eaLnBrk="1" hangingPunct="1"/>
            <a:r>
              <a:rPr lang="zh-CN" altLang="en-US" sz="3200" dirty="0"/>
              <a:t>首行缩进</a:t>
            </a:r>
          </a:p>
        </p:txBody>
      </p:sp>
    </p:spTree>
    <p:extLst>
      <p:ext uri="{BB962C8B-B14F-4D97-AF65-F5344CB8AC3E}">
        <p14:creationId xmlns:p14="http://schemas.microsoft.com/office/powerpoint/2010/main" val="372517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a:t>设置标题</a:t>
            </a:r>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a:t>标题格式</a:t>
            </a:r>
          </a:p>
          <a:p>
            <a:pPr eaLnBrk="1" hangingPunct="1"/>
            <a:r>
              <a:rPr lang="zh-CN" altLang="en-US" sz="3200" dirty="0"/>
              <a:t>文档结构与标题</a:t>
            </a:r>
          </a:p>
        </p:txBody>
      </p:sp>
    </p:spTree>
    <p:extLst>
      <p:ext uri="{BB962C8B-B14F-4D97-AF65-F5344CB8AC3E}">
        <p14:creationId xmlns:p14="http://schemas.microsoft.com/office/powerpoint/2010/main" val="631812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a:t>插入目录</a:t>
            </a:r>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a:t>目录级别</a:t>
            </a:r>
          </a:p>
          <a:p>
            <a:pPr eaLnBrk="1" hangingPunct="1"/>
            <a:r>
              <a:rPr lang="zh-CN" altLang="en-US" sz="3600" dirty="0"/>
              <a:t>页码</a:t>
            </a:r>
            <a:endParaRPr lang="en-US" altLang="zh-CN" sz="3600" dirty="0"/>
          </a:p>
          <a:p>
            <a:pPr eaLnBrk="1" hangingPunct="1"/>
            <a:r>
              <a:rPr lang="zh-CN" altLang="en-US" sz="3600" dirty="0"/>
              <a:t>目录的更新</a:t>
            </a:r>
            <a:endParaRPr lang="en-US" altLang="zh-CN" sz="3600" dirty="0"/>
          </a:p>
          <a:p>
            <a:pPr lvl="1"/>
            <a:r>
              <a:rPr lang="en-US" altLang="zh-CN" sz="3600" dirty="0" err="1"/>
              <a:t>oDoc.Fields</a:t>
            </a:r>
            <a:r>
              <a:rPr lang="en-US" altLang="zh-CN" sz="3600" dirty="0"/>
              <a:t>[1].Update</a:t>
            </a:r>
            <a:endParaRPr lang="zh-CN" altLang="en-US" sz="3400" dirty="0"/>
          </a:p>
        </p:txBody>
      </p:sp>
    </p:spTree>
    <p:extLst>
      <p:ext uri="{BB962C8B-B14F-4D97-AF65-F5344CB8AC3E}">
        <p14:creationId xmlns:p14="http://schemas.microsoft.com/office/powerpoint/2010/main" val="3751425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a:t>文档页控制符</a:t>
            </a:r>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a:t>分节符</a:t>
            </a:r>
          </a:p>
          <a:p>
            <a:pPr eaLnBrk="1" hangingPunct="1"/>
            <a:r>
              <a:rPr lang="zh-CN" altLang="en-US" sz="3200" dirty="0"/>
              <a:t>分页符</a:t>
            </a:r>
          </a:p>
        </p:txBody>
      </p:sp>
    </p:spTree>
    <p:extLst>
      <p:ext uri="{BB962C8B-B14F-4D97-AF65-F5344CB8AC3E}">
        <p14:creationId xmlns:p14="http://schemas.microsoft.com/office/powerpoint/2010/main" val="281284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a:t>插入小节类型与下一页区别</a:t>
            </a:r>
          </a:p>
        </p:txBody>
      </p:sp>
      <p:pic>
        <p:nvPicPr>
          <p:cNvPr id="43012" name="Picture 4" descr="a4749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97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a:t>文档页眉页脚设置</a:t>
            </a:r>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a:t>进入页眉页脚编辑状态</a:t>
            </a:r>
          </a:p>
          <a:p>
            <a:pPr eaLnBrk="1" hangingPunct="1"/>
            <a:r>
              <a:rPr lang="zh-CN" altLang="en-US" sz="3600" dirty="0"/>
              <a:t>去掉页眉线</a:t>
            </a:r>
          </a:p>
          <a:p>
            <a:pPr eaLnBrk="1" hangingPunct="1"/>
            <a:r>
              <a:rPr lang="zh-CN" altLang="en-US" sz="3600" dirty="0"/>
              <a:t>插入页码</a:t>
            </a:r>
          </a:p>
        </p:txBody>
      </p:sp>
    </p:spTree>
    <p:extLst>
      <p:ext uri="{BB962C8B-B14F-4D97-AF65-F5344CB8AC3E}">
        <p14:creationId xmlns:p14="http://schemas.microsoft.com/office/powerpoint/2010/main" val="3420798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a:t>插入页码</a:t>
            </a:r>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a:t>设置页码样式</a:t>
            </a:r>
          </a:p>
          <a:p>
            <a:pPr eaLnBrk="1" hangingPunct="1"/>
            <a:r>
              <a:rPr lang="zh-CN" altLang="en-US" sz="3200" dirty="0"/>
              <a:t>页码对齐</a:t>
            </a:r>
          </a:p>
        </p:txBody>
      </p:sp>
    </p:spTree>
    <p:extLst>
      <p:ext uri="{BB962C8B-B14F-4D97-AF65-F5344CB8AC3E}">
        <p14:creationId xmlns:p14="http://schemas.microsoft.com/office/powerpoint/2010/main" val="9852212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a:t>文档中的 </a:t>
            </a:r>
            <a:r>
              <a:rPr lang="en-US" altLang="zh-CN" dirty="0"/>
              <a:t>Word </a:t>
            </a:r>
            <a:r>
              <a:rPr lang="zh-CN" altLang="en-US" dirty="0"/>
              <a:t>表格</a:t>
            </a:r>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a:t>设置行数和列数插入表格</a:t>
            </a:r>
          </a:p>
          <a:p>
            <a:pPr eaLnBrk="1" hangingPunct="1"/>
            <a:r>
              <a:rPr lang="zh-CN" altLang="en-US" sz="3200" dirty="0"/>
              <a:t>设置表格行列宽度</a:t>
            </a:r>
          </a:p>
          <a:p>
            <a:pPr eaLnBrk="1" hangingPunct="1"/>
            <a:r>
              <a:rPr lang="zh-CN" altLang="en-US" sz="3200" dirty="0"/>
              <a:t>单元格对齐方式</a:t>
            </a:r>
          </a:p>
          <a:p>
            <a:pPr eaLnBrk="1" hangingPunct="1"/>
            <a:r>
              <a:rPr lang="zh-CN" altLang="en-US" sz="3200" dirty="0"/>
              <a:t>表格单元格内容</a:t>
            </a:r>
          </a:p>
          <a:p>
            <a:pPr eaLnBrk="1" hangingPunct="1"/>
            <a:endParaRPr lang="en-US" altLang="zh-CN" dirty="0"/>
          </a:p>
        </p:txBody>
      </p:sp>
    </p:spTree>
    <p:extLst>
      <p:ext uri="{BB962C8B-B14F-4D97-AF65-F5344CB8AC3E}">
        <p14:creationId xmlns:p14="http://schemas.microsoft.com/office/powerpoint/2010/main" val="59884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a:t>Word</a:t>
            </a:r>
            <a:r>
              <a:rPr lang="zh-CN" altLang="en-US" sz="3600" dirty="0"/>
              <a:t>中插入图片</a:t>
            </a:r>
            <a:r>
              <a:rPr lang="en-US" altLang="zh-CN" sz="3600" dirty="0" err="1"/>
              <a:t>InlineShapes.AddPicture</a:t>
            </a:r>
            <a:endParaRPr lang="zh-CN" altLang="en-US" sz="3600" dirty="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br>
              <a:rPr lang="en-US" altLang="zh-CN" sz="3200" dirty="0"/>
            </a:br>
            <a:r>
              <a:rPr lang="en-US" altLang="zh-CN" sz="3200" dirty="0"/>
              <a:t>ref missing, ref missing, ref missing);</a:t>
            </a:r>
          </a:p>
        </p:txBody>
      </p:sp>
    </p:spTree>
    <p:extLst>
      <p:ext uri="{BB962C8B-B14F-4D97-AF65-F5344CB8AC3E}">
        <p14:creationId xmlns:p14="http://schemas.microsoft.com/office/powerpoint/2010/main" val="198797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a:t>Word</a:t>
            </a:r>
            <a:r>
              <a:rPr lang="zh-CN" altLang="en-US" dirty="0"/>
              <a:t>对象的结束和释放</a:t>
            </a:r>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a:t>oWordApplic.Quit</a:t>
            </a:r>
            <a:r>
              <a:rPr lang="zh-CN" altLang="en-US" sz="3200" dirty="0"/>
              <a:t>方法</a:t>
            </a:r>
          </a:p>
          <a:p>
            <a:pPr eaLnBrk="1" hangingPunct="1"/>
            <a:r>
              <a:rPr lang="en-US" altLang="zh-CN" sz="3200" dirty="0" err="1"/>
              <a:t>System.Runtime.InteropServices.Marshal</a:t>
            </a:r>
            <a:br>
              <a:rPr lang="en-US" altLang="zh-CN" sz="3200" dirty="0"/>
            </a:br>
            <a:r>
              <a:rPr lang="en-US" altLang="zh-CN" sz="3200" dirty="0"/>
              <a:t>.</a:t>
            </a:r>
            <a:r>
              <a:rPr lang="en-US" altLang="zh-CN" sz="3200" dirty="0" err="1"/>
              <a:t>ReleaseComObject</a:t>
            </a:r>
            <a:r>
              <a:rPr lang="en-US" altLang="zh-CN" sz="3200" dirty="0"/>
              <a:t>()</a:t>
            </a:r>
          </a:p>
          <a:p>
            <a:pPr eaLnBrk="1" hangingPunct="1"/>
            <a:endParaRPr lang="en-US" altLang="zh-CN" sz="3200" dirty="0"/>
          </a:p>
        </p:txBody>
      </p:sp>
    </p:spTree>
    <p:extLst>
      <p:ext uri="{BB962C8B-B14F-4D97-AF65-F5344CB8AC3E}">
        <p14:creationId xmlns:p14="http://schemas.microsoft.com/office/powerpoint/2010/main" val="189235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a:t>COM</a:t>
            </a:r>
            <a:r>
              <a:rPr lang="zh-CN" altLang="en-US" dirty="0"/>
              <a:t>组件不是什么？</a:t>
            </a:r>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a:t>  COM</a:t>
            </a:r>
            <a:r>
              <a:rPr lang="zh-CN" altLang="en-US" sz="2800" dirty="0"/>
              <a:t>组件不是一种计算机语言</a:t>
            </a:r>
          </a:p>
          <a:p>
            <a:pPr>
              <a:buFont typeface="Wingdings" panose="05000000000000000000" pitchFamily="2" charset="2"/>
              <a:buChar char="p"/>
            </a:pPr>
            <a:r>
              <a:rPr lang="en-US" altLang="zh-CN" sz="2800" dirty="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2"/>
              </a:rPr>
              <a:t>动态链接</a:t>
            </a:r>
            <a:r>
              <a:rPr lang="zh-CN" altLang="en-US" sz="2800" dirty="0"/>
              <a:t>的能力</a:t>
            </a:r>
          </a:p>
          <a:p>
            <a:pPr>
              <a:buFont typeface="Wingdings" panose="05000000000000000000" pitchFamily="2" charset="2"/>
              <a:buChar char="p"/>
            </a:pPr>
            <a:r>
              <a:rPr lang="en-US" altLang="zh-CN" sz="2800" dirty="0"/>
              <a:t>  COM</a:t>
            </a:r>
            <a:r>
              <a:rPr lang="zh-CN" altLang="en-US" sz="2800" dirty="0"/>
              <a:t>组件不是一个</a:t>
            </a:r>
            <a:r>
              <a:rPr lang="en-US" altLang="zh-CN" sz="2800" dirty="0"/>
              <a:t>API</a:t>
            </a:r>
            <a:r>
              <a:rPr lang="zh-CN" altLang="en-US" sz="2800" dirty="0"/>
              <a:t>函数集</a:t>
            </a:r>
          </a:p>
          <a:p>
            <a:pPr>
              <a:buFont typeface="Wingdings" panose="05000000000000000000" pitchFamily="2" charset="2"/>
              <a:buChar char="p"/>
            </a:pPr>
            <a:r>
              <a:rPr lang="en-US" altLang="zh-CN" sz="2800" dirty="0"/>
              <a:t>  COM</a:t>
            </a:r>
            <a:r>
              <a:rPr lang="zh-CN" altLang="en-US" sz="2800" dirty="0"/>
              <a:t>组件不是类</a:t>
            </a:r>
          </a:p>
        </p:txBody>
      </p:sp>
    </p:spTree>
    <p:extLst>
      <p:ext uri="{BB962C8B-B14F-4D97-AF65-F5344CB8AC3E}">
        <p14:creationId xmlns:p14="http://schemas.microsoft.com/office/powerpoint/2010/main" val="2689256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a:t>程序运行演示</a:t>
            </a:r>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a:t>创建</a:t>
            </a:r>
            <a:r>
              <a:rPr lang="en-US" altLang="zh-CN" sz="3600" dirty="0"/>
              <a:t>Word</a:t>
            </a:r>
            <a:r>
              <a:rPr lang="zh-CN" altLang="en-US" sz="3600" dirty="0"/>
              <a:t>文档的小节</a:t>
            </a:r>
            <a:endParaRPr lang="en-US" altLang="zh-CN" sz="3600" dirty="0"/>
          </a:p>
          <a:p>
            <a:pPr eaLnBrk="1" hangingPunct="1"/>
            <a:r>
              <a:rPr lang="zh-CN" altLang="en-US" sz="3600" dirty="0"/>
              <a:t>插入摘要并设置文本格式</a:t>
            </a:r>
            <a:endParaRPr lang="en-US" altLang="zh-CN" sz="3600" dirty="0"/>
          </a:p>
          <a:p>
            <a:pPr eaLnBrk="1" hangingPunct="1"/>
            <a:r>
              <a:rPr lang="zh-CN" altLang="en-US" sz="3600" dirty="0"/>
              <a:t>插入目录</a:t>
            </a:r>
            <a:endParaRPr lang="en-US" altLang="zh-CN" sz="3600" dirty="0"/>
          </a:p>
          <a:p>
            <a:pPr eaLnBrk="1" hangingPunct="1"/>
            <a:r>
              <a:rPr lang="zh-CN" altLang="en-US" sz="3600" dirty="0"/>
              <a:t>插入第一章正文并设置格式</a:t>
            </a:r>
            <a:endParaRPr lang="en-US" altLang="zh-CN" sz="3600" dirty="0"/>
          </a:p>
          <a:p>
            <a:pPr eaLnBrk="1" hangingPunct="1"/>
            <a:r>
              <a:rPr lang="zh-CN" altLang="en-US" sz="3600" dirty="0"/>
              <a:t>插入表格并设置边框线型</a:t>
            </a:r>
            <a:endParaRPr lang="en-US" altLang="zh-CN" sz="3600" dirty="0"/>
          </a:p>
          <a:p>
            <a:pPr eaLnBrk="1" hangingPunct="1"/>
            <a:r>
              <a:rPr lang="zh-CN" altLang="en-US" sz="3600" dirty="0"/>
              <a:t>插入图片</a:t>
            </a:r>
            <a:endParaRPr lang="en-US" altLang="zh-CN" sz="3600" dirty="0"/>
          </a:p>
          <a:p>
            <a:pPr eaLnBrk="1" hangingPunct="1"/>
            <a:r>
              <a:rPr lang="zh-CN" altLang="en-US" sz="3600" dirty="0"/>
              <a:t>设置各小节的页眉页脚</a:t>
            </a:r>
            <a:endParaRPr lang="zh-CN" altLang="zh-CN"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extLst>
      <p:ext uri="{BB962C8B-B14F-4D97-AF65-F5344CB8AC3E}">
        <p14:creationId xmlns:p14="http://schemas.microsoft.com/office/powerpoint/2010/main" val="3499537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a:t>程序调试中的问题</a:t>
            </a:r>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a:t>设置项目的输出路径 </a:t>
            </a:r>
            <a:r>
              <a:rPr lang="en-US" altLang="zh-CN" sz="3600" dirty="0"/>
              <a:t>. </a:t>
            </a:r>
            <a:r>
              <a:rPr lang="zh-CN" altLang="en-US" sz="3600" dirty="0"/>
              <a:t>代表当前路径</a:t>
            </a:r>
          </a:p>
          <a:p>
            <a:pPr eaLnBrk="1" hangingPunct="1"/>
            <a:r>
              <a:rPr lang="zh-CN" altLang="en-US" sz="3600" dirty="0"/>
              <a:t>读入文件是否存在</a:t>
            </a:r>
          </a:p>
          <a:p>
            <a:pPr eaLnBrk="1" hangingPunct="1"/>
            <a:r>
              <a:rPr lang="zh-CN" altLang="en-US" sz="3600" dirty="0"/>
              <a:t>掌握断点调试技能</a:t>
            </a:r>
          </a:p>
          <a:p>
            <a:pPr eaLnBrk="1" hangingPunct="1"/>
            <a:r>
              <a:rPr lang="zh-CN" altLang="en-US" sz="3600" dirty="0"/>
              <a:t>对</a:t>
            </a:r>
            <a:r>
              <a:rPr lang="en-US" altLang="zh-CN" sz="3600" dirty="0"/>
              <a:t>Word</a:t>
            </a:r>
            <a:r>
              <a:rPr lang="zh-CN" altLang="en-US" sz="3600" dirty="0"/>
              <a:t>文档当前位置的定位</a:t>
            </a:r>
          </a:p>
          <a:p>
            <a:pPr eaLnBrk="1" hangingPunct="1"/>
            <a:r>
              <a:rPr lang="zh-CN" altLang="en-US" sz="3600" dirty="0"/>
              <a:t>插入节类型与下一页区别</a:t>
            </a:r>
          </a:p>
        </p:txBody>
      </p:sp>
    </p:spTree>
    <p:extLst>
      <p:ext uri="{BB962C8B-B14F-4D97-AF65-F5344CB8AC3E}">
        <p14:creationId xmlns:p14="http://schemas.microsoft.com/office/powerpoint/2010/main" val="21320427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a:t>Excel</a:t>
            </a:r>
            <a:r>
              <a:rPr lang="zh-CN" altLang="en-US" dirty="0"/>
              <a:t>对象模型</a:t>
            </a:r>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a:t>Application</a:t>
            </a:r>
            <a:r>
              <a:rPr lang="zh-CN" altLang="en-US" sz="4000" dirty="0"/>
              <a:t>对象</a:t>
            </a:r>
          </a:p>
          <a:p>
            <a:pPr eaLnBrk="1" hangingPunct="1"/>
            <a:r>
              <a:rPr lang="en-US" altLang="zh-CN" sz="4000" dirty="0"/>
              <a:t>Workbooks</a:t>
            </a:r>
            <a:r>
              <a:rPr lang="zh-CN" altLang="en-US" sz="4000" dirty="0"/>
              <a:t>工作簿</a:t>
            </a:r>
          </a:p>
          <a:p>
            <a:pPr eaLnBrk="1" hangingPunct="1"/>
            <a:r>
              <a:rPr lang="en-US" altLang="zh-CN" sz="4000" dirty="0"/>
              <a:t>Worksheet</a:t>
            </a:r>
            <a:r>
              <a:rPr lang="zh-CN" altLang="en-US" sz="4000" dirty="0"/>
              <a:t>工作表</a:t>
            </a:r>
          </a:p>
          <a:p>
            <a:pPr eaLnBrk="1" hangingPunct="1"/>
            <a:r>
              <a:rPr lang="en-US" altLang="zh-CN" sz="4000" dirty="0"/>
              <a:t>Range</a:t>
            </a:r>
            <a:r>
              <a:rPr lang="zh-CN" altLang="en-US" sz="4000" dirty="0"/>
              <a:t>对象 </a:t>
            </a:r>
          </a:p>
          <a:p>
            <a:pPr eaLnBrk="1" hangingPunct="1"/>
            <a:r>
              <a:rPr lang="en-US" altLang="zh-CN" sz="4000" dirty="0"/>
              <a:t>Charts</a:t>
            </a:r>
            <a:r>
              <a:rPr lang="zh-CN" altLang="en-US" sz="4000" dirty="0"/>
              <a:t>图表</a:t>
            </a:r>
          </a:p>
        </p:txBody>
      </p:sp>
      <p:pic>
        <p:nvPicPr>
          <p:cNvPr id="6149" name="Picture 4" descr="Exc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114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a:t>Application</a:t>
            </a:r>
            <a:r>
              <a:rPr lang="zh-CN" altLang="en-US" dirty="0"/>
              <a:t>对象</a:t>
            </a:r>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p>
          <a:p>
            <a:pPr eaLnBrk="1" hangingPunct="1"/>
            <a:r>
              <a:rPr lang="zh-CN" altLang="en-US" sz="2800" dirty="0"/>
              <a:t>包含大量属性及方法，用于操作</a:t>
            </a:r>
            <a:r>
              <a:rPr lang="en-US" altLang="zh-CN" sz="2800" dirty="0"/>
              <a:t>Excel</a:t>
            </a:r>
            <a:r>
              <a:rPr lang="zh-CN" altLang="en-US" sz="2800" dirty="0"/>
              <a:t>表格</a:t>
            </a:r>
          </a:p>
          <a:p>
            <a:pPr lvl="1" eaLnBrk="1" hangingPunct="1"/>
            <a:r>
              <a:rPr lang="en-US" altLang="zh-CN" sz="2800" dirty="0"/>
              <a:t>Cells</a:t>
            </a:r>
            <a:r>
              <a:rPr lang="zh-CN" altLang="en-US" sz="2800" dirty="0"/>
              <a:t>属性</a:t>
            </a:r>
          </a:p>
          <a:p>
            <a:pPr lvl="1" eaLnBrk="1" hangingPunct="1"/>
            <a:r>
              <a:rPr lang="en-US" altLang="zh-CN" sz="2800" dirty="0"/>
              <a:t>Columns</a:t>
            </a:r>
            <a:r>
              <a:rPr lang="zh-CN" altLang="en-US" sz="2800" dirty="0"/>
              <a:t>属性</a:t>
            </a:r>
          </a:p>
          <a:p>
            <a:pPr lvl="1" eaLnBrk="1" hangingPunct="1"/>
            <a:r>
              <a:rPr lang="en-US" altLang="zh-CN" sz="2800" dirty="0"/>
              <a:t>Rows</a:t>
            </a:r>
            <a:r>
              <a:rPr lang="zh-CN" altLang="en-US" sz="2800" dirty="0"/>
              <a:t>属性</a:t>
            </a:r>
          </a:p>
          <a:p>
            <a:pPr eaLnBrk="1" hangingPunct="1"/>
            <a:endParaRPr lang="en-US" altLang="zh-CN" dirty="0"/>
          </a:p>
        </p:txBody>
      </p:sp>
    </p:spTree>
    <p:extLst>
      <p:ext uri="{BB962C8B-B14F-4D97-AF65-F5344CB8AC3E}">
        <p14:creationId xmlns:p14="http://schemas.microsoft.com/office/powerpoint/2010/main" val="36762611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a:t>Workbooks</a:t>
            </a:r>
            <a:r>
              <a:rPr lang="zh-CN" altLang="en-US" dirty="0"/>
              <a:t>工作簿</a:t>
            </a:r>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a:t>Workbook</a:t>
            </a:r>
            <a:r>
              <a:rPr lang="zh-CN" altLang="en-US" sz="3600" dirty="0"/>
              <a:t>对象代表</a:t>
            </a:r>
            <a:r>
              <a:rPr lang="en-US" altLang="zh-CN" sz="3600" dirty="0"/>
              <a:t>Excel</a:t>
            </a:r>
            <a:r>
              <a:rPr lang="zh-CN" altLang="en-US" sz="3600" dirty="0"/>
              <a:t>应用程序中当前打开的一个工作簿，包含在</a:t>
            </a:r>
            <a:r>
              <a:rPr lang="en-US" altLang="zh-CN" sz="3600" dirty="0"/>
              <a:t>Workbooks</a:t>
            </a:r>
            <a:r>
              <a:rPr lang="zh-CN" altLang="en-US" sz="3600" dirty="0"/>
              <a:t>集合中。可以通过</a:t>
            </a:r>
            <a:r>
              <a:rPr lang="en-US" altLang="zh-CN" sz="3600" dirty="0"/>
              <a:t>Workbooks</a:t>
            </a:r>
            <a:r>
              <a:rPr lang="zh-CN" altLang="en-US" sz="3600" dirty="0"/>
              <a:t>集合或表示当前活动工作簿的</a:t>
            </a:r>
            <a:r>
              <a:rPr lang="en-US" altLang="zh-CN" sz="3600" dirty="0"/>
              <a:t>Active Workbook</a:t>
            </a:r>
            <a:r>
              <a:rPr lang="zh-CN" altLang="en-US" sz="3600" dirty="0"/>
              <a:t>对象访问</a:t>
            </a:r>
            <a:r>
              <a:rPr lang="en-US" altLang="zh-CN" sz="3600" dirty="0"/>
              <a:t>Workbook</a:t>
            </a:r>
            <a:r>
              <a:rPr lang="zh-CN" altLang="en-US" sz="3600" dirty="0"/>
              <a:t>对象。</a:t>
            </a:r>
          </a:p>
        </p:txBody>
      </p:sp>
    </p:spTree>
    <p:extLst>
      <p:ext uri="{BB962C8B-B14F-4D97-AF65-F5344CB8AC3E}">
        <p14:creationId xmlns:p14="http://schemas.microsoft.com/office/powerpoint/2010/main" val="2757066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a:t>Workbooks</a:t>
            </a:r>
            <a:r>
              <a:rPr lang="zh-CN" altLang="en-US" dirty="0"/>
              <a:t>工作簿</a:t>
            </a:r>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p>
          <a:p>
            <a:pPr eaLnBrk="1" hangingPunct="1">
              <a:lnSpc>
                <a:spcPct val="90000"/>
              </a:lnSpc>
            </a:pPr>
            <a:r>
              <a:rPr lang="en-US" altLang="zh-CN" sz="2400" dirty="0"/>
              <a:t>Open</a:t>
            </a:r>
            <a:r>
              <a:rPr lang="zh-CN" altLang="en-US" sz="2400" dirty="0"/>
              <a:t>方法 打开工作簿。</a:t>
            </a:r>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p>
          <a:p>
            <a:pPr eaLnBrk="1" hangingPunct="1">
              <a:lnSpc>
                <a:spcPct val="90000"/>
              </a:lnSpc>
            </a:pPr>
            <a:r>
              <a:rPr lang="en-US" altLang="zh-CN" sz="2400" dirty="0" err="1"/>
              <a:t>SaveAs</a:t>
            </a:r>
            <a:r>
              <a:rPr lang="zh-CN" altLang="en-US" sz="2400" dirty="0"/>
              <a:t>方法 首次保存工作簿或用另一名称保存工作簿。</a:t>
            </a:r>
          </a:p>
          <a:p>
            <a:pPr eaLnBrk="1" hangingPunct="1">
              <a:lnSpc>
                <a:spcPct val="90000"/>
              </a:lnSpc>
            </a:pPr>
            <a:r>
              <a:rPr lang="en-US" altLang="zh-CN" sz="2400" dirty="0"/>
              <a:t>Close</a:t>
            </a:r>
            <a:r>
              <a:rPr lang="zh-CN" altLang="en-US" sz="2400" dirty="0"/>
              <a:t>方法 关闭工作簿。</a:t>
            </a:r>
          </a:p>
          <a:p>
            <a:pPr eaLnBrk="1" hangingPunct="1">
              <a:lnSpc>
                <a:spcPct val="90000"/>
              </a:lnSpc>
            </a:pPr>
            <a:r>
              <a:rPr lang="en-US" altLang="zh-CN" sz="2400" dirty="0" err="1"/>
              <a:t>PrintOut</a:t>
            </a:r>
            <a:r>
              <a:rPr lang="zh-CN" altLang="en-US" sz="2400" dirty="0"/>
              <a:t>方法 打印工作簿</a:t>
            </a:r>
          </a:p>
        </p:txBody>
      </p:sp>
    </p:spTree>
    <p:extLst>
      <p:ext uri="{BB962C8B-B14F-4D97-AF65-F5344CB8AC3E}">
        <p14:creationId xmlns:p14="http://schemas.microsoft.com/office/powerpoint/2010/main" val="4244191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a:t>新建</a:t>
            </a:r>
            <a:r>
              <a:rPr lang="en-US" altLang="zh-CN" dirty="0" err="1"/>
              <a:t>WorkBook</a:t>
            </a:r>
            <a:endParaRPr lang="en-US" altLang="zh-CN" dirty="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a:t>WorkBooks.Add</a:t>
            </a:r>
            <a:endParaRPr lang="en-US" altLang="zh-CN" sz="3200" dirty="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打开</a:t>
            </a:r>
            <a:r>
              <a:rPr lang="en-US" altLang="zh-CN" dirty="0" err="1"/>
              <a:t>WorkBook</a:t>
            </a:r>
            <a:endParaRPr lang="en-US" altLang="zh-CN" dirty="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a:t>Workbooks.Open</a:t>
            </a:r>
            <a:r>
              <a:rPr lang="en-US" altLang="zh-CN" sz="2800" dirty="0"/>
              <a:t>("C:\MyFolder\MyBook.xlsx") </a:t>
            </a:r>
          </a:p>
        </p:txBody>
      </p:sp>
    </p:spTree>
    <p:extLst>
      <p:ext uri="{BB962C8B-B14F-4D97-AF65-F5344CB8AC3E}">
        <p14:creationId xmlns:p14="http://schemas.microsoft.com/office/powerpoint/2010/main" val="1688221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a:t>Worksheet</a:t>
            </a:r>
            <a:r>
              <a:rPr lang="zh-CN" altLang="en-US" dirty="0"/>
              <a:t>工作表</a:t>
            </a:r>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a:t>Sheets</a:t>
            </a:r>
            <a:r>
              <a:rPr lang="zh-CN" altLang="en-US" sz="3600" dirty="0"/>
              <a:t>集合表示工作簿中所有的工作表。可以通过</a:t>
            </a:r>
            <a:r>
              <a:rPr lang="en-US" altLang="zh-CN" sz="3600" dirty="0"/>
              <a:t>Sheets</a:t>
            </a:r>
            <a:r>
              <a:rPr lang="zh-CN" altLang="en-US" sz="3600" dirty="0"/>
              <a:t>集合来访问、激活、增加、更名和删除工作表。一个</a:t>
            </a:r>
            <a:r>
              <a:rPr lang="en-US" altLang="zh-CN" sz="3600" dirty="0"/>
              <a:t>Worksheet</a:t>
            </a:r>
            <a:r>
              <a:rPr lang="zh-CN" altLang="en-US" sz="3600" dirty="0"/>
              <a:t>对象代表一个工作表。</a:t>
            </a:r>
          </a:p>
        </p:txBody>
      </p:sp>
    </p:spTree>
    <p:extLst>
      <p:ext uri="{BB962C8B-B14F-4D97-AF65-F5344CB8AC3E}">
        <p14:creationId xmlns:p14="http://schemas.microsoft.com/office/powerpoint/2010/main" val="3967945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a:t>Worksheet</a:t>
            </a:r>
            <a:r>
              <a:rPr lang="zh-CN" altLang="en-US" dirty="0"/>
              <a:t>工作表</a:t>
            </a:r>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p>
          <a:p>
            <a:pPr eaLnBrk="1" hangingPunct="1"/>
            <a:r>
              <a:rPr lang="en-US" altLang="en-US" sz="2800" dirty="0" err="1"/>
              <a:t>Name属性</a:t>
            </a:r>
            <a:r>
              <a:rPr lang="en-US" altLang="en-US" sz="2800" dirty="0"/>
              <a:t> </a:t>
            </a:r>
            <a:r>
              <a:rPr lang="en-US" altLang="en-US" sz="2800" dirty="0" err="1"/>
              <a:t>工作表更名</a:t>
            </a:r>
            <a:r>
              <a:rPr lang="en-US" altLang="en-US" sz="2800" dirty="0"/>
              <a:t>。</a:t>
            </a:r>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p>
          <a:p>
            <a:pPr eaLnBrk="1" hangingPunct="1"/>
            <a:r>
              <a:rPr lang="en-US" altLang="en-US" sz="2800" dirty="0" err="1"/>
              <a:t>Select方法</a:t>
            </a:r>
            <a:r>
              <a:rPr lang="en-US" altLang="en-US" sz="2800" dirty="0"/>
              <a:t> </a:t>
            </a:r>
            <a:r>
              <a:rPr lang="en-US" altLang="en-US" sz="2800" dirty="0" err="1"/>
              <a:t>选择工作表</a:t>
            </a:r>
            <a:r>
              <a:rPr lang="en-US" altLang="en-US" sz="2800" dirty="0"/>
              <a:t>。</a:t>
            </a:r>
          </a:p>
          <a:p>
            <a:pPr eaLnBrk="1" hangingPunct="1"/>
            <a:r>
              <a:rPr lang="en-US" altLang="en-US" sz="2800" dirty="0" err="1"/>
              <a:t>Copy方法</a:t>
            </a:r>
            <a:r>
              <a:rPr lang="en-US" altLang="en-US" sz="2800" dirty="0"/>
              <a:t> </a:t>
            </a:r>
            <a:r>
              <a:rPr lang="en-US" altLang="en-US" sz="2800" dirty="0" err="1"/>
              <a:t>复制工作表</a:t>
            </a:r>
            <a:r>
              <a:rPr lang="en-US" altLang="en-US" sz="2800" dirty="0"/>
              <a:t>。</a:t>
            </a:r>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p>
        </p:txBody>
      </p:sp>
    </p:spTree>
    <p:extLst>
      <p:ext uri="{BB962C8B-B14F-4D97-AF65-F5344CB8AC3E}">
        <p14:creationId xmlns:p14="http://schemas.microsoft.com/office/powerpoint/2010/main" val="1793410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a:t>引用</a:t>
            </a:r>
            <a:r>
              <a:rPr lang="en-US" altLang="zh-CN" dirty="0"/>
              <a:t>Worksheets</a:t>
            </a:r>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Worksheets(1).Activate </a:t>
            </a:r>
          </a:p>
          <a:p>
            <a:pPr eaLnBrk="1" hangingPunct="1"/>
            <a:r>
              <a:rPr lang="en-US" altLang="zh-CN" sz="2800" dirty="0">
                <a:latin typeface="微软雅黑" panose="020B0503020204020204" pitchFamily="34" charset="-122"/>
                <a:ea typeface="微软雅黑" panose="020B0503020204020204" pitchFamily="34" charset="-122"/>
              </a:rPr>
              <a:t>Worksheets("Sheet1").Activate </a:t>
            </a:r>
          </a:p>
        </p:txBody>
      </p:sp>
    </p:spTree>
    <p:extLst>
      <p:ext uri="{BB962C8B-B14F-4D97-AF65-F5344CB8AC3E}">
        <p14:creationId xmlns:p14="http://schemas.microsoft.com/office/powerpoint/2010/main" val="44849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a:t>什么是接口？</a:t>
            </a:r>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a:t>  接口是不同对象间的连接方法</a:t>
            </a:r>
          </a:p>
          <a:p>
            <a:pPr>
              <a:buFont typeface="Wingdings" panose="05000000000000000000" pitchFamily="2" charset="2"/>
              <a:buChar char="p"/>
            </a:pPr>
            <a:r>
              <a:rPr lang="zh-CN" altLang="en-US" dirty="0"/>
              <a:t>  程序通过一组函数进行连接，从而定义了程序不同部分间的接口</a:t>
            </a:r>
          </a:p>
          <a:p>
            <a:pPr lvl="1"/>
            <a:r>
              <a:rPr lang="en-US" altLang="zh-CN" dirty="0"/>
              <a:t>DLL</a:t>
            </a:r>
            <a:r>
              <a:rPr lang="zh-CN" altLang="en-US" dirty="0"/>
              <a:t>接口是其所输出的函数</a:t>
            </a:r>
          </a:p>
          <a:p>
            <a:pPr lvl="1"/>
            <a:r>
              <a:rPr lang="en-US" altLang="zh-CN" dirty="0"/>
              <a:t>C++</a:t>
            </a:r>
            <a:r>
              <a:rPr lang="zh-CN" altLang="en-US" dirty="0"/>
              <a:t>类的接口就是该类的成员函数集</a:t>
            </a:r>
          </a:p>
          <a:p>
            <a:pPr lvl="1"/>
            <a:r>
              <a:rPr lang="en-US" altLang="zh-CN" dirty="0"/>
              <a:t>COM</a:t>
            </a:r>
            <a:r>
              <a:rPr lang="zh-CN" altLang="en-US" dirty="0"/>
              <a:t>接口是一组由组件实现的提供给客户使用的函数</a:t>
            </a:r>
          </a:p>
        </p:txBody>
      </p:sp>
    </p:spTree>
    <p:extLst>
      <p:ext uri="{BB962C8B-B14F-4D97-AF65-F5344CB8AC3E}">
        <p14:creationId xmlns:p14="http://schemas.microsoft.com/office/powerpoint/2010/main" val="1671923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a:t>Range</a:t>
            </a:r>
            <a:r>
              <a:rPr lang="zh-CN" altLang="en-US" dirty="0"/>
              <a:t>对象 </a:t>
            </a:r>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Range</a:t>
            </a:r>
            <a:r>
              <a:rPr lang="zh-CN" altLang="en-US" sz="2400" dirty="0">
                <a:latin typeface="微软雅黑" panose="020B0503020204020204" pitchFamily="34" charset="-122"/>
                <a:ea typeface="微软雅黑" panose="020B0503020204020204" pitchFamily="34" charset="-122"/>
              </a:rPr>
              <a:t>对象代表工作表的某一单元格、某一行、某一列、某一选定区域或者某一三维区域。</a:t>
            </a:r>
          </a:p>
        </p:txBody>
      </p:sp>
    </p:spTree>
    <p:extLst>
      <p:ext uri="{BB962C8B-B14F-4D97-AF65-F5344CB8AC3E}">
        <p14:creationId xmlns:p14="http://schemas.microsoft.com/office/powerpoint/2010/main" val="25174862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a:t>Range</a:t>
            </a:r>
            <a:r>
              <a:rPr lang="zh-CN" altLang="en-US" sz="3200" dirty="0"/>
              <a:t>对象 </a:t>
            </a:r>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extLst>
      <p:ext uri="{BB962C8B-B14F-4D97-AF65-F5344CB8AC3E}">
        <p14:creationId xmlns:p14="http://schemas.microsoft.com/office/powerpoint/2010/main" val="2229640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a:t>引用单元格范围</a:t>
            </a:r>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a:latin typeface="微软雅黑" panose="020B0503020204020204" pitchFamily="34" charset="-122"/>
                <a:ea typeface="微软雅黑" panose="020B0503020204020204" pitchFamily="34" charset="-122"/>
              </a:rPr>
              <a:t>  Workbooks("Book1").Sheets("Sheet1").Range("A1:D5") </a:t>
            </a:r>
          </a:p>
        </p:txBody>
      </p:sp>
    </p:spTree>
    <p:extLst>
      <p:ext uri="{BB962C8B-B14F-4D97-AF65-F5344CB8AC3E}">
        <p14:creationId xmlns:p14="http://schemas.microsoft.com/office/powerpoint/2010/main" val="993327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a:t>Charts</a:t>
            </a:r>
            <a:r>
              <a:rPr lang="zh-CN" altLang="en-US" sz="3200" dirty="0"/>
              <a:t>图表</a:t>
            </a:r>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p>
          <a:p>
            <a:pPr eaLnBrk="1" hangingPunct="1"/>
            <a:r>
              <a:rPr lang="en-US" altLang="en-US" sz="2800" dirty="0" err="1"/>
              <a:t>PrineOut方法</a:t>
            </a:r>
            <a:r>
              <a:rPr lang="en-US" altLang="en-US" sz="2800" dirty="0"/>
              <a:t> </a:t>
            </a:r>
            <a:r>
              <a:rPr lang="en-US" altLang="en-US" sz="2800" dirty="0" err="1"/>
              <a:t>打印图表</a:t>
            </a:r>
            <a:r>
              <a:rPr lang="en-US" altLang="en-US" sz="2800" dirty="0"/>
              <a:t>。</a:t>
            </a:r>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a:latin typeface="微软雅黑" panose="020B0503020204020204" pitchFamily="34" charset="-122"/>
                <a:ea typeface="微软雅黑" panose="020B0503020204020204" pitchFamily="34" charset="-122"/>
              </a:rPr>
              <a:t>Chart</a:t>
            </a:r>
            <a:r>
              <a:rPr lang="zh-CN" altLang="en-US" sz="2400" dirty="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包含于</a:t>
            </a:r>
            <a:r>
              <a:rPr lang="en-US" altLang="zh-CN" sz="2400" dirty="0" err="1">
                <a:latin typeface="微软雅黑" panose="020B0503020204020204" pitchFamily="34" charset="-122"/>
                <a:ea typeface="微软雅黑" panose="020B0503020204020204" pitchFamily="34" charset="-122"/>
              </a:rPr>
              <a:t>ChartObject</a:t>
            </a:r>
            <a:r>
              <a:rPr lang="zh-CN" altLang="en-US" sz="2400" dirty="0">
                <a:latin typeface="微软雅黑" panose="020B0503020204020204" pitchFamily="34" charset="-122"/>
                <a:ea typeface="微软雅黑" panose="020B0503020204020204" pitchFamily="34" charset="-122"/>
              </a:rPr>
              <a:t>对象中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也可为分立的图表工作表。</a:t>
            </a:r>
          </a:p>
        </p:txBody>
      </p:sp>
    </p:spTree>
    <p:extLst>
      <p:ext uri="{BB962C8B-B14F-4D97-AF65-F5344CB8AC3E}">
        <p14:creationId xmlns:p14="http://schemas.microsoft.com/office/powerpoint/2010/main" val="20974603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a:t>WorksheetFunction</a:t>
            </a:r>
            <a:r>
              <a:rPr lang="zh-CN" altLang="en-US" sz="3200" dirty="0"/>
              <a:t>对象 </a:t>
            </a:r>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单元格的公式</a:t>
            </a:r>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latin typeface="微软雅黑" panose="020B0503020204020204" pitchFamily="34" charset="-122"/>
                <a:ea typeface="微软雅黑" panose="020B0503020204020204" pitchFamily="34" charset="-122"/>
              </a:rPr>
              <a:t>Worksheets("Sheet1").Range("A1:B3").Formula = "=RAND()" </a:t>
            </a:r>
          </a:p>
        </p:txBody>
      </p:sp>
    </p:spTree>
    <p:extLst>
      <p:ext uri="{BB962C8B-B14F-4D97-AF65-F5344CB8AC3E}">
        <p14:creationId xmlns:p14="http://schemas.microsoft.com/office/powerpoint/2010/main" val="10974282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a:t>程序添加</a:t>
            </a:r>
            <a:r>
              <a:rPr lang="en-US" altLang="zh-CN" dirty="0"/>
              <a:t>Excel</a:t>
            </a:r>
            <a:r>
              <a:rPr lang="zh-CN" altLang="en-US" dirty="0"/>
              <a:t>对象引用</a:t>
            </a:r>
          </a:p>
        </p:txBody>
      </p:sp>
      <p:pic>
        <p:nvPicPr>
          <p:cNvPr id="2" name="图片 1"/>
          <p:cNvPicPr>
            <a:picLocks noChangeAspect="1"/>
          </p:cNvPicPr>
          <p:nvPr/>
        </p:nvPicPr>
        <p:blipFill>
          <a:blip r:embed="rId2"/>
          <a:stretch>
            <a:fillRect/>
          </a:stretch>
        </p:blipFill>
        <p:spPr>
          <a:xfrm>
            <a:off x="1631491" y="2537023"/>
            <a:ext cx="8952118" cy="3747727"/>
          </a:xfrm>
          <a:prstGeom prst="rect">
            <a:avLst/>
          </a:prstGeom>
        </p:spPr>
      </p:pic>
    </p:spTree>
    <p:extLst>
      <p:ext uri="{BB962C8B-B14F-4D97-AF65-F5344CB8AC3E}">
        <p14:creationId xmlns:p14="http://schemas.microsoft.com/office/powerpoint/2010/main" val="1944372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a:t>示例程序</a:t>
            </a:r>
            <a:r>
              <a:rPr lang="en-US" altLang="zh-CN" dirty="0"/>
              <a:t>-</a:t>
            </a:r>
            <a:r>
              <a:rPr lang="zh-CN" altLang="en-US" dirty="0"/>
              <a:t>读写</a:t>
            </a:r>
            <a:r>
              <a:rPr lang="en-US" altLang="zh-CN" dirty="0"/>
              <a:t>Excel</a:t>
            </a:r>
            <a:endParaRPr lang="zh-CN" altLang="en-US" dirty="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a:latin typeface="微软雅黑" panose="020B0503020204020204" pitchFamily="34" charset="-122"/>
                <a:ea typeface="微软雅黑" panose="020B0503020204020204" pitchFamily="34" charset="-122"/>
              </a:rPr>
              <a:t>读入文本</a:t>
            </a:r>
          </a:p>
          <a:p>
            <a:pPr eaLnBrk="1" hangingPunct="1"/>
            <a:r>
              <a:rPr lang="zh-CN" altLang="en-US" sz="2800" dirty="0">
                <a:latin typeface="微软雅黑" panose="020B0503020204020204" pitchFamily="34" charset="-122"/>
                <a:ea typeface="微软雅黑" panose="020B0503020204020204" pitchFamily="34" charset="-122"/>
              </a:rPr>
              <a:t>添加单元格内容</a:t>
            </a:r>
          </a:p>
          <a:p>
            <a:pPr eaLnBrk="1" hangingPunct="1"/>
            <a:r>
              <a:rPr lang="zh-CN" altLang="en-US" sz="2800" dirty="0">
                <a:latin typeface="微软雅黑" panose="020B0503020204020204" pitchFamily="34" charset="-122"/>
                <a:ea typeface="微软雅黑" panose="020B0503020204020204" pitchFamily="34" charset="-122"/>
              </a:rPr>
              <a:t>设置单元格颜色</a:t>
            </a:r>
          </a:p>
          <a:p>
            <a:pPr eaLnBrk="1" hangingPunct="1"/>
            <a:r>
              <a:rPr lang="zh-CN" altLang="en-US" sz="2800" dirty="0">
                <a:latin typeface="微软雅黑" panose="020B0503020204020204" pitchFamily="34" charset="-122"/>
                <a:ea typeface="微软雅黑" panose="020B0503020204020204" pitchFamily="34" charset="-122"/>
              </a:rPr>
              <a:t>设置行宽列宽</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插入图表</a:t>
            </a:r>
          </a:p>
          <a:p>
            <a:pPr eaLnBrk="1" hangingPunct="1"/>
            <a:r>
              <a:rPr lang="zh-CN" altLang="en-US" sz="2800" dirty="0">
                <a:latin typeface="微软雅黑" panose="020B0503020204020204" pitchFamily="34" charset="-122"/>
                <a:ea typeface="微软雅黑" panose="020B0503020204020204" pitchFamily="34" charset="-122"/>
              </a:rPr>
              <a:t>关闭</a:t>
            </a:r>
            <a:r>
              <a:rPr lang="en-US" altLang="zh-CN" sz="2800" dirty="0">
                <a:latin typeface="微软雅黑" panose="020B0503020204020204" pitchFamily="34" charset="-122"/>
                <a:ea typeface="微软雅黑" panose="020B0503020204020204" pitchFamily="34" charset="-122"/>
              </a:rPr>
              <a:t>Excel</a:t>
            </a:r>
            <a:r>
              <a:rPr lang="zh-CN" altLang="en-US" sz="2800" dirty="0">
                <a:latin typeface="微软雅黑" panose="020B0503020204020204" pitchFamily="34" charset="-122"/>
                <a:ea typeface="微软雅黑" panose="020B0503020204020204" pitchFamily="34" charset="-122"/>
              </a:rPr>
              <a:t>对象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extLst>
      <p:ext uri="{BB962C8B-B14F-4D97-AF65-F5344CB8AC3E}">
        <p14:creationId xmlns:p14="http://schemas.microsoft.com/office/powerpoint/2010/main" val="3247380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设置数据源</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添加图表</a:t>
            </a:r>
            <a:endParaRPr lang="en-US" altLang="zh-CN" sz="2800" dirty="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a:t>
            </a:r>
          </a:p>
          <a:p>
            <a:pPr lvl="1"/>
            <a:r>
              <a:rPr lang="en-US" altLang="zh-CN" sz="2600" dirty="0">
                <a:latin typeface="微软雅黑" panose="020B0503020204020204" pitchFamily="34" charset="-122"/>
                <a:ea typeface="微软雅黑" panose="020B0503020204020204" pitchFamily="34" charset="-122"/>
              </a:rPr>
              <a:t>MsExcel.XlChartType.xl3DColumn,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78884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extLst>
      <p:ext uri="{BB962C8B-B14F-4D97-AF65-F5344CB8AC3E}">
        <p14:creationId xmlns:p14="http://schemas.microsoft.com/office/powerpoint/2010/main" val="7034175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a:t>上机练习作业</a:t>
            </a:r>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创建自定义</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对象</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定义</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组件接口</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实现</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调用</a:t>
            </a:r>
            <a:r>
              <a:rPr lang="en-US" altLang="zh-CN" sz="2200" dirty="0">
                <a:latin typeface="微软雅黑" panose="020B0503020204020204" pitchFamily="34" charset="-122"/>
                <a:ea typeface="微软雅黑" panose="020B0503020204020204" pitchFamily="34" charset="-122"/>
              </a:rPr>
              <a:t>com</a:t>
            </a:r>
            <a:r>
              <a:rPr lang="zh-CN" altLang="en-US" sz="2200" dirty="0">
                <a:latin typeface="微软雅黑" panose="020B0503020204020204" pitchFamily="34" charset="-122"/>
                <a:ea typeface="微软雅黑" panose="020B0503020204020204" pitchFamily="34" charset="-122"/>
              </a:rPr>
              <a:t>组件</a:t>
            </a:r>
            <a:endParaRPr lang="en-US" altLang="zh-CN" sz="2200" dirty="0">
              <a:latin typeface="微软雅黑" panose="020B0503020204020204" pitchFamily="34" charset="-122"/>
              <a:ea typeface="微软雅黑" panose="020B0503020204020204" pitchFamily="34" charset="-122"/>
            </a:endParaRP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t>1. </a:t>
            </a:r>
            <a:r>
              <a:rPr lang="zh-CN" altLang="en-US" sz="2200" dirty="0"/>
              <a:t>添加新的章节，并添加参考文献部分。</a:t>
            </a:r>
            <a:endParaRPr lang="en-US" altLang="zh-CN" sz="2200" dirty="0"/>
          </a:p>
          <a:p>
            <a:pPr lvl="1"/>
            <a:r>
              <a:rPr lang="en-US" altLang="zh-CN" sz="2200" dirty="0"/>
              <a:t>2. </a:t>
            </a:r>
            <a:r>
              <a:rPr lang="zh-CN" altLang="en-US" sz="2200" dirty="0"/>
              <a:t>实现在文档中添加艺术字。</a:t>
            </a:r>
          </a:p>
          <a:p>
            <a:pPr lvl="1"/>
            <a:r>
              <a:rPr lang="en-US" altLang="zh-CN" sz="2200" dirty="0"/>
              <a:t>3. </a:t>
            </a:r>
            <a:r>
              <a:rPr lang="zh-CN" altLang="en-US" sz="2200" dirty="0"/>
              <a:t>向每小节页眉添加文本信息。</a:t>
            </a:r>
          </a:p>
          <a:p>
            <a:pPr eaLnBrk="1" hangingPunct="1"/>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com</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编写一个窗体应用程序，将给定</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表格中信息显示到窗体界面。</a:t>
            </a:r>
          </a:p>
          <a:p>
            <a:pPr lvl="1"/>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编写功能设置</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表格的边框为黑实线。</a:t>
            </a:r>
            <a:endParaRPr lang="en-US" altLang="zh-CN" sz="2200" dirty="0">
              <a:latin typeface="微软雅黑" panose="020B0503020204020204" pitchFamily="34" charset="-122"/>
              <a:ea typeface="微软雅黑" panose="020B0503020204020204" pitchFamily="34" charset="-122"/>
            </a:endParaRPr>
          </a:p>
          <a:p>
            <a:pPr lvl="1"/>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向</a:t>
            </a:r>
            <a:r>
              <a:rPr lang="en-US" altLang="zh-CN" sz="2200" dirty="0">
                <a:latin typeface="微软雅黑" panose="020B0503020204020204" pitchFamily="34" charset="-122"/>
                <a:ea typeface="微软雅黑" panose="020B0503020204020204" pitchFamily="34" charset="-122"/>
              </a:rPr>
              <a:t>Excel</a:t>
            </a:r>
            <a:r>
              <a:rPr lang="zh-CN" altLang="en-US" sz="2200" dirty="0">
                <a:latin typeface="微软雅黑" panose="020B0503020204020204" pitchFamily="34" charset="-122"/>
                <a:ea typeface="微软雅黑" panose="020B0503020204020204" pitchFamily="34" charset="-122"/>
              </a:rPr>
              <a:t>文档中添加图表</a:t>
            </a:r>
            <a:endParaRPr lang="en-US" altLang="zh-CN" sz="2200" dirty="0">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33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a:t>接口是如何实现的？</a:t>
            </a:r>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a:t>  组件可以支持任意数目的接口</a:t>
            </a:r>
          </a:p>
          <a:p>
            <a:pPr>
              <a:buFont typeface="Wingdings" panose="05000000000000000000" pitchFamily="2" charset="2"/>
              <a:buChar char="p"/>
            </a:pPr>
            <a:r>
              <a:rPr lang="zh-CN" altLang="en-US" sz="2400" dirty="0"/>
              <a:t>  接口应具有不变性，组件升级时不应该修改原来的接口，而是添加新的接口</a:t>
            </a:r>
            <a:endParaRPr lang="en-US" altLang="zh-CN" sz="2400" dirty="0"/>
          </a:p>
          <a:p>
            <a:pPr lvl="1"/>
            <a:r>
              <a:rPr lang="en-US" altLang="zh-CN" sz="2000" dirty="0"/>
              <a:t> COM</a:t>
            </a:r>
            <a:r>
              <a:rPr lang="zh-CN" altLang="en-US" sz="2000" dirty="0"/>
              <a:t>接口在</a:t>
            </a:r>
            <a:r>
              <a:rPr lang="en-US" altLang="zh-CN" sz="2000" dirty="0"/>
              <a:t>C++</a:t>
            </a:r>
            <a:r>
              <a:rPr lang="zh-CN" altLang="en-US" sz="2000" dirty="0"/>
              <a:t>中是用纯抽象基类实现</a:t>
            </a:r>
          </a:p>
          <a:p>
            <a:pPr lvl="1"/>
            <a:r>
              <a:rPr lang="zh-CN" altLang="en-US" sz="2000" dirty="0"/>
              <a:t> 一个</a:t>
            </a:r>
            <a:r>
              <a:rPr lang="en-US" altLang="zh-CN" sz="2000" dirty="0"/>
              <a:t>COM</a:t>
            </a:r>
            <a:r>
              <a:rPr lang="zh-CN" altLang="en-US" sz="2000" dirty="0"/>
              <a:t>组件可以支多个接口</a:t>
            </a:r>
          </a:p>
          <a:p>
            <a:pPr lvl="1"/>
            <a:r>
              <a:rPr lang="zh-CN" altLang="en-US" sz="2000" dirty="0"/>
              <a:t> 一个</a:t>
            </a:r>
            <a:r>
              <a:rPr lang="en-US" altLang="zh-CN" sz="2000" dirty="0"/>
              <a:t>C++</a:t>
            </a:r>
            <a:r>
              <a:rPr lang="zh-CN" altLang="en-US" sz="2000" dirty="0"/>
              <a:t>类可以使用</a:t>
            </a:r>
            <a:r>
              <a:rPr lang="zh-CN" altLang="en-US" sz="2000" dirty="0">
                <a:hlinkClick r:id="rId2"/>
              </a:rPr>
              <a:t>多重继承</a:t>
            </a:r>
            <a:r>
              <a:rPr lang="zh-CN" altLang="en-US" sz="2000" dirty="0"/>
              <a:t>来实现一个支持多个接口的组件</a:t>
            </a:r>
          </a:p>
        </p:txBody>
      </p:sp>
    </p:spTree>
    <p:extLst>
      <p:ext uri="{BB962C8B-B14F-4D97-AF65-F5344CB8AC3E}">
        <p14:creationId xmlns:p14="http://schemas.microsoft.com/office/powerpoint/2010/main" val="2644103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a:t>COM</a:t>
            </a:r>
            <a:r>
              <a:rPr lang="zh-CN" altLang="en-US" dirty="0"/>
              <a:t>是</a:t>
            </a:r>
            <a:r>
              <a:rPr lang="en-US" altLang="zh-CN" dirty="0"/>
              <a:t>DLL</a:t>
            </a:r>
            <a:r>
              <a:rPr lang="zh-CN" altLang="en-US" dirty="0"/>
              <a:t>吗？</a:t>
            </a:r>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a:t>  DLL</a:t>
            </a:r>
            <a:r>
              <a:rPr lang="zh-CN" altLang="en-US" sz="2800" dirty="0"/>
              <a:t>是对静态连接的一种改进，带来了更细的开发分工，包括二进制如何交互的问题，尤其是当</a:t>
            </a:r>
            <a:r>
              <a:rPr lang="en-US" altLang="zh-CN" sz="2800" dirty="0"/>
              <a:t>DLL</a:t>
            </a:r>
            <a:r>
              <a:rPr lang="zh-CN" altLang="en-US" sz="2800" dirty="0"/>
              <a:t>输出类时的二进制交互问题</a:t>
            </a:r>
            <a:endParaRPr lang="en-US" altLang="zh-CN" sz="2800" dirty="0"/>
          </a:p>
          <a:p>
            <a:pPr>
              <a:buFont typeface="Wingdings" panose="05000000000000000000" pitchFamily="2" charset="2"/>
              <a:buChar char="p"/>
            </a:pPr>
            <a:r>
              <a:rPr lang="en-US" altLang="zh-CN" sz="2800" dirty="0"/>
              <a:t>  COM</a:t>
            </a:r>
            <a:r>
              <a:rPr lang="zh-CN" altLang="en-US" sz="2800" dirty="0"/>
              <a:t>的各种努力都是在规定一种二进制交互协议</a:t>
            </a:r>
            <a:endParaRPr lang="en-US" altLang="zh-CN" sz="2800" dirty="0"/>
          </a:p>
          <a:p>
            <a:pPr marL="457051"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，函数一大堆，难以组织</a:t>
            </a:r>
            <a:endParaRPr lang="zh-CN" altLang="en-US" sz="2000" dirty="0"/>
          </a:p>
          <a:p>
            <a:pPr marL="457051"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升级困难，函数不能随意改变</a:t>
            </a:r>
          </a:p>
          <a:p>
            <a:pPr marL="457051"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a:t>没有</a:t>
            </a:r>
          </a:p>
          <a:p>
            <a:pPr marL="457051"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很困难</a:t>
            </a:r>
          </a:p>
          <a:p>
            <a:pPr marL="457051"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a:t>不可能</a:t>
            </a:r>
          </a:p>
          <a:p>
            <a:pPr marL="457051"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只有封装</a:t>
            </a:r>
            <a:endParaRPr lang="zh-CN" altLang="en-US" sz="2000" dirty="0"/>
          </a:p>
          <a:p>
            <a:pPr marL="457051"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a:t>等</a:t>
            </a:r>
          </a:p>
          <a:p>
            <a:pPr marL="0" indent="0">
              <a:buNone/>
            </a:pPr>
            <a:endParaRPr lang="zh-CN" altLang="en-US" dirty="0"/>
          </a:p>
        </p:txBody>
      </p:sp>
    </p:spTree>
    <p:extLst>
      <p:ext uri="{BB962C8B-B14F-4D97-AF65-F5344CB8AC3E}">
        <p14:creationId xmlns:p14="http://schemas.microsoft.com/office/powerpoint/2010/main" val="2906484995"/>
      </p:ext>
    </p:extLst>
  </p:cSld>
  <p:clrMapOvr>
    <a:masterClrMapping/>
  </p:clrMapOvr>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5378</TotalTime>
  <Words>4101</Words>
  <Application>Microsoft Office PowerPoint</Application>
  <PresentationFormat>宽屏</PresentationFormat>
  <Paragraphs>534</Paragraphs>
  <Slides>80</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80</vt:i4>
      </vt:variant>
    </vt:vector>
  </HeadingPairs>
  <TitlesOfParts>
    <vt:vector size="92" baseType="lpstr">
      <vt:lpstr>宋体</vt:lpstr>
      <vt:lpstr>微软雅黑</vt:lpstr>
      <vt:lpstr>新宋体</vt:lpstr>
      <vt:lpstr>Arial</vt:lpstr>
      <vt:lpstr>Calibri</vt:lpstr>
      <vt:lpstr>Calibri Light</vt:lpstr>
      <vt:lpstr>Consolas</vt:lpstr>
      <vt:lpstr>Tahoma</vt:lpstr>
      <vt:lpstr>Wingdings</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郑 晓欣</cp:lastModifiedBy>
  <cp:revision>318</cp:revision>
  <dcterms:created xsi:type="dcterms:W3CDTF">2014-12-05T07:09:50Z</dcterms:created>
  <dcterms:modified xsi:type="dcterms:W3CDTF">2018-10-01T08:20:26Z</dcterms:modified>
</cp:coreProperties>
</file>