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66DF62E-0059-4E5D-AAA6-3B232428ED3D}"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17993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220177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228284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314078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66DF62E-0059-4E5D-AAA6-3B232428ED3D}"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878697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269150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34227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425107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1FA58-EA90-4ABD-8A6D-BBE8FE10ED62}" type="datetimeFigureOut">
              <a:rPr lang="zh-CN" altLang="en-US" smtClean="0"/>
              <a:t>2023/7/1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6DF62E-0059-4E5D-AAA6-3B232428ED3D}" type="slidenum">
              <a:rPr lang="zh-CN" altLang="en-US" smtClean="0"/>
              <a:t>‹#›</a:t>
            </a:fld>
            <a:endParaRPr lang="zh-CN" altLang="en-US"/>
          </a:p>
        </p:txBody>
      </p:sp>
    </p:spTree>
    <p:extLst>
      <p:ext uri="{BB962C8B-B14F-4D97-AF65-F5344CB8AC3E}">
        <p14:creationId xmlns:p14="http://schemas.microsoft.com/office/powerpoint/2010/main" val="206651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C71FA58-EA90-4ABD-8A6D-BBE8FE10ED62}" type="datetimeFigureOut">
              <a:rPr lang="zh-CN" altLang="en-US" smtClean="0"/>
              <a:t>2023/7/1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66DF62E-0059-4E5D-AAA6-3B232428ED3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927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C71FA58-EA90-4ABD-8A6D-BBE8FE10ED62}" type="datetimeFigureOut">
              <a:rPr lang="zh-CN" altLang="en-US" smtClean="0"/>
              <a:t>2023/7/1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66DF62E-0059-4E5D-AAA6-3B232428ED3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956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C71FA58-EA90-4ABD-8A6D-BBE8FE10ED62}" type="datetimeFigureOut">
              <a:rPr lang="zh-CN" altLang="en-US" smtClean="0"/>
              <a:t>2023/7/1</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66DF62E-0059-4E5D-AAA6-3B232428ED3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3765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7802A-2F91-2457-1E1A-36302D4642D9}"/>
              </a:ext>
            </a:extLst>
          </p:cNvPr>
          <p:cNvSpPr>
            <a:spLocks noGrp="1"/>
          </p:cNvSpPr>
          <p:nvPr>
            <p:ph type="ctrTitle"/>
          </p:nvPr>
        </p:nvSpPr>
        <p:spPr/>
        <p:txBody>
          <a:bodyPr/>
          <a:lstStyle/>
          <a:p>
            <a:r>
              <a:rPr lang="en-US" altLang="zh-CN" sz="5400" dirty="0" err="1"/>
              <a:t>trAnformer</a:t>
            </a:r>
            <a:r>
              <a:rPr lang="zh-CN" altLang="en-US" sz="5400" dirty="0"/>
              <a:t>预测蛋白质功能</a:t>
            </a:r>
          </a:p>
        </p:txBody>
      </p:sp>
      <p:sp>
        <p:nvSpPr>
          <p:cNvPr id="3" name="副标题 2">
            <a:extLst>
              <a:ext uri="{FF2B5EF4-FFF2-40B4-BE49-F238E27FC236}">
                <a16:creationId xmlns:a16="http://schemas.microsoft.com/office/drawing/2014/main" id="{76ADEE2B-1EA5-272F-3AC6-293EE82F444D}"/>
              </a:ext>
            </a:extLst>
          </p:cNvPr>
          <p:cNvSpPr>
            <a:spLocks noGrp="1"/>
          </p:cNvSpPr>
          <p:nvPr>
            <p:ph type="subTitle" idx="1"/>
          </p:nvPr>
        </p:nvSpPr>
        <p:spPr/>
        <p:txBody>
          <a:bodyPr/>
          <a:lstStyle/>
          <a:p>
            <a:endParaRPr lang="en-US" altLang="zh-CN" dirty="0"/>
          </a:p>
          <a:p>
            <a:r>
              <a:rPr lang="zh-CN" altLang="en-US" dirty="0"/>
              <a:t>陈一铓 </a:t>
            </a:r>
            <a:r>
              <a:rPr lang="en-US" altLang="zh-CN" dirty="0"/>
              <a:t>20201060305</a:t>
            </a:r>
            <a:endParaRPr lang="zh-CN" altLang="en-US" dirty="0"/>
          </a:p>
        </p:txBody>
      </p:sp>
    </p:spTree>
    <p:extLst>
      <p:ext uri="{BB962C8B-B14F-4D97-AF65-F5344CB8AC3E}">
        <p14:creationId xmlns:p14="http://schemas.microsoft.com/office/powerpoint/2010/main" val="168800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9CF98-60A6-F24E-C393-EF57D1F7E2D5}"/>
              </a:ext>
            </a:extLst>
          </p:cNvPr>
          <p:cNvSpPr>
            <a:spLocks noGrp="1"/>
          </p:cNvSpPr>
          <p:nvPr>
            <p:ph type="title"/>
          </p:nvPr>
        </p:nvSpPr>
        <p:spPr/>
        <p:txBody>
          <a:bodyPr/>
          <a:lstStyle/>
          <a:p>
            <a:r>
              <a:rPr lang="en-US" altLang="zh-CN" dirty="0"/>
              <a:t> </a:t>
            </a:r>
            <a:endParaRPr lang="zh-CN" altLang="en-US" dirty="0"/>
          </a:p>
        </p:txBody>
      </p:sp>
      <p:sp>
        <p:nvSpPr>
          <p:cNvPr id="4" name="内容占位符 3">
            <a:extLst>
              <a:ext uri="{FF2B5EF4-FFF2-40B4-BE49-F238E27FC236}">
                <a16:creationId xmlns:a16="http://schemas.microsoft.com/office/drawing/2014/main" id="{5715DF6B-08C1-E617-2F87-50653BE8E162}"/>
              </a:ext>
            </a:extLst>
          </p:cNvPr>
          <p:cNvSpPr>
            <a:spLocks noGrp="1"/>
          </p:cNvSpPr>
          <p:nvPr>
            <p:ph idx="1"/>
          </p:nvPr>
        </p:nvSpPr>
        <p:spPr>
          <a:xfrm>
            <a:off x="1371600" y="1234910"/>
            <a:ext cx="4868944" cy="4632489"/>
          </a:xfrm>
        </p:spPr>
        <p:txBody>
          <a:bodyPr/>
          <a:lstStyle/>
          <a:p>
            <a:r>
              <a:rPr lang="zh-CN" altLang="en-US" b="0" i="0" dirty="0">
                <a:solidFill>
                  <a:srgbClr val="374151"/>
                </a:solidFill>
                <a:effectLst/>
                <a:latin typeface="Söhne"/>
              </a:rPr>
              <a:t>蛋白质（</a:t>
            </a:r>
            <a:r>
              <a:rPr lang="en-US" altLang="zh-CN" b="0" i="0" dirty="0">
                <a:solidFill>
                  <a:srgbClr val="374151"/>
                </a:solidFill>
                <a:effectLst/>
                <a:latin typeface="Söhne"/>
              </a:rPr>
              <a:t>Protein</a:t>
            </a:r>
            <a:r>
              <a:rPr lang="zh-CN" altLang="en-US" b="0" i="0" dirty="0">
                <a:solidFill>
                  <a:srgbClr val="374151"/>
                </a:solidFill>
                <a:effectLst/>
                <a:latin typeface="Söhne"/>
              </a:rPr>
              <a:t>）是生物体内一类重要的生物大分子，由氨基酸的序列组成。它们在细胞中扮演着许多重要的功能角色，如催化化学反应、传递信号、结构支持等。蛋白质通过折叠成特定的三维结构来完成其功能。蛋白质的结构和功能与其氨基酸序列密切相关。</a:t>
            </a:r>
            <a:endParaRPr lang="en-US" altLang="zh-CN" b="0" i="0" dirty="0">
              <a:solidFill>
                <a:srgbClr val="374151"/>
              </a:solidFill>
              <a:effectLst/>
              <a:latin typeface="Söhne"/>
            </a:endParaRPr>
          </a:p>
          <a:p>
            <a:r>
              <a:rPr lang="zh-CN" altLang="en-US" b="0" i="0" dirty="0">
                <a:solidFill>
                  <a:srgbClr val="374151"/>
                </a:solidFill>
                <a:effectLst/>
                <a:latin typeface="Söhne"/>
              </a:rPr>
              <a:t>蛋白质的结构决定了其功能。在特定的环境条件下，蛋白质可以与其他分子相互作用，执行特定的生物功能，如酶催化、运输分子、调节基因表达等。蛋白质的功能多样且广泛，对生物体的正常运作至关重要。</a:t>
            </a:r>
            <a:endParaRPr lang="en-US" altLang="zh-CN" dirty="0">
              <a:solidFill>
                <a:srgbClr val="374151"/>
              </a:solidFill>
              <a:latin typeface="Söhne"/>
            </a:endParaRPr>
          </a:p>
        </p:txBody>
      </p:sp>
      <p:pic>
        <p:nvPicPr>
          <p:cNvPr id="5" name="Picture 2" descr="The game has changed.' AI triumphs at solving protein structures | Science  | AAAS">
            <a:extLst>
              <a:ext uri="{FF2B5EF4-FFF2-40B4-BE49-F238E27FC236}">
                <a16:creationId xmlns:a16="http://schemas.microsoft.com/office/drawing/2014/main" id="{FF22206F-1EED-10AF-DD2D-72DFE0B6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981" y="1625465"/>
            <a:ext cx="5465779" cy="306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A3A3B-CB75-3E52-7F5D-FF6874C1D9E6}"/>
              </a:ext>
            </a:extLst>
          </p:cNvPr>
          <p:cNvSpPr>
            <a:spLocks noGrp="1"/>
          </p:cNvSpPr>
          <p:nvPr>
            <p:ph type="title"/>
          </p:nvPr>
        </p:nvSpPr>
        <p:spPr/>
        <p:txBody>
          <a:bodyPr/>
          <a:lstStyle/>
          <a:p>
            <a:r>
              <a:rPr lang="en-US" altLang="zh-CN" dirty="0"/>
              <a:t>   </a:t>
            </a:r>
            <a:r>
              <a:rPr lang="zh-CN" altLang="en-US" dirty="0"/>
              <a:t>实验内容</a:t>
            </a:r>
            <a:r>
              <a:rPr lang="en-US" altLang="zh-CN" dirty="0"/>
              <a:t> </a:t>
            </a:r>
            <a:endParaRPr lang="zh-CN" altLang="en-US" dirty="0"/>
          </a:p>
        </p:txBody>
      </p:sp>
      <p:pic>
        <p:nvPicPr>
          <p:cNvPr id="4" name="内容占位符 3">
            <a:extLst>
              <a:ext uri="{FF2B5EF4-FFF2-40B4-BE49-F238E27FC236}">
                <a16:creationId xmlns:a16="http://schemas.microsoft.com/office/drawing/2014/main" id="{5BF6F5A0-1B10-F1FE-DCF2-387F8B7EFDA3}"/>
              </a:ext>
            </a:extLst>
          </p:cNvPr>
          <p:cNvPicPr>
            <a:picLocks noGrp="1" noChangeAspect="1"/>
          </p:cNvPicPr>
          <p:nvPr>
            <p:ph idx="1"/>
          </p:nvPr>
        </p:nvPicPr>
        <p:blipFill>
          <a:blip r:embed="rId2"/>
          <a:stretch>
            <a:fillRect/>
          </a:stretch>
        </p:blipFill>
        <p:spPr>
          <a:xfrm>
            <a:off x="1857080" y="1930603"/>
            <a:ext cx="8333294" cy="4241597"/>
          </a:xfrm>
          <a:prstGeom prst="rect">
            <a:avLst/>
          </a:prstGeom>
        </p:spPr>
      </p:pic>
    </p:spTree>
    <p:extLst>
      <p:ext uri="{BB962C8B-B14F-4D97-AF65-F5344CB8AC3E}">
        <p14:creationId xmlns:p14="http://schemas.microsoft.com/office/powerpoint/2010/main" val="50433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2EACD-6A05-0D4C-0722-CBECA1A0322C}"/>
              </a:ext>
            </a:extLst>
          </p:cNvPr>
          <p:cNvSpPr>
            <a:spLocks noGrp="1"/>
          </p:cNvSpPr>
          <p:nvPr>
            <p:ph type="title"/>
          </p:nvPr>
        </p:nvSpPr>
        <p:spPr/>
        <p:txBody>
          <a:bodyPr/>
          <a:lstStyle/>
          <a:p>
            <a:r>
              <a:rPr lang="zh-CN" altLang="en-US" dirty="0"/>
              <a:t>配置</a:t>
            </a:r>
          </a:p>
        </p:txBody>
      </p:sp>
      <p:sp>
        <p:nvSpPr>
          <p:cNvPr id="3" name="内容占位符 2">
            <a:extLst>
              <a:ext uri="{FF2B5EF4-FFF2-40B4-BE49-F238E27FC236}">
                <a16:creationId xmlns:a16="http://schemas.microsoft.com/office/drawing/2014/main" id="{BE876B83-1489-5BC0-C32D-00382792CB0C}"/>
              </a:ext>
            </a:extLst>
          </p:cNvPr>
          <p:cNvSpPr>
            <a:spLocks noGrp="1"/>
          </p:cNvSpPr>
          <p:nvPr>
            <p:ph idx="1"/>
          </p:nvPr>
        </p:nvSpPr>
        <p:spPr/>
        <p:txBody>
          <a:bodyPr/>
          <a:lstStyle/>
          <a:p>
            <a:r>
              <a:rPr lang="zh-CN" altLang="en-US" sz="2800" dirty="0"/>
              <a:t>软件</a:t>
            </a:r>
            <a:endParaRPr lang="en-US" altLang="zh-CN" sz="2800" dirty="0"/>
          </a:p>
          <a:p>
            <a:r>
              <a:rPr lang="en-US" altLang="zh-CN" dirty="0"/>
              <a:t>Python</a:t>
            </a:r>
            <a:r>
              <a:rPr lang="zh-CN" altLang="en-US" dirty="0"/>
              <a:t>，</a:t>
            </a:r>
            <a:r>
              <a:rPr lang="en-US" altLang="zh-CN" dirty="0"/>
              <a:t>Kaggle notebook</a:t>
            </a:r>
          </a:p>
          <a:p>
            <a:r>
              <a:rPr lang="en-US" altLang="zh-CN" dirty="0" err="1"/>
              <a:t>jupyter</a:t>
            </a:r>
            <a:r>
              <a:rPr lang="en-US" altLang="zh-CN" dirty="0"/>
              <a:t> notebook</a:t>
            </a:r>
          </a:p>
          <a:p>
            <a:endParaRPr lang="en-US" altLang="zh-CN" dirty="0"/>
          </a:p>
          <a:p>
            <a:r>
              <a:rPr lang="zh-CN" altLang="en-US" sz="2800" dirty="0"/>
              <a:t>硬件</a:t>
            </a:r>
            <a:endParaRPr lang="en-US" altLang="zh-CN" sz="2800" dirty="0"/>
          </a:p>
          <a:p>
            <a:r>
              <a:rPr lang="en-US" altLang="zh-CN" dirty="0"/>
              <a:t>Nvidia P100</a:t>
            </a:r>
          </a:p>
        </p:txBody>
      </p:sp>
      <p:pic>
        <p:nvPicPr>
          <p:cNvPr id="5" name="图片 4">
            <a:extLst>
              <a:ext uri="{FF2B5EF4-FFF2-40B4-BE49-F238E27FC236}">
                <a16:creationId xmlns:a16="http://schemas.microsoft.com/office/drawing/2014/main" id="{D031C16B-4808-64CB-22B9-910DB67B06C3}"/>
              </a:ext>
            </a:extLst>
          </p:cNvPr>
          <p:cNvPicPr>
            <a:picLocks noChangeAspect="1"/>
          </p:cNvPicPr>
          <p:nvPr/>
        </p:nvPicPr>
        <p:blipFill>
          <a:blip r:embed="rId2"/>
          <a:stretch>
            <a:fillRect/>
          </a:stretch>
        </p:blipFill>
        <p:spPr>
          <a:xfrm>
            <a:off x="4767570" y="1828799"/>
            <a:ext cx="7254747" cy="3408398"/>
          </a:xfrm>
          <a:prstGeom prst="rect">
            <a:avLst/>
          </a:prstGeom>
        </p:spPr>
      </p:pic>
    </p:spTree>
    <p:extLst>
      <p:ext uri="{BB962C8B-B14F-4D97-AF65-F5344CB8AC3E}">
        <p14:creationId xmlns:p14="http://schemas.microsoft.com/office/powerpoint/2010/main" val="408453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00184-EC8D-07F6-F8C8-5A872FFBD918}"/>
              </a:ext>
            </a:extLst>
          </p:cNvPr>
          <p:cNvSpPr>
            <a:spLocks noGrp="1"/>
          </p:cNvSpPr>
          <p:nvPr>
            <p:ph type="title"/>
          </p:nvPr>
        </p:nvSpPr>
        <p:spPr/>
        <p:txBody>
          <a:bodyPr/>
          <a:lstStyle/>
          <a:p>
            <a:r>
              <a:rPr lang="zh-CN" altLang="en-US" dirty="0"/>
              <a:t>数据</a:t>
            </a:r>
          </a:p>
        </p:txBody>
      </p:sp>
      <p:sp>
        <p:nvSpPr>
          <p:cNvPr id="3" name="内容占位符 2">
            <a:extLst>
              <a:ext uri="{FF2B5EF4-FFF2-40B4-BE49-F238E27FC236}">
                <a16:creationId xmlns:a16="http://schemas.microsoft.com/office/drawing/2014/main" id="{42BC5DC2-3374-CF30-4C20-4C8587301626}"/>
              </a:ext>
            </a:extLst>
          </p:cNvPr>
          <p:cNvSpPr>
            <a:spLocks noGrp="1"/>
          </p:cNvSpPr>
          <p:nvPr>
            <p:ph idx="1"/>
          </p:nvPr>
        </p:nvSpPr>
        <p:spPr>
          <a:xfrm>
            <a:off x="1371600" y="1423447"/>
            <a:ext cx="9448800" cy="5147035"/>
          </a:xfrm>
        </p:spPr>
        <p:txBody>
          <a:bodyPr>
            <a:normAutofit/>
          </a:bodyPr>
          <a:lstStyle/>
          <a:p>
            <a:pPr marL="0" indent="0">
              <a:buNone/>
            </a:pPr>
            <a:endParaRPr lang="en-US" altLang="zh-CN" sz="2800" dirty="0"/>
          </a:p>
          <a:p>
            <a:r>
              <a:rPr lang="en-US" altLang="zh-CN" sz="2800" dirty="0"/>
              <a:t>cafa-5-protein-function-prediction</a:t>
            </a:r>
            <a:endParaRPr lang="en-US" altLang="zh-CN" dirty="0"/>
          </a:p>
          <a:p>
            <a:r>
              <a:rPr lang="en-US" altLang="zh-CN" dirty="0" err="1"/>
              <a:t>train_sequences.fasta</a:t>
            </a:r>
            <a:r>
              <a:rPr lang="en-US" altLang="zh-CN" dirty="0"/>
              <a:t> </a:t>
            </a:r>
            <a:r>
              <a:rPr lang="zh-CN" altLang="en-US" dirty="0"/>
              <a:t>，</a:t>
            </a:r>
            <a:r>
              <a:rPr lang="en-US" altLang="zh-CN" dirty="0" err="1"/>
              <a:t>train_terms.tsv</a:t>
            </a:r>
            <a:r>
              <a:rPr lang="en-US" altLang="zh-CN" dirty="0"/>
              <a:t> </a:t>
            </a:r>
            <a:r>
              <a:rPr lang="zh-CN" altLang="en-US" dirty="0"/>
              <a:t>，</a:t>
            </a:r>
            <a:r>
              <a:rPr lang="en-US" altLang="zh-CN" dirty="0" err="1"/>
              <a:t>train_taxonomy.tsv</a:t>
            </a:r>
            <a:r>
              <a:rPr lang="en-US" altLang="zh-CN" dirty="0"/>
              <a:t> </a:t>
            </a:r>
            <a:r>
              <a:rPr lang="zh-CN" altLang="en-US" dirty="0"/>
              <a:t>，</a:t>
            </a:r>
            <a:r>
              <a:rPr lang="en-US" altLang="zh-CN" dirty="0"/>
              <a:t>go-</a:t>
            </a:r>
            <a:r>
              <a:rPr lang="en-US" altLang="zh-CN" dirty="0" err="1"/>
              <a:t>basic.obo</a:t>
            </a:r>
            <a:r>
              <a:rPr lang="en-US" altLang="zh-CN" dirty="0"/>
              <a:t> </a:t>
            </a:r>
            <a:r>
              <a:rPr lang="zh-CN" altLang="en-US" dirty="0"/>
              <a:t>，</a:t>
            </a:r>
            <a:r>
              <a:rPr lang="en-US" altLang="zh-CN" dirty="0" err="1"/>
              <a:t>testsuperset.fasta</a:t>
            </a:r>
            <a:r>
              <a:rPr lang="en-US" altLang="zh-CN" dirty="0"/>
              <a:t> </a:t>
            </a:r>
            <a:r>
              <a:rPr lang="zh-CN" altLang="en-US" dirty="0"/>
              <a:t>，</a:t>
            </a:r>
            <a:r>
              <a:rPr lang="en-US" altLang="zh-CN" dirty="0" err="1"/>
              <a:t>testsuperset</a:t>
            </a:r>
            <a:r>
              <a:rPr lang="en-US" altLang="zh-CN" dirty="0"/>
              <a:t>-taxon-</a:t>
            </a:r>
            <a:r>
              <a:rPr lang="en-US" altLang="zh-CN" dirty="0" err="1"/>
              <a:t>list.tsv</a:t>
            </a:r>
            <a:r>
              <a:rPr lang="en-US" altLang="zh-CN" dirty="0"/>
              <a:t> </a:t>
            </a:r>
            <a:r>
              <a:rPr lang="zh-CN" altLang="en-US" dirty="0"/>
              <a:t>，</a:t>
            </a:r>
            <a:r>
              <a:rPr lang="en-US" altLang="zh-CN" dirty="0"/>
              <a:t>IA.txt - Information </a:t>
            </a:r>
            <a:r>
              <a:rPr lang="zh-CN" altLang="en-US" dirty="0"/>
              <a:t>，</a:t>
            </a:r>
            <a:r>
              <a:rPr lang="en-US" altLang="zh-CN" dirty="0"/>
              <a:t>sample_submission.csv </a:t>
            </a:r>
          </a:p>
          <a:p>
            <a:pPr marL="0" indent="0">
              <a:buNone/>
            </a:pPr>
            <a:endParaRPr lang="en-US" altLang="zh-CN" dirty="0"/>
          </a:p>
          <a:p>
            <a:r>
              <a:rPr lang="en-US" altLang="zh-CN" sz="2800" dirty="0"/>
              <a:t>t5embeds</a:t>
            </a:r>
          </a:p>
          <a:p>
            <a:r>
              <a:rPr lang="en-US" altLang="zh-CN" dirty="0" err="1"/>
              <a:t>train_ids.npy</a:t>
            </a:r>
            <a:r>
              <a:rPr lang="zh-CN" altLang="en-US" dirty="0"/>
              <a:t>，</a:t>
            </a:r>
            <a:r>
              <a:rPr lang="en-US" altLang="zh-CN" dirty="0" err="1"/>
              <a:t>test_embeds.npy</a:t>
            </a:r>
            <a:r>
              <a:rPr lang="zh-CN" altLang="en-US" dirty="0"/>
              <a:t>，</a:t>
            </a:r>
            <a:r>
              <a:rPr lang="en-US" altLang="zh-CN" dirty="0" err="1"/>
              <a:t>train_embeds.npy</a:t>
            </a:r>
            <a:r>
              <a:rPr lang="zh-CN" altLang="en-US" dirty="0"/>
              <a:t>，</a:t>
            </a:r>
            <a:r>
              <a:rPr lang="en-US" altLang="zh-CN" dirty="0" err="1"/>
              <a:t>test_ids.npy</a:t>
            </a:r>
            <a:endParaRPr lang="en-US" altLang="zh-CN" dirty="0"/>
          </a:p>
        </p:txBody>
      </p:sp>
    </p:spTree>
    <p:extLst>
      <p:ext uri="{BB962C8B-B14F-4D97-AF65-F5344CB8AC3E}">
        <p14:creationId xmlns:p14="http://schemas.microsoft.com/office/powerpoint/2010/main" val="330448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B41BE-3DBA-9D59-3267-1F42A1C4F17A}"/>
              </a:ext>
            </a:extLst>
          </p:cNvPr>
          <p:cNvSpPr>
            <a:spLocks noGrp="1"/>
          </p:cNvSpPr>
          <p:nvPr>
            <p:ph type="title"/>
          </p:nvPr>
        </p:nvSpPr>
        <p:spPr/>
        <p:txBody>
          <a:bodyPr/>
          <a:lstStyle/>
          <a:p>
            <a:r>
              <a:rPr lang="zh-CN" altLang="en-US" dirty="0"/>
              <a:t>模型</a:t>
            </a:r>
          </a:p>
        </p:txBody>
      </p:sp>
      <p:sp>
        <p:nvSpPr>
          <p:cNvPr id="3" name="内容占位符 2">
            <a:extLst>
              <a:ext uri="{FF2B5EF4-FFF2-40B4-BE49-F238E27FC236}">
                <a16:creationId xmlns:a16="http://schemas.microsoft.com/office/drawing/2014/main" id="{6D688A23-6D4E-263C-E964-D3EFEFEDD0CA}"/>
              </a:ext>
            </a:extLst>
          </p:cNvPr>
          <p:cNvSpPr>
            <a:spLocks noGrp="1"/>
          </p:cNvSpPr>
          <p:nvPr>
            <p:ph idx="1"/>
          </p:nvPr>
        </p:nvSpPr>
        <p:spPr>
          <a:xfrm>
            <a:off x="1371600" y="1941922"/>
            <a:ext cx="4963212" cy="3925478"/>
          </a:xfrm>
        </p:spPr>
        <p:txBody>
          <a:bodyPr>
            <a:normAutofit/>
          </a:bodyPr>
          <a:lstStyle/>
          <a:p>
            <a:r>
              <a:rPr lang="en-US" altLang="zh-CN" dirty="0" err="1"/>
              <a:t>ProteinBERT</a:t>
            </a:r>
            <a:r>
              <a:rPr lang="en-US" altLang="zh-CN" dirty="0"/>
              <a:t> </a:t>
            </a:r>
            <a:r>
              <a:rPr lang="zh-CN" altLang="en-US" dirty="0"/>
              <a:t>是一种去 噪自动编码器，它结合了蛋白质序列和 </a:t>
            </a:r>
            <a:r>
              <a:rPr lang="en-US" altLang="zh-CN" dirty="0"/>
              <a:t>Gene Ontology</a:t>
            </a:r>
            <a:r>
              <a:rPr lang="zh-CN" altLang="en-US" dirty="0"/>
              <a:t>（</a:t>
            </a:r>
            <a:r>
              <a:rPr lang="en-US" altLang="zh-CN" dirty="0"/>
              <a:t>GO</a:t>
            </a:r>
            <a:r>
              <a:rPr lang="zh-CN" altLang="en-US" dirty="0"/>
              <a:t>）编号作为输入。它的整体架构由六个 类似 </a:t>
            </a:r>
            <a:r>
              <a:rPr lang="en-US" altLang="zh-CN" dirty="0"/>
              <a:t>Transformer </a:t>
            </a:r>
            <a:r>
              <a:rPr lang="zh-CN" altLang="en-US" dirty="0"/>
              <a:t>的层组成。每个层都由全连接，多头注意力机制和前馈神经网络组成，用 于对输入进行编码和解码。</a:t>
            </a:r>
            <a:endParaRPr lang="en-US" altLang="zh-CN" dirty="0"/>
          </a:p>
          <a:p>
            <a:r>
              <a:rPr lang="en-US" altLang="zh-CN" dirty="0" err="1"/>
              <a:t>ProteinBERT</a:t>
            </a:r>
            <a:r>
              <a:rPr lang="en-US" altLang="zh-CN" dirty="0"/>
              <a:t> </a:t>
            </a:r>
            <a:r>
              <a:rPr lang="zh-CN" altLang="en-US" dirty="0"/>
              <a:t>的设计由两条线组成：本地表示和全局表示。局部表示通过全局注意力层影响全局表示，全局表示通过 广播全连接层影响局部表示</a:t>
            </a:r>
          </a:p>
        </p:txBody>
      </p:sp>
      <p:pic>
        <p:nvPicPr>
          <p:cNvPr id="1026" name="Picture 2" descr="The ProteinBERT architecture. ProteinBERT’s architecture is inspired by BERT. Unlike standard Transformers, ProteinBERT supports both local (sequential) and global data. The model consists of six transformer-like blocks manipulating local (left side) and global (right side) representations. Each such block manipulates these representations by fully connected and convolutional layers (in the case of local representations), with skip connections and normalization layers between them. The local representations affect the global representations through a global attention layer, and the global representations affect the local representations through a broadcast fully connected layer">
            <a:extLst>
              <a:ext uri="{FF2B5EF4-FFF2-40B4-BE49-F238E27FC236}">
                <a16:creationId xmlns:a16="http://schemas.microsoft.com/office/drawing/2014/main" id="{53EB631B-304E-2DE2-EB6B-82378ED11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667" y="818364"/>
            <a:ext cx="4039229" cy="50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1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BAE31-80A5-0D6B-2F87-1FC44B3ACC8A}"/>
              </a:ext>
            </a:extLst>
          </p:cNvPr>
          <p:cNvSpPr>
            <a:spLocks noGrp="1"/>
          </p:cNvSpPr>
          <p:nvPr>
            <p:ph type="title"/>
          </p:nvPr>
        </p:nvSpPr>
        <p:spPr/>
        <p:txBody>
          <a:bodyPr/>
          <a:lstStyle/>
          <a:p>
            <a:r>
              <a:rPr lang="zh-CN" altLang="en-US" dirty="0"/>
              <a:t>训练</a:t>
            </a:r>
          </a:p>
        </p:txBody>
      </p:sp>
      <p:sp>
        <p:nvSpPr>
          <p:cNvPr id="3" name="内容占位符 2">
            <a:extLst>
              <a:ext uri="{FF2B5EF4-FFF2-40B4-BE49-F238E27FC236}">
                <a16:creationId xmlns:a16="http://schemas.microsoft.com/office/drawing/2014/main" id="{2511F572-F613-73F1-4FFB-B676CD1855F8}"/>
              </a:ext>
            </a:extLst>
          </p:cNvPr>
          <p:cNvSpPr>
            <a:spLocks noGrp="1"/>
          </p:cNvSpPr>
          <p:nvPr>
            <p:ph idx="1"/>
          </p:nvPr>
        </p:nvSpPr>
        <p:spPr>
          <a:xfrm>
            <a:off x="1371600" y="1866507"/>
            <a:ext cx="9601200" cy="4675695"/>
          </a:xfrm>
        </p:spPr>
        <p:txBody>
          <a:bodyPr/>
          <a:lstStyle/>
          <a:p>
            <a:r>
              <a:rPr lang="zh-CN" altLang="en-US" sz="2800" dirty="0"/>
              <a:t>噪声</a:t>
            </a:r>
            <a:endParaRPr lang="en-US" altLang="zh-CN" sz="2800" dirty="0"/>
          </a:p>
          <a:p>
            <a:r>
              <a:rPr lang="zh-CN" altLang="en-US" dirty="0"/>
              <a:t>以 </a:t>
            </a:r>
            <a:r>
              <a:rPr lang="en-US" altLang="zh-CN" dirty="0"/>
              <a:t>5% </a:t>
            </a:r>
            <a:r>
              <a:rPr lang="zh-CN" altLang="en-US" dirty="0"/>
              <a:t>的概率将蛋白质序列替换为随机数字，以 </a:t>
            </a:r>
            <a:r>
              <a:rPr lang="en-US" altLang="zh-CN" dirty="0"/>
              <a:t>25% </a:t>
            </a:r>
            <a:r>
              <a:rPr lang="zh-CN" altLang="en-US" dirty="0"/>
              <a:t>的概率随机删除已有的 </a:t>
            </a:r>
            <a:r>
              <a:rPr lang="en-US" altLang="zh-CN" dirty="0"/>
              <a:t>GO </a:t>
            </a:r>
            <a:r>
              <a:rPr lang="zh-CN" altLang="en-US" dirty="0"/>
              <a:t>注 释，同时以 </a:t>
            </a:r>
            <a:r>
              <a:rPr lang="en-US" altLang="zh-CN" dirty="0"/>
              <a:t>0.01% </a:t>
            </a:r>
            <a:r>
              <a:rPr lang="zh-CN" altLang="en-US" dirty="0"/>
              <a:t>的概率添加与蛋白质无关的注释。</a:t>
            </a:r>
            <a:endParaRPr lang="en-US" altLang="zh-CN" dirty="0"/>
          </a:p>
          <a:p>
            <a:r>
              <a:rPr lang="en-US" altLang="zh-CN" sz="2800" dirty="0"/>
              <a:t>Optimizer</a:t>
            </a:r>
          </a:p>
          <a:p>
            <a:r>
              <a:rPr lang="en-US" altLang="zh-CN" dirty="0" err="1"/>
              <a:t>torch.optim.Adam</a:t>
            </a:r>
            <a:endParaRPr lang="en-US" altLang="zh-CN" dirty="0"/>
          </a:p>
          <a:p>
            <a:r>
              <a:rPr lang="en-US" altLang="zh-CN" sz="2800" dirty="0"/>
              <a:t>Scheduler</a:t>
            </a:r>
          </a:p>
          <a:p>
            <a:r>
              <a:rPr lang="en-US" altLang="zh-CN" dirty="0" err="1"/>
              <a:t>CosineAnnealingLR</a:t>
            </a:r>
            <a:endParaRPr lang="en-US" altLang="zh-CN" dirty="0"/>
          </a:p>
          <a:p>
            <a:r>
              <a:rPr lang="en-US" altLang="zh-CN" sz="2800" dirty="0"/>
              <a:t>Loss</a:t>
            </a:r>
          </a:p>
          <a:p>
            <a:r>
              <a:rPr lang="en-US" altLang="zh-CN" dirty="0" err="1"/>
              <a:t>torch.nn.CrossEntropyLoss</a:t>
            </a:r>
            <a:r>
              <a:rPr lang="en-US" altLang="zh-CN" dirty="0"/>
              <a:t>()</a:t>
            </a:r>
            <a:endParaRPr lang="zh-CN" altLang="en-US" dirty="0"/>
          </a:p>
        </p:txBody>
      </p:sp>
    </p:spTree>
    <p:extLst>
      <p:ext uri="{BB962C8B-B14F-4D97-AF65-F5344CB8AC3E}">
        <p14:creationId xmlns:p14="http://schemas.microsoft.com/office/powerpoint/2010/main" val="316461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8702-C880-637E-ACA3-565F13310EE2}"/>
              </a:ext>
            </a:extLst>
          </p:cNvPr>
          <p:cNvSpPr>
            <a:spLocks noGrp="1"/>
          </p:cNvSpPr>
          <p:nvPr>
            <p:ph type="title"/>
          </p:nvPr>
        </p:nvSpPr>
        <p:spPr/>
        <p:txBody>
          <a:bodyPr/>
          <a:lstStyle/>
          <a:p>
            <a:r>
              <a:rPr lang="zh-CN" altLang="en-US" dirty="0"/>
              <a:t>结果</a:t>
            </a:r>
          </a:p>
        </p:txBody>
      </p:sp>
      <p:sp>
        <p:nvSpPr>
          <p:cNvPr id="3" name="内容占位符 2">
            <a:extLst>
              <a:ext uri="{FF2B5EF4-FFF2-40B4-BE49-F238E27FC236}">
                <a16:creationId xmlns:a16="http://schemas.microsoft.com/office/drawing/2014/main" id="{12E93242-DB8B-7850-4AB6-1F29CFF6485F}"/>
              </a:ext>
            </a:extLst>
          </p:cNvPr>
          <p:cNvSpPr>
            <a:spLocks noGrp="1"/>
          </p:cNvSpPr>
          <p:nvPr>
            <p:ph idx="1"/>
          </p:nvPr>
        </p:nvSpPr>
        <p:spPr>
          <a:xfrm>
            <a:off x="1371600" y="1863800"/>
            <a:ext cx="3709447" cy="4003600"/>
          </a:xfrm>
        </p:spPr>
        <p:txBody>
          <a:bodyPr/>
          <a:lstStyle/>
          <a:p>
            <a:r>
              <a:rPr lang="zh-CN" altLang="en-US" dirty="0"/>
              <a:t>最终得分</a:t>
            </a:r>
            <a:r>
              <a:rPr lang="en-US" altLang="zh-CN" dirty="0"/>
              <a:t>0.27</a:t>
            </a:r>
          </a:p>
          <a:p>
            <a:endParaRPr lang="en-US" altLang="zh-CN" dirty="0"/>
          </a:p>
          <a:p>
            <a:r>
              <a:rPr lang="zh-CN" altLang="en-US" dirty="0"/>
              <a:t>能排进约前</a:t>
            </a:r>
            <a:r>
              <a:rPr lang="en-US" altLang="zh-CN" dirty="0"/>
              <a:t>80%</a:t>
            </a:r>
          </a:p>
        </p:txBody>
      </p:sp>
      <p:pic>
        <p:nvPicPr>
          <p:cNvPr id="7" name="图片 6">
            <a:extLst>
              <a:ext uri="{FF2B5EF4-FFF2-40B4-BE49-F238E27FC236}">
                <a16:creationId xmlns:a16="http://schemas.microsoft.com/office/drawing/2014/main" id="{B74B6BE4-3A5C-2FC6-5D00-AF28D5B85FB2}"/>
              </a:ext>
            </a:extLst>
          </p:cNvPr>
          <p:cNvPicPr>
            <a:picLocks noChangeAspect="1"/>
          </p:cNvPicPr>
          <p:nvPr/>
        </p:nvPicPr>
        <p:blipFill>
          <a:blip r:embed="rId2"/>
          <a:stretch>
            <a:fillRect/>
          </a:stretch>
        </p:blipFill>
        <p:spPr>
          <a:xfrm>
            <a:off x="5081047" y="1638300"/>
            <a:ext cx="6657396" cy="3581400"/>
          </a:xfrm>
          <a:prstGeom prst="rect">
            <a:avLst/>
          </a:prstGeom>
        </p:spPr>
      </p:pic>
    </p:spTree>
    <p:extLst>
      <p:ext uri="{BB962C8B-B14F-4D97-AF65-F5344CB8AC3E}">
        <p14:creationId xmlns:p14="http://schemas.microsoft.com/office/powerpoint/2010/main" val="47963880"/>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剪切</Template>
  <TotalTime>369</TotalTime>
  <Words>369</Words>
  <Application>Microsoft Office PowerPoint</Application>
  <PresentationFormat>宽屏</PresentationFormat>
  <Paragraphs>37</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Söhne</vt:lpstr>
      <vt:lpstr>Franklin Gothic Book</vt:lpstr>
      <vt:lpstr>剪切</vt:lpstr>
      <vt:lpstr>trAnformer预测蛋白质功能</vt:lpstr>
      <vt:lpstr> </vt:lpstr>
      <vt:lpstr>   实验内容 </vt:lpstr>
      <vt:lpstr>配置</vt:lpstr>
      <vt:lpstr>数据</vt:lpstr>
      <vt:lpstr>模型</vt:lpstr>
      <vt:lpstr>训练</vt:lpstr>
      <vt:lpstr>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trAnformer预测蛋白质功能</dc:title>
  <dc:creator>yimang</dc:creator>
  <cp:lastModifiedBy>yimang</cp:lastModifiedBy>
  <cp:revision>3</cp:revision>
  <dcterms:created xsi:type="dcterms:W3CDTF">2023-07-01T08:51:07Z</dcterms:created>
  <dcterms:modified xsi:type="dcterms:W3CDTF">2023-07-01T15:22:58Z</dcterms:modified>
</cp:coreProperties>
</file>