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
  </p:notesMasterIdLst>
  <p:sldIdLst>
    <p:sldId id="256" r:id="rId3"/>
  </p:sldIdLst>
  <p:sldSz cx="32918400" cy="21945600"/>
  <p:notesSz cx="31235650" cy="211264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185" autoAdjust="0"/>
  </p:normalViewPr>
  <p:slideViewPr>
    <p:cSldViewPr>
      <p:cViewPr>
        <p:scale>
          <a:sx n="20" d="100"/>
          <a:sy n="20" d="100"/>
        </p:scale>
        <p:origin x="-1296" y="-204"/>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535025" cy="10556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7692688" y="0"/>
            <a:ext cx="13535025" cy="1055688"/>
          </a:xfrm>
          <a:prstGeom prst="rect">
            <a:avLst/>
          </a:prstGeom>
        </p:spPr>
        <p:txBody>
          <a:bodyPr vert="horz" lIns="91440" tIns="45720" rIns="91440" bIns="45720" rtlCol="0"/>
          <a:lstStyle>
            <a:lvl1pPr algn="r">
              <a:defRPr sz="1200"/>
            </a:lvl1pPr>
          </a:lstStyle>
          <a:p>
            <a:fld id="{89C40937-3746-47DD-A80E-40A91A3BF810}" type="datetimeFigureOut">
              <a:rPr lang="en-US" smtClean="0"/>
              <a:t>4/20/2016</a:t>
            </a:fld>
            <a:endParaRPr lang="en-US"/>
          </a:p>
        </p:txBody>
      </p:sp>
      <p:sp>
        <p:nvSpPr>
          <p:cNvPr id="4" name="Slide Image Placeholder 3"/>
          <p:cNvSpPr>
            <a:spLocks noGrp="1" noRot="1" noChangeAspect="1"/>
          </p:cNvSpPr>
          <p:nvPr>
            <p:ph type="sldImg" idx="2"/>
          </p:nvPr>
        </p:nvSpPr>
        <p:spPr>
          <a:xfrm>
            <a:off x="9675813" y="1584325"/>
            <a:ext cx="11884025" cy="7923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24200" y="10034588"/>
            <a:ext cx="24987250" cy="95075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20066000"/>
            <a:ext cx="13535025" cy="10572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7692688" y="20066000"/>
            <a:ext cx="13535025" cy="1057275"/>
          </a:xfrm>
          <a:prstGeom prst="rect">
            <a:avLst/>
          </a:prstGeom>
        </p:spPr>
        <p:txBody>
          <a:bodyPr vert="horz" lIns="91440" tIns="45720" rIns="91440" bIns="45720" rtlCol="0" anchor="b"/>
          <a:lstStyle>
            <a:lvl1pPr algn="r">
              <a:defRPr sz="1200"/>
            </a:lvl1pPr>
          </a:lstStyle>
          <a:p>
            <a:fld id="{574C5F70-52CE-44CD-BCBE-229B291D3631}" type="slidenum">
              <a:rPr lang="en-US" smtClean="0"/>
              <a:t>‹#›</a:t>
            </a:fld>
            <a:endParaRPr lang="en-US"/>
          </a:p>
        </p:txBody>
      </p:sp>
    </p:spTree>
    <p:extLst>
      <p:ext uri="{BB962C8B-B14F-4D97-AF65-F5344CB8AC3E}">
        <p14:creationId xmlns:p14="http://schemas.microsoft.com/office/powerpoint/2010/main" val="64103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4C5F70-52CE-44CD-BCBE-229B291D3631}" type="slidenum">
              <a:rPr lang="en-US" smtClean="0"/>
              <a:t>1</a:t>
            </a:fld>
            <a:endParaRPr lang="en-US"/>
          </a:p>
        </p:txBody>
      </p:sp>
    </p:spTree>
    <p:extLst>
      <p:ext uri="{BB962C8B-B14F-4D97-AF65-F5344CB8AC3E}">
        <p14:creationId xmlns:p14="http://schemas.microsoft.com/office/powerpoint/2010/main" val="230514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24" name="PlaceHolder 2"/>
          <p:cNvSpPr>
            <a:spLocks noGrp="1"/>
          </p:cNvSpPr>
          <p:nvPr>
            <p:ph type="body"/>
          </p:nvPr>
        </p:nvSpPr>
        <p:spPr>
          <a:xfrm>
            <a:off x="1645920" y="5135040"/>
            <a:ext cx="28966680" cy="6071040"/>
          </a:xfrm>
          <a:prstGeom prst="rect">
            <a:avLst/>
          </a:prstGeom>
        </p:spPr>
        <p:txBody>
          <a:bodyPr wrap="none" lIns="0" tIns="0" rIns="0" bIns="0"/>
          <a:lstStyle/>
          <a:p>
            <a:endParaRPr/>
          </a:p>
        </p:txBody>
      </p:sp>
      <p:sp>
        <p:nvSpPr>
          <p:cNvPr id="25" name="PlaceHolder 3"/>
          <p:cNvSpPr>
            <a:spLocks noGrp="1"/>
          </p:cNvSpPr>
          <p:nvPr>
            <p:ph type="body"/>
          </p:nvPr>
        </p:nvSpPr>
        <p:spPr>
          <a:xfrm>
            <a:off x="1645920" y="11783160"/>
            <a:ext cx="28966680" cy="60710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27"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28"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29"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
        <p:nvSpPr>
          <p:cNvPr id="30" name="PlaceHolder 5"/>
          <p:cNvSpPr>
            <a:spLocks noGrp="1"/>
          </p:cNvSpPr>
          <p:nvPr>
            <p:ph type="body"/>
          </p:nvPr>
        </p:nvSpPr>
        <p:spPr>
          <a:xfrm>
            <a:off x="164592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2"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33"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7" name="PlaceHolder 2"/>
          <p:cNvSpPr>
            <a:spLocks noGrp="1"/>
          </p:cNvSpPr>
          <p:nvPr>
            <p:ph type="subTitle"/>
          </p:nvPr>
        </p:nvSpPr>
        <p:spPr>
          <a:xfrm>
            <a:off x="1645920" y="5135040"/>
            <a:ext cx="28966680" cy="127285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9" name="PlaceHolder 2"/>
          <p:cNvSpPr>
            <a:spLocks noGrp="1"/>
          </p:cNvSpPr>
          <p:nvPr>
            <p:ph type="body"/>
          </p:nvPr>
        </p:nvSpPr>
        <p:spPr>
          <a:xfrm>
            <a:off x="1645920" y="5135040"/>
            <a:ext cx="28966680" cy="127281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41"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42" name="PlaceHolder 3"/>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1645920" y="874080"/>
            <a:ext cx="29625120" cy="1698912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46"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47" name="PlaceHolder 3"/>
          <p:cNvSpPr>
            <a:spLocks noGrp="1"/>
          </p:cNvSpPr>
          <p:nvPr>
            <p:ph type="body"/>
          </p:nvPr>
        </p:nvSpPr>
        <p:spPr>
          <a:xfrm>
            <a:off x="1645920" y="11783160"/>
            <a:ext cx="14135400" cy="6071040"/>
          </a:xfrm>
          <a:prstGeom prst="rect">
            <a:avLst/>
          </a:prstGeom>
        </p:spPr>
        <p:txBody>
          <a:bodyPr wrap="none" lIns="0" tIns="0" rIns="0" bIns="0"/>
          <a:lstStyle/>
          <a:p>
            <a:endParaRPr/>
          </a:p>
        </p:txBody>
      </p:sp>
      <p:sp>
        <p:nvSpPr>
          <p:cNvPr id="48" name="PlaceHolder 4"/>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 name="PlaceHolder 2"/>
          <p:cNvSpPr>
            <a:spLocks noGrp="1"/>
          </p:cNvSpPr>
          <p:nvPr>
            <p:ph type="subTitle"/>
          </p:nvPr>
        </p:nvSpPr>
        <p:spPr>
          <a:xfrm>
            <a:off x="1645920" y="5135040"/>
            <a:ext cx="28966680" cy="127285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0"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51"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52"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4"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55"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56" name="PlaceHolder 4"/>
          <p:cNvSpPr>
            <a:spLocks noGrp="1"/>
          </p:cNvSpPr>
          <p:nvPr>
            <p:ph type="body"/>
          </p:nvPr>
        </p:nvSpPr>
        <p:spPr>
          <a:xfrm>
            <a:off x="1645920" y="11783160"/>
            <a:ext cx="28966320" cy="60710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8" name="PlaceHolder 2"/>
          <p:cNvSpPr>
            <a:spLocks noGrp="1"/>
          </p:cNvSpPr>
          <p:nvPr>
            <p:ph type="body"/>
          </p:nvPr>
        </p:nvSpPr>
        <p:spPr>
          <a:xfrm>
            <a:off x="1645920" y="5135040"/>
            <a:ext cx="28966680" cy="6071040"/>
          </a:xfrm>
          <a:prstGeom prst="rect">
            <a:avLst/>
          </a:prstGeom>
        </p:spPr>
        <p:txBody>
          <a:bodyPr wrap="none" lIns="0" tIns="0" rIns="0" bIns="0"/>
          <a:lstStyle/>
          <a:p>
            <a:endParaRPr/>
          </a:p>
        </p:txBody>
      </p:sp>
      <p:sp>
        <p:nvSpPr>
          <p:cNvPr id="59" name="PlaceHolder 3"/>
          <p:cNvSpPr>
            <a:spLocks noGrp="1"/>
          </p:cNvSpPr>
          <p:nvPr>
            <p:ph type="body"/>
          </p:nvPr>
        </p:nvSpPr>
        <p:spPr>
          <a:xfrm>
            <a:off x="1645920" y="11783160"/>
            <a:ext cx="28966680" cy="60710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61"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62"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63"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
        <p:nvSpPr>
          <p:cNvPr id="64" name="PlaceHolder 5"/>
          <p:cNvSpPr>
            <a:spLocks noGrp="1"/>
          </p:cNvSpPr>
          <p:nvPr>
            <p:ph type="body"/>
          </p:nvPr>
        </p:nvSpPr>
        <p:spPr>
          <a:xfrm>
            <a:off x="164592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66"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67"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 name="PlaceHolder 2"/>
          <p:cNvSpPr>
            <a:spLocks noGrp="1"/>
          </p:cNvSpPr>
          <p:nvPr>
            <p:ph type="body"/>
          </p:nvPr>
        </p:nvSpPr>
        <p:spPr>
          <a:xfrm>
            <a:off x="1645920" y="5135040"/>
            <a:ext cx="28966680" cy="127281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7"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8" name="PlaceHolder 3"/>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4080"/>
            <a:ext cx="29625120" cy="169891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12"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13" name="PlaceHolder 3"/>
          <p:cNvSpPr>
            <a:spLocks noGrp="1"/>
          </p:cNvSpPr>
          <p:nvPr>
            <p:ph type="body"/>
          </p:nvPr>
        </p:nvSpPr>
        <p:spPr>
          <a:xfrm>
            <a:off x="1645920" y="11783160"/>
            <a:ext cx="14135400" cy="6071040"/>
          </a:xfrm>
          <a:prstGeom prst="rect">
            <a:avLst/>
          </a:prstGeom>
        </p:spPr>
        <p:txBody>
          <a:bodyPr wrap="none" lIns="0" tIns="0" rIns="0" bIns="0"/>
          <a:lstStyle/>
          <a:p>
            <a:endParaRPr/>
          </a:p>
        </p:txBody>
      </p:sp>
      <p:sp>
        <p:nvSpPr>
          <p:cNvPr id="14" name="PlaceHolder 4"/>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16"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17"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18"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20"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21"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22" name="PlaceHolder 4"/>
          <p:cNvSpPr>
            <a:spLocks noGrp="1"/>
          </p:cNvSpPr>
          <p:nvPr>
            <p:ph type="body"/>
          </p:nvPr>
        </p:nvSpPr>
        <p:spPr>
          <a:xfrm>
            <a:off x="1645920" y="11783160"/>
            <a:ext cx="28966320" cy="60710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4080"/>
            <a:ext cx="29625120" cy="3663720"/>
          </a:xfrm>
          <a:prstGeom prst="rect">
            <a:avLst/>
          </a:prstGeom>
        </p:spPr>
        <p:txBody>
          <a:bodyPr wrap="none" lIns="0" tIns="0" rIns="0" bIns="0" anchor="ctr"/>
          <a:lstStyle/>
          <a:p>
            <a:r>
              <a:rPr lang="en-US"/>
              <a:t>Click to edit the title text format</a:t>
            </a:r>
            <a:endParaRPr/>
          </a:p>
        </p:txBody>
      </p:sp>
      <p:sp>
        <p:nvSpPr>
          <p:cNvPr id="3" name="PlaceHolder 2"/>
          <p:cNvSpPr>
            <a:spLocks noGrp="1"/>
          </p:cNvSpPr>
          <p:nvPr>
            <p:ph type="body"/>
          </p:nvPr>
        </p:nvSpPr>
        <p:spPr>
          <a:xfrm>
            <a:off x="1645920" y="5135040"/>
            <a:ext cx="28967400" cy="1272816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title"/>
          </p:nvPr>
        </p:nvSpPr>
        <p:spPr>
          <a:xfrm>
            <a:off x="1645920" y="874080"/>
            <a:ext cx="29625120" cy="3663720"/>
          </a:xfrm>
          <a:prstGeom prst="rect">
            <a:avLst/>
          </a:prstGeom>
        </p:spPr>
        <p:txBody>
          <a:bodyPr wrap="none" lIns="0" tIns="0" rIns="0" bIns="0" anchor="ctr"/>
          <a:lstStyle/>
          <a:p>
            <a:r>
              <a:rPr lang="en-US"/>
              <a:t>Click to edit the title text format</a:t>
            </a:r>
            <a:endParaRPr/>
          </a:p>
        </p:txBody>
      </p:sp>
      <p:sp>
        <p:nvSpPr>
          <p:cNvPr id="35" name="PlaceHolder 2"/>
          <p:cNvSpPr>
            <a:spLocks noGrp="1"/>
          </p:cNvSpPr>
          <p:nvPr>
            <p:ph type="body"/>
          </p:nvPr>
        </p:nvSpPr>
        <p:spPr>
          <a:xfrm>
            <a:off x="1645920" y="5135040"/>
            <a:ext cx="28966680" cy="1272816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10510" y="3688140"/>
            <a:ext cx="9143640" cy="1158120"/>
          </a:xfrm>
          <a:prstGeom prst="rect">
            <a:avLst/>
          </a:prstGeom>
        </p:spPr>
        <p:txBody>
          <a:bodyPr wrap="none" lIns="0" tIns="0" rIns="0" bIns="0" anchor="ctr"/>
          <a:lstStyle/>
          <a:p>
            <a:pPr algn="ctr">
              <a:lnSpc>
                <a:spcPct val="100000"/>
              </a:lnSpc>
            </a:pPr>
            <a:r>
              <a:rPr lang="en-US" sz="4400" b="1" dirty="0" smtClean="0">
                <a:solidFill>
                  <a:schemeClr val="tx2"/>
                </a:solidFill>
                <a:latin typeface="Arial"/>
              </a:rPr>
              <a:t>Introduction</a:t>
            </a:r>
            <a:endParaRPr sz="4400" dirty="0">
              <a:solidFill>
                <a:schemeClr val="tx2"/>
              </a:solidFill>
            </a:endParaRPr>
          </a:p>
        </p:txBody>
      </p:sp>
      <p:sp>
        <p:nvSpPr>
          <p:cNvPr id="79" name="CustomShape 7"/>
          <p:cNvSpPr/>
          <p:nvPr/>
        </p:nvSpPr>
        <p:spPr>
          <a:xfrm>
            <a:off x="0" y="0"/>
            <a:ext cx="32918400" cy="4267200"/>
          </a:xfrm>
          <a:prstGeom prst="rect">
            <a:avLst/>
          </a:prstGeom>
        </p:spPr>
        <p:txBody>
          <a:bodyPr wrap="none" lIns="0" tIns="0" rIns="0" bIns="0" anchor="ctr"/>
          <a:lstStyle/>
          <a:p>
            <a:pPr algn="ctr"/>
            <a:r>
              <a:rPr lang="en-US" sz="5400" b="1" i="1" dirty="0" smtClean="0">
                <a:solidFill>
                  <a:schemeClr val="tx2"/>
                </a:solidFill>
                <a:latin typeface="+mj-lt"/>
              </a:rPr>
              <a:t>Prediction of Arrhythmias Using Support Vector Machines</a:t>
            </a:r>
          </a:p>
          <a:p>
            <a:pPr algn="ctr"/>
            <a:r>
              <a:rPr lang="en-US" sz="5400" b="1" i="1" dirty="0">
                <a:solidFill>
                  <a:schemeClr val="tx2"/>
                </a:solidFill>
                <a:latin typeface="+mj-lt"/>
              </a:rPr>
              <a:t>a</a:t>
            </a:r>
            <a:r>
              <a:rPr lang="en-US" sz="5400" b="1" i="1" dirty="0" smtClean="0">
                <a:solidFill>
                  <a:schemeClr val="tx2"/>
                </a:solidFill>
                <a:latin typeface="+mj-lt"/>
              </a:rPr>
              <a:t>nd Reduced Feature Subset of ECG Variability Metrics</a:t>
            </a:r>
            <a:endParaRPr sz="2800" dirty="0">
              <a:solidFill>
                <a:schemeClr val="tx2"/>
              </a:solidFill>
            </a:endParaRPr>
          </a:p>
          <a:p>
            <a:pPr algn="ctr"/>
            <a:r>
              <a:rPr lang="en-US" sz="2800" dirty="0" smtClean="0"/>
              <a:t>Christopher Hoang, Class of 2016 </a:t>
            </a:r>
          </a:p>
          <a:p>
            <a:pPr algn="ctr"/>
            <a:r>
              <a:rPr lang="en-US" sz="2800" dirty="0" smtClean="0"/>
              <a:t>Computer Systems Research Lab</a:t>
            </a:r>
          </a:p>
          <a:p>
            <a:pPr algn="ctr"/>
            <a:r>
              <a:rPr lang="en-US" sz="2800" dirty="0" smtClean="0"/>
              <a:t>Thomas Jefferson High School for Science and Technology</a:t>
            </a:r>
            <a:endParaRPr sz="2800" dirty="0"/>
          </a:p>
        </p:txBody>
      </p:sp>
      <p:sp>
        <p:nvSpPr>
          <p:cNvPr id="12" name="CustomShape 1"/>
          <p:cNvSpPr/>
          <p:nvPr/>
        </p:nvSpPr>
        <p:spPr>
          <a:xfrm>
            <a:off x="0" y="9233605"/>
            <a:ext cx="9143640" cy="1158120"/>
          </a:xfrm>
          <a:prstGeom prst="rect">
            <a:avLst/>
          </a:prstGeom>
        </p:spPr>
        <p:txBody>
          <a:bodyPr wrap="none" lIns="0" tIns="0" rIns="0" bIns="0" anchor="ctr"/>
          <a:lstStyle/>
          <a:p>
            <a:pPr algn="ctr">
              <a:lnSpc>
                <a:spcPct val="100000"/>
              </a:lnSpc>
            </a:pPr>
            <a:r>
              <a:rPr lang="en-US" sz="4400" b="1" dirty="0" smtClean="0">
                <a:solidFill>
                  <a:schemeClr val="tx2"/>
                </a:solidFill>
                <a:latin typeface="Arial"/>
              </a:rPr>
              <a:t>Patient Data</a:t>
            </a:r>
            <a:endParaRPr sz="4400" dirty="0">
              <a:solidFill>
                <a:schemeClr val="tx2"/>
              </a:solidFill>
            </a:endParaRPr>
          </a:p>
        </p:txBody>
      </p:sp>
      <p:sp>
        <p:nvSpPr>
          <p:cNvPr id="13" name="CustomShape 1"/>
          <p:cNvSpPr/>
          <p:nvPr/>
        </p:nvSpPr>
        <p:spPr>
          <a:xfrm>
            <a:off x="11887380" y="3676639"/>
            <a:ext cx="9143640" cy="1158120"/>
          </a:xfrm>
          <a:prstGeom prst="rect">
            <a:avLst/>
          </a:prstGeom>
        </p:spPr>
        <p:txBody>
          <a:bodyPr wrap="none" lIns="0" tIns="0" rIns="0" bIns="0" anchor="ctr"/>
          <a:lstStyle/>
          <a:p>
            <a:pPr algn="ctr">
              <a:lnSpc>
                <a:spcPct val="100000"/>
              </a:lnSpc>
            </a:pPr>
            <a:r>
              <a:rPr lang="en-US" sz="4400" b="1" dirty="0" smtClean="0">
                <a:solidFill>
                  <a:schemeClr val="tx2"/>
                </a:solidFill>
                <a:latin typeface="Arial"/>
              </a:rPr>
              <a:t>Methodology</a:t>
            </a:r>
            <a:endParaRPr sz="4400" dirty="0">
              <a:solidFill>
                <a:schemeClr val="tx2"/>
              </a:solidFill>
            </a:endParaRPr>
          </a:p>
        </p:txBody>
      </p:sp>
      <p:sp>
        <p:nvSpPr>
          <p:cNvPr id="14" name="CustomShape 1"/>
          <p:cNvSpPr/>
          <p:nvPr/>
        </p:nvSpPr>
        <p:spPr>
          <a:xfrm>
            <a:off x="23745853" y="13568620"/>
            <a:ext cx="9143640" cy="1158120"/>
          </a:xfrm>
          <a:prstGeom prst="rect">
            <a:avLst/>
          </a:prstGeom>
        </p:spPr>
        <p:txBody>
          <a:bodyPr wrap="none" lIns="0" tIns="0" rIns="0" bIns="0" anchor="ctr"/>
          <a:lstStyle/>
          <a:p>
            <a:pPr algn="ctr">
              <a:lnSpc>
                <a:spcPct val="100000"/>
              </a:lnSpc>
            </a:pPr>
            <a:r>
              <a:rPr lang="en-US" sz="4400" b="1" dirty="0" smtClean="0">
                <a:solidFill>
                  <a:schemeClr val="tx2"/>
                </a:solidFill>
                <a:latin typeface="Arial"/>
              </a:rPr>
              <a:t>Conclusions &amp; Future Work</a:t>
            </a:r>
            <a:endParaRPr sz="4400" dirty="0">
              <a:solidFill>
                <a:schemeClr val="tx2"/>
              </a:solidFill>
            </a:endParaRPr>
          </a:p>
        </p:txBody>
      </p:sp>
      <p:sp>
        <p:nvSpPr>
          <p:cNvPr id="2" name="TextBox 1"/>
          <p:cNvSpPr txBox="1"/>
          <p:nvPr/>
        </p:nvSpPr>
        <p:spPr>
          <a:xfrm>
            <a:off x="392640" y="4846260"/>
            <a:ext cx="8221717" cy="4014385"/>
          </a:xfrm>
          <a:prstGeom prst="rect">
            <a:avLst/>
          </a:prstGeom>
          <a:noFill/>
          <a:ln w="38100">
            <a:noFill/>
          </a:ln>
        </p:spPr>
        <p:txBody>
          <a:bodyPr wrap="square" rtlCol="0">
            <a:noAutofit/>
          </a:bodyPr>
          <a:lstStyle/>
          <a:p>
            <a:pPr algn="just"/>
            <a:r>
              <a:rPr lang="en-US" sz="2800" dirty="0" smtClean="0"/>
              <a:t>Sudden cardiac arrest, a life-threatening condition which causes the heart to suddenly stop beating, is caused by arrhythmias or irregular changes in heartbeat rhythm. This project </a:t>
            </a:r>
            <a:r>
              <a:rPr lang="en-US" sz="2800" dirty="0" smtClean="0"/>
              <a:t>predicts a </a:t>
            </a:r>
            <a:r>
              <a:rPr lang="en-US" sz="2800" dirty="0" smtClean="0"/>
              <a:t>patient’s short-term risk of suffering an arrhythmia episode based on samples of the patient’s </a:t>
            </a:r>
            <a:r>
              <a:rPr lang="en-US" sz="2800" dirty="0" err="1" smtClean="0"/>
              <a:t>electrocardio</a:t>
            </a:r>
            <a:r>
              <a:rPr lang="en-US" sz="2800" dirty="0" smtClean="0"/>
              <a:t>-gram (ECG) signal. </a:t>
            </a:r>
            <a:r>
              <a:rPr lang="en-US" sz="2800" dirty="0" smtClean="0"/>
              <a:t>A support </a:t>
            </a:r>
            <a:r>
              <a:rPr lang="en-US" sz="2800" dirty="0" smtClean="0"/>
              <a:t>vector machine (SVM) </a:t>
            </a:r>
            <a:r>
              <a:rPr lang="en-US" sz="2800" dirty="0" smtClean="0"/>
              <a:t>model classifies patients </a:t>
            </a:r>
            <a:r>
              <a:rPr lang="en-US" sz="2800" dirty="0" smtClean="0"/>
              <a:t>into two </a:t>
            </a:r>
            <a:r>
              <a:rPr lang="en-US" sz="2800" dirty="0" err="1" smtClean="0"/>
              <a:t>categor-ies</a:t>
            </a:r>
            <a:r>
              <a:rPr lang="en-US" sz="2800" dirty="0" smtClean="0"/>
              <a:t>: healthy and at-risk. </a:t>
            </a:r>
            <a:endParaRPr lang="en-US" sz="2800" dirty="0"/>
          </a:p>
        </p:txBody>
      </p:sp>
      <p:sp>
        <p:nvSpPr>
          <p:cNvPr id="16" name="CustomShape 1"/>
          <p:cNvSpPr/>
          <p:nvPr/>
        </p:nvSpPr>
        <p:spPr>
          <a:xfrm>
            <a:off x="23780015" y="17968080"/>
            <a:ext cx="9143640" cy="1158120"/>
          </a:xfrm>
          <a:prstGeom prst="rect">
            <a:avLst/>
          </a:prstGeom>
        </p:spPr>
        <p:txBody>
          <a:bodyPr wrap="none" lIns="0" tIns="0" rIns="0" bIns="0" anchor="ctr"/>
          <a:lstStyle/>
          <a:p>
            <a:pPr algn="ctr">
              <a:lnSpc>
                <a:spcPct val="100000"/>
              </a:lnSpc>
            </a:pPr>
            <a:r>
              <a:rPr lang="en-US" sz="4400" b="1" dirty="0" smtClean="0">
                <a:solidFill>
                  <a:schemeClr val="tx2"/>
                </a:solidFill>
                <a:latin typeface="Arial"/>
              </a:rPr>
              <a:t>Acknowledgements</a:t>
            </a:r>
            <a:endParaRPr sz="4400" dirty="0">
              <a:solidFill>
                <a:schemeClr val="tx2"/>
              </a:solidFill>
            </a:endParaRPr>
          </a:p>
        </p:txBody>
      </p:sp>
      <p:sp>
        <p:nvSpPr>
          <p:cNvPr id="18" name="TextBox 17"/>
          <p:cNvSpPr txBox="1"/>
          <p:nvPr/>
        </p:nvSpPr>
        <p:spPr>
          <a:xfrm>
            <a:off x="393192" y="10538445"/>
            <a:ext cx="8221717" cy="3406155"/>
          </a:xfrm>
          <a:prstGeom prst="rect">
            <a:avLst/>
          </a:prstGeom>
          <a:noFill/>
          <a:ln w="38100">
            <a:noFill/>
          </a:ln>
        </p:spPr>
        <p:txBody>
          <a:bodyPr wrap="square" rtlCol="0">
            <a:noAutofit/>
          </a:bodyPr>
          <a:lstStyle/>
          <a:p>
            <a:pPr algn="just"/>
            <a:r>
              <a:rPr lang="en-US" sz="2800" dirty="0" smtClean="0"/>
              <a:t>The patient data used in this project </a:t>
            </a:r>
            <a:r>
              <a:rPr lang="en-US" sz="2800" dirty="0" smtClean="0"/>
              <a:t>comes from </a:t>
            </a:r>
            <a:r>
              <a:rPr lang="en-US" sz="2800" dirty="0" err="1" smtClean="0"/>
              <a:t>PhysioBank</a:t>
            </a:r>
            <a:r>
              <a:rPr lang="en-US" sz="2800" dirty="0" smtClean="0"/>
              <a:t>, a free medical database containing </a:t>
            </a:r>
            <a:r>
              <a:rPr lang="en-US" sz="2800" dirty="0" err="1" smtClean="0"/>
              <a:t>deidentified</a:t>
            </a:r>
            <a:r>
              <a:rPr lang="en-US" sz="2800" dirty="0"/>
              <a:t> </a:t>
            </a:r>
            <a:r>
              <a:rPr lang="en-US" sz="2800" dirty="0" smtClean="0"/>
              <a:t>ECG records from various hospitals and studies. </a:t>
            </a:r>
            <a:r>
              <a:rPr lang="en-US" sz="2800" dirty="0" smtClean="0"/>
              <a:t>ECG </a:t>
            </a:r>
            <a:r>
              <a:rPr lang="en-US" sz="2800" dirty="0" smtClean="0"/>
              <a:t>variability metrics </a:t>
            </a:r>
            <a:r>
              <a:rPr lang="en-US" sz="2800" dirty="0" smtClean="0"/>
              <a:t>are </a:t>
            </a:r>
            <a:r>
              <a:rPr lang="en-US" sz="2800" dirty="0" smtClean="0"/>
              <a:t>then </a:t>
            </a:r>
            <a:r>
              <a:rPr lang="en-US" sz="2800" dirty="0" err="1" smtClean="0"/>
              <a:t>deri-ved</a:t>
            </a:r>
            <a:r>
              <a:rPr lang="en-US" sz="2800" dirty="0" smtClean="0"/>
              <a:t> </a:t>
            </a:r>
            <a:r>
              <a:rPr lang="en-US" sz="2800" dirty="0" smtClean="0"/>
              <a:t>from 5-minute samples of these ECG records.  The following databases, containing 465 individual patient ECG records, were used in this project: </a:t>
            </a:r>
            <a:endParaRPr lang="en-US" sz="2800" dirty="0"/>
          </a:p>
        </p:txBody>
      </p:sp>
      <p:sp>
        <p:nvSpPr>
          <p:cNvPr id="19" name="TextBox 18"/>
          <p:cNvSpPr txBox="1"/>
          <p:nvPr/>
        </p:nvSpPr>
        <p:spPr>
          <a:xfrm>
            <a:off x="10378440" y="4845270"/>
            <a:ext cx="12420599" cy="2007192"/>
          </a:xfrm>
          <a:prstGeom prst="rect">
            <a:avLst/>
          </a:prstGeom>
          <a:noFill/>
          <a:ln w="38100">
            <a:noFill/>
          </a:ln>
        </p:spPr>
        <p:txBody>
          <a:bodyPr wrap="square" rtlCol="0">
            <a:noAutofit/>
          </a:bodyPr>
          <a:lstStyle/>
          <a:p>
            <a:pPr algn="just"/>
            <a:r>
              <a:rPr lang="en-US" sz="2800" dirty="0" smtClean="0"/>
              <a:t>After  passing </a:t>
            </a:r>
            <a:r>
              <a:rPr lang="en-US" sz="2800" dirty="0" smtClean="0"/>
              <a:t>patient </a:t>
            </a:r>
            <a:r>
              <a:rPr lang="en-US" sz="2800" dirty="0" smtClean="0"/>
              <a:t>ECG samples through two filters in order to clean out background noise, 15 different ECG variability metrics </a:t>
            </a:r>
            <a:r>
              <a:rPr lang="en-US" sz="2800" dirty="0" smtClean="0"/>
              <a:t>are calculated </a:t>
            </a:r>
            <a:r>
              <a:rPr lang="en-US" sz="2800" dirty="0" smtClean="0"/>
              <a:t>using the </a:t>
            </a:r>
            <a:r>
              <a:rPr lang="en-US" sz="2800" dirty="0" err="1" smtClean="0"/>
              <a:t>PhysioNet</a:t>
            </a:r>
            <a:r>
              <a:rPr lang="en-US" sz="2800" dirty="0" smtClean="0"/>
              <a:t> HRV Toolkit and a MATLAB script </a:t>
            </a:r>
            <a:r>
              <a:rPr lang="en-US" sz="2800" dirty="0" smtClean="0"/>
              <a:t>coded </a:t>
            </a:r>
            <a:r>
              <a:rPr lang="en-US" sz="2800" dirty="0" smtClean="0"/>
              <a:t>by following the methods in previous studies. These metrics </a:t>
            </a:r>
            <a:r>
              <a:rPr lang="en-US" sz="2800" dirty="0" smtClean="0"/>
              <a:t>are calculated </a:t>
            </a:r>
            <a:r>
              <a:rPr lang="en-US" sz="2800" dirty="0" smtClean="0"/>
              <a:t>for each patient.</a:t>
            </a:r>
            <a:endParaRPr lang="en-US" sz="2800" dirty="0"/>
          </a:p>
        </p:txBody>
      </p:sp>
      <p:pic>
        <p:nvPicPr>
          <p:cNvPr id="1026" name="Picture 2" descr="https://www.tjhsst.edu/~2016choang/Research/databa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323" y="14387710"/>
            <a:ext cx="6998353" cy="52435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93192" y="19932869"/>
            <a:ext cx="8221717" cy="1174531"/>
          </a:xfrm>
          <a:prstGeom prst="rect">
            <a:avLst/>
          </a:prstGeom>
          <a:noFill/>
          <a:ln w="38100">
            <a:noFill/>
          </a:ln>
        </p:spPr>
        <p:txBody>
          <a:bodyPr wrap="square" rtlCol="0">
            <a:noAutofit/>
          </a:bodyPr>
          <a:lstStyle/>
          <a:p>
            <a:pPr algn="just"/>
            <a:r>
              <a:rPr lang="en-US" i="1" dirty="0" smtClean="0"/>
              <a:t>Figure 1. </a:t>
            </a:r>
            <a:r>
              <a:rPr lang="en-US" dirty="0" err="1" smtClean="0"/>
              <a:t>PhysioBank</a:t>
            </a:r>
            <a:r>
              <a:rPr lang="en-US" dirty="0" smtClean="0"/>
              <a:t> Databases. Patients </a:t>
            </a:r>
            <a:r>
              <a:rPr lang="en-US" dirty="0" smtClean="0"/>
              <a:t>are predetermined </a:t>
            </a:r>
            <a:r>
              <a:rPr lang="en-US" dirty="0" smtClean="0"/>
              <a:t>to be either “healthy” or “at-risk” based on whether they experienced an arrhythmia episode during the 5-minute sample collected. </a:t>
            </a:r>
            <a:endParaRPr lang="en-US" i="1" dirty="0"/>
          </a:p>
        </p:txBody>
      </p:sp>
      <p:sp>
        <p:nvSpPr>
          <p:cNvPr id="25" name="CustomShape 1"/>
          <p:cNvSpPr/>
          <p:nvPr/>
        </p:nvSpPr>
        <p:spPr>
          <a:xfrm>
            <a:off x="23780015" y="3688140"/>
            <a:ext cx="9143640" cy="1158120"/>
          </a:xfrm>
          <a:prstGeom prst="rect">
            <a:avLst/>
          </a:prstGeom>
        </p:spPr>
        <p:txBody>
          <a:bodyPr wrap="none" lIns="0" tIns="0" rIns="0" bIns="0" anchor="ctr"/>
          <a:lstStyle/>
          <a:p>
            <a:pPr algn="ctr">
              <a:lnSpc>
                <a:spcPct val="100000"/>
              </a:lnSpc>
            </a:pPr>
            <a:r>
              <a:rPr lang="en-US" sz="4400" b="1" dirty="0" smtClean="0">
                <a:solidFill>
                  <a:schemeClr val="tx2"/>
                </a:solidFill>
                <a:latin typeface="Arial"/>
              </a:rPr>
              <a:t>Results</a:t>
            </a:r>
            <a:endParaRPr sz="4400" dirty="0">
              <a:solidFill>
                <a:schemeClr val="tx2"/>
              </a:solidFill>
            </a:endParaRPr>
          </a:p>
        </p:txBody>
      </p:sp>
      <p:sp>
        <p:nvSpPr>
          <p:cNvPr id="26" name="TextBox 25"/>
          <p:cNvSpPr txBox="1"/>
          <p:nvPr/>
        </p:nvSpPr>
        <p:spPr>
          <a:xfrm>
            <a:off x="10377650" y="12291305"/>
            <a:ext cx="12420599" cy="2096405"/>
          </a:xfrm>
          <a:prstGeom prst="rect">
            <a:avLst/>
          </a:prstGeom>
          <a:noFill/>
          <a:ln w="38100">
            <a:noFill/>
          </a:ln>
        </p:spPr>
        <p:txBody>
          <a:bodyPr wrap="square" rtlCol="0">
            <a:noAutofit/>
          </a:bodyPr>
          <a:lstStyle/>
          <a:p>
            <a:pPr algn="just"/>
            <a:r>
              <a:rPr lang="en-US" sz="2800" dirty="0" smtClean="0"/>
              <a:t>The collection of patients and their associated variability metrics </a:t>
            </a:r>
            <a:r>
              <a:rPr lang="en-US" sz="2800" dirty="0" smtClean="0"/>
              <a:t>are then </a:t>
            </a:r>
            <a:r>
              <a:rPr lang="en-US" sz="2800" dirty="0" smtClean="0"/>
              <a:t>separated into training and test sets. Using sequential fast forward feature selection, a subset of variability metrics </a:t>
            </a:r>
            <a:r>
              <a:rPr lang="en-US" sz="2800" dirty="0" smtClean="0"/>
              <a:t>is chosen </a:t>
            </a:r>
            <a:r>
              <a:rPr lang="en-US" sz="2800" dirty="0" smtClean="0"/>
              <a:t>from the fifteen that </a:t>
            </a:r>
            <a:r>
              <a:rPr lang="en-US" sz="2800" dirty="0" smtClean="0"/>
              <a:t>mini-</a:t>
            </a:r>
            <a:r>
              <a:rPr lang="en-US" sz="2800" dirty="0" err="1" smtClean="0"/>
              <a:t>mizes</a:t>
            </a:r>
            <a:r>
              <a:rPr lang="en-US" sz="2800" dirty="0" smtClean="0"/>
              <a:t> the error </a:t>
            </a:r>
            <a:r>
              <a:rPr lang="en-US" sz="2800" dirty="0" smtClean="0"/>
              <a:t>of the classification model.</a:t>
            </a:r>
            <a:endParaRPr lang="en-US" sz="2800" dirty="0"/>
          </a:p>
        </p:txBody>
      </p:sp>
      <p:pic>
        <p:nvPicPr>
          <p:cNvPr id="28" name="Picture 5" descr="https://www.tjhsst.edu/~2016choang/Research/metric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30800" y="6853452"/>
            <a:ext cx="4170618" cy="4042946"/>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10377648" y="19034234"/>
            <a:ext cx="12420599" cy="2971800"/>
          </a:xfrm>
          <a:prstGeom prst="rect">
            <a:avLst/>
          </a:prstGeom>
          <a:noFill/>
          <a:ln w="38100">
            <a:noFill/>
          </a:ln>
        </p:spPr>
        <p:txBody>
          <a:bodyPr wrap="square" rtlCol="0">
            <a:noAutofit/>
          </a:bodyPr>
          <a:lstStyle/>
          <a:p>
            <a:pPr algn="just"/>
            <a:r>
              <a:rPr lang="en-US" sz="2800" dirty="0"/>
              <a:t>The final </a:t>
            </a:r>
            <a:r>
              <a:rPr lang="en-US" sz="2800" dirty="0" smtClean="0"/>
              <a:t>SVM model </a:t>
            </a:r>
            <a:r>
              <a:rPr lang="en-US" sz="2800" dirty="0" smtClean="0"/>
              <a:t>is trained </a:t>
            </a:r>
            <a:r>
              <a:rPr lang="en-US" sz="2800" dirty="0"/>
              <a:t>and </a:t>
            </a:r>
            <a:r>
              <a:rPr lang="en-US" sz="2800" dirty="0" smtClean="0"/>
              <a:t>subsequently </a:t>
            </a:r>
            <a:r>
              <a:rPr lang="en-US" sz="2800" dirty="0"/>
              <a:t>used to classify the patients in the test set as either “healthy” or “at-risk.” The support vector machine model uses the training set in order to form a hyper-dimensional decision boundary that maximizes the number of correctly classified patients using the support vectors, or the </a:t>
            </a:r>
            <a:r>
              <a:rPr lang="en-US" sz="2800" dirty="0" smtClean="0"/>
              <a:t>patient </a:t>
            </a:r>
            <a:r>
              <a:rPr lang="en-US" sz="2800" dirty="0"/>
              <a:t>data points closest to the decision boundary</a:t>
            </a:r>
            <a:r>
              <a:rPr lang="en-US" sz="2800" dirty="0" smtClean="0"/>
              <a:t>. This </a:t>
            </a:r>
            <a:r>
              <a:rPr lang="en-US" sz="2800" dirty="0" smtClean="0"/>
              <a:t>is completed </a:t>
            </a:r>
            <a:r>
              <a:rPr lang="en-US" sz="2800" dirty="0" smtClean="0"/>
              <a:t>in the MATLAB environment.</a:t>
            </a:r>
            <a:endParaRPr lang="en-US" sz="2800" dirty="0"/>
          </a:p>
        </p:txBody>
      </p:sp>
      <p:pic>
        <p:nvPicPr>
          <p:cNvPr id="34" name="Picture 2" descr="https://www.tjhsst.edu/~2016choang/Research/exsigna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7650" y="6874674"/>
            <a:ext cx="5334000" cy="4000501"/>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15622969" y="8545951"/>
            <a:ext cx="1672460" cy="657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87225" y="14290844"/>
            <a:ext cx="451485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ight Arrow 36"/>
          <p:cNvSpPr/>
          <p:nvPr/>
        </p:nvSpPr>
        <p:spPr>
          <a:xfrm>
            <a:off x="15711650" y="15628744"/>
            <a:ext cx="1672460" cy="657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30801" y="14835559"/>
            <a:ext cx="4170618" cy="2244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Box 38"/>
          <p:cNvSpPr txBox="1"/>
          <p:nvPr/>
        </p:nvSpPr>
        <p:spPr>
          <a:xfrm>
            <a:off x="10378440" y="11168801"/>
            <a:ext cx="12417552" cy="1174531"/>
          </a:xfrm>
          <a:prstGeom prst="rect">
            <a:avLst/>
          </a:prstGeom>
          <a:noFill/>
          <a:ln w="38100">
            <a:noFill/>
          </a:ln>
        </p:spPr>
        <p:txBody>
          <a:bodyPr wrap="square" rtlCol="0">
            <a:noAutofit/>
          </a:bodyPr>
          <a:lstStyle/>
          <a:p>
            <a:pPr algn="just"/>
            <a:r>
              <a:rPr lang="en-US" i="1" dirty="0" smtClean="0"/>
              <a:t>Figure 2. </a:t>
            </a:r>
            <a:r>
              <a:rPr lang="en-US" dirty="0" smtClean="0"/>
              <a:t>ECG signal transformation. The derived variability metrics represent the different measures of variability within the 5-minute ECG sample, from amplitude differences between consecutive heartbeats to power within a specific range in the power spectral density of the ECG signal sample.  </a:t>
            </a:r>
            <a:r>
              <a:rPr lang="en-US" i="1" dirty="0" smtClean="0"/>
              <a:t> </a:t>
            </a:r>
            <a:endParaRPr lang="en-US" i="1" dirty="0"/>
          </a:p>
        </p:txBody>
      </p:sp>
      <p:sp>
        <p:nvSpPr>
          <p:cNvPr id="40" name="TextBox 39"/>
          <p:cNvSpPr txBox="1"/>
          <p:nvPr/>
        </p:nvSpPr>
        <p:spPr>
          <a:xfrm>
            <a:off x="10378440" y="17825680"/>
            <a:ext cx="12417552" cy="1174531"/>
          </a:xfrm>
          <a:prstGeom prst="rect">
            <a:avLst/>
          </a:prstGeom>
          <a:noFill/>
          <a:ln w="38100">
            <a:noFill/>
          </a:ln>
        </p:spPr>
        <p:txBody>
          <a:bodyPr wrap="square" rtlCol="0">
            <a:noAutofit/>
          </a:bodyPr>
          <a:lstStyle/>
          <a:p>
            <a:pPr algn="just"/>
            <a:r>
              <a:rPr lang="en-US" i="1" dirty="0" smtClean="0"/>
              <a:t>Figure 3.  </a:t>
            </a:r>
            <a:r>
              <a:rPr lang="en-US" dirty="0" smtClean="0"/>
              <a:t>Feature subset to final prediction. The strongest performing support vector machine classification model </a:t>
            </a:r>
            <a:r>
              <a:rPr lang="en-US" dirty="0" smtClean="0"/>
              <a:t>uses  </a:t>
            </a:r>
            <a:r>
              <a:rPr lang="en-US" dirty="0" smtClean="0"/>
              <a:t>of the 15 variability metrics in order to classify the patients in the test set. Class scores represent the likelihood of being in a class (“Healthy” – positive, “at-risk” – negative). </a:t>
            </a:r>
            <a:endParaRPr lang="en-US" i="1" dirty="0"/>
          </a:p>
        </p:txBody>
      </p:sp>
      <p:pic>
        <p:nvPicPr>
          <p:cNvPr id="41" name="Picture 40"/>
          <p:cNvPicPr/>
          <p:nvPr/>
        </p:nvPicPr>
        <p:blipFill>
          <a:blip r:embed="rId8">
            <a:extLst>
              <a:ext uri="{28A0092B-C50C-407E-A947-70E740481C1C}">
                <a14:useLocalDpi xmlns:a14="http://schemas.microsoft.com/office/drawing/2010/main" val="0"/>
              </a:ext>
            </a:extLst>
          </a:blip>
          <a:stretch>
            <a:fillRect/>
          </a:stretch>
        </p:blipFill>
        <p:spPr>
          <a:xfrm>
            <a:off x="25770560" y="8729677"/>
            <a:ext cx="5162550" cy="3871595"/>
          </a:xfrm>
          <a:prstGeom prst="rect">
            <a:avLst/>
          </a:prstGeom>
        </p:spPr>
      </p:pic>
      <p:sp>
        <p:nvSpPr>
          <p:cNvPr id="42" name="TextBox 41"/>
          <p:cNvSpPr txBox="1"/>
          <p:nvPr/>
        </p:nvSpPr>
        <p:spPr>
          <a:xfrm>
            <a:off x="24240976" y="4803070"/>
            <a:ext cx="8221717" cy="4014385"/>
          </a:xfrm>
          <a:prstGeom prst="rect">
            <a:avLst/>
          </a:prstGeom>
          <a:noFill/>
          <a:ln w="38100">
            <a:noFill/>
          </a:ln>
        </p:spPr>
        <p:txBody>
          <a:bodyPr wrap="square" rtlCol="0">
            <a:noAutofit/>
          </a:bodyPr>
          <a:lstStyle/>
          <a:p>
            <a:pPr algn="just"/>
            <a:r>
              <a:rPr lang="en-US" sz="2800" dirty="0" smtClean="0"/>
              <a:t>The strongest classification model </a:t>
            </a:r>
            <a:r>
              <a:rPr lang="en-US" sz="2800" dirty="0" smtClean="0"/>
              <a:t>has an </a:t>
            </a:r>
            <a:r>
              <a:rPr lang="en-US" sz="2800" dirty="0" smtClean="0"/>
              <a:t>overall classification accuracy of 92.12% for 165 ECG signal records. A receiver operating characteristic (ROC) curve </a:t>
            </a:r>
            <a:r>
              <a:rPr lang="en-US" sz="2800" dirty="0" smtClean="0"/>
              <a:t>is also </a:t>
            </a:r>
            <a:r>
              <a:rPr lang="en-US" sz="2800" dirty="0" smtClean="0"/>
              <a:t>calculated, which shows the ratio between the true and false positive rate of the classification model. The area under the curve (AUC) value, an common indicator of classification performance, was also found to be 0.929. An AUC value of 1 represents a perfect classifier. </a:t>
            </a:r>
          </a:p>
        </p:txBody>
      </p:sp>
      <p:sp>
        <p:nvSpPr>
          <p:cNvPr id="44" name="TextBox 43"/>
          <p:cNvSpPr txBox="1"/>
          <p:nvPr/>
        </p:nvSpPr>
        <p:spPr>
          <a:xfrm>
            <a:off x="24240975" y="12584438"/>
            <a:ext cx="8221717" cy="1174531"/>
          </a:xfrm>
          <a:prstGeom prst="rect">
            <a:avLst/>
          </a:prstGeom>
          <a:noFill/>
          <a:ln w="38100">
            <a:noFill/>
          </a:ln>
        </p:spPr>
        <p:txBody>
          <a:bodyPr wrap="square" rtlCol="0">
            <a:noAutofit/>
          </a:bodyPr>
          <a:lstStyle/>
          <a:p>
            <a:pPr algn="just"/>
            <a:r>
              <a:rPr lang="en-US" i="1" dirty="0" smtClean="0"/>
              <a:t>Figure 4. </a:t>
            </a:r>
            <a:r>
              <a:rPr lang="en-US" dirty="0" smtClean="0"/>
              <a:t>ROC curves. This is a comparison of the ROC curves between the model which </a:t>
            </a:r>
            <a:r>
              <a:rPr lang="en-US" dirty="0" smtClean="0"/>
              <a:t>uses </a:t>
            </a:r>
            <a:r>
              <a:rPr lang="en-US" dirty="0" smtClean="0"/>
              <a:t>all metrics and final model with the reduced subset. The final model greatly </a:t>
            </a:r>
            <a:r>
              <a:rPr lang="en-US" dirty="0" smtClean="0"/>
              <a:t>outperforms the </a:t>
            </a:r>
            <a:r>
              <a:rPr lang="en-US" dirty="0" smtClean="0"/>
              <a:t>original model. </a:t>
            </a:r>
            <a:endParaRPr lang="en-US" i="1" dirty="0"/>
          </a:p>
        </p:txBody>
      </p:sp>
      <p:sp>
        <p:nvSpPr>
          <p:cNvPr id="45" name="TextBox 44"/>
          <p:cNvSpPr txBox="1"/>
          <p:nvPr/>
        </p:nvSpPr>
        <p:spPr>
          <a:xfrm>
            <a:off x="24240976" y="14672446"/>
            <a:ext cx="8221717" cy="2952148"/>
          </a:xfrm>
          <a:prstGeom prst="rect">
            <a:avLst/>
          </a:prstGeom>
          <a:noFill/>
          <a:ln w="38100">
            <a:noFill/>
          </a:ln>
        </p:spPr>
        <p:txBody>
          <a:bodyPr wrap="square" rtlCol="0">
            <a:noAutofit/>
          </a:bodyPr>
          <a:lstStyle/>
          <a:p>
            <a:pPr algn="just"/>
            <a:r>
              <a:rPr lang="en-US" sz="2800" dirty="0" smtClean="0"/>
              <a:t>Although the model </a:t>
            </a:r>
            <a:r>
              <a:rPr lang="en-US" sz="2800" dirty="0" smtClean="0"/>
              <a:t>has a </a:t>
            </a:r>
            <a:r>
              <a:rPr lang="en-US" sz="2800" dirty="0" smtClean="0"/>
              <a:t>high accuracy rate, it </a:t>
            </a:r>
            <a:r>
              <a:rPr lang="en-US" sz="2800" dirty="0" smtClean="0"/>
              <a:t>could be </a:t>
            </a:r>
            <a:r>
              <a:rPr lang="en-US" sz="2800" dirty="0" smtClean="0"/>
              <a:t>further improved by expanding the patient data set. The model could also be modified to differentiate between different types of </a:t>
            </a:r>
            <a:r>
              <a:rPr lang="en-US" sz="2800" dirty="0" err="1" smtClean="0"/>
              <a:t>arrhyth-mias</a:t>
            </a:r>
            <a:r>
              <a:rPr lang="en-US" sz="2800" dirty="0" smtClean="0"/>
              <a:t>. A website where users can upload their own ECG signal and see their risk prediction is currently under development.</a:t>
            </a:r>
          </a:p>
        </p:txBody>
      </p:sp>
      <p:sp>
        <p:nvSpPr>
          <p:cNvPr id="46" name="TextBox 45"/>
          <p:cNvSpPr txBox="1"/>
          <p:nvPr/>
        </p:nvSpPr>
        <p:spPr>
          <a:xfrm>
            <a:off x="24240976" y="19034234"/>
            <a:ext cx="8221717" cy="2667000"/>
          </a:xfrm>
          <a:prstGeom prst="rect">
            <a:avLst/>
          </a:prstGeom>
          <a:noFill/>
          <a:ln w="38100">
            <a:noFill/>
          </a:ln>
        </p:spPr>
        <p:txBody>
          <a:bodyPr wrap="square" rtlCol="0">
            <a:noAutofit/>
          </a:bodyPr>
          <a:lstStyle/>
          <a:p>
            <a:pPr algn="just"/>
            <a:r>
              <a:rPr lang="en-US" sz="2800" dirty="0" smtClean="0"/>
              <a:t>I would like to thank Dr. Peter Gabor, Dr. Shane </a:t>
            </a:r>
            <a:r>
              <a:rPr lang="en-US" sz="2800" dirty="0" err="1" smtClean="0"/>
              <a:t>Torbert</a:t>
            </a:r>
            <a:r>
              <a:rPr lang="en-US" sz="2800" dirty="0" smtClean="0"/>
              <a:t>, Professor Howie Huang, Professor Matthew Kay, and Hang Liu for guiding me throughout the research process. I would also like to thank George Washington University for allowing me to work as a research intern.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TotalTime>
  <Words>698</Words>
  <Application>Microsoft Office PowerPoint</Application>
  <PresentationFormat>Custom</PresentationFormat>
  <Paragraphs>24</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Office Theme</vt: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Hoang</dc:creator>
  <cp:lastModifiedBy>Chris</cp:lastModifiedBy>
  <cp:revision>71</cp:revision>
  <dcterms:modified xsi:type="dcterms:W3CDTF">2016-04-20T15:17:34Z</dcterms:modified>
</cp:coreProperties>
</file>