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9" r:id="rId21"/>
    <p:sldId id="275" r:id="rId22"/>
    <p:sldId id="277" r:id="rId23"/>
    <p:sldId id="276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550"/>
  </p:normalViewPr>
  <p:slideViewPr>
    <p:cSldViewPr snapToGrid="0" snapToObjects="1">
      <p:cViewPr>
        <p:scale>
          <a:sx n="73" d="100"/>
          <a:sy n="73" d="100"/>
        </p:scale>
        <p:origin x="1056" y="5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BB615-083C-E241-828F-B7C311FFB2A5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F1318-FFDB-0A49-BCFC-94853A1D3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77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baike.baidu.com/item/%E8%B4%9F%E8%BD%BD%E5%9D%87%E8%A1%A1%E6%8A%80%E6%9C%AF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大家好，有我来为大家分享一下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中间层的一些知识，可能分享的内容准备的也不够深入不够全面，希望大家</a:t>
            </a:r>
            <a:r>
              <a:rPr kumimoji="1" lang="zh-CN" altLang="en-US" dirty="0" smtClean="0"/>
              <a:t>能谅解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本次分享的主要内容是为大家介绍一下 </a:t>
            </a:r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-proxy atlas zebra</a:t>
            </a:r>
            <a:r>
              <a:rPr kumimoji="1" lang="zh-CN" altLang="en-US" dirty="0" smtClean="0"/>
              <a:t>这三种数据库访问层中间件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3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round-robin</a:t>
            </a:r>
            <a:r>
              <a:rPr lang="zh-CN" altLang="en-US" dirty="0" smtClean="0"/>
              <a:t> 轮询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5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这种方式可以预见，</a:t>
            </a:r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-proxy</a:t>
            </a:r>
            <a:r>
              <a:rPr kumimoji="1" lang="zh-CN" altLang="en-US" dirty="0" smtClean="0"/>
              <a:t>主线程的压力比较大，并发处理任务的功能也不够完善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98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</a:t>
            </a:r>
            <a:r>
              <a:rPr lang="en-US" altLang="zh-CN" dirty="0" smtClean="0"/>
              <a:t>LVS</a:t>
            </a:r>
            <a:r>
              <a:rPr lang="zh-CN" altLang="en-US" dirty="0" smtClean="0"/>
              <a:t>前端做负载均衡，两个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HA,</a:t>
            </a:r>
            <a:r>
              <a:rPr lang="zh-CN" altLang="en-US" dirty="0" smtClean="0"/>
              <a:t>防止单点故障。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周期性地对后端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的存活检测有两种方式，一是直接去探测端口是否可连接，二是执行一个脚本，这个脚本会去尝试连接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，通过脚本的返回值来决定每个后端是否可用。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有两种运行状态，通常为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，可通过发信号将其置为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检测到来请求的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LVS</a:t>
            </a:r>
            <a:r>
              <a:rPr lang="zh-CN" altLang="en-US" dirty="0" smtClean="0"/>
              <a:t>的网卡</a:t>
            </a:r>
            <a:r>
              <a:rPr lang="en-US" altLang="zh-CN" dirty="0" smtClean="0"/>
              <a:t>IP</a:t>
            </a:r>
            <a:r>
              <a:rPr lang="zh-CN" altLang="en-US" dirty="0" smtClean="0"/>
              <a:t>时，如果处于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状态，就向</a:t>
            </a:r>
            <a:r>
              <a:rPr lang="en-US" altLang="zh-CN" dirty="0" smtClean="0"/>
              <a:t>LVS</a:t>
            </a:r>
            <a:r>
              <a:rPr lang="zh-CN" altLang="en-US" dirty="0" smtClean="0"/>
              <a:t>的检测脚本返回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，如果处于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状态，就向脚本返回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。比如我现在因为某种原因需要重启一台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，但直接重启势必导致瞬间的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请求全部失败，对前端应用造成影响。因此我先发下线信号将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状态，当</a:t>
            </a:r>
            <a:r>
              <a:rPr lang="en-US" altLang="zh-CN" dirty="0" smtClean="0"/>
              <a:t>LVS</a:t>
            </a:r>
            <a:r>
              <a:rPr lang="zh-CN" altLang="en-US" dirty="0" smtClean="0"/>
              <a:t>的检测脚本发现返回值是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时，便将这台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摘除，从此时开始便没有新的请求导向这台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。等到已经打向这台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请求处理完毕后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这是一个很短的时间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，就可以安全重启</a:t>
            </a:r>
            <a:r>
              <a:rPr lang="en-US" altLang="zh-CN" dirty="0" smtClean="0"/>
              <a:t>Atlas</a:t>
            </a:r>
            <a:r>
              <a:rPr lang="zh-CN" altLang="en-US" dirty="0" smtClean="0"/>
              <a:t>而不必担心对前端造成影响了。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负载均衡技术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和基于内容请求分发技术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2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1.Zebra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封装了底层连接池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风险小，每个客户端自己维护连接池，把风险转移到客户端，不是用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atlas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去承担廉洁风险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78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4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找配置，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上可见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jdbcRef-n1-read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寻找数据库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 密码，初始化连接池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请求的时候，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groupdataSource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协议，按照权重做负载，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协议也可以判断事务，事务全部路由到主库，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groupdataSource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主要是做路由功能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094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获取连接埋点、执行前埋点，执行埋点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插件，限流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限流，改写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4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是官方提供的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中间件产品可以实现负载平衡，读写分离，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等，但其不支持大数据量的分库分表且性能较差。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45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首先大家先了解一下什么是</a:t>
            </a:r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-proxy,</a:t>
            </a:r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-proxy </a:t>
            </a:r>
            <a:r>
              <a:rPr kumimoji="1" lang="zh-CN" altLang="en-US" dirty="0" smtClean="0"/>
              <a:t>建立在服务端和客户端之间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功能实现方法是，</a:t>
            </a:r>
            <a:r>
              <a:rPr lang="zh-CN" altLang="en-US" dirty="0" smtClean="0"/>
              <a:t>截断、改变并转发客户端的查询请求等。</a:t>
            </a:r>
            <a:endParaRPr lang="en-US" altLang="zh-CN" dirty="0" smtClean="0"/>
          </a:p>
          <a:p>
            <a:r>
              <a:rPr kumimoji="1" lang="zh-CN" altLang="en-US" dirty="0" smtClean="0"/>
              <a:t>并代理 和 后端数据库之间的通信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9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MySQL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代理与客户端和服务端分别建立连接，客户端发起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update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或者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select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请求时，由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MySQL-proxy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获取查询条件，并加入语句执行队列，获取结果后返回给客户端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相当于一个轻量级的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是可以接受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来查询状态信息的；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解析器属于简易版，只需要区分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or 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88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80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98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7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Count_table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也参与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的主从同步，因此在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上作的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更新也会同步到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进行数据读取时，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可以先向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Count_table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表发送查询请求，当二者的数据相同时，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可以认定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的数据状态是一致的，然后把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请求发送到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服务器上，否则就发送到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上。如下图所示：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通过这种方式，就可以比较完美的结果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的同步延迟不可控问题。之所以所“比较完美”，是因为这种方案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了查询请求，对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构成了额外的压力。不过由于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与真实的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采用连接池的方式连接，因此额外的压力还是可以接受的。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88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F1318-FFDB-0A49-BCFC-94853A1D367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5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1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29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46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39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83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8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09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6566D-5490-5A43-BEA1-3E587B643E51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39B13-71AB-3B47-B328-82670BB01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99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 userDrawn="1"/>
        </p:nvGrpSpPr>
        <p:grpSpPr>
          <a:xfrm>
            <a:off x="10745745" y="6131639"/>
            <a:ext cx="1440001" cy="721722"/>
            <a:chOff x="0" y="0"/>
            <a:chExt cx="1439999" cy="721721"/>
          </a:xfrm>
        </p:grpSpPr>
        <p:sp>
          <p:nvSpPr>
            <p:cNvPr id="8" name="Shape 13"/>
            <p:cNvSpPr/>
            <p:nvPr/>
          </p:nvSpPr>
          <p:spPr>
            <a:xfrm>
              <a:off x="307505" y="0"/>
              <a:ext cx="414217" cy="721722"/>
            </a:xfrm>
            <a:prstGeom prst="roundRect">
              <a:avLst>
                <a:gd name="adj" fmla="val 0"/>
              </a:avLst>
            </a:prstGeom>
            <a:solidFill>
              <a:srgbClr val="24B7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82550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14"/>
            <p:cNvSpPr/>
            <p:nvPr/>
          </p:nvSpPr>
          <p:spPr>
            <a:xfrm>
              <a:off x="718278" y="0"/>
              <a:ext cx="721722" cy="721722"/>
            </a:xfrm>
            <a:prstGeom prst="roundRect">
              <a:avLst>
                <a:gd name="adj" fmla="val 8798"/>
              </a:avLst>
            </a:prstGeom>
            <a:gradFill flip="none" rotWithShape="1">
              <a:gsLst>
                <a:gs pos="0">
                  <a:srgbClr val="FF9C15"/>
                </a:gs>
                <a:gs pos="100000">
                  <a:srgbClr val="F1662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82550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721722" cy="721722"/>
            </a:xfrm>
            <a:prstGeom prst="roundRect">
              <a:avLst>
                <a:gd name="adj" fmla="val 8798"/>
              </a:avLst>
            </a:prstGeom>
            <a:solidFill>
              <a:srgbClr val="24B7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82550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" name="pasted-image.png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4197" y="159033"/>
              <a:ext cx="608738" cy="403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17"/>
            <p:cNvSpPr/>
            <p:nvPr/>
          </p:nvSpPr>
          <p:spPr>
            <a:xfrm>
              <a:off x="720573" y="0"/>
              <a:ext cx="195151" cy="72172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9C15"/>
                </a:gs>
                <a:gs pos="100000">
                  <a:srgbClr val="F1662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82550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" name="pasted-image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17313" y="91349"/>
              <a:ext cx="528242" cy="5390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351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wiki.sankuai.com/pages/viewpage.action?pageId=68624471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610377" y="1676155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中间层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937160" y="3602038"/>
            <a:ext cx="4730839" cy="69950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李洪旭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30084" y="1444336"/>
            <a:ext cx="2687392" cy="86098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1976" y="3464417"/>
            <a:ext cx="102644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Atlas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是由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Qihoo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360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公司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平台部基础架构团队开发维护的一个基于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协议的数据中间层项目。它在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官方推出的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MySQL-Proxy 0.8.2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版本的基础上，修改了大量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bug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，添加了很多功能特性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0912" y="789560"/>
            <a:ext cx="11378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Atlas</a:t>
            </a:r>
            <a:r>
              <a:rPr lang="zh-CN" altLang="en-US" dirty="0"/>
              <a:t>是一个位于应用程序与</a:t>
            </a:r>
            <a:r>
              <a:rPr lang="en-US" altLang="zh-CN" dirty="0"/>
              <a:t>MySQL</a:t>
            </a:r>
            <a:r>
              <a:rPr lang="zh-CN" altLang="en-US" dirty="0"/>
              <a:t>之间中间件。在后端</a:t>
            </a:r>
            <a:r>
              <a:rPr lang="en-US" altLang="zh-CN" dirty="0"/>
              <a:t>DB</a:t>
            </a:r>
            <a:r>
              <a:rPr lang="zh-CN" altLang="en-US" dirty="0"/>
              <a:t>看来，</a:t>
            </a:r>
            <a:r>
              <a:rPr lang="en-US" altLang="zh-CN" dirty="0"/>
              <a:t>Atlas</a:t>
            </a:r>
            <a:r>
              <a:rPr lang="zh-CN" altLang="en-US" dirty="0"/>
              <a:t>相当于连接它的客户端</a:t>
            </a:r>
            <a:r>
              <a:rPr lang="zh-CN" altLang="en-US" dirty="0" smtClean="0"/>
              <a:t>，在</a:t>
            </a:r>
            <a:r>
              <a:rPr lang="zh-CN" altLang="en-US" dirty="0"/>
              <a:t>前端应用</a:t>
            </a:r>
            <a:r>
              <a:rPr lang="zh-CN" altLang="en-US" dirty="0" smtClean="0"/>
              <a:t>看来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en-US" altLang="zh-CN" dirty="0"/>
              <a:t>Atlas</a:t>
            </a:r>
            <a:r>
              <a:rPr lang="zh-CN" altLang="en-US" dirty="0"/>
              <a:t>相当于一个</a:t>
            </a:r>
            <a:r>
              <a:rPr lang="en-US" altLang="zh-CN" dirty="0"/>
              <a:t>DB</a:t>
            </a:r>
            <a:r>
              <a:rPr lang="zh-CN" altLang="en-US" dirty="0"/>
              <a:t>。</a:t>
            </a:r>
            <a:r>
              <a:rPr lang="en-US" altLang="zh-CN" dirty="0"/>
              <a:t>Atlas</a:t>
            </a:r>
            <a:r>
              <a:rPr lang="zh-CN" altLang="en-US" dirty="0"/>
              <a:t>作为服务端与应用程序通讯，它实现了</a:t>
            </a:r>
            <a:r>
              <a:rPr lang="en-US" altLang="zh-CN" dirty="0"/>
              <a:t>MySQL</a:t>
            </a:r>
            <a:r>
              <a:rPr lang="zh-CN" altLang="en-US" dirty="0"/>
              <a:t>的客户端和服务端</a:t>
            </a:r>
            <a:r>
              <a:rPr lang="zh-CN" altLang="en-US" dirty="0" smtClean="0"/>
              <a:t>协议，</a:t>
            </a:r>
            <a:r>
              <a:rPr lang="zh-CN" altLang="en-US" dirty="0"/>
              <a:t>同时作为</a:t>
            </a:r>
            <a:r>
              <a:rPr lang="zh-CN" altLang="en-US" dirty="0" smtClean="0"/>
              <a:t>客</a:t>
            </a:r>
            <a:endParaRPr lang="en-US" altLang="zh-CN" dirty="0" smtClean="0"/>
          </a:p>
          <a:p>
            <a:r>
              <a:rPr lang="zh-CN" altLang="en-US" dirty="0" smtClean="0"/>
              <a:t>户端</a:t>
            </a:r>
            <a:r>
              <a:rPr lang="zh-CN" altLang="en-US" dirty="0"/>
              <a:t>与</a:t>
            </a:r>
            <a:r>
              <a:rPr lang="en-US" altLang="zh-CN" dirty="0"/>
              <a:t>MySQL</a:t>
            </a:r>
            <a:r>
              <a:rPr lang="zh-CN" altLang="en-US" dirty="0"/>
              <a:t>通讯。它对应用程序屏蔽了</a:t>
            </a:r>
            <a:r>
              <a:rPr lang="en-US" altLang="zh-CN" dirty="0"/>
              <a:t>DB</a:t>
            </a:r>
            <a:r>
              <a:rPr lang="zh-CN" altLang="en-US" dirty="0"/>
              <a:t>的细节，同时为了降低</a:t>
            </a:r>
            <a:r>
              <a:rPr lang="en-US" altLang="zh-CN" dirty="0"/>
              <a:t>MySQL</a:t>
            </a:r>
            <a:r>
              <a:rPr lang="zh-CN" altLang="en-US" dirty="0"/>
              <a:t>负担，它还维护了连接池。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5" y="1943748"/>
            <a:ext cx="4724398" cy="47081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33386" y="2099256"/>
            <a:ext cx="1609859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33385" y="3486473"/>
            <a:ext cx="1609859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0624" y="4964802"/>
            <a:ext cx="1609859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58646" y="4984122"/>
            <a:ext cx="1609859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2" idx="2"/>
            <a:endCxn id="5" idx="0"/>
          </p:cNvCxnSpPr>
          <p:nvPr/>
        </p:nvCxnSpPr>
        <p:spPr>
          <a:xfrm flipH="1">
            <a:off x="8738315" y="2910625"/>
            <a:ext cx="1" cy="5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2"/>
            <a:endCxn id="6" idx="0"/>
          </p:cNvCxnSpPr>
          <p:nvPr/>
        </p:nvCxnSpPr>
        <p:spPr>
          <a:xfrm flipH="1">
            <a:off x="7525554" y="4297842"/>
            <a:ext cx="1212761" cy="66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7" idx="0"/>
          </p:cNvCxnSpPr>
          <p:nvPr/>
        </p:nvCxnSpPr>
        <p:spPr>
          <a:xfrm>
            <a:off x="8738315" y="4297842"/>
            <a:ext cx="1425261" cy="68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3"/>
            <a:endCxn id="7" idx="1"/>
          </p:cNvCxnSpPr>
          <p:nvPr/>
        </p:nvCxnSpPr>
        <p:spPr>
          <a:xfrm>
            <a:off x="8330483" y="5370487"/>
            <a:ext cx="1028163" cy="1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52571" y="4499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写入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556124" y="4533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667482" y="5228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同步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844564" y="310010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549" y="218940"/>
            <a:ext cx="10831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Atlas</a:t>
            </a:r>
            <a:r>
              <a:rPr lang="zh-CN" altLang="en-US" dirty="0"/>
              <a:t>启动后会创建多个线程，其中一个为主线程，其余为工作线程。主线程负责监听所有的客户端连接请求，工作线程只监听主线程的命令请求。</a:t>
            </a:r>
          </a:p>
          <a:p>
            <a:r>
              <a:rPr lang="zh-CN" altLang="en-US" dirty="0"/>
              <a:t>如图</a:t>
            </a:r>
            <a:r>
              <a:rPr lang="en-US" altLang="zh-CN" dirty="0"/>
              <a:t>3</a:t>
            </a:r>
            <a:r>
              <a:rPr lang="zh-CN" altLang="en-US" dirty="0"/>
              <a:t>所示，主线程接收到客户端的连接请求，将该请求的相关信息封装为一个名为</a:t>
            </a:r>
            <a:r>
              <a:rPr lang="en-US" altLang="zh-CN" dirty="0"/>
              <a:t>CON</a:t>
            </a:r>
            <a:r>
              <a:rPr lang="zh-CN" altLang="en-US" dirty="0"/>
              <a:t>的结构，再把该结构推入一个异步队列。然后通过</a:t>
            </a:r>
            <a:r>
              <a:rPr lang="en-US" altLang="zh-CN" dirty="0"/>
              <a:t>round-robin</a:t>
            </a:r>
            <a:r>
              <a:rPr lang="zh-CN" altLang="en-US" dirty="0"/>
              <a:t>方式选择一个工作线程，向其发送一个字节的数据包以激活它。工作线程在收到主线程的激活指令后，从异步队列中取出</a:t>
            </a:r>
            <a:r>
              <a:rPr lang="en-US" altLang="zh-CN" dirty="0"/>
              <a:t>CON</a:t>
            </a:r>
            <a:r>
              <a:rPr lang="zh-CN" altLang="en-US" dirty="0"/>
              <a:t>结构，开始处理客户端的请求。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27301" y="1880739"/>
            <a:ext cx="1133341" cy="48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7301" y="3017297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主线程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8641" y="4299397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31982" y="4299397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0297" y="4299397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66464" y="4299397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534" y="4619222"/>
            <a:ext cx="1330818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02533" y="5265847"/>
            <a:ext cx="1330818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02533" y="5912472"/>
            <a:ext cx="1330818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17" name="肘形连接符 16"/>
          <p:cNvCxnSpPr>
            <a:stCxn id="5" idx="3"/>
            <a:endCxn id="9" idx="3"/>
          </p:cNvCxnSpPr>
          <p:nvPr/>
        </p:nvCxnSpPr>
        <p:spPr>
          <a:xfrm>
            <a:off x="5460642" y="3255556"/>
            <a:ext cx="3739163" cy="1282100"/>
          </a:xfrm>
          <a:prstGeom prst="bentConnector3">
            <a:avLst>
              <a:gd name="adj1" fmla="val 10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1"/>
            <a:endCxn id="10" idx="1"/>
          </p:cNvCxnSpPr>
          <p:nvPr/>
        </p:nvCxnSpPr>
        <p:spPr>
          <a:xfrm rot="10800000" flipV="1">
            <a:off x="1502535" y="3255555"/>
            <a:ext cx="2824767" cy="1601925"/>
          </a:xfrm>
          <a:prstGeom prst="bentConnector3">
            <a:avLst>
              <a:gd name="adj1" fmla="val 108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1"/>
            <a:endCxn id="14" idx="1"/>
          </p:cNvCxnSpPr>
          <p:nvPr/>
        </p:nvCxnSpPr>
        <p:spPr>
          <a:xfrm rot="10800000" flipV="1">
            <a:off x="1502533" y="3255556"/>
            <a:ext cx="2824768" cy="2248550"/>
          </a:xfrm>
          <a:prstGeom prst="bentConnector3">
            <a:avLst>
              <a:gd name="adj1" fmla="val 108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5" idx="1"/>
          </p:cNvCxnSpPr>
          <p:nvPr/>
        </p:nvCxnSpPr>
        <p:spPr>
          <a:xfrm rot="10800000" flipV="1">
            <a:off x="1502533" y="3255555"/>
            <a:ext cx="2824768" cy="2895175"/>
          </a:xfrm>
          <a:prstGeom prst="bentConnector3">
            <a:avLst>
              <a:gd name="adj1" fmla="val 108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1"/>
            <a:endCxn id="15" idx="3"/>
          </p:cNvCxnSpPr>
          <p:nvPr/>
        </p:nvCxnSpPr>
        <p:spPr>
          <a:xfrm rot="10800000" flipV="1">
            <a:off x="2833351" y="4537655"/>
            <a:ext cx="1865290" cy="161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1"/>
            <a:endCxn id="14" idx="3"/>
          </p:cNvCxnSpPr>
          <p:nvPr/>
        </p:nvCxnSpPr>
        <p:spPr>
          <a:xfrm rot="10800000" flipV="1">
            <a:off x="2833351" y="4537656"/>
            <a:ext cx="1865290" cy="966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1"/>
            <a:endCxn id="10" idx="3"/>
          </p:cNvCxnSpPr>
          <p:nvPr/>
        </p:nvCxnSpPr>
        <p:spPr>
          <a:xfrm rot="10800000" flipV="1">
            <a:off x="2833353" y="4537655"/>
            <a:ext cx="1865289" cy="319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5" idx="0"/>
          </p:cNvCxnSpPr>
          <p:nvPr/>
        </p:nvCxnSpPr>
        <p:spPr>
          <a:xfrm>
            <a:off x="4893972" y="2370671"/>
            <a:ext cx="0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00034" y="2614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有连接到来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40958" y="303941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</a:t>
            </a:r>
            <a:r>
              <a:rPr kumimoji="1" lang="zh-CN" altLang="en-US" dirty="0" smtClean="0"/>
              <a:t>结构入列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331076" y="3013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激活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765995" y="535527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</a:t>
            </a:r>
            <a:r>
              <a:rPr kumimoji="1" lang="zh-CN" altLang="en-US" dirty="0" smtClean="0"/>
              <a:t>结构出列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4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549" y="218940"/>
            <a:ext cx="108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Atlas</a:t>
            </a:r>
            <a:r>
              <a:rPr lang="zh-CN" altLang="en-US" dirty="0"/>
              <a:t>对</a:t>
            </a:r>
            <a:r>
              <a:rPr lang="en-US" altLang="zh-CN" dirty="0"/>
              <a:t>MySQL Proxy</a:t>
            </a:r>
            <a:r>
              <a:rPr lang="zh-CN" altLang="en-US" dirty="0"/>
              <a:t>的线程模型进行了改造，</a:t>
            </a:r>
            <a:r>
              <a:rPr lang="en-US" altLang="zh-CN" dirty="0"/>
              <a:t>MySQL Proxy</a:t>
            </a:r>
            <a:r>
              <a:rPr lang="zh-CN" altLang="en-US" dirty="0"/>
              <a:t>的线程模型图如图</a:t>
            </a:r>
            <a:r>
              <a:rPr lang="en-US" altLang="zh-CN" dirty="0"/>
              <a:t>3-2</a:t>
            </a:r>
            <a:r>
              <a:rPr lang="zh-CN" altLang="en-US" dirty="0"/>
              <a:t>所示，当外部连接到来时，先由主线程进行处理，当线程处理的任务过多，遇到读写等待时，就将任务包装成</a:t>
            </a:r>
            <a:r>
              <a:rPr lang="en-US" altLang="zh-CN" dirty="0" err="1"/>
              <a:t>event_op</a:t>
            </a:r>
            <a:r>
              <a:rPr lang="zh-CN" altLang="en-US" dirty="0"/>
              <a:t>放入队列中，同时，通知所有线程，队列中有任务，这时就会触发所有线程来抢队列中的</a:t>
            </a:r>
            <a:r>
              <a:rPr lang="zh-CN" altLang="en-US" dirty="0" smtClean="0"/>
              <a:t>任务。</a:t>
            </a:r>
            <a:r>
              <a:rPr lang="zh-CN" altLang="en-US" dirty="0"/>
              <a:t>因为只有一个任务，所以只会有一个线程抢到任务，未完成的任务由抢到的线程接着完成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2150" y="3850783"/>
            <a:ext cx="1133341" cy="48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4780" y="3850783"/>
            <a:ext cx="1268569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主线程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08489" y="3149013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event_op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1830" y="3149013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event_op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60145" y="3149013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event_op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76312" y="3149013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event_op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64780" y="4619222"/>
            <a:ext cx="1268572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64779" y="5265847"/>
            <a:ext cx="126857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64779" y="5912472"/>
            <a:ext cx="1268572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工作线程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17" name="肘形连接符 16"/>
          <p:cNvCxnSpPr>
            <a:stCxn id="6" idx="1"/>
            <a:endCxn id="5" idx="3"/>
          </p:cNvCxnSpPr>
          <p:nvPr/>
        </p:nvCxnSpPr>
        <p:spPr>
          <a:xfrm rot="10800000" flipV="1">
            <a:off x="2833349" y="3387272"/>
            <a:ext cx="1775140" cy="70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1"/>
            <a:endCxn id="15" idx="3"/>
          </p:cNvCxnSpPr>
          <p:nvPr/>
        </p:nvCxnSpPr>
        <p:spPr>
          <a:xfrm rot="10800000" flipV="1">
            <a:off x="2833351" y="3387271"/>
            <a:ext cx="1775138" cy="2763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1"/>
            <a:endCxn id="14" idx="3"/>
          </p:cNvCxnSpPr>
          <p:nvPr/>
        </p:nvCxnSpPr>
        <p:spPr>
          <a:xfrm rot="10800000" flipV="1">
            <a:off x="2833351" y="3387272"/>
            <a:ext cx="1775139" cy="2116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1"/>
            <a:endCxn id="10" idx="3"/>
          </p:cNvCxnSpPr>
          <p:nvPr/>
        </p:nvCxnSpPr>
        <p:spPr>
          <a:xfrm rot="10800000" flipV="1">
            <a:off x="2833353" y="3387271"/>
            <a:ext cx="1775137" cy="1470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3"/>
            <a:endCxn id="5" idx="1"/>
          </p:cNvCxnSpPr>
          <p:nvPr/>
        </p:nvCxnSpPr>
        <p:spPr>
          <a:xfrm flipV="1">
            <a:off x="1131191" y="4089042"/>
            <a:ext cx="433589" cy="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57" y="32498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有连接到来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765995" y="535527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</a:t>
            </a:r>
            <a:r>
              <a:rPr kumimoji="1" lang="zh-CN" altLang="en-US" dirty="0" smtClean="0"/>
              <a:t>结构出列</a:t>
            </a:r>
            <a:endParaRPr kumimoji="1" lang="zh-CN" altLang="en-US" dirty="0"/>
          </a:p>
        </p:txBody>
      </p:sp>
      <p:cxnSp>
        <p:nvCxnSpPr>
          <p:cNvPr id="51" name="肘形连接符 50"/>
          <p:cNvCxnSpPr>
            <a:stCxn id="5" idx="1"/>
            <a:endCxn id="9" idx="3"/>
          </p:cNvCxnSpPr>
          <p:nvPr/>
        </p:nvCxnSpPr>
        <p:spPr>
          <a:xfrm rot="10800000" flipH="1">
            <a:off x="1564779" y="3387272"/>
            <a:ext cx="7544873" cy="701770"/>
          </a:xfrm>
          <a:prstGeom prst="bentConnector5">
            <a:avLst>
              <a:gd name="adj1" fmla="val -3030"/>
              <a:gd name="adj2" fmla="val 281235"/>
              <a:gd name="adj3" fmla="val 10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" idx="1"/>
            <a:endCxn id="9" idx="3"/>
          </p:cNvCxnSpPr>
          <p:nvPr/>
        </p:nvCxnSpPr>
        <p:spPr>
          <a:xfrm rot="10800000" flipH="1">
            <a:off x="1564779" y="3387273"/>
            <a:ext cx="7544873" cy="1470209"/>
          </a:xfrm>
          <a:prstGeom prst="bentConnector5">
            <a:avLst>
              <a:gd name="adj1" fmla="val -3030"/>
              <a:gd name="adj2" fmla="val 185778"/>
              <a:gd name="adj3" fmla="val 10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4" idx="1"/>
            <a:endCxn id="9" idx="3"/>
          </p:cNvCxnSpPr>
          <p:nvPr/>
        </p:nvCxnSpPr>
        <p:spPr>
          <a:xfrm rot="10800000" flipH="1">
            <a:off x="1564779" y="3387272"/>
            <a:ext cx="7544874" cy="2116834"/>
          </a:xfrm>
          <a:prstGeom prst="bentConnector5">
            <a:avLst>
              <a:gd name="adj1" fmla="val -3030"/>
              <a:gd name="adj2" fmla="val 158904"/>
              <a:gd name="adj3" fmla="val 10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5" idx="1"/>
            <a:endCxn id="9" idx="3"/>
          </p:cNvCxnSpPr>
          <p:nvPr/>
        </p:nvCxnSpPr>
        <p:spPr>
          <a:xfrm rot="10800000" flipH="1">
            <a:off x="1564779" y="3387273"/>
            <a:ext cx="7544874" cy="2763459"/>
          </a:xfrm>
          <a:prstGeom prst="bentConnector5">
            <a:avLst>
              <a:gd name="adj1" fmla="val -3030"/>
              <a:gd name="adj2" fmla="val 145073"/>
              <a:gd name="adj3" fmla="val 10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039414" y="191895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event_op</a:t>
            </a:r>
            <a:r>
              <a:rPr kumimoji="1" lang="zh-CN" altLang="en-US" dirty="0" smtClean="0"/>
              <a:t>入列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568" y="870389"/>
            <a:ext cx="1105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Atlas</a:t>
            </a:r>
            <a:r>
              <a:rPr lang="zh-CN" altLang="en-US" dirty="0" smtClean="0"/>
              <a:t>的整体架构类似下图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528" y="1888113"/>
            <a:ext cx="1133341" cy="48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2451" y="2953725"/>
            <a:ext cx="164045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负载均衡／</a:t>
            </a:r>
            <a:r>
              <a:rPr kumimoji="1" lang="en-US" altLang="zh-CN" dirty="0" smtClean="0"/>
              <a:t>LVS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45083" y="4776651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55886" y="3722357"/>
            <a:ext cx="1268572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75828" y="4775240"/>
            <a:ext cx="126857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Master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66007" y="1883565"/>
            <a:ext cx="1133341" cy="48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zh-CN" altLang="en-US" smtClean="0"/>
              <a:t>应用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90787" y="1883602"/>
            <a:ext cx="1133341" cy="48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zh-CN" altLang="en-US" smtClean="0"/>
              <a:t>应用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92836" y="3722357"/>
            <a:ext cx="1268572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57458" y="4729248"/>
            <a:ext cx="1133341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Slave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3212199" y="2378045"/>
            <a:ext cx="1820478" cy="57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25" idx="2"/>
            <a:endCxn id="5" idx="0"/>
          </p:cNvCxnSpPr>
          <p:nvPr/>
        </p:nvCxnSpPr>
        <p:spPr>
          <a:xfrm flipH="1">
            <a:off x="5032677" y="2373497"/>
            <a:ext cx="1" cy="58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26" idx="2"/>
            <a:endCxn id="5" idx="0"/>
          </p:cNvCxnSpPr>
          <p:nvPr/>
        </p:nvCxnSpPr>
        <p:spPr>
          <a:xfrm flipH="1">
            <a:off x="5032677" y="2373534"/>
            <a:ext cx="1824781" cy="58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2"/>
            <a:endCxn id="10" idx="0"/>
          </p:cNvCxnSpPr>
          <p:nvPr/>
        </p:nvCxnSpPr>
        <p:spPr>
          <a:xfrm flipH="1">
            <a:off x="3490172" y="3430243"/>
            <a:ext cx="1542505" cy="2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34" idx="0"/>
          </p:cNvCxnSpPr>
          <p:nvPr/>
        </p:nvCxnSpPr>
        <p:spPr>
          <a:xfrm>
            <a:off x="5032677" y="3430243"/>
            <a:ext cx="1094445" cy="2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4" idx="0"/>
          </p:cNvCxnSpPr>
          <p:nvPr/>
        </p:nvCxnSpPr>
        <p:spPr>
          <a:xfrm flipH="1">
            <a:off x="2610114" y="4198875"/>
            <a:ext cx="880058" cy="57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0" idx="2"/>
            <a:endCxn id="6" idx="0"/>
          </p:cNvCxnSpPr>
          <p:nvPr/>
        </p:nvCxnSpPr>
        <p:spPr>
          <a:xfrm>
            <a:off x="3490172" y="4198875"/>
            <a:ext cx="1521582" cy="57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0" idx="2"/>
            <a:endCxn id="35" idx="0"/>
          </p:cNvCxnSpPr>
          <p:nvPr/>
        </p:nvCxnSpPr>
        <p:spPr>
          <a:xfrm>
            <a:off x="3490172" y="4198875"/>
            <a:ext cx="3933957" cy="53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4" idx="2"/>
            <a:endCxn id="14" idx="0"/>
          </p:cNvCxnSpPr>
          <p:nvPr/>
        </p:nvCxnSpPr>
        <p:spPr>
          <a:xfrm flipH="1">
            <a:off x="2610114" y="4198875"/>
            <a:ext cx="3517008" cy="57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2"/>
            <a:endCxn id="6" idx="0"/>
          </p:cNvCxnSpPr>
          <p:nvPr/>
        </p:nvCxnSpPr>
        <p:spPr>
          <a:xfrm flipH="1">
            <a:off x="5011754" y="4198875"/>
            <a:ext cx="1115368" cy="57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4" idx="2"/>
            <a:endCxn id="35" idx="0"/>
          </p:cNvCxnSpPr>
          <p:nvPr/>
        </p:nvCxnSpPr>
        <p:spPr>
          <a:xfrm>
            <a:off x="6127122" y="4198875"/>
            <a:ext cx="1297007" cy="53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134" y="848245"/>
            <a:ext cx="103589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PingFang SC" charset="-122"/>
              </a:rPr>
              <a:t>Atlas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相对于官方</a:t>
            </a:r>
            <a:r>
              <a:rPr lang="en-US" altLang="zh-CN" dirty="0">
                <a:solidFill>
                  <a:srgbClr val="000000"/>
                </a:solidFill>
                <a:latin typeface="PingFang SC" charset="-122"/>
              </a:rPr>
              <a:t>MySQL-Proxy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优势</a:t>
            </a:r>
            <a:endParaRPr lang="en-US" altLang="zh-CN" dirty="0" smtClean="0">
              <a:solidFill>
                <a:srgbClr val="000000"/>
              </a:solidFill>
              <a:latin typeface="PingFang SC" charset="-122"/>
            </a:endParaRPr>
          </a:p>
          <a:p>
            <a:endParaRPr lang="zh-CN" altLang="en-US" dirty="0">
              <a:solidFill>
                <a:srgbClr val="000000"/>
              </a:solidFill>
              <a:latin typeface="PingFang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将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主流程中所有</a:t>
            </a:r>
            <a:r>
              <a:rPr lang="en-US" altLang="zh-CN" dirty="0" err="1">
                <a:solidFill>
                  <a:srgbClr val="000000"/>
                </a:solidFill>
                <a:latin typeface="PingFang SC" charset="-122"/>
              </a:rPr>
              <a:t>Lua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代码用</a:t>
            </a:r>
            <a:r>
              <a:rPr lang="en-US" altLang="zh-CN" dirty="0">
                <a:solidFill>
                  <a:srgbClr val="000000"/>
                </a:solidFill>
                <a:latin typeface="PingFang SC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重写，</a:t>
            </a:r>
            <a:r>
              <a:rPr lang="en-US" altLang="zh-CN" dirty="0" err="1">
                <a:solidFill>
                  <a:srgbClr val="000000"/>
                </a:solidFill>
                <a:latin typeface="PingFang SC" charset="-122"/>
              </a:rPr>
              <a:t>Lua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仅用于管理接口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重写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网络模型、线程模型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实现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了真正意义上的连接池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优化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了锁机制，性能提高数十倍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支持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长连接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支持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多字符集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支持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事务操作，且处于事务状态的客户端中途退出时，</a:t>
            </a:r>
            <a:r>
              <a:rPr lang="en-US" altLang="zh-CN" dirty="0">
                <a:solidFill>
                  <a:srgbClr val="000000"/>
                </a:solidFill>
                <a:latin typeface="PingFang SC" charset="-122"/>
              </a:rPr>
              <a:t>Atlas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会销毁该客户端使用的连接，让后台的</a:t>
            </a:r>
            <a:r>
              <a:rPr lang="en-US" altLang="zh-CN" dirty="0" err="1">
                <a:solidFill>
                  <a:srgbClr val="000000"/>
                </a:solidFill>
                <a:latin typeface="PingFang SC" charset="-122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回滚事务，保证了事务的完整性。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 SC" charset="-122"/>
              </a:rPr>
              <a:t>分表</a:t>
            </a:r>
            <a:r>
              <a:rPr lang="zh-CN" altLang="en-US" dirty="0">
                <a:solidFill>
                  <a:srgbClr val="000000"/>
                </a:solidFill>
                <a:latin typeface="PingFang SC" charset="-122"/>
              </a:rPr>
              <a:t>功能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6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30084" y="1444336"/>
            <a:ext cx="2687392" cy="86098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Zebra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970" y="2954215"/>
            <a:ext cx="10715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     该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项目是新美大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DBA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团队推荐的官方数据源中间件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。它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主要由新美大基础架构团队进行研发和维护，目前已有了三年多历史。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"/>
          <p:cNvSpPr/>
          <p:nvPr/>
        </p:nvSpPr>
        <p:spPr>
          <a:xfrm>
            <a:off x="1079999" y="1063003"/>
            <a:ext cx="3595534" cy="6261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  <a:latin typeface="FZLanTingHei-B-GBK"/>
                <a:ea typeface="FZLanTingHei-B-GBK"/>
                <a:cs typeface="FZLanTingHei-B-GBK"/>
                <a:sym typeface="FZLanTingHei-B-GBK"/>
              </a:defRPr>
            </a:lvl1pPr>
          </a:lstStyle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zebra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的系统架构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59" y="2012640"/>
            <a:ext cx="8143902" cy="47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824248" y="1880315"/>
            <a:ext cx="2060620" cy="850006"/>
            <a:chOff x="824248" y="1880315"/>
            <a:chExt cx="2060620" cy="850006"/>
          </a:xfrm>
        </p:grpSpPr>
        <p:sp>
          <p:nvSpPr>
            <p:cNvPr id="3" name="矩形 2"/>
            <p:cNvSpPr/>
            <p:nvPr/>
          </p:nvSpPr>
          <p:spPr>
            <a:xfrm>
              <a:off x="824248" y="1880315"/>
              <a:ext cx="1390918" cy="850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应用</a:t>
              </a:r>
              <a:endParaRPr kumimoji="1"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918953" y="2009104"/>
              <a:ext cx="965915" cy="2962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zebra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24248" y="3024388"/>
            <a:ext cx="2060620" cy="850006"/>
            <a:chOff x="824248" y="1880315"/>
            <a:chExt cx="2060620" cy="850006"/>
          </a:xfrm>
        </p:grpSpPr>
        <p:sp>
          <p:nvSpPr>
            <p:cNvPr id="8" name="矩形 7"/>
            <p:cNvSpPr/>
            <p:nvPr/>
          </p:nvSpPr>
          <p:spPr>
            <a:xfrm>
              <a:off x="824248" y="1880315"/>
              <a:ext cx="1390918" cy="850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应用</a:t>
              </a:r>
              <a:endParaRPr kumimoji="1"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18953" y="2009104"/>
              <a:ext cx="965915" cy="2962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zebra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24248" y="4297250"/>
            <a:ext cx="2060620" cy="850006"/>
            <a:chOff x="824248" y="1880315"/>
            <a:chExt cx="2060620" cy="850006"/>
          </a:xfrm>
        </p:grpSpPr>
        <p:sp>
          <p:nvSpPr>
            <p:cNvPr id="11" name="矩形 10"/>
            <p:cNvSpPr/>
            <p:nvPr/>
          </p:nvSpPr>
          <p:spPr>
            <a:xfrm>
              <a:off x="824248" y="1880315"/>
              <a:ext cx="1390918" cy="850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应用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18953" y="2009104"/>
              <a:ext cx="965915" cy="2962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zebra</a:t>
              </a:r>
              <a:endParaRPr kumimoji="1" lang="zh-CN" altLang="en-US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3387144" y="3153177"/>
            <a:ext cx="1197735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爆炸形 2 13"/>
          <p:cNvSpPr/>
          <p:nvPr/>
        </p:nvSpPr>
        <p:spPr>
          <a:xfrm>
            <a:off x="3760631" y="2421228"/>
            <a:ext cx="708338" cy="6031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写</a:t>
            </a:r>
            <a:endParaRPr kumimoji="1" lang="zh-CN" altLang="en-US"/>
          </a:p>
        </p:txBody>
      </p:sp>
      <p:sp>
        <p:nvSpPr>
          <p:cNvPr id="15" name="爆炸形 2 14"/>
          <p:cNvSpPr/>
          <p:nvPr/>
        </p:nvSpPr>
        <p:spPr>
          <a:xfrm>
            <a:off x="3760631" y="3822879"/>
            <a:ext cx="708338" cy="6031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</a:t>
            </a:r>
            <a:endParaRPr kumimoji="1" lang="zh-CN" altLang="en-US" dirty="0"/>
          </a:p>
        </p:txBody>
      </p:sp>
      <p:sp>
        <p:nvSpPr>
          <p:cNvPr id="16" name="磁盘 15"/>
          <p:cNvSpPr/>
          <p:nvPr/>
        </p:nvSpPr>
        <p:spPr>
          <a:xfrm>
            <a:off x="5228823" y="2092816"/>
            <a:ext cx="1184856" cy="7405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主</a:t>
            </a:r>
            <a:endParaRPr kumimoji="1" lang="zh-CN" altLang="en-US" dirty="0"/>
          </a:p>
        </p:txBody>
      </p:sp>
      <p:sp>
        <p:nvSpPr>
          <p:cNvPr id="17" name="磁盘 16"/>
          <p:cNvSpPr/>
          <p:nvPr/>
        </p:nvSpPr>
        <p:spPr>
          <a:xfrm>
            <a:off x="5228823" y="3863664"/>
            <a:ext cx="1184856" cy="7405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从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7534141" y="1880315"/>
            <a:ext cx="1223493" cy="11440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MHA</a:t>
            </a:r>
            <a:endParaRPr kumimoji="1" lang="zh-CN" altLang="en-US" dirty="0"/>
          </a:p>
        </p:txBody>
      </p:sp>
      <p:sp>
        <p:nvSpPr>
          <p:cNvPr id="19" name="可选流程 18"/>
          <p:cNvSpPr/>
          <p:nvPr/>
        </p:nvSpPr>
        <p:spPr>
          <a:xfrm>
            <a:off x="7534141" y="3653307"/>
            <a:ext cx="1223493" cy="11440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从库监控</a:t>
            </a:r>
            <a:endParaRPr kumimoji="1" lang="zh-CN" altLang="en-US" dirty="0"/>
          </a:p>
        </p:txBody>
      </p:sp>
      <p:sp>
        <p:nvSpPr>
          <p:cNvPr id="20" name="可选流程 19"/>
          <p:cNvSpPr/>
          <p:nvPr/>
        </p:nvSpPr>
        <p:spPr>
          <a:xfrm>
            <a:off x="9787944" y="1437067"/>
            <a:ext cx="1223493" cy="350842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RDS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18" idx="3"/>
            <a:endCxn id="20" idx="1"/>
          </p:cNvCxnSpPr>
          <p:nvPr/>
        </p:nvCxnSpPr>
        <p:spPr>
          <a:xfrm>
            <a:off x="8757634" y="2452352"/>
            <a:ext cx="1030310" cy="7389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9" idx="3"/>
            <a:endCxn id="20" idx="1"/>
          </p:cNvCxnSpPr>
          <p:nvPr/>
        </p:nvCxnSpPr>
        <p:spPr>
          <a:xfrm flipV="1">
            <a:off x="8757634" y="3191277"/>
            <a:ext cx="1030310" cy="103406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8" idx="1"/>
            <a:endCxn id="16" idx="4"/>
          </p:cNvCxnSpPr>
          <p:nvPr/>
        </p:nvCxnSpPr>
        <p:spPr>
          <a:xfrm flipH="1">
            <a:off x="6413679" y="2452352"/>
            <a:ext cx="1120462" cy="10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9" idx="1"/>
            <a:endCxn id="17" idx="4"/>
          </p:cNvCxnSpPr>
          <p:nvPr/>
        </p:nvCxnSpPr>
        <p:spPr>
          <a:xfrm flipH="1">
            <a:off x="6413679" y="4225344"/>
            <a:ext cx="1120462" cy="8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6" idx="3"/>
            <a:endCxn id="17" idx="1"/>
          </p:cNvCxnSpPr>
          <p:nvPr/>
        </p:nvCxnSpPr>
        <p:spPr>
          <a:xfrm>
            <a:off x="5821251" y="2833351"/>
            <a:ext cx="0" cy="10303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9569" y="6858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zebra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是什么</a:t>
            </a:r>
            <a:endParaRPr kumimoji="1" lang="zh-CN" altLang="en-US" dirty="0"/>
          </a:p>
        </p:txBody>
      </p:sp>
      <p:sp>
        <p:nvSpPr>
          <p:cNvPr id="38" name="可选流程 37"/>
          <p:cNvSpPr/>
          <p:nvPr/>
        </p:nvSpPr>
        <p:spPr>
          <a:xfrm>
            <a:off x="1143000" y="5551868"/>
            <a:ext cx="9143999" cy="6364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2401910" y="4970707"/>
            <a:ext cx="468592" cy="606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9376316" y="4928315"/>
            <a:ext cx="468592" cy="606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708339" y="1477108"/>
            <a:ext cx="9965523" cy="5181269"/>
            <a:chOff x="708339" y="490466"/>
            <a:chExt cx="11328039" cy="6167911"/>
          </a:xfrm>
        </p:grpSpPr>
        <p:cxnSp>
          <p:nvCxnSpPr>
            <p:cNvPr id="28" name="直线箭头连接符 27"/>
            <p:cNvCxnSpPr>
              <a:stCxn id="31" idx="2"/>
              <a:endCxn id="18" idx="0"/>
            </p:cNvCxnSpPr>
            <p:nvPr/>
          </p:nvCxnSpPr>
          <p:spPr>
            <a:xfrm flipH="1">
              <a:off x="2218388" y="2763054"/>
              <a:ext cx="28977" cy="13195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可选流程 23"/>
            <p:cNvSpPr/>
            <p:nvPr/>
          </p:nvSpPr>
          <p:spPr>
            <a:xfrm>
              <a:off x="2923505" y="490466"/>
              <a:ext cx="6503830" cy="740539"/>
            </a:xfrm>
            <a:prstGeom prst="flowChartAlternate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ShardDataSource</a:t>
              </a:r>
              <a:endParaRPr kumimoji="1" lang="zh-CN" altLang="en-US" dirty="0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708339" y="4082603"/>
              <a:ext cx="3020097" cy="2575774"/>
              <a:chOff x="618186" y="4082603"/>
              <a:chExt cx="3020097" cy="2575774"/>
            </a:xfrm>
          </p:grpSpPr>
          <p:sp>
            <p:nvSpPr>
              <p:cNvPr id="16" name="磁盘 15"/>
              <p:cNvSpPr/>
              <p:nvPr/>
            </p:nvSpPr>
            <p:spPr>
              <a:xfrm>
                <a:off x="1448874" y="452477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 </a:t>
                </a:r>
                <a:endParaRPr kumimoji="1" lang="zh-CN" altLang="en-US" dirty="0"/>
              </a:p>
            </p:txBody>
          </p:sp>
          <p:sp>
            <p:nvSpPr>
              <p:cNvPr id="18" name="可选流程 17"/>
              <p:cNvSpPr/>
              <p:nvPr/>
            </p:nvSpPr>
            <p:spPr>
              <a:xfrm>
                <a:off x="618186" y="4082603"/>
                <a:ext cx="3020097" cy="2575774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MHA</a:t>
                </a:r>
                <a:endParaRPr kumimoji="1" lang="zh-CN" altLang="en-US" dirty="0"/>
              </a:p>
            </p:txBody>
          </p:sp>
          <p:sp>
            <p:nvSpPr>
              <p:cNvPr id="29" name="磁盘 28"/>
              <p:cNvSpPr/>
              <p:nvPr/>
            </p:nvSpPr>
            <p:spPr>
              <a:xfrm>
                <a:off x="856446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</a:t>
                </a:r>
                <a:endParaRPr kumimoji="1" lang="zh-CN" altLang="en-US" dirty="0"/>
              </a:p>
            </p:txBody>
          </p:sp>
          <p:sp>
            <p:nvSpPr>
              <p:cNvPr id="30" name="磁盘 29"/>
              <p:cNvSpPr/>
              <p:nvPr/>
            </p:nvSpPr>
            <p:spPr>
              <a:xfrm>
                <a:off x="2137894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</a:t>
                </a:r>
                <a:endParaRPr kumimoji="1" lang="zh-CN" altLang="en-US" dirty="0"/>
              </a:p>
            </p:txBody>
          </p:sp>
        </p:grpSp>
        <p:sp>
          <p:nvSpPr>
            <p:cNvPr id="31" name="可选流程 30"/>
            <p:cNvSpPr/>
            <p:nvPr/>
          </p:nvSpPr>
          <p:spPr>
            <a:xfrm>
              <a:off x="856446" y="2003202"/>
              <a:ext cx="2781837" cy="759852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GroupDataSource</a:t>
              </a:r>
              <a:endParaRPr kumimoji="1" lang="zh-CN" altLang="en-US" dirty="0"/>
            </a:p>
          </p:txBody>
        </p:sp>
        <p:cxnSp>
          <p:nvCxnSpPr>
            <p:cNvPr id="33" name="肘形连接符 32"/>
            <p:cNvCxnSpPr>
              <a:stCxn id="24" idx="2"/>
              <a:endCxn id="31" idx="0"/>
            </p:cNvCxnSpPr>
            <p:nvPr/>
          </p:nvCxnSpPr>
          <p:spPr>
            <a:xfrm rot="5400000">
              <a:off x="3825295" y="-346924"/>
              <a:ext cx="772197" cy="392805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 36"/>
            <p:cNvGrpSpPr/>
            <p:nvPr/>
          </p:nvGrpSpPr>
          <p:grpSpPr>
            <a:xfrm>
              <a:off x="3905517" y="4082603"/>
              <a:ext cx="3020097" cy="2575774"/>
              <a:chOff x="618186" y="4082603"/>
              <a:chExt cx="3020097" cy="2575774"/>
            </a:xfrm>
          </p:grpSpPr>
          <p:sp>
            <p:nvSpPr>
              <p:cNvPr id="38" name="磁盘 37"/>
              <p:cNvSpPr/>
              <p:nvPr/>
            </p:nvSpPr>
            <p:spPr>
              <a:xfrm>
                <a:off x="1448874" y="452477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 </a:t>
                </a:r>
                <a:endParaRPr kumimoji="1" lang="zh-CN" altLang="en-US" dirty="0"/>
              </a:p>
            </p:txBody>
          </p:sp>
          <p:sp>
            <p:nvSpPr>
              <p:cNvPr id="39" name="可选流程 38"/>
              <p:cNvSpPr/>
              <p:nvPr/>
            </p:nvSpPr>
            <p:spPr>
              <a:xfrm>
                <a:off x="618186" y="4082603"/>
                <a:ext cx="3020097" cy="2575774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MHA</a:t>
                </a:r>
                <a:endParaRPr kumimoji="1" lang="zh-CN" altLang="en-US" dirty="0"/>
              </a:p>
            </p:txBody>
          </p:sp>
          <p:sp>
            <p:nvSpPr>
              <p:cNvPr id="40" name="磁盘 39"/>
              <p:cNvSpPr/>
              <p:nvPr/>
            </p:nvSpPr>
            <p:spPr>
              <a:xfrm>
                <a:off x="856446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</a:t>
                </a:r>
                <a:endParaRPr kumimoji="1" lang="zh-CN" altLang="en-US" dirty="0"/>
              </a:p>
            </p:txBody>
          </p:sp>
          <p:sp>
            <p:nvSpPr>
              <p:cNvPr id="41" name="磁盘 40"/>
              <p:cNvSpPr/>
              <p:nvPr/>
            </p:nvSpPr>
            <p:spPr>
              <a:xfrm>
                <a:off x="2137894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</a:t>
                </a:r>
                <a:endParaRPr kumimoji="1" lang="zh-CN" altLang="en-US" dirty="0"/>
              </a:p>
            </p:txBody>
          </p:sp>
        </p:grpSp>
        <p:sp>
          <p:nvSpPr>
            <p:cNvPr id="47" name="可选流程 46"/>
            <p:cNvSpPr/>
            <p:nvPr/>
          </p:nvSpPr>
          <p:spPr>
            <a:xfrm>
              <a:off x="4050404" y="2002130"/>
              <a:ext cx="2781837" cy="759852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GroupDataSource</a:t>
              </a:r>
              <a:endParaRPr kumimoji="1" lang="zh-CN" altLang="en-US" dirty="0"/>
            </a:p>
          </p:txBody>
        </p:sp>
        <p:sp>
          <p:nvSpPr>
            <p:cNvPr id="48" name="可选流程 47"/>
            <p:cNvSpPr/>
            <p:nvPr/>
          </p:nvSpPr>
          <p:spPr>
            <a:xfrm>
              <a:off x="9135412" y="2002130"/>
              <a:ext cx="2781837" cy="759852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GroupDataSource</a:t>
              </a:r>
              <a:endParaRPr kumimoji="1" lang="zh-CN" altLang="en-US" dirty="0"/>
            </a:p>
          </p:txBody>
        </p:sp>
        <p:cxnSp>
          <p:nvCxnSpPr>
            <p:cNvPr id="49" name="肘形连接符 48"/>
            <p:cNvCxnSpPr>
              <a:stCxn id="24" idx="2"/>
              <a:endCxn id="47" idx="0"/>
            </p:cNvCxnSpPr>
            <p:nvPr/>
          </p:nvCxnSpPr>
          <p:spPr>
            <a:xfrm rot="5400000">
              <a:off x="5422810" y="1249519"/>
              <a:ext cx="771125" cy="73409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24" idx="2"/>
              <a:endCxn id="48" idx="0"/>
            </p:cNvCxnSpPr>
            <p:nvPr/>
          </p:nvCxnSpPr>
          <p:spPr>
            <a:xfrm rot="16200000" flipH="1">
              <a:off x="7965313" y="-558889"/>
              <a:ext cx="771125" cy="4350911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 55"/>
            <p:cNvGrpSpPr/>
            <p:nvPr/>
          </p:nvGrpSpPr>
          <p:grpSpPr>
            <a:xfrm>
              <a:off x="9016281" y="3977426"/>
              <a:ext cx="3020097" cy="2575774"/>
              <a:chOff x="618186" y="4082603"/>
              <a:chExt cx="3020097" cy="2575774"/>
            </a:xfrm>
          </p:grpSpPr>
          <p:sp>
            <p:nvSpPr>
              <p:cNvPr id="57" name="磁盘 56"/>
              <p:cNvSpPr/>
              <p:nvPr/>
            </p:nvSpPr>
            <p:spPr>
              <a:xfrm>
                <a:off x="1448874" y="452477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 </a:t>
                </a:r>
                <a:endParaRPr kumimoji="1" lang="zh-CN" altLang="en-US" dirty="0"/>
              </a:p>
            </p:txBody>
          </p:sp>
          <p:sp>
            <p:nvSpPr>
              <p:cNvPr id="58" name="可选流程 57"/>
              <p:cNvSpPr/>
              <p:nvPr/>
            </p:nvSpPr>
            <p:spPr>
              <a:xfrm>
                <a:off x="618186" y="4082603"/>
                <a:ext cx="3020097" cy="2575774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MHA</a:t>
                </a:r>
                <a:endParaRPr kumimoji="1" lang="zh-CN" altLang="en-US" dirty="0"/>
              </a:p>
            </p:txBody>
          </p:sp>
          <p:sp>
            <p:nvSpPr>
              <p:cNvPr id="59" name="磁盘 58"/>
              <p:cNvSpPr/>
              <p:nvPr/>
            </p:nvSpPr>
            <p:spPr>
              <a:xfrm>
                <a:off x="856446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</a:t>
                </a:r>
                <a:endParaRPr kumimoji="1" lang="zh-CN" altLang="en-US" dirty="0"/>
              </a:p>
            </p:txBody>
          </p:sp>
          <p:sp>
            <p:nvSpPr>
              <p:cNvPr id="60" name="磁盘 59"/>
              <p:cNvSpPr/>
              <p:nvPr/>
            </p:nvSpPr>
            <p:spPr>
              <a:xfrm>
                <a:off x="2137894" y="5654898"/>
                <a:ext cx="1184856" cy="74053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</a:t>
                </a:r>
                <a:endParaRPr kumimoji="1" lang="zh-CN" altLang="en-US" dirty="0"/>
              </a:p>
            </p:txBody>
          </p:sp>
        </p:grpSp>
        <p:cxnSp>
          <p:nvCxnSpPr>
            <p:cNvPr id="61" name="直线箭头连接符 60"/>
            <p:cNvCxnSpPr>
              <a:stCxn id="47" idx="2"/>
              <a:endCxn id="39" idx="0"/>
            </p:cNvCxnSpPr>
            <p:nvPr/>
          </p:nvCxnSpPr>
          <p:spPr>
            <a:xfrm flipH="1">
              <a:off x="5415566" y="2761982"/>
              <a:ext cx="25757" cy="13206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48" idx="2"/>
              <a:endCxn id="58" idx="0"/>
            </p:cNvCxnSpPr>
            <p:nvPr/>
          </p:nvCxnSpPr>
          <p:spPr>
            <a:xfrm flipH="1">
              <a:off x="10526330" y="2761982"/>
              <a:ext cx="1" cy="12154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47020" y="23181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。。。</a:t>
              </a:r>
              <a:endParaRPr kumimoji="1"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473712" y="51858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。。。</a:t>
              </a:r>
              <a:endParaRPr kumimoji="1"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949569" y="68580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Zebra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客户端架构图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3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828821" y="2603434"/>
            <a:ext cx="4822809" cy="86098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MySQL-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porxy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569" y="6858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Zebra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3491" y="1406769"/>
            <a:ext cx="4360985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JDBC</a:t>
            </a:r>
            <a:r>
              <a:rPr kumimoji="1" lang="zh-CN" altLang="en-US" dirty="0" smtClean="0"/>
              <a:t>规范接口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3491" y="2518996"/>
            <a:ext cx="1582615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1076" y="3635619"/>
            <a:ext cx="1582615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41076" y="4752242"/>
            <a:ext cx="1582615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改写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05906" y="6057900"/>
            <a:ext cx="4378569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0538" y="2347545"/>
            <a:ext cx="2203939" cy="334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结果合并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982913" y="1978269"/>
            <a:ext cx="263769" cy="5495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974118" y="3189409"/>
            <a:ext cx="263769" cy="5495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974117" y="4288448"/>
            <a:ext cx="263769" cy="5495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974118" y="5514974"/>
            <a:ext cx="263769" cy="5495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330462" y="5602898"/>
            <a:ext cx="252045" cy="4550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330461" y="1939802"/>
            <a:ext cx="252045" cy="4550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02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647" y="4273061"/>
            <a:ext cx="9125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一级路由配置</a:t>
            </a:r>
            <a:b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格式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:(jdbcRef-n1-read:1,jdbcRef-n2-read:1),(jdbcRef-n1-write) 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包含读库和写库的节点</a:t>
            </a:r>
            <a:b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包含读库的访问权重 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二级节点信息</a:t>
            </a:r>
            <a:b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包含节点的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，用户名和密码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包含连接池的配置 </a:t>
            </a:r>
            <a:endParaRPr lang="zh-CN" altLang="en-US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647" y="703384"/>
            <a:ext cx="29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读写分离的配置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7" y="1411687"/>
            <a:ext cx="10869990" cy="26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47" y="703384"/>
            <a:ext cx="29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路由策略 </a:t>
            </a:r>
            <a:endParaRPr lang="zh-CN" altLang="en-US" sz="2400" b="1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1647" y="1791342"/>
            <a:ext cx="7332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对查询请求</a:t>
            </a:r>
            <a:r>
              <a:rPr lang="en-US" altLang="zh-CN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(select)</a:t>
            </a: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落到读库，对其它语句的落到</a:t>
            </a: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写库</a:t>
            </a:r>
            <a:endParaRPr lang="en-US" altLang="zh-CN" sz="2000" dirty="0" smtClean="0">
              <a:solidFill>
                <a:srgbClr val="44444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对于</a:t>
            </a:r>
            <a:r>
              <a:rPr lang="en-US" altLang="zh-CN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</a:t>
            </a: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，如果有多个读库，按照权重进行计算</a:t>
            </a: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</a:t>
            </a:r>
            <a:endParaRPr lang="en-US" altLang="zh-CN" sz="2000" dirty="0" smtClean="0">
              <a:solidFill>
                <a:srgbClr val="44444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</a:t>
            </a: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有强制走主库的逻辑，则路由到</a:t>
            </a: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主库</a:t>
            </a:r>
            <a:endParaRPr lang="en-US" altLang="zh-CN" sz="2000" dirty="0" smtClean="0">
              <a:solidFill>
                <a:srgbClr val="44444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</a:t>
            </a: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在事务内，该事务中的所有</a:t>
            </a:r>
            <a:r>
              <a:rPr lang="en-US" altLang="zh-CN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lang="zh-CN" altLang="en-US" sz="2000" dirty="0">
                <a:solidFill>
                  <a:srgbClr val="444444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，则全部路由到主库 </a:t>
            </a:r>
            <a:endParaRPr lang="zh-CN" altLang="en-US" sz="20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24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0" y="2941027"/>
            <a:ext cx="10388600" cy="2171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1647" y="703384"/>
            <a:ext cx="29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 err="1"/>
              <a:t>Filter</a:t>
            </a:r>
            <a:r>
              <a:rPr lang="zh-CN" altLang="it-IT" sz="2400" b="1" dirty="0"/>
              <a:t>插件 </a:t>
            </a:r>
            <a:endParaRPr lang="it-IT" altLang="zh-CN" sz="2400" b="1" dirty="0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39" y="1617785"/>
            <a:ext cx="10202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JDBC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各个生命周期都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埋点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主要有以下方法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getSingleConnection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processSQL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executeSingleStatement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)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739" y="59129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4"/>
              </a:rPr>
              <a:t>zebra</a:t>
            </a:r>
            <a:r>
              <a:rPr lang="zh-CN" altLang="en-US" dirty="0" smtClean="0">
                <a:hlinkClick r:id="rId4"/>
              </a:rPr>
              <a:t>和</a:t>
            </a:r>
            <a:r>
              <a:rPr lang="en-US" altLang="zh-CN" dirty="0" smtClean="0">
                <a:hlinkClick r:id="rId4"/>
              </a:rPr>
              <a:t>Atlas</a:t>
            </a:r>
            <a:r>
              <a:rPr lang="zh-CN" altLang="en-US" dirty="0" smtClean="0">
                <a:hlinkClick r:id="rId4"/>
              </a:rPr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02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MySQL-Proxy</a:t>
            </a:r>
            <a:r>
              <a:rPr lang="zh-CN" altLang="en-US" dirty="0"/>
              <a:t>初识</a:t>
            </a:r>
          </a:p>
          <a:p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1096641" y="1894544"/>
            <a:ext cx="9587694" cy="2689412"/>
            <a:chOff x="1413164" y="2492421"/>
            <a:chExt cx="9587694" cy="2689412"/>
          </a:xfrm>
        </p:grpSpPr>
        <p:sp>
          <p:nvSpPr>
            <p:cNvPr id="7" name="矩形 6"/>
            <p:cNvSpPr/>
            <p:nvPr/>
          </p:nvSpPr>
          <p:spPr>
            <a:xfrm>
              <a:off x="1413164" y="3403678"/>
              <a:ext cx="2066306" cy="866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Client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934552" y="3403678"/>
              <a:ext cx="2066306" cy="866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Server</a:t>
              </a:r>
              <a:endParaRPr kumimoji="1" lang="zh-CN" altLang="en-US" dirty="0"/>
            </a:p>
          </p:txBody>
        </p:sp>
        <p:sp>
          <p:nvSpPr>
            <p:cNvPr id="9" name="任意形状 8"/>
            <p:cNvSpPr/>
            <p:nvPr/>
          </p:nvSpPr>
          <p:spPr>
            <a:xfrm>
              <a:off x="4754390" y="2492421"/>
              <a:ext cx="2470761" cy="2689412"/>
            </a:xfrm>
            <a:custGeom>
              <a:avLst/>
              <a:gdLst>
                <a:gd name="connsiteX0" fmla="*/ 726141 w 2470761"/>
                <a:gd name="connsiteY0" fmla="*/ 618565 h 2689412"/>
                <a:gd name="connsiteX1" fmla="*/ 94129 w 2470761"/>
                <a:gd name="connsiteY1" fmla="*/ 753035 h 2689412"/>
                <a:gd name="connsiteX2" fmla="*/ 53788 w 2470761"/>
                <a:gd name="connsiteY2" fmla="*/ 860612 h 2689412"/>
                <a:gd name="connsiteX3" fmla="*/ 94129 w 2470761"/>
                <a:gd name="connsiteY3" fmla="*/ 981635 h 2689412"/>
                <a:gd name="connsiteX4" fmla="*/ 134470 w 2470761"/>
                <a:gd name="connsiteY4" fmla="*/ 1143000 h 2689412"/>
                <a:gd name="connsiteX5" fmla="*/ 147917 w 2470761"/>
                <a:gd name="connsiteY5" fmla="*/ 1183341 h 2689412"/>
                <a:gd name="connsiteX6" fmla="*/ 188259 w 2470761"/>
                <a:gd name="connsiteY6" fmla="*/ 1277470 h 2689412"/>
                <a:gd name="connsiteX7" fmla="*/ 174812 w 2470761"/>
                <a:gd name="connsiteY7" fmla="*/ 1748118 h 2689412"/>
                <a:gd name="connsiteX8" fmla="*/ 134470 w 2470761"/>
                <a:gd name="connsiteY8" fmla="*/ 1896035 h 2689412"/>
                <a:gd name="connsiteX9" fmla="*/ 67235 w 2470761"/>
                <a:gd name="connsiteY9" fmla="*/ 1990165 h 2689412"/>
                <a:gd name="connsiteX10" fmla="*/ 13447 w 2470761"/>
                <a:gd name="connsiteY10" fmla="*/ 2070847 h 2689412"/>
                <a:gd name="connsiteX11" fmla="*/ 0 w 2470761"/>
                <a:gd name="connsiteY11" fmla="*/ 2111188 h 2689412"/>
                <a:gd name="connsiteX12" fmla="*/ 26894 w 2470761"/>
                <a:gd name="connsiteY12" fmla="*/ 2191870 h 2689412"/>
                <a:gd name="connsiteX13" fmla="*/ 40341 w 2470761"/>
                <a:gd name="connsiteY13" fmla="*/ 2232212 h 2689412"/>
                <a:gd name="connsiteX14" fmla="*/ 67235 w 2470761"/>
                <a:gd name="connsiteY14" fmla="*/ 2272553 h 2689412"/>
                <a:gd name="connsiteX15" fmla="*/ 80682 w 2470761"/>
                <a:gd name="connsiteY15" fmla="*/ 2312894 h 2689412"/>
                <a:gd name="connsiteX16" fmla="*/ 161365 w 2470761"/>
                <a:gd name="connsiteY16" fmla="*/ 2353235 h 2689412"/>
                <a:gd name="connsiteX17" fmla="*/ 242047 w 2470761"/>
                <a:gd name="connsiteY17" fmla="*/ 2407023 h 2689412"/>
                <a:gd name="connsiteX18" fmla="*/ 282388 w 2470761"/>
                <a:gd name="connsiteY18" fmla="*/ 2433918 h 2689412"/>
                <a:gd name="connsiteX19" fmla="*/ 887506 w 2470761"/>
                <a:gd name="connsiteY19" fmla="*/ 2447365 h 2689412"/>
                <a:gd name="connsiteX20" fmla="*/ 968188 w 2470761"/>
                <a:gd name="connsiteY20" fmla="*/ 2474259 h 2689412"/>
                <a:gd name="connsiteX21" fmla="*/ 1035423 w 2470761"/>
                <a:gd name="connsiteY21" fmla="*/ 2487706 h 2689412"/>
                <a:gd name="connsiteX22" fmla="*/ 1116106 w 2470761"/>
                <a:gd name="connsiteY22" fmla="*/ 2541494 h 2689412"/>
                <a:gd name="connsiteX23" fmla="*/ 1143000 w 2470761"/>
                <a:gd name="connsiteY23" fmla="*/ 2581835 h 2689412"/>
                <a:gd name="connsiteX24" fmla="*/ 1196788 w 2470761"/>
                <a:gd name="connsiteY24" fmla="*/ 2608729 h 2689412"/>
                <a:gd name="connsiteX25" fmla="*/ 1237129 w 2470761"/>
                <a:gd name="connsiteY25" fmla="*/ 2635623 h 2689412"/>
                <a:gd name="connsiteX26" fmla="*/ 1290917 w 2470761"/>
                <a:gd name="connsiteY26" fmla="*/ 2649070 h 2689412"/>
                <a:gd name="connsiteX27" fmla="*/ 1465729 w 2470761"/>
                <a:gd name="connsiteY27" fmla="*/ 2689412 h 2689412"/>
                <a:gd name="connsiteX28" fmla="*/ 1788459 w 2470761"/>
                <a:gd name="connsiteY28" fmla="*/ 2675965 h 2689412"/>
                <a:gd name="connsiteX29" fmla="*/ 1855694 w 2470761"/>
                <a:gd name="connsiteY29" fmla="*/ 2649070 h 2689412"/>
                <a:gd name="connsiteX30" fmla="*/ 1963270 w 2470761"/>
                <a:gd name="connsiteY30" fmla="*/ 2554941 h 2689412"/>
                <a:gd name="connsiteX31" fmla="*/ 2017059 w 2470761"/>
                <a:gd name="connsiteY31" fmla="*/ 2433918 h 2689412"/>
                <a:gd name="connsiteX32" fmla="*/ 2043953 w 2470761"/>
                <a:gd name="connsiteY32" fmla="*/ 2312894 h 2689412"/>
                <a:gd name="connsiteX33" fmla="*/ 2057400 w 2470761"/>
                <a:gd name="connsiteY33" fmla="*/ 2272553 h 2689412"/>
                <a:gd name="connsiteX34" fmla="*/ 2070847 w 2470761"/>
                <a:gd name="connsiteY34" fmla="*/ 2218765 h 2689412"/>
                <a:gd name="connsiteX35" fmla="*/ 2124635 w 2470761"/>
                <a:gd name="connsiteY35" fmla="*/ 2124635 h 2689412"/>
                <a:gd name="connsiteX36" fmla="*/ 2164976 w 2470761"/>
                <a:gd name="connsiteY36" fmla="*/ 2070847 h 2689412"/>
                <a:gd name="connsiteX37" fmla="*/ 2218765 w 2470761"/>
                <a:gd name="connsiteY37" fmla="*/ 2017059 h 2689412"/>
                <a:gd name="connsiteX38" fmla="*/ 2259106 w 2470761"/>
                <a:gd name="connsiteY38" fmla="*/ 1963270 h 2689412"/>
                <a:gd name="connsiteX39" fmla="*/ 2339788 w 2470761"/>
                <a:gd name="connsiteY39" fmla="*/ 1882588 h 2689412"/>
                <a:gd name="connsiteX40" fmla="*/ 2420470 w 2470761"/>
                <a:gd name="connsiteY40" fmla="*/ 1775012 h 2689412"/>
                <a:gd name="connsiteX41" fmla="*/ 2460812 w 2470761"/>
                <a:gd name="connsiteY41" fmla="*/ 1586753 h 2689412"/>
                <a:gd name="connsiteX42" fmla="*/ 2420470 w 2470761"/>
                <a:gd name="connsiteY42" fmla="*/ 1035423 h 2689412"/>
                <a:gd name="connsiteX43" fmla="*/ 2393576 w 2470761"/>
                <a:gd name="connsiteY43" fmla="*/ 995082 h 2689412"/>
                <a:gd name="connsiteX44" fmla="*/ 2353235 w 2470761"/>
                <a:gd name="connsiteY44" fmla="*/ 914400 h 2689412"/>
                <a:gd name="connsiteX45" fmla="*/ 2312894 w 2470761"/>
                <a:gd name="connsiteY45" fmla="*/ 887506 h 2689412"/>
                <a:gd name="connsiteX46" fmla="*/ 2272553 w 2470761"/>
                <a:gd name="connsiteY46" fmla="*/ 793376 h 2689412"/>
                <a:gd name="connsiteX47" fmla="*/ 2245659 w 2470761"/>
                <a:gd name="connsiteY47" fmla="*/ 551329 h 2689412"/>
                <a:gd name="connsiteX48" fmla="*/ 2259106 w 2470761"/>
                <a:gd name="connsiteY48" fmla="*/ 107576 h 2689412"/>
                <a:gd name="connsiteX49" fmla="*/ 2259106 w 2470761"/>
                <a:gd name="connsiteY49" fmla="*/ 0 h 2689412"/>
                <a:gd name="connsiteX50" fmla="*/ 2070847 w 2470761"/>
                <a:gd name="connsiteY50" fmla="*/ 13447 h 2689412"/>
                <a:gd name="connsiteX51" fmla="*/ 2017059 w 2470761"/>
                <a:gd name="connsiteY51" fmla="*/ 26894 h 2689412"/>
                <a:gd name="connsiteX52" fmla="*/ 1680882 w 2470761"/>
                <a:gd name="connsiteY52" fmla="*/ 40341 h 2689412"/>
                <a:gd name="connsiteX53" fmla="*/ 1506070 w 2470761"/>
                <a:gd name="connsiteY53" fmla="*/ 53788 h 2689412"/>
                <a:gd name="connsiteX54" fmla="*/ 1465729 w 2470761"/>
                <a:gd name="connsiteY54" fmla="*/ 67235 h 2689412"/>
                <a:gd name="connsiteX55" fmla="*/ 1317812 w 2470761"/>
                <a:gd name="connsiteY55" fmla="*/ 94129 h 2689412"/>
                <a:gd name="connsiteX56" fmla="*/ 1143000 w 2470761"/>
                <a:gd name="connsiteY56" fmla="*/ 134470 h 2689412"/>
                <a:gd name="connsiteX57" fmla="*/ 1048870 w 2470761"/>
                <a:gd name="connsiteY57" fmla="*/ 161365 h 2689412"/>
                <a:gd name="connsiteX58" fmla="*/ 1021976 w 2470761"/>
                <a:gd name="connsiteY58" fmla="*/ 201706 h 2689412"/>
                <a:gd name="connsiteX59" fmla="*/ 995082 w 2470761"/>
                <a:gd name="connsiteY59" fmla="*/ 282388 h 2689412"/>
                <a:gd name="connsiteX60" fmla="*/ 927847 w 2470761"/>
                <a:gd name="connsiteY60" fmla="*/ 363070 h 2689412"/>
                <a:gd name="connsiteX61" fmla="*/ 914400 w 2470761"/>
                <a:gd name="connsiteY61" fmla="*/ 403412 h 2689412"/>
                <a:gd name="connsiteX62" fmla="*/ 900953 w 2470761"/>
                <a:gd name="connsiteY62" fmla="*/ 484094 h 2689412"/>
                <a:gd name="connsiteX63" fmla="*/ 820270 w 2470761"/>
                <a:gd name="connsiteY63" fmla="*/ 537882 h 2689412"/>
                <a:gd name="connsiteX64" fmla="*/ 779929 w 2470761"/>
                <a:gd name="connsiteY64" fmla="*/ 564776 h 2689412"/>
                <a:gd name="connsiteX65" fmla="*/ 753035 w 2470761"/>
                <a:gd name="connsiteY65" fmla="*/ 605118 h 2689412"/>
                <a:gd name="connsiteX66" fmla="*/ 712694 w 2470761"/>
                <a:gd name="connsiteY66" fmla="*/ 618565 h 2689412"/>
                <a:gd name="connsiteX67" fmla="*/ 726141 w 2470761"/>
                <a:gd name="connsiteY67" fmla="*/ 618565 h 268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470761" h="2689412">
                  <a:moveTo>
                    <a:pt x="726141" y="618565"/>
                  </a:moveTo>
                  <a:cubicBezTo>
                    <a:pt x="623047" y="640977"/>
                    <a:pt x="296783" y="680079"/>
                    <a:pt x="94129" y="753035"/>
                  </a:cubicBezTo>
                  <a:cubicBezTo>
                    <a:pt x="58095" y="766007"/>
                    <a:pt x="53788" y="822315"/>
                    <a:pt x="53788" y="860612"/>
                  </a:cubicBezTo>
                  <a:cubicBezTo>
                    <a:pt x="53788" y="903135"/>
                    <a:pt x="83816" y="940381"/>
                    <a:pt x="94129" y="981635"/>
                  </a:cubicBezTo>
                  <a:cubicBezTo>
                    <a:pt x="107576" y="1035423"/>
                    <a:pt x="120184" y="1089428"/>
                    <a:pt x="134470" y="1143000"/>
                  </a:cubicBezTo>
                  <a:cubicBezTo>
                    <a:pt x="138122" y="1156696"/>
                    <a:pt x="142333" y="1170313"/>
                    <a:pt x="147917" y="1183341"/>
                  </a:cubicBezTo>
                  <a:cubicBezTo>
                    <a:pt x="197768" y="1299656"/>
                    <a:pt x="156723" y="1182863"/>
                    <a:pt x="188259" y="1277470"/>
                  </a:cubicBezTo>
                  <a:cubicBezTo>
                    <a:pt x="183777" y="1434353"/>
                    <a:pt x="182649" y="1591367"/>
                    <a:pt x="174812" y="1748118"/>
                  </a:cubicBezTo>
                  <a:cubicBezTo>
                    <a:pt x="173447" y="1775427"/>
                    <a:pt x="146711" y="1877673"/>
                    <a:pt x="134470" y="1896035"/>
                  </a:cubicBezTo>
                  <a:cubicBezTo>
                    <a:pt x="47034" y="2027188"/>
                    <a:pt x="183990" y="1823372"/>
                    <a:pt x="67235" y="1990165"/>
                  </a:cubicBezTo>
                  <a:cubicBezTo>
                    <a:pt x="48699" y="2016645"/>
                    <a:pt x="23668" y="2040183"/>
                    <a:pt x="13447" y="2070847"/>
                  </a:cubicBezTo>
                  <a:lnTo>
                    <a:pt x="0" y="2111188"/>
                  </a:lnTo>
                  <a:lnTo>
                    <a:pt x="26894" y="2191870"/>
                  </a:lnTo>
                  <a:cubicBezTo>
                    <a:pt x="31376" y="2205317"/>
                    <a:pt x="32478" y="2220418"/>
                    <a:pt x="40341" y="2232212"/>
                  </a:cubicBezTo>
                  <a:cubicBezTo>
                    <a:pt x="49306" y="2245659"/>
                    <a:pt x="60007" y="2258098"/>
                    <a:pt x="67235" y="2272553"/>
                  </a:cubicBezTo>
                  <a:cubicBezTo>
                    <a:pt x="73574" y="2285231"/>
                    <a:pt x="71827" y="2301826"/>
                    <a:pt x="80682" y="2312894"/>
                  </a:cubicBezTo>
                  <a:cubicBezTo>
                    <a:pt x="99641" y="2336592"/>
                    <a:pt x="134789" y="2344377"/>
                    <a:pt x="161365" y="2353235"/>
                  </a:cubicBezTo>
                  <a:cubicBezTo>
                    <a:pt x="237841" y="2429711"/>
                    <a:pt x="164202" y="2368100"/>
                    <a:pt x="242047" y="2407023"/>
                  </a:cubicBezTo>
                  <a:cubicBezTo>
                    <a:pt x="256502" y="2414251"/>
                    <a:pt x="266258" y="2432910"/>
                    <a:pt x="282388" y="2433918"/>
                  </a:cubicBezTo>
                  <a:cubicBezTo>
                    <a:pt x="483751" y="2446503"/>
                    <a:pt x="685800" y="2442883"/>
                    <a:pt x="887506" y="2447365"/>
                  </a:cubicBezTo>
                  <a:cubicBezTo>
                    <a:pt x="914400" y="2456330"/>
                    <a:pt x="940838" y="2466800"/>
                    <a:pt x="968188" y="2474259"/>
                  </a:cubicBezTo>
                  <a:cubicBezTo>
                    <a:pt x="990238" y="2480273"/>
                    <a:pt x="1014616" y="2478248"/>
                    <a:pt x="1035423" y="2487706"/>
                  </a:cubicBezTo>
                  <a:cubicBezTo>
                    <a:pt x="1064849" y="2501081"/>
                    <a:pt x="1116106" y="2541494"/>
                    <a:pt x="1116106" y="2541494"/>
                  </a:cubicBezTo>
                  <a:cubicBezTo>
                    <a:pt x="1125071" y="2554941"/>
                    <a:pt x="1130585" y="2571489"/>
                    <a:pt x="1143000" y="2581835"/>
                  </a:cubicBezTo>
                  <a:cubicBezTo>
                    <a:pt x="1158399" y="2594668"/>
                    <a:pt x="1179384" y="2598784"/>
                    <a:pt x="1196788" y="2608729"/>
                  </a:cubicBezTo>
                  <a:cubicBezTo>
                    <a:pt x="1210820" y="2616747"/>
                    <a:pt x="1222274" y="2629257"/>
                    <a:pt x="1237129" y="2635623"/>
                  </a:cubicBezTo>
                  <a:cubicBezTo>
                    <a:pt x="1254116" y="2642903"/>
                    <a:pt x="1273087" y="2644207"/>
                    <a:pt x="1290917" y="2649070"/>
                  </a:cubicBezTo>
                  <a:cubicBezTo>
                    <a:pt x="1426001" y="2685912"/>
                    <a:pt x="1340544" y="2668548"/>
                    <a:pt x="1465729" y="2689412"/>
                  </a:cubicBezTo>
                  <a:cubicBezTo>
                    <a:pt x="1573306" y="2684930"/>
                    <a:pt x="1681361" y="2687044"/>
                    <a:pt x="1788459" y="2675965"/>
                  </a:cubicBezTo>
                  <a:cubicBezTo>
                    <a:pt x="1812469" y="2673481"/>
                    <a:pt x="1834593" y="2660793"/>
                    <a:pt x="1855694" y="2649070"/>
                  </a:cubicBezTo>
                  <a:cubicBezTo>
                    <a:pt x="1884871" y="2632860"/>
                    <a:pt x="1944428" y="2580063"/>
                    <a:pt x="1963270" y="2554941"/>
                  </a:cubicBezTo>
                  <a:cubicBezTo>
                    <a:pt x="1979425" y="2533401"/>
                    <a:pt x="2008652" y="2454936"/>
                    <a:pt x="2017059" y="2433918"/>
                  </a:cubicBezTo>
                  <a:cubicBezTo>
                    <a:pt x="2026302" y="2387701"/>
                    <a:pt x="2031292" y="2357206"/>
                    <a:pt x="2043953" y="2312894"/>
                  </a:cubicBezTo>
                  <a:cubicBezTo>
                    <a:pt x="2047847" y="2299265"/>
                    <a:pt x="2053506" y="2286182"/>
                    <a:pt x="2057400" y="2272553"/>
                  </a:cubicBezTo>
                  <a:cubicBezTo>
                    <a:pt x="2062477" y="2254783"/>
                    <a:pt x="2064358" y="2236069"/>
                    <a:pt x="2070847" y="2218765"/>
                  </a:cubicBezTo>
                  <a:cubicBezTo>
                    <a:pt x="2083288" y="2185588"/>
                    <a:pt x="2104100" y="2153383"/>
                    <a:pt x="2124635" y="2124635"/>
                  </a:cubicBezTo>
                  <a:cubicBezTo>
                    <a:pt x="2137662" y="2106398"/>
                    <a:pt x="2150218" y="2087713"/>
                    <a:pt x="2164976" y="2070847"/>
                  </a:cubicBezTo>
                  <a:cubicBezTo>
                    <a:pt x="2181673" y="2051765"/>
                    <a:pt x="2202068" y="2036141"/>
                    <a:pt x="2218765" y="2017059"/>
                  </a:cubicBezTo>
                  <a:cubicBezTo>
                    <a:pt x="2233523" y="2000192"/>
                    <a:pt x="2244113" y="1979929"/>
                    <a:pt x="2259106" y="1963270"/>
                  </a:cubicBezTo>
                  <a:cubicBezTo>
                    <a:pt x="2284549" y="1935000"/>
                    <a:pt x="2316968" y="1913015"/>
                    <a:pt x="2339788" y="1882588"/>
                  </a:cubicBezTo>
                  <a:lnTo>
                    <a:pt x="2420470" y="1775012"/>
                  </a:lnTo>
                  <a:cubicBezTo>
                    <a:pt x="2458793" y="1660046"/>
                    <a:pt x="2443849" y="1722459"/>
                    <a:pt x="2460812" y="1586753"/>
                  </a:cubicBezTo>
                  <a:cubicBezTo>
                    <a:pt x="2455235" y="1385990"/>
                    <a:pt x="2506042" y="1206564"/>
                    <a:pt x="2420470" y="1035423"/>
                  </a:cubicBezTo>
                  <a:cubicBezTo>
                    <a:pt x="2413242" y="1020968"/>
                    <a:pt x="2400804" y="1009537"/>
                    <a:pt x="2393576" y="995082"/>
                  </a:cubicBezTo>
                  <a:cubicBezTo>
                    <a:pt x="2371702" y="951335"/>
                    <a:pt x="2391772" y="952937"/>
                    <a:pt x="2353235" y="914400"/>
                  </a:cubicBezTo>
                  <a:cubicBezTo>
                    <a:pt x="2341807" y="902972"/>
                    <a:pt x="2326341" y="896471"/>
                    <a:pt x="2312894" y="887506"/>
                  </a:cubicBezTo>
                  <a:cubicBezTo>
                    <a:pt x="2299647" y="861011"/>
                    <a:pt x="2278206" y="824470"/>
                    <a:pt x="2272553" y="793376"/>
                  </a:cubicBezTo>
                  <a:cubicBezTo>
                    <a:pt x="2264093" y="746846"/>
                    <a:pt x="2249520" y="589943"/>
                    <a:pt x="2245659" y="551329"/>
                  </a:cubicBezTo>
                  <a:cubicBezTo>
                    <a:pt x="2250141" y="403411"/>
                    <a:pt x="2251328" y="255357"/>
                    <a:pt x="2259106" y="107576"/>
                  </a:cubicBezTo>
                  <a:cubicBezTo>
                    <a:pt x="2265007" y="-4537"/>
                    <a:pt x="2286185" y="81236"/>
                    <a:pt x="2259106" y="0"/>
                  </a:cubicBezTo>
                  <a:cubicBezTo>
                    <a:pt x="2196353" y="4482"/>
                    <a:pt x="2133375" y="6499"/>
                    <a:pt x="2070847" y="13447"/>
                  </a:cubicBezTo>
                  <a:cubicBezTo>
                    <a:pt x="2052479" y="15488"/>
                    <a:pt x="2035496" y="25622"/>
                    <a:pt x="2017059" y="26894"/>
                  </a:cubicBezTo>
                  <a:cubicBezTo>
                    <a:pt x="1905176" y="34610"/>
                    <a:pt x="1792876" y="34447"/>
                    <a:pt x="1680882" y="40341"/>
                  </a:cubicBezTo>
                  <a:cubicBezTo>
                    <a:pt x="1622520" y="43413"/>
                    <a:pt x="1564341" y="49306"/>
                    <a:pt x="1506070" y="53788"/>
                  </a:cubicBezTo>
                  <a:cubicBezTo>
                    <a:pt x="1492623" y="58270"/>
                    <a:pt x="1479480" y="63797"/>
                    <a:pt x="1465729" y="67235"/>
                  </a:cubicBezTo>
                  <a:cubicBezTo>
                    <a:pt x="1421442" y="78307"/>
                    <a:pt x="1361770" y="86137"/>
                    <a:pt x="1317812" y="94129"/>
                  </a:cubicBezTo>
                  <a:cubicBezTo>
                    <a:pt x="1241928" y="107926"/>
                    <a:pt x="1228121" y="113189"/>
                    <a:pt x="1143000" y="134470"/>
                  </a:cubicBezTo>
                  <a:cubicBezTo>
                    <a:pt x="1075471" y="151353"/>
                    <a:pt x="1106737" y="142076"/>
                    <a:pt x="1048870" y="161365"/>
                  </a:cubicBezTo>
                  <a:cubicBezTo>
                    <a:pt x="1039905" y="174812"/>
                    <a:pt x="1028540" y="186938"/>
                    <a:pt x="1021976" y="201706"/>
                  </a:cubicBezTo>
                  <a:cubicBezTo>
                    <a:pt x="1010462" y="227611"/>
                    <a:pt x="1010807" y="258800"/>
                    <a:pt x="995082" y="282388"/>
                  </a:cubicBezTo>
                  <a:cubicBezTo>
                    <a:pt x="957639" y="338552"/>
                    <a:pt x="979616" y="311301"/>
                    <a:pt x="927847" y="363070"/>
                  </a:cubicBezTo>
                  <a:cubicBezTo>
                    <a:pt x="923365" y="376517"/>
                    <a:pt x="914400" y="389237"/>
                    <a:pt x="914400" y="403412"/>
                  </a:cubicBezTo>
                  <a:cubicBezTo>
                    <a:pt x="914400" y="456270"/>
                    <a:pt x="956869" y="435168"/>
                    <a:pt x="900953" y="484094"/>
                  </a:cubicBezTo>
                  <a:cubicBezTo>
                    <a:pt x="876627" y="505379"/>
                    <a:pt x="847164" y="519953"/>
                    <a:pt x="820270" y="537882"/>
                  </a:cubicBezTo>
                  <a:lnTo>
                    <a:pt x="779929" y="564776"/>
                  </a:lnTo>
                  <a:cubicBezTo>
                    <a:pt x="770964" y="578223"/>
                    <a:pt x="765655" y="595022"/>
                    <a:pt x="753035" y="605118"/>
                  </a:cubicBezTo>
                  <a:cubicBezTo>
                    <a:pt x="741967" y="613973"/>
                    <a:pt x="725372" y="612226"/>
                    <a:pt x="712694" y="618565"/>
                  </a:cubicBezTo>
                  <a:cubicBezTo>
                    <a:pt x="707024" y="621400"/>
                    <a:pt x="829235" y="596153"/>
                    <a:pt x="726141" y="61856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Mysql_proxy</a:t>
              </a:r>
              <a:endParaRPr kumimoji="1" lang="zh-CN" altLang="en-US" dirty="0"/>
            </a:p>
          </p:txBody>
        </p:sp>
        <p:cxnSp>
          <p:nvCxnSpPr>
            <p:cNvPr id="11" name="直线箭头连接符 10"/>
            <p:cNvCxnSpPr/>
            <p:nvPr/>
          </p:nvCxnSpPr>
          <p:spPr>
            <a:xfrm>
              <a:off x="3671047" y="3603812"/>
              <a:ext cx="860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7392385" y="3603812"/>
              <a:ext cx="860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794777" y="32344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request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1035" y="328108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request</a:t>
              </a:r>
              <a:endParaRPr kumimoji="1" lang="zh-CN" altLang="en-US" dirty="0"/>
            </a:p>
          </p:txBody>
        </p:sp>
        <p:cxnSp>
          <p:nvCxnSpPr>
            <p:cNvPr id="15" name="直线箭头连接符 14"/>
            <p:cNvCxnSpPr/>
            <p:nvPr/>
          </p:nvCxnSpPr>
          <p:spPr>
            <a:xfrm flipH="1" flipV="1">
              <a:off x="7425428" y="4076236"/>
              <a:ext cx="871052" cy="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739302" y="427057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reponse</a:t>
              </a:r>
              <a:endParaRPr kumimoji="1" lang="zh-CN" altLang="en-US" dirty="0"/>
            </a:p>
          </p:txBody>
        </p:sp>
        <p:cxnSp>
          <p:nvCxnSpPr>
            <p:cNvPr id="21" name="直线箭头连接符 20"/>
            <p:cNvCxnSpPr/>
            <p:nvPr/>
          </p:nvCxnSpPr>
          <p:spPr>
            <a:xfrm flipH="1" flipV="1">
              <a:off x="3660607" y="4189156"/>
              <a:ext cx="871052" cy="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429158" y="4414983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reponse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4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588829" y="803993"/>
            <a:ext cx="9218680" cy="4653182"/>
            <a:chOff x="2823960" y="652914"/>
            <a:chExt cx="9218680" cy="4653182"/>
          </a:xfrm>
        </p:grpSpPr>
        <p:sp>
          <p:nvSpPr>
            <p:cNvPr id="2" name="矩形 1"/>
            <p:cNvSpPr/>
            <p:nvPr/>
          </p:nvSpPr>
          <p:spPr>
            <a:xfrm>
              <a:off x="5396248" y="1043189"/>
              <a:ext cx="4262907" cy="4262907"/>
            </a:xfrm>
            <a:prstGeom prst="rect">
              <a:avLst/>
            </a:prstGeom>
            <a:noFill/>
            <a:ln>
              <a:solidFill>
                <a:schemeClr val="tx1"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703688" y="652914"/>
              <a:ext cx="156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Mysql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-proxy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823960" y="2760894"/>
              <a:ext cx="1519707" cy="631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-122"/>
                  <a:ea typeface="Microsoft YaHei" charset="-122"/>
                  <a:cs typeface="Microsoft YaHei" charset="-122"/>
                </a:rPr>
                <a:t>Client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6833" y="1586509"/>
              <a:ext cx="2513528" cy="6310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r>
                <a:rPr kumimoji="1" lang="en-US" altLang="zh-CN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onnect_server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6833" y="2760894"/>
              <a:ext cx="2513528" cy="6310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Microsoft YaHei" charset="-122"/>
                  <a:ea typeface="Microsoft YaHei" charset="-122"/>
                  <a:cs typeface="Microsoft YaHei" charset="-122"/>
                </a:rPr>
                <a:t>r</a:t>
              </a:r>
              <a:r>
                <a:rPr kumimoji="1" lang="en-US" altLang="zh-CN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ead_query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6833" y="4110768"/>
              <a:ext cx="2513528" cy="6310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read_query_result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22933" y="2760893"/>
              <a:ext cx="1519707" cy="631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Server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" name="肘形连接符 13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445897" y="1039959"/>
              <a:ext cx="858852" cy="258301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8" idx="3"/>
              <a:endCxn id="11" idx="0"/>
            </p:cNvCxnSpPr>
            <p:nvPr/>
          </p:nvCxnSpPr>
          <p:spPr>
            <a:xfrm>
              <a:off x="8680361" y="1902042"/>
              <a:ext cx="2602426" cy="85885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0" idx="1"/>
              <a:endCxn id="4" idx="2"/>
            </p:cNvCxnSpPr>
            <p:nvPr/>
          </p:nvCxnSpPr>
          <p:spPr>
            <a:xfrm rot="10800000">
              <a:off x="3583815" y="3391959"/>
              <a:ext cx="2583019" cy="103434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10" idx="3"/>
            </p:cNvCxnSpPr>
            <p:nvPr/>
          </p:nvCxnSpPr>
          <p:spPr>
            <a:xfrm rot="5400000">
              <a:off x="9464403" y="2607916"/>
              <a:ext cx="1034343" cy="26024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4" idx="3"/>
              <a:endCxn id="9" idx="1"/>
            </p:cNvCxnSpPr>
            <p:nvPr/>
          </p:nvCxnSpPr>
          <p:spPr>
            <a:xfrm>
              <a:off x="4343667" y="3076427"/>
              <a:ext cx="18231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9" idx="3"/>
              <a:endCxn id="11" idx="1"/>
            </p:cNvCxnSpPr>
            <p:nvPr/>
          </p:nvCxnSpPr>
          <p:spPr>
            <a:xfrm flipV="1">
              <a:off x="8680361" y="3076426"/>
              <a:ext cx="184257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0071279" y="162273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Connect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43956" y="1559610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Connect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59253" y="2704233"/>
              <a:ext cx="172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Submit Query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850396" y="2391561"/>
              <a:ext cx="172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Submit Query</a:t>
              </a:r>
            </a:p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Queue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667570" y="3787602"/>
              <a:ext cx="1905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Return Multiple</a:t>
              </a:r>
            </a:p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Result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93699" y="3830607"/>
              <a:ext cx="16702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Return Query</a:t>
              </a:r>
            </a:p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Result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7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MySQL-Proxy</a:t>
            </a:r>
            <a:r>
              <a:rPr lang="zh-CN" altLang="en-US" dirty="0" smtClean="0"/>
              <a:t>工作方式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018" y="1086194"/>
            <a:ext cx="1050096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MySQL Proxy</a:t>
            </a:r>
            <a:r>
              <a:rPr lang="zh-CN" altLang="is-IS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通过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lua</a:t>
            </a:r>
            <a:r>
              <a:rPr lang="zh-CN" altLang="is-IS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脚本来控制连接转发，主要的函数都是配合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MySQL Protocol</a:t>
            </a:r>
            <a:r>
              <a:rPr lang="zh-CN" altLang="is-IS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各个过程的：</a:t>
            </a:r>
          </a:p>
          <a:p>
            <a:pPr>
              <a:lnSpc>
                <a:spcPct val="150000"/>
              </a:lnSpc>
            </a:pP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         * connect_server()            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接收到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的连接请求时调用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         * read_handshake()         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读取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server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发起的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handshake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信息时调用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         * read_auth()                 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读取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的认证信息时调用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         * read_auth_result()       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读取认证结果时调用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         * read_query()              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读取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query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请求时调用</a:t>
            </a: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            * read_query_result()    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#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读取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query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结果时调用</a:t>
            </a:r>
            <a:endParaRPr lang="en-US" altLang="zh-CN" b="0" i="0" dirty="0" smtClean="0">
              <a:solidFill>
                <a:srgbClr val="000000"/>
              </a:solidFill>
              <a:effectLst/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is-IS" altLang="zh-CN" b="0" i="0" dirty="0" smtClean="0">
                <a:solidFill>
                  <a:srgbClr val="333333"/>
                </a:solidFill>
                <a:effectLst/>
                <a:latin typeface="SimSun" charset="-122"/>
                <a:ea typeface="SimSun" charset="-122"/>
                <a:cs typeface="SimSun" charset="-122"/>
              </a:rPr>
            </a:b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当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Proxy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接收到</a:t>
            </a:r>
            <a:r>
              <a:rPr lang="is-IS" altLang="zh-CN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is-IS" b="0" i="0" dirty="0" smtClean="0">
                <a:solidFill>
                  <a:srgbClr val="000000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请求时，在请求的不同的阶段会调用上面的不同方法；</a:t>
            </a:r>
            <a:endParaRPr lang="is-IS" altLang="zh-CN" b="0" i="0" dirty="0">
              <a:solidFill>
                <a:srgbClr val="333333"/>
              </a:solidFill>
              <a:effectLst/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8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MySQL-Proxy</a:t>
            </a:r>
            <a:r>
              <a:rPr lang="zh-CN" altLang="en-US" dirty="0" smtClean="0"/>
              <a:t>方式的读写分离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018" y="1227861"/>
            <a:ext cx="105009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    使用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 Proxy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可以很方便的解决这个问题。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 Proxy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是基于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 Client 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 Server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之间的代理程序，能够完成对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所发请求的监控、修改。从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角度看，通过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Proxy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访问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Server</a:t>
            </a: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和直接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访问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Server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没有任何区别。对于既有的程序而言，只要把直接被访问的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Server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IP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地址和端口号换成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Proxy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IP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地址和端口号就可以</a:t>
            </a: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。通过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在</a:t>
            </a:r>
            <a:r>
              <a:rPr lang="en-US" altLang="zh-CN" dirty="0" err="1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read_query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中加入代码，我们可以截取出当前的请求是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insert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update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还是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select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，然后</a:t>
            </a:r>
            <a:r>
              <a:rPr lang="zh-CN" altLang="en-US" dirty="0"/>
              <a:t>把 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insert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update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请求发送到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中，把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select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请求发送到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Slave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中，这样就解决了读写分离的问题。 </a:t>
            </a:r>
          </a:p>
        </p:txBody>
      </p:sp>
      <p:sp>
        <p:nvSpPr>
          <p:cNvPr id="7" name="矩形 6"/>
          <p:cNvSpPr/>
          <p:nvPr/>
        </p:nvSpPr>
        <p:spPr>
          <a:xfrm>
            <a:off x="192257" y="4871869"/>
            <a:ext cx="2066306" cy="866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1505" y="4871869"/>
            <a:ext cx="2066306" cy="866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9066" y="3632622"/>
            <a:ext cx="2066306" cy="866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 Server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70277" y="5930554"/>
            <a:ext cx="2066306" cy="866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  Server</a:t>
            </a:r>
            <a:endParaRPr kumimoji="1" lang="zh-CN" altLang="en-US" dirty="0"/>
          </a:p>
        </p:txBody>
      </p:sp>
      <p:sp>
        <p:nvSpPr>
          <p:cNvPr id="11" name="任意形状 10"/>
          <p:cNvSpPr/>
          <p:nvPr/>
        </p:nvSpPr>
        <p:spPr>
          <a:xfrm>
            <a:off x="2996662" y="3960612"/>
            <a:ext cx="2470761" cy="2689412"/>
          </a:xfrm>
          <a:custGeom>
            <a:avLst/>
            <a:gdLst>
              <a:gd name="connsiteX0" fmla="*/ 726141 w 2470761"/>
              <a:gd name="connsiteY0" fmla="*/ 618565 h 2689412"/>
              <a:gd name="connsiteX1" fmla="*/ 94129 w 2470761"/>
              <a:gd name="connsiteY1" fmla="*/ 753035 h 2689412"/>
              <a:gd name="connsiteX2" fmla="*/ 53788 w 2470761"/>
              <a:gd name="connsiteY2" fmla="*/ 860612 h 2689412"/>
              <a:gd name="connsiteX3" fmla="*/ 94129 w 2470761"/>
              <a:gd name="connsiteY3" fmla="*/ 981635 h 2689412"/>
              <a:gd name="connsiteX4" fmla="*/ 134470 w 2470761"/>
              <a:gd name="connsiteY4" fmla="*/ 1143000 h 2689412"/>
              <a:gd name="connsiteX5" fmla="*/ 147917 w 2470761"/>
              <a:gd name="connsiteY5" fmla="*/ 1183341 h 2689412"/>
              <a:gd name="connsiteX6" fmla="*/ 188259 w 2470761"/>
              <a:gd name="connsiteY6" fmla="*/ 1277470 h 2689412"/>
              <a:gd name="connsiteX7" fmla="*/ 174812 w 2470761"/>
              <a:gd name="connsiteY7" fmla="*/ 1748118 h 2689412"/>
              <a:gd name="connsiteX8" fmla="*/ 134470 w 2470761"/>
              <a:gd name="connsiteY8" fmla="*/ 1896035 h 2689412"/>
              <a:gd name="connsiteX9" fmla="*/ 67235 w 2470761"/>
              <a:gd name="connsiteY9" fmla="*/ 1990165 h 2689412"/>
              <a:gd name="connsiteX10" fmla="*/ 13447 w 2470761"/>
              <a:gd name="connsiteY10" fmla="*/ 2070847 h 2689412"/>
              <a:gd name="connsiteX11" fmla="*/ 0 w 2470761"/>
              <a:gd name="connsiteY11" fmla="*/ 2111188 h 2689412"/>
              <a:gd name="connsiteX12" fmla="*/ 26894 w 2470761"/>
              <a:gd name="connsiteY12" fmla="*/ 2191870 h 2689412"/>
              <a:gd name="connsiteX13" fmla="*/ 40341 w 2470761"/>
              <a:gd name="connsiteY13" fmla="*/ 2232212 h 2689412"/>
              <a:gd name="connsiteX14" fmla="*/ 67235 w 2470761"/>
              <a:gd name="connsiteY14" fmla="*/ 2272553 h 2689412"/>
              <a:gd name="connsiteX15" fmla="*/ 80682 w 2470761"/>
              <a:gd name="connsiteY15" fmla="*/ 2312894 h 2689412"/>
              <a:gd name="connsiteX16" fmla="*/ 161365 w 2470761"/>
              <a:gd name="connsiteY16" fmla="*/ 2353235 h 2689412"/>
              <a:gd name="connsiteX17" fmla="*/ 242047 w 2470761"/>
              <a:gd name="connsiteY17" fmla="*/ 2407023 h 2689412"/>
              <a:gd name="connsiteX18" fmla="*/ 282388 w 2470761"/>
              <a:gd name="connsiteY18" fmla="*/ 2433918 h 2689412"/>
              <a:gd name="connsiteX19" fmla="*/ 887506 w 2470761"/>
              <a:gd name="connsiteY19" fmla="*/ 2447365 h 2689412"/>
              <a:gd name="connsiteX20" fmla="*/ 968188 w 2470761"/>
              <a:gd name="connsiteY20" fmla="*/ 2474259 h 2689412"/>
              <a:gd name="connsiteX21" fmla="*/ 1035423 w 2470761"/>
              <a:gd name="connsiteY21" fmla="*/ 2487706 h 2689412"/>
              <a:gd name="connsiteX22" fmla="*/ 1116106 w 2470761"/>
              <a:gd name="connsiteY22" fmla="*/ 2541494 h 2689412"/>
              <a:gd name="connsiteX23" fmla="*/ 1143000 w 2470761"/>
              <a:gd name="connsiteY23" fmla="*/ 2581835 h 2689412"/>
              <a:gd name="connsiteX24" fmla="*/ 1196788 w 2470761"/>
              <a:gd name="connsiteY24" fmla="*/ 2608729 h 2689412"/>
              <a:gd name="connsiteX25" fmla="*/ 1237129 w 2470761"/>
              <a:gd name="connsiteY25" fmla="*/ 2635623 h 2689412"/>
              <a:gd name="connsiteX26" fmla="*/ 1290917 w 2470761"/>
              <a:gd name="connsiteY26" fmla="*/ 2649070 h 2689412"/>
              <a:gd name="connsiteX27" fmla="*/ 1465729 w 2470761"/>
              <a:gd name="connsiteY27" fmla="*/ 2689412 h 2689412"/>
              <a:gd name="connsiteX28" fmla="*/ 1788459 w 2470761"/>
              <a:gd name="connsiteY28" fmla="*/ 2675965 h 2689412"/>
              <a:gd name="connsiteX29" fmla="*/ 1855694 w 2470761"/>
              <a:gd name="connsiteY29" fmla="*/ 2649070 h 2689412"/>
              <a:gd name="connsiteX30" fmla="*/ 1963270 w 2470761"/>
              <a:gd name="connsiteY30" fmla="*/ 2554941 h 2689412"/>
              <a:gd name="connsiteX31" fmla="*/ 2017059 w 2470761"/>
              <a:gd name="connsiteY31" fmla="*/ 2433918 h 2689412"/>
              <a:gd name="connsiteX32" fmla="*/ 2043953 w 2470761"/>
              <a:gd name="connsiteY32" fmla="*/ 2312894 h 2689412"/>
              <a:gd name="connsiteX33" fmla="*/ 2057400 w 2470761"/>
              <a:gd name="connsiteY33" fmla="*/ 2272553 h 2689412"/>
              <a:gd name="connsiteX34" fmla="*/ 2070847 w 2470761"/>
              <a:gd name="connsiteY34" fmla="*/ 2218765 h 2689412"/>
              <a:gd name="connsiteX35" fmla="*/ 2124635 w 2470761"/>
              <a:gd name="connsiteY35" fmla="*/ 2124635 h 2689412"/>
              <a:gd name="connsiteX36" fmla="*/ 2164976 w 2470761"/>
              <a:gd name="connsiteY36" fmla="*/ 2070847 h 2689412"/>
              <a:gd name="connsiteX37" fmla="*/ 2218765 w 2470761"/>
              <a:gd name="connsiteY37" fmla="*/ 2017059 h 2689412"/>
              <a:gd name="connsiteX38" fmla="*/ 2259106 w 2470761"/>
              <a:gd name="connsiteY38" fmla="*/ 1963270 h 2689412"/>
              <a:gd name="connsiteX39" fmla="*/ 2339788 w 2470761"/>
              <a:gd name="connsiteY39" fmla="*/ 1882588 h 2689412"/>
              <a:gd name="connsiteX40" fmla="*/ 2420470 w 2470761"/>
              <a:gd name="connsiteY40" fmla="*/ 1775012 h 2689412"/>
              <a:gd name="connsiteX41" fmla="*/ 2460812 w 2470761"/>
              <a:gd name="connsiteY41" fmla="*/ 1586753 h 2689412"/>
              <a:gd name="connsiteX42" fmla="*/ 2420470 w 2470761"/>
              <a:gd name="connsiteY42" fmla="*/ 1035423 h 2689412"/>
              <a:gd name="connsiteX43" fmla="*/ 2393576 w 2470761"/>
              <a:gd name="connsiteY43" fmla="*/ 995082 h 2689412"/>
              <a:gd name="connsiteX44" fmla="*/ 2353235 w 2470761"/>
              <a:gd name="connsiteY44" fmla="*/ 914400 h 2689412"/>
              <a:gd name="connsiteX45" fmla="*/ 2312894 w 2470761"/>
              <a:gd name="connsiteY45" fmla="*/ 887506 h 2689412"/>
              <a:gd name="connsiteX46" fmla="*/ 2272553 w 2470761"/>
              <a:gd name="connsiteY46" fmla="*/ 793376 h 2689412"/>
              <a:gd name="connsiteX47" fmla="*/ 2245659 w 2470761"/>
              <a:gd name="connsiteY47" fmla="*/ 551329 h 2689412"/>
              <a:gd name="connsiteX48" fmla="*/ 2259106 w 2470761"/>
              <a:gd name="connsiteY48" fmla="*/ 107576 h 2689412"/>
              <a:gd name="connsiteX49" fmla="*/ 2259106 w 2470761"/>
              <a:gd name="connsiteY49" fmla="*/ 0 h 2689412"/>
              <a:gd name="connsiteX50" fmla="*/ 2070847 w 2470761"/>
              <a:gd name="connsiteY50" fmla="*/ 13447 h 2689412"/>
              <a:gd name="connsiteX51" fmla="*/ 2017059 w 2470761"/>
              <a:gd name="connsiteY51" fmla="*/ 26894 h 2689412"/>
              <a:gd name="connsiteX52" fmla="*/ 1680882 w 2470761"/>
              <a:gd name="connsiteY52" fmla="*/ 40341 h 2689412"/>
              <a:gd name="connsiteX53" fmla="*/ 1506070 w 2470761"/>
              <a:gd name="connsiteY53" fmla="*/ 53788 h 2689412"/>
              <a:gd name="connsiteX54" fmla="*/ 1465729 w 2470761"/>
              <a:gd name="connsiteY54" fmla="*/ 67235 h 2689412"/>
              <a:gd name="connsiteX55" fmla="*/ 1317812 w 2470761"/>
              <a:gd name="connsiteY55" fmla="*/ 94129 h 2689412"/>
              <a:gd name="connsiteX56" fmla="*/ 1143000 w 2470761"/>
              <a:gd name="connsiteY56" fmla="*/ 134470 h 2689412"/>
              <a:gd name="connsiteX57" fmla="*/ 1048870 w 2470761"/>
              <a:gd name="connsiteY57" fmla="*/ 161365 h 2689412"/>
              <a:gd name="connsiteX58" fmla="*/ 1021976 w 2470761"/>
              <a:gd name="connsiteY58" fmla="*/ 201706 h 2689412"/>
              <a:gd name="connsiteX59" fmla="*/ 995082 w 2470761"/>
              <a:gd name="connsiteY59" fmla="*/ 282388 h 2689412"/>
              <a:gd name="connsiteX60" fmla="*/ 927847 w 2470761"/>
              <a:gd name="connsiteY60" fmla="*/ 363070 h 2689412"/>
              <a:gd name="connsiteX61" fmla="*/ 914400 w 2470761"/>
              <a:gd name="connsiteY61" fmla="*/ 403412 h 2689412"/>
              <a:gd name="connsiteX62" fmla="*/ 900953 w 2470761"/>
              <a:gd name="connsiteY62" fmla="*/ 484094 h 2689412"/>
              <a:gd name="connsiteX63" fmla="*/ 820270 w 2470761"/>
              <a:gd name="connsiteY63" fmla="*/ 537882 h 2689412"/>
              <a:gd name="connsiteX64" fmla="*/ 779929 w 2470761"/>
              <a:gd name="connsiteY64" fmla="*/ 564776 h 2689412"/>
              <a:gd name="connsiteX65" fmla="*/ 753035 w 2470761"/>
              <a:gd name="connsiteY65" fmla="*/ 605118 h 2689412"/>
              <a:gd name="connsiteX66" fmla="*/ 712694 w 2470761"/>
              <a:gd name="connsiteY66" fmla="*/ 618565 h 2689412"/>
              <a:gd name="connsiteX67" fmla="*/ 726141 w 2470761"/>
              <a:gd name="connsiteY67" fmla="*/ 618565 h 268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470761" h="2689412">
                <a:moveTo>
                  <a:pt x="726141" y="618565"/>
                </a:moveTo>
                <a:cubicBezTo>
                  <a:pt x="623047" y="640977"/>
                  <a:pt x="296783" y="680079"/>
                  <a:pt x="94129" y="753035"/>
                </a:cubicBezTo>
                <a:cubicBezTo>
                  <a:pt x="58095" y="766007"/>
                  <a:pt x="53788" y="822315"/>
                  <a:pt x="53788" y="860612"/>
                </a:cubicBezTo>
                <a:cubicBezTo>
                  <a:pt x="53788" y="903135"/>
                  <a:pt x="83816" y="940381"/>
                  <a:pt x="94129" y="981635"/>
                </a:cubicBezTo>
                <a:cubicBezTo>
                  <a:pt x="107576" y="1035423"/>
                  <a:pt x="120184" y="1089428"/>
                  <a:pt x="134470" y="1143000"/>
                </a:cubicBezTo>
                <a:cubicBezTo>
                  <a:pt x="138122" y="1156696"/>
                  <a:pt x="142333" y="1170313"/>
                  <a:pt x="147917" y="1183341"/>
                </a:cubicBezTo>
                <a:cubicBezTo>
                  <a:pt x="197768" y="1299656"/>
                  <a:pt x="156723" y="1182863"/>
                  <a:pt x="188259" y="1277470"/>
                </a:cubicBezTo>
                <a:cubicBezTo>
                  <a:pt x="183777" y="1434353"/>
                  <a:pt x="182649" y="1591367"/>
                  <a:pt x="174812" y="1748118"/>
                </a:cubicBezTo>
                <a:cubicBezTo>
                  <a:pt x="173447" y="1775427"/>
                  <a:pt x="146711" y="1877673"/>
                  <a:pt x="134470" y="1896035"/>
                </a:cubicBezTo>
                <a:cubicBezTo>
                  <a:pt x="47034" y="2027188"/>
                  <a:pt x="183990" y="1823372"/>
                  <a:pt x="67235" y="1990165"/>
                </a:cubicBezTo>
                <a:cubicBezTo>
                  <a:pt x="48699" y="2016645"/>
                  <a:pt x="23668" y="2040183"/>
                  <a:pt x="13447" y="2070847"/>
                </a:cubicBezTo>
                <a:lnTo>
                  <a:pt x="0" y="2111188"/>
                </a:lnTo>
                <a:lnTo>
                  <a:pt x="26894" y="2191870"/>
                </a:lnTo>
                <a:cubicBezTo>
                  <a:pt x="31376" y="2205317"/>
                  <a:pt x="32478" y="2220418"/>
                  <a:pt x="40341" y="2232212"/>
                </a:cubicBezTo>
                <a:cubicBezTo>
                  <a:pt x="49306" y="2245659"/>
                  <a:pt x="60007" y="2258098"/>
                  <a:pt x="67235" y="2272553"/>
                </a:cubicBezTo>
                <a:cubicBezTo>
                  <a:pt x="73574" y="2285231"/>
                  <a:pt x="71827" y="2301826"/>
                  <a:pt x="80682" y="2312894"/>
                </a:cubicBezTo>
                <a:cubicBezTo>
                  <a:pt x="99641" y="2336592"/>
                  <a:pt x="134789" y="2344377"/>
                  <a:pt x="161365" y="2353235"/>
                </a:cubicBezTo>
                <a:cubicBezTo>
                  <a:pt x="237841" y="2429711"/>
                  <a:pt x="164202" y="2368100"/>
                  <a:pt x="242047" y="2407023"/>
                </a:cubicBezTo>
                <a:cubicBezTo>
                  <a:pt x="256502" y="2414251"/>
                  <a:pt x="266258" y="2432910"/>
                  <a:pt x="282388" y="2433918"/>
                </a:cubicBezTo>
                <a:cubicBezTo>
                  <a:pt x="483751" y="2446503"/>
                  <a:pt x="685800" y="2442883"/>
                  <a:pt x="887506" y="2447365"/>
                </a:cubicBezTo>
                <a:cubicBezTo>
                  <a:pt x="914400" y="2456330"/>
                  <a:pt x="940838" y="2466800"/>
                  <a:pt x="968188" y="2474259"/>
                </a:cubicBezTo>
                <a:cubicBezTo>
                  <a:pt x="990238" y="2480273"/>
                  <a:pt x="1014616" y="2478248"/>
                  <a:pt x="1035423" y="2487706"/>
                </a:cubicBezTo>
                <a:cubicBezTo>
                  <a:pt x="1064849" y="2501081"/>
                  <a:pt x="1116106" y="2541494"/>
                  <a:pt x="1116106" y="2541494"/>
                </a:cubicBezTo>
                <a:cubicBezTo>
                  <a:pt x="1125071" y="2554941"/>
                  <a:pt x="1130585" y="2571489"/>
                  <a:pt x="1143000" y="2581835"/>
                </a:cubicBezTo>
                <a:cubicBezTo>
                  <a:pt x="1158399" y="2594668"/>
                  <a:pt x="1179384" y="2598784"/>
                  <a:pt x="1196788" y="2608729"/>
                </a:cubicBezTo>
                <a:cubicBezTo>
                  <a:pt x="1210820" y="2616747"/>
                  <a:pt x="1222274" y="2629257"/>
                  <a:pt x="1237129" y="2635623"/>
                </a:cubicBezTo>
                <a:cubicBezTo>
                  <a:pt x="1254116" y="2642903"/>
                  <a:pt x="1273087" y="2644207"/>
                  <a:pt x="1290917" y="2649070"/>
                </a:cubicBezTo>
                <a:cubicBezTo>
                  <a:pt x="1426001" y="2685912"/>
                  <a:pt x="1340544" y="2668548"/>
                  <a:pt x="1465729" y="2689412"/>
                </a:cubicBezTo>
                <a:cubicBezTo>
                  <a:pt x="1573306" y="2684930"/>
                  <a:pt x="1681361" y="2687044"/>
                  <a:pt x="1788459" y="2675965"/>
                </a:cubicBezTo>
                <a:cubicBezTo>
                  <a:pt x="1812469" y="2673481"/>
                  <a:pt x="1834593" y="2660793"/>
                  <a:pt x="1855694" y="2649070"/>
                </a:cubicBezTo>
                <a:cubicBezTo>
                  <a:pt x="1884871" y="2632860"/>
                  <a:pt x="1944428" y="2580063"/>
                  <a:pt x="1963270" y="2554941"/>
                </a:cubicBezTo>
                <a:cubicBezTo>
                  <a:pt x="1979425" y="2533401"/>
                  <a:pt x="2008652" y="2454936"/>
                  <a:pt x="2017059" y="2433918"/>
                </a:cubicBezTo>
                <a:cubicBezTo>
                  <a:pt x="2026302" y="2387701"/>
                  <a:pt x="2031292" y="2357206"/>
                  <a:pt x="2043953" y="2312894"/>
                </a:cubicBezTo>
                <a:cubicBezTo>
                  <a:pt x="2047847" y="2299265"/>
                  <a:pt x="2053506" y="2286182"/>
                  <a:pt x="2057400" y="2272553"/>
                </a:cubicBezTo>
                <a:cubicBezTo>
                  <a:pt x="2062477" y="2254783"/>
                  <a:pt x="2064358" y="2236069"/>
                  <a:pt x="2070847" y="2218765"/>
                </a:cubicBezTo>
                <a:cubicBezTo>
                  <a:pt x="2083288" y="2185588"/>
                  <a:pt x="2104100" y="2153383"/>
                  <a:pt x="2124635" y="2124635"/>
                </a:cubicBezTo>
                <a:cubicBezTo>
                  <a:pt x="2137662" y="2106398"/>
                  <a:pt x="2150218" y="2087713"/>
                  <a:pt x="2164976" y="2070847"/>
                </a:cubicBezTo>
                <a:cubicBezTo>
                  <a:pt x="2181673" y="2051765"/>
                  <a:pt x="2202068" y="2036141"/>
                  <a:pt x="2218765" y="2017059"/>
                </a:cubicBezTo>
                <a:cubicBezTo>
                  <a:pt x="2233523" y="2000192"/>
                  <a:pt x="2244113" y="1979929"/>
                  <a:pt x="2259106" y="1963270"/>
                </a:cubicBezTo>
                <a:cubicBezTo>
                  <a:pt x="2284549" y="1935000"/>
                  <a:pt x="2316968" y="1913015"/>
                  <a:pt x="2339788" y="1882588"/>
                </a:cubicBezTo>
                <a:lnTo>
                  <a:pt x="2420470" y="1775012"/>
                </a:lnTo>
                <a:cubicBezTo>
                  <a:pt x="2458793" y="1660046"/>
                  <a:pt x="2443849" y="1722459"/>
                  <a:pt x="2460812" y="1586753"/>
                </a:cubicBezTo>
                <a:cubicBezTo>
                  <a:pt x="2455235" y="1385990"/>
                  <a:pt x="2506042" y="1206564"/>
                  <a:pt x="2420470" y="1035423"/>
                </a:cubicBezTo>
                <a:cubicBezTo>
                  <a:pt x="2413242" y="1020968"/>
                  <a:pt x="2400804" y="1009537"/>
                  <a:pt x="2393576" y="995082"/>
                </a:cubicBezTo>
                <a:cubicBezTo>
                  <a:pt x="2371702" y="951335"/>
                  <a:pt x="2391772" y="952937"/>
                  <a:pt x="2353235" y="914400"/>
                </a:cubicBezTo>
                <a:cubicBezTo>
                  <a:pt x="2341807" y="902972"/>
                  <a:pt x="2326341" y="896471"/>
                  <a:pt x="2312894" y="887506"/>
                </a:cubicBezTo>
                <a:cubicBezTo>
                  <a:pt x="2299647" y="861011"/>
                  <a:pt x="2278206" y="824470"/>
                  <a:pt x="2272553" y="793376"/>
                </a:cubicBezTo>
                <a:cubicBezTo>
                  <a:pt x="2264093" y="746846"/>
                  <a:pt x="2249520" y="589943"/>
                  <a:pt x="2245659" y="551329"/>
                </a:cubicBezTo>
                <a:cubicBezTo>
                  <a:pt x="2250141" y="403411"/>
                  <a:pt x="2251328" y="255357"/>
                  <a:pt x="2259106" y="107576"/>
                </a:cubicBezTo>
                <a:cubicBezTo>
                  <a:pt x="2265007" y="-4537"/>
                  <a:pt x="2286185" y="81236"/>
                  <a:pt x="2259106" y="0"/>
                </a:cubicBezTo>
                <a:cubicBezTo>
                  <a:pt x="2196353" y="4482"/>
                  <a:pt x="2133375" y="6499"/>
                  <a:pt x="2070847" y="13447"/>
                </a:cubicBezTo>
                <a:cubicBezTo>
                  <a:pt x="2052479" y="15488"/>
                  <a:pt x="2035496" y="25622"/>
                  <a:pt x="2017059" y="26894"/>
                </a:cubicBezTo>
                <a:cubicBezTo>
                  <a:pt x="1905176" y="34610"/>
                  <a:pt x="1792876" y="34447"/>
                  <a:pt x="1680882" y="40341"/>
                </a:cubicBezTo>
                <a:cubicBezTo>
                  <a:pt x="1622520" y="43413"/>
                  <a:pt x="1564341" y="49306"/>
                  <a:pt x="1506070" y="53788"/>
                </a:cubicBezTo>
                <a:cubicBezTo>
                  <a:pt x="1492623" y="58270"/>
                  <a:pt x="1479480" y="63797"/>
                  <a:pt x="1465729" y="67235"/>
                </a:cubicBezTo>
                <a:cubicBezTo>
                  <a:pt x="1421442" y="78307"/>
                  <a:pt x="1361770" y="86137"/>
                  <a:pt x="1317812" y="94129"/>
                </a:cubicBezTo>
                <a:cubicBezTo>
                  <a:pt x="1241928" y="107926"/>
                  <a:pt x="1228121" y="113189"/>
                  <a:pt x="1143000" y="134470"/>
                </a:cubicBezTo>
                <a:cubicBezTo>
                  <a:pt x="1075471" y="151353"/>
                  <a:pt x="1106737" y="142076"/>
                  <a:pt x="1048870" y="161365"/>
                </a:cubicBezTo>
                <a:cubicBezTo>
                  <a:pt x="1039905" y="174812"/>
                  <a:pt x="1028540" y="186938"/>
                  <a:pt x="1021976" y="201706"/>
                </a:cubicBezTo>
                <a:cubicBezTo>
                  <a:pt x="1010462" y="227611"/>
                  <a:pt x="1010807" y="258800"/>
                  <a:pt x="995082" y="282388"/>
                </a:cubicBezTo>
                <a:cubicBezTo>
                  <a:pt x="957639" y="338552"/>
                  <a:pt x="979616" y="311301"/>
                  <a:pt x="927847" y="363070"/>
                </a:cubicBezTo>
                <a:cubicBezTo>
                  <a:pt x="923365" y="376517"/>
                  <a:pt x="914400" y="389237"/>
                  <a:pt x="914400" y="403412"/>
                </a:cubicBezTo>
                <a:cubicBezTo>
                  <a:pt x="914400" y="456270"/>
                  <a:pt x="956869" y="435168"/>
                  <a:pt x="900953" y="484094"/>
                </a:cubicBezTo>
                <a:cubicBezTo>
                  <a:pt x="876627" y="505379"/>
                  <a:pt x="847164" y="519953"/>
                  <a:pt x="820270" y="537882"/>
                </a:cubicBezTo>
                <a:lnTo>
                  <a:pt x="779929" y="564776"/>
                </a:lnTo>
                <a:cubicBezTo>
                  <a:pt x="770964" y="578223"/>
                  <a:pt x="765655" y="595022"/>
                  <a:pt x="753035" y="605118"/>
                </a:cubicBezTo>
                <a:cubicBezTo>
                  <a:pt x="741967" y="613973"/>
                  <a:pt x="725372" y="612226"/>
                  <a:pt x="712694" y="618565"/>
                </a:cubicBezTo>
                <a:cubicBezTo>
                  <a:pt x="707024" y="621400"/>
                  <a:pt x="829235" y="596153"/>
                  <a:pt x="726141" y="61856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Mysql_proxy</a:t>
            </a:r>
            <a:endParaRPr kumimoji="1" lang="zh-CN" altLang="en-US" dirty="0"/>
          </a:p>
        </p:txBody>
      </p:sp>
      <p:sp>
        <p:nvSpPr>
          <p:cNvPr id="2" name="右箭头 1"/>
          <p:cNvSpPr/>
          <p:nvPr/>
        </p:nvSpPr>
        <p:spPr>
          <a:xfrm>
            <a:off x="2485623" y="5305318"/>
            <a:ext cx="511039" cy="15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MySQL-Proxy</a:t>
            </a:r>
            <a:r>
              <a:rPr lang="zh-CN" altLang="en-US" dirty="0" smtClean="0"/>
              <a:t>方式的读写分离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018" y="1575591"/>
            <a:ext cx="105009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的主从同步机制非常方便的解决了高并发读的应用需求，给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Web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方面开发带来了极大的便利。但这种方式有个比较大的缺陷在于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的同步</a:t>
            </a: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机制受服务器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负载、网络拥堵</a:t>
            </a: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等多方面因素的影响，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Slave 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之间的数据同步延迟是完全没有保证</a:t>
            </a:r>
            <a:r>
              <a:rPr lang="zh-CN" altLang="en-US" dirty="0" smtClean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的，可能会造成数据延迟</a:t>
            </a:r>
            <a:r>
              <a:rPr lang="zh-CN" altLang="en-US" dirty="0">
                <a:solidFill>
                  <a:srgbClr val="333333"/>
                </a:solidFill>
                <a:latin typeface="SimSun" charset="-122"/>
                <a:ea typeface="SimSun" charset="-122"/>
                <a:cs typeface="SimSun" charset="-122"/>
              </a:rPr>
              <a:t> </a:t>
            </a:r>
            <a:endParaRPr lang="is-IS" altLang="zh-CN" b="0" i="0" dirty="0">
              <a:solidFill>
                <a:srgbClr val="333333"/>
              </a:solidFill>
              <a:effectLst/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018" y="4260175"/>
            <a:ext cx="105009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数据延迟问题，可能导致在</a:t>
            </a:r>
            <a:r>
              <a:rPr lang="en-US" altLang="zh-CN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上更新后后，在</a:t>
            </a:r>
            <a:r>
              <a:rPr lang="en-US" altLang="zh-CN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Slave</a:t>
            </a:r>
            <a:r>
              <a:rPr lang="zh-CN" altLang="en-US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上查询不到预期的数据。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 </a:t>
            </a:r>
            <a:endParaRPr lang="is-IS" altLang="zh-CN" b="0" i="0" dirty="0">
              <a:solidFill>
                <a:srgbClr val="FF0000"/>
              </a:solidFill>
              <a:effectLst/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486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MySQL-Proxy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方式的主从延迟解决方案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-write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15" y="1731961"/>
            <a:ext cx="7384424" cy="4302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1846" y="1030302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Master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上增加一个自增表，这个表仅含有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个的字段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Master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接收到任何数据更新的请求时，均会触发这个触发器，该触发器更新自增表中的记录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605642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MySQL-Proxy</a:t>
            </a:r>
            <a:r>
              <a:rPr lang="zh-CN" altLang="en-US" dirty="0" smtClean="0"/>
              <a:t>方式的主从延迟解决方案</a:t>
            </a:r>
            <a:r>
              <a:rPr lang="en-US" altLang="zh-CN" dirty="0" smtClean="0"/>
              <a:t>-read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38" y="1354311"/>
            <a:ext cx="7661946" cy="48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15375</TotalTime>
  <Words>1731</Words>
  <Application>Microsoft Macintosh PowerPoint</Application>
  <PresentationFormat>宽屏</PresentationFormat>
  <Paragraphs>210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DengXian</vt:lpstr>
      <vt:lpstr>DengXian Light</vt:lpstr>
      <vt:lpstr>FZLanTingHei-B-GBK</vt:lpstr>
      <vt:lpstr>Microsoft YaHei</vt:lpstr>
      <vt:lpstr>PingFang SC</vt:lpstr>
      <vt:lpstr>SimSun</vt:lpstr>
      <vt:lpstr>Arial</vt:lpstr>
      <vt:lpstr>Office 主题</vt:lpstr>
      <vt:lpstr>MySQL中间层</vt:lpstr>
      <vt:lpstr>MySQL-porxy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Atlas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Zebra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mysql连接池</dc:title>
  <dc:creator>Microsoft Office 用户</dc:creator>
  <cp:lastModifiedBy>Microsoft Office 用户</cp:lastModifiedBy>
  <cp:revision>36</cp:revision>
  <dcterms:created xsi:type="dcterms:W3CDTF">2017-08-10T02:55:02Z</dcterms:created>
  <dcterms:modified xsi:type="dcterms:W3CDTF">2017-09-28T10:55:04Z</dcterms:modified>
</cp:coreProperties>
</file>