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79" r:id="rId1"/>
    <p:sldMasterId id="2147484891" r:id="rId2"/>
    <p:sldMasterId id="2147484899" r:id="rId3"/>
    <p:sldMasterId id="2147484911" r:id="rId4"/>
  </p:sldMasterIdLst>
  <p:notesMasterIdLst>
    <p:notesMasterId r:id="rId19"/>
  </p:notesMasterIdLst>
  <p:sldIdLst>
    <p:sldId id="265" r:id="rId5"/>
    <p:sldId id="413" r:id="rId6"/>
    <p:sldId id="412" r:id="rId7"/>
    <p:sldId id="347" r:id="rId8"/>
    <p:sldId id="372" r:id="rId9"/>
    <p:sldId id="373" r:id="rId10"/>
    <p:sldId id="405" r:id="rId11"/>
    <p:sldId id="409" r:id="rId12"/>
    <p:sldId id="402" r:id="rId13"/>
    <p:sldId id="407" r:id="rId14"/>
    <p:sldId id="374" r:id="rId15"/>
    <p:sldId id="410" r:id="rId16"/>
    <p:sldId id="377" r:id="rId17"/>
    <p:sldId id="370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50A"/>
    <a:srgbClr val="FF7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90357" autoAdjust="0"/>
  </p:normalViewPr>
  <p:slideViewPr>
    <p:cSldViewPr snapToGrid="0" snapToObjects="1">
      <p:cViewPr varScale="1">
        <p:scale>
          <a:sx n="86" d="100"/>
          <a:sy n="86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3B3EC-5674-8D47-BFC3-3D7599B2868D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281F-A5F7-AA45-BB77-A90B27BAD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74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498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MyISAM</a:t>
            </a:r>
            <a:r>
              <a:rPr lang="zh-CN" altLang="en-US" dirty="0" smtClean="0"/>
              <a:t>的索引文件仅仅保存数据记录的地址。</a:t>
            </a:r>
            <a:endParaRPr lang="zh-CN" alt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/>
              <a:t>MyISAM</a:t>
            </a:r>
            <a:r>
              <a:rPr lang="zh-CN" altLang="en-US" b="0" dirty="0" smtClean="0"/>
              <a:t>中索引检索的算法为首先按照</a:t>
            </a:r>
            <a:r>
              <a:rPr lang="en-US" altLang="zh-CN" b="0" dirty="0" err="1" smtClean="0"/>
              <a:t>B+Tree</a:t>
            </a:r>
            <a:r>
              <a:rPr lang="zh-CN" altLang="en-US" b="0" dirty="0" smtClean="0"/>
              <a:t>搜索算法搜索索引，如果指定的</a:t>
            </a:r>
            <a:r>
              <a:rPr lang="en-US" altLang="zh-CN" b="0" dirty="0" smtClean="0"/>
              <a:t>Key</a:t>
            </a:r>
            <a:r>
              <a:rPr lang="zh-CN" altLang="en-US" b="0" dirty="0" smtClean="0"/>
              <a:t>存在，则取出其</a:t>
            </a:r>
            <a:r>
              <a:rPr lang="en-US" altLang="zh-CN" b="0" dirty="0" smtClean="0"/>
              <a:t>data</a:t>
            </a:r>
            <a:r>
              <a:rPr lang="zh-CN" altLang="en-US" b="0" dirty="0" smtClean="0"/>
              <a:t>域的值，然后以</a:t>
            </a:r>
            <a:r>
              <a:rPr lang="en-US" altLang="zh-CN" b="0" dirty="0" smtClean="0"/>
              <a:t>data</a:t>
            </a:r>
            <a:r>
              <a:rPr lang="zh-CN" altLang="en-US" b="0" dirty="0" smtClean="0"/>
              <a:t>域的值为地址，读取相应数据记录。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MyISAM</a:t>
            </a:r>
            <a:r>
              <a:rPr kumimoji="1" lang="zh-CN" altLang="en-US" dirty="0" smtClean="0"/>
              <a:t>表的主索引（</a:t>
            </a:r>
            <a:r>
              <a:rPr kumimoji="1" lang="en-US" altLang="zh-CN" dirty="0" smtClean="0"/>
              <a:t>Primary key</a:t>
            </a:r>
            <a:r>
              <a:rPr kumimoji="1" lang="zh-CN" altLang="en-US" dirty="0" smtClean="0"/>
              <a:t>）示意。可以看出</a:t>
            </a:r>
            <a:r>
              <a:rPr kumimoji="1" lang="en-US" altLang="zh-CN" dirty="0" err="1" smtClean="0"/>
              <a:t>MyISAM</a:t>
            </a:r>
            <a:r>
              <a:rPr kumimoji="1" lang="zh-CN" altLang="en-US" dirty="0" smtClean="0"/>
              <a:t>的索引文件仅仅保存数据记录的地址。在</a:t>
            </a:r>
            <a:r>
              <a:rPr kumimoji="1" lang="en-US" altLang="zh-CN" dirty="0" err="1" smtClean="0"/>
              <a:t>MyISAM</a:t>
            </a:r>
            <a:r>
              <a:rPr kumimoji="1" lang="zh-CN" altLang="en-US" dirty="0" smtClean="0"/>
              <a:t>中，主索引和辅劣索引（</a:t>
            </a:r>
            <a:r>
              <a:rPr kumimoji="1" lang="en-US" altLang="zh-CN" dirty="0" smtClean="0"/>
              <a:t>Secondary key</a:t>
            </a:r>
            <a:r>
              <a:rPr kumimoji="1" lang="zh-CN" altLang="en-US" dirty="0" smtClean="0"/>
              <a:t>）在结构上没有任何区别，叧是主索引要求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是唯一的，而辅劣索引的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可以重复。如果我们在</a:t>
            </a:r>
            <a:r>
              <a:rPr kumimoji="1" lang="en-US" altLang="zh-CN" dirty="0" smtClean="0"/>
              <a:t>Col2</a:t>
            </a:r>
            <a:r>
              <a:rPr kumimoji="1" lang="zh-CN" altLang="en-US" dirty="0" smtClean="0"/>
              <a:t>上建立一个辅劣索引同样 也是一颗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域保存数据记录的地址。因此，</a:t>
            </a:r>
            <a:r>
              <a:rPr kumimoji="1" lang="en-US" altLang="zh-CN" dirty="0" err="1" smtClean="0"/>
              <a:t>MyISAM</a:t>
            </a:r>
            <a:r>
              <a:rPr kumimoji="1" lang="zh-CN" altLang="en-US" dirty="0" smtClean="0"/>
              <a:t>中索引检索的算法为首先挄照 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搜索算法搜索索引，如果挃定的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存在，则取出其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域的值，然后以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域的值为地 址，读取相应数据记录。 </a:t>
            </a:r>
            <a:r>
              <a:rPr kumimoji="1" lang="en-US" altLang="zh-CN" dirty="0" err="1" smtClean="0"/>
              <a:t>MyISAM</a:t>
            </a:r>
            <a:r>
              <a:rPr kumimoji="1" lang="zh-CN" altLang="en-US" dirty="0" smtClean="0"/>
              <a:t>的索引方式也叨做“非聚集”的，乊所以返么称呼是为了不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的聚集索引区分。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50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也使用</a:t>
            </a:r>
            <a:r>
              <a:rPr lang="en-US" altLang="zh-CN" dirty="0" err="1" smtClean="0"/>
              <a:t>B+Tree</a:t>
            </a:r>
            <a:r>
              <a:rPr lang="zh-CN" altLang="en-US" dirty="0" smtClean="0"/>
              <a:t>作为索引结构，但具体实现方式却与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截然不同。</a:t>
            </a:r>
          </a:p>
          <a:p>
            <a:r>
              <a:rPr lang="zh-CN" altLang="en-US" dirty="0" smtClean="0"/>
              <a:t>叶节点包含了完整的数据记录。这种索引叫做聚集索引。因为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的数据文件本身要按主键聚集，所以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要求表必须有主键（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可以没有），如果没有显式指定，则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系统会自动选择一个可以唯一标识数据记录的列作为主键，如果不存在这种列，则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自动为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表生成一个隐含字段作为主键，这个字段长度为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个字节，类型为长整形。</a:t>
            </a:r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的所有辅助索引都引用主键作为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域。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31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master</a:t>
            </a:r>
            <a:r>
              <a:rPr lang="zh-CN" altLang="en-US" dirty="0" smtClean="0"/>
              <a:t>将改变记录到二进制日志</a:t>
            </a:r>
            <a:r>
              <a:rPr lang="en-US" altLang="zh-CN" dirty="0" smtClean="0"/>
              <a:t>(binary log)</a:t>
            </a:r>
            <a:r>
              <a:rPr lang="zh-CN" altLang="en-US" dirty="0" smtClean="0"/>
              <a:t>中（这些记录叫做二进制日志事件，</a:t>
            </a:r>
            <a:r>
              <a:rPr lang="en-US" altLang="zh-CN" dirty="0" smtClean="0"/>
              <a:t>binary log events</a:t>
            </a:r>
            <a:r>
              <a:rPr lang="zh-CN" altLang="en-US" dirty="0" smtClean="0"/>
              <a:t>，可以通过</a:t>
            </a:r>
            <a:r>
              <a:rPr lang="en-US" altLang="zh-CN" dirty="0" smtClean="0"/>
              <a:t>show 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 events</a:t>
            </a:r>
            <a:r>
              <a:rPr lang="zh-CN" altLang="en-US" dirty="0" smtClean="0"/>
              <a:t>进行查看）；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binary log events</a:t>
            </a:r>
            <a:r>
              <a:rPr lang="zh-CN" altLang="en-US" dirty="0" smtClean="0"/>
              <a:t>拷贝到它的中继日志</a:t>
            </a:r>
            <a:r>
              <a:rPr lang="en-US" altLang="zh-CN" dirty="0" smtClean="0"/>
              <a:t>(relay log)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重做中继日志中的事件，将改变反映它自己的数据。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48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11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55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使用</a:t>
            </a:r>
            <a:r>
              <a:rPr lang="en-US" altLang="zh-CN" sz="1200" dirty="0" err="1" smtClean="0">
                <a:effectLst/>
              </a:rPr>
              <a:t>varchar</a:t>
            </a:r>
            <a:r>
              <a:rPr lang="en-US" altLang="zh-CN" sz="1200" dirty="0" smtClean="0">
                <a:effectLst/>
              </a:rPr>
              <a:t> (4) </a:t>
            </a:r>
            <a:r>
              <a:rPr lang="zh-CN" altLang="en-US" sz="1200" dirty="0" smtClean="0">
                <a:effectLst/>
              </a:rPr>
              <a:t>和 </a:t>
            </a:r>
            <a:r>
              <a:rPr lang="en-US" altLang="zh-CN" sz="1200" dirty="0" err="1" smtClean="0">
                <a:effectLst/>
              </a:rPr>
              <a:t>varchar</a:t>
            </a:r>
            <a:r>
              <a:rPr lang="en-US" altLang="zh-CN" sz="1200" dirty="0" smtClean="0">
                <a:effectLst/>
              </a:rPr>
              <a:t> (100) </a:t>
            </a:r>
            <a:r>
              <a:rPr lang="zh-CN" altLang="en-US" sz="1200" dirty="0" smtClean="0">
                <a:effectLst/>
              </a:rPr>
              <a:t>保存</a:t>
            </a:r>
            <a:r>
              <a:rPr lang="en-US" altLang="zh-CN" sz="1200" dirty="0" smtClean="0">
                <a:effectLst/>
              </a:rPr>
              <a:t>’</a:t>
            </a:r>
            <a:r>
              <a:rPr lang="en-US" altLang="zh-CN" sz="1200" dirty="0" err="1" smtClean="0">
                <a:effectLst/>
              </a:rPr>
              <a:t>mtdp</a:t>
            </a:r>
            <a:r>
              <a:rPr lang="en-US" altLang="zh-CN" sz="1200" dirty="0" smtClean="0">
                <a:effectLst/>
              </a:rPr>
              <a:t>’</a:t>
            </a:r>
            <a:r>
              <a:rPr lang="zh-CN" altLang="en-US" sz="1200" dirty="0" smtClean="0">
                <a:effectLst/>
              </a:rPr>
              <a:t>占用的空间虽然都一样，但越大的列会使用越多的内存，因为</a:t>
            </a:r>
            <a:r>
              <a:rPr lang="en-US" altLang="zh-CN" sz="1200" dirty="0" smtClean="0">
                <a:effectLst/>
              </a:rPr>
              <a:t>MySQL</a:t>
            </a:r>
            <a:r>
              <a:rPr lang="zh-CN" altLang="en-US" sz="1200" dirty="0" smtClean="0">
                <a:effectLst/>
              </a:rPr>
              <a:t>通常会分配固定大小的内存块来保存值。 简单的说，就是使用字符类型中定义的长度，即 </a:t>
            </a:r>
            <a:endParaRPr lang="zh-CN" altLang="en-US" dirty="0" smtClean="0"/>
          </a:p>
          <a:p>
            <a:r>
              <a:rPr lang="en-US" altLang="zh-CN" sz="1200" dirty="0" smtClean="0">
                <a:effectLst/>
              </a:rPr>
              <a:t>100</a:t>
            </a:r>
            <a:r>
              <a:rPr lang="zh-CN" altLang="en-US" sz="1200" dirty="0" smtClean="0">
                <a:effectLst/>
              </a:rPr>
              <a:t>个字符空间。所以如果你的</a:t>
            </a:r>
            <a:r>
              <a:rPr lang="en-US" altLang="zh-CN" sz="1200" dirty="0" smtClean="0">
                <a:effectLst/>
              </a:rPr>
              <a:t>MySQL</a:t>
            </a:r>
            <a:r>
              <a:rPr lang="zh-CN" altLang="en-US" sz="1200" dirty="0" smtClean="0">
                <a:effectLst/>
              </a:rPr>
              <a:t>内存占用过高也有可能是因为这个原因，如基于排序、使用基于内存的临时表等等，磁盘</a:t>
            </a:r>
            <a:r>
              <a:rPr lang="en-US" altLang="zh-CN" sz="1200" dirty="0" smtClean="0">
                <a:effectLst/>
              </a:rPr>
              <a:t>I/O</a:t>
            </a:r>
            <a:r>
              <a:rPr lang="zh-CN" altLang="en-US" sz="1200" dirty="0" smtClean="0">
                <a:effectLst/>
              </a:rPr>
              <a:t>也会激增。所以在使用</a:t>
            </a:r>
            <a:r>
              <a:rPr lang="en-US" altLang="zh-CN" sz="1200" dirty="0" err="1" smtClean="0">
                <a:effectLst/>
              </a:rPr>
              <a:t>varchar</a:t>
            </a:r>
            <a:r>
              <a:rPr lang="zh-CN" altLang="en-US" sz="1200" dirty="0" smtClean="0">
                <a:effectLst/>
              </a:rPr>
              <a:t>的时候一定要分配刚好就行。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普通大小的整数。带符号的范围是</a:t>
            </a:r>
            <a:r>
              <a:rPr kumimoji="1" lang="en-US" altLang="zh-CN" dirty="0" smtClean="0"/>
              <a:t>-2147483648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2147483647</a:t>
            </a:r>
            <a:r>
              <a:rPr kumimoji="1" lang="zh-CN" altLang="en-US" dirty="0" smtClean="0"/>
              <a:t>。无符号的范围是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4294967295</a:t>
            </a:r>
            <a:r>
              <a:rPr kumimoji="1" lang="zh-CN" altLang="en-US" dirty="0" smtClean="0"/>
              <a:t>。业务需求是不需要负数的话，改为无符号整形数；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	</a:t>
            </a:r>
            <a:r>
              <a:rPr kumimoji="1" lang="en-US" altLang="zh-CN" dirty="0" smtClean="0"/>
              <a:t>INT(1)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INT(10)</a:t>
            </a:r>
            <a:r>
              <a:rPr kumimoji="1" lang="zh-CN" altLang="en-US" dirty="0" smtClean="0"/>
              <a:t>本身没有区别，但是加上</a:t>
            </a:r>
            <a:r>
              <a:rPr kumimoji="1" lang="en-US" altLang="zh-CN" dirty="0" smtClean="0"/>
              <a:t>(M)</a:t>
            </a:r>
            <a:r>
              <a:rPr kumimoji="1" lang="zh-CN" altLang="en-US" dirty="0" smtClean="0"/>
              <a:t>值后，会有显示宽度的设置；</a:t>
            </a:r>
          </a:p>
          <a:p>
            <a:r>
              <a:rPr lang="zh-CN" altLang="en-US" dirty="0" smtClean="0"/>
              <a:t>	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(M)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M </a:t>
            </a:r>
            <a:r>
              <a:rPr lang="zh-CN" altLang="en-US" dirty="0" smtClean="0"/>
              <a:t>的值跟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(M) </a:t>
            </a:r>
            <a:r>
              <a:rPr lang="zh-CN" altLang="en-US" dirty="0" smtClean="0"/>
              <a:t>所占多少存储空间并无任何关系。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(3)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(4)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(8) </a:t>
            </a:r>
            <a:r>
              <a:rPr lang="zh-CN" altLang="en-US" dirty="0" smtClean="0"/>
              <a:t>在磁盘上都是占用 </a:t>
            </a:r>
            <a:r>
              <a:rPr lang="en-US" altLang="zh-CN" dirty="0" smtClean="0"/>
              <a:t>4 </a:t>
            </a:r>
            <a:r>
              <a:rPr lang="en-US" altLang="zh-CN" dirty="0" err="1" smtClean="0"/>
              <a:t>btyes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的存储空间。除了显示给用户的方式有点不同外，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(M) </a:t>
            </a:r>
            <a:r>
              <a:rPr lang="zh-CN" altLang="en-US" dirty="0" smtClean="0"/>
              <a:t>跟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数据类型是相同的。</a:t>
            </a:r>
          </a:p>
          <a:p>
            <a:r>
              <a:rPr kumimoji="1" lang="zh-CN" altLang="en-US" dirty="0" smtClean="0"/>
              <a:t>	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字段定义中</a:t>
            </a:r>
            <a:r>
              <a:rPr lang="en-US" altLang="zh-CN" dirty="0" smtClean="0"/>
              <a:t>INT(M)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仅仅指的是显示宽度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85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68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一般来说</a:t>
            </a:r>
            <a:r>
              <a:rPr kumimoji="1" lang="zh-CN" altLang="en-US" dirty="0" smtClean="0"/>
              <a:t>所有的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表数据存储在</a:t>
            </a:r>
            <a:r>
              <a:rPr kumimoji="1" lang="en-US" altLang="zh-CN" dirty="0" smtClean="0"/>
              <a:t>b-tree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上，默认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16k</a:t>
            </a:r>
            <a:r>
              <a:rPr kumimoji="1" lang="zh-CN" altLang="en-US" dirty="0" smtClean="0"/>
              <a:t>，并且每页至少存取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条记录，所谓的</a:t>
            </a:r>
            <a:r>
              <a:rPr kumimoji="1" lang="en-US" altLang="zh-CN" dirty="0" smtClean="0"/>
              <a:t>overflow page</a:t>
            </a:r>
            <a:r>
              <a:rPr kumimoji="1" lang="zh-CN" altLang="en-US" dirty="0" smtClean="0"/>
              <a:t>就是单独分配磁盘</a:t>
            </a:r>
            <a:r>
              <a:rPr kumimoji="1" lang="en-US" altLang="zh-CN" dirty="0" smtClean="0"/>
              <a:t>pages</a:t>
            </a:r>
            <a:r>
              <a:rPr kumimoji="1" lang="zh-CN" altLang="en-US" dirty="0" smtClean="0"/>
              <a:t>来存储</a:t>
            </a:r>
            <a:r>
              <a:rPr kumimoji="1" lang="en-US" altLang="zh-CN" dirty="0" err="1" smtClean="0"/>
              <a:t>varchar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blob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字段，因为他们通常超过了一个</a:t>
            </a:r>
            <a:r>
              <a:rPr kumimoji="1" lang="en-US" altLang="zh-CN" dirty="0" err="1" smtClean="0"/>
              <a:t>btree</a:t>
            </a:r>
            <a:r>
              <a:rPr kumimoji="1" lang="en-US" altLang="zh-CN" dirty="0" smtClean="0"/>
              <a:t> page</a:t>
            </a:r>
            <a:r>
              <a:rPr kumimoji="1" lang="zh-CN" altLang="en-US" dirty="0" smtClean="0"/>
              <a:t>的大小，返些列也就是</a:t>
            </a:r>
            <a:r>
              <a:rPr kumimoji="1" lang="en-US" altLang="zh-CN" dirty="0" smtClean="0"/>
              <a:t>off-page </a:t>
            </a:r>
            <a:r>
              <a:rPr kumimoji="1" lang="zh-CN" altLang="en-US" dirty="0" smtClean="0"/>
              <a:t>列，返时候跨页的数据查询会造成空间浪费，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性能的急剧下降。</a:t>
            </a:r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43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11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只从最左面的开始组合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，只要包含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的查询都会用到该组合索引。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281F-A5F7-AA45-BB77-A90B27BAD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05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48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8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85776" y="971550"/>
            <a:ext cx="241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85776" y="342900"/>
            <a:ext cx="1500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4338" y="426422"/>
            <a:ext cx="2657475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1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485776" y="971550"/>
            <a:ext cx="24145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85776" y="342900"/>
            <a:ext cx="15001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4338" y="426422"/>
            <a:ext cx="2657475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29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85776" y="971550"/>
            <a:ext cx="24145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85776" y="342900"/>
            <a:ext cx="15001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4338" y="426422"/>
            <a:ext cx="2657475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1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30455" y="759873"/>
            <a:ext cx="663515" cy="379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143258" y="841950"/>
            <a:ext cx="1051501" cy="3548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296291" y="841951"/>
            <a:ext cx="2795593" cy="434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30453" y="182446"/>
            <a:ext cx="897022" cy="256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97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26" y="2521046"/>
            <a:ext cx="2383427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2823884" y="3740751"/>
            <a:ext cx="3252394" cy="297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7507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722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15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33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6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68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6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77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17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47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52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97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324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2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36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5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7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5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7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82" r:id="rId3"/>
    <p:sldLayoutId id="2147484883" r:id="rId4"/>
    <p:sldLayoutId id="2147484884" r:id="rId5"/>
    <p:sldLayoutId id="2147484885" r:id="rId6"/>
    <p:sldLayoutId id="2147484886" r:id="rId7"/>
    <p:sldLayoutId id="2147484887" r:id="rId8"/>
    <p:sldLayoutId id="2147484888" r:id="rId9"/>
    <p:sldLayoutId id="2147484889" r:id="rId10"/>
    <p:sldLayoutId id="2147484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2" r:id="rId1"/>
    <p:sldLayoutId id="2147484893" r:id="rId2"/>
    <p:sldLayoutId id="2147484894" r:id="rId3"/>
    <p:sldLayoutId id="2147484895" r:id="rId4"/>
    <p:sldLayoutId id="2147484896" r:id="rId5"/>
    <p:sldLayoutId id="2147484897" r:id="rId6"/>
    <p:sldLayoutId id="214748489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F00F-1FC0-824D-988F-14E91847DFB2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81FF-5CCE-7046-A7BA-C2D7EC627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2" r:id="rId1"/>
    <p:sldLayoutId id="2147484913" r:id="rId2"/>
    <p:sldLayoutId id="2147484914" r:id="rId3"/>
    <p:sldLayoutId id="2147484915" r:id="rId4"/>
    <p:sldLayoutId id="2147484916" r:id="rId5"/>
    <p:sldLayoutId id="2147484917" r:id="rId6"/>
    <p:sldLayoutId id="2147484918" r:id="rId7"/>
    <p:sldLayoutId id="2147484919" r:id="rId8"/>
    <p:sldLayoutId id="2147484920" r:id="rId9"/>
    <p:sldLayoutId id="2147484921" r:id="rId10"/>
    <p:sldLayoutId id="21474849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26999" y="4245429"/>
            <a:ext cx="886460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4000" b="1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245429"/>
            <a:ext cx="914400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高纯正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2018.01.03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212" y="1761763"/>
            <a:ext cx="8991599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800" err="1" smtClean="0"/>
              <a:t>mysql</a:t>
            </a:r>
            <a:r>
              <a:rPr lang="zh-CN" altLang="en-US" sz="4800" smtClean="0"/>
              <a:t>常用分享</a:t>
            </a:r>
            <a:endParaRPr kumimoji="1" lang="en-US" altLang="zh-CN" sz="4800" b="1" dirty="0" smtClean="0">
              <a:latin typeface="Times New Roman"/>
              <a:ea typeface="Heiti SC Light"/>
              <a:cs typeface="Times New Roman"/>
            </a:endParaRPr>
          </a:p>
        </p:txBody>
      </p:sp>
      <p:grpSp>
        <p:nvGrpSpPr>
          <p:cNvPr id="11" name="组合 37"/>
          <p:cNvGrpSpPr>
            <a:grpSpLocks/>
          </p:cNvGrpSpPr>
          <p:nvPr/>
        </p:nvGrpSpPr>
        <p:grpSpPr bwMode="auto">
          <a:xfrm>
            <a:off x="0" y="-278046"/>
            <a:ext cx="9777360" cy="1793232"/>
            <a:chOff x="-169319" y="-3430041"/>
            <a:chExt cx="13035532" cy="2390158"/>
          </a:xfrm>
        </p:grpSpPr>
        <p:sp>
          <p:nvSpPr>
            <p:cNvPr id="12" name="矩形 38"/>
            <p:cNvSpPr/>
            <p:nvPr/>
          </p:nvSpPr>
          <p:spPr>
            <a:xfrm>
              <a:off x="-169319" y="-1715583"/>
              <a:ext cx="4175880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矩形 39"/>
            <p:cNvSpPr/>
            <p:nvPr/>
          </p:nvSpPr>
          <p:spPr>
            <a:xfrm>
              <a:off x="4006561" y="-1710324"/>
              <a:ext cx="7949622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14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669" y="-3430041"/>
              <a:ext cx="4935544" cy="239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9953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72515"/>
          </a:xfrm>
        </p:spPr>
        <p:txBody>
          <a:bodyPr/>
          <a:lstStyle/>
          <a:p>
            <a:pPr algn="l"/>
            <a:r>
              <a:rPr kumimoji="1" lang="en-US" altLang="zh-CN" sz="3200" dirty="0" err="1"/>
              <a:t>MyISAM</a:t>
            </a:r>
            <a:r>
              <a:rPr kumimoji="1" lang="zh-CN" altLang="en-US" sz="3200" dirty="0"/>
              <a:t>索引实现</a:t>
            </a:r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6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1206500"/>
            <a:ext cx="87884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5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err="1"/>
              <a:t>InnoDB</a:t>
            </a:r>
            <a:r>
              <a:rPr lang="zh-CN" altLang="en-US" sz="3200" dirty="0"/>
              <a:t>索引实现</a:t>
            </a:r>
            <a:endParaRPr kumimoji="1" lang="zh-CN" altLang="en-US" sz="32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17" y="1079227"/>
            <a:ext cx="9172832" cy="27180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000500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8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7251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200" dirty="0"/>
              <a:t>分库</a:t>
            </a:r>
            <a:r>
              <a:rPr kumimoji="1" lang="zh-CN" altLang="en-US" sz="3200" dirty="0" smtClean="0"/>
              <a:t>分表</a:t>
            </a:r>
            <a:endParaRPr kumimoji="1" lang="zh-CN" altLang="en-US" sz="3200" dirty="0"/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6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292100" y="1435100"/>
            <a:ext cx="848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	对于大型</a:t>
            </a:r>
            <a:r>
              <a:rPr lang="zh-CN" altLang="en-US" dirty="0"/>
              <a:t>的互联网应用</a:t>
            </a:r>
            <a:r>
              <a:rPr lang="zh-CN" altLang="en-US" dirty="0" smtClean="0"/>
              <a:t>来说，单表的记录行数可能达到千万级甚至是亿级，并且数据库面临着极高的并发访问。</a:t>
            </a:r>
          </a:p>
          <a:p>
            <a:r>
              <a:rPr kumimoji="1" lang="zh-CN" altLang="en-US" dirty="0" smtClean="0"/>
              <a:t>	</a:t>
            </a:r>
            <a:r>
              <a:rPr kumimoji="1" lang="en-US" altLang="zh-CN" dirty="0" smtClean="0"/>
              <a:t>Master-Slave</a:t>
            </a:r>
            <a:r>
              <a:rPr kumimoji="1" lang="zh-CN" altLang="en-US" dirty="0" smtClean="0"/>
              <a:t>模式</a:t>
            </a:r>
            <a:r>
              <a:rPr lang="zh-CN" altLang="en-US" dirty="0" smtClean="0"/>
              <a:t>只能够</a:t>
            </a:r>
            <a:r>
              <a:rPr lang="zh-CN" altLang="en-US" dirty="0"/>
              <a:t>对数据库的</a:t>
            </a:r>
            <a:r>
              <a:rPr lang="zh-CN" altLang="en-US" dirty="0" smtClean="0"/>
              <a:t>读进行</a:t>
            </a:r>
            <a:r>
              <a:rPr lang="zh-CN" altLang="en-US" dirty="0"/>
              <a:t>扩展，而对数据库的写入</a:t>
            </a:r>
            <a:r>
              <a:rPr lang="zh-CN" altLang="en-US" dirty="0" smtClean="0"/>
              <a:t>操作还是</a:t>
            </a:r>
            <a:r>
              <a:rPr lang="zh-CN" altLang="en-US" dirty="0"/>
              <a:t>集中在</a:t>
            </a:r>
            <a:r>
              <a:rPr lang="en-US" altLang="zh-CN" dirty="0"/>
              <a:t>Master</a:t>
            </a:r>
            <a:r>
              <a:rPr lang="zh-CN" altLang="en-US" dirty="0"/>
              <a:t>上，</a:t>
            </a:r>
            <a:r>
              <a:rPr lang="zh-CN" altLang="en-US" dirty="0" smtClean="0"/>
              <a:t>并且单个</a:t>
            </a:r>
            <a:r>
              <a:rPr lang="en-US" altLang="zh-CN" dirty="0"/>
              <a:t>Master</a:t>
            </a:r>
            <a:r>
              <a:rPr lang="zh-CN" altLang="en-US" dirty="0"/>
              <a:t>挂载的</a:t>
            </a:r>
            <a:r>
              <a:rPr lang="en-US" altLang="zh-CN" dirty="0"/>
              <a:t>Slave</a:t>
            </a:r>
            <a:r>
              <a:rPr lang="zh-CN" altLang="en-US" dirty="0" smtClean="0"/>
              <a:t>也不可能</a:t>
            </a:r>
            <a:r>
              <a:rPr lang="zh-CN" altLang="en-US" dirty="0"/>
              <a:t>无限制多，</a:t>
            </a:r>
            <a:r>
              <a:rPr lang="en-US" altLang="zh-CN" dirty="0"/>
              <a:t>Slave</a:t>
            </a:r>
            <a:r>
              <a:rPr lang="zh-CN" altLang="en-US" dirty="0"/>
              <a:t>的数量受到</a:t>
            </a:r>
            <a:r>
              <a:rPr lang="en-US" altLang="zh-CN" dirty="0"/>
              <a:t>Master</a:t>
            </a:r>
            <a:r>
              <a:rPr lang="zh-CN" altLang="en-US" dirty="0"/>
              <a:t>能力和负载</a:t>
            </a:r>
            <a:r>
              <a:rPr lang="zh-CN" altLang="en-US" dirty="0" smtClean="0"/>
              <a:t>的限制。</a:t>
            </a:r>
          </a:p>
          <a:p>
            <a:r>
              <a:rPr lang="zh-CN" altLang="en-US" dirty="0" smtClean="0"/>
              <a:t>	需要</a:t>
            </a:r>
            <a:r>
              <a:rPr lang="zh-CN" altLang="en-US" dirty="0"/>
              <a:t>对数据库的吞吐</a:t>
            </a:r>
            <a:r>
              <a:rPr lang="zh-CN" altLang="en-US" dirty="0" smtClean="0"/>
              <a:t>能进行进一</a:t>
            </a:r>
            <a:r>
              <a:rPr lang="zh-CN" altLang="en-US" dirty="0"/>
              <a:t>步的扩展，以满足高并发</a:t>
            </a:r>
            <a:r>
              <a:rPr lang="zh-CN" altLang="en-US" dirty="0" smtClean="0"/>
              <a:t>访问海量</a:t>
            </a:r>
            <a:r>
              <a:rPr lang="zh-CN" altLang="en-US" dirty="0"/>
              <a:t>数据</a:t>
            </a:r>
            <a:r>
              <a:rPr lang="zh-CN" altLang="en-US" dirty="0" smtClean="0"/>
              <a:t>存储</a:t>
            </a:r>
            <a:r>
              <a:rPr lang="zh-CN" altLang="en-US" dirty="0"/>
              <a:t>的需要！ </a:t>
            </a:r>
            <a:r>
              <a:rPr lang="zh-CN" altLang="en-US" dirty="0" smtClean="0"/>
              <a:t>对于访问</a:t>
            </a:r>
            <a:r>
              <a:rPr lang="zh-CN" altLang="en-US" dirty="0"/>
              <a:t>极为频繁且数据量巨大的单表来说，我们首先要做的就是</a:t>
            </a:r>
            <a:r>
              <a:rPr lang="zh-CN" altLang="en-US" dirty="0" smtClean="0"/>
              <a:t>减少单</a:t>
            </a:r>
            <a:r>
              <a:rPr lang="zh-CN" altLang="en-US" dirty="0"/>
              <a:t>表的记录条数，以便减少数据查询所需要的时间，提高数据库的吞吐，这就是</a:t>
            </a:r>
            <a:r>
              <a:rPr lang="zh-CN" altLang="en-US" dirty="0" smtClean="0"/>
              <a:t>所谓的</a:t>
            </a:r>
            <a:r>
              <a:rPr lang="zh-CN" altLang="en-US" dirty="0"/>
              <a:t>分表！在</a:t>
            </a:r>
            <a:r>
              <a:rPr lang="zh-CN" altLang="en-US" dirty="0" smtClean="0"/>
              <a:t>分表之前</a:t>
            </a:r>
            <a:r>
              <a:rPr lang="zh-CN" altLang="en-US" dirty="0"/>
              <a:t>，首先需要选择适当的分表策略，使得数据能够较为均衡地</a:t>
            </a:r>
            <a:r>
              <a:rPr lang="zh-CN" altLang="en-US" dirty="0" smtClean="0"/>
              <a:t>分布 </a:t>
            </a:r>
            <a:r>
              <a:rPr lang="zh-CN" altLang="en-US" dirty="0"/>
              <a:t>到多张表中，</a:t>
            </a:r>
            <a:r>
              <a:rPr lang="zh-CN" altLang="en-US" dirty="0" smtClean="0"/>
              <a:t>并且不影响</a:t>
            </a:r>
            <a:r>
              <a:rPr lang="zh-CN" altLang="en-US" dirty="0"/>
              <a:t>正常的</a:t>
            </a:r>
            <a:r>
              <a:rPr lang="zh-CN" altLang="en-US" dirty="0" smtClean="0"/>
              <a:t>查询。</a:t>
            </a:r>
          </a:p>
          <a:p>
            <a:r>
              <a:rPr kumimoji="1" lang="zh-CN" altLang="en-US" dirty="0" smtClean="0"/>
              <a:t>	分表</a:t>
            </a:r>
            <a:r>
              <a:rPr kumimoji="1" lang="zh-CN" altLang="en-US" dirty="0"/>
              <a:t>能够解决单表数据量过大带来的查询效率下降的问题，但是，却无法给数据库</a:t>
            </a:r>
            <a:r>
              <a:rPr kumimoji="1" lang="zh-CN" altLang="en-US" dirty="0" smtClean="0"/>
              <a:t>的并发</a:t>
            </a:r>
            <a:r>
              <a:rPr kumimoji="1" lang="zh-CN" altLang="en-US" dirty="0"/>
              <a:t>处理能力带来质的提升。面对高并发的读写访问，当数据库</a:t>
            </a:r>
            <a:r>
              <a:rPr kumimoji="1" lang="en-US" altLang="zh-CN" dirty="0" smtClean="0"/>
              <a:t>master</a:t>
            </a:r>
            <a:r>
              <a:rPr kumimoji="1" lang="zh-CN" altLang="en-US" dirty="0"/>
              <a:t>服务器无法承载写操作压力时</a:t>
            </a:r>
            <a:r>
              <a:rPr kumimoji="1" lang="zh-CN" altLang="en-US" dirty="0" smtClean="0"/>
              <a:t>，不管</a:t>
            </a:r>
            <a:r>
              <a:rPr kumimoji="1" lang="zh-CN" altLang="en-US" dirty="0"/>
              <a:t>如何扩展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服务器，此时都没有意义了。必须换一种思路，对</a:t>
            </a:r>
            <a:r>
              <a:rPr kumimoji="1" lang="zh-CN" altLang="en-US" dirty="0" smtClean="0"/>
              <a:t>数据库进行</a:t>
            </a:r>
            <a:r>
              <a:rPr kumimoji="1" lang="zh-CN" altLang="en-US" dirty="0"/>
              <a:t>拆分，从而提高数据库写入能力</a:t>
            </a:r>
            <a:r>
              <a:rPr kumimoji="1" lang="zh-CN" altLang="en-US" dirty="0" smtClean="0"/>
              <a:t>，这就是所谓</a:t>
            </a:r>
            <a:r>
              <a:rPr kumimoji="1" lang="zh-CN" altLang="en-US" dirty="0"/>
              <a:t>的分库</a:t>
            </a:r>
            <a:r>
              <a:rPr kumimoji="1" lang="en-US" altLang="zh-CN" dirty="0"/>
              <a:t>!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416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MySql</a:t>
            </a:r>
            <a:r>
              <a:rPr lang="zh-CN" altLang="en-US" sz="3200" dirty="0" smtClean="0"/>
              <a:t>主</a:t>
            </a:r>
            <a:r>
              <a:rPr lang="zh-CN" altLang="en-US" sz="3200" dirty="0"/>
              <a:t>从复制</a:t>
            </a:r>
            <a:endParaRPr kumimoji="1" lang="zh-CN" altLang="en-US" sz="32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49" y="1678605"/>
            <a:ext cx="6413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7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600" dirty="0" smtClean="0">
                <a:latin typeface="Bodoni 72 Book"/>
                <a:ea typeface="微软雅黑"/>
                <a:cs typeface="Bodoni 72 Book"/>
              </a:rPr>
              <a:t> </a:t>
            </a:r>
            <a:endParaRPr kumimoji="1" lang="zh-CN" altLang="en-US" sz="36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-1" y="2955759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smtClean="0">
                <a:latin typeface="Times New Roman"/>
                <a:ea typeface="Hiragino Sans GB W3"/>
                <a:cs typeface="Times New Roman"/>
              </a:rPr>
              <a:t>Thanks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6949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600" dirty="0" smtClean="0">
                <a:latin typeface="Bodoni 72 Book"/>
                <a:ea typeface="微软雅黑"/>
                <a:cs typeface="Bodoni 72 Book"/>
              </a:rPr>
              <a:t> </a:t>
            </a:r>
            <a:r>
              <a:rPr kumimoji="1" lang="en-US" altLang="zh-CN" sz="3600" dirty="0" smtClean="0">
                <a:latin typeface="Bodoni 72 Book"/>
                <a:ea typeface="微软雅黑"/>
                <a:cs typeface="Bodoni 72 Book"/>
              </a:rPr>
              <a:t> </a:t>
            </a:r>
            <a:r>
              <a:rPr kumimoji="1" lang="zh-CN" altLang="en-US" sz="3200" dirty="0" smtClean="0">
                <a:latin typeface="Bodoni 72 Book"/>
                <a:ea typeface="微软雅黑"/>
                <a:cs typeface="Bodoni 72 Book"/>
              </a:rPr>
              <a:t>目录</a:t>
            </a:r>
            <a:endParaRPr kumimoji="1" lang="zh-CN" altLang="en-US" sz="36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1326927" y="26556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zh-CN" altLang="en-US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存储引擎</a:t>
            </a:r>
            <a:endParaRPr lang="en-US" altLang="zh-CN" sz="3600" baseline="30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zh-CN" altLang="en-US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字段类型</a:t>
            </a:r>
          </a:p>
          <a:p>
            <a:pPr>
              <a:lnSpc>
                <a:spcPct val="150000"/>
              </a:lnSpc>
            </a:pPr>
            <a:r>
              <a:rPr lang="en-US" altLang="zh-CN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zh-CN" altLang="en-US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索引使用</a:t>
            </a:r>
          </a:p>
          <a:p>
            <a:pPr>
              <a:lnSpc>
                <a:spcPct val="150000"/>
              </a:lnSpc>
            </a:pPr>
            <a:r>
              <a:rPr lang="en-US" altLang="zh-CN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•</a:t>
            </a:r>
            <a:r>
              <a:rPr lang="zh-CN" altLang="en-US" sz="3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 主从复制</a:t>
            </a:r>
            <a:endParaRPr lang="en-US" altLang="zh-CN" sz="3600" baseline="30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21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7251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200" dirty="0"/>
              <a:t>如何选择存储引擎</a:t>
            </a: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7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31" y="1923502"/>
            <a:ext cx="683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181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latin typeface="Bodoni 72 Book"/>
                <a:ea typeface="微软雅黑"/>
                <a:cs typeface="Bodoni 72 Book"/>
              </a:rPr>
              <a:t> </a:t>
            </a:r>
            <a:r>
              <a:rPr kumimoji="1" lang="en-US" altLang="zh-CN" sz="3200" dirty="0" smtClean="0">
                <a:latin typeface="Bodoni 72 Book"/>
                <a:ea typeface="微软雅黑"/>
                <a:cs typeface="Bodoni 72 Book"/>
              </a:rPr>
              <a:t> </a:t>
            </a:r>
            <a:r>
              <a:rPr kumimoji="1" lang="zh-CN" altLang="en-US" sz="3200" dirty="0" smtClean="0">
                <a:latin typeface="Bodoni 72 Book"/>
                <a:ea typeface="微软雅黑"/>
                <a:cs typeface="Bodoni 72 Book"/>
              </a:rPr>
              <a:t>如何选择字符串</a:t>
            </a:r>
            <a:r>
              <a:rPr kumimoji="1" lang="en-US" altLang="zh-CN" sz="3200" dirty="0" smtClean="0">
                <a:latin typeface="Bodoni 72 Book"/>
                <a:ea typeface="微软雅黑"/>
                <a:cs typeface="Bodoni 72 Book"/>
              </a:rPr>
              <a:t>char</a:t>
            </a:r>
            <a:r>
              <a:rPr kumimoji="1" lang="zh-CN" altLang="en-US" sz="3200" dirty="0" smtClean="0">
                <a:latin typeface="Bodoni 72 Book"/>
                <a:ea typeface="微软雅黑"/>
                <a:cs typeface="Bodoni 72 Book"/>
              </a:rPr>
              <a:t>和</a:t>
            </a:r>
            <a:r>
              <a:rPr kumimoji="1" lang="en-US" altLang="zh-CN" sz="3200" dirty="0" err="1" smtClean="0">
                <a:latin typeface="Bodoni 72 Book"/>
                <a:ea typeface="微软雅黑"/>
                <a:cs typeface="Bodoni 72 Book"/>
              </a:rPr>
              <a:t>varchar</a:t>
            </a:r>
            <a:endParaRPr kumimoji="1" lang="zh-CN" altLang="en-US" sz="32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28121"/>
            <a:ext cx="7467600" cy="2209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8802" y="1295400"/>
            <a:ext cx="516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utf-8</a:t>
            </a:r>
            <a:r>
              <a:rPr kumimoji="1" lang="zh-CN" altLang="en-US" dirty="0" smtClean="0"/>
              <a:t>字符为例，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varchar</a:t>
            </a:r>
            <a:r>
              <a:rPr kumimoji="1" lang="zh-CN" altLang="en-US" dirty="0" smtClean="0"/>
              <a:t>的占比计算：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8801" y="4635500"/>
            <a:ext cx="816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varchar</a:t>
            </a:r>
            <a:r>
              <a:rPr kumimoji="1" lang="zh-CN" altLang="en-US" dirty="0" smtClean="0"/>
              <a:t>使用额外的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个字节来存储字符串长度；如果列的最大长度小于或等于</a:t>
            </a:r>
            <a:r>
              <a:rPr kumimoji="1" lang="en-US" altLang="zh-CN" dirty="0" smtClean="0"/>
              <a:t>255</a:t>
            </a:r>
            <a:r>
              <a:rPr kumimoji="1" lang="zh-CN" altLang="en-US" dirty="0" smtClean="0"/>
              <a:t>，则使用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个字节，否则使用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个字节；以</a:t>
            </a:r>
            <a:r>
              <a:rPr kumimoji="1" lang="en-US" altLang="zh-CN" dirty="0" smtClean="0"/>
              <a:t>utf-8</a:t>
            </a:r>
            <a:r>
              <a:rPr kumimoji="1" lang="zh-CN" altLang="en-US" dirty="0" smtClean="0"/>
              <a:t>字符举例，即一个字符占用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个字节；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理论上取到的值是</a:t>
            </a:r>
            <a:r>
              <a:rPr kumimoji="1" lang="en-US" altLang="zh-CN" dirty="0" smtClean="0"/>
              <a:t>(65535-2)/3=21844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char:cahr</a:t>
            </a: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字符串对于单字节字符来说只会占用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个字节，但是</a:t>
            </a:r>
            <a:r>
              <a:rPr kumimoji="1" lang="en-US" altLang="zh-CN" dirty="0" err="1" smtClean="0"/>
              <a:t>varchar</a:t>
            </a: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会占用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个字节，其中一个字节用来存储长度信息。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58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600" dirty="0" smtClean="0">
                <a:latin typeface="Bodoni 72 Book"/>
                <a:ea typeface="微软雅黑"/>
                <a:cs typeface="Bodoni 72 Book"/>
              </a:rPr>
              <a:t>如何</a:t>
            </a:r>
            <a:r>
              <a:rPr kumimoji="1" lang="zh-CN" altLang="en-US" sz="3600" dirty="0">
                <a:latin typeface="Bodoni 72 Book"/>
                <a:ea typeface="微软雅黑"/>
                <a:cs typeface="Bodoni 72 Book"/>
              </a:rPr>
              <a:t>选择</a:t>
            </a:r>
            <a:r>
              <a:rPr kumimoji="1" lang="en-US" altLang="zh-CN" sz="3600" dirty="0" smtClean="0">
                <a:latin typeface="Bodoni 72 Book"/>
                <a:ea typeface="微软雅黑"/>
                <a:cs typeface="Bodoni 72 Book"/>
              </a:rPr>
              <a:t>INT(M)</a:t>
            </a:r>
            <a:r>
              <a:rPr kumimoji="1" lang="zh-CN" altLang="en-US" sz="3600" dirty="0" smtClean="0">
                <a:latin typeface="Bodoni 72 Book"/>
                <a:ea typeface="微软雅黑"/>
                <a:cs typeface="Bodoni 72 Book"/>
              </a:rPr>
              <a:t>中的</a:t>
            </a:r>
            <a:r>
              <a:rPr kumimoji="1" lang="en-US" altLang="zh-CN" sz="3600" dirty="0" smtClean="0">
                <a:latin typeface="Bodoni 72 Book"/>
                <a:ea typeface="微软雅黑"/>
                <a:cs typeface="Bodoni 72 Book"/>
              </a:rPr>
              <a:t>M</a:t>
            </a:r>
            <a:endParaRPr kumimoji="1" lang="zh-CN" altLang="en-US" sz="40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49" y="1283001"/>
            <a:ext cx="6413500" cy="3695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4500" y="5346700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INT[(M)] [UNSIGNED] [ZEROFILL</a:t>
            </a:r>
            <a:r>
              <a:rPr kumimoji="1" lang="en-US" altLang="zh-CN" dirty="0" smtClean="0"/>
              <a:t>]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616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如何存储</a:t>
            </a:r>
            <a:r>
              <a:rPr lang="zh-CN" altLang="en-US" sz="3200" dirty="0"/>
              <a:t>时间</a:t>
            </a:r>
            <a:endParaRPr lang="en-US" altLang="zh-CN" sz="3200" dirty="0"/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8600" y="1193800"/>
            <a:ext cx="873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TIMESTAMP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DATETIME</a:t>
            </a:r>
            <a:endParaRPr kumimoji="1" lang="zh-CN" altLang="en-US" dirty="0" smtClean="0"/>
          </a:p>
          <a:p>
            <a:r>
              <a:rPr kumimoji="1" lang="en-US" altLang="zh-CN" dirty="0" smtClean="0"/>
              <a:t>TIMESTAMP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DATETIME</a:t>
            </a:r>
            <a:r>
              <a:rPr kumimoji="1" lang="zh-CN" altLang="en-US" dirty="0" smtClean="0"/>
              <a:t>比较</a:t>
            </a:r>
          </a:p>
          <a:p>
            <a:r>
              <a:rPr kumimoji="1" lang="zh-CN" altLang="en-US" dirty="0" smtClean="0"/>
              <a:t>相同 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显示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 smtClean="0"/>
              <a:t>	</a:t>
            </a:r>
            <a:r>
              <a:rPr kumimoji="1" lang="zh-CN" altLang="en-US" dirty="0"/>
              <a:t>格式为</a:t>
            </a:r>
            <a:r>
              <a:rPr kumimoji="1" lang="en-US" altLang="zh-CN" dirty="0"/>
              <a:t>YYYY-MM-DD </a:t>
            </a:r>
            <a:r>
              <a:rPr kumimoji="1" lang="en-US" altLang="zh-CN" dirty="0" smtClean="0"/>
              <a:t>HH:MM:SS</a:t>
            </a:r>
            <a:r>
              <a:rPr kumimoji="1" lang="zh-CN" altLang="en-US" dirty="0" smtClean="0"/>
              <a:t>，显示</a:t>
            </a:r>
            <a:r>
              <a:rPr kumimoji="1" lang="zh-CN" altLang="en-US" dirty="0"/>
              <a:t>宽度固定在</a:t>
            </a:r>
            <a:r>
              <a:rPr kumimoji="1" lang="en-US" altLang="zh-CN" dirty="0"/>
              <a:t>19</a:t>
            </a:r>
            <a:r>
              <a:rPr kumimoji="1" lang="zh-CN" altLang="en-US" dirty="0" smtClean="0"/>
              <a:t>字符</a:t>
            </a:r>
          </a:p>
          <a:p>
            <a:r>
              <a:rPr kumimoji="1" lang="zh-CN" altLang="en-US" dirty="0" smtClean="0"/>
              <a:t>不同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范围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 smtClean="0"/>
              <a:t>	</a:t>
            </a:r>
            <a:r>
              <a:rPr kumimoji="1" lang="mr-IN" altLang="zh-CN" dirty="0"/>
              <a:t> DATETIME</a:t>
            </a:r>
            <a:r>
              <a:rPr kumimoji="1" lang="zh-CN" altLang="mr-IN" dirty="0" smtClean="0"/>
              <a:t>以</a:t>
            </a:r>
            <a:r>
              <a:rPr kumimoji="1" lang="mr-IN" altLang="zh-CN" dirty="0" smtClean="0"/>
              <a:t>YYYY-MM-DD HH:MM:SS</a:t>
            </a:r>
            <a:r>
              <a:rPr kumimoji="1" lang="zh-CN" altLang="mr-IN" dirty="0" smtClean="0"/>
              <a:t>格式</a:t>
            </a:r>
            <a:r>
              <a:rPr kumimoji="1" lang="zh-CN" altLang="mr-IN" dirty="0"/>
              <a:t>检索和显示</a:t>
            </a:r>
            <a:r>
              <a:rPr kumimoji="1" lang="mr-IN" altLang="zh-CN" dirty="0"/>
              <a:t>DATETIME</a:t>
            </a:r>
            <a:r>
              <a:rPr kumimoji="1" lang="zh-CN" altLang="mr-IN" dirty="0"/>
              <a:t>值。支持的范围</a:t>
            </a:r>
            <a:r>
              <a:rPr kumimoji="1" lang="zh-CN" altLang="mr-IN" dirty="0" smtClean="0"/>
              <a:t>为</a:t>
            </a:r>
            <a:r>
              <a:rPr kumimoji="1" lang="mr-IN" altLang="zh-CN" dirty="0" smtClean="0"/>
              <a:t>1000-01-01 00:00:00</a:t>
            </a:r>
            <a:r>
              <a:rPr kumimoji="1" lang="zh-CN" altLang="mr-IN" dirty="0" smtClean="0"/>
              <a:t>到</a:t>
            </a:r>
            <a:r>
              <a:rPr kumimoji="1" lang="mr-IN" altLang="zh-CN" dirty="0" smtClean="0"/>
              <a:t>9999-12-31 23:59:59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TIMESTAMP</a:t>
            </a:r>
            <a:r>
              <a:rPr kumimoji="1" lang="zh-CN" altLang="mr-IN" dirty="0" smtClean="0"/>
              <a:t>值</a:t>
            </a:r>
            <a:r>
              <a:rPr kumimoji="1" lang="zh-CN" altLang="en-US" dirty="0" smtClean="0"/>
              <a:t>不</a:t>
            </a:r>
            <a:r>
              <a:rPr kumimoji="1" lang="zh-CN" altLang="mr-IN" dirty="0" smtClean="0"/>
              <a:t>能早</a:t>
            </a:r>
            <a:r>
              <a:rPr kumimoji="1" lang="zh-CN" altLang="en-US" dirty="0" smtClean="0"/>
              <a:t>于</a:t>
            </a:r>
            <a:r>
              <a:rPr kumimoji="1" lang="mr-IN" altLang="zh-CN" dirty="0" smtClean="0"/>
              <a:t>1970</a:t>
            </a:r>
            <a:r>
              <a:rPr kumimoji="1" lang="zh-CN" altLang="en-US" dirty="0" smtClean="0"/>
              <a:t>或</a:t>
            </a:r>
            <a:r>
              <a:rPr kumimoji="1" lang="zh-CN" altLang="mr-IN" dirty="0" smtClean="0"/>
              <a:t>晚</a:t>
            </a:r>
            <a:r>
              <a:rPr kumimoji="1" lang="zh-CN" altLang="en-US" dirty="0" smtClean="0"/>
              <a:t>于</a:t>
            </a:r>
            <a:r>
              <a:rPr kumimoji="1" lang="mr-IN" altLang="zh-CN" dirty="0" smtClean="0"/>
              <a:t>2037</a:t>
            </a:r>
            <a:endParaRPr kumimoji="1" lang="zh-CN" altLang="en-US" dirty="0" smtClean="0"/>
          </a:p>
          <a:p>
            <a:r>
              <a:rPr kumimoji="1" lang="zh-CN" altLang="en-US" dirty="0" smtClean="0"/>
              <a:t>不同</a:t>
            </a:r>
            <a:r>
              <a:rPr kumimoji="1" lang="zh-CN" altLang="en-US" dirty="0"/>
              <a:t>（储存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kumimoji="1" lang="en-US" altLang="zh-CN" dirty="0" smtClean="0"/>
              <a:t>TIMESTAMP</a:t>
            </a:r>
            <a:r>
              <a:rPr kumimoji="1" lang="zh-CN" altLang="en-US" dirty="0" smtClean="0"/>
              <a:t>：</a:t>
            </a:r>
          </a:p>
          <a:p>
            <a:pPr lvl="1"/>
            <a:r>
              <a:rPr kumimoji="1" lang="en-US" altLang="zh-CN" dirty="0" smtClean="0"/>
              <a:t>4</a:t>
            </a:r>
            <a:r>
              <a:rPr kumimoji="1" lang="zh-CN" altLang="en-US" dirty="0"/>
              <a:t>个字节</a:t>
            </a:r>
            <a:r>
              <a:rPr kumimoji="1" lang="zh-CN" altLang="en-US" dirty="0" smtClean="0"/>
              <a:t>储存； 值</a:t>
            </a:r>
            <a:r>
              <a:rPr kumimoji="1" lang="zh-CN" altLang="en-US" dirty="0"/>
              <a:t>以</a:t>
            </a:r>
            <a:r>
              <a:rPr kumimoji="1" lang="en-US" altLang="zh-CN" dirty="0"/>
              <a:t>UTC</a:t>
            </a:r>
            <a:r>
              <a:rPr kumimoji="1" lang="zh-CN" altLang="en-US" dirty="0"/>
              <a:t>格式</a:t>
            </a:r>
            <a:r>
              <a:rPr kumimoji="1" lang="zh-CN" altLang="en-US" dirty="0" smtClean="0"/>
              <a:t>保存；时区</a:t>
            </a:r>
            <a:r>
              <a:rPr kumimoji="1" lang="zh-CN" altLang="en-US" dirty="0"/>
              <a:t>转化 ，存储时对当前的</a:t>
            </a:r>
            <a:r>
              <a:rPr kumimoji="1" lang="zh-CN" altLang="en-US" dirty="0" smtClean="0"/>
              <a:t>时区进行</a:t>
            </a:r>
            <a:r>
              <a:rPr kumimoji="1" lang="zh-CN" altLang="en-US" dirty="0"/>
              <a:t>转换，检索时再转换回当前的时区</a:t>
            </a:r>
            <a:r>
              <a:rPr kumimoji="1" lang="zh-CN" altLang="en-US" dirty="0" smtClean="0"/>
              <a:t>。</a:t>
            </a:r>
          </a:p>
          <a:p>
            <a:pPr lvl="1"/>
            <a:r>
              <a:rPr kumimoji="1" lang="en-US" altLang="zh-CN" dirty="0" smtClean="0"/>
              <a:t>DATETIME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字节</a:t>
            </a:r>
            <a:r>
              <a:rPr kumimoji="1" lang="zh-CN" altLang="en-US" dirty="0" smtClean="0"/>
              <a:t>储存；实际</a:t>
            </a:r>
            <a:r>
              <a:rPr kumimoji="1" lang="zh-CN" altLang="en-US" dirty="0"/>
              <a:t>格式</a:t>
            </a:r>
            <a:r>
              <a:rPr kumimoji="1" lang="zh-CN" altLang="en-US" dirty="0" smtClean="0"/>
              <a:t>储存；与时</a:t>
            </a:r>
            <a:r>
              <a:rPr kumimoji="1" lang="zh-CN" altLang="en-US" dirty="0"/>
              <a:t>区</a:t>
            </a:r>
            <a:r>
              <a:rPr kumimoji="1" lang="zh-CN" altLang="en-US" dirty="0" smtClean="0"/>
              <a:t>无关</a:t>
            </a:r>
          </a:p>
          <a:p>
            <a:r>
              <a:rPr kumimoji="1" lang="zh-CN" altLang="en-US" dirty="0" smtClean="0"/>
              <a:t>不同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使用）</a:t>
            </a:r>
          </a:p>
          <a:p>
            <a:r>
              <a:rPr kumimoji="1" lang="zh-CN" altLang="en-US" dirty="0" smtClean="0"/>
              <a:t>	</a:t>
            </a:r>
            <a:r>
              <a:rPr kumimoji="1" lang="en-US" altLang="zh-CN" dirty="0" smtClean="0"/>
              <a:t>TIMESTAMP</a:t>
            </a:r>
            <a:r>
              <a:rPr kumimoji="1" lang="zh-CN" altLang="en-US" dirty="0" smtClean="0"/>
              <a:t>列不可以</a:t>
            </a:r>
            <a:r>
              <a:rPr kumimoji="1" lang="zh-CN" altLang="en-US" dirty="0"/>
              <a:t>设置值</a:t>
            </a:r>
            <a:r>
              <a:rPr kumimoji="1" lang="zh-CN" altLang="en-US" dirty="0" smtClean="0"/>
              <a:t>，只能</a:t>
            </a:r>
            <a:r>
              <a:rPr kumimoji="1" lang="zh-CN" altLang="en-US" dirty="0"/>
              <a:t>由数据库</a:t>
            </a:r>
            <a:r>
              <a:rPr kumimoji="1" lang="zh-CN" altLang="en-US" dirty="0" smtClean="0"/>
              <a:t>自动去</a:t>
            </a:r>
            <a:r>
              <a:rPr kumimoji="1" lang="zh-CN" altLang="en-US" dirty="0"/>
              <a:t>修改。一个表可以存在多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TIMESTAMP</a:t>
            </a:r>
            <a:r>
              <a:rPr kumimoji="1" lang="zh-CN" altLang="en-US" dirty="0"/>
              <a:t>列，但叧有一个列会根据数据更新而改变为数据库系统当前值。因此，一个表中有多个 </a:t>
            </a:r>
            <a:r>
              <a:rPr kumimoji="1" lang="en-US" altLang="zh-CN" dirty="0"/>
              <a:t>TIMESTAMP</a:t>
            </a:r>
            <a:r>
              <a:rPr kumimoji="1" lang="zh-CN" altLang="en-US" dirty="0"/>
              <a:t>列是没有意义，实际上一个表叧设定一个</a:t>
            </a:r>
            <a:r>
              <a:rPr kumimoji="1" lang="en-US" altLang="zh-CN" dirty="0"/>
              <a:t>TIMESTAMP</a:t>
            </a:r>
            <a:r>
              <a:rPr kumimoji="1" lang="zh-CN" altLang="en-US" dirty="0"/>
              <a:t>列</a:t>
            </a:r>
            <a:r>
              <a:rPr kumimoji="1" lang="en-US" altLang="zh-CN" dirty="0"/>
              <a:t>DATETIME</a:t>
            </a:r>
            <a:r>
              <a:rPr kumimoji="1" lang="zh-CN" altLang="en-US" dirty="0"/>
              <a:t>列可以设置为多个，默认可为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，可以手劢设置其值。揑入数据时候，将</a:t>
            </a:r>
            <a:r>
              <a:rPr kumimoji="1" lang="en-US" altLang="zh-CN" dirty="0"/>
              <a:t>DATETIME</a:t>
            </a:r>
            <a:r>
              <a:rPr kumimoji="1" lang="zh-CN" altLang="en-US" dirty="0"/>
              <a:t>字段值设置为</a:t>
            </a:r>
            <a:r>
              <a:rPr kumimoji="1" lang="en-US" altLang="zh-CN" dirty="0"/>
              <a:t>now()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26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常见问题</a:t>
            </a:r>
            <a:endParaRPr kumimoji="1" lang="zh-CN" altLang="en-US" sz="32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30000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7499" y="1231901"/>
            <a:ext cx="85153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不同存储引擎中的</a:t>
            </a:r>
            <a:r>
              <a:rPr kumimoji="1" lang="en-US" altLang="zh-CN" sz="2400" b="1" dirty="0" smtClean="0"/>
              <a:t>count()</a:t>
            </a:r>
            <a:endParaRPr kumimoji="1" lang="zh-CN" altLang="en-US" sz="2400" b="1" dirty="0" smtClean="0"/>
          </a:p>
          <a:p>
            <a:endParaRPr kumimoji="1" lang="zh-CN" altLang="en-US" sz="2400" b="1" dirty="0" smtClean="0"/>
          </a:p>
          <a:p>
            <a:r>
              <a:rPr kumimoji="1" lang="en-US" altLang="zh-CN" sz="2400" b="1" dirty="0" smtClean="0"/>
              <a:t>count(1)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 smtClean="0"/>
              <a:t>count(*)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 smtClean="0"/>
              <a:t>count(column)</a:t>
            </a:r>
            <a:endParaRPr kumimoji="1" lang="zh-CN" altLang="en-US" sz="2400" b="1" dirty="0" smtClean="0"/>
          </a:p>
          <a:p>
            <a:endParaRPr kumimoji="1" lang="zh-CN" altLang="en-US" sz="2400" dirty="0" smtClean="0"/>
          </a:p>
          <a:p>
            <a:r>
              <a:rPr lang="en-US" altLang="zh-CN" sz="2400" b="1" dirty="0"/>
              <a:t>Like</a:t>
            </a:r>
            <a:r>
              <a:rPr lang="zh-CN" altLang="en-US" sz="2400" b="1" dirty="0" smtClean="0"/>
              <a:t>使用</a:t>
            </a:r>
            <a:endParaRPr kumimoji="1" lang="zh-CN" altLang="en-US" sz="2400" b="1" dirty="0" smtClean="0"/>
          </a:p>
          <a:p>
            <a:r>
              <a:rPr lang="en-US" altLang="zh-CN" sz="2400" dirty="0"/>
              <a:t>1.like %keyword    </a:t>
            </a:r>
            <a:r>
              <a:rPr lang="zh-CN" altLang="en-US" sz="2400" dirty="0"/>
              <a:t>索引失效，使用全表扫描</a:t>
            </a:r>
            <a:endParaRPr lang="en-US" altLang="zh-CN" sz="2400" dirty="0"/>
          </a:p>
          <a:p>
            <a:r>
              <a:rPr lang="en-US" altLang="zh-CN" sz="2400" dirty="0"/>
              <a:t>2.like keyword%    </a:t>
            </a:r>
            <a:r>
              <a:rPr lang="zh-CN" altLang="en-US" sz="2400" dirty="0"/>
              <a:t>索引有效</a:t>
            </a:r>
            <a:endParaRPr lang="en-US" altLang="zh-CN" sz="2400" dirty="0"/>
          </a:p>
          <a:p>
            <a:r>
              <a:rPr lang="en-US" altLang="zh-CN" sz="2400" dirty="0"/>
              <a:t>3.like %keyword% </a:t>
            </a:r>
            <a:r>
              <a:rPr lang="zh-CN" altLang="en-US" sz="2400" dirty="0"/>
              <a:t>索引失效，也无法使用反向</a:t>
            </a:r>
            <a:r>
              <a:rPr lang="zh-CN" altLang="en-US" sz="2400" dirty="0" smtClean="0"/>
              <a:t>索引</a:t>
            </a:r>
          </a:p>
          <a:p>
            <a:endParaRPr kumimoji="1" lang="zh-CN" altLang="en-US" sz="2400" dirty="0"/>
          </a:p>
          <a:p>
            <a:r>
              <a:rPr lang="en-US" altLang="zh-CN" sz="2400" b="1" dirty="0" smtClean="0"/>
              <a:t>Limit</a:t>
            </a:r>
            <a:r>
              <a:rPr lang="zh-CN" altLang="en-US" sz="2400" b="1" dirty="0" smtClean="0"/>
              <a:t>使用</a:t>
            </a:r>
            <a:endParaRPr lang="en-US" altLang="zh-CN" sz="2400" b="1" dirty="0" smtClean="0"/>
          </a:p>
          <a:p>
            <a:endParaRPr kumimoji="1" lang="zh-CN" altLang="en-US" sz="2400" b="1" dirty="0" smtClean="0"/>
          </a:p>
          <a:p>
            <a:r>
              <a:rPr kumimoji="1" lang="zh-CN" altLang="en-US" sz="2400" b="1" dirty="0"/>
              <a:t>大字</a:t>
            </a:r>
            <a:r>
              <a:rPr kumimoji="1" lang="zh-CN" altLang="en-US" sz="2400" b="1" dirty="0" smtClean="0"/>
              <a:t>段使用</a:t>
            </a:r>
          </a:p>
          <a:p>
            <a:r>
              <a:rPr kumimoji="1" lang="en-US" altLang="zh-CN" sz="2400" dirty="0" smtClean="0"/>
              <a:t>1</a:t>
            </a:r>
            <a:r>
              <a:rPr kumimoji="1" lang="en-US" altLang="zh-CN" sz="2400" dirty="0"/>
              <a:t>.</a:t>
            </a:r>
            <a:r>
              <a:rPr kumimoji="1" lang="zh-CN" altLang="en-US" sz="2400" dirty="0"/>
              <a:t>可以不用，就尽量不用，比如图片上传到服务器，存取</a:t>
            </a:r>
            <a:r>
              <a:rPr kumimoji="1" lang="en-US" altLang="zh-CN" sz="2400" dirty="0"/>
              <a:t>URL</a:t>
            </a:r>
            <a:endParaRPr kumimoji="1" lang="zh-CN" altLang="en-US" sz="24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将打字段列单独放到一张表</a:t>
            </a:r>
          </a:p>
          <a:p>
            <a:endParaRPr kumimoji="1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85845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3306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explain</a:t>
            </a:r>
            <a:endParaRPr kumimoji="1" lang="zh-CN" altLang="en-US" sz="3200" dirty="0"/>
          </a:p>
        </p:txBody>
      </p: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6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2121"/>
            <a:ext cx="9144000" cy="7287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" y="1840879"/>
            <a:ext cx="9080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6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940"/>
            <a:ext cx="9143999" cy="106082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使用组合索引</a:t>
            </a:r>
            <a:endParaRPr kumimoji="1" lang="zh-CN" altLang="en-US" sz="3200" dirty="0">
              <a:solidFill>
                <a:srgbClr val="660066"/>
              </a:solidFill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0" y="-419185"/>
            <a:ext cx="10053958" cy="2097790"/>
            <a:chOff x="0" y="-1153428"/>
            <a:chExt cx="13404304" cy="2796096"/>
          </a:xfrm>
        </p:grpSpPr>
        <p:sp>
          <p:nvSpPr>
            <p:cNvPr id="5" name="矩形 38"/>
            <p:cNvSpPr/>
            <p:nvPr/>
          </p:nvSpPr>
          <p:spPr>
            <a:xfrm>
              <a:off x="0" y="783839"/>
              <a:ext cx="4175881" cy="57847"/>
            </a:xfrm>
            <a:prstGeom prst="rect">
              <a:avLst/>
            </a:prstGeom>
            <a:solidFill>
              <a:srgbClr val="24BDAD"/>
            </a:solidFill>
            <a:ln>
              <a:solidFill>
                <a:srgbClr val="24B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39"/>
            <p:cNvSpPr/>
            <p:nvPr/>
          </p:nvSpPr>
          <p:spPr>
            <a:xfrm>
              <a:off x="4241492" y="782237"/>
              <a:ext cx="7949623" cy="52589"/>
            </a:xfrm>
            <a:prstGeom prst="rect">
              <a:avLst/>
            </a:prstGeom>
            <a:solidFill>
              <a:srgbClr val="F36F20"/>
            </a:solidFill>
            <a:ln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8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2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457189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8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19" y="-1153428"/>
              <a:ext cx="5773785" cy="279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文本框 2"/>
          <p:cNvSpPr txBox="1"/>
          <p:nvPr/>
        </p:nvSpPr>
        <p:spPr>
          <a:xfrm>
            <a:off x="342900" y="1349578"/>
            <a:ext cx="855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左优先</a:t>
            </a:r>
            <a:r>
              <a:rPr lang="zh-CN" altLang="en-US" dirty="0" smtClean="0"/>
              <a:t>原则</a:t>
            </a:r>
          </a:p>
          <a:p>
            <a:r>
              <a:rPr lang="zh-CN" altLang="en-US" dirty="0" smtClean="0"/>
              <a:t>如：</a:t>
            </a:r>
            <a:r>
              <a:rPr lang="zh-CN" altLang="es-ES_tradnl" dirty="0" smtClean="0"/>
              <a:t>组合</a:t>
            </a:r>
            <a:r>
              <a:rPr lang="zh-CN" altLang="es-ES_tradnl" dirty="0"/>
              <a:t>索引</a:t>
            </a:r>
            <a:r>
              <a:rPr lang="es-ES_tradnl" altLang="zh-CN" dirty="0"/>
              <a:t>(</a:t>
            </a:r>
            <a:r>
              <a:rPr lang="es-ES_tradnl" altLang="zh-CN" dirty="0" err="1"/>
              <a:t>col_a,col_b,col_c</a:t>
            </a:r>
            <a:r>
              <a:rPr lang="es-ES_tradnl" altLang="zh-CN" dirty="0" smtClean="0"/>
              <a:t>)</a:t>
            </a:r>
            <a:endParaRPr lang="zh-CN" altLang="en-US" dirty="0" smtClean="0"/>
          </a:p>
          <a:p>
            <a:r>
              <a:rPr kumimoji="1" lang="en-US" altLang="zh-CN" dirty="0" err="1" smtClean="0"/>
              <a:t>col_a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ol_a,col_b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ol_a,col_b,col_c</a:t>
            </a:r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5226504"/>
            <a:ext cx="8724900" cy="571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2900" y="30353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使用到索引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" y="3505778"/>
            <a:ext cx="8699500" cy="850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2900" y="47498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不使用索引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67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越简越美——圆与线创意iOS风工作汇报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兰亭超细黑简体"/>
        <a:ea typeface="方正兰亭超细黑简体"/>
        <a:cs typeface=""/>
      </a:majorFont>
      <a:minorFont>
        <a:latin typeface="方正兰亭超细黑简体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n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ika">
      <a:majorFont>
        <a:latin typeface="Molot"/>
        <a:ea typeface=""/>
        <a:cs typeface=""/>
      </a:majorFont>
      <a:minorFont>
        <a:latin typeface="Sansa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越简越美——圆与线创意iOS风工作汇报ppt模板.thmx</Template>
  <TotalTime>34416</TotalTime>
  <Words>911</Words>
  <Application>Microsoft Macintosh PowerPoint</Application>
  <PresentationFormat>全屏显示(4:3)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Bodoni 72 Book</vt:lpstr>
      <vt:lpstr>Calibri</vt:lpstr>
      <vt:lpstr>Calibri Light</vt:lpstr>
      <vt:lpstr>FangSong</vt:lpstr>
      <vt:lpstr>Heiti SC Light</vt:lpstr>
      <vt:lpstr>Hiragino Sans GB W3</vt:lpstr>
      <vt:lpstr>Molot</vt:lpstr>
      <vt:lpstr>Sansation</vt:lpstr>
      <vt:lpstr>Segoe UI Light</vt:lpstr>
      <vt:lpstr>Times New Roman</vt:lpstr>
      <vt:lpstr>方正兰亭超细黑简体</vt:lpstr>
      <vt:lpstr>宋体</vt:lpstr>
      <vt:lpstr>微软雅黑</vt:lpstr>
      <vt:lpstr>微软雅黑 Light</vt:lpstr>
      <vt:lpstr>越简越美——圆与线创意iOS风工作汇报ppt模板</vt:lpstr>
      <vt:lpstr>自定义设计方案</vt:lpstr>
      <vt:lpstr>win8</vt:lpstr>
      <vt:lpstr>Office 主题</vt:lpstr>
      <vt:lpstr>PowerPoint 演示文稿</vt:lpstr>
      <vt:lpstr>  目录</vt:lpstr>
      <vt:lpstr>如何选择存储引擎</vt:lpstr>
      <vt:lpstr>  如何选择字符串char和varchar</vt:lpstr>
      <vt:lpstr>如何选择INT(M)中的M</vt:lpstr>
      <vt:lpstr>如何存储时间</vt:lpstr>
      <vt:lpstr>常见问题</vt:lpstr>
      <vt:lpstr>explain</vt:lpstr>
      <vt:lpstr>使用组合索引</vt:lpstr>
      <vt:lpstr>MyISAM索引实现</vt:lpstr>
      <vt:lpstr>InnoDB索引实现</vt:lpstr>
      <vt:lpstr>分库分表</vt:lpstr>
      <vt:lpstr>MySql主从复制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个人简介</dc:title>
  <dc:creator>riany</dc:creator>
  <cp:lastModifiedBy>gao gao</cp:lastModifiedBy>
  <cp:revision>3152</cp:revision>
  <dcterms:created xsi:type="dcterms:W3CDTF">2016-03-26T04:22:43Z</dcterms:created>
  <dcterms:modified xsi:type="dcterms:W3CDTF">2018-01-07T08:27:26Z</dcterms:modified>
</cp:coreProperties>
</file>