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5" r:id="rId2"/>
    <p:sldId id="287" r:id="rId3"/>
    <p:sldId id="288" r:id="rId4"/>
    <p:sldId id="293" r:id="rId5"/>
    <p:sldId id="294" r:id="rId6"/>
    <p:sldId id="297" r:id="rId7"/>
    <p:sldId id="310" r:id="rId8"/>
    <p:sldId id="311" r:id="rId9"/>
    <p:sldId id="309" r:id="rId10"/>
    <p:sldId id="295" r:id="rId11"/>
    <p:sldId id="313" r:id="rId12"/>
    <p:sldId id="314" r:id="rId13"/>
    <p:sldId id="315" r:id="rId14"/>
    <p:sldId id="317" r:id="rId15"/>
    <p:sldId id="322" r:id="rId16"/>
    <p:sldId id="289" r:id="rId17"/>
    <p:sldId id="298" r:id="rId18"/>
    <p:sldId id="318" r:id="rId19"/>
    <p:sldId id="319" r:id="rId20"/>
    <p:sldId id="320" r:id="rId21"/>
    <p:sldId id="290" r:id="rId22"/>
    <p:sldId id="299" r:id="rId23"/>
    <p:sldId id="300" r:id="rId24"/>
    <p:sldId id="302" r:id="rId25"/>
    <p:sldId id="301" r:id="rId26"/>
    <p:sldId id="303" r:id="rId27"/>
    <p:sldId id="291" r:id="rId28"/>
    <p:sldId id="323" r:id="rId29"/>
    <p:sldId id="324" r:id="rId30"/>
    <p:sldId id="306" r:id="rId31"/>
    <p:sldId id="296" r:id="rId32"/>
    <p:sldId id="292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83"/>
    <a:srgbClr val="2ACDAF"/>
    <a:srgbClr val="27AF97"/>
    <a:srgbClr val="2CBCA3"/>
    <a:srgbClr val="EEF38D"/>
    <a:srgbClr val="2F2F2F"/>
    <a:srgbClr val="FFFFFF"/>
    <a:srgbClr val="25A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主题样式 2 - 个性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2" autoAdjust="0"/>
    <p:restoredTop sz="80268" autoAdjust="0"/>
  </p:normalViewPr>
  <p:slideViewPr>
    <p:cSldViewPr snapToGrid="0" showGuides="1">
      <p:cViewPr>
        <p:scale>
          <a:sx n="80" d="100"/>
          <a:sy n="80" d="100"/>
        </p:scale>
        <p:origin x="680" y="24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-1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99A5-C286-C54F-ABC9-539C1E42BBEA}" type="datetimeFigureOut">
              <a:t>17/12/17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A2977-8D42-E948-91AA-54D7EE4886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4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26372-F672-443C-972B-E761EB3B3BCC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14921-AF06-4288-8C1E-34109FD1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7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3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c1 FROM t WHERE c1 BETWEEN 10 and 20 FOR UPDATE;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这条语句阻止其他的事务插入一条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t.c1 = 15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的记录，因为在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10-20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的范围值都已经被加上了锁。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列是唯一索引，下面的语句只会在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= 100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行上面使用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Lock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，而不会关心别的事务是否在上述的间隙中插入数据。如果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列没有索引或者不是唯一索引，这个语句会在上述的间隙上加锁。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child WHERE id = 100 FOR UPDATE;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9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假设有一个索引包含值：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。下列的间隔上都可能加上一个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Next-Key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锁（左开右闭）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(negative infinity, 10]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 11]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(11, 13]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(13, 20]</a:t>
            </a:r>
          </a:p>
          <a:p>
            <a:pPr fontAlgn="base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(20, positive infinity)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在最后一个区间中，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Next-Key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 锁定了索引中的最大值到 正无穷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next-key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 使用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ENGINE INNODB STATUS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输出如下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假如有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两个索引记录值。不同的事务尝试插入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的值。在不同事务获取分别的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锁之前，他们都获得了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范围的插入意向锁，但是他们无需互相等待，因为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这两行不冲突。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0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场景一：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session1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中执行语句： 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test_auto set col1 = col1 + 1;    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session2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中执行语句： 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 table test_auto add index idx_col3(col3);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session3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中执行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processlist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得到如下图结果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2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我们且看，在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级别中，通过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机制，虽然让数据变得可重复读，但我们读到的数据可能是历史数据，是不及时的数据，不是数据库当前的数据！这在一些对于数据的时效特别敏感的业务中，就很可能出问题。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对于这种读取历史数据的方式，我们叫它快照读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(snapshot read)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，而读取数据库当前版本数据的方式，叫当前读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(current read)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。很显然，在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中：</a:t>
            </a:r>
          </a:p>
          <a:p>
            <a:pPr latinLnBrk="1"/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快照读：就是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 ....;</a:t>
            </a:r>
          </a:p>
          <a:p>
            <a:pPr latinLnBrk="1"/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当前读：特殊的读操作，插入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删除操作，属于当前读，处理的都是当前的数据，需要加锁。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 where ? lock in share mode;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table where ? for update;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insert;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;</a:t>
            </a:r>
          </a:p>
          <a:p>
            <a:pPr lvl="1" latinLnBrk="1"/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delete;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9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3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7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97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问题一：如果事务</a:t>
            </a:r>
            <a:r>
              <a:rPr kumimoji="1" lang="en-US" altLang="zh-CN"/>
              <a:t>B</a:t>
            </a:r>
            <a:r>
              <a:rPr kumimoji="1" lang="zh-CN" altLang="en-US"/>
              <a:t> ，更新</a:t>
            </a:r>
            <a:r>
              <a:rPr kumimoji="1" lang="en-US" altLang="zh-CN"/>
              <a:t>Id=2</a:t>
            </a:r>
            <a:r>
              <a:rPr kumimoji="1" lang="zh-CN" altLang="en-US"/>
              <a:t> </a:t>
            </a:r>
            <a:r>
              <a:rPr kumimoji="1" lang="en-US" altLang="zh-CN"/>
              <a:t>,</a:t>
            </a:r>
            <a:r>
              <a:rPr kumimoji="1" lang="zh-CN" altLang="en-US"/>
              <a:t>是否会锁等待？</a:t>
            </a:r>
            <a:r>
              <a:rPr kumimoji="1" lang="zh-CN" altLang="en-US" baseline="0"/>
              <a:t>  不会，行级别互斥锁</a:t>
            </a:r>
            <a:endParaRPr kumimoji="1" lang="en-US" altLang="zh-CN" baseline="0"/>
          </a:p>
          <a:p>
            <a:r>
              <a:rPr kumimoji="1" lang="zh-CN" altLang="en-US" baseline="0"/>
              <a:t>问题二：如果</a:t>
            </a:r>
            <a:r>
              <a:rPr kumimoji="1" lang="en-US" altLang="zh-CN" baseline="0"/>
              <a:t>where</a:t>
            </a:r>
            <a:r>
              <a:rPr kumimoji="1" lang="zh-CN" altLang="en-US" baseline="0"/>
              <a:t>条件没有索引（</a:t>
            </a:r>
            <a:r>
              <a:rPr kumimoji="1" lang="en-US" altLang="zh-CN" baseline="0"/>
              <a:t>where</a:t>
            </a:r>
            <a:r>
              <a:rPr kumimoji="1" lang="zh-CN" altLang="en-US" baseline="0"/>
              <a:t> </a:t>
            </a:r>
            <a:r>
              <a:rPr kumimoji="1" lang="en-US" altLang="zh-CN" baseline="0"/>
              <a:t>comment=?</a:t>
            </a:r>
            <a:r>
              <a:rPr kumimoji="1" lang="zh-CN" altLang="en-US" baseline="0"/>
              <a:t>），是否会锁等待？更新同一行会锁等待，不同行不会锁等待；</a:t>
            </a:r>
            <a:endParaRPr kumimoji="1" lang="en-US" altLang="zh-CN" baseline="0"/>
          </a:p>
          <a:p>
            <a:r>
              <a:rPr kumimoji="1" lang="zh-CN" alt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原因：</a:t>
            </a:r>
            <a:r>
              <a:rPr kumimoji="0" lang="zh-CN" alt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会给整张表的所有数据行的加行锁（没有索引）。但在实际使用过程当中，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做了一些改进，在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过滤条件，发现不满足后，会调用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unlock_row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方法，把不满足条件的记录释放锁。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7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>
              <a:effectLst/>
            </a:endParaRP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32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5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在可重复读中，该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第一次读取到数据后，就将这些数据加锁，其它事务无法修改这些数据，就可以实现可重复读了。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但这种方法却无法锁住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的数据，所以当事务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先前读取了数据，或者修改了全部数据，事务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还是可以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数据提交，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这时事务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就会发现莫名其妙多了一条之前没有的数据，这就是幻读，不能通过行锁来避免。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0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网上或者书上都说</a:t>
            </a:r>
            <a:r>
              <a:rPr kumimoji="0"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kumimoji="0"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无法解决幻读的问题，为何上述结果却是解决了？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17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GAP</a:t>
            </a:r>
            <a:r>
              <a:rPr kumimoji="1" lang="zh-CN" altLang="en-US"/>
              <a:t>锁再</a:t>
            </a:r>
            <a:r>
              <a:rPr kumimoji="1" lang="en-US" altLang="zh-CN"/>
              <a:t>RR</a:t>
            </a:r>
            <a:r>
              <a:rPr kumimoji="1" lang="zh-CN" altLang="en-US"/>
              <a:t>下存在，是一种共享锁，锁的是区间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1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ReadUncommited</a:t>
            </a:r>
            <a:r>
              <a:rPr kumimoji="1" lang="zh-CN" altLang="en-US"/>
              <a:t> 一般不会用，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而且任何操作都不会加锁，</a:t>
            </a:r>
            <a:r>
              <a:rPr kumimoji="1" lang="zh-CN" altLang="en-US"/>
              <a:t>就不过多讨论；</a:t>
            </a:r>
            <a:endParaRPr kumimoji="1" lang="en-US" altLang="zh-CN"/>
          </a:p>
          <a:p>
            <a:r>
              <a:rPr kumimoji="1" lang="en-US" altLang="zh-CN"/>
              <a:t/>
            </a:r>
            <a:br>
              <a:rPr kumimoji="1" lang="en-US" altLang="zh-CN"/>
            </a:b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serializable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：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这个级别很简单，读加共享锁，写加排他锁，读写互斥。使用的悲观锁的理论，实现简单，数据更加安全，但是并发能力非常差。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这里要吐槽一句，不要看到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就说不会加锁了，在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这个级别，还是会加锁的！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Committed (RC)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快照读忽略，本文不考虑。</a:t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针对当前读，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隔离级别保证对读取到的记录加锁 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记录锁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，存在幻读现象。</a:t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 (RR)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快照读忽略，本文不考虑。</a:t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针对当前读，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隔离级别保证对读取到的记录加锁 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记录锁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，同时保证对读取的范围加锁，新的满足查询条件的记录不能够插入 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间隙锁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，不存在幻读现象。</a:t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9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共享锁：允许持有该锁的事务读取行记录。如果事务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拥有记录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锁，事务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对记录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加锁请求：若想要加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锁，能马上获得；若想要获得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锁，则请求会阻塞。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排他锁：允许持有该锁的事务更新或删除行记录。如果事务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T1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拥有记录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锁，事务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T2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对记录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加锁请求：无论想获取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锁或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锁都会被阻塞。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规律：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是表级锁，不会和行级的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锁发生冲突。只会和表级的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例子：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... LOCK IN SHARE MODE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，设置了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... FOR UPDATE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，设置了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</a:t>
            </a:r>
          </a:p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作用：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锁的主要目的是表明：某个请求正在或者将要锁定一行记录。意向锁的作用：意向锁是在添加行锁之前添加。当再向一个表添加表级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锁的时候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如果没有意向锁的话，则需要遍历所有整个表判断是否有行锁的存在，以免发生冲突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如果有了意向锁，只需要判断该意向锁与即将添加的表级锁是否兼容即可。因为意向锁的存在代表了，有行级锁的存在或者即将有行级锁的存在。因而无需遍历整个表，即可获取结果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8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行锁总是在索引记录上面加锁，即使一张表没有设置任何索引，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会创建一个隐藏的聚簇索引，然后在这个索引上加上行锁。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行锁使用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ENGINE INNODB STATUS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14921-AF06-4288-8C1E-34109FD1DA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rgbClr val="27AF97"/>
            </a:gs>
            <a:gs pos="100000">
              <a:srgbClr val="21968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31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9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6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87765"/>
            <a:ext cx="228600" cy="7113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3630" y="187765"/>
            <a:ext cx="66890" cy="7113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56846" y="187765"/>
            <a:ext cx="6800557" cy="7113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3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1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5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7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85BE-70D7-4EAA-918C-FF10E3AD381A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98AB-3E77-4CBC-918C-A67BB6964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hedengcheng.com/?p=77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iki.sankuai.com/pages/viewpage.action?pageId=547729319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ankuai.com/pages/viewpage.action?pageId=663946635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czj4451.iteye.com/blog/2037759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3008813/" TargetMode="External"/><Relationship Id="rId4" Type="http://schemas.openxmlformats.org/officeDocument/2006/relationships/hyperlink" Target="https://book.douban.com/subject/537302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sankuai.com/pages/viewpage.action?pageId=107910304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.sankuai.com/pages/viewpage.action?pageId=10791030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AF97"/>
            </a:gs>
            <a:gs pos="100000">
              <a:srgbClr val="21968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原创作者QQ：598969553                   _5"/>
          <p:cNvSpPr/>
          <p:nvPr/>
        </p:nvSpPr>
        <p:spPr>
          <a:xfrm>
            <a:off x="3231798" y="3486100"/>
            <a:ext cx="5728402" cy="913850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10" name="原创作者QQ：598969553                   _4"/>
          <p:cNvSpPr/>
          <p:nvPr/>
        </p:nvSpPr>
        <p:spPr>
          <a:xfrm>
            <a:off x="3231799" y="4399950"/>
            <a:ext cx="5728402" cy="472964"/>
          </a:xfrm>
          <a:prstGeom prst="rect">
            <a:avLst/>
          </a:prstGeom>
          <a:solidFill>
            <a:srgbClr val="2ACD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原创作者QQ：598969553                   _3"/>
          <p:cNvSpPr txBox="1"/>
          <p:nvPr/>
        </p:nvSpPr>
        <p:spPr>
          <a:xfrm>
            <a:off x="4762025" y="4470580"/>
            <a:ext cx="263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何爽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原创作者QQ：598969553                   _5"/>
          <p:cNvSpPr/>
          <p:nvPr/>
        </p:nvSpPr>
        <p:spPr>
          <a:xfrm>
            <a:off x="3231798" y="2367141"/>
            <a:ext cx="5728402" cy="1121516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 smtClean="0">
                <a:cs typeface="+mn-ea"/>
                <a:sym typeface="+mn-lt"/>
              </a:rPr>
              <a:t>Mysql</a:t>
            </a:r>
            <a:r>
              <a:rPr lang="zh-CN" altLang="en-US" sz="4400" dirty="0" smtClean="0">
                <a:cs typeface="+mn-ea"/>
                <a:sym typeface="+mn-lt"/>
              </a:rPr>
              <a:t>锁详解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36" name="原创作者QQ：598969553                   _11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原创作者QQ：598969553                   _12"/>
          <p:cNvSpPr>
            <a:spLocks/>
          </p:cNvSpPr>
          <p:nvPr/>
        </p:nvSpPr>
        <p:spPr bwMode="auto">
          <a:xfrm>
            <a:off x="3477650" y="4755192"/>
            <a:ext cx="169378" cy="172982"/>
          </a:xfrm>
          <a:custGeom>
            <a:avLst/>
            <a:gdLst>
              <a:gd name="T0" fmla="*/ 47 w 94"/>
              <a:gd name="T1" fmla="*/ 96 h 96"/>
              <a:gd name="T2" fmla="*/ 0 w 94"/>
              <a:gd name="T3" fmla="*/ 49 h 96"/>
              <a:gd name="T4" fmla="*/ 47 w 94"/>
              <a:gd name="T5" fmla="*/ 0 h 96"/>
              <a:gd name="T6" fmla="*/ 94 w 94"/>
              <a:gd name="T7" fmla="*/ 49 h 96"/>
              <a:gd name="T8" fmla="*/ 47 w 9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6">
                <a:moveTo>
                  <a:pt x="47" y="96"/>
                </a:moveTo>
                <a:lnTo>
                  <a:pt x="0" y="49"/>
                </a:lnTo>
                <a:lnTo>
                  <a:pt x="47" y="0"/>
                </a:lnTo>
                <a:lnTo>
                  <a:pt x="94" y="49"/>
                </a:lnTo>
                <a:lnTo>
                  <a:pt x="47" y="96"/>
                </a:lnTo>
                <a:close/>
              </a:path>
            </a:pathLst>
          </a:custGeom>
          <a:solidFill>
            <a:srgbClr val="63CED2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原创作者QQ：598969553                   _16"/>
          <p:cNvSpPr>
            <a:spLocks noEditPoints="1"/>
          </p:cNvSpPr>
          <p:nvPr/>
        </p:nvSpPr>
        <p:spPr bwMode="auto">
          <a:xfrm>
            <a:off x="1032484" y="2549677"/>
            <a:ext cx="135142" cy="131539"/>
          </a:xfrm>
          <a:custGeom>
            <a:avLst/>
            <a:gdLst>
              <a:gd name="T0" fmla="*/ 20 w 40"/>
              <a:gd name="T1" fmla="*/ 39 h 39"/>
              <a:gd name="T2" fmla="*/ 0 w 40"/>
              <a:gd name="T3" fmla="*/ 20 h 39"/>
              <a:gd name="T4" fmla="*/ 20 w 40"/>
              <a:gd name="T5" fmla="*/ 0 h 39"/>
              <a:gd name="T6" fmla="*/ 40 w 40"/>
              <a:gd name="T7" fmla="*/ 20 h 39"/>
              <a:gd name="T8" fmla="*/ 20 w 40"/>
              <a:gd name="T9" fmla="*/ 39 h 39"/>
              <a:gd name="T10" fmla="*/ 20 w 40"/>
              <a:gd name="T11" fmla="*/ 6 h 39"/>
              <a:gd name="T12" fmla="*/ 6 w 40"/>
              <a:gd name="T13" fmla="*/ 20 h 39"/>
              <a:gd name="T14" fmla="*/ 20 w 40"/>
              <a:gd name="T15" fmla="*/ 33 h 39"/>
              <a:gd name="T16" fmla="*/ 33 w 40"/>
              <a:gd name="T17" fmla="*/ 20 h 39"/>
              <a:gd name="T18" fmla="*/ 20 w 40"/>
              <a:gd name="T1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39">
                <a:moveTo>
                  <a:pt x="20" y="39"/>
                </a:moveTo>
                <a:cubicBezTo>
                  <a:pt x="9" y="39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39"/>
                  <a:pt x="20" y="39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原创作者QQ：598969553                   _32"/>
          <p:cNvSpPr>
            <a:spLocks/>
          </p:cNvSpPr>
          <p:nvPr/>
        </p:nvSpPr>
        <p:spPr bwMode="auto">
          <a:xfrm>
            <a:off x="6558179" y="4365983"/>
            <a:ext cx="169378" cy="172982"/>
          </a:xfrm>
          <a:custGeom>
            <a:avLst/>
            <a:gdLst>
              <a:gd name="T0" fmla="*/ 47 w 94"/>
              <a:gd name="T1" fmla="*/ 96 h 96"/>
              <a:gd name="T2" fmla="*/ 0 w 94"/>
              <a:gd name="T3" fmla="*/ 47 h 96"/>
              <a:gd name="T4" fmla="*/ 47 w 94"/>
              <a:gd name="T5" fmla="*/ 0 h 96"/>
              <a:gd name="T6" fmla="*/ 94 w 94"/>
              <a:gd name="T7" fmla="*/ 47 h 96"/>
              <a:gd name="T8" fmla="*/ 47 w 9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6">
                <a:moveTo>
                  <a:pt x="47" y="96"/>
                </a:moveTo>
                <a:lnTo>
                  <a:pt x="0" y="47"/>
                </a:lnTo>
                <a:lnTo>
                  <a:pt x="47" y="0"/>
                </a:lnTo>
                <a:lnTo>
                  <a:pt x="94" y="47"/>
                </a:lnTo>
                <a:lnTo>
                  <a:pt x="47" y="96"/>
                </a:lnTo>
                <a:close/>
              </a:path>
            </a:pathLst>
          </a:custGeom>
          <a:solidFill>
            <a:srgbClr val="62CED6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原创作者QQ：598969553                   _38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025" y="3605111"/>
            <a:ext cx="2667947" cy="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InnoDB</a:t>
            </a:r>
            <a:r>
              <a:rPr lang="zh-CN" altLang="en-US" b="1" dirty="0" err="1"/>
              <a:t>锁算法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911" y="1614447"/>
            <a:ext cx="114660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InnoDB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存储引擎</a:t>
            </a:r>
            <a:r>
              <a:rPr lang="zh-CN" altLang="en-US" sz="2800" b="1" u="sng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行锁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算法有：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Record Locks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：记录锁</a:t>
            </a: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Gap Locks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：间隙锁，锁定一个范围，不包含记录本身</a:t>
            </a: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Next-Key Locking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Record Locks + Gap Locks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，锁住一个范围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记录本身</a:t>
            </a: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Insert Intention Locks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：插入意向锁</a:t>
            </a:r>
            <a:endParaRPr lang="zh-CN" altLang="en-US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17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锁算法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记录锁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33849"/>
            <a:ext cx="99581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记录锁是加在</a:t>
            </a:r>
            <a:r>
              <a:rPr lang="zh-CN" altLang="en-US" sz="2800" b="1" i="0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索引记录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上的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endParaRPr lang="en-US" altLang="zh-CN" sz="2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对单个索引记录加锁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2">
              <a:lnSpc>
                <a:spcPct val="20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from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c1=10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update</a:t>
            </a: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总是对索引记录加锁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2">
              <a:lnSpc>
                <a:spcPct val="2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没有索引，则创建一个隐藏的聚集索引，对聚集索引加锁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2">
              <a:lnSpc>
                <a:spcPct val="200000"/>
              </a:lnSpc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02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48" y="1952338"/>
            <a:ext cx="8432800" cy="4905662"/>
          </a:xfrm>
          <a:prstGeom prst="rect">
            <a:avLst/>
          </a:prstGeom>
        </p:spPr>
      </p:pic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锁算法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间隙锁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33849"/>
            <a:ext cx="99581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间隙锁，锁定一个范围，不包含记录本身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对索引记录之间的间隙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加锁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如果索引是唯一索引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则降级为记录锁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锁只阻塞事务在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insert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76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锁算法</a:t>
            </a:r>
            <a:r>
              <a:rPr lang="en-US" altLang="zh-CN" b="1" dirty="0" err="1"/>
              <a:t>--Next-Key</a:t>
            </a:r>
            <a:r>
              <a:rPr lang="zh-CN" altLang="en-US" b="1" dirty="0" err="1"/>
              <a:t>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11" y="1546144"/>
            <a:ext cx="109937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锁住一个范围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记录本身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2800"/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+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记录锁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锁定一个范围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并且锁定记录本身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事务隔离级别下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,InnoDB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next-key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锁进行搜索和索引扫描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解决幻读问题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6595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锁算法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插入意向锁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33849"/>
            <a:ext cx="995813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插入意向锁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锁的一种，针对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insert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多个事务向同一个索引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插入记录，除非相同位置否则不用等待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03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MDL</a:t>
            </a:r>
            <a:r>
              <a:rPr lang="zh-CN" altLang="en-US" b="1" dirty="0" err="1"/>
              <a:t>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526" y="1369681"/>
            <a:ext cx="112735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Mysql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 </a:t>
            </a:r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5.5.3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引入</a:t>
            </a:r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Metadata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Lock,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防止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DDL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并发导致主从数据不一致问题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解决了</a:t>
            </a:r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2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个问题</a:t>
            </a:r>
            <a:endParaRPr lang="en-US" altLang="zh-CN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endParaRPr lang="en-US" altLang="zh-CN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800100" lvl="1" indent="-342900"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事务隔离级别问题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sessionA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进行两侧查询，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SessionB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对表结构修改，两次结果就会不一致，无法满足可重复读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数据备份问题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记录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binlog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的顺序和执行顺序不一致， 导致主从数据不一致问题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24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作者QQ：598969553                   _4"/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2ACD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原创作者QQ：598969553                   _5"/>
          <p:cNvSpPr/>
          <p:nvPr/>
        </p:nvSpPr>
        <p:spPr>
          <a:xfrm>
            <a:off x="3516798" y="2527162"/>
            <a:ext cx="5728402" cy="1048407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cs typeface="+mn-ea"/>
                <a:sym typeface="+mn-lt"/>
              </a:rPr>
              <a:t>一致性非锁定读</a:t>
            </a:r>
          </a:p>
        </p:txBody>
      </p:sp>
      <p:sp>
        <p:nvSpPr>
          <p:cNvPr id="4" name="原创作者QQ：598969553                   _8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原创作者QQ：598969553                   _13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原创作者QQ：598969553                   _23"/>
          <p:cNvGrpSpPr/>
          <p:nvPr/>
        </p:nvGrpSpPr>
        <p:grpSpPr>
          <a:xfrm>
            <a:off x="2424578" y="2691365"/>
            <a:ext cx="720000" cy="720000"/>
            <a:chOff x="2405797" y="3668904"/>
            <a:chExt cx="421704" cy="421704"/>
          </a:xfrm>
        </p:grpSpPr>
        <p:sp>
          <p:nvSpPr>
            <p:cNvPr id="7" name="椭圆 6"/>
            <p:cNvSpPr/>
            <p:nvPr/>
          </p:nvSpPr>
          <p:spPr>
            <a:xfrm>
              <a:off x="2405797" y="3668904"/>
              <a:ext cx="421704" cy="4217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2338" y="3792793"/>
              <a:ext cx="208622" cy="173927"/>
            </a:xfrm>
            <a:custGeom>
              <a:avLst/>
              <a:gdLst/>
              <a:ahLst/>
              <a:cxnLst/>
              <a:rect l="l" t="t" r="r" b="b"/>
              <a:pathLst>
                <a:path w="225065" h="187635"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1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6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70594" y="0"/>
                  </a:moveTo>
                  <a:cubicBezTo>
                    <a:pt x="188528" y="0"/>
                    <a:pt x="202090" y="4447"/>
                    <a:pt x="211280" y="13339"/>
                  </a:cubicBezTo>
                  <a:cubicBezTo>
                    <a:pt x="220470" y="22231"/>
                    <a:pt x="225065" y="33487"/>
                    <a:pt x="225065" y="47104"/>
                  </a:cubicBezTo>
                  <a:cubicBezTo>
                    <a:pt x="225065" y="57448"/>
                    <a:pt x="222479" y="68387"/>
                    <a:pt x="217307" y="79921"/>
                  </a:cubicBezTo>
                  <a:cubicBezTo>
                    <a:pt x="212134" y="91455"/>
                    <a:pt x="196897" y="115937"/>
                    <a:pt x="171595" y="153368"/>
                  </a:cubicBezTo>
                  <a:lnTo>
                    <a:pt x="221047" y="153368"/>
                  </a:lnTo>
                  <a:lnTo>
                    <a:pt x="221047" y="184175"/>
                  </a:lnTo>
                  <a:lnTo>
                    <a:pt x="121816" y="184175"/>
                  </a:lnTo>
                  <a:lnTo>
                    <a:pt x="121844" y="158391"/>
                  </a:lnTo>
                  <a:cubicBezTo>
                    <a:pt x="151237" y="110319"/>
                    <a:pt x="168706" y="80572"/>
                    <a:pt x="174250" y="69150"/>
                  </a:cubicBezTo>
                  <a:cubicBezTo>
                    <a:pt x="179794" y="57727"/>
                    <a:pt x="182566" y="48816"/>
                    <a:pt x="182566" y="42416"/>
                  </a:cubicBezTo>
                  <a:cubicBezTo>
                    <a:pt x="182566" y="37505"/>
                    <a:pt x="181727" y="33840"/>
                    <a:pt x="180051" y="31422"/>
                  </a:cubicBezTo>
                  <a:cubicBezTo>
                    <a:pt x="178374" y="29003"/>
                    <a:pt x="175822" y="27794"/>
                    <a:pt x="172394" y="27794"/>
                  </a:cubicBezTo>
                  <a:cubicBezTo>
                    <a:pt x="168966" y="27794"/>
                    <a:pt x="166414" y="29133"/>
                    <a:pt x="164738" y="31812"/>
                  </a:cubicBezTo>
                  <a:cubicBezTo>
                    <a:pt x="163061" y="34491"/>
                    <a:pt x="162223" y="39812"/>
                    <a:pt x="162223" y="47774"/>
                  </a:cubicBezTo>
                  <a:lnTo>
                    <a:pt x="162223" y="64964"/>
                  </a:lnTo>
                  <a:lnTo>
                    <a:pt x="121816" y="64964"/>
                  </a:lnTo>
                  <a:lnTo>
                    <a:pt x="121816" y="58378"/>
                  </a:lnTo>
                  <a:cubicBezTo>
                    <a:pt x="121816" y="48258"/>
                    <a:pt x="122337" y="40277"/>
                    <a:pt x="123378" y="34435"/>
                  </a:cubicBezTo>
                  <a:cubicBezTo>
                    <a:pt x="124420" y="28594"/>
                    <a:pt x="126988" y="22845"/>
                    <a:pt x="131080" y="17190"/>
                  </a:cubicBezTo>
                  <a:cubicBezTo>
                    <a:pt x="135173" y="11534"/>
                    <a:pt x="140494" y="7256"/>
                    <a:pt x="147042" y="4353"/>
                  </a:cubicBezTo>
                  <a:cubicBezTo>
                    <a:pt x="153591" y="1451"/>
                    <a:pt x="161441" y="0"/>
                    <a:pt x="170594" y="0"/>
                  </a:cubicBez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6"/>
                    <a:pt x="105631" y="148568"/>
                    <a:pt x="104142" y="154819"/>
                  </a:cubicBezTo>
                  <a:cubicBezTo>
                    <a:pt x="102654" y="161069"/>
                    <a:pt x="99566" y="166911"/>
                    <a:pt x="94878" y="172343"/>
                  </a:cubicBezTo>
                  <a:cubicBezTo>
                    <a:pt x="90190" y="177775"/>
                    <a:pt x="84534" y="181682"/>
                    <a:pt x="77911" y="184063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7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1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MVCC</a:t>
            </a:r>
            <a:r>
              <a:rPr lang="zh-CN" altLang="en-US" b="1" dirty="0" err="1"/>
              <a:t>：快照读</a:t>
            </a:r>
            <a:r>
              <a:rPr lang="en-US" altLang="zh-CN" b="1" dirty="0" err="1"/>
              <a:t>&amp;</a:t>
            </a:r>
            <a:r>
              <a:rPr lang="zh-CN" altLang="en-US" b="1" dirty="0" err="1"/>
              <a:t>当前读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911" y="1577568"/>
            <a:ext cx="1158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MVCC (Multiversion Concurrency Control)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，即多版本并发控制技术。在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InnoDB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在每一行记录的后面增加两个隐藏列，记录创建版本号和删除版本号。通过版本号与行锁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，从而大大提高数据库系统的并发性能。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并发控制中，读操作可以分成两类：快照读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(snapshot read)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与当前读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(current read)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b="1">
                <a:solidFill>
                  <a:srgbClr val="219683"/>
                </a:solidFill>
                <a:latin typeface="+mn-ea"/>
              </a:rPr>
              <a:t>快照读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(snapshot read)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读取历史数据的方式；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b="1">
                <a:solidFill>
                  <a:srgbClr val="219683"/>
                </a:solidFill>
                <a:latin typeface="+mn-ea"/>
              </a:rPr>
              <a:t>当前读</a:t>
            </a:r>
            <a:r>
              <a:rPr lang="zh-CN" altLang="en-US">
                <a:solidFill>
                  <a:srgbClr val="219683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(current read)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，而读取数据库当前版本数据的方式很显然；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911" y="3784480"/>
            <a:ext cx="109296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在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MVCC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中：</a:t>
            </a:r>
            <a:endParaRPr lang="zh-CN" altLang="en-US" b="0" i="0">
              <a:solidFill>
                <a:srgbClr val="666666"/>
              </a:solidFill>
              <a:effectLst/>
              <a:latin typeface="+mn-ea"/>
            </a:endParaRPr>
          </a:p>
          <a:p>
            <a:pPr latinLnBrk="1">
              <a:buFont typeface="Arial" charset="0"/>
              <a:buChar char="•"/>
            </a:pPr>
            <a:r>
              <a:rPr lang="zh-CN" alt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快照读：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简单的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操作，属于快照读，不加锁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        </a:t>
            </a: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select * from table ....;</a:t>
            </a:r>
          </a:p>
          <a:p>
            <a:pPr marL="742950" lvl="1" indent="-285750" latinLnBrk="1">
              <a:buFont typeface="Arial" charset="0"/>
              <a:buChar char="•"/>
            </a:pPr>
            <a:endParaRPr lang="en-US" altLang="zh-CN" b="0" i="0">
              <a:solidFill>
                <a:srgbClr val="666666"/>
              </a:solidFill>
              <a:effectLst/>
              <a:latin typeface="+mn-ea"/>
            </a:endParaRPr>
          </a:p>
          <a:p>
            <a:pPr latinLnBrk="1">
              <a:buFont typeface="Arial" charset="0"/>
              <a:buChar char="•"/>
            </a:pPr>
            <a:r>
              <a:rPr lang="zh-CN" altLang="en-US" b="0" i="0">
                <a:solidFill>
                  <a:srgbClr val="666666"/>
                </a:solidFill>
                <a:effectLst/>
                <a:latin typeface="+mn-ea"/>
              </a:rPr>
              <a:t>当前读：特殊的读操作，插入</a:t>
            </a: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/</a:t>
            </a:r>
            <a:r>
              <a:rPr lang="zh-CN" altLang="en-US" b="0" i="0">
                <a:solidFill>
                  <a:srgbClr val="666666"/>
                </a:solidFill>
                <a:effectLst/>
                <a:latin typeface="+mn-ea"/>
              </a:rPr>
              <a:t>更新</a:t>
            </a: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/</a:t>
            </a:r>
            <a:r>
              <a:rPr lang="zh-CN" altLang="en-US" b="0" i="0">
                <a:solidFill>
                  <a:srgbClr val="666666"/>
                </a:solidFill>
                <a:effectLst/>
                <a:latin typeface="+mn-ea"/>
              </a:rPr>
              <a:t>删除操作，属于当前读，处理的都是当前的数据，需要加锁。</a:t>
            </a:r>
          </a:p>
          <a:p>
            <a:pPr marL="742950" lvl="1" indent="-285750" latinLnBrk="1">
              <a:buFont typeface="Arial" charset="0"/>
              <a:buChar char="•"/>
            </a:pP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select * from table where ? lock in share mode;</a:t>
            </a:r>
          </a:p>
          <a:p>
            <a:pPr marL="742950" lvl="1" indent="-285750" latinLnBrk="1">
              <a:buFont typeface="Arial" charset="0"/>
              <a:buChar char="•"/>
            </a:pP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select * from table where ? for update;</a:t>
            </a:r>
          </a:p>
          <a:p>
            <a:pPr marL="742950" lvl="1" indent="-285750" latinLnBrk="1">
              <a:buFont typeface="Arial" charset="0"/>
              <a:buChar char="•"/>
            </a:pP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insert;</a:t>
            </a:r>
          </a:p>
          <a:p>
            <a:pPr marL="742950" lvl="1" indent="-285750" latinLnBrk="1">
              <a:buFont typeface="Arial" charset="0"/>
              <a:buChar char="•"/>
            </a:pP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update ;</a:t>
            </a:r>
          </a:p>
          <a:p>
            <a:pPr marL="742950" lvl="1" indent="-285750" latinLnBrk="1">
              <a:buFont typeface="Arial" charset="0"/>
              <a:buChar char="•"/>
            </a:pPr>
            <a:r>
              <a:rPr lang="en-US" altLang="zh-CN" b="0" i="0">
                <a:solidFill>
                  <a:srgbClr val="666666"/>
                </a:solidFill>
                <a:effectLst/>
                <a:latin typeface="+mn-ea"/>
              </a:rPr>
              <a:t>delete;</a:t>
            </a:r>
          </a:p>
        </p:txBody>
      </p:sp>
    </p:spTree>
    <p:extLst>
      <p:ext uri="{BB962C8B-B14F-4D97-AF65-F5344CB8AC3E}">
        <p14:creationId xmlns:p14="http://schemas.microsoft.com/office/powerpoint/2010/main" val="18938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一致性的非锁定读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5559" y="1426414"/>
            <a:ext cx="109270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指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InnoDB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存储引擎通过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MVCC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的方式读取当前执行时间数据库中的行的数据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当写锁定一行时，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InnoDB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会去读取该行的快照数据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33" y="3161631"/>
            <a:ext cx="4674603" cy="3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一致性的锁定读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27032" y="1963644"/>
            <a:ext cx="87265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 ... FROM ... LOCK IN SHARE MODE  </a:t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对遇到的所有索引记录加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 next-key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 ... FROM ... FOR UPDATE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对遇到的所有索引记录加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next-key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867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原创作者QQ：598969553                   _18"/>
          <p:cNvSpPr/>
          <p:nvPr/>
        </p:nvSpPr>
        <p:spPr>
          <a:xfrm>
            <a:off x="2602421" y="3191735"/>
            <a:ext cx="30237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锁类型</a:t>
            </a:r>
          </a:p>
        </p:txBody>
      </p:sp>
      <p:grpSp>
        <p:nvGrpSpPr>
          <p:cNvPr id="23" name="原创作者QQ：598969553                   _19"/>
          <p:cNvGrpSpPr/>
          <p:nvPr/>
        </p:nvGrpSpPr>
        <p:grpSpPr>
          <a:xfrm>
            <a:off x="2092653" y="3051016"/>
            <a:ext cx="3364135" cy="819150"/>
            <a:chOff x="4489409" y="2139320"/>
            <a:chExt cx="3364135" cy="819150"/>
          </a:xfrm>
        </p:grpSpPr>
        <p:cxnSp>
          <p:nvCxnSpPr>
            <p:cNvPr id="24" name="直接连接符 87"/>
            <p:cNvCxnSpPr/>
            <p:nvPr/>
          </p:nvCxnSpPr>
          <p:spPr>
            <a:xfrm>
              <a:off x="4489409" y="213932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88"/>
            <p:cNvCxnSpPr/>
            <p:nvPr/>
          </p:nvCxnSpPr>
          <p:spPr>
            <a:xfrm>
              <a:off x="4489409" y="295847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原创作者QQ：598969553                   _20"/>
          <p:cNvGrpSpPr/>
          <p:nvPr/>
        </p:nvGrpSpPr>
        <p:grpSpPr>
          <a:xfrm>
            <a:off x="2168267" y="3243711"/>
            <a:ext cx="421704" cy="421704"/>
            <a:chOff x="2405797" y="2729907"/>
            <a:chExt cx="421704" cy="421704"/>
          </a:xfrm>
        </p:grpSpPr>
        <p:sp>
          <p:nvSpPr>
            <p:cNvPr id="27" name="椭圆 26"/>
            <p:cNvSpPr/>
            <p:nvPr/>
          </p:nvSpPr>
          <p:spPr>
            <a:xfrm>
              <a:off x="2405797" y="2729907"/>
              <a:ext cx="421704" cy="4217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527030" y="2853796"/>
              <a:ext cx="179238" cy="173926"/>
            </a:xfrm>
            <a:custGeom>
              <a:avLst/>
              <a:gdLst/>
              <a:ahLst/>
              <a:cxnLst/>
              <a:rect l="l" t="t" r="r" b="b"/>
              <a:pathLst>
                <a:path w="193365" h="187635"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1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6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66799" y="3461"/>
                  </a:moveTo>
                  <a:lnTo>
                    <a:pt x="193365" y="3461"/>
                  </a:lnTo>
                  <a:lnTo>
                    <a:pt x="193365" y="184175"/>
                  </a:lnTo>
                  <a:lnTo>
                    <a:pt x="148270" y="184175"/>
                  </a:lnTo>
                  <a:lnTo>
                    <a:pt x="148270" y="87288"/>
                  </a:lnTo>
                  <a:cubicBezTo>
                    <a:pt x="148270" y="73298"/>
                    <a:pt x="147935" y="64889"/>
                    <a:pt x="147265" y="62062"/>
                  </a:cubicBezTo>
                  <a:cubicBezTo>
                    <a:pt x="146596" y="59234"/>
                    <a:pt x="144754" y="57094"/>
                    <a:pt x="141740" y="55643"/>
                  </a:cubicBezTo>
                  <a:cubicBezTo>
                    <a:pt x="138726" y="54192"/>
                    <a:pt x="132011" y="53467"/>
                    <a:pt x="121593" y="53467"/>
                  </a:cubicBezTo>
                  <a:lnTo>
                    <a:pt x="117128" y="53467"/>
                  </a:lnTo>
                  <a:lnTo>
                    <a:pt x="117128" y="32398"/>
                  </a:lnTo>
                  <a:cubicBezTo>
                    <a:pt x="138931" y="27706"/>
                    <a:pt x="155488" y="18060"/>
                    <a:pt x="166799" y="3461"/>
                  </a:cubicBez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6"/>
                    <a:pt x="105631" y="148568"/>
                    <a:pt x="104142" y="154819"/>
                  </a:cubicBezTo>
                  <a:cubicBezTo>
                    <a:pt x="102654" y="161069"/>
                    <a:pt x="99566" y="166911"/>
                    <a:pt x="94878" y="172343"/>
                  </a:cubicBezTo>
                  <a:cubicBezTo>
                    <a:pt x="90190" y="177775"/>
                    <a:pt x="84534" y="181682"/>
                    <a:pt x="77911" y="184063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7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  <p:sp>
        <p:nvSpPr>
          <p:cNvPr id="29" name="原创作者QQ：598969553                   _21"/>
          <p:cNvSpPr/>
          <p:nvPr/>
        </p:nvSpPr>
        <p:spPr>
          <a:xfrm>
            <a:off x="7202996" y="3191735"/>
            <a:ext cx="30237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一致性非锁定读</a:t>
            </a:r>
          </a:p>
        </p:txBody>
      </p:sp>
      <p:grpSp>
        <p:nvGrpSpPr>
          <p:cNvPr id="30" name="原创作者QQ：598969553                   _22"/>
          <p:cNvGrpSpPr/>
          <p:nvPr/>
        </p:nvGrpSpPr>
        <p:grpSpPr>
          <a:xfrm>
            <a:off x="6693228" y="3051016"/>
            <a:ext cx="3364135" cy="819150"/>
            <a:chOff x="4489409" y="2139320"/>
            <a:chExt cx="3364135" cy="819150"/>
          </a:xfrm>
        </p:grpSpPr>
        <p:cxnSp>
          <p:nvCxnSpPr>
            <p:cNvPr id="31" name="直接连接符 95"/>
            <p:cNvCxnSpPr/>
            <p:nvPr/>
          </p:nvCxnSpPr>
          <p:spPr>
            <a:xfrm>
              <a:off x="4489409" y="213932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96"/>
            <p:cNvCxnSpPr/>
            <p:nvPr/>
          </p:nvCxnSpPr>
          <p:spPr>
            <a:xfrm>
              <a:off x="4489409" y="295847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原创作者QQ：598969553                   _23"/>
          <p:cNvGrpSpPr/>
          <p:nvPr/>
        </p:nvGrpSpPr>
        <p:grpSpPr>
          <a:xfrm>
            <a:off x="6746053" y="3243711"/>
            <a:ext cx="421704" cy="421704"/>
            <a:chOff x="2405797" y="3668904"/>
            <a:chExt cx="421704" cy="421704"/>
          </a:xfrm>
        </p:grpSpPr>
        <p:sp>
          <p:nvSpPr>
            <p:cNvPr id="34" name="椭圆 33"/>
            <p:cNvSpPr/>
            <p:nvPr/>
          </p:nvSpPr>
          <p:spPr>
            <a:xfrm>
              <a:off x="2405797" y="3668904"/>
              <a:ext cx="421704" cy="4217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12338" y="3792793"/>
              <a:ext cx="208622" cy="173927"/>
            </a:xfrm>
            <a:custGeom>
              <a:avLst/>
              <a:gdLst/>
              <a:ahLst/>
              <a:cxnLst/>
              <a:rect l="l" t="t" r="r" b="b"/>
              <a:pathLst>
                <a:path w="225065" h="187635"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1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6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70594" y="0"/>
                  </a:moveTo>
                  <a:cubicBezTo>
                    <a:pt x="188528" y="0"/>
                    <a:pt x="202090" y="4447"/>
                    <a:pt x="211280" y="13339"/>
                  </a:cubicBezTo>
                  <a:cubicBezTo>
                    <a:pt x="220470" y="22231"/>
                    <a:pt x="225065" y="33487"/>
                    <a:pt x="225065" y="47104"/>
                  </a:cubicBezTo>
                  <a:cubicBezTo>
                    <a:pt x="225065" y="57448"/>
                    <a:pt x="222479" y="68387"/>
                    <a:pt x="217307" y="79921"/>
                  </a:cubicBezTo>
                  <a:cubicBezTo>
                    <a:pt x="212134" y="91455"/>
                    <a:pt x="196897" y="115937"/>
                    <a:pt x="171595" y="153368"/>
                  </a:cubicBezTo>
                  <a:lnTo>
                    <a:pt x="221047" y="153368"/>
                  </a:lnTo>
                  <a:lnTo>
                    <a:pt x="221047" y="184175"/>
                  </a:lnTo>
                  <a:lnTo>
                    <a:pt x="121816" y="184175"/>
                  </a:lnTo>
                  <a:lnTo>
                    <a:pt x="121844" y="158391"/>
                  </a:lnTo>
                  <a:cubicBezTo>
                    <a:pt x="151237" y="110319"/>
                    <a:pt x="168706" y="80572"/>
                    <a:pt x="174250" y="69150"/>
                  </a:cubicBezTo>
                  <a:cubicBezTo>
                    <a:pt x="179794" y="57727"/>
                    <a:pt x="182566" y="48816"/>
                    <a:pt x="182566" y="42416"/>
                  </a:cubicBezTo>
                  <a:cubicBezTo>
                    <a:pt x="182566" y="37505"/>
                    <a:pt x="181727" y="33840"/>
                    <a:pt x="180051" y="31422"/>
                  </a:cubicBezTo>
                  <a:cubicBezTo>
                    <a:pt x="178374" y="29003"/>
                    <a:pt x="175822" y="27794"/>
                    <a:pt x="172394" y="27794"/>
                  </a:cubicBezTo>
                  <a:cubicBezTo>
                    <a:pt x="168966" y="27794"/>
                    <a:pt x="166414" y="29133"/>
                    <a:pt x="164738" y="31812"/>
                  </a:cubicBezTo>
                  <a:cubicBezTo>
                    <a:pt x="163061" y="34491"/>
                    <a:pt x="162223" y="39812"/>
                    <a:pt x="162223" y="47774"/>
                  </a:cubicBezTo>
                  <a:lnTo>
                    <a:pt x="162223" y="64964"/>
                  </a:lnTo>
                  <a:lnTo>
                    <a:pt x="121816" y="64964"/>
                  </a:lnTo>
                  <a:lnTo>
                    <a:pt x="121816" y="58378"/>
                  </a:lnTo>
                  <a:cubicBezTo>
                    <a:pt x="121816" y="48258"/>
                    <a:pt x="122337" y="40277"/>
                    <a:pt x="123378" y="34435"/>
                  </a:cubicBezTo>
                  <a:cubicBezTo>
                    <a:pt x="124420" y="28594"/>
                    <a:pt x="126988" y="22845"/>
                    <a:pt x="131080" y="17190"/>
                  </a:cubicBezTo>
                  <a:cubicBezTo>
                    <a:pt x="135173" y="11534"/>
                    <a:pt x="140494" y="7256"/>
                    <a:pt x="147042" y="4353"/>
                  </a:cubicBezTo>
                  <a:cubicBezTo>
                    <a:pt x="153591" y="1451"/>
                    <a:pt x="161441" y="0"/>
                    <a:pt x="170594" y="0"/>
                  </a:cubicBez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6"/>
                    <a:pt x="105631" y="148568"/>
                    <a:pt x="104142" y="154819"/>
                  </a:cubicBezTo>
                  <a:cubicBezTo>
                    <a:pt x="102654" y="161069"/>
                    <a:pt x="99566" y="166911"/>
                    <a:pt x="94878" y="172343"/>
                  </a:cubicBezTo>
                  <a:cubicBezTo>
                    <a:pt x="90190" y="177775"/>
                    <a:pt x="84534" y="181682"/>
                    <a:pt x="77911" y="184063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7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  <p:sp>
        <p:nvSpPr>
          <p:cNvPr id="36" name="原创作者QQ：598969553                   _24"/>
          <p:cNvSpPr/>
          <p:nvPr/>
        </p:nvSpPr>
        <p:spPr>
          <a:xfrm>
            <a:off x="2602421" y="5020535"/>
            <a:ext cx="30237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常见场景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原创作者QQ：598969553                   _25"/>
          <p:cNvGrpSpPr/>
          <p:nvPr/>
        </p:nvGrpSpPr>
        <p:grpSpPr>
          <a:xfrm>
            <a:off x="2092653" y="4879816"/>
            <a:ext cx="3364135" cy="819150"/>
            <a:chOff x="4489409" y="2139320"/>
            <a:chExt cx="3364135" cy="819150"/>
          </a:xfrm>
        </p:grpSpPr>
        <p:cxnSp>
          <p:nvCxnSpPr>
            <p:cNvPr id="38" name="直接连接符 103"/>
            <p:cNvCxnSpPr/>
            <p:nvPr/>
          </p:nvCxnSpPr>
          <p:spPr>
            <a:xfrm>
              <a:off x="4489409" y="213932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04"/>
            <p:cNvCxnSpPr/>
            <p:nvPr/>
          </p:nvCxnSpPr>
          <p:spPr>
            <a:xfrm>
              <a:off x="4489409" y="295847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原创作者QQ：598969553                   _26"/>
          <p:cNvGrpSpPr/>
          <p:nvPr/>
        </p:nvGrpSpPr>
        <p:grpSpPr>
          <a:xfrm>
            <a:off x="2168267" y="5072511"/>
            <a:ext cx="421704" cy="421704"/>
            <a:chOff x="2405797" y="4607901"/>
            <a:chExt cx="421704" cy="421704"/>
          </a:xfrm>
        </p:grpSpPr>
        <p:sp>
          <p:nvSpPr>
            <p:cNvPr id="41" name="椭圆 40"/>
            <p:cNvSpPr/>
            <p:nvPr/>
          </p:nvSpPr>
          <p:spPr>
            <a:xfrm>
              <a:off x="2405797" y="4607901"/>
              <a:ext cx="421704" cy="4217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510579" y="4731686"/>
              <a:ext cx="212140" cy="174134"/>
            </a:xfrm>
            <a:custGeom>
              <a:avLst/>
              <a:gdLst/>
              <a:ahLst/>
              <a:cxnLst/>
              <a:rect l="l" t="t" r="r" b="b"/>
              <a:pathLst>
                <a:path w="228860" h="187858">
                  <a:moveTo>
                    <a:pt x="53355" y="27905"/>
                  </a:moveTo>
                  <a:cubicBezTo>
                    <a:pt x="50006" y="27905"/>
                    <a:pt x="47792" y="29189"/>
                    <a:pt x="46713" y="31756"/>
                  </a:cubicBezTo>
                  <a:cubicBezTo>
                    <a:pt x="45634" y="34323"/>
                    <a:pt x="45095" y="40258"/>
                    <a:pt x="45095" y="49559"/>
                  </a:cubicBezTo>
                  <a:lnTo>
                    <a:pt x="45095" y="137740"/>
                  </a:lnTo>
                  <a:cubicBezTo>
                    <a:pt x="45095" y="148233"/>
                    <a:pt x="45597" y="154558"/>
                    <a:pt x="46602" y="156716"/>
                  </a:cubicBezTo>
                  <a:cubicBezTo>
                    <a:pt x="47606" y="158874"/>
                    <a:pt x="49783" y="159953"/>
                    <a:pt x="53132" y="159953"/>
                  </a:cubicBezTo>
                  <a:cubicBezTo>
                    <a:pt x="56480" y="159953"/>
                    <a:pt x="58675" y="158688"/>
                    <a:pt x="59717" y="156158"/>
                  </a:cubicBezTo>
                  <a:cubicBezTo>
                    <a:pt x="60759" y="153628"/>
                    <a:pt x="61280" y="147935"/>
                    <a:pt x="61280" y="139080"/>
                  </a:cubicBezTo>
                  <a:lnTo>
                    <a:pt x="61280" y="49559"/>
                  </a:lnTo>
                  <a:cubicBezTo>
                    <a:pt x="61280" y="39960"/>
                    <a:pt x="60815" y="33951"/>
                    <a:pt x="59885" y="31533"/>
                  </a:cubicBezTo>
                  <a:cubicBezTo>
                    <a:pt x="58955" y="29114"/>
                    <a:pt x="56778" y="27905"/>
                    <a:pt x="53355" y="27905"/>
                  </a:cubicBezTo>
                  <a:close/>
                  <a:moveTo>
                    <a:pt x="52350" y="111"/>
                  </a:moveTo>
                  <a:cubicBezTo>
                    <a:pt x="62247" y="111"/>
                    <a:pt x="71103" y="1841"/>
                    <a:pt x="78916" y="5302"/>
                  </a:cubicBezTo>
                  <a:cubicBezTo>
                    <a:pt x="86730" y="8762"/>
                    <a:pt x="92571" y="12985"/>
                    <a:pt x="96441" y="17971"/>
                  </a:cubicBezTo>
                  <a:cubicBezTo>
                    <a:pt x="100310" y="22956"/>
                    <a:pt x="102933" y="28575"/>
                    <a:pt x="104310" y="34825"/>
                  </a:cubicBezTo>
                  <a:cubicBezTo>
                    <a:pt x="105687" y="41076"/>
                    <a:pt x="106375" y="51048"/>
                    <a:pt x="106375" y="64740"/>
                  </a:cubicBezTo>
                  <a:lnTo>
                    <a:pt x="106375" y="125015"/>
                  </a:lnTo>
                  <a:cubicBezTo>
                    <a:pt x="106375" y="138708"/>
                    <a:pt x="105631" y="148679"/>
                    <a:pt x="104142" y="154930"/>
                  </a:cubicBezTo>
                  <a:cubicBezTo>
                    <a:pt x="102654" y="161181"/>
                    <a:pt x="99566" y="167022"/>
                    <a:pt x="94878" y="172454"/>
                  </a:cubicBezTo>
                  <a:cubicBezTo>
                    <a:pt x="90190" y="177887"/>
                    <a:pt x="84534" y="181793"/>
                    <a:pt x="77911" y="184175"/>
                  </a:cubicBezTo>
                  <a:cubicBezTo>
                    <a:pt x="71289" y="186556"/>
                    <a:pt x="63884" y="187746"/>
                    <a:pt x="55699" y="187746"/>
                  </a:cubicBezTo>
                  <a:cubicBezTo>
                    <a:pt x="44909" y="187746"/>
                    <a:pt x="35942" y="186500"/>
                    <a:pt x="28798" y="184007"/>
                  </a:cubicBezTo>
                  <a:cubicBezTo>
                    <a:pt x="21654" y="181514"/>
                    <a:pt x="15962" y="177626"/>
                    <a:pt x="11720" y="172343"/>
                  </a:cubicBezTo>
                  <a:cubicBezTo>
                    <a:pt x="7479" y="167059"/>
                    <a:pt x="4465" y="161497"/>
                    <a:pt x="2679" y="155655"/>
                  </a:cubicBezTo>
                  <a:cubicBezTo>
                    <a:pt x="893" y="149814"/>
                    <a:pt x="0" y="140531"/>
                    <a:pt x="0" y="127806"/>
                  </a:cubicBezTo>
                  <a:lnTo>
                    <a:pt x="0" y="64740"/>
                  </a:lnTo>
                  <a:cubicBezTo>
                    <a:pt x="0" y="48146"/>
                    <a:pt x="1432" y="35718"/>
                    <a:pt x="4297" y="27458"/>
                  </a:cubicBezTo>
                  <a:cubicBezTo>
                    <a:pt x="7162" y="19199"/>
                    <a:pt x="12855" y="12576"/>
                    <a:pt x="21375" y="7590"/>
                  </a:cubicBezTo>
                  <a:cubicBezTo>
                    <a:pt x="29896" y="2604"/>
                    <a:pt x="40221" y="111"/>
                    <a:pt x="52350" y="111"/>
                  </a:cubicBezTo>
                  <a:close/>
                  <a:moveTo>
                    <a:pt x="171934" y="0"/>
                  </a:moveTo>
                  <a:cubicBezTo>
                    <a:pt x="193439" y="0"/>
                    <a:pt x="208024" y="4201"/>
                    <a:pt x="215689" y="12604"/>
                  </a:cubicBezTo>
                  <a:cubicBezTo>
                    <a:pt x="223354" y="21007"/>
                    <a:pt x="227186" y="32682"/>
                    <a:pt x="227186" y="47629"/>
                  </a:cubicBezTo>
                  <a:cubicBezTo>
                    <a:pt x="227186" y="57742"/>
                    <a:pt x="225809" y="65048"/>
                    <a:pt x="223056" y="69547"/>
                  </a:cubicBezTo>
                  <a:cubicBezTo>
                    <a:pt x="220303" y="74047"/>
                    <a:pt x="215466" y="78155"/>
                    <a:pt x="208545" y="81874"/>
                  </a:cubicBezTo>
                  <a:cubicBezTo>
                    <a:pt x="215391" y="84182"/>
                    <a:pt x="220489" y="87960"/>
                    <a:pt x="223837" y="93209"/>
                  </a:cubicBezTo>
                  <a:cubicBezTo>
                    <a:pt x="227186" y="98459"/>
                    <a:pt x="228860" y="110762"/>
                    <a:pt x="228860" y="130120"/>
                  </a:cubicBezTo>
                  <a:cubicBezTo>
                    <a:pt x="228860" y="144489"/>
                    <a:pt x="227223" y="155638"/>
                    <a:pt x="223949" y="163567"/>
                  </a:cubicBezTo>
                  <a:cubicBezTo>
                    <a:pt x="220675" y="171496"/>
                    <a:pt x="215019" y="177527"/>
                    <a:pt x="206983" y="181660"/>
                  </a:cubicBezTo>
                  <a:cubicBezTo>
                    <a:pt x="198946" y="185792"/>
                    <a:pt x="188640" y="187858"/>
                    <a:pt x="176064" y="187858"/>
                  </a:cubicBezTo>
                  <a:cubicBezTo>
                    <a:pt x="161776" y="187858"/>
                    <a:pt x="150558" y="185458"/>
                    <a:pt x="142410" y="180658"/>
                  </a:cubicBezTo>
                  <a:cubicBezTo>
                    <a:pt x="134262" y="175859"/>
                    <a:pt x="128904" y="169980"/>
                    <a:pt x="126336" y="163022"/>
                  </a:cubicBezTo>
                  <a:cubicBezTo>
                    <a:pt x="123769" y="156065"/>
                    <a:pt x="122486" y="143991"/>
                    <a:pt x="122486" y="126801"/>
                  </a:cubicBezTo>
                  <a:lnTo>
                    <a:pt x="122486" y="112514"/>
                  </a:lnTo>
                  <a:lnTo>
                    <a:pt x="167580" y="112514"/>
                  </a:lnTo>
                  <a:lnTo>
                    <a:pt x="167580" y="141870"/>
                  </a:lnTo>
                  <a:cubicBezTo>
                    <a:pt x="167580" y="149684"/>
                    <a:pt x="168046" y="154651"/>
                    <a:pt x="168976" y="156772"/>
                  </a:cubicBezTo>
                  <a:cubicBezTo>
                    <a:pt x="169906" y="158892"/>
                    <a:pt x="171971" y="159953"/>
                    <a:pt x="175171" y="159953"/>
                  </a:cubicBezTo>
                  <a:cubicBezTo>
                    <a:pt x="178668" y="159953"/>
                    <a:pt x="180975" y="158613"/>
                    <a:pt x="182091" y="155934"/>
                  </a:cubicBezTo>
                  <a:cubicBezTo>
                    <a:pt x="183207" y="153255"/>
                    <a:pt x="183765" y="146261"/>
                    <a:pt x="183765" y="134950"/>
                  </a:cubicBezTo>
                  <a:lnTo>
                    <a:pt x="183765" y="122448"/>
                  </a:lnTo>
                  <a:cubicBezTo>
                    <a:pt x="183765" y="115528"/>
                    <a:pt x="182984" y="110467"/>
                    <a:pt x="181421" y="107268"/>
                  </a:cubicBezTo>
                  <a:cubicBezTo>
                    <a:pt x="179859" y="104068"/>
                    <a:pt x="177552" y="101966"/>
                    <a:pt x="174501" y="100961"/>
                  </a:cubicBezTo>
                  <a:cubicBezTo>
                    <a:pt x="171450" y="99956"/>
                    <a:pt x="165534" y="99380"/>
                    <a:pt x="156753" y="99231"/>
                  </a:cubicBezTo>
                  <a:lnTo>
                    <a:pt x="156753" y="73000"/>
                  </a:lnTo>
                  <a:cubicBezTo>
                    <a:pt x="167469" y="73000"/>
                    <a:pt x="174092" y="72591"/>
                    <a:pt x="176622" y="71772"/>
                  </a:cubicBezTo>
                  <a:cubicBezTo>
                    <a:pt x="179152" y="70954"/>
                    <a:pt x="180975" y="69168"/>
                    <a:pt x="182091" y="66414"/>
                  </a:cubicBezTo>
                  <a:cubicBezTo>
                    <a:pt x="183207" y="63661"/>
                    <a:pt x="183765" y="59345"/>
                    <a:pt x="183765" y="53466"/>
                  </a:cubicBezTo>
                  <a:lnTo>
                    <a:pt x="183765" y="43420"/>
                  </a:lnTo>
                  <a:cubicBezTo>
                    <a:pt x="183765" y="37095"/>
                    <a:pt x="183114" y="32928"/>
                    <a:pt x="181812" y="30919"/>
                  </a:cubicBezTo>
                  <a:cubicBezTo>
                    <a:pt x="180510" y="28910"/>
                    <a:pt x="178482" y="27905"/>
                    <a:pt x="175729" y="27905"/>
                  </a:cubicBezTo>
                  <a:cubicBezTo>
                    <a:pt x="172603" y="27905"/>
                    <a:pt x="170464" y="28965"/>
                    <a:pt x="169311" y="31086"/>
                  </a:cubicBezTo>
                  <a:cubicBezTo>
                    <a:pt x="168157" y="33207"/>
                    <a:pt x="167580" y="37728"/>
                    <a:pt x="167580" y="44648"/>
                  </a:cubicBezTo>
                  <a:lnTo>
                    <a:pt x="167580" y="59494"/>
                  </a:lnTo>
                  <a:lnTo>
                    <a:pt x="122486" y="59494"/>
                  </a:lnTo>
                  <a:lnTo>
                    <a:pt x="122486" y="44090"/>
                  </a:lnTo>
                  <a:cubicBezTo>
                    <a:pt x="122486" y="26826"/>
                    <a:pt x="126429" y="15162"/>
                    <a:pt x="134317" y="9097"/>
                  </a:cubicBezTo>
                  <a:cubicBezTo>
                    <a:pt x="142205" y="3032"/>
                    <a:pt x="154744" y="0"/>
                    <a:pt x="1719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  <p:sp>
        <p:nvSpPr>
          <p:cNvPr id="43" name="原创作者QQ：598969553                   _27"/>
          <p:cNvSpPr/>
          <p:nvPr/>
        </p:nvSpPr>
        <p:spPr>
          <a:xfrm>
            <a:off x="7202996" y="5020535"/>
            <a:ext cx="30237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避免措施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原创作者QQ：598969553                   _28"/>
          <p:cNvGrpSpPr/>
          <p:nvPr/>
        </p:nvGrpSpPr>
        <p:grpSpPr>
          <a:xfrm>
            <a:off x="6693228" y="4879816"/>
            <a:ext cx="3364135" cy="819150"/>
            <a:chOff x="4489409" y="2139320"/>
            <a:chExt cx="3364135" cy="819150"/>
          </a:xfrm>
        </p:grpSpPr>
        <p:cxnSp>
          <p:nvCxnSpPr>
            <p:cNvPr id="45" name="直接连接符 111"/>
            <p:cNvCxnSpPr/>
            <p:nvPr/>
          </p:nvCxnSpPr>
          <p:spPr>
            <a:xfrm>
              <a:off x="4489409" y="213932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112"/>
            <p:cNvCxnSpPr/>
            <p:nvPr/>
          </p:nvCxnSpPr>
          <p:spPr>
            <a:xfrm>
              <a:off x="4489409" y="2958470"/>
              <a:ext cx="3364135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原创作者QQ：598969553                   _29"/>
          <p:cNvGrpSpPr/>
          <p:nvPr/>
        </p:nvGrpSpPr>
        <p:grpSpPr>
          <a:xfrm>
            <a:off x="6746053" y="5072511"/>
            <a:ext cx="421704" cy="421704"/>
            <a:chOff x="2405797" y="5546899"/>
            <a:chExt cx="421704" cy="421704"/>
          </a:xfrm>
        </p:grpSpPr>
        <p:sp>
          <p:nvSpPr>
            <p:cNvPr id="48" name="椭圆 47"/>
            <p:cNvSpPr/>
            <p:nvPr/>
          </p:nvSpPr>
          <p:spPr>
            <a:xfrm>
              <a:off x="2405797" y="5546899"/>
              <a:ext cx="421704" cy="4217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510683" y="5670788"/>
              <a:ext cx="211932" cy="173926"/>
            </a:xfrm>
            <a:custGeom>
              <a:avLst/>
              <a:gdLst/>
              <a:ahLst/>
              <a:cxnLst/>
              <a:rect l="l" t="t" r="r" b="b"/>
              <a:pathLst>
                <a:path w="228637" h="187635">
                  <a:moveTo>
                    <a:pt x="170706" y="44649"/>
                  </a:moveTo>
                  <a:lnTo>
                    <a:pt x="150781" y="121556"/>
                  </a:lnTo>
                  <a:lnTo>
                    <a:pt x="170706" y="121556"/>
                  </a:lnTo>
                  <a:close/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2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7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56083" y="3461"/>
                  </a:moveTo>
                  <a:lnTo>
                    <a:pt x="215801" y="3461"/>
                  </a:lnTo>
                  <a:lnTo>
                    <a:pt x="215801" y="121556"/>
                  </a:lnTo>
                  <a:lnTo>
                    <a:pt x="228637" y="121556"/>
                  </a:lnTo>
                  <a:lnTo>
                    <a:pt x="228637" y="152363"/>
                  </a:lnTo>
                  <a:lnTo>
                    <a:pt x="215801" y="152363"/>
                  </a:lnTo>
                  <a:lnTo>
                    <a:pt x="215801" y="184175"/>
                  </a:lnTo>
                  <a:lnTo>
                    <a:pt x="170706" y="184175"/>
                  </a:lnTo>
                  <a:lnTo>
                    <a:pt x="170706" y="152363"/>
                  </a:lnTo>
                  <a:lnTo>
                    <a:pt x="117128" y="152363"/>
                  </a:lnTo>
                  <a:lnTo>
                    <a:pt x="117128" y="121556"/>
                  </a:ln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7"/>
                    <a:pt x="105631" y="148568"/>
                    <a:pt x="104142" y="154819"/>
                  </a:cubicBezTo>
                  <a:cubicBezTo>
                    <a:pt x="102654" y="161070"/>
                    <a:pt x="99566" y="166911"/>
                    <a:pt x="94878" y="172343"/>
                  </a:cubicBezTo>
                  <a:cubicBezTo>
                    <a:pt x="90190" y="177776"/>
                    <a:pt x="84534" y="181682"/>
                    <a:pt x="77911" y="184064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8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208090" y="389106"/>
            <a:ext cx="1720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</a:rPr>
              <a:t>目录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2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InnoDB</a:t>
            </a:r>
            <a:r>
              <a:rPr lang="zh-CN" altLang="en-US" b="1" dirty="0" err="1"/>
              <a:t>不同</a:t>
            </a:r>
            <a:r>
              <a:rPr lang="en-US" altLang="zh-CN" b="1" dirty="0" err="1"/>
              <a:t>sql</a:t>
            </a:r>
            <a:r>
              <a:rPr lang="zh-CN" altLang="en-US" b="1" dirty="0" err="1"/>
              <a:t>加锁情况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911" y="1524001"/>
            <a:ext cx="1092960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UPDATE ... WHERE ...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给所有遇到的记录加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next-key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DELETE FROM ... WHERE...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给所有遇到的记录加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next-key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INSERT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•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对已经插入的行加排它锁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索引记录锁</a:t>
            </a:r>
            <a:b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•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insert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之前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insert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意向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除非是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gap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相同位置否则不阻塞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•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问题发生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在记录上加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在并发情况下可能导致死锁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0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作者QQ：598969553                   _4"/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2ACD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原创作者QQ：598969553                   _5"/>
          <p:cNvSpPr/>
          <p:nvPr/>
        </p:nvSpPr>
        <p:spPr>
          <a:xfrm>
            <a:off x="3617068" y="2461730"/>
            <a:ext cx="5728402" cy="1048407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cs typeface="+mn-ea"/>
                <a:sym typeface="+mn-lt"/>
              </a:rPr>
              <a:t>常见场景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4" name="原创作者QQ：598969553                   _8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原创作者QQ：598969553                   _13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原创作者QQ：598969553                   _26"/>
          <p:cNvGrpSpPr/>
          <p:nvPr/>
        </p:nvGrpSpPr>
        <p:grpSpPr>
          <a:xfrm>
            <a:off x="2635195" y="2625933"/>
            <a:ext cx="720000" cy="720000"/>
            <a:chOff x="2405797" y="4607901"/>
            <a:chExt cx="421704" cy="421704"/>
          </a:xfrm>
        </p:grpSpPr>
        <p:sp>
          <p:nvSpPr>
            <p:cNvPr id="7" name="椭圆 6"/>
            <p:cNvSpPr/>
            <p:nvPr/>
          </p:nvSpPr>
          <p:spPr>
            <a:xfrm>
              <a:off x="2405797" y="4607901"/>
              <a:ext cx="421704" cy="4217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0579" y="4731686"/>
              <a:ext cx="212140" cy="174134"/>
            </a:xfrm>
            <a:custGeom>
              <a:avLst/>
              <a:gdLst/>
              <a:ahLst/>
              <a:cxnLst/>
              <a:rect l="l" t="t" r="r" b="b"/>
              <a:pathLst>
                <a:path w="228860" h="187858">
                  <a:moveTo>
                    <a:pt x="53355" y="27905"/>
                  </a:moveTo>
                  <a:cubicBezTo>
                    <a:pt x="50006" y="27905"/>
                    <a:pt x="47792" y="29189"/>
                    <a:pt x="46713" y="31756"/>
                  </a:cubicBezTo>
                  <a:cubicBezTo>
                    <a:pt x="45634" y="34323"/>
                    <a:pt x="45095" y="40258"/>
                    <a:pt x="45095" y="49559"/>
                  </a:cubicBezTo>
                  <a:lnTo>
                    <a:pt x="45095" y="137740"/>
                  </a:lnTo>
                  <a:cubicBezTo>
                    <a:pt x="45095" y="148233"/>
                    <a:pt x="45597" y="154558"/>
                    <a:pt x="46602" y="156716"/>
                  </a:cubicBezTo>
                  <a:cubicBezTo>
                    <a:pt x="47606" y="158874"/>
                    <a:pt x="49783" y="159953"/>
                    <a:pt x="53132" y="159953"/>
                  </a:cubicBezTo>
                  <a:cubicBezTo>
                    <a:pt x="56480" y="159953"/>
                    <a:pt x="58675" y="158688"/>
                    <a:pt x="59717" y="156158"/>
                  </a:cubicBezTo>
                  <a:cubicBezTo>
                    <a:pt x="60759" y="153628"/>
                    <a:pt x="61280" y="147935"/>
                    <a:pt x="61280" y="139080"/>
                  </a:cubicBezTo>
                  <a:lnTo>
                    <a:pt x="61280" y="49559"/>
                  </a:lnTo>
                  <a:cubicBezTo>
                    <a:pt x="61280" y="39960"/>
                    <a:pt x="60815" y="33951"/>
                    <a:pt x="59885" y="31533"/>
                  </a:cubicBezTo>
                  <a:cubicBezTo>
                    <a:pt x="58955" y="29114"/>
                    <a:pt x="56778" y="27905"/>
                    <a:pt x="53355" y="27905"/>
                  </a:cubicBezTo>
                  <a:close/>
                  <a:moveTo>
                    <a:pt x="52350" y="111"/>
                  </a:moveTo>
                  <a:cubicBezTo>
                    <a:pt x="62247" y="111"/>
                    <a:pt x="71103" y="1841"/>
                    <a:pt x="78916" y="5302"/>
                  </a:cubicBezTo>
                  <a:cubicBezTo>
                    <a:pt x="86730" y="8762"/>
                    <a:pt x="92571" y="12985"/>
                    <a:pt x="96441" y="17971"/>
                  </a:cubicBezTo>
                  <a:cubicBezTo>
                    <a:pt x="100310" y="22956"/>
                    <a:pt x="102933" y="28575"/>
                    <a:pt x="104310" y="34825"/>
                  </a:cubicBezTo>
                  <a:cubicBezTo>
                    <a:pt x="105687" y="41076"/>
                    <a:pt x="106375" y="51048"/>
                    <a:pt x="106375" y="64740"/>
                  </a:cubicBezTo>
                  <a:lnTo>
                    <a:pt x="106375" y="125015"/>
                  </a:lnTo>
                  <a:cubicBezTo>
                    <a:pt x="106375" y="138708"/>
                    <a:pt x="105631" y="148679"/>
                    <a:pt x="104142" y="154930"/>
                  </a:cubicBezTo>
                  <a:cubicBezTo>
                    <a:pt x="102654" y="161181"/>
                    <a:pt x="99566" y="167022"/>
                    <a:pt x="94878" y="172454"/>
                  </a:cubicBezTo>
                  <a:cubicBezTo>
                    <a:pt x="90190" y="177887"/>
                    <a:pt x="84534" y="181793"/>
                    <a:pt x="77911" y="184175"/>
                  </a:cubicBezTo>
                  <a:cubicBezTo>
                    <a:pt x="71289" y="186556"/>
                    <a:pt x="63884" y="187746"/>
                    <a:pt x="55699" y="187746"/>
                  </a:cubicBezTo>
                  <a:cubicBezTo>
                    <a:pt x="44909" y="187746"/>
                    <a:pt x="35942" y="186500"/>
                    <a:pt x="28798" y="184007"/>
                  </a:cubicBezTo>
                  <a:cubicBezTo>
                    <a:pt x="21654" y="181514"/>
                    <a:pt x="15962" y="177626"/>
                    <a:pt x="11720" y="172343"/>
                  </a:cubicBezTo>
                  <a:cubicBezTo>
                    <a:pt x="7479" y="167059"/>
                    <a:pt x="4465" y="161497"/>
                    <a:pt x="2679" y="155655"/>
                  </a:cubicBezTo>
                  <a:cubicBezTo>
                    <a:pt x="893" y="149814"/>
                    <a:pt x="0" y="140531"/>
                    <a:pt x="0" y="127806"/>
                  </a:cubicBezTo>
                  <a:lnTo>
                    <a:pt x="0" y="64740"/>
                  </a:lnTo>
                  <a:cubicBezTo>
                    <a:pt x="0" y="48146"/>
                    <a:pt x="1432" y="35718"/>
                    <a:pt x="4297" y="27458"/>
                  </a:cubicBezTo>
                  <a:cubicBezTo>
                    <a:pt x="7162" y="19199"/>
                    <a:pt x="12855" y="12576"/>
                    <a:pt x="21375" y="7590"/>
                  </a:cubicBezTo>
                  <a:cubicBezTo>
                    <a:pt x="29896" y="2604"/>
                    <a:pt x="40221" y="111"/>
                    <a:pt x="52350" y="111"/>
                  </a:cubicBezTo>
                  <a:close/>
                  <a:moveTo>
                    <a:pt x="171934" y="0"/>
                  </a:moveTo>
                  <a:cubicBezTo>
                    <a:pt x="193439" y="0"/>
                    <a:pt x="208024" y="4201"/>
                    <a:pt x="215689" y="12604"/>
                  </a:cubicBezTo>
                  <a:cubicBezTo>
                    <a:pt x="223354" y="21007"/>
                    <a:pt x="227186" y="32682"/>
                    <a:pt x="227186" y="47629"/>
                  </a:cubicBezTo>
                  <a:cubicBezTo>
                    <a:pt x="227186" y="57742"/>
                    <a:pt x="225809" y="65048"/>
                    <a:pt x="223056" y="69547"/>
                  </a:cubicBezTo>
                  <a:cubicBezTo>
                    <a:pt x="220303" y="74047"/>
                    <a:pt x="215466" y="78155"/>
                    <a:pt x="208545" y="81874"/>
                  </a:cubicBezTo>
                  <a:cubicBezTo>
                    <a:pt x="215391" y="84182"/>
                    <a:pt x="220489" y="87960"/>
                    <a:pt x="223837" y="93209"/>
                  </a:cubicBezTo>
                  <a:cubicBezTo>
                    <a:pt x="227186" y="98459"/>
                    <a:pt x="228860" y="110762"/>
                    <a:pt x="228860" y="130120"/>
                  </a:cubicBezTo>
                  <a:cubicBezTo>
                    <a:pt x="228860" y="144489"/>
                    <a:pt x="227223" y="155638"/>
                    <a:pt x="223949" y="163567"/>
                  </a:cubicBezTo>
                  <a:cubicBezTo>
                    <a:pt x="220675" y="171496"/>
                    <a:pt x="215019" y="177527"/>
                    <a:pt x="206983" y="181660"/>
                  </a:cubicBezTo>
                  <a:cubicBezTo>
                    <a:pt x="198946" y="185792"/>
                    <a:pt x="188640" y="187858"/>
                    <a:pt x="176064" y="187858"/>
                  </a:cubicBezTo>
                  <a:cubicBezTo>
                    <a:pt x="161776" y="187858"/>
                    <a:pt x="150558" y="185458"/>
                    <a:pt x="142410" y="180658"/>
                  </a:cubicBezTo>
                  <a:cubicBezTo>
                    <a:pt x="134262" y="175859"/>
                    <a:pt x="128904" y="169980"/>
                    <a:pt x="126336" y="163022"/>
                  </a:cubicBezTo>
                  <a:cubicBezTo>
                    <a:pt x="123769" y="156065"/>
                    <a:pt x="122486" y="143991"/>
                    <a:pt x="122486" y="126801"/>
                  </a:cubicBezTo>
                  <a:lnTo>
                    <a:pt x="122486" y="112514"/>
                  </a:lnTo>
                  <a:lnTo>
                    <a:pt x="167580" y="112514"/>
                  </a:lnTo>
                  <a:lnTo>
                    <a:pt x="167580" y="141870"/>
                  </a:lnTo>
                  <a:cubicBezTo>
                    <a:pt x="167580" y="149684"/>
                    <a:pt x="168046" y="154651"/>
                    <a:pt x="168976" y="156772"/>
                  </a:cubicBezTo>
                  <a:cubicBezTo>
                    <a:pt x="169906" y="158892"/>
                    <a:pt x="171971" y="159953"/>
                    <a:pt x="175171" y="159953"/>
                  </a:cubicBezTo>
                  <a:cubicBezTo>
                    <a:pt x="178668" y="159953"/>
                    <a:pt x="180975" y="158613"/>
                    <a:pt x="182091" y="155934"/>
                  </a:cubicBezTo>
                  <a:cubicBezTo>
                    <a:pt x="183207" y="153255"/>
                    <a:pt x="183765" y="146261"/>
                    <a:pt x="183765" y="134950"/>
                  </a:cubicBezTo>
                  <a:lnTo>
                    <a:pt x="183765" y="122448"/>
                  </a:lnTo>
                  <a:cubicBezTo>
                    <a:pt x="183765" y="115528"/>
                    <a:pt x="182984" y="110467"/>
                    <a:pt x="181421" y="107268"/>
                  </a:cubicBezTo>
                  <a:cubicBezTo>
                    <a:pt x="179859" y="104068"/>
                    <a:pt x="177552" y="101966"/>
                    <a:pt x="174501" y="100961"/>
                  </a:cubicBezTo>
                  <a:cubicBezTo>
                    <a:pt x="171450" y="99956"/>
                    <a:pt x="165534" y="99380"/>
                    <a:pt x="156753" y="99231"/>
                  </a:cubicBezTo>
                  <a:lnTo>
                    <a:pt x="156753" y="73000"/>
                  </a:lnTo>
                  <a:cubicBezTo>
                    <a:pt x="167469" y="73000"/>
                    <a:pt x="174092" y="72591"/>
                    <a:pt x="176622" y="71772"/>
                  </a:cubicBezTo>
                  <a:cubicBezTo>
                    <a:pt x="179152" y="70954"/>
                    <a:pt x="180975" y="69168"/>
                    <a:pt x="182091" y="66414"/>
                  </a:cubicBezTo>
                  <a:cubicBezTo>
                    <a:pt x="183207" y="63661"/>
                    <a:pt x="183765" y="59345"/>
                    <a:pt x="183765" y="53466"/>
                  </a:cubicBezTo>
                  <a:lnTo>
                    <a:pt x="183765" y="43420"/>
                  </a:lnTo>
                  <a:cubicBezTo>
                    <a:pt x="183765" y="37095"/>
                    <a:pt x="183114" y="32928"/>
                    <a:pt x="181812" y="30919"/>
                  </a:cubicBezTo>
                  <a:cubicBezTo>
                    <a:pt x="180510" y="28910"/>
                    <a:pt x="178482" y="27905"/>
                    <a:pt x="175729" y="27905"/>
                  </a:cubicBezTo>
                  <a:cubicBezTo>
                    <a:pt x="172603" y="27905"/>
                    <a:pt x="170464" y="28965"/>
                    <a:pt x="169311" y="31086"/>
                  </a:cubicBezTo>
                  <a:cubicBezTo>
                    <a:pt x="168157" y="33207"/>
                    <a:pt x="167580" y="37728"/>
                    <a:pt x="167580" y="44648"/>
                  </a:cubicBezTo>
                  <a:lnTo>
                    <a:pt x="167580" y="59494"/>
                  </a:lnTo>
                  <a:lnTo>
                    <a:pt x="122486" y="59494"/>
                  </a:lnTo>
                  <a:lnTo>
                    <a:pt x="122486" y="44090"/>
                  </a:lnTo>
                  <a:cubicBezTo>
                    <a:pt x="122486" y="26826"/>
                    <a:pt x="126429" y="15162"/>
                    <a:pt x="134317" y="9097"/>
                  </a:cubicBezTo>
                  <a:cubicBezTo>
                    <a:pt x="142205" y="3032"/>
                    <a:pt x="154744" y="0"/>
                    <a:pt x="1719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479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实例篇</a:t>
            </a:r>
            <a:r>
              <a:rPr lang="en-US" altLang="zh-CN" b="1" dirty="0" err="1"/>
              <a:t>---</a:t>
            </a:r>
            <a:r>
              <a:rPr lang="zh-CN" altLang="en-US" b="1" dirty="0" err="1"/>
              <a:t> 前置条件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80" y="1252869"/>
            <a:ext cx="7924802" cy="26021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54" y="4584324"/>
            <a:ext cx="2832100" cy="172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234" y="4216024"/>
            <a:ext cx="3275932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0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Read</a:t>
            </a:r>
            <a:r>
              <a:rPr kumimoji="1" lang="zh-CN" altLang="en-US"/>
              <a:t> </a:t>
            </a:r>
            <a:r>
              <a:rPr kumimoji="1" lang="en-US" altLang="zh-CN"/>
              <a:t>Committed</a:t>
            </a:r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8844"/>
              </p:ext>
            </p:extLst>
          </p:nvPr>
        </p:nvGraphicFramePr>
        <p:xfrm>
          <a:off x="556844" y="2507772"/>
          <a:ext cx="11153892" cy="2463696"/>
        </p:xfrm>
        <a:graphic>
          <a:graphicData uri="http://schemas.openxmlformats.org/drawingml/2006/table">
            <a:tbl>
              <a:tblPr/>
              <a:tblGrid>
                <a:gridCol w="5576946"/>
                <a:gridCol w="5576946"/>
              </a:tblGrid>
              <a:tr h="431102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事务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事务</a:t>
                      </a: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96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update TT set Name='张三1' where Id=1;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update TT set Name='张三1' where Id=1;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429">
                <a:tc>
                  <a:txBody>
                    <a:bodyPr/>
                    <a:lstStyle/>
                    <a:p>
                      <a:pPr algn="l" fontAlgn="t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0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commit;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44" y="1285394"/>
            <a:ext cx="103838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select @@global.tx_isolation,@@tx_isolation;</a:t>
            </a:r>
          </a:p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SET session transaction isolation level 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read committed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;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zh-CN" altLang="en-US" i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3790" y="38758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CN">
                <a:solidFill>
                  <a:srgbClr val="FF0000"/>
                </a:solidFill>
              </a:rPr>
              <a:t>ERROR 1205 (HY000): Lock wait timeout exceeded; try restarting transaction</a:t>
            </a:r>
          </a:p>
        </p:txBody>
      </p:sp>
      <p:sp>
        <p:nvSpPr>
          <p:cNvPr id="4" name="矩形 3"/>
          <p:cNvSpPr/>
          <p:nvPr/>
        </p:nvSpPr>
        <p:spPr>
          <a:xfrm>
            <a:off x="556844" y="5758289"/>
            <a:ext cx="84106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问题一：如果事务B ，更新Id=2 ,是否会锁等待？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问题二：如果where条件没有索引（where comment=?)，是否会发生锁等待？</a:t>
            </a:r>
          </a:p>
        </p:txBody>
      </p:sp>
    </p:spTree>
    <p:extLst>
      <p:ext uri="{BB962C8B-B14F-4D97-AF65-F5344CB8AC3E}">
        <p14:creationId xmlns:p14="http://schemas.microsoft.com/office/powerpoint/2010/main" val="69796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Read</a:t>
            </a:r>
            <a:r>
              <a:rPr kumimoji="1" lang="zh-CN" altLang="en-US"/>
              <a:t> </a:t>
            </a:r>
            <a:r>
              <a:rPr kumimoji="1" lang="en-US" altLang="zh-CN"/>
              <a:t>Committed</a:t>
            </a:r>
            <a:endParaRPr kumimoji="1"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44" y="1285394"/>
            <a:ext cx="103838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select @@global.tx_isolation,@@tx_isolation;</a:t>
            </a:r>
          </a:p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SET session transaction isolation level 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read committed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;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zh-CN" altLang="en-US" i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7685"/>
              </p:ext>
            </p:extLst>
          </p:nvPr>
        </p:nvGraphicFramePr>
        <p:xfrm>
          <a:off x="425113" y="2184555"/>
          <a:ext cx="11237498" cy="3821379"/>
        </p:xfrm>
        <a:graphic>
          <a:graphicData uri="http://schemas.openxmlformats.org/drawingml/2006/table">
            <a:tbl>
              <a:tblPr/>
              <a:tblGrid>
                <a:gridCol w="5618749"/>
                <a:gridCol w="5618749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17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=11;</a:t>
                      </a:r>
                    </a:p>
                    <a:p>
                      <a:pPr algn="l" fontAlgn="t"/>
                      <a:endParaRPr lang="en-US" altLang="zh-CN" sz="16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update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Name=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2’where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comment=11;</a:t>
                      </a:r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34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altLang="en-US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=11;</a:t>
                      </a:r>
                    </a:p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974"/>
              </p:ext>
            </p:extLst>
          </p:nvPr>
        </p:nvGraphicFramePr>
        <p:xfrm>
          <a:off x="556844" y="3242214"/>
          <a:ext cx="3697473" cy="670560"/>
        </p:xfrm>
        <a:graphic>
          <a:graphicData uri="http://schemas.openxmlformats.org/drawingml/2006/table">
            <a:tbl>
              <a:tblPr/>
              <a:tblGrid>
                <a:gridCol w="1232491"/>
                <a:gridCol w="1232491"/>
                <a:gridCol w="1232491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9128"/>
              </p:ext>
            </p:extLst>
          </p:nvPr>
        </p:nvGraphicFramePr>
        <p:xfrm>
          <a:off x="556843" y="4968962"/>
          <a:ext cx="3697473" cy="670560"/>
        </p:xfrm>
        <a:graphic>
          <a:graphicData uri="http://schemas.openxmlformats.org/drawingml/2006/table">
            <a:tbl>
              <a:tblPr/>
              <a:tblGrid>
                <a:gridCol w="1232491"/>
                <a:gridCol w="1232491"/>
                <a:gridCol w="1232491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25113" y="6258764"/>
            <a:ext cx="6537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读到了事务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修改的数据，和第一次查询的结果不一样，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是不可重读的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kumimoji="1"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74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Repeatable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1" lang="en-US" altLang="zh-CN"/>
              <a:t>Read</a:t>
            </a:r>
            <a:endParaRPr kumimoji="1"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44" y="1006873"/>
            <a:ext cx="103838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select @@global.tx_isolation,@@tx_isolation;</a:t>
            </a:r>
          </a:p>
          <a:p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SET session transaction isolation level 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repeatable</a:t>
            </a:r>
            <a:r>
              <a:rPr lang="zh-CN" altLang="en-US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</a:t>
            </a:r>
            <a:r>
              <a:rPr lang="en-US" altLang="zh-CN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read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</a:rPr>
              <a:t>;</a:t>
            </a:r>
            <a:r>
              <a:rPr lang="en-US" altLang="zh-CN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zh-CN" altLang="en-US" i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07918"/>
              </p:ext>
            </p:extLst>
          </p:nvPr>
        </p:nvGraphicFramePr>
        <p:xfrm>
          <a:off x="360944" y="1992050"/>
          <a:ext cx="11237499" cy="4789299"/>
        </p:xfrm>
        <a:graphic>
          <a:graphicData uri="http://schemas.openxmlformats.org/drawingml/2006/table">
            <a:tbl>
              <a:tblPr/>
              <a:tblGrid>
                <a:gridCol w="3745833"/>
                <a:gridCol w="3745833"/>
                <a:gridCol w="3745833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begin;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begin;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=11;</a:t>
                      </a:r>
                    </a:p>
                    <a:p>
                      <a:pPr algn="l" fontAlgn="t"/>
                      <a:endParaRPr lang="en-US" altLang="zh-CN" sz="14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update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Name=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2’where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comment=11;</a:t>
                      </a:r>
                    </a:p>
                    <a:p>
                      <a:pPr algn="l" fontAlgn="t"/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341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=11;</a:t>
                      </a: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insert into TT values (null,'呵呵',11);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r>
                        <a:rPr lang="zh-CN" altLang="en-US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=11;</a:t>
                      </a: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3047"/>
              </p:ext>
            </p:extLst>
          </p:nvPr>
        </p:nvGraphicFramePr>
        <p:xfrm>
          <a:off x="360944" y="2938537"/>
          <a:ext cx="3697473" cy="628518"/>
        </p:xfrm>
        <a:graphic>
          <a:graphicData uri="http://schemas.openxmlformats.org/drawingml/2006/table">
            <a:tbl>
              <a:tblPr/>
              <a:tblGrid>
                <a:gridCol w="1232491"/>
                <a:gridCol w="1232491"/>
                <a:gridCol w="1232491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1215"/>
              </p:ext>
            </p:extLst>
          </p:nvPr>
        </p:nvGraphicFramePr>
        <p:xfrm>
          <a:off x="360944" y="4684898"/>
          <a:ext cx="2866937" cy="628518"/>
        </p:xfrm>
        <a:graphic>
          <a:graphicData uri="http://schemas.openxmlformats.org/drawingml/2006/table">
            <a:tbl>
              <a:tblPr/>
              <a:tblGrid>
                <a:gridCol w="401955"/>
                <a:gridCol w="1232491"/>
                <a:gridCol w="1232491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47781"/>
              </p:ext>
            </p:extLst>
          </p:nvPr>
        </p:nvGraphicFramePr>
        <p:xfrm>
          <a:off x="360943" y="6117000"/>
          <a:ext cx="3697473" cy="628518"/>
        </p:xfrm>
        <a:graphic>
          <a:graphicData uri="http://schemas.openxmlformats.org/drawingml/2006/table">
            <a:tbl>
              <a:tblPr/>
              <a:tblGrid>
                <a:gridCol w="1232491"/>
                <a:gridCol w="1232491"/>
                <a:gridCol w="1232491"/>
              </a:tblGrid>
              <a:tr h="3142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5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0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Repeatable</a:t>
            </a:r>
            <a:r>
              <a:rPr kumimoji="1" lang="zh-CN" altLang="en-US"/>
              <a:t> </a:t>
            </a:r>
            <a:r>
              <a:rPr kumimoji="1" lang="en-US" altLang="zh-CN"/>
              <a:t>read--MVVC</a:t>
            </a:r>
            <a:endParaRPr kumimoji="1"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281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55417"/>
              </p:ext>
            </p:extLst>
          </p:nvPr>
        </p:nvGraphicFramePr>
        <p:xfrm>
          <a:off x="838200" y="1391370"/>
          <a:ext cx="10728159" cy="2218036"/>
        </p:xfrm>
        <a:graphic>
          <a:graphicData uri="http://schemas.openxmlformats.org/drawingml/2006/table">
            <a:tbl>
              <a:tblPr/>
              <a:tblGrid>
                <a:gridCol w="2145632"/>
                <a:gridCol w="2446002"/>
                <a:gridCol w="1564524"/>
                <a:gridCol w="2775284"/>
                <a:gridCol w="1796717"/>
              </a:tblGrid>
              <a:tr h="282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Row/Version</a:t>
                      </a:r>
                      <a:endParaRPr 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Version1000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Version1001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Version1002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Version1003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4525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row1</a:t>
                      </a:r>
                      <a:endParaRPr lang="en-US" altLang="zh-CN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37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is-IS" alt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altLang="zh-CN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1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altLang="zh-CN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row4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50279"/>
              </p:ext>
            </p:extLst>
          </p:nvPr>
        </p:nvGraphicFramePr>
        <p:xfrm>
          <a:off x="2878293" y="1750009"/>
          <a:ext cx="2743202" cy="487680"/>
        </p:xfrm>
        <a:graphic>
          <a:graphicData uri="http://schemas.openxmlformats.org/drawingml/2006/table">
            <a:tbl>
              <a:tblPr firstRow="1"/>
              <a:tblGrid>
                <a:gridCol w="320843"/>
                <a:gridCol w="593558"/>
                <a:gridCol w="834189"/>
                <a:gridCol w="529390"/>
                <a:gridCol w="465222"/>
              </a:tblGrid>
              <a:tr h="2083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C.V.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D.V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31535"/>
              </p:ext>
            </p:extLst>
          </p:nvPr>
        </p:nvGraphicFramePr>
        <p:xfrm>
          <a:off x="838200" y="4030632"/>
          <a:ext cx="3172326" cy="2773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72326"/>
              </a:tblGrid>
              <a:tr h="2707052">
                <a:tc>
                  <a:txBody>
                    <a:bodyPr/>
                    <a:lstStyle/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BEGIN;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开启事务，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1001</a:t>
                      </a: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CN" sz="1100" b="0">
                          <a:latin typeface="+mn-ea"/>
                          <a:ea typeface="+mn-ea"/>
                        </a:rPr>
                      </a:br>
                      <a:r>
                        <a:rPr lang="en-US" altLang="zh-CN" sz="1100" b="0">
                          <a:latin typeface="+mn-ea"/>
                          <a:ea typeface="+mn-ea"/>
                        </a:rPr>
                        <a:t>select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*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from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comment=11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读取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version1001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之前的数据</a:t>
                      </a:r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select * from TT where comment=11;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提交，还是获取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version1001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之前的数据</a:t>
                      </a:r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select * from TT where comment=11;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事务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B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提交，还是获取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version1001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之前的数据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8200" y="373706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事务</a:t>
            </a:r>
            <a:r>
              <a:rPr kumimoji="1" lang="en-US" altLang="zh-CN" sz="1400"/>
              <a:t>A</a:t>
            </a:r>
            <a:endParaRPr kumimoji="1" lang="zh-CN" altLang="en-US" sz="140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76186"/>
              </p:ext>
            </p:extLst>
          </p:nvPr>
        </p:nvGraphicFramePr>
        <p:xfrm>
          <a:off x="4342134" y="4030631"/>
          <a:ext cx="3172326" cy="27070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72326"/>
              </a:tblGrid>
              <a:tr h="2707052">
                <a:tc>
                  <a:txBody>
                    <a:bodyPr/>
                    <a:lstStyle/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BEGIN;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开启事务，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1002</a:t>
                      </a:r>
                    </a:p>
                    <a:p>
                      <a:pPr algn="l" fontAlgn="t"/>
                      <a:r>
                        <a:rPr lang="en-US" altLang="zh-CN" sz="1100" b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CN" sz="1100" b="0">
                          <a:latin typeface="+mn-ea"/>
                          <a:ea typeface="+mn-ea"/>
                        </a:rPr>
                      </a:br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altLang="zh-CN" sz="11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endParaRPr lang="en-US" altLang="zh-CN" sz="11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en-US" altLang="zh-CN" sz="11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update</a:t>
                      </a:r>
                      <a:r>
                        <a:rPr lang="zh-CN" altLang="en-US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zh-CN" altLang="en-US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Name=</a:t>
                      </a:r>
                      <a:r>
                        <a:rPr lang="zh-CN" altLang="en-US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2’where</a:t>
                      </a:r>
                      <a:r>
                        <a:rPr lang="zh-CN" altLang="en-US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comment=11;</a:t>
                      </a:r>
                      <a:endParaRPr lang="en-US" altLang="zh-CN" sz="11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修改</a:t>
                      </a: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row1</a:t>
                      </a:r>
                      <a:r>
                        <a:rPr lang="zh-CN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数据，并且更新</a:t>
                      </a: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r>
                        <a:rPr lang="zh-CN" altLang="en-US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1002</a:t>
                      </a:r>
                    </a:p>
                    <a:p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42134" y="373706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事务</a:t>
            </a:r>
            <a:r>
              <a:rPr kumimoji="1" lang="en-US" altLang="zh-CN" sz="1400"/>
              <a:t>B</a:t>
            </a:r>
            <a:endParaRPr kumimoji="1" lang="zh-CN" altLang="en-US" sz="140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5040"/>
              </p:ext>
            </p:extLst>
          </p:nvPr>
        </p:nvGraphicFramePr>
        <p:xfrm>
          <a:off x="7991713" y="4030631"/>
          <a:ext cx="3172326" cy="27070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72326"/>
              </a:tblGrid>
              <a:tr h="2707052">
                <a:tc>
                  <a:txBody>
                    <a:bodyPr/>
                    <a:lstStyle/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BEGIN;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--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开启事务，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version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1003</a:t>
                      </a: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zh-CN" sz="1100" b="0">
                          <a:latin typeface="+mn-ea"/>
                          <a:ea typeface="+mn-ea"/>
                        </a:rPr>
                      </a:br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endParaRPr lang="en-US" altLang="zh-CN" sz="1100" b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="0">
                          <a:latin typeface="+mn-ea"/>
                          <a:ea typeface="+mn-ea"/>
                        </a:rPr>
                        <a:t>insert into TT values (null,'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呵呵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',11);</a:t>
                      </a:r>
                    </a:p>
                    <a:p>
                      <a:r>
                        <a:rPr lang="zh-CN" altLang="en-US" sz="1100" b="0">
                          <a:latin typeface="+mn-ea"/>
                          <a:ea typeface="+mn-ea"/>
                        </a:rPr>
                        <a:t>开启时事务版本号是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1003</a:t>
                      </a:r>
                      <a:r>
                        <a:rPr lang="zh-CN" altLang="en-US" sz="1100" b="0">
                          <a:latin typeface="+mn-ea"/>
                          <a:ea typeface="+mn-ea"/>
                        </a:rPr>
                        <a:t>，因此新增初始版本为</a:t>
                      </a:r>
                      <a:r>
                        <a:rPr lang="en-US" altLang="zh-CN" sz="1100" b="0">
                          <a:latin typeface="+mn-ea"/>
                          <a:ea typeface="+mn-ea"/>
                        </a:rPr>
                        <a:t>1003</a:t>
                      </a:r>
                      <a:endParaRPr lang="zh-CN" altLang="en-US" sz="1100" b="0"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991713" y="373706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事务</a:t>
            </a:r>
            <a:r>
              <a:rPr kumimoji="1" lang="en-US" altLang="zh-CN" sz="1400"/>
              <a:t>C</a:t>
            </a:r>
            <a:endParaRPr kumimoji="1" lang="zh-CN" altLang="en-US" sz="140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374232" y="2313685"/>
            <a:ext cx="1493381" cy="21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5824550" y="2489423"/>
            <a:ext cx="1689910" cy="237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2878293" y="2316533"/>
            <a:ext cx="1303938" cy="319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3325806" y="2313685"/>
            <a:ext cx="1093220" cy="41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V="1">
            <a:off x="9379354" y="3224999"/>
            <a:ext cx="1225429" cy="256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43296"/>
              </p:ext>
            </p:extLst>
          </p:nvPr>
        </p:nvGraphicFramePr>
        <p:xfrm>
          <a:off x="6934199" y="1757903"/>
          <a:ext cx="2899611" cy="731520"/>
        </p:xfrm>
        <a:graphic>
          <a:graphicData uri="http://schemas.openxmlformats.org/drawingml/2006/table">
            <a:tbl>
              <a:tblPr firstRow="1"/>
              <a:tblGrid>
                <a:gridCol w="339136"/>
                <a:gridCol w="627401"/>
                <a:gridCol w="881752"/>
                <a:gridCol w="559574"/>
                <a:gridCol w="491748"/>
              </a:tblGrid>
              <a:tr h="2083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C.V.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D.V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张数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张三</a:t>
                      </a:r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58234"/>
              </p:ext>
            </p:extLst>
          </p:nvPr>
        </p:nvGraphicFramePr>
        <p:xfrm>
          <a:off x="9060849" y="2811355"/>
          <a:ext cx="2743202" cy="487680"/>
        </p:xfrm>
        <a:graphic>
          <a:graphicData uri="http://schemas.openxmlformats.org/drawingml/2006/table">
            <a:tbl>
              <a:tblPr firstRow="1"/>
              <a:tblGrid>
                <a:gridCol w="320843"/>
                <a:gridCol w="593558"/>
                <a:gridCol w="834189"/>
                <a:gridCol w="529390"/>
                <a:gridCol w="465222"/>
              </a:tblGrid>
              <a:tr h="20834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comment</a:t>
                      </a:r>
                      <a:endParaRPr lang="en-US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C.V.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D.V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139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呵呵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1609126" y="65299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hlinkClick r:id="rId3"/>
              </a:rPr>
              <a:t>戳</a:t>
            </a: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914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作者QQ：598969553                   _3"/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2ACD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原创作者QQ：598969553                   _4"/>
          <p:cNvSpPr/>
          <p:nvPr/>
        </p:nvSpPr>
        <p:spPr>
          <a:xfrm>
            <a:off x="3288680" y="2766154"/>
            <a:ext cx="6470674" cy="1048407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cs typeface="+mn-ea"/>
                <a:sym typeface="+mn-lt"/>
              </a:rPr>
              <a:t>避免措施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4" name="原创作者QQ：598969553                   _6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原创作者QQ：598969553                   _11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原创作者QQ：598969553                   _29"/>
          <p:cNvGrpSpPr/>
          <p:nvPr/>
        </p:nvGrpSpPr>
        <p:grpSpPr>
          <a:xfrm>
            <a:off x="2290785" y="2930357"/>
            <a:ext cx="720000" cy="720000"/>
            <a:chOff x="2405797" y="5546899"/>
            <a:chExt cx="421704" cy="421704"/>
          </a:xfrm>
        </p:grpSpPr>
        <p:sp>
          <p:nvSpPr>
            <p:cNvPr id="7" name="椭圆 6"/>
            <p:cNvSpPr/>
            <p:nvPr/>
          </p:nvSpPr>
          <p:spPr>
            <a:xfrm>
              <a:off x="2405797" y="5546899"/>
              <a:ext cx="421704" cy="4217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10683" y="5670788"/>
              <a:ext cx="211932" cy="173926"/>
            </a:xfrm>
            <a:custGeom>
              <a:avLst/>
              <a:gdLst/>
              <a:ahLst/>
              <a:cxnLst/>
              <a:rect l="l" t="t" r="r" b="b"/>
              <a:pathLst>
                <a:path w="228637" h="187635">
                  <a:moveTo>
                    <a:pt x="170706" y="44649"/>
                  </a:moveTo>
                  <a:lnTo>
                    <a:pt x="150781" y="121556"/>
                  </a:lnTo>
                  <a:lnTo>
                    <a:pt x="170706" y="121556"/>
                  </a:lnTo>
                  <a:close/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2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7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56083" y="3461"/>
                  </a:moveTo>
                  <a:lnTo>
                    <a:pt x="215801" y="3461"/>
                  </a:lnTo>
                  <a:lnTo>
                    <a:pt x="215801" y="121556"/>
                  </a:lnTo>
                  <a:lnTo>
                    <a:pt x="228637" y="121556"/>
                  </a:lnTo>
                  <a:lnTo>
                    <a:pt x="228637" y="152363"/>
                  </a:lnTo>
                  <a:lnTo>
                    <a:pt x="215801" y="152363"/>
                  </a:lnTo>
                  <a:lnTo>
                    <a:pt x="215801" y="184175"/>
                  </a:lnTo>
                  <a:lnTo>
                    <a:pt x="170706" y="184175"/>
                  </a:lnTo>
                  <a:lnTo>
                    <a:pt x="170706" y="152363"/>
                  </a:lnTo>
                  <a:lnTo>
                    <a:pt x="117128" y="152363"/>
                  </a:lnTo>
                  <a:lnTo>
                    <a:pt x="117128" y="121556"/>
                  </a:ln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7"/>
                    <a:pt x="105631" y="148568"/>
                    <a:pt x="104142" y="154819"/>
                  </a:cubicBezTo>
                  <a:cubicBezTo>
                    <a:pt x="102654" y="161070"/>
                    <a:pt x="99566" y="166911"/>
                    <a:pt x="94878" y="172343"/>
                  </a:cubicBezTo>
                  <a:cubicBezTo>
                    <a:pt x="90190" y="177776"/>
                    <a:pt x="84534" y="181682"/>
                    <a:pt x="77911" y="184064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8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698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Case</a:t>
            </a:r>
            <a:r>
              <a:rPr kumimoji="1" lang="zh-CN" altLang="en-US"/>
              <a:t>一   </a:t>
            </a:r>
            <a:r>
              <a:rPr kumimoji="1" lang="en-US" altLang="zh-CN"/>
              <a:t>MDL</a:t>
            </a:r>
            <a:r>
              <a:rPr kumimoji="1" lang="zh-CN" altLang="en-US"/>
              <a:t>锁相关</a:t>
            </a:r>
          </a:p>
        </p:txBody>
      </p:sp>
      <p:sp>
        <p:nvSpPr>
          <p:cNvPr id="3" name="矩形 2"/>
          <p:cNvSpPr/>
          <p:nvPr/>
        </p:nvSpPr>
        <p:spPr>
          <a:xfrm>
            <a:off x="556846" y="1647599"/>
            <a:ext cx="10351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>
                <a:solidFill>
                  <a:srgbClr val="333333"/>
                </a:solidFill>
                <a:effectLst/>
                <a:latin typeface="+mn-ea"/>
              </a:rPr>
              <a:t>现象：</a:t>
            </a:r>
            <a:r>
              <a:rPr lang="en-US" altLang="zh-CN" sz="2400" b="0" i="0">
                <a:solidFill>
                  <a:srgbClr val="333333"/>
                </a:solidFill>
                <a:effectLst/>
                <a:latin typeface="+mn-ea"/>
              </a:rPr>
              <a:t>deadlock</a:t>
            </a:r>
            <a:r>
              <a:rPr lang="zh-CN" altLang="en-US" sz="2400" b="0" i="0">
                <a:solidFill>
                  <a:srgbClr val="333333"/>
                </a:solidFill>
                <a:effectLst/>
                <a:latin typeface="+mn-ea"/>
              </a:rPr>
              <a:t>  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与 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lock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wait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timeout</a:t>
            </a:r>
            <a:br>
              <a:rPr lang="en-US" altLang="zh-CN" sz="2400">
                <a:solidFill>
                  <a:srgbClr val="333333"/>
                </a:solidFill>
                <a:latin typeface="+mn-ea"/>
              </a:rPr>
            </a:br>
            <a:r>
              <a:rPr lang="zh-CN" altLang="en-US" sz="2400">
                <a:solidFill>
                  <a:srgbClr val="333333"/>
                </a:solidFill>
                <a:latin typeface="+mn-ea"/>
              </a:rPr>
              <a:t>排查：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show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processlist</a:t>
            </a:r>
            <a:endParaRPr lang="zh-CN" altLang="en-US" sz="2400" b="0" i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6318" y="1247489"/>
            <a:ext cx="9387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CASE: https://wiki.sankuai.com/pages/viewpage.action?pageId=124748369</a:t>
            </a:r>
            <a:endParaRPr kumimoji="1"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6" y="2478596"/>
            <a:ext cx="11267516" cy="3007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318" y="5746903"/>
            <a:ext cx="3581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33"/>
                </a:solidFill>
                <a:latin typeface="+mn-ea"/>
              </a:rPr>
              <a:t>避免：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DDL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变更低峰操作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1958" y="63366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hlinkClick r:id="rId3"/>
              </a:rPr>
              <a:t>case</a:t>
            </a:r>
            <a:endParaRPr kumimoji="1"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0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Case</a:t>
            </a:r>
            <a:r>
              <a:rPr kumimoji="1" lang="zh-CN" altLang="en-US"/>
              <a:t>二  </a:t>
            </a:r>
            <a:r>
              <a:rPr kumimoji="1" lang="en-US" altLang="zh-CN"/>
              <a:t>GAP</a:t>
            </a:r>
            <a:r>
              <a:rPr kumimoji="1" lang="zh-CN" altLang="en-US"/>
              <a:t>锁相关</a:t>
            </a:r>
          </a:p>
        </p:txBody>
      </p:sp>
      <p:sp>
        <p:nvSpPr>
          <p:cNvPr id="3" name="矩形 2"/>
          <p:cNvSpPr/>
          <p:nvPr/>
        </p:nvSpPr>
        <p:spPr>
          <a:xfrm>
            <a:off x="556846" y="1647599"/>
            <a:ext cx="103517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现象：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mysql-insert-deadlock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lock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wait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timeout</a:t>
            </a:r>
            <a:b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场景：先删除（通过索引删除），再插入</a:t>
            </a: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原因：</a:t>
            </a:r>
            <a:b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endParaRPr lang="zh-CN" altLang="en-US" sz="2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46" y="1247489"/>
            <a:ext cx="946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CASE: https://wiki.sankuai.com/pages/viewpage.action?pageId=</a:t>
            </a:r>
            <a:r>
              <a:rPr kumimoji="1" lang="is-I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386002775</a:t>
            </a:r>
            <a:endParaRPr kumimoji="1"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318" y="5746903"/>
            <a:ext cx="7859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33"/>
                </a:solidFill>
                <a:latin typeface="+mn-ea"/>
              </a:rPr>
              <a:t>避免：删除记录前，先查询是否存在，从而消除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锁；</a:t>
            </a:r>
            <a:endParaRPr lang="en-US" altLang="zh-CN" sz="240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>
                <a:solidFill>
                  <a:srgbClr val="333333"/>
                </a:solidFill>
                <a:latin typeface="+mn-ea"/>
              </a:rPr>
              <a:t>          或者删除索引，也能消除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Gap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12379" y="64489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hlinkClick r:id="rId3"/>
              </a:rPr>
              <a:t>CASE</a:t>
            </a:r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3161929"/>
            <a:ext cx="11823032" cy="16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1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作者QQ：598969553                   _4"/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2ACD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原创作者QQ：598969553                   _5"/>
          <p:cNvSpPr/>
          <p:nvPr/>
        </p:nvSpPr>
        <p:spPr>
          <a:xfrm>
            <a:off x="3504174" y="2328913"/>
            <a:ext cx="5728402" cy="1048407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cs typeface="+mn-ea"/>
                <a:sym typeface="+mn-lt"/>
              </a:rPr>
              <a:t>锁类型</a:t>
            </a:r>
          </a:p>
        </p:txBody>
      </p:sp>
      <p:sp>
        <p:nvSpPr>
          <p:cNvPr id="4" name="原创作者QQ：598969553                   _8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原创作者QQ：598969553                   _13"/>
          <p:cNvSpPr>
            <a:spLocks noEditPoints="1"/>
          </p:cNvSpPr>
          <p:nvPr/>
        </p:nvSpPr>
        <p:spPr bwMode="auto">
          <a:xfrm rot="7533422">
            <a:off x="5120780" y="1028387"/>
            <a:ext cx="135142" cy="135142"/>
          </a:xfrm>
          <a:custGeom>
            <a:avLst/>
            <a:gdLst>
              <a:gd name="T0" fmla="*/ 20 w 40"/>
              <a:gd name="T1" fmla="*/ 40 h 40"/>
              <a:gd name="T2" fmla="*/ 0 w 40"/>
              <a:gd name="T3" fmla="*/ 20 h 40"/>
              <a:gd name="T4" fmla="*/ 20 w 40"/>
              <a:gd name="T5" fmla="*/ 0 h 40"/>
              <a:gd name="T6" fmla="*/ 40 w 40"/>
              <a:gd name="T7" fmla="*/ 20 h 40"/>
              <a:gd name="T8" fmla="*/ 20 w 40"/>
              <a:gd name="T9" fmla="*/ 40 h 40"/>
              <a:gd name="T10" fmla="*/ 20 w 40"/>
              <a:gd name="T11" fmla="*/ 6 h 40"/>
              <a:gd name="T12" fmla="*/ 6 w 40"/>
              <a:gd name="T13" fmla="*/ 20 h 40"/>
              <a:gd name="T14" fmla="*/ 20 w 40"/>
              <a:gd name="T15" fmla="*/ 33 h 40"/>
              <a:gd name="T16" fmla="*/ 33 w 40"/>
              <a:gd name="T17" fmla="*/ 20 h 40"/>
              <a:gd name="T18" fmla="*/ 20 w 40"/>
              <a:gd name="T19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7"/>
                  <a:pt x="12" y="33"/>
                  <a:pt x="20" y="33"/>
                </a:cubicBezTo>
                <a:cubicBezTo>
                  <a:pt x="27" y="33"/>
                  <a:pt x="33" y="27"/>
                  <a:pt x="33" y="20"/>
                </a:cubicBezTo>
                <a:cubicBezTo>
                  <a:pt x="33" y="12"/>
                  <a:pt x="27" y="6"/>
                  <a:pt x="20" y="6"/>
                </a:cubicBezTo>
                <a:close/>
              </a:path>
            </a:pathLst>
          </a:custGeom>
          <a:solidFill>
            <a:srgbClr val="D8FCDA"/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原创作者QQ：598969553                   _20"/>
          <p:cNvGrpSpPr/>
          <p:nvPr/>
        </p:nvGrpSpPr>
        <p:grpSpPr>
          <a:xfrm>
            <a:off x="2476560" y="2574755"/>
            <a:ext cx="720000" cy="720000"/>
            <a:chOff x="2405797" y="2729907"/>
            <a:chExt cx="421704" cy="421704"/>
          </a:xfrm>
        </p:grpSpPr>
        <p:sp>
          <p:nvSpPr>
            <p:cNvPr id="7" name="椭圆 6"/>
            <p:cNvSpPr/>
            <p:nvPr/>
          </p:nvSpPr>
          <p:spPr>
            <a:xfrm>
              <a:off x="2405797" y="2729907"/>
              <a:ext cx="421704" cy="4217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27030" y="2853796"/>
              <a:ext cx="179238" cy="173926"/>
            </a:xfrm>
            <a:custGeom>
              <a:avLst/>
              <a:gdLst/>
              <a:ahLst/>
              <a:cxnLst/>
              <a:rect l="l" t="t" r="r" b="b"/>
              <a:pathLst>
                <a:path w="193365" h="187635">
                  <a:moveTo>
                    <a:pt x="53355" y="27794"/>
                  </a:moveTo>
                  <a:cubicBezTo>
                    <a:pt x="50006" y="27794"/>
                    <a:pt x="47792" y="29078"/>
                    <a:pt x="46713" y="31645"/>
                  </a:cubicBezTo>
                  <a:cubicBezTo>
                    <a:pt x="45634" y="34212"/>
                    <a:pt x="45095" y="40147"/>
                    <a:pt x="45095" y="49448"/>
                  </a:cubicBezTo>
                  <a:lnTo>
                    <a:pt x="45095" y="137629"/>
                  </a:lnTo>
                  <a:cubicBezTo>
                    <a:pt x="45095" y="148121"/>
                    <a:pt x="45597" y="154447"/>
                    <a:pt x="46602" y="156605"/>
                  </a:cubicBezTo>
                  <a:cubicBezTo>
                    <a:pt x="47606" y="158763"/>
                    <a:pt x="49783" y="159842"/>
                    <a:pt x="53132" y="159842"/>
                  </a:cubicBezTo>
                  <a:cubicBezTo>
                    <a:pt x="56480" y="159842"/>
                    <a:pt x="58675" y="158577"/>
                    <a:pt x="59717" y="156047"/>
                  </a:cubicBezTo>
                  <a:cubicBezTo>
                    <a:pt x="60759" y="153516"/>
                    <a:pt x="61280" y="147824"/>
                    <a:pt x="61280" y="138969"/>
                  </a:cubicBezTo>
                  <a:lnTo>
                    <a:pt x="61280" y="49448"/>
                  </a:lnTo>
                  <a:cubicBezTo>
                    <a:pt x="61280" y="39849"/>
                    <a:pt x="60815" y="33840"/>
                    <a:pt x="59885" y="31422"/>
                  </a:cubicBezTo>
                  <a:cubicBezTo>
                    <a:pt x="58955" y="29003"/>
                    <a:pt x="56778" y="27794"/>
                    <a:pt x="53355" y="27794"/>
                  </a:cubicBezTo>
                  <a:close/>
                  <a:moveTo>
                    <a:pt x="166799" y="3461"/>
                  </a:moveTo>
                  <a:lnTo>
                    <a:pt x="193365" y="3461"/>
                  </a:lnTo>
                  <a:lnTo>
                    <a:pt x="193365" y="184175"/>
                  </a:lnTo>
                  <a:lnTo>
                    <a:pt x="148270" y="184175"/>
                  </a:lnTo>
                  <a:lnTo>
                    <a:pt x="148270" y="87288"/>
                  </a:lnTo>
                  <a:cubicBezTo>
                    <a:pt x="148270" y="73298"/>
                    <a:pt x="147935" y="64889"/>
                    <a:pt x="147265" y="62062"/>
                  </a:cubicBezTo>
                  <a:cubicBezTo>
                    <a:pt x="146596" y="59234"/>
                    <a:pt x="144754" y="57094"/>
                    <a:pt x="141740" y="55643"/>
                  </a:cubicBezTo>
                  <a:cubicBezTo>
                    <a:pt x="138726" y="54192"/>
                    <a:pt x="132011" y="53467"/>
                    <a:pt x="121593" y="53467"/>
                  </a:cubicBezTo>
                  <a:lnTo>
                    <a:pt x="117128" y="53467"/>
                  </a:lnTo>
                  <a:lnTo>
                    <a:pt x="117128" y="32398"/>
                  </a:lnTo>
                  <a:cubicBezTo>
                    <a:pt x="138931" y="27706"/>
                    <a:pt x="155488" y="18060"/>
                    <a:pt x="166799" y="3461"/>
                  </a:cubicBezTo>
                  <a:close/>
                  <a:moveTo>
                    <a:pt x="52350" y="0"/>
                  </a:moveTo>
                  <a:cubicBezTo>
                    <a:pt x="62247" y="0"/>
                    <a:pt x="71103" y="1730"/>
                    <a:pt x="78916" y="5191"/>
                  </a:cubicBezTo>
                  <a:cubicBezTo>
                    <a:pt x="86730" y="8651"/>
                    <a:pt x="92571" y="12874"/>
                    <a:pt x="96441" y="17860"/>
                  </a:cubicBezTo>
                  <a:cubicBezTo>
                    <a:pt x="100310" y="22845"/>
                    <a:pt x="102933" y="28464"/>
                    <a:pt x="104310" y="34714"/>
                  </a:cubicBezTo>
                  <a:cubicBezTo>
                    <a:pt x="105687" y="40965"/>
                    <a:pt x="106375" y="50937"/>
                    <a:pt x="106375" y="64629"/>
                  </a:cubicBezTo>
                  <a:lnTo>
                    <a:pt x="106375" y="124904"/>
                  </a:lnTo>
                  <a:cubicBezTo>
                    <a:pt x="106375" y="138596"/>
                    <a:pt x="105631" y="148568"/>
                    <a:pt x="104142" y="154819"/>
                  </a:cubicBezTo>
                  <a:cubicBezTo>
                    <a:pt x="102654" y="161069"/>
                    <a:pt x="99566" y="166911"/>
                    <a:pt x="94878" y="172343"/>
                  </a:cubicBezTo>
                  <a:cubicBezTo>
                    <a:pt x="90190" y="177775"/>
                    <a:pt x="84534" y="181682"/>
                    <a:pt x="77911" y="184063"/>
                  </a:cubicBezTo>
                  <a:cubicBezTo>
                    <a:pt x="71289" y="186445"/>
                    <a:pt x="63884" y="187635"/>
                    <a:pt x="55699" y="187635"/>
                  </a:cubicBezTo>
                  <a:cubicBezTo>
                    <a:pt x="44909" y="187635"/>
                    <a:pt x="35942" y="186389"/>
                    <a:pt x="28798" y="183896"/>
                  </a:cubicBezTo>
                  <a:cubicBezTo>
                    <a:pt x="21654" y="181403"/>
                    <a:pt x="15962" y="177515"/>
                    <a:pt x="11720" y="172232"/>
                  </a:cubicBezTo>
                  <a:cubicBezTo>
                    <a:pt x="7479" y="166948"/>
                    <a:pt x="4465" y="161386"/>
                    <a:pt x="2679" y="155544"/>
                  </a:cubicBezTo>
                  <a:cubicBezTo>
                    <a:pt x="893" y="149703"/>
                    <a:pt x="0" y="140420"/>
                    <a:pt x="0" y="127695"/>
                  </a:cubicBezTo>
                  <a:lnTo>
                    <a:pt x="0" y="64629"/>
                  </a:lnTo>
                  <a:cubicBezTo>
                    <a:pt x="0" y="48035"/>
                    <a:pt x="1432" y="35607"/>
                    <a:pt x="4297" y="27347"/>
                  </a:cubicBezTo>
                  <a:cubicBezTo>
                    <a:pt x="7162" y="19087"/>
                    <a:pt x="12855" y="12465"/>
                    <a:pt x="21375" y="7479"/>
                  </a:cubicBezTo>
                  <a:cubicBezTo>
                    <a:pt x="29896" y="2493"/>
                    <a:pt x="40221" y="0"/>
                    <a:pt x="52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bg2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669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死锁的避免</a:t>
            </a:r>
          </a:p>
        </p:txBody>
      </p:sp>
      <p:sp>
        <p:nvSpPr>
          <p:cNvPr id="3" name="矩形 2"/>
          <p:cNvSpPr/>
          <p:nvPr/>
        </p:nvSpPr>
        <p:spPr>
          <a:xfrm>
            <a:off x="556845" y="1647599"/>
            <a:ext cx="111057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死锁避免的一些办法：</a:t>
            </a:r>
          </a:p>
          <a:p>
            <a:pPr>
              <a:lnSpc>
                <a:spcPct val="150000"/>
              </a:lnSpc>
            </a:pP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、如果不同程序会并发存取多个表，尽量约定以相同的顺序访问表，可以大大降低死锁机会。</a:t>
            </a:r>
          </a:p>
          <a:p>
            <a:pPr>
              <a:lnSpc>
                <a:spcPct val="150000"/>
              </a:lnSpc>
            </a:pP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2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、在同一个事务中，尽可能做到一次锁定所需要的所有资源，减少死锁产生概率；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88842" y="6625389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Mybatis</a:t>
            </a:r>
            <a:r>
              <a:rPr kumimoji="1" lang="zh-CN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hlinkClick r:id="rId3"/>
              </a:rPr>
              <a:t>事务</a:t>
            </a:r>
            <a:endParaRPr kumimoji="1"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21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附  参考资料</a:t>
            </a:r>
          </a:p>
        </p:txBody>
      </p:sp>
      <p:sp>
        <p:nvSpPr>
          <p:cNvPr id="4" name="矩形 3"/>
          <p:cNvSpPr/>
          <p:nvPr/>
        </p:nvSpPr>
        <p:spPr>
          <a:xfrm>
            <a:off x="770020" y="1988767"/>
            <a:ext cx="7812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250000"/>
              </a:lnSpc>
              <a:buFont typeface="Arial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Mysql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参考手册</a:t>
            </a:r>
            <a:endParaRPr lang="zh-CN" altLang="en-US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latinLnBrk="1">
              <a:lnSpc>
                <a:spcPct val="250000"/>
              </a:lnSpc>
              <a:buFont typeface="Arial" charset="0"/>
              <a:buChar char="•"/>
            </a:pPr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hlinkClick r:id="rId3"/>
              </a:rPr>
              <a:t>《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hlinkClick r:id="rId3"/>
              </a:rPr>
              <a:t>高性能</a:t>
            </a:r>
            <a:r>
              <a:rPr lang="en-US" altLang="zh-CN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hlinkClick r:id="rId3"/>
              </a:rPr>
              <a:t>MySQL》</a:t>
            </a:r>
            <a:r>
              <a:rPr lang="zh-CN" altLang="en-US" sz="2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hlinkClick r:id="rId3"/>
              </a:rPr>
              <a:t>第三版</a:t>
            </a:r>
            <a:endParaRPr lang="en-US" altLang="zh-CN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latinLnBrk="1">
              <a:lnSpc>
                <a:spcPct val="250000"/>
              </a:lnSpc>
              <a:buFont typeface="Arial" charset="0"/>
              <a:buChar char="•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《MySQL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技术内幕：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InnoDB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存储引擎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》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第二版</a:t>
            </a:r>
            <a:endParaRPr lang="zh-CN" altLang="en-US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608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124586"/>
            <a:ext cx="3457575" cy="3584848"/>
          </a:xfrm>
          <a:prstGeom prst="rect">
            <a:avLst/>
          </a:prstGeom>
        </p:spPr>
      </p:pic>
      <p:sp>
        <p:nvSpPr>
          <p:cNvPr id="3" name="原创作者QQ：598969553                   _5"/>
          <p:cNvSpPr/>
          <p:nvPr/>
        </p:nvSpPr>
        <p:spPr>
          <a:xfrm>
            <a:off x="3810458" y="1280568"/>
            <a:ext cx="4266282" cy="569698"/>
          </a:xfrm>
          <a:prstGeom prst="rect">
            <a:avLst/>
          </a:prstGeom>
          <a:solidFill>
            <a:srgbClr val="2CB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cs typeface="+mn-ea"/>
                <a:sym typeface="+mn-lt"/>
              </a:rPr>
              <a:t>大象扫一扫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232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InnoDB</a:t>
            </a:r>
            <a:r>
              <a:rPr lang="zh-CN" altLang="en-US" b="1" dirty="0" err="1"/>
              <a:t>存储引擎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48102" y="1713305"/>
            <a:ext cx="6625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Mysql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是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单进程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多线程架构的数据库。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数据库：物理操作系统文件或其他形式文件集合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/>
            </a:r>
            <a:b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</a:b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数据库实例：数据库后台进程</a:t>
            </a: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线程以及一个共享内存区域组成。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22" y="1606530"/>
            <a:ext cx="5535078" cy="44550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3558" y="1237198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Mysql</a:t>
            </a:r>
            <a:r>
              <a:rPr kumimoji="1"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体系结构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73491" y="6011100"/>
            <a:ext cx="510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连接池组件；管理服务和工具组件；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SQL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接口组件；查询分析器组件；优化器组件；缓存组件；插件式查询引擎；物理文件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5911" y="3703000"/>
            <a:ext cx="24148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InnoDB</a:t>
            </a:r>
            <a:r>
              <a:rPr lang="zh-CN" altLang="en-US" sz="2000" dirty="0">
                <a:latin typeface="+mn-ea"/>
              </a:rPr>
              <a:t>存储引擎：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支持事务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OLTP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应用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行锁设计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支持外键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类非锁定读特性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IO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密集型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0334" y="3703000"/>
            <a:ext cx="25346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MyISAM</a:t>
            </a:r>
            <a:r>
              <a:rPr kumimoji="1" lang="zh-CN" altLang="en-US" sz="2000" dirty="0">
                <a:latin typeface="+mn-ea"/>
              </a:rPr>
              <a:t>存储引擎：</a:t>
            </a:r>
            <a:endParaRPr kumimoji="1" lang="en-US" altLang="zh-CN" sz="2000" dirty="0"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不支持事务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OLAP</a:t>
            </a: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表锁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全文索引</a:t>
            </a:r>
            <a:endParaRPr kumimoji="1"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CPU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密集型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860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基础篇</a:t>
            </a:r>
            <a:r>
              <a:rPr lang="en-US" altLang="zh-CN" b="1" dirty="0" err="1"/>
              <a:t>---InnoDB</a:t>
            </a:r>
            <a:r>
              <a:rPr lang="zh-CN" altLang="en-US" b="1" dirty="0" err="1"/>
              <a:t>隔离级别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691"/>
              </p:ext>
            </p:extLst>
          </p:nvPr>
        </p:nvGraphicFramePr>
        <p:xfrm>
          <a:off x="614948" y="1443790"/>
          <a:ext cx="10855156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789"/>
                <a:gridCol w="2713789"/>
                <a:gridCol w="2713789"/>
                <a:gridCol w="2713789"/>
              </a:tblGrid>
              <a:tr h="7732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隔离级别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脏读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不可重复读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幻读</a:t>
                      </a:r>
                    </a:p>
                  </a:txBody>
                  <a:tcPr/>
                </a:tc>
              </a:tr>
              <a:tr h="773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未提交读</a:t>
                      </a:r>
                      <a:endPara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zh-CN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可能</a:t>
                      </a:r>
                    </a:p>
                  </a:txBody>
                  <a:tcPr/>
                </a:tc>
              </a:tr>
              <a:tr h="773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已提交读</a:t>
                      </a:r>
                      <a:endPara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zh-CN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committed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可能</a:t>
                      </a:r>
                    </a:p>
                  </a:txBody>
                  <a:tcPr/>
                </a:tc>
              </a:tr>
              <a:tr h="773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可重复读</a:t>
                      </a:r>
                      <a:endPara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Repeatable</a:t>
                      </a:r>
                      <a:r>
                        <a:rPr lang="zh-CN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read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>
                          <a:solidFill>
                            <a:schemeClr val="accent3"/>
                          </a:solidFill>
                        </a:rPr>
                        <a:t>不可能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>
                          <a:solidFill>
                            <a:schemeClr val="accent3"/>
                          </a:solidFill>
                        </a:rPr>
                        <a:t>不可能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>
                          <a:solidFill>
                            <a:schemeClr val="accent6"/>
                          </a:solidFill>
                        </a:rPr>
                        <a:t>可能</a:t>
                      </a:r>
                    </a:p>
                  </a:txBody>
                  <a:tcPr/>
                </a:tc>
              </a:tr>
              <a:tr h="773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可串行化</a:t>
                      </a:r>
                      <a:endPara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serializable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不可能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笑脸 8"/>
          <p:cNvSpPr/>
          <p:nvPr/>
        </p:nvSpPr>
        <p:spPr>
          <a:xfrm>
            <a:off x="2662990" y="3946359"/>
            <a:ext cx="385010" cy="368968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4948" y="5797039"/>
            <a:ext cx="106947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+mn-ea"/>
              </a:rPr>
              <a:t>脏读：一个事务读取到另一事务未提交的更新数据。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zh-CN" sz="160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+mn-ea"/>
              </a:rPr>
              <a:t>不可重复读：在同一事务中,多次读取同一数据返回的结果有所不同。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不可重复读重点在于</a:t>
            </a:r>
            <a:r>
              <a:rPr lang="en-US" altLang="zh-CN" sz="16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6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+mn-ea"/>
              </a:rPr>
              <a:t>幻读：一个事务读到另一个事务已提交的insert数据。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幻读的重点在于</a:t>
            </a:r>
            <a:r>
              <a:rPr lang="en-US" altLang="zh-CN" sz="1600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insert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0912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/>
              <a:t>InnoDB</a:t>
            </a:r>
            <a:r>
              <a:rPr lang="zh-CN" altLang="en-US" b="1" dirty="0" err="1"/>
              <a:t>锁类型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86110"/>
            <a:ext cx="99581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InnoDB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使用的锁类型，分别有：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endParaRPr lang="zh-CN" altLang="en-US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共享锁（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S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）和排他锁（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X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    </a:t>
            </a: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意向锁（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IS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和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IX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自增长锁（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AUTO-INC Locks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</a:t>
            </a:r>
            <a:endParaRPr lang="en-US" altLang="zh-CN" sz="2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72800" y="6550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参考阅读</a:t>
            </a:r>
            <a:endParaRPr kumimoji="1"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58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锁类型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共享锁和排他锁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33849"/>
            <a:ext cx="995813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共享锁和排他锁都是</a:t>
            </a:r>
            <a:r>
              <a:rPr lang="zh-CN" altLang="en-US" sz="2800" b="1" i="0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行级锁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：</a:t>
            </a:r>
            <a:endParaRPr lang="zh-CN" altLang="en-US" sz="24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共享锁（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S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）</a:t>
            </a:r>
            <a:endParaRPr lang="en-US" altLang="zh-CN" sz="2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又称读锁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其他事务可以继续加共享锁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但不能加排他锁</a:t>
            </a:r>
            <a:endParaRPr lang="zh-CN" altLang="en-US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排他锁（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2">
              <a:lnSpc>
                <a:spcPct val="20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又称读锁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其他事务可以继续加共享锁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但不能加排他锁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0245"/>
              </p:ext>
            </p:extLst>
          </p:nvPr>
        </p:nvGraphicFramePr>
        <p:xfrm>
          <a:off x="1245937" y="5163329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77389" y="47939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排他锁和共享锁的兼容性</a:t>
            </a:r>
          </a:p>
        </p:txBody>
      </p:sp>
    </p:spTree>
    <p:extLst>
      <p:ext uri="{BB962C8B-B14F-4D97-AF65-F5344CB8AC3E}">
        <p14:creationId xmlns:p14="http://schemas.microsoft.com/office/powerpoint/2010/main" val="111943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锁类型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意向锁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33849"/>
            <a:ext cx="995813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意向锁是</a:t>
            </a:r>
            <a:r>
              <a:rPr lang="zh-CN" altLang="en-US" sz="2000" b="1" u="sng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</a:t>
            </a:r>
            <a:r>
              <a:rPr lang="zh-CN" altLang="en-US" sz="2000" b="1" i="0" u="sng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级锁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，表示一个事务之后要获取表中某些行的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锁或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锁</a:t>
            </a:r>
            <a:endParaRPr lang="zh-CN" altLang="en-US" sz="20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意向共享锁（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）：事务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想要对表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中的某些记录加上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锁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意向排他锁（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IX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）：事务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想要对表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中的某些记录加上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锁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0853"/>
              </p:ext>
            </p:extLst>
          </p:nvPr>
        </p:nvGraphicFramePr>
        <p:xfrm>
          <a:off x="1274623" y="4665244"/>
          <a:ext cx="8026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/>
                <a:gridCol w="1605280"/>
                <a:gridCol w="1605280"/>
                <a:gridCol w="1605280"/>
                <a:gridCol w="1605280"/>
              </a:tblGrid>
              <a:tr h="307809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IX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IX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2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冲突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兼容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74623" y="6341644"/>
            <a:ext cx="798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横向：表示一个事务已经获取了对应的锁；纵向：表示另外一个事务想要获取对应的锁</a:t>
            </a:r>
            <a:endParaRPr kumimoji="1"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844607"/>
            <a:ext cx="97977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意向锁协议如下所示：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在一个事务对表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t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中某一记录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r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加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S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锁之前，他必须先获取表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t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的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IS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锁</a:t>
            </a:r>
            <a:endParaRPr lang="en-US" altLang="zh-CN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在一个事务对表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t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中某一记录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r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加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X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锁之前，他必须先获取表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t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的 </a:t>
            </a:r>
            <a:r>
              <a:rPr lang="en-US" altLang="zh-CN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IX </a:t>
            </a:r>
            <a:r>
              <a:rPr lang="zh-CN" altLang="en-US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97803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作者QQ：598969553                   _1"/>
          <p:cNvSpPr txBox="1">
            <a:spLocks/>
          </p:cNvSpPr>
          <p:nvPr/>
        </p:nvSpPr>
        <p:spPr>
          <a:xfrm>
            <a:off x="315911" y="180492"/>
            <a:ext cx="8603500" cy="71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err="1"/>
              <a:t>锁类型</a:t>
            </a:r>
            <a:r>
              <a:rPr lang="en-US" altLang="zh-CN" b="1" dirty="0" err="1"/>
              <a:t>--</a:t>
            </a:r>
            <a:r>
              <a:rPr lang="zh-CN" altLang="en-US" b="1" dirty="0" err="1"/>
              <a:t>自增长锁（</a:t>
            </a:r>
            <a:r>
              <a:rPr lang="en-US" altLang="zh-CN" b="1" dirty="0" err="1"/>
              <a:t>AUTO-INC</a:t>
            </a:r>
            <a:r>
              <a:rPr lang="zh-CN" altLang="en-US" b="1" dirty="0" err="1"/>
              <a:t>）</a:t>
            </a:r>
            <a:endParaRPr lang="zh-CN" altLang="en-US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2767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11" y="1167731"/>
            <a:ext cx="99581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charset="2"/>
              <a:buChar char="u"/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/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自增长锁</a:t>
            </a:r>
            <a:r>
              <a:rPr lang="en-US" altLang="zh-CN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一种特殊的</a:t>
            </a:r>
            <a:r>
              <a:rPr lang="zh-CN" altLang="en-US" sz="2400" b="1" i="0" u="sng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表锁</a:t>
            </a:r>
            <a:r>
              <a:rPr lang="zh-CN" altLang="en-US"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机制，提升并发插入性能。</a:t>
            </a:r>
            <a:endParaRPr lang="en-US" altLang="zh-CN" sz="2400" b="0" i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72800" y="6550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参考阅读</a:t>
            </a:r>
            <a:endParaRPr kumimoji="1"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2668" y="2213015"/>
            <a:ext cx="10491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•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特殊的表锁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用于自增列的数据插入操作</a:t>
            </a:r>
            <a:b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•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锁是在完成对自增值插入的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SQL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后立即释放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而不是事务完成后</a:t>
            </a:r>
            <a:b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• insert...select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大数据量插入会影响插入性能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阻塞另一个事务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)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•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自增算法可配置</a:t>
            </a:r>
            <a:b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</a:b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•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: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InnoDB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存储引擎中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自增长值的列必须是索引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且是第一列 </a:t>
            </a:r>
          </a:p>
        </p:txBody>
      </p:sp>
    </p:spTree>
    <p:extLst>
      <p:ext uri="{BB962C8B-B14F-4D97-AF65-F5344CB8AC3E}">
        <p14:creationId xmlns:p14="http://schemas.microsoft.com/office/powerpoint/2010/main" val="1517947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CKuDkkVKthzdwQAAAQRAAAdAAAAdW5pdmVyc2FsL2NvbW1vbl9tZXNzYWdlcy5sbmetWN1u2zYUvi/QdyAEFNiALW0HtCiGxIEsMbYQmXIlOk72A4GRGJsoJWb6cZtd7WrXw55h2O53uccpMOw1dkjJSdwfSEoCxIBJ5fvO0TnfOYf0/uG7TKINL0qh8gPr+d4zC/E8UanIVwfWgh59/cpCZcXylEmV8wMrVxY6HD1+tC9ZvqrZisP3x48Q2s94WcKyHOnVzRqJ9MCaj2MnmM1tchb7wSSIx97EGjkqu2T5FfLVSv1QfPHNy1fvnr94+eX+0xbZhyia2b6/S4UM04tnPYgIDQM/BjbsxwSfUmv0/tffh8GCBfU9gq1R+2UYeh7iE230t07YIgwxoXHkey6OvSgmATWR8DHFrjU6UzVasw1HlUIbwd+ias0hj5UoOCqlSM2DRMFGXvMuY24wsz0ShziioedQLyDWKFJFcfWVoWV1tVYFmCtRKkp2LnlqbIJizPPLgpdgmlWgKAR/1VrAf6qMiXyv03RoLz0yiWkQ+FGMibvdsUY4T5FbMG1mIEtoRzgEgoKVvLgDNjYaM3BkSzmMYepNpj58qHZhKlZrCZ9qqB9zDDmY87wLBRrBIYgripZB6OqggSnE0CUry7eqSHf0cTtRXcQecQKQoENvkVPNsSWGHAvoG0XBk6qLbIajyJ7geBycgpCtEQmGIIJjqLbjIYgzHEGJ4KgLQ+wTb2JrwesS2+p/W18J03KWV4glCeB0+DZC1SXs6JBCFZhKK/eGmYnw6wWkzbP9z5RxwwrRNauV2HDwo0h50WkI2ouDXa2i1wvvu/jI9nzsxiArN1jG1DQ8bTFjVyhXFWLphuUJR+c8YTVo/QqepSI1z3Sejf2favEzYlXbVZ60DYm4+PTJUH92etgn3KpL8KmqeHZZdZnWAWvdv4sXWtOfdaHPq9/NfuRgYode8DCZKUVWy6br3js/154NzVGnE/eMVP9sPbQnUdNbxx40rLFQ/REYpqmeHzAAZX+UR47A0Lxp0dDDvfxigE0StAREobtynECodlw4gRAOwC/xOPIoHI2W/LwUVeexw1Rjk6BPpzaBU57kFb8pxnN+oeCEIznbNKcPmEIm050JvXW42RkV1KM+uEyAcNWIByilyMD/tAfnYoa3EWga/M6bLFUtU1O8UrwxTR5iW2f842PTRaEysytZuRVvM2QO7+NF83JhY3Q+YPxf11/v/Nwqv7tnKcJ26ExjxyYO1sd8XauyJwhKQIfCp1Hs22MNh1rIWJWsYZheqDpPexI1R3UXH9lA1r5zxFmRrN//8mdPjg88aXZRu/vtIBIobN0F8TXZ90RVvPyxi4Ta412cWfRBtVebLe7fP/7675+/O4EeiPBBrhCsmSyZymBrr9suaLzNmU2p7UxnUAaRUb2qCzi5DWGY2eExtDJzCLdGM1a8gT5IlZKDWEyktf6qYdZvLpd1JUXOh2DvN0n0C1NvHtuuay7aUHtSJG+akZnChSJpb9wSbtx9yZypTaDNfsDHU1ENJDSTaduEoM6b9U2Vbz4eVNer0vxesf/01s8X/wNQSwMEFAACAAgAIq4OSXGEZPRyBAAAyRAAAC4AAAB1bml2ZXJzYWwvY3VzdG9tX3ByZXNldHMvMC9jb21tb25fbWVzc2FnZXMubG5nrVjbbuM2EH3PVxACFmiBNrtbYBeLIlEgS4wtrEx5JTpOeoHASIxNhBJTXbybPvWpz0W/oWjf+9jPWaDob3RI2Um8F0hKAsRASPmcGc2cmSF9cPQul2jNy0qo4tB6vv/MQrxIVSaK5aE1p8dfv7JQVbMiY1IV/NAqlIWO7L0DyYplw5bc3ttD6CDnVQWLyobF7RKJ7NCajRI3nM4ccpYE4ThMRv7Ysl2VX7HiGgVqqX4ov/jm5at3z1+8/PLg6QbZgyeeOkGwy4QM0Ytn3TyERmGQABkOEoJPqWW///X3QahwTgOfYMve/DMIPIvwiTb5WxdqHkWY0CQOfA8nfpyQkJooBJhiz7LPVINWbM1RrdBa8LeoXnFIXy1KjiopMvMgVbBRNLzDlhdOHZ8kEY5p5LvUD4llx6osr78yrKypV6oEaxXKRMXOJc+MSdCJeX5V8gossxp0hOCvXgn4psqZKPa7LEfOwifjhIZhECeYeNsdy8ZFhrySaSvDSCInxhHgS1bxcjg0MdoyaORIOYhg4o8nAXyodmAilisJn3qgFzMM4Z/xogME4sARiCqOF2Hk6XiBIcTQFauqt6rMdoRxN0UdvD5xQ5CeS+9wU02x5YXkCmgTZcnTuoNriuPYGeNkFJ6Cfi2bhAMA4WuosNcDAGc4hrrAcQeEOCf+2NEq12W1Ff22plKmNSyvEUtTwOnIrYVqKtjR0QTpm+qq9gdZifGbOSTMd4LPVG5LCoE1q6VYc3CjzHjZZQf6iYs9rZ43c/+75NjxA+wlICcvXCTU9DdtMGfXqFA1YtmaFSlH5zxlDSj8Gp5lIjPPdIaN+Z8a8TNi9aaPPNm0IOLh0ycD3dlpWp/wqqnApbrm+VXdZVmHa+P9PZzQWv6sB31e/F7mYxcTJ/LDx0lLJfJGtl32ocm5cWxogjp9eFic+qfqkR2J23Y68qFLjYTqDcAwOfW4gGEne4N8cgxmZm1PhqbtFxf9LZJwgycK3ZPiBKK048AJRK8/fIFHsU/h/LPg55Wou04XpgbbzHw6pymc4ySv+W0JnvMLBecYydm6PWTAzDEp7srknSPMzmigPg3AYQJ8y1Y0wChFDt5n3ZTzKd6+ftvRd95joRqZmYqV4tJ0dYhrk/OPz0YXpcrNrmTVVrPtUDl6gBPtq0WtzVn/QX9TdL1zc6fm7p2hGDuRO0lch7hYn+F1fcp+GFC+jkNA4yRwRhoNJZCzOl3B5LxQTZH142kP4h4+doBr88IxZ2W6ev/Ln/0oPvCj3UWb3W+HcEAx666Hb7i+J6rm1Y8dHNQZ7cLMogdoc2fZwv7946///vm7C+eD9h7ldsDaKZKrHLb2O82CsjfZcih13MkUxB8braumhOPZAIKpE72G3mWO2JY9ZeUl9D2qlBxCYoKsZVcPsn17YWxqKQo+APqgoaFflvqzxPE8c3GGcpMivWwnYwZ3hXRzg5Zwg+7J5U4cAk31AzqeiXoYn5lB26YDld2ub+t6/dFIullU9t7ewdPbXyH+B1BLAwQUAAIACAAirg5JdGfpSP4DAAApEQAAJwAAAHVuaXZlcnNhbC9mbGFzaF9wdWJsaXNoaW5nX3NldHRpbmdzLnhtbNVYX28aRxB/51OsrspjOJzYtYMOLMsGGQWDw13URFVlLXcDt/Xe7uV2D0Ke+tTnqJ+hat/72I8TqerX6OwtYAg4OZJSuUIW3OzMb/7P3No7fZtwMoFMMSkazkG15hAQoYyYGDecl0H78YlDlKYiolwKaDhCOuS0WfHSfMiZin3QGlkVQRih6qluOLHWad11p9Nplak0M6eS5xrxVTWUiZtmoEBoyNyU0xl+6VkKypkjlADAv0SKuVizUiHEs0hXMso5EBah5YIZpyhvc6pix7VsQxrejjOZi+hccpmRbDxsON+cnJnPgsdCXbAEhImJaiLRkHWdRhEzVlDus3dAYmDjGM09PnTIlEU6bjhPa08MDLK7mzAFuPWdGphziUEQeo6fgKYR1dQ+WoUa3mq1IFhSNBM0YWGAJ8QEoOFcBDd+t3PRuun1g5Z/cxlcda0NOwgFrVfBDkJBJ+i2duEvC3/5+ro16HZ6z2+Cfr8bdK7vpDCiawHx3PWIeRhZmWchLAPm6ThPhoIyjkX6URgVaCxzTrMxBLLNMIsjyhU45McUxi9yypmeYTfUsBtuAdIzlUKoByZtDUdnOTh3cBYQDcNcLmvi6NmyJo5P1lx3rfY7t7Za6VGtaRhj8SCtMM1zV0kLtpEUa66ZZzKUPFo6BMkQoh5NYKUn/Fsm2sh54JARJoGjq2cZo9whTKPr4VJY5UOlmS56r73KSRALhwSQK38jFGFMM7UW8WXUTeGHze97UoP6wYbCku5j/U7mPCIzmRPOboFoSTDNeYK/YiCrzURGmUwKKva7JoozNG7CYArRaRlFr1FFkqMkDpeUg7Ya3uTsHRnCSGaIC3SCowjpTFn86k7AKVXqDpQubHxkW6TTu2i9emQcpNGEinBHcKwNSFK9F3w6I0LqhRyGI6S5giIpEYuKszK+Vb88DYolObdp/reTsQK9x5TsR8suifmsBaXVxnRSNKJprgIaW5BhSiwmHoQ4WZjIoSxgSAWRgs8IDXF6K9PWEyZzhRTbwBZafbmFVp4wUTyNcQqixiyCrBRk7eDJ08Ojb49PntWr7oeffnv8SaH5Xrvm1Kizi+383sVZTuqj9fkZoU8s0Q3ZtswSU6jRhtLtLwbzBbY54j3XrJ7tm6hYmA9xEfmts8H5JRm0/JfdwK+XKYaexL7TYYzlNDLvkWVk/vr197///KMUugl6GcYPP78vx/ZLqaYpp7TXL8PVf16Ga2DX+PXKCi9lAo79sR1jOPg5SxjW7v+iie/rp6/v//+kh7/qbdIOgD31MNAsjDGje6uCBz8j9xnehxQx+7S8/61d+Dx369XanCRMsATjaF4Clvfx5tFhDa+QW48qFURb//dGs/IPUEsDBBQAAgAIACKuDklYBULvtgIAAFI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BEw1ff41erWroo4vnddFKCAnVdGEfbKHvlbp/UIGSl75DMlJTwyuj+CH1ocJ5T4Fvtins6+tgLD+hjyFU7Bajw9mMGVkWuvCJiGl7CUJpwX0oCpGsqszoWUHcWEGN6RCivC2S+Dy/f2MRJlBwbfacN9hRRRFIbazcaol3RcL3tOu9Fb03Z0Pwr949x5pvQOv55jpXBRN/pHSc5nnqeHRCdmng0zzJbUcBD3bMMjjvU9Rmqw2IJ44ZxOdcO4Ajn1eu5GawyOsigHKBvOMvKXDKWfdU0OYq2rRiC0TapzuJpUNdV/6pXAG5QpYcTomKrW1zFM3rsyUvgWACyKOvSsOzhL01FFKOwgTH6ksA8eexmSukfH2u1GPcBGxQ3nNZM60i+KvlNiXGoYILzquIYZznJ+ByucS/uyZO7DCu4HP1nKYZeZ1ou9O4VvpeRmbT9OoVaa/yX/AVBLAwQUAAIACAAirg5JwtmqJ9EDAAA6EAAAJgAAAHVuaXZlcnNhbC9odG1sX3B1Ymxpc2hpbmdfc2V0dGluZ3MueG1s1VfNbhs3EL7rKYgtcozWzk/tCCsZhi3DQhTJlTZogqIwqOVIy5pLbkmuFOXUU89BnqFo7z32cQIUfY0Ol5JsRbazSu20hSBIHM588z+zGx28yQSZgjZcyWawW98JCMhEMS4nzeBlfPJwPyDGUsmoUBKagVQBOWjVorwYCW7SIViLrIYgjDSN3DaD1Nq8EYaz2azOTa7drRKFRXxTT1QW5hoMSAs6zAWd44+d52CCBUIFAPxmSi7EWrUaIZFHeqFYIYBwhpZL7pyi4tRmIgg914gmFxOtCsmOlFCa6MmoGXy1f+g+Sx6PdMwzkC4kpoVER7YNyhh3RlAx5G+BpMAnKVq79yQgM85s2gwe7zxyMMgebsKU4N516mCOFMZA2gV+BpYyaqk/eoUW3lizJHgSm0ua8STGG+L8bwbH8fmw2zlun/f6cXt4fhq/6HobthCK26/iLYTiTtxtb8NfFf709Vl70O30np/H/X437pxdSmFE1wIShesRizCyqtAJrAIW2bTIRpJygTX6URgNWKxyQfUEYnXCMYtjKgwE5IccJt8UVHA7x2bYwWa4AMgPTQ6JHbi0NQOrCwgu4TwgGoa5XNXE02ermtjbX3M99Nov3brWyohaS5MUiwdppWlReJW0ZBsrueaaO5OREmzl0BijLNCXQ82pCAi36FuyurUuAvaEC4y/k92tj6XdcC5JqTZrMVzF0ZVy0vqupyyY771znnQT67eqEIzMVUEEvwBiFcHEFRn+S4FcbQ8y1iorqYIaS4zgDMiUwwzYQRVFr1FFVqAkTotcgPUafiz4WzKCsdKIC3SKswXp3Hj8+lbAOTXmEpQubXzgi77TO26/euAcpGxKZbIlOGYbstzeCz6dE6nsUg7DkdDCQJkUxll5V8W3+uenwfCsED7Nd52MK9D3mJL70bJNYj5pQWW1KZ2Wjeiaq4TGFuSYEo+JFwlOBi4LqAqYUEmUFHNCE5zHxrX1lKvCIMU3sIc2n2+hlydclqcJrnrUqBnoSpA7u48eP3n69d7+s0Y9/PDTrw9vFVpsqjNBnTq/qo5uXIXVpD5aiJ8QumUtbsieKJ25QmUbSq9f9YuVtDnio9AthOt3S7kCv8xqGbYPB0enZNAevuzGw0aV9PYUdpJNUiyQsXvWqyLz5y+//fXH75XQXRirMH74+V01tveV2qCa0l6/Clf/eRWugV/MZ1eWciUTcJBP/GDCUS54xrEa/xdteVOH/POO/iJdefsTn+/Zu+pKoDpJMUf3ltd/f47dacD+SzHwp9V71NqLUxRe+4paQ/r6+36r9jdQSwMEFAACAAgAIq4OSUKcHl2ZAQAAHAYAAB8AAAB1bml2ZXJzYWwvaHRtbF9za2luX3NldHRpbmdzLmpzjZRNb8IwDIbv/AqUXSfEPrvthgaTJnGYNG7TDmkxpSJNoiR0MMR/Xx2+mtYdxJfm7dPXsStn0+mWiyWs+9Ld+Ge//wj3XgPUnFnCdaiLFj1HnVmRTWGS5SAyCayGFIdPj/L2RFDGTHrTeP2JtrbixxS+mXFhq7gmLAyhWUIrCO2H0FZU4t+gsn1Vu4oqbY6XzinZS5R0IF1PKpNzz7CrN7+qBdZgVYA5g854AoFp5FcbeXJ8iDCqXKJyzeV6rFLVi3mySI1aymlb/vlagyl/+GIH9J+j11FgJzLr3h3k9cSjJ4x2UhuwFvZ5H0cYJCx4DKLi2/frHzQwbhZUo4vMZu5AD24wqrTmKTS69DTACDFZejW6GWE0OQcrtyPubjECQvA1mIbV8B4jAJVe6gt+oDYqxY400GbPj6hQfJrJdJ+6j0FyeFi0beveqVB//CELRkjVRmhOTGTednFcMPWOHFxbyzqmZl5QoqRERSTWFFiQp3H1awT3X13GnePJPC9vh/JmLNvAzQLMRClRHv/73EGLo7jL1dn+AVBLAwQUAAIACAAirg5JO6F42+4AAABXAgAAGgAAAHVuaXZlcnNhbC9pMThuX3ByZXNldHMueG1snVKxbsMgEN35CnR7TbJFFjhbpW4d2tlyMXGo4LA4XPfzi4UTpUOF1AGJx733jnsgz9/e8S8TyQZUcGwOwA3qMFqcFLy/PT+dgFMacBxcQKMAA/Bzx6Q9nvA1GjKJeLZAUnBNaW6FWNe1sTTH7EDBLSkbU6ODF3n5gGJTirlIoWhb+y/1fgYdY5zLj8W69IJd3mdUKJyiVrBpeo2NxUsA8RdhNBWCqTkYqhAusUL4nCuEuDwQpLjPvCG9UAr+txIHnx9NXy1mCKWWq7Yt0RXnIuxvqR72XHtviIYpT+Vwul9pD7/0v7VkUjx8iI79AFBLAwQUAAIACAAirg5JlBOzImkAAABuAAAAHAAAAHVuaXZlcnNhbC9sb2NhbF9zZXR0aW5ncy54bWwNzDEOgzAMQNGdU1jeKe3WgcDGVpbSA1jERZEcG5GA4PZk+8PTb/szChy8pWDq8PV4IrDO5oMuDn/TUL8RUib1JKbsUA2h76pWbCb5cs4FJliFLt4mjiUyjxSLHHYRqOFTXv/AHpuuugFQSwMEFAACAAgA95JT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Iq4OST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irg5JXtaLAYUaAADpOAAAFwAAAHVuaXZlcnNhbC91bml2ZXJzYWwucG5n7Xt7WJLn/z+tVWtZ5szANChr1SdLpFppInSyw1q5Dh6aBgWatVIiZ2KctrUSAaXWQZsla7W10iJ0E02EDsBTWbJqTQ2VgpKpID6xOMjp+2Br5bff9bu+v+v7uX7X5w//4Hq438/7ud+H+3143c+h4NO1K0a/P+F9GAw2etXKZethsHfDYbB3OO8NhyibjuyGBrAh2etXLIFdagzthAbvZixesxgGEwtGubYOg8Yjd6/clA2Djbnh+w0BKD+nwWBRrFXLFm+kEUxtZt4z2yYv6FrjGeIZ8nXurO0B5pU9BYqUCa6v5I/ujz+6PYB7j3TgEPezXwJmKT9/l32WdHoC98NH8xY8evTZkdGPps0X75Fpd1aan9YLUw3Mu6lVVdnWbGQ87XLpieyOk21Gaal6p/oTVPQn9Z6+7nwR07QzX8R4Fg6X2ZXodyDtWnPJdM7EMCunVgJw2V4bO97sB5F3PyAVIzbzg3J7WldR3oMIvd8rcFRMohRUhXSOhsYw5C/N/0IWiEbfah/Zf1q5Frw5Ci09JAuEho8X807pDhsn+hglyuQh0OHkOLLPG7vX84Ogw9VVmETfyelvntw9m+h5XuwPyYxmGGK00SvXnxxGnaZoOXQquHhrBcT2yPOM6HnWqwqhtNYvO3w2l1s1uZFjNP6MgBbhy2pvn8h7hb4pbJU54jV1/qoLtxuLuGLI1u1Hzl4YJP9HkasTKDJHx5OHScTY1tpsQy/KC6KuNioMexlFgKHvDTavQ+jNo5l+bRpDgUKwTbLy0QawdqJQD9bKZsbEzFRB6fl9ZoLrbvlZdxLzUkbGiv64+uXinMSVhsM+qVH/KucH3c9L84XR2tszyQe+QAb7pj5SeTt58qkVvgken634b+ydtjYzy9brsqhRHqPaY8wUOu5kjEFLe6+3pfz+9+VdrMIgorevSbu3VKkHDpz6pdjjlHudvaCA7ep9eiT+J49d4LX3zG56xb+QHMd/x5dpbOq1cfAN1Hvj8CotTLucug6u/pB11Popo0hpSHDVelwGPFs9Fs5u1D8MAmUZQqa1J0WQ8dKAC938IMzHCuX91NRPlcoHmdLruh+LCVcQq8/Wz8MJiwoDLCXrmI1viGS0MaSVpBQp0/NZXw2Hy7t02T3Badc8AWWRxN1Kp86q9+iZ1K/GL71l1SvxAFnuet7QCRxBVpex+jp5Q7JYccpq+1zWiaQkxN+TXhFVcHhn7WCzciM/mHrtI9X+GiZ/5Bl7ypOx5hDJRCVQOOpyTTIvIEzFq4nksYskAgFc9DNHNx8UqyARIzq3zvYwiB3q3vSsN4y654oNrz4Tx38PlDnoKxUmoLhIUR5WTVz+wdIbtI+W+X0AqvUeUKynqqIClABC1MOxFQpX6Cknf8z/yFdDLqeUX4pJXKZvmENK5iTN5yetvSPag9B9/bnsZ+7irSx26heF4rAePPvEChe2/XjQ/uWtuayHyxlSsqQYeVCnprhqCczgm4hhhtMRDb4QOnk0oU0cdvBLR1DgGfDDCetSFxWim0ruik5yeGJaSuruQnR4gU63i354vAS/d/F4m2BrWsTyw13vrF34TJdNZiDTlQYAMa9jwGwRRaTU5vHwtfrrnzs/DKFuDYITMXvS9EukFGlX2PDCGm+qFJ01lysIpISgcumL4Woqi9G5dRc/QK/um6EqsIdybQdq2lyezL+jtqsoCOOnKBlL/C7gxhKEiI+AtDOvwER8fx2bpsiEFpayXw/UmBFTOp6Qxom+RQwFEDNVgGZMsF5/F04BU6sE0Vp0Fkpy3nP8s32fKoW37KkTzihuf3450lejp6cn5FZwRv2ASb4D/1iTtP4OfJNlxlilG3CS5nGGkKWfTcmKYcu52/1G6nGgGDiwycXgT12HFWDS+DpylnY8isJqBDHV+w9+8b5S+MBeFa0QPrOHnsCPuCG+dv0fpyy5v2Oc6J3vRvAcQauzX2ejP5t8OWr+xmX/5/z8f0znV+wXYnJ7Qgl006913qk7BEoDjXFJ9E91SnnRUUpByl5cpGx2XQy/HA9GI4Xd5ZVVZ0j9HWjq+X/qzZpvL/yHkC92vWgi4l2+5vgkl23L9Zdbd8r32g8Q7cMeT4YLG8DoiUINGE04dmpikC9JfqvuelZMxGE9dn0+gKT7NZ+3hwrULxJaWtb1t+XM8rJ9Xef/0g1vLranEl9fdbt85mOsYkBhbokbfTn+tXsS0+HzruIuvvbmsc2/fYPqO40iGSrZZqPmzSuHreHwWpIIeQdO7es4kXH/7dORicZSsQ47cLZ3yUpZcHjjg0HWQdZB1v8h6+aMClrX+XMRaWZNXxPb3ZSbZ23J0LK0VusxAePplE6NoADo683HM0ALWZB7jKjutesFcjfV4PQ+R3ufHzBp4pVviUrJrbA/nY7PAw0daq9L/cBGicNE3lHFeRLy88emU/DThnPBKACJZs0udr/wszA7viKxpI1A/Y6B5eJasphySqwTQhDPn+juSkKzpMY4e5e6mSFGiRbZT2kdp3ij3OCFA1Qxyhsq4WmWtZCBTJ0blNmj9CYNuEUai5zbjsM30ojS2e0LyhpozrG2QkEMzmr0FTlGT7awruauVd8oKcW37//lDbi4d3EgP8j5R3C4KjysGv4k/B7jMFIFG6sUgNU1N/0xMMUBz05R/V4QAaaHghZaCpY1TiJETVEsilx+FLGxA/1RsESgA2guzMxvtrv26Y5NAWlUL4RuRHSOU+BsPLPMhc1CoaZkzW1H2goM4wXR7ePx6oOHSqvf0mHvKfMmDPGbpB/Amd9sTXWtAMn8kfdqaAKeu6YGmiEkqpq0BYHK9QsBLbsqOAYcG12AmKgSTV/+jcl53W7Y6oktYePw7TQ6VjiDFWrT4hr3V74lxDoJ4BpNW6XoiB59GFvKlO6ZPJxDczLW4Xuqgoh9AaLPEaISxI1F8xPvUEZZRNN3srJamB1CNYoujfVE72w1LP7sdSuYWff9SBWXGfNMTBpv5gWQ/MbrcYBiZYDoDudemCc6JJx0p0QuUrq6gyXn79hOsFm7KqKs3fTfEtP/wea3I7Z/LSZpewzJAUOvudRVD4ViUGZSMvgjMZ/y2UXokQVDwljIQswWBHEbZjjH/sEhWsJyFzYkXFV8gp9EVFzGlHntMri+Ya0uj29mY3gaftJuhRpw68FK86YAdQZWTiPO85/mf/ut0NXkqLi0YzdcPwZjxoTSn13tChoGoV9v3lgOz4EYuZxah0EqSiK9lrHqjHE3rtJYINVgJmKyUBSUpPDe1lYcLgurmhEyc4nfaBAklZSw8aSTHAngNEiAbIT8J4cjdvvbMQ5tAGi0weI0yDrI+v+D9RtEeLMI5TiMWuWtr6K8kY6xEOrthFAresC9g4cb4mOPEZphzg/eRPuJ9dA2mLB5SAx84K2Gi13lUKt6MgXlWLnv8FBsqy47Bgf8mzcJC90viN6PYqbf/adi5nDfwMs9ntLj7a8VOgJVUn7Qo+OvCvQft6CSo3o/s+GVT7rTKpoXkA9Uv55tjs9tSzSvBQaHW+8mn878ZxdwCmoa2yp+q/7H2Wuhij83cXvK3r0bfXfxFqVM71+PX2YPqvEfpgbU3ygsS2m+mmWtyj8nZPVd56FlNFssQO+pNYwxs71Of7yzCk9/cmu6UOos04SX2RLKAIbTDjaLYlhM/+wB8iCIhGT+dY8n1jkMQjkiPCKb6mkmCzanPgaYS1xYFU8zqwxIOHjAYcVsZDg1WpndUY1yXUNJnVX5VQMUretKDoAb47Ggoo29r7xLhyUUBEgKUIaO05MiXMAhMVO5pNXc7FRpDIKJQ2/XqO2O7ayTuyHMAwSLQoPPKBhOxM4OCNsRWvd63CVCJ8O5IWKAuy85Y8N1P7jniNZykhIVJl3D4mrlMJb0syntKP1V1wUeKEOs1DHNTDNdiwzVGfQmamk8s2sD3FYgnoREtyNR09sXcAGOU0FWuKsMyDNLpBRssd0BoS2THrAbZmQtQKKRO/lBGBqENLL5Tr6BdnvA6vmgRQ1CwLOYyidWQqgN/oI6BGULgTsxtDv7l/gNpZbaMT2BZpSyOUAAH3rVZcUQllG1NOk9hL9uPlV+T3z6w+EHHKs36ljkSbdUXGPtCjBZA5RS6BcGiIHANwLeXhw8s1IXNIq6DgV3YVYq1BJVVOTyr2qNJqrQAdyzG2gnIyeg2Cl+gZg5/CQCf12azE1zGcl8gCcB1JK19QPWppsfRAVxsnm6OUpTFeWnaNkXpJiwO4XrtozDCwRwilB+durwg45jQdl6oT4oEPMtv/L01pTWaWUZ2A6GE5TqbJPa8QuQFGcr6viA8DVdICvtc/JregWjQAh9hkxUHYoknB6r/C1yuMBUfOSOOYT4bQBeQIJxgGZZLGEk5iCHTFbSTlKFNez5iQrguxGcmjb7iyyAO6OsG7FW1xQlmGLJ5hskE+evFb8dXY+pp2VBSkQkSzY7olm/JDbi6dJUhZq4ZM5wLk1rbVhNwiJspcRgjDwW127HBWkMkd5s/kgQBIDv8O0zcI2uVL0HrKat1VtBPa0I1NtLNEOmHjxmAqJfDDRroXbLBues/2Wya3IALujliE3Nmpy+gSucUVHi1UYUubEeLfqv3QPnhTZMzWMx8rZksHfgiaSJ4WWM57d4k0lSLon/AdCOhKJbeIVGp3mdWvPqZWulAz3WEx5+QSi363hwPGponMtC1zrbecLueQO0lpQiw333gW+cEeD2gfpIAXxh/UBfLOYHgc9QluQAmeMuhSAlnksaUI7a/koGW6Ba1KsIjE91YfusEnlmRRQ4YI6LMYlp2pVz6XR+oCDW2qxc8Af/cFg7/i1ZF+cmKhbc4pujA5YqXPXTi+pjud4VhxDhumPjF5r+O+d27WCjGVTj36EGqWKL3AOivGCPfEfnxf/s+8GD5EHyIHmQPEgeJA+SB8mD5EHyIHmQ/O8lm2K0jsa2hoBV+3Kpy9NebaWYjgYijmGma+v6X8Ucl7H0ZMCrXVTT8+uj0KEEtvtFXfH0b7+oiQrU7brZyG+IfPtd0P/ri6L/w5N5T9keA3uMj+Pc9f/t3Ef/SAa7ykVInLszHoXruydA4uzX/JFItgs8EqgOLyNi1TRZi2goxFt0QsSs6m50zkZOd90Sum4du0TWV1OFVK+RrKWAUQvy6pnPxLoQrV31pJjVWXx/Ov2CzqGyNLJioYsvv7i/Gt3WRWwEcnZh8421d3XzJXmFSPmK4ryypBzoukChfVnfu/GbsWZjU/ZmoevpdLTvsb5D6HXcSJI9P5Zb7zZ7esxj5C9S5DlP9Civva5dfTfP4zBoPfXeOxm4bLWzg42m1jmYVfbc+Vm2ixRmd5mtUEK0arvF+Ck2PeaChvnnUtRnnoWinYQfzcBpLfPFUcMQ2KIPPZVOlmvBoxx3u9lN6HNto5YaZf7rXYQ2M/y91LwKWjMhAaPwGdIUAGdqbUxtLnVIST27+94KFLNJQ/qTIwEOUO1foexf8VASiX6bwszkjwPpng34Fxso/uMx7/HZ8Cf5bHu+YMwaqtyO6QmRhJh5eDgGpnCq1Abntsp+/RIlPOJOhsteFWoWmnPlrX+FV+rIxI7df2FhsJ8VRBcWVAR2sjPaDhqjGyudrQftsXVC9o69z8Rh9PX+PGPTgyB4LvUeAq9SEveWbkr9cxv8W3BBp2UYiVHRwMBeQrO0hlFeWsJiv3GgxTSM6bcBNM9kIYc+gNylKqLW2S2RhB2BcK+lfJLM65TjJ2IPktnLrwgC5AdBy0OTrgnrwWp/TwYnEQ7nnEiKz0PCYBt1xy60sIltx19qdNxe31BGzhf/sEOa6qnUL0k1NsJPArR05f5A79pqb4/uBxyrtWglaAEv5CPGqZLHwt36+VtdeZzJW5wzC+yGh3LNS4l4Af7cQ5NqO0ZuYtXdSgrwAxEtZDXWHwZL1NHRad7MnNJKQ3RDT3aKTr7Y3GQTRSamPqjZfad9AU9eW+bdFhMIv6mnmGvzWuR1mMRd6Fa9QTPKE5mF5wtOtMkmDC1yB9f2kFOtex9a6oqMFnBamiAWmi2wEihLt9WObCEPhR3iobdGHTBvEB+Lbdq0V6gZRxzzbay6fM4rQRrCrEbdOx+1U36mXa5k50qiE9NQeER4BJpuhNhLD8VaZ9WpxZ5ef29kvTs9TTAatqhnnGxd+jT6pSojTjLbQ9lYZdgXpOLunAAvanEepO3wijWKTwO04ZOchGGtFfb1RXmTvpNnxEmZjPMrSuQZyllZeBk/jG+eHkAJQe1MZqq5D4WHu3GqdEquhqw0ez1mlO/1dySBASqtw/ZZmyE5Cyb3q1PR7Rc0mb4LBms31RrKVnvpXePS1LnH2wzjGE9GEVcKzeltj5LFpkoz5A0o+4qDw0mcKCt7ZDD8qj4kZIyGtzJruQsHxDntuYHeCNWkAPIiF70As8PvY7KUgwLi3AyhPcry3tih1xhC05bIcg//C+QUTyrhWW0rVF9C5GBIvojt7s7Fa7RdaI8OfV+T2O/q86H0iHVW60tnVfeYr83yKdmT88Abn9l0LNYAqb5hrPxck4P989zE1A2p9kLeVXI1+hpKVczelYASOKezRPqGWdcR01VO0iSEmZc0ly9Ra7dk+wXr91qgtZ+l0OiBh2PHeturJPk9ZAUQOvRmelnD55G1l4wWjGLIXkPjqTphZz5PmCGqoHWcyIhoh1OIbv9V/d4DFHpFdkGlDUWn30TSj7dlaLpFchbmaZqkvsIoHgKrafqXW3t0W6UBCwXPzEsWdzg/6GphAw51AzH0h4fhI3UNSztwXof6HPw5FL7VEnyHhO2UoFVf33PJQLUe+KRfyhn7r4W66NSMZ2pkCOzLXIUt8aYnputomhqSaDj6hZx9QPxODbXFQJZ+TBoH/7Ml8yA5c0SRUZxhyZQkZlIWeEtu+ZSbPkE04wSboluddmV/nLUZBpM+W03sW9+n/fTcNHoPJOfcNJaoyiCDGl5WqtURRZgdQGwXX0EIKNJouGg+53CYbFc6XQPNq9GoEwttGfht/WvUwupcLd0zlXWxybHnkM9qWsN5j5y9K13NhPT7XWHOsbYm/W33CrZlAfuIjF0inxXGTZqQJhkF2V3p9CtXOatQc/v/p5HO1jTaLt702SpJ87p/D/DWj2dfO15vZt0sc0JhkKMsjiMa5EvntmQTMYmzXBq5W9P/PM8e0rpJOru9uG0ETWK0UDe65QSFU98rQK1oMS3p9+SNC6DH+LdXi4/V//C0pF/f1VZtfFIQ/AXIbK60taFbsoVQkqN0TUFymZE5sV/MVBKHM+prAEk39j7xZ9t7S+WOUpv96gjcbnuB0F7A0yBmf3+ciSu6kJToR61bZ/W8DNnLn0vxTsyR/v/pivJPKtGjoqv3ZUDJfjXF10d/8o7O2USdjFIWLwCIFQlX4J5+4ZsKDIdj5RfBdI1NnzAFpJ+KtQWRlapwkXSPvVPo6eQtDvP8GGoRC5hG3XyqpibeKoZ8JRTovSOnyjLirJ6L9ueCP6tlfmmyNhd5Wn+K37ajbmxHztIBdoPJtPTl+rdkCNd4Q7pm6uRKa99trp1X6XwBHeoby5xcMWkKIRrMxtuyOxcdLtComJWCYdIPnYyTXhSaVHs3a67C8OjPExllqygvq+ItheVEqXaBJ8/1MtwMczq0VYgZOqEemFHH7JenP4Nyb+/TrksK2K90X/lZ/TKCr+jK3yuq32e7oLNF0dshO5/6nrbanxeZJq1ziFFO8Q3IYiES+nkK8u+g3PdQmxm1/oBy8jGmLDXO6kDoEoLOkPfHMYoKRz23U194Q7/t9zcGxEeVT37crFn6cr0/8h+f3ZJZBQyHPZ4okvV97vRO8yy+VWaDWM9ztBp7bGNZrjIZU0A5Gaw9Q4pZroj7XesxaQkcIUXrldnqzb3h8ufhncrIc+i6RQZCi6EhAXL5VsbIGzNkiik44CCYs+eMndGAa3y59h+HXgIIf8DTKf79cZ0a52rf1ZBVHDsfBrP13S+WHfVIfj9/s8zik2+/Dpcdwhkaan4V6+anycta4j1P4wmuzC7sMsXqRglcAlY75oOVx33WM5tMtKg0uKE13Mmo5UKBzikuKTSvoFYg5kVY7l+B8rOFmfUy3ot/nUhb/rfNbT4Ed84bm/N+pSEGKkfv48CC+LNqWyU/6AgEU/4qCwhLg0u20utsUkNspymK2aKMtt3GES+FQWuuDEeQ3j0pnzWVyy7ywg81eLQ5297siHzy0rijbThfcd4TjwWX9Wk3Sma/amRa/BWiB4MIn6biWo5uPpktMlqezaxUA3/3wDX9pdMw7WUL9MHDVSwv11jrAwzVxYR9/2JeStpaUZJGHP4BMURWX1MouSsB0yf5S4y6k/R0IToJnDTGTeNDdpeNgMHCwdjxld7qK2taLCchxdaoY22pfVjRbWhhvaPuG0N2eR4S3Q818GoI4jj1IbtU3gOdjCF3bkypi3q5poqm8nThEduDdNm0RgsE959P8qSYZlYaonxoosfA3k+AAN9Y9hRaYIRFwhc6Ww0REXeqycueAWwX4M/uHcE+RHgv+5HnCcrzZDO8o7U7g9WRcV9dXF7TWfy7EigCIHM78iC8HQx2OYzyKuQv9nb/FkupMrPSidsO0o/Hyi+FC4LOVc/Z/Ec6vIzoUhKxjMdDUStXFHzSOr/nCHPW44lgzs4F1D8BQHq7SdEPs7L60MUR3XOaxOd2F7IC2ZsgzKfb6PlxszKBpZdZfxVtZpi5kNnENUDBEzLK2azM1EHI3EiGIH7vbq4cduXuTm0DAWi3frQPa13jSm85BnB3b/AZuZDdgNAvZXi5NAfdVTNxJsvdxHbrnoEgbim0a7iKa/vjV3OCiIw6bsgLuijWpWKdxqp8fwhHw73FP1XRUqToOn/f7iLWt3eCPT7re5gF+/JI/64Ktvb2FK27J/dBrm+A3S7egH3eUUr5yfwuNKT9RjpHewqBFu/93Hdend5j9+bl9O9WNCQhJ0LF/dP3RdGDkP5P+n5p/nA5RRB0zwYl640QivRw/yd6j1k833d+uQtDPaj3/eZ+yX2w67ZP3Kq4tcsuLdny9X8BUEsDBBQAAgAIACOuDklwa966SwAAAGoAAAAbAAAAdW5pdmVyc2FsL3VuaXZlcnNhbC5wbmcueG1ss7GvyM1RKEstKs7Mz7NVMtQzULK34+WyKShKLctMLVeoAIoBBSFASaESyDVCcMszU0oybJXMzUwRYhmpmekZJbZKpuYmcEF9oJEAUEsBAgAAFAACAAgAIq4OSRUq2HN3BAAABBEAAB0AAAAAAAAAAQAAAAAAAAAAAHVuaXZlcnNhbC9jb21tb25fbWVzc2FnZXMubG5nUEsBAgAAFAACAAgAIq4OSXGEZPRyBAAAyRAAAC4AAAAAAAAAAQAAAAAAsgQAAHVuaXZlcnNhbC9jdXN0b21fcHJlc2V0cy8wL2NvbW1vbl9tZXNzYWdlcy5sbmdQSwECAAAUAAIACAAirg5JdGfpSP4DAAApEQAAJwAAAAAAAAABAAAAAABwCQAAdW5pdmVyc2FsL2ZsYXNoX3B1Ymxpc2hpbmdfc2V0dGluZ3MueG1sUEsBAgAAFAACAAgAIq4OSVgFQu+2AgAAUgoAACEAAAAAAAAAAQAAAAAAsw0AAHVuaXZlcnNhbC9mbGFzaF9za2luX3NldHRpbmdzLnhtbFBLAQIAABQAAgAIACKuDknC2aon0QMAADoQAAAmAAAAAAAAAAEAAAAAAKgQAAB1bml2ZXJzYWwvaHRtbF9wdWJsaXNoaW5nX3NldHRpbmdzLnhtbFBLAQIAABQAAgAIACKuDklCnB5dmQEAABwGAAAfAAAAAAAAAAEAAAAAAL0UAAB1bml2ZXJzYWwvaHRtbF9za2luX3NldHRpbmdzLmpzUEsBAgAAFAACAAgAIq4OSTuheNvuAAAAVwIAABoAAAAAAAAAAQAAAAAAkxYAAHVuaXZlcnNhbC9pMThuX3ByZXNldHMueG1sUEsBAgAAFAACAAgAIq4OSZQTsyJpAAAAbgAAABwAAAAAAAAAAQAAAAAAuRcAAHVuaXZlcnNhbC9sb2NhbF9zZXR0aW5ncy54bWxQSwECAAAUAAIACAD3klNHI7RO+/sCAACwCAAAFAAAAAAAAAABAAAAAABcGAAAdW5pdmVyc2FsL3BsYXllci54bWxQSwECAAAUAAIACAAirg5JNdvZrWgBAADzAgAAKQAAAAAAAAABAAAAAACJGwAAdW5pdmVyc2FsL3NraW5fY3VzdG9taXphdGlvbl9zZXR0aW5ncy54bWxQSwECAAAUAAIACAAirg5JXtaLAYUaAADpOAAAFwAAAAAAAAAAAAAAAAA4HQAAdW5pdmVyc2FsL3VuaXZlcnNhbC5wbmdQSwECAAAUAAIACAAjrg5JcGveuksAAABqAAAAGwAAAAAAAAABAAAAAADyNwAAdW5pdmVyc2FsL3VuaXZlcnNhbC5wbmcueG1sUEsFBgAAAAAMAAwApQMAAHY4AAAAAA=="/>
  <p:tag name="ISPRING_ULTRA_SCORM_COURSE_ID" val="98DFFE17-3ADE-4918-B25C-0EEAA7BC69B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RESENTATION_TITLE" val="模板0813"/>
</p:tagLst>
</file>

<file path=ppt/theme/theme1.xml><?xml version="1.0" encoding="utf-8"?>
<a:theme xmlns:a="http://schemas.openxmlformats.org/drawingml/2006/main" name="第一PPT，www.1ppt.com">
  <a:themeElements>
    <a:clrScheme name="商务绿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EEF390"/>
      </a:accent1>
      <a:accent2>
        <a:srgbClr val="2F2F2F"/>
      </a:accent2>
      <a:accent3>
        <a:srgbClr val="2CBCA3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2121</Words>
  <Application>Microsoft Macintosh PowerPoint</Application>
  <PresentationFormat>宽屏</PresentationFormat>
  <Paragraphs>457</Paragraphs>
  <Slides>32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DengXian</vt:lpstr>
      <vt:lpstr>Impact</vt:lpstr>
      <vt:lpstr>Wingdings</vt:lpstr>
      <vt:lpstr>等线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 Committed</vt:lpstr>
      <vt:lpstr>Read Committed</vt:lpstr>
      <vt:lpstr>Repeatable Read</vt:lpstr>
      <vt:lpstr>Repeatable read--MVVC</vt:lpstr>
      <vt:lpstr>PowerPoint 演示文稿</vt:lpstr>
      <vt:lpstr>Case一   MDL锁相关</vt:lpstr>
      <vt:lpstr>Case二  GAP锁相关</vt:lpstr>
      <vt:lpstr>死锁的避免</vt:lpstr>
      <vt:lpstr>附  参考资料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Microsoft Office 用户</cp:lastModifiedBy>
  <cp:revision>333</cp:revision>
  <cp:lastPrinted>2017-11-26T10:07:23Z</cp:lastPrinted>
  <dcterms:created xsi:type="dcterms:W3CDTF">2016-08-13T12:14:10Z</dcterms:created>
  <dcterms:modified xsi:type="dcterms:W3CDTF">2017-12-17T15:06:56Z</dcterms:modified>
</cp:coreProperties>
</file>