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3"/>
    <p:sldId id="273" r:id="rId4"/>
    <p:sldId id="257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7.wmf"/><Relationship Id="rId8" Type="http://schemas.openxmlformats.org/officeDocument/2006/relationships/image" Target="../media/image16.wmf"/><Relationship Id="rId7" Type="http://schemas.openxmlformats.org/officeDocument/2006/relationships/image" Target="../media/image15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5.png"/><Relationship Id="rId2" Type="http://schemas.openxmlformats.org/officeDocument/2006/relationships/image" Target="../media/image24.wmf"/><Relationship Id="rId1" Type="http://schemas.openxmlformats.org/officeDocument/2006/relationships/oleObject" Target="../embeddings/oleObject14.bin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7.w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26.wmf"/><Relationship Id="rId1" Type="http://schemas.openxmlformats.org/officeDocument/2006/relationships/oleObject" Target="../embeddings/oleObject15.bin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1.jpeg"/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image" Target="../media/image28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png"/><Relationship Id="rId3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.bin"/><Relationship Id="rId8" Type="http://schemas.openxmlformats.org/officeDocument/2006/relationships/image" Target="../media/image12.w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4.bin"/><Relationship Id="rId20" Type="http://schemas.openxmlformats.org/officeDocument/2006/relationships/vmlDrawing" Target="../drawings/vmlDrawing2.vml"/><Relationship Id="rId2" Type="http://schemas.openxmlformats.org/officeDocument/2006/relationships/image" Target="../media/image9.wmf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17.wmf"/><Relationship Id="rId17" Type="http://schemas.openxmlformats.org/officeDocument/2006/relationships/oleObject" Target="../embeddings/oleObject11.bin"/><Relationship Id="rId16" Type="http://schemas.openxmlformats.org/officeDocument/2006/relationships/image" Target="../media/image16.wmf"/><Relationship Id="rId15" Type="http://schemas.openxmlformats.org/officeDocument/2006/relationships/oleObject" Target="../embeddings/oleObject10.bin"/><Relationship Id="rId14" Type="http://schemas.openxmlformats.org/officeDocument/2006/relationships/image" Target="../media/image15.wmf"/><Relationship Id="rId13" Type="http://schemas.openxmlformats.org/officeDocument/2006/relationships/oleObject" Target="../embeddings/oleObject9.bin"/><Relationship Id="rId12" Type="http://schemas.openxmlformats.org/officeDocument/2006/relationships/image" Target="../media/image14.wmf"/><Relationship Id="rId11" Type="http://schemas.openxmlformats.org/officeDocument/2006/relationships/oleObject" Target="../embeddings/oleObject8.bin"/><Relationship Id="rId10" Type="http://schemas.openxmlformats.org/officeDocument/2006/relationships/image" Target="../media/image13.wmf"/><Relationship Id="rId1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3.bin"/><Relationship Id="rId3" Type="http://schemas.openxmlformats.org/officeDocument/2006/relationships/image" Target="../media/image19.wmf"/><Relationship Id="rId2" Type="http://schemas.openxmlformats.org/officeDocument/2006/relationships/oleObject" Target="../embeddings/oleObject12.bin"/><Relationship Id="rId1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465202"/>
            <a:ext cx="9144000" cy="2187001"/>
          </a:xfrm>
        </p:spPr>
        <p:txBody>
          <a:bodyPr>
            <a:noAutofit/>
          </a:bodyPr>
          <a:p>
            <a:r>
              <a:rPr lang="zh-CN" altLang="en-US" sz="4000">
                <a:latin typeface="AR PL UKai CN" panose="02000503000000000000" charset="-122"/>
                <a:ea typeface="AR PL UKai CN" panose="02000503000000000000" charset="-122"/>
                <a:cs typeface="AR PL UKai CN" panose="02000503000000000000" charset="-122"/>
              </a:rPr>
              <a:t>基于启发算法的多旅行商优化算法的</a:t>
            </a:r>
            <a:r>
              <a:rPr lang="zh-CN" altLang="en-US" sz="4000">
                <a:latin typeface="AR PL UKai CN" panose="02000503000000000000" charset="-122"/>
                <a:ea typeface="AR PL UKai CN" panose="02000503000000000000" charset="-122"/>
                <a:cs typeface="AR PL UKai CN" panose="02000503000000000000" charset="-122"/>
              </a:rPr>
              <a:t>研究与实现</a:t>
            </a:r>
            <a:endParaRPr lang="zh-CN" altLang="en-US" sz="4000">
              <a:latin typeface="AR PL UKai CN" panose="02000503000000000000" charset="-122"/>
              <a:ea typeface="AR PL UKai CN" panose="02000503000000000000" charset="-122"/>
              <a:cs typeface="AR PL UKai CN" panose="02000503000000000000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362768"/>
            <a:ext cx="9144000" cy="1655762"/>
          </a:xfrm>
        </p:spPr>
        <p:txBody>
          <a:bodyPr/>
          <a:p>
            <a:r>
              <a:rPr lang="zh-CN" altLang="en-US" sz="2800"/>
              <a:t>答辩人 程小桂</a:t>
            </a:r>
            <a:endParaRPr lang="zh-CN" altLang="en-US" sz="28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77815" y="413385"/>
            <a:ext cx="1435735" cy="14160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1909445" y="194310"/>
            <a:ext cx="97015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 sz="4000"/>
              <a:t>交叉避免优化蚁群算法</a:t>
            </a:r>
            <a:r>
              <a:rPr lang="en-US" altLang="zh-CN" sz="4000"/>
              <a:t>-</a:t>
            </a:r>
            <a:r>
              <a:rPr lang="zh-CN" altLang="en-US" sz="4000"/>
              <a:t>多条路径之间交叉</a:t>
            </a:r>
            <a:endParaRPr lang="zh-CN" altLang="en-US" sz="4000"/>
          </a:p>
        </p:txBody>
      </p:sp>
      <p:sp>
        <p:nvSpPr>
          <p:cNvPr id="2" name="文本框 1"/>
          <p:cNvSpPr txBox="1"/>
          <p:nvPr/>
        </p:nvSpPr>
        <p:spPr>
          <a:xfrm>
            <a:off x="1525270" y="1196340"/>
            <a:ext cx="2506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问题定义</a:t>
            </a:r>
            <a:endParaRPr lang="zh-CN" altLang="en-US" sz="2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2775" y="1753870"/>
            <a:ext cx="3242310" cy="26733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0495" y="1753870"/>
            <a:ext cx="2948940" cy="27736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087870" y="1196340"/>
            <a:ext cx="2506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不可行性</a:t>
            </a:r>
            <a:endParaRPr lang="zh-CN" alt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3503930" y="307340"/>
            <a:ext cx="59721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 sz="4000"/>
              <a:t>实验结果</a:t>
            </a:r>
            <a:r>
              <a:rPr lang="en-US" altLang="zh-CN" sz="4000"/>
              <a:t>-Lingo</a:t>
            </a:r>
            <a:r>
              <a:rPr lang="zh-CN" altLang="en-US" sz="4000"/>
              <a:t>优化模型</a:t>
            </a:r>
            <a:endParaRPr lang="zh-CN" altLang="en-US" sz="4000"/>
          </a:p>
        </p:txBody>
      </p:sp>
      <p:graphicFrame>
        <p:nvGraphicFramePr>
          <p:cNvPr id="2" name="对象 -2147482607"/>
          <p:cNvGraphicFramePr>
            <a:graphicFrameLocks noChangeAspect="1"/>
          </p:cNvGraphicFramePr>
          <p:nvPr/>
        </p:nvGraphicFramePr>
        <p:xfrm>
          <a:off x="6682105" y="1245870"/>
          <a:ext cx="4735830" cy="5460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3581400" imgH="4127500" progId="Equation.3">
                  <p:embed/>
                </p:oleObj>
              </mc:Choice>
              <mc:Fallback>
                <p:oleObj name="" r:id="rId1" imgW="3581400" imgH="41275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682105" y="1245870"/>
                        <a:ext cx="4735830" cy="54603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05" y="1245870"/>
            <a:ext cx="5165090" cy="545973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3263265" y="419735"/>
            <a:ext cx="66306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 sz="4000"/>
              <a:t>实验结果</a:t>
            </a:r>
            <a:r>
              <a:rPr lang="en-US" altLang="zh-CN" sz="4000"/>
              <a:t>-</a:t>
            </a:r>
            <a:r>
              <a:rPr lang="zh-CN" sz="4000"/>
              <a:t>算法性能评价标准</a:t>
            </a:r>
            <a:endParaRPr lang="zh-CN" sz="4000"/>
          </a:p>
        </p:txBody>
      </p:sp>
      <p:sp>
        <p:nvSpPr>
          <p:cNvPr id="3" name="文本框 2"/>
          <p:cNvSpPr txBox="1"/>
          <p:nvPr/>
        </p:nvSpPr>
        <p:spPr>
          <a:xfrm>
            <a:off x="2489200" y="1677670"/>
            <a:ext cx="6987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评价标准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489200" y="3604260"/>
            <a:ext cx="69875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测试问题               对</a:t>
            </a:r>
            <a:r>
              <a:rPr lang="en-US" altLang="zh-CN"/>
              <a:t>eil51</a:t>
            </a:r>
            <a:r>
              <a:rPr lang="zh-CN" altLang="en-US"/>
              <a:t>数据集根据</a:t>
            </a:r>
            <a:endParaRPr lang="zh-CN" altLang="en-US"/>
          </a:p>
          <a:p>
            <a:r>
              <a:rPr lang="zh-CN" altLang="en-US"/>
              <a:t>                             随机选出</a:t>
            </a:r>
            <a:r>
              <a:rPr lang="en-US" altLang="zh-CN"/>
              <a:t>n</a:t>
            </a:r>
            <a:r>
              <a:rPr lang="zh-CN" altLang="en-US"/>
              <a:t>个城市，每个</a:t>
            </a:r>
            <a:r>
              <a:rPr lang="en-US" altLang="zh-CN"/>
              <a:t>n</a:t>
            </a:r>
            <a:r>
              <a:rPr lang="zh-CN" altLang="en-US"/>
              <a:t>产生</a:t>
            </a:r>
            <a:r>
              <a:rPr lang="en-US" altLang="zh-CN"/>
              <a:t>4</a:t>
            </a:r>
            <a:r>
              <a:rPr lang="zh-CN" altLang="en-US"/>
              <a:t>个子数据集，</a:t>
            </a:r>
            <a:endParaRPr lang="zh-CN" altLang="en-US"/>
          </a:p>
          <a:p>
            <a:r>
              <a:rPr lang="zh-CN" altLang="en-US"/>
              <a:t>                             让算法对每个</a:t>
            </a:r>
            <a:r>
              <a:rPr lang="en-US" altLang="zh-CN"/>
              <a:t>n</a:t>
            </a:r>
            <a:r>
              <a:rPr lang="zh-CN" altLang="en-US"/>
              <a:t>取平均运行时间和比例评价性能</a:t>
            </a:r>
            <a:endParaRPr lang="zh-CN" altLang="en-US"/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392930" y="1662430"/>
          <a:ext cx="5001260" cy="398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2552700" imgH="203200" progId="Equation.KSEE3">
                  <p:embed/>
                </p:oleObj>
              </mc:Choice>
              <mc:Fallback>
                <p:oleObj name="" r:id="rId1" imgW="25527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392930" y="1662430"/>
                        <a:ext cx="5001260" cy="398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336665" y="3642360"/>
          <a:ext cx="137414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1016000" imgH="215900" progId="Equation.KSEE3">
                  <p:embed/>
                </p:oleObj>
              </mc:Choice>
              <mc:Fallback>
                <p:oleObj name="" r:id="rId3" imgW="1016000" imgH="215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36665" y="3642360"/>
                        <a:ext cx="137414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4066540" y="271780"/>
            <a:ext cx="45751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 sz="4000"/>
              <a:t>实验结果</a:t>
            </a:r>
            <a:r>
              <a:rPr lang="en-US" altLang="zh-CN" sz="4000"/>
              <a:t>-</a:t>
            </a:r>
            <a:r>
              <a:rPr lang="zh-CN" sz="4000"/>
              <a:t>参数调优</a:t>
            </a:r>
            <a:endParaRPr lang="zh-CN" sz="4000"/>
          </a:p>
        </p:txBody>
      </p:sp>
      <p:pic>
        <p:nvPicPr>
          <p:cNvPr id="81" name="图片 81" descr="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6850" y="1272223"/>
            <a:ext cx="3572510" cy="2419985"/>
          </a:xfrm>
          <a:prstGeom prst="rect">
            <a:avLst/>
          </a:prstGeom>
        </p:spPr>
      </p:pic>
      <p:pic>
        <p:nvPicPr>
          <p:cNvPr id="78" name="图片 78" descr="A4_result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57415" y="1076325"/>
            <a:ext cx="3924300" cy="2616200"/>
          </a:xfrm>
          <a:prstGeom prst="rect">
            <a:avLst/>
          </a:prstGeom>
        </p:spPr>
      </p:pic>
      <p:pic>
        <p:nvPicPr>
          <p:cNvPr id="82" name="图片 82" descr="A5_result"/>
          <p:cNvPicPr>
            <a:picLocks noChangeAspect="1"/>
          </p:cNvPicPr>
          <p:nvPr/>
        </p:nvPicPr>
        <p:blipFill>
          <a:blip r:embed="rId3" cstate="print"/>
          <a:srcRect l="6343" t="8264" r="7778" b="5046"/>
          <a:stretch>
            <a:fillRect/>
          </a:stretch>
        </p:blipFill>
        <p:spPr>
          <a:xfrm>
            <a:off x="1466533" y="4311968"/>
            <a:ext cx="3533775" cy="2378075"/>
          </a:xfrm>
          <a:prstGeom prst="rect">
            <a:avLst/>
          </a:prstGeom>
        </p:spPr>
      </p:pic>
      <p:pic>
        <p:nvPicPr>
          <p:cNvPr id="80" name="图片 80" descr="A6_result"/>
          <p:cNvPicPr>
            <a:picLocks noChangeAspect="1"/>
          </p:cNvPicPr>
          <p:nvPr/>
        </p:nvPicPr>
        <p:blipFill>
          <a:blip r:embed="rId4" cstate="print"/>
          <a:srcRect l="6466" t="8819" r="7901" b="4444"/>
          <a:stretch>
            <a:fillRect/>
          </a:stretch>
        </p:blipFill>
        <p:spPr>
          <a:xfrm>
            <a:off x="7457123" y="4311968"/>
            <a:ext cx="3523615" cy="237934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860665" y="978535"/>
            <a:ext cx="2717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初始信息素浓度</a:t>
            </a:r>
            <a:r>
              <a:rPr lang="en-US" altLang="zh-CN"/>
              <a:t>trailnum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2503805" y="978535"/>
            <a:ext cx="1863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蚁群规模</a:t>
            </a:r>
            <a:r>
              <a:rPr lang="en-US" altLang="zh-CN"/>
              <a:t>antnum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2503805" y="3943985"/>
            <a:ext cx="1863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挥发率</a:t>
            </a:r>
            <a:r>
              <a:rPr lang="en-US" altLang="zh-CN"/>
              <a:t>vol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8429625" y="3943985"/>
            <a:ext cx="1863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迭代轮数</a:t>
            </a:r>
            <a:r>
              <a:rPr lang="en-US" altLang="zh-CN"/>
              <a:t>cycle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3463925" y="304165"/>
            <a:ext cx="57797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 sz="4000"/>
              <a:t>实验结果</a:t>
            </a:r>
            <a:r>
              <a:rPr lang="en-US" altLang="zh-CN" sz="4000"/>
              <a:t>-</a:t>
            </a:r>
            <a:r>
              <a:rPr lang="zh-CN" sz="4000"/>
              <a:t>和</a:t>
            </a:r>
            <a:r>
              <a:rPr lang="en-US" altLang="zh-CN" sz="4000"/>
              <a:t>Lingo</a:t>
            </a:r>
            <a:r>
              <a:rPr lang="zh-CN" altLang="en-US" sz="4000"/>
              <a:t>比较</a:t>
            </a:r>
            <a:endParaRPr lang="zh-CN" altLang="en-US" sz="4000"/>
          </a:p>
        </p:txBody>
      </p:sp>
      <p:graphicFrame>
        <p:nvGraphicFramePr>
          <p:cNvPr id="20" name="表格 19"/>
          <p:cNvGraphicFramePr/>
          <p:nvPr/>
        </p:nvGraphicFramePr>
        <p:xfrm>
          <a:off x="1064260" y="1118235"/>
          <a:ext cx="10579100" cy="5262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9500"/>
                <a:gridCol w="819150"/>
                <a:gridCol w="1856105"/>
                <a:gridCol w="1758950"/>
                <a:gridCol w="1923415"/>
                <a:gridCol w="1480185"/>
                <a:gridCol w="1661795"/>
              </a:tblGrid>
              <a:tr h="10528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问题种类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问题顺序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蚁群算法最好目标结果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Lingo 最优目标结果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最优解结果和最好结果的比值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蚁群算法运行时间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Lingo运行时间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62890">
                <a:tc rowSpan="4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N=12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100.303 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100.300 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1.000 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0.308 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4.170 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62890"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140.413 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140.410 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1.000 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0.261 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119.830 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63525"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142.795 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142.790 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1.000 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0.300 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4.520 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63525"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122.464 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121.320 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0.991 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0.316 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2.010 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62890">
                <a:tc rowSpan="4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1200" b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N=14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119.314 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116.440 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0.976 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0.378 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18.520 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62890"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150.538 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145.700 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0.968 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0.349 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99.350 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63525"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146.108 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146.100 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1.000 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0.387 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7.590 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62255"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133.785 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133.780 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1.000 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0.373 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142.000 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64160">
                <a:tc rowSpan="4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N=16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128.979 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119.310 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0.925 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0.503 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12.080 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62890"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131.526 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131.520 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1.000 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0.501 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45.360 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62890"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147.257 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144.010 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0.978 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0.489 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623.500 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62890"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173.070 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172.020 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0.994 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0.443 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629.810 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63525">
                <a:tc rowSpan="4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N=18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130.582 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128.330 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0.983 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0.514 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130.640 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63525"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139.497 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139.490 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1.000 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0.507 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157.890 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62890"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145.565 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145.170 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0.997 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0.564 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273.160 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62890"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165.479 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163.900 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0.990 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0.607 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1828.010 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2981960" y="23495"/>
            <a:ext cx="65189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 sz="4000"/>
              <a:t>实验结果</a:t>
            </a:r>
            <a:r>
              <a:rPr lang="en-US" altLang="zh-CN" sz="4000"/>
              <a:t>-</a:t>
            </a:r>
            <a:r>
              <a:rPr lang="zh-CN" sz="4000"/>
              <a:t>图示</a:t>
            </a:r>
            <a:r>
              <a:rPr lang="en-US" altLang="zh-CN" sz="4000"/>
              <a:t>N=18</a:t>
            </a:r>
            <a:r>
              <a:rPr lang="zh-CN" altLang="en-US" sz="4000"/>
              <a:t>问题组</a:t>
            </a:r>
            <a:endParaRPr lang="zh-CN" altLang="en-US" sz="4000"/>
          </a:p>
        </p:txBody>
      </p:sp>
      <p:pic>
        <p:nvPicPr>
          <p:cNvPr id="2" name="图片 1" descr="A7_compare_ACO_Lingo"/>
          <p:cNvPicPr>
            <a:picLocks noChangeAspect="1"/>
          </p:cNvPicPr>
          <p:nvPr/>
        </p:nvPicPr>
        <p:blipFill>
          <a:blip r:embed="rId1"/>
          <a:srcRect l="5637" t="8130" r="8533" b="8409"/>
          <a:stretch>
            <a:fillRect/>
          </a:stretch>
        </p:blipFill>
        <p:spPr>
          <a:xfrm>
            <a:off x="2867025" y="730250"/>
            <a:ext cx="6457950" cy="627951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256405" y="2320290"/>
            <a:ext cx="10569575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5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</a:t>
            </a:r>
            <a:endParaRPr lang="en-US" altLang="zh-CN" sz="5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964940" y="939165"/>
            <a:ext cx="22352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 sz="4000"/>
              <a:t>目录</a:t>
            </a:r>
            <a:endParaRPr lang="zh-CN" altLang="en-US" sz="4000"/>
          </a:p>
        </p:txBody>
      </p:sp>
      <p:sp>
        <p:nvSpPr>
          <p:cNvPr id="5" name="文本框 4"/>
          <p:cNvSpPr txBox="1"/>
          <p:nvPr/>
        </p:nvSpPr>
        <p:spPr>
          <a:xfrm>
            <a:off x="4143375" y="2000885"/>
            <a:ext cx="27089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4000"/>
              <a:t>1.</a:t>
            </a:r>
            <a:r>
              <a:rPr lang="zh-CN" altLang="en-US" sz="4000"/>
              <a:t>问题定义</a:t>
            </a:r>
            <a:endParaRPr lang="zh-CN" altLang="en-US" sz="4000"/>
          </a:p>
        </p:txBody>
      </p:sp>
      <p:sp>
        <p:nvSpPr>
          <p:cNvPr id="6" name="文本框 5"/>
          <p:cNvSpPr txBox="1"/>
          <p:nvPr/>
        </p:nvSpPr>
        <p:spPr>
          <a:xfrm>
            <a:off x="4143375" y="2932430"/>
            <a:ext cx="53568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4000"/>
              <a:t>2. </a:t>
            </a:r>
            <a:r>
              <a:rPr lang="zh-CN" altLang="en-US" sz="4000"/>
              <a:t>蚁群算法研究和优化</a:t>
            </a:r>
            <a:endParaRPr lang="zh-CN" altLang="en-US" sz="4000"/>
          </a:p>
        </p:txBody>
      </p:sp>
      <p:sp>
        <p:nvSpPr>
          <p:cNvPr id="7" name="文本框 6"/>
          <p:cNvSpPr txBox="1"/>
          <p:nvPr/>
        </p:nvSpPr>
        <p:spPr>
          <a:xfrm>
            <a:off x="3964940" y="3831590"/>
            <a:ext cx="60420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4000"/>
              <a:t>3. </a:t>
            </a:r>
            <a:r>
              <a:rPr lang="zh-CN" altLang="en-US" sz="4000"/>
              <a:t>交叉避免优化蚁群算法</a:t>
            </a:r>
            <a:endParaRPr lang="zh-CN" altLang="en-US" sz="4000"/>
          </a:p>
        </p:txBody>
      </p:sp>
      <p:sp>
        <p:nvSpPr>
          <p:cNvPr id="8" name="文本框 7"/>
          <p:cNvSpPr txBox="1"/>
          <p:nvPr/>
        </p:nvSpPr>
        <p:spPr>
          <a:xfrm>
            <a:off x="4143375" y="4779010"/>
            <a:ext cx="28562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4000"/>
              <a:t>4. </a:t>
            </a:r>
            <a:r>
              <a:rPr lang="zh-CN" altLang="en-US" sz="4000"/>
              <a:t>实验结果</a:t>
            </a:r>
            <a:endParaRPr lang="zh-CN" altLang="en-US" sz="4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2190" y="448945"/>
            <a:ext cx="10515600" cy="5764530"/>
          </a:xfrm>
        </p:spPr>
        <p:txBody>
          <a:bodyPr>
            <a:normAutofit/>
          </a:bodyPr>
          <a:p>
            <a:pPr algn="l"/>
            <a:r>
              <a:rPr lang="zh-CN" altLang="en-US" b="0">
                <a:latin typeface="AR PL UKai CN" panose="02000503000000000000" charset="-122"/>
                <a:ea typeface="AR PL UKai CN" panose="02000503000000000000" charset="-122"/>
              </a:rPr>
              <a:t>旅行商问题： 对于给定的一组城市和一个起始节点城市，求一个访问城市的</a:t>
            </a:r>
            <a:r>
              <a:rPr lang="en-US" altLang="zh-CN" b="0">
                <a:latin typeface="AR PL UKai CN" panose="02000503000000000000" charset="-122"/>
                <a:ea typeface="AR PL UKai CN" panose="02000503000000000000" charset="-122"/>
              </a:rPr>
              <a:t>		</a:t>
            </a:r>
            <a:r>
              <a:rPr lang="zh-CN" altLang="en-US" b="0">
                <a:latin typeface="AR PL UKai CN" panose="02000503000000000000" charset="-122"/>
                <a:ea typeface="AR PL UKai CN" panose="02000503000000000000" charset="-122"/>
              </a:rPr>
              <a:t>序列使得每个城市只被访问依次，最后回到起点城市，并且总</a:t>
            </a:r>
            <a:r>
              <a:rPr lang="en-US" altLang="zh-CN" b="0">
                <a:latin typeface="AR PL UKai CN" panose="02000503000000000000" charset="-122"/>
                <a:ea typeface="AR PL UKai CN" panose="02000503000000000000" charset="-122"/>
              </a:rPr>
              <a:t>		</a:t>
            </a:r>
            <a:r>
              <a:rPr lang="zh-CN" altLang="en-US" b="0">
                <a:latin typeface="AR PL UKai CN" panose="02000503000000000000" charset="-122"/>
                <a:ea typeface="AR PL UKai CN" panose="02000503000000000000" charset="-122"/>
              </a:rPr>
              <a:t>的代价最小</a:t>
            </a:r>
            <a:br>
              <a:rPr lang="zh-CN" altLang="en-US" b="0">
                <a:latin typeface="AR PL UKai CN" panose="02000503000000000000" charset="-122"/>
                <a:ea typeface="AR PL UKai CN" panose="02000503000000000000" charset="-122"/>
              </a:rPr>
            </a:br>
            <a:br>
              <a:rPr lang="zh-CN" altLang="en-US" b="0">
                <a:latin typeface="AR PL UKai CN" panose="02000503000000000000" charset="-122"/>
                <a:ea typeface="AR PL UKai CN" panose="02000503000000000000" charset="-122"/>
              </a:rPr>
            </a:br>
            <a:br>
              <a:rPr lang="zh-CN" altLang="en-US" b="0">
                <a:latin typeface="AR PL UKai CN" panose="02000503000000000000" charset="-122"/>
                <a:ea typeface="AR PL UKai CN" panose="02000503000000000000" charset="-122"/>
              </a:rPr>
            </a:br>
            <a:r>
              <a:rPr lang="zh-CN" altLang="en-US" b="0">
                <a:latin typeface="AR PL UKai CN" panose="02000503000000000000" charset="-122"/>
                <a:ea typeface="AR PL UKai CN" panose="02000503000000000000" charset="-122"/>
              </a:rPr>
              <a:t>多旅行商问题： 对于给定的一组城市和一个起始城市，求</a:t>
            </a:r>
            <a:r>
              <a:rPr lang="en-US" altLang="zh-CN" b="0">
                <a:latin typeface="AR PL UKai CN" panose="02000503000000000000" charset="-122"/>
                <a:ea typeface="AR PL UKai CN" panose="02000503000000000000" charset="-122"/>
              </a:rPr>
              <a:t>m</a:t>
            </a:r>
            <a:r>
              <a:rPr lang="zh-CN" altLang="en-US" b="0">
                <a:latin typeface="AR PL UKai CN" panose="02000503000000000000" charset="-122"/>
                <a:ea typeface="AR PL UKai CN" panose="02000503000000000000" charset="-122"/>
              </a:rPr>
              <a:t>个访问序列使得</a:t>
            </a:r>
            <a:r>
              <a:rPr lang="en-US" altLang="zh-CN" b="0">
                <a:latin typeface="AR PL UKai CN" panose="02000503000000000000" charset="-122"/>
                <a:ea typeface="AR PL UKai CN" panose="02000503000000000000" charset="-122"/>
              </a:rPr>
              <a:t>		</a:t>
            </a:r>
            <a:r>
              <a:rPr lang="zh-CN" altLang="en-US" b="0">
                <a:latin typeface="AR PL UKai CN" panose="02000503000000000000" charset="-122"/>
                <a:ea typeface="AR PL UKai CN" panose="02000503000000000000" charset="-122"/>
              </a:rPr>
              <a:t>每个城市只被访问一次，最后回到起点城市，并且最长的路径</a:t>
            </a:r>
            <a:r>
              <a:rPr lang="en-US" altLang="zh-CN" b="0">
                <a:latin typeface="AR PL UKai CN" panose="02000503000000000000" charset="-122"/>
                <a:ea typeface="AR PL UKai CN" panose="02000503000000000000" charset="-122"/>
              </a:rPr>
              <a:t>		</a:t>
            </a:r>
            <a:r>
              <a:rPr lang="zh-CN" altLang="en-US" b="0">
                <a:latin typeface="AR PL UKai CN" panose="02000503000000000000" charset="-122"/>
                <a:ea typeface="AR PL UKai CN" panose="02000503000000000000" charset="-122"/>
              </a:rPr>
              <a:t>的长度最小</a:t>
            </a:r>
            <a:endParaRPr lang="zh-CN" altLang="en-US" b="0">
              <a:latin typeface="AR PL UKai CN" panose="02000503000000000000" charset="-122"/>
              <a:ea typeface="AR PL UKai CN" panose="02000503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78400" y="939165"/>
            <a:ext cx="22352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 sz="4000"/>
              <a:t>问题定义</a:t>
            </a:r>
            <a:endParaRPr lang="zh-CN" altLang="en-US" sz="4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" name="图片 62" descr="未命名文件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270" y="1339850"/>
            <a:ext cx="3645535" cy="59512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4877435" y="177800"/>
            <a:ext cx="26269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000"/>
              <a:t>蚁群算法</a:t>
            </a:r>
            <a:endParaRPr lang="zh-CN" altLang="en-US" sz="4000"/>
          </a:p>
        </p:txBody>
      </p:sp>
      <p:sp>
        <p:nvSpPr>
          <p:cNvPr id="8" name="文本框 7"/>
          <p:cNvSpPr txBox="1"/>
          <p:nvPr/>
        </p:nvSpPr>
        <p:spPr>
          <a:xfrm>
            <a:off x="904875" y="1092835"/>
            <a:ext cx="31229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旅行商</a:t>
            </a:r>
            <a:r>
              <a:rPr lang="en-US" altLang="zh-CN" sz="2400"/>
              <a:t>ACO</a:t>
            </a:r>
            <a:r>
              <a:rPr lang="zh-CN" altLang="en-US" sz="2400"/>
              <a:t>主要流程</a:t>
            </a:r>
            <a:endParaRPr lang="zh-CN" altLang="en-US" sz="2400"/>
          </a:p>
        </p:txBody>
      </p:sp>
      <p:sp>
        <p:nvSpPr>
          <p:cNvPr id="9" name="文本框 8"/>
          <p:cNvSpPr txBox="1"/>
          <p:nvPr/>
        </p:nvSpPr>
        <p:spPr>
          <a:xfrm>
            <a:off x="4716780" y="1092835"/>
            <a:ext cx="29489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多旅行商</a:t>
            </a:r>
            <a:r>
              <a:rPr lang="en-US" altLang="zh-CN" sz="2400"/>
              <a:t>ACO</a:t>
            </a:r>
            <a:r>
              <a:rPr lang="zh-CN" altLang="en-US" sz="2400"/>
              <a:t>策略</a:t>
            </a:r>
            <a:endParaRPr lang="zh-CN" altLang="en-US" sz="2400"/>
          </a:p>
        </p:txBody>
      </p:sp>
      <p:sp>
        <p:nvSpPr>
          <p:cNvPr id="100" name="文本框 99"/>
          <p:cNvSpPr txBox="1"/>
          <p:nvPr/>
        </p:nvSpPr>
        <p:spPr>
          <a:xfrm>
            <a:off x="3556000" y="1998345"/>
            <a:ext cx="6062345" cy="4298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266700" algn="l">
              <a:lnSpc>
                <a:spcPct val="110000"/>
              </a:lnSpc>
            </a:pPr>
            <a:r>
              <a:rPr lang="en-US" altLang="zh-CN" sz="2000" b="0">
                <a:cs typeface="宋体" panose="02010600030101010101" pitchFamily="2" charset="-122"/>
              </a:rPr>
              <a:t>	</a:t>
            </a:r>
            <a:r>
              <a:rPr lang="zh-CN" altLang="en-US" sz="2000" b="0">
                <a:cs typeface="宋体" panose="02010600030101010101" pitchFamily="2" charset="-122"/>
              </a:rPr>
              <a:t>将起点城市作为可被选择的城市</a:t>
            </a:r>
            <a:endParaRPr lang="zh-CN" altLang="en-US" sz="2000" b="0">
              <a:cs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813290" y="1092835"/>
            <a:ext cx="23145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问题？</a:t>
            </a:r>
            <a:endParaRPr lang="zh-CN" altLang="en-US" sz="2400"/>
          </a:p>
        </p:txBody>
      </p:sp>
      <p:sp>
        <p:nvSpPr>
          <p:cNvPr id="12" name="文本框 11"/>
          <p:cNvSpPr txBox="1"/>
          <p:nvPr/>
        </p:nvSpPr>
        <p:spPr>
          <a:xfrm>
            <a:off x="9178925" y="1998345"/>
            <a:ext cx="26320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容易形成只有一个节点节点的路径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4880" y="2919730"/>
            <a:ext cx="3657600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2922270" y="162560"/>
            <a:ext cx="56426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 sz="4000"/>
              <a:t>限制城市数量蚁群算法</a:t>
            </a:r>
            <a:endParaRPr lang="zh-CN" altLang="en-US" sz="4000"/>
          </a:p>
        </p:txBody>
      </p:sp>
      <p:sp>
        <p:nvSpPr>
          <p:cNvPr id="9" name="文本框 8"/>
          <p:cNvSpPr txBox="1"/>
          <p:nvPr/>
        </p:nvSpPr>
        <p:spPr>
          <a:xfrm>
            <a:off x="638810" y="1092835"/>
            <a:ext cx="47726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限制城市数量多旅行商</a:t>
            </a:r>
            <a:r>
              <a:rPr lang="en-US" altLang="zh-CN" sz="2400"/>
              <a:t>ACO</a:t>
            </a:r>
            <a:r>
              <a:rPr lang="zh-CN" altLang="en-US" sz="2400"/>
              <a:t>策略</a:t>
            </a:r>
            <a:endParaRPr lang="zh-CN" altLang="en-US" sz="2400"/>
          </a:p>
        </p:txBody>
      </p:sp>
      <p:sp>
        <p:nvSpPr>
          <p:cNvPr id="100" name="文本框 99"/>
          <p:cNvSpPr txBox="1"/>
          <p:nvPr/>
        </p:nvSpPr>
        <p:spPr>
          <a:xfrm>
            <a:off x="638810" y="1998345"/>
            <a:ext cx="6062345" cy="31381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266700" algn="l">
              <a:lnSpc>
                <a:spcPct val="110000"/>
              </a:lnSpc>
            </a:pPr>
            <a:r>
              <a:rPr lang="en-US" altLang="zh-CN" sz="2000" b="0">
                <a:cs typeface="宋体" panose="02010600030101010101" pitchFamily="2" charset="-122"/>
              </a:rPr>
              <a:t>1</a:t>
            </a:r>
            <a:r>
              <a:rPr lang="zh-CN" altLang="en-US" sz="2000" b="0">
                <a:cs typeface="宋体" panose="02010600030101010101" pitchFamily="2" charset="-122"/>
              </a:rPr>
              <a:t>）</a:t>
            </a:r>
            <a:r>
              <a:rPr lang="zh-CN" sz="2000" b="0">
                <a:cs typeface="宋体" panose="02010600030101010101" pitchFamily="2" charset="-122"/>
              </a:rPr>
              <a:t>蚂蚁必须返回起点城市</a:t>
            </a:r>
            <a:endParaRPr lang="zh-CN" sz="2000" b="0">
              <a:cs typeface="宋体" panose="02010600030101010101" pitchFamily="2" charset="-122"/>
            </a:endParaRPr>
          </a:p>
          <a:p>
            <a:pPr marL="0" indent="266700" algn="l">
              <a:lnSpc>
                <a:spcPct val="110000"/>
              </a:lnSpc>
            </a:pPr>
            <a:r>
              <a:rPr lang="en-US" sz="2000" b="0">
                <a:latin typeface="宋体" panose="02010600030101010101" pitchFamily="2" charset="-122"/>
                <a:cs typeface="宋体" panose="02010600030101010101" pitchFamily="2" charset="-122"/>
              </a:rPr>
              <a:t>a. </a:t>
            </a:r>
            <a:r>
              <a:rPr lang="zh-CN" sz="2000" b="0">
                <a:cs typeface="宋体" panose="02010600030101010101" pitchFamily="2" charset="-122"/>
              </a:rPr>
              <a:t>人工蚂蚁已经访问了H个城市，</a:t>
            </a:r>
            <a:endParaRPr lang="zh-CN" sz="2000" b="0">
              <a:cs typeface="宋体" panose="02010600030101010101" pitchFamily="2" charset="-122"/>
            </a:endParaRPr>
          </a:p>
          <a:p>
            <a:pPr marL="0" indent="266700" algn="l">
              <a:lnSpc>
                <a:spcPct val="110000"/>
              </a:lnSpc>
            </a:pPr>
            <a:r>
              <a:rPr lang="en-US" sz="2000" b="0">
                <a:latin typeface="宋体" panose="02010600030101010101" pitchFamily="2" charset="-122"/>
                <a:cs typeface="宋体" panose="02010600030101010101" pitchFamily="2" charset="-122"/>
              </a:rPr>
              <a:t>b. </a:t>
            </a:r>
            <a:r>
              <a:rPr lang="zh-CN" altLang="en-US" sz="2000" b="0">
                <a:latin typeface="宋体" panose="02010600030101010101" pitchFamily="2" charset="-122"/>
                <a:cs typeface="宋体" panose="02010600030101010101" pitchFamily="2" charset="-122"/>
              </a:rPr>
              <a:t>当前剩下城市节点数目平均到</a:t>
            </a:r>
            <a:endParaRPr lang="zh-CN" altLang="en-US" sz="2000" b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266700" algn="l">
              <a:lnSpc>
                <a:spcPct val="110000"/>
              </a:lnSpc>
            </a:pPr>
            <a:r>
              <a:rPr lang="zh-CN" altLang="en-US" sz="2000" b="0">
                <a:latin typeface="宋体" panose="02010600030101010101" pitchFamily="2" charset="-122"/>
                <a:cs typeface="宋体" panose="02010600030101010101" pitchFamily="2" charset="-122"/>
              </a:rPr>
              <a:t>    每条剩下的路径得到的数目大于</a:t>
            </a:r>
            <a:r>
              <a:rPr lang="en-US" altLang="zh-CN" sz="2000" b="0">
                <a:latin typeface="宋体" panose="02010600030101010101" pitchFamily="2" charset="-122"/>
                <a:cs typeface="宋体" panose="02010600030101010101" pitchFamily="2" charset="-122"/>
              </a:rPr>
              <a:t>L</a:t>
            </a:r>
            <a:endParaRPr lang="zh-CN" sz="2000" b="0">
              <a:cs typeface="宋体" panose="02010600030101010101" pitchFamily="2" charset="-122"/>
            </a:endParaRPr>
          </a:p>
          <a:p>
            <a:pPr marL="0" indent="266700" algn="l">
              <a:lnSpc>
                <a:spcPct val="110000"/>
              </a:lnSpc>
            </a:pPr>
            <a:r>
              <a:rPr lang="zh-CN" sz="2000" b="0">
                <a:cs typeface="宋体" panose="02010600030101010101" pitchFamily="2" charset="-122"/>
              </a:rPr>
              <a:t>2）起点城市1不能作为可访问城市</a:t>
            </a:r>
            <a:endParaRPr lang="zh-CN" sz="2000" b="0">
              <a:cs typeface="宋体" panose="02010600030101010101" pitchFamily="2" charset="-122"/>
            </a:endParaRPr>
          </a:p>
          <a:p>
            <a:pPr marL="0" indent="266700" algn="l">
              <a:lnSpc>
                <a:spcPct val="110000"/>
              </a:lnSpc>
            </a:pPr>
            <a:r>
              <a:rPr lang="en-US" sz="2000" b="0">
                <a:latin typeface="宋体" panose="02010600030101010101" pitchFamily="2" charset="-122"/>
                <a:cs typeface="宋体" panose="02010600030101010101" pitchFamily="2" charset="-122"/>
              </a:rPr>
              <a:t>a. </a:t>
            </a:r>
            <a:r>
              <a:rPr lang="zh-CN" sz="2000" b="0">
                <a:cs typeface="宋体" panose="02010600030101010101" pitchFamily="2" charset="-122"/>
              </a:rPr>
              <a:t>人工蚂蚁当前访问的城市的数量小于L，</a:t>
            </a:r>
            <a:endParaRPr lang="zh-CN" sz="2000" b="0">
              <a:cs typeface="宋体" panose="02010600030101010101" pitchFamily="2" charset="-122"/>
            </a:endParaRPr>
          </a:p>
          <a:p>
            <a:pPr marL="0" indent="266700" algn="l">
              <a:lnSpc>
                <a:spcPct val="110000"/>
              </a:lnSpc>
            </a:pPr>
            <a:r>
              <a:rPr lang="en-US" sz="2000" b="0">
                <a:latin typeface="宋体" panose="02010600030101010101" pitchFamily="2" charset="-122"/>
                <a:cs typeface="宋体" panose="02010600030101010101" pitchFamily="2" charset="-122"/>
              </a:rPr>
              <a:t>b. </a:t>
            </a:r>
            <a:r>
              <a:rPr lang="zh-CN" sz="2000" b="0">
                <a:cs typeface="宋体" panose="02010600030101010101" pitchFamily="2" charset="-122"/>
              </a:rPr>
              <a:t>这个蚂蚁当前在构造最后一个路径，</a:t>
            </a:r>
            <a:endParaRPr lang="zh-CN" sz="2000" b="0">
              <a:cs typeface="宋体" panose="02010600030101010101" pitchFamily="2" charset="-122"/>
            </a:endParaRPr>
          </a:p>
          <a:p>
            <a:pPr marL="0" indent="266700" algn="l">
              <a:lnSpc>
                <a:spcPct val="110000"/>
              </a:lnSpc>
            </a:pPr>
            <a:r>
              <a:rPr lang="en-US" sz="2000" b="0">
                <a:latin typeface="宋体" panose="02010600030101010101" pitchFamily="2" charset="-122"/>
                <a:cs typeface="宋体" panose="02010600030101010101" pitchFamily="2" charset="-122"/>
              </a:rPr>
              <a:t>c. </a:t>
            </a:r>
            <a:r>
              <a:rPr lang="zh-CN" sz="2000" b="0">
                <a:cs typeface="宋体" panose="02010600030101010101" pitchFamily="2" charset="-122"/>
              </a:rPr>
              <a:t>当前剩下的城市节点数目平均到</a:t>
            </a:r>
            <a:endParaRPr lang="zh-CN" sz="2000" b="0">
              <a:cs typeface="宋体" panose="02010600030101010101" pitchFamily="2" charset="-122"/>
            </a:endParaRPr>
          </a:p>
          <a:p>
            <a:pPr marL="0" indent="266700" algn="l">
              <a:lnSpc>
                <a:spcPct val="110000"/>
              </a:lnSpc>
            </a:pPr>
            <a:r>
              <a:rPr lang="zh-CN" sz="2000" b="0">
                <a:cs typeface="宋体" panose="02010600030101010101" pitchFamily="2" charset="-122"/>
              </a:rPr>
              <a:t>   每条剩下的路径得到的数目超过了H，</a:t>
            </a:r>
            <a:endParaRPr lang="zh-CN" altLang="en-US" sz="2000" b="0">
              <a:cs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00165" y="1732280"/>
            <a:ext cx="5777865" cy="36703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295005" y="1092835"/>
            <a:ext cx="47726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/>
              <a:t>结果</a:t>
            </a:r>
            <a:r>
              <a:rPr lang="en-US" altLang="zh-CN" sz="2400"/>
              <a:t>+</a:t>
            </a:r>
            <a:r>
              <a:rPr lang="zh-CN" altLang="en-US" sz="2400"/>
              <a:t>问题？</a:t>
            </a:r>
            <a:endParaRPr lang="zh-CN" alt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2278380" y="194310"/>
            <a:ext cx="76358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 sz="4000"/>
              <a:t>交叉避免优化蚁群算法</a:t>
            </a:r>
            <a:r>
              <a:rPr lang="en-US" altLang="zh-CN" sz="4000"/>
              <a:t>-</a:t>
            </a:r>
            <a:r>
              <a:rPr lang="zh-CN" altLang="en-US" sz="4000"/>
              <a:t>性质</a:t>
            </a:r>
            <a:endParaRPr lang="zh-CN" altLang="en-US" sz="4000"/>
          </a:p>
        </p:txBody>
      </p:sp>
      <p:sp>
        <p:nvSpPr>
          <p:cNvPr id="4" name="文本框 3"/>
          <p:cNvSpPr txBox="1"/>
          <p:nvPr/>
        </p:nvSpPr>
        <p:spPr>
          <a:xfrm>
            <a:off x="353695" y="1294130"/>
            <a:ext cx="536511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/>
            <a:r>
              <a:rPr lang="zh-CN" sz="2400" b="0">
                <a:cs typeface="宋体" panose="02010600030101010101" pitchFamily="2" charset="-122"/>
              </a:rPr>
              <a:t>性质1） 优化局部路径可以引起</a:t>
            </a:r>
            <a:endParaRPr lang="zh-CN" sz="2400" b="0">
              <a:cs typeface="宋体" panose="02010600030101010101" pitchFamily="2" charset="-122"/>
            </a:endParaRPr>
          </a:p>
          <a:p>
            <a:pPr indent="266700"/>
            <a:r>
              <a:rPr lang="en-US" altLang="zh-CN" sz="2400" b="0">
                <a:cs typeface="宋体" panose="02010600030101010101" pitchFamily="2" charset="-122"/>
              </a:rPr>
              <a:t>	      </a:t>
            </a:r>
            <a:r>
              <a:rPr lang="zh-CN" sz="2400" b="0">
                <a:cs typeface="宋体" panose="02010600030101010101" pitchFamily="2" charset="-122"/>
              </a:rPr>
              <a:t>优化整个路径</a:t>
            </a:r>
            <a:endParaRPr lang="zh-CN" altLang="en-US" sz="2400" b="0">
              <a:cs typeface="宋体" panose="02010600030101010101" pitchFamily="2" charset="-122"/>
            </a:endParaRPr>
          </a:p>
        </p:txBody>
      </p:sp>
      <p:pic>
        <p:nvPicPr>
          <p:cNvPr id="74" name="图片 74" descr="未命名文件 (11)"/>
          <p:cNvPicPr>
            <a:picLocks noChangeAspect="1"/>
          </p:cNvPicPr>
          <p:nvPr/>
        </p:nvPicPr>
        <p:blipFill>
          <a:blip r:embed="rId1" cstate="print"/>
          <a:srcRect l="13183" t="14358" r="20138" b="19156"/>
          <a:stretch>
            <a:fillRect/>
          </a:stretch>
        </p:blipFill>
        <p:spPr>
          <a:xfrm>
            <a:off x="1589405" y="2854325"/>
            <a:ext cx="2005330" cy="2260600"/>
          </a:xfrm>
          <a:prstGeom prst="rect">
            <a:avLst/>
          </a:prstGeom>
        </p:spPr>
      </p:pic>
      <p:graphicFrame>
        <p:nvGraphicFramePr>
          <p:cNvPr id="2" name="对象 -2147482584"/>
          <p:cNvGraphicFramePr>
            <a:graphicFrameLocks noChangeAspect="1"/>
          </p:cNvGraphicFramePr>
          <p:nvPr/>
        </p:nvGraphicFramePr>
        <p:xfrm>
          <a:off x="226060" y="5737860"/>
          <a:ext cx="5492750" cy="274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4254500" imgH="215900" progId="Equation.3">
                  <p:embed/>
                </p:oleObj>
              </mc:Choice>
              <mc:Fallback>
                <p:oleObj name="" r:id="rId2" imgW="4254500" imgH="2159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6060" y="5737860"/>
                        <a:ext cx="5492750" cy="2743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584315" y="1294130"/>
            <a:ext cx="50800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266700"/>
            <a:r>
              <a:rPr lang="zh-CN" sz="2400" b="0">
                <a:cs typeface="宋体" panose="02010600030101010101" pitchFamily="2" charset="-122"/>
              </a:rPr>
              <a:t>性质2） 在四边形中，对边的和</a:t>
            </a:r>
            <a:endParaRPr lang="zh-CN" sz="2400" b="0">
              <a:cs typeface="宋体" panose="02010600030101010101" pitchFamily="2" charset="-122"/>
            </a:endParaRPr>
          </a:p>
          <a:p>
            <a:pPr indent="266700"/>
            <a:r>
              <a:rPr lang="zh-CN" sz="2400" b="0">
                <a:cs typeface="宋体" panose="02010600030101010101" pitchFamily="2" charset="-122"/>
              </a:rPr>
              <a:t>              小于对角边的和</a:t>
            </a:r>
            <a:endParaRPr lang="zh-CN" altLang="en-US" sz="2400" b="0">
              <a:cs typeface="宋体" panose="02010600030101010101" pitchFamily="2" charset="-122"/>
            </a:endParaRPr>
          </a:p>
        </p:txBody>
      </p:sp>
      <p:pic>
        <p:nvPicPr>
          <p:cNvPr id="75" name="图片 75" descr="未命名文件 (13)"/>
          <p:cNvPicPr>
            <a:picLocks noChangeAspect="1"/>
          </p:cNvPicPr>
          <p:nvPr/>
        </p:nvPicPr>
        <p:blipFill>
          <a:blip r:embed="rId4" cstate="print"/>
          <a:srcRect l="12599" t="15235" r="18051" b="19754"/>
          <a:stretch>
            <a:fillRect/>
          </a:stretch>
        </p:blipFill>
        <p:spPr>
          <a:xfrm>
            <a:off x="7808595" y="2741930"/>
            <a:ext cx="2409190" cy="2040255"/>
          </a:xfrm>
          <a:prstGeom prst="rect">
            <a:avLst/>
          </a:prstGeom>
        </p:spPr>
      </p:pic>
      <p:graphicFrame>
        <p:nvGraphicFramePr>
          <p:cNvPr id="3" name="对象 -2147482581"/>
          <p:cNvGraphicFramePr>
            <a:graphicFrameLocks noChangeAspect="1"/>
          </p:cNvGraphicFramePr>
          <p:nvPr/>
        </p:nvGraphicFramePr>
        <p:xfrm>
          <a:off x="6126480" y="5519420"/>
          <a:ext cx="577342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5" imgW="3479800" imgH="431800" progId="Equation.3">
                  <p:embed/>
                </p:oleObj>
              </mc:Choice>
              <mc:Fallback>
                <p:oleObj name="" r:id="rId5" imgW="3479800" imgH="431800" progId="Equation.3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26480" y="5519420"/>
                        <a:ext cx="5773420" cy="711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2278380" y="194310"/>
            <a:ext cx="76358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 sz="4000"/>
              <a:t>交叉避免优化蚁群算法</a:t>
            </a:r>
            <a:r>
              <a:rPr lang="en-US" altLang="zh-CN" sz="4000"/>
              <a:t>-</a:t>
            </a:r>
            <a:r>
              <a:rPr lang="zh-CN" altLang="en-US" sz="4000"/>
              <a:t>交叉检测</a:t>
            </a:r>
            <a:endParaRPr lang="zh-CN" altLang="en-US" sz="4000"/>
          </a:p>
        </p:txBody>
      </p:sp>
      <p:graphicFrame>
        <p:nvGraphicFramePr>
          <p:cNvPr id="2" name="对象 -2147482578"/>
          <p:cNvGraphicFramePr>
            <a:graphicFrameLocks noChangeAspect="1"/>
          </p:cNvGraphicFramePr>
          <p:nvPr/>
        </p:nvGraphicFramePr>
        <p:xfrm>
          <a:off x="883920" y="2545080"/>
          <a:ext cx="3639185" cy="1059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" imgW="1574800" imgH="457200" progId="Equation.3">
                  <p:embed/>
                </p:oleObj>
              </mc:Choice>
              <mc:Fallback>
                <p:oleObj name="" r:id="rId1" imgW="1574800" imgH="457200" progId="Equation.3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83920" y="2545080"/>
                        <a:ext cx="3639185" cy="10591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组合 19"/>
          <p:cNvGrpSpPr/>
          <p:nvPr/>
        </p:nvGrpSpPr>
        <p:grpSpPr>
          <a:xfrm>
            <a:off x="266065" y="4085590"/>
            <a:ext cx="5435600" cy="2518410"/>
            <a:chOff x="419" y="5314"/>
            <a:chExt cx="8560" cy="3966"/>
          </a:xfrm>
        </p:grpSpPr>
        <p:graphicFrame>
          <p:nvGraphicFramePr>
            <p:cNvPr id="3" name="对象 -2147482577"/>
            <p:cNvGraphicFramePr>
              <a:graphicFrameLocks noChangeAspect="1"/>
            </p:cNvGraphicFramePr>
            <p:nvPr/>
          </p:nvGraphicFramePr>
          <p:xfrm>
            <a:off x="419" y="5314"/>
            <a:ext cx="8549" cy="1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" name="" r:id="rId3" imgW="3492500" imgH="457200" progId="Equation.3">
                    <p:embed/>
                  </p:oleObj>
                </mc:Choice>
                <mc:Fallback>
                  <p:oleObj name="" r:id="rId3" imgW="3492500" imgH="457200" progId="Equation.3">
                    <p:embed/>
                    <p:pic>
                      <p:nvPicPr>
                        <p:cNvPr id="0" name="图片 10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19" y="5314"/>
                          <a:ext cx="8549" cy="11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对象 -2147482576"/>
            <p:cNvGraphicFramePr>
              <a:graphicFrameLocks noChangeAspect="1"/>
            </p:cNvGraphicFramePr>
            <p:nvPr/>
          </p:nvGraphicFramePr>
          <p:xfrm>
            <a:off x="419" y="7506"/>
            <a:ext cx="3128" cy="1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" name="" r:id="rId5" imgW="1079500" imgH="482600" progId="Equation.3">
                    <p:embed/>
                  </p:oleObj>
                </mc:Choice>
                <mc:Fallback>
                  <p:oleObj name="" r:id="rId5" imgW="1079500" imgH="482600" progId="Equation.3">
                    <p:embed/>
                    <p:pic>
                      <p:nvPicPr>
                        <p:cNvPr id="0" name="图片 11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19" y="7506"/>
                          <a:ext cx="3128" cy="14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对象 -2147482575"/>
            <p:cNvGraphicFramePr>
              <a:graphicFrameLocks noChangeAspect="1"/>
            </p:cNvGraphicFramePr>
            <p:nvPr/>
          </p:nvGraphicFramePr>
          <p:xfrm>
            <a:off x="3679" y="7144"/>
            <a:ext cx="5300" cy="2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" name="" r:id="rId7" imgW="2273300" imgH="914400" progId="Equation.3">
                    <p:embed/>
                  </p:oleObj>
                </mc:Choice>
                <mc:Fallback>
                  <p:oleObj name="" r:id="rId7" imgW="2273300" imgH="914400" progId="Equation.3">
                    <p:embed/>
                    <p:pic>
                      <p:nvPicPr>
                        <p:cNvPr id="0" name="图片 12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679" y="7144"/>
                          <a:ext cx="5300" cy="21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文本框 13"/>
          <p:cNvSpPr txBox="1"/>
          <p:nvPr/>
        </p:nvSpPr>
        <p:spPr>
          <a:xfrm>
            <a:off x="2093595" y="1146175"/>
            <a:ext cx="12204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求交点</a:t>
            </a:r>
            <a:endParaRPr lang="zh-CN" altLang="en-US" sz="2400"/>
          </a:p>
        </p:txBody>
      </p:sp>
      <p:sp>
        <p:nvSpPr>
          <p:cNvPr id="15" name="文本框 14"/>
          <p:cNvSpPr txBox="1"/>
          <p:nvPr/>
        </p:nvSpPr>
        <p:spPr>
          <a:xfrm>
            <a:off x="7975600" y="1146175"/>
            <a:ext cx="29959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判断线段相交</a:t>
            </a:r>
            <a:endParaRPr lang="zh-CN" altLang="en-US" sz="2400"/>
          </a:p>
        </p:txBody>
      </p:sp>
      <p:graphicFrame>
        <p:nvGraphicFramePr>
          <p:cNvPr id="6" name="对象 -2147482574"/>
          <p:cNvGraphicFramePr>
            <a:graphicFrameLocks noChangeAspect="1"/>
          </p:cNvGraphicFramePr>
          <p:nvPr/>
        </p:nvGraphicFramePr>
        <p:xfrm>
          <a:off x="7031355" y="1852295"/>
          <a:ext cx="4184650" cy="836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9" imgW="2286000" imgH="457200" progId="Equation.3">
                  <p:embed/>
                </p:oleObj>
              </mc:Choice>
              <mc:Fallback>
                <p:oleObj name="" r:id="rId9" imgW="2286000" imgH="457200" progId="Equation.3">
                  <p:embed/>
                  <p:pic>
                    <p:nvPicPr>
                      <p:cNvPr id="0" name="图片 1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031355" y="1852295"/>
                        <a:ext cx="4184650" cy="8369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-2147482573"/>
          <p:cNvGraphicFramePr>
            <a:graphicFrameLocks noChangeAspect="1"/>
          </p:cNvGraphicFramePr>
          <p:nvPr/>
        </p:nvGraphicFramePr>
        <p:xfrm>
          <a:off x="6608445" y="3375660"/>
          <a:ext cx="5403850" cy="709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1" imgW="3479800" imgH="457200" progId="Equation.3">
                  <p:embed/>
                </p:oleObj>
              </mc:Choice>
              <mc:Fallback>
                <p:oleObj name="" r:id="rId11" imgW="3479800" imgH="457200" progId="Equation.3">
                  <p:embed/>
                  <p:pic>
                    <p:nvPicPr>
                      <p:cNvPr id="0" name="图片 1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608445" y="3375660"/>
                        <a:ext cx="5403850" cy="7099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-2147482572"/>
          <p:cNvGraphicFramePr>
            <a:graphicFrameLocks noChangeAspect="1"/>
          </p:cNvGraphicFramePr>
          <p:nvPr/>
        </p:nvGraphicFramePr>
        <p:xfrm>
          <a:off x="6608445" y="4875530"/>
          <a:ext cx="5293360" cy="678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13" imgW="3568700" imgH="457200" progId="Equation.3">
                  <p:embed/>
                </p:oleObj>
              </mc:Choice>
              <mc:Fallback>
                <p:oleObj name="" r:id="rId13" imgW="3568700" imgH="457200" progId="Equation.3">
                  <p:embed/>
                  <p:pic>
                    <p:nvPicPr>
                      <p:cNvPr id="0" name="图片 1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608445" y="4875530"/>
                        <a:ext cx="5293360" cy="6781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-2147482580"/>
          <p:cNvGraphicFramePr>
            <a:graphicFrameLocks noChangeAspect="1"/>
          </p:cNvGraphicFramePr>
          <p:nvPr/>
        </p:nvGraphicFramePr>
        <p:xfrm>
          <a:off x="306070" y="1750060"/>
          <a:ext cx="421703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15" imgW="2387600" imgH="228600" progId="Equation.3">
                  <p:embed/>
                </p:oleObj>
              </mc:Choice>
              <mc:Fallback>
                <p:oleObj name="" r:id="rId15" imgW="2387600" imgH="228600" progId="Equation.3">
                  <p:embed/>
                  <p:pic>
                    <p:nvPicPr>
                      <p:cNvPr id="0" name="图片 1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06070" y="1750060"/>
                        <a:ext cx="4217035" cy="403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-2147482579"/>
          <p:cNvGraphicFramePr>
            <a:graphicFrameLocks noChangeAspect="1"/>
          </p:cNvGraphicFramePr>
          <p:nvPr/>
        </p:nvGraphicFramePr>
        <p:xfrm>
          <a:off x="4761230" y="1773555"/>
          <a:ext cx="93345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" r:id="rId17" imgW="596900" imgH="228600" progId="Equation.3">
                  <p:embed/>
                </p:oleObj>
              </mc:Choice>
              <mc:Fallback>
                <p:oleObj name="" r:id="rId17" imgW="596900" imgH="228600" progId="Equation.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761230" y="1773555"/>
                        <a:ext cx="933450" cy="35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2278380" y="194310"/>
            <a:ext cx="76358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 sz="4000"/>
              <a:t>交叉避免优化蚁群算法</a:t>
            </a:r>
            <a:r>
              <a:rPr lang="en-US" altLang="zh-CN" sz="4000"/>
              <a:t>-</a:t>
            </a:r>
            <a:r>
              <a:rPr lang="zh-CN" altLang="en-US" sz="4000"/>
              <a:t>交叉消除</a:t>
            </a:r>
            <a:endParaRPr lang="zh-CN" altLang="en-US" sz="4000"/>
          </a:p>
        </p:txBody>
      </p:sp>
      <p:grpSp>
        <p:nvGrpSpPr>
          <p:cNvPr id="32" name="组合 31"/>
          <p:cNvGrpSpPr/>
          <p:nvPr/>
        </p:nvGrpSpPr>
        <p:grpSpPr>
          <a:xfrm>
            <a:off x="1307465" y="1069340"/>
            <a:ext cx="4731385" cy="5589270"/>
            <a:chOff x="490" y="1684"/>
            <a:chExt cx="7451" cy="8802"/>
          </a:xfrm>
        </p:grpSpPr>
        <p:pic>
          <p:nvPicPr>
            <p:cNvPr id="76" name="图片 76" descr="image_5"/>
            <p:cNvPicPr>
              <a:picLocks noChangeAspect="1"/>
            </p:cNvPicPr>
            <p:nvPr/>
          </p:nvPicPr>
          <p:blipFill>
            <a:blip r:embed="rId1" cstate="print"/>
            <a:srcRect l="6486" t="48583" r="8728" b="18729"/>
            <a:stretch>
              <a:fillRect/>
            </a:stretch>
          </p:blipFill>
          <p:spPr>
            <a:xfrm>
              <a:off x="490" y="3156"/>
              <a:ext cx="7451" cy="3326"/>
            </a:xfrm>
            <a:prstGeom prst="rect">
              <a:avLst/>
            </a:prstGeom>
          </p:spPr>
        </p:pic>
        <p:sp>
          <p:nvSpPr>
            <p:cNvPr id="24" name="文本框 23"/>
            <p:cNvSpPr txBox="1"/>
            <p:nvPr/>
          </p:nvSpPr>
          <p:spPr>
            <a:xfrm>
              <a:off x="2672" y="1684"/>
              <a:ext cx="3087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/>
                <a:t>讨论和发现</a:t>
              </a:r>
              <a:endParaRPr lang="zh-CN" altLang="en-US" sz="2400"/>
            </a:p>
          </p:txBody>
        </p:sp>
        <p:graphicFrame>
          <p:nvGraphicFramePr>
            <p:cNvPr id="2" name="对象 -2147482571"/>
            <p:cNvGraphicFramePr>
              <a:graphicFrameLocks noChangeAspect="1"/>
            </p:cNvGraphicFramePr>
            <p:nvPr/>
          </p:nvGraphicFramePr>
          <p:xfrm>
            <a:off x="3767" y="7229"/>
            <a:ext cx="3086" cy="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2" imgW="660400" imgH="177165" progId="Equation.3">
                    <p:embed/>
                  </p:oleObj>
                </mc:Choice>
                <mc:Fallback>
                  <p:oleObj name="" r:id="rId2" imgW="660400" imgH="177165" progId="Equation.3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3767" y="7229"/>
                          <a:ext cx="3086" cy="8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文本框 24"/>
            <p:cNvSpPr txBox="1"/>
            <p:nvPr/>
          </p:nvSpPr>
          <p:spPr>
            <a:xfrm>
              <a:off x="1365" y="7499"/>
              <a:ext cx="199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消除前</a:t>
              </a:r>
              <a:endParaRPr lang="zh-CN" altLang="en-US"/>
            </a:p>
          </p:txBody>
        </p:sp>
        <p:graphicFrame>
          <p:nvGraphicFramePr>
            <p:cNvPr id="3" name="对象 -2147482570"/>
            <p:cNvGraphicFramePr>
              <a:graphicFrameLocks noChangeAspect="1"/>
            </p:cNvGraphicFramePr>
            <p:nvPr/>
          </p:nvGraphicFramePr>
          <p:xfrm>
            <a:off x="3767" y="8412"/>
            <a:ext cx="3112" cy="8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" name="" r:id="rId4" imgW="660400" imgH="177165" progId="Equation.3">
                    <p:embed/>
                  </p:oleObj>
                </mc:Choice>
                <mc:Fallback>
                  <p:oleObj name="" r:id="rId4" imgW="660400" imgH="177165" progId="Equation.3">
                    <p:embed/>
                    <p:pic>
                      <p:nvPicPr>
                        <p:cNvPr id="0" name="图片 25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767" y="8412"/>
                          <a:ext cx="3112" cy="85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文本框 26"/>
            <p:cNvSpPr txBox="1"/>
            <p:nvPr/>
          </p:nvSpPr>
          <p:spPr>
            <a:xfrm>
              <a:off x="1389" y="8550"/>
              <a:ext cx="199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消除后</a:t>
              </a:r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365" y="9470"/>
              <a:ext cx="199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实质</a:t>
              </a:r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767" y="9470"/>
              <a:ext cx="4174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反转出现交叉的子路径的所有中间节点</a:t>
              </a:r>
              <a:endParaRPr lang="zh-CN" altLang="en-US"/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7097395" y="1069340"/>
            <a:ext cx="28168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交叉避免算法流程</a:t>
            </a:r>
            <a:endParaRPr lang="zh-CN" altLang="en-US" sz="2400"/>
          </a:p>
        </p:txBody>
      </p:sp>
      <p:sp>
        <p:nvSpPr>
          <p:cNvPr id="33" name="流程图: 可选过程 32"/>
          <p:cNvSpPr/>
          <p:nvPr/>
        </p:nvSpPr>
        <p:spPr>
          <a:xfrm>
            <a:off x="7847330" y="2004060"/>
            <a:ext cx="1316355" cy="49784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开始</a:t>
            </a:r>
            <a:endParaRPr lang="zh-CN" altLang="en-US"/>
          </a:p>
        </p:txBody>
      </p:sp>
      <p:sp>
        <p:nvSpPr>
          <p:cNvPr id="34" name="流程图: 决策 33"/>
          <p:cNvSpPr/>
          <p:nvPr/>
        </p:nvSpPr>
        <p:spPr>
          <a:xfrm>
            <a:off x="7390130" y="2995295"/>
            <a:ext cx="2232660" cy="93154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检测交叉</a:t>
            </a:r>
            <a:endParaRPr lang="zh-CN" altLang="en-US"/>
          </a:p>
        </p:txBody>
      </p:sp>
      <p:cxnSp>
        <p:nvCxnSpPr>
          <p:cNvPr id="35" name="直接箭头连接符 34"/>
          <p:cNvCxnSpPr>
            <a:stCxn id="33" idx="2"/>
            <a:endCxn id="34" idx="0"/>
          </p:cNvCxnSpPr>
          <p:nvPr/>
        </p:nvCxnSpPr>
        <p:spPr>
          <a:xfrm>
            <a:off x="8505825" y="2501900"/>
            <a:ext cx="635" cy="4933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流程图: 过程 35"/>
          <p:cNvSpPr/>
          <p:nvPr/>
        </p:nvSpPr>
        <p:spPr>
          <a:xfrm>
            <a:off x="7903210" y="4487545"/>
            <a:ext cx="1205865" cy="64262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消除交叉</a:t>
            </a:r>
            <a:endParaRPr lang="zh-CN" altLang="en-US"/>
          </a:p>
        </p:txBody>
      </p:sp>
      <p:cxnSp>
        <p:nvCxnSpPr>
          <p:cNvPr id="37" name="直接箭头连接符 36"/>
          <p:cNvCxnSpPr>
            <a:stCxn id="34" idx="2"/>
            <a:endCxn id="36" idx="0"/>
          </p:cNvCxnSpPr>
          <p:nvPr/>
        </p:nvCxnSpPr>
        <p:spPr>
          <a:xfrm>
            <a:off x="8506460" y="3926840"/>
            <a:ext cx="0" cy="5607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9622790" y="2995295"/>
            <a:ext cx="401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否</a:t>
            </a:r>
            <a:endParaRPr lang="zh-CN" altLang="en-US"/>
          </a:p>
        </p:txBody>
      </p:sp>
      <p:sp>
        <p:nvSpPr>
          <p:cNvPr id="39" name="流程图: 可选过程 38"/>
          <p:cNvSpPr/>
          <p:nvPr/>
        </p:nvSpPr>
        <p:spPr>
          <a:xfrm>
            <a:off x="10383520" y="3212465"/>
            <a:ext cx="1316355" cy="49784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结束</a:t>
            </a:r>
            <a:endParaRPr lang="zh-CN" altLang="en-US"/>
          </a:p>
        </p:txBody>
      </p:sp>
      <p:cxnSp>
        <p:nvCxnSpPr>
          <p:cNvPr id="40" name="直接箭头连接符 39"/>
          <p:cNvCxnSpPr>
            <a:stCxn id="34" idx="3"/>
            <a:endCxn id="39" idx="1"/>
          </p:cNvCxnSpPr>
          <p:nvPr/>
        </p:nvCxnSpPr>
        <p:spPr>
          <a:xfrm>
            <a:off x="9622790" y="3461385"/>
            <a:ext cx="7607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8126095" y="4053840"/>
            <a:ext cx="401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是</a:t>
            </a:r>
            <a:endParaRPr lang="zh-CN" altLang="en-US"/>
          </a:p>
        </p:txBody>
      </p:sp>
      <p:cxnSp>
        <p:nvCxnSpPr>
          <p:cNvPr id="42" name="肘形连接符 41"/>
          <p:cNvCxnSpPr>
            <a:stCxn id="36" idx="1"/>
            <a:endCxn id="34" idx="1"/>
          </p:cNvCxnSpPr>
          <p:nvPr/>
        </p:nvCxnSpPr>
        <p:spPr>
          <a:xfrm rot="10800000">
            <a:off x="7390130" y="3461385"/>
            <a:ext cx="513080" cy="1347470"/>
          </a:xfrm>
          <a:prstGeom prst="bentConnector3">
            <a:avLst>
              <a:gd name="adj1" fmla="val 14641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2278380" y="194310"/>
            <a:ext cx="76358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 sz="4000"/>
              <a:t>交叉避免优化蚁群算法</a:t>
            </a:r>
            <a:r>
              <a:rPr lang="en-US" altLang="zh-CN" sz="4000"/>
              <a:t>-</a:t>
            </a:r>
            <a:r>
              <a:rPr lang="zh-CN" altLang="en-US" sz="4000"/>
              <a:t>算法讨论</a:t>
            </a:r>
            <a:endParaRPr lang="zh-CN" altLang="en-US" sz="4000"/>
          </a:p>
        </p:txBody>
      </p:sp>
      <p:sp>
        <p:nvSpPr>
          <p:cNvPr id="4" name="文本框 3"/>
          <p:cNvSpPr txBox="1"/>
          <p:nvPr/>
        </p:nvSpPr>
        <p:spPr>
          <a:xfrm>
            <a:off x="1076325" y="901065"/>
            <a:ext cx="25380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算法讨论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352425" y="1753235"/>
            <a:ext cx="372681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</a:t>
            </a:r>
            <a:r>
              <a:rPr lang="zh-CN" altLang="en-US"/>
              <a:t>取决于交点的个数，但可以认为是一个常数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交叉检测复杂度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Ο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(n)=n^2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交叉消除复杂度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Ο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(n)=n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整体复杂度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O(n)=m*n^3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，其中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代表交点个数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483475" y="901065"/>
            <a:ext cx="25380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问题？</a:t>
            </a:r>
            <a:endParaRPr lang="zh-CN" altLang="en-US" sz="24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87595" y="1473835"/>
            <a:ext cx="7091680" cy="55060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1712</Words>
  <Application>WPS 演示</Application>
  <PresentationFormat>宽屏</PresentationFormat>
  <Paragraphs>368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16</vt:i4>
      </vt:variant>
      <vt:variant>
        <vt:lpstr>幻灯片标题</vt:lpstr>
      </vt:variant>
      <vt:variant>
        <vt:i4>16</vt:i4>
      </vt:variant>
    </vt:vector>
  </HeadingPairs>
  <TitlesOfParts>
    <vt:vector size="42" baseType="lpstr">
      <vt:lpstr>Arial</vt:lpstr>
      <vt:lpstr>宋体</vt:lpstr>
      <vt:lpstr>Wingdings</vt:lpstr>
      <vt:lpstr>AR PL UKai CN</vt:lpstr>
      <vt:lpstr>Times New Roman</vt:lpstr>
      <vt:lpstr>微软雅黑</vt:lpstr>
      <vt:lpstr>Arial Black</vt:lpstr>
      <vt:lpstr>Arial Unicode MS</vt:lpstr>
      <vt:lpstr>黑体</vt:lpstr>
      <vt:lpstr>Office 主题​​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基于限制路径节点数和交叉避免的MINMAX多旅行商问题算法研究与实现</vt:lpstr>
      <vt:lpstr>PowerPoint 演示文稿</vt:lpstr>
      <vt:lpstr>旅行商问题： 对于给定的一组城市和一个起始节点城市，求一个访问城市的		序列使得每个城市只被访问依次，最后回到起点城市，并且总		的代价最小   多旅行商问题： 对于给定的一组城市和一个起始城市，求m个访问序列使得		每个城市只被访问一次，最后回到起点城市，并且最长的路径		的长度最小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cheng</dc:creator>
  <cp:lastModifiedBy>2016cxg</cp:lastModifiedBy>
  <cp:revision>18</cp:revision>
  <dcterms:created xsi:type="dcterms:W3CDTF">2019-06-03T07:48:00Z</dcterms:created>
  <dcterms:modified xsi:type="dcterms:W3CDTF">2019-06-03T03:02:19Z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