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8" r:id="rId4"/>
    <p:sldId id="268" r:id="rId5"/>
    <p:sldId id="277" r:id="rId6"/>
    <p:sldId id="267" r:id="rId7"/>
    <p:sldId id="264" r:id="rId8"/>
    <p:sldId id="258" r:id="rId9"/>
    <p:sldId id="279" r:id="rId10"/>
    <p:sldId id="259" r:id="rId11"/>
    <p:sldId id="260" r:id="rId12"/>
    <p:sldId id="280" r:id="rId13"/>
    <p:sldId id="261" r:id="rId14"/>
    <p:sldId id="263" r:id="rId15"/>
    <p:sldId id="270" r:id="rId16"/>
    <p:sldId id="265" r:id="rId17"/>
    <p:sldId id="266" r:id="rId18"/>
    <p:sldId id="274" r:id="rId19"/>
    <p:sldId id="275" r:id="rId20"/>
    <p:sldId id="276" r:id="rId21"/>
    <p:sldId id="281" r:id="rId22"/>
    <p:sldId id="282" r:id="rId23"/>
    <p:sldId id="283" r:id="rId24"/>
    <p:sldId id="272" r:id="rId25"/>
    <p:sldId id="27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36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AF17-AEFD-4E2D-BED8-885C2519CD75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2862A-1A29-43A6-BAAF-E2967D2F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2862A-1A29-43A6-BAAF-E2967D2F5DE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8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0.15.38:9081/bboss-mvc/tool/download.htm?fileName=jce_policy_update.rar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令牌管理及基于令牌的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单点登录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en-US" altLang="zh-CN" dirty="0" err="1"/>
              <a:t>webservice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</a:t>
            </a:r>
            <a:r>
              <a:rPr lang="zh-CN" altLang="en-US" dirty="0"/>
              <a:t>方式申请</a:t>
            </a:r>
            <a:r>
              <a:rPr lang="en-US" altLang="zh-CN" dirty="0"/>
              <a:t>token</a:t>
            </a:r>
          </a:p>
          <a:p>
            <a:r>
              <a:rPr lang="en-US" altLang="zh-CN" dirty="0" err="1"/>
              <a:t>url</a:t>
            </a:r>
            <a:r>
              <a:rPr lang="en-US" altLang="zh-CN" dirty="0"/>
              <a:t> = "http://localhost:8081/</a:t>
            </a:r>
            <a:r>
              <a:rPr lang="en-US" altLang="zh-CN" dirty="0" err="1"/>
              <a:t>SanyPDP</a:t>
            </a:r>
            <a:r>
              <a:rPr lang="en-US" altLang="zh-CN" dirty="0"/>
              <a:t>/</a:t>
            </a:r>
            <a:r>
              <a:rPr lang="en-US" altLang="zh-CN" dirty="0" err="1"/>
              <a:t>cxfservices</a:t>
            </a:r>
            <a:r>
              <a:rPr lang="en-US" altLang="zh-CN" dirty="0"/>
              <a:t>/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JaxWsProxyFactoryBean</a:t>
            </a:r>
            <a:r>
              <a:rPr lang="en-US" altLang="zh-CN" dirty="0"/>
              <a:t> </a:t>
            </a:r>
            <a:r>
              <a:rPr lang="en-US" altLang="zh-CN" dirty="0" err="1"/>
              <a:t>WSServiceClientFactory</a:t>
            </a:r>
            <a:r>
              <a:rPr lang="en-US" altLang="zh-CN" dirty="0"/>
              <a:t> = </a:t>
            </a:r>
            <a:r>
              <a:rPr lang="en-US" altLang="zh-CN" b="1" dirty="0"/>
              <a:t>new  </a:t>
            </a:r>
            <a:r>
              <a:rPr lang="en-US" altLang="zh-CN" b="1" dirty="0" err="1"/>
              <a:t>JaxWsProxyFactoryBean</a:t>
            </a:r>
            <a:r>
              <a:rPr lang="en-US" altLang="zh-CN" b="1" dirty="0"/>
              <a:t>();</a:t>
            </a:r>
          </a:p>
          <a:p>
            <a:r>
              <a:rPr lang="en-US" altLang="zh-CN" dirty="0" err="1"/>
              <a:t>WSServiceClientFactory.setAddress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WSServiceClientFactory.setServiceClass</a:t>
            </a:r>
            <a:r>
              <a:rPr lang="en-US" altLang="zh-CN" dirty="0"/>
              <a:t>(</a:t>
            </a:r>
            <a:r>
              <a:rPr lang="en-US" altLang="zh-CN" dirty="0" err="1"/>
              <a:t>TokenService.</a:t>
            </a:r>
            <a:r>
              <a:rPr lang="en-US" altLang="zh-CN" b="1" dirty="0" err="1"/>
              <a:t>class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tokenService</a:t>
            </a:r>
            <a:r>
              <a:rPr lang="en-US" altLang="zh-CN" dirty="0"/>
              <a:t> = (</a:t>
            </a:r>
            <a:r>
              <a:rPr lang="en-US" altLang="zh-CN" dirty="0" err="1"/>
              <a:t>TokenService</a:t>
            </a:r>
            <a:r>
              <a:rPr lang="en-US" altLang="zh-CN" dirty="0"/>
              <a:t>)</a:t>
            </a:r>
            <a:r>
              <a:rPr lang="en-US" altLang="zh-CN" dirty="0" err="1"/>
              <a:t>WSServiceClientFactory.create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 err="1"/>
              <a:t>webservice</a:t>
            </a:r>
            <a:r>
              <a:rPr lang="zh-CN" altLang="en-US" dirty="0"/>
              <a:t>根据账号或者工号获取</a:t>
            </a:r>
            <a:r>
              <a:rPr lang="en-US" altLang="zh-CN" dirty="0"/>
              <a:t>ticket</a:t>
            </a:r>
          </a:p>
          <a:p>
            <a:r>
              <a:rPr lang="en-US" altLang="zh-CN" dirty="0"/>
              <a:t>//String ticket = </a:t>
            </a:r>
            <a:r>
              <a:rPr lang="en-US" altLang="zh-CN" dirty="0" err="1"/>
              <a:t>tokenService.genTicket</a:t>
            </a:r>
            <a:r>
              <a:rPr lang="en-US" altLang="zh-CN" dirty="0"/>
              <a:t>(account, </a:t>
            </a:r>
            <a:r>
              <a:rPr lang="en-US" altLang="zh-CN" dirty="0" err="1"/>
              <a:t>worknumber</a:t>
            </a:r>
            <a:r>
              <a:rPr lang="en-US" altLang="zh-CN" dirty="0"/>
              <a:t>, </a:t>
            </a:r>
            <a:r>
              <a:rPr lang="en-US" altLang="zh-CN" dirty="0" err="1"/>
              <a:t>appid</a:t>
            </a:r>
            <a:r>
              <a:rPr lang="en-US" altLang="zh-CN" dirty="0"/>
              <a:t>, secret);</a:t>
            </a:r>
          </a:p>
          <a:p>
            <a:r>
              <a:rPr lang="en-US" altLang="zh-CN" dirty="0"/>
              <a:t>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ticket);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82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http</a:t>
            </a:r>
            <a:r>
              <a:rPr lang="zh-CN" altLang="en-US" dirty="0"/>
              <a:t>服务方式申请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r>
              <a:rPr lang="zh-CN" altLang="en-US" dirty="0"/>
              <a:t>方式申请</a:t>
            </a:r>
            <a:r>
              <a:rPr lang="en-US" altLang="zh-CN" dirty="0"/>
              <a:t>token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url</a:t>
            </a:r>
            <a:r>
              <a:rPr lang="en-US" altLang="zh-CN" dirty="0"/>
              <a:t> = "http://localhost:8081/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genAuthTempToken.freepage?appid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"&amp;ticket="+ticket;</a:t>
            </a:r>
          </a:p>
          <a:p>
            <a:r>
              <a:rPr lang="en-US" altLang="zh-CN" dirty="0"/>
              <a:t>//</a:t>
            </a:r>
            <a:r>
              <a:rPr lang="en-US" altLang="zh-CN" dirty="0" err="1"/>
              <a:t>url</a:t>
            </a:r>
            <a:r>
              <a:rPr lang="en-US" altLang="zh-CN" dirty="0"/>
              <a:t> 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genDualToken.freepage?appid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"&amp;account="+account;</a:t>
            </a:r>
          </a:p>
          <a:p>
            <a:r>
              <a:rPr lang="en-US" altLang="zh-CN" dirty="0"/>
              <a:t>token = </a:t>
            </a:r>
            <a:r>
              <a:rPr lang="en-US" altLang="zh-CN" dirty="0" err="1"/>
              <a:t>org.frameworkset.spi.remote.http.HttpReqeust.httpPostforString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/>
              <a:t>http</a:t>
            </a:r>
            <a:r>
              <a:rPr lang="zh-CN" altLang="en-US" dirty="0"/>
              <a:t>根据账号或者工号获取</a:t>
            </a:r>
            <a:r>
              <a:rPr lang="en-US" altLang="zh-CN" dirty="0"/>
              <a:t>ticket</a:t>
            </a:r>
          </a:p>
          <a:p>
            <a:r>
              <a:rPr lang="en-US" altLang="zh-CN" dirty="0"/>
              <a:t>//</a:t>
            </a:r>
            <a:r>
              <a:rPr lang="en-US" altLang="zh-CN" dirty="0" err="1"/>
              <a:t>url</a:t>
            </a:r>
            <a:r>
              <a:rPr lang="en-US" altLang="zh-CN" dirty="0"/>
              <a:t> 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genTicket.freepage?appid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"&amp;account="+account + "&amp;</a:t>
            </a:r>
            <a:r>
              <a:rPr lang="en-US" altLang="zh-CN" dirty="0" err="1"/>
              <a:t>worknumber</a:t>
            </a:r>
            <a:r>
              <a:rPr lang="en-US" altLang="zh-CN" dirty="0"/>
              <a:t>="+</a:t>
            </a:r>
            <a:r>
              <a:rPr lang="en-US" altLang="zh-CN" dirty="0" err="1"/>
              <a:t>worknumber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//String ticket = = </a:t>
            </a:r>
            <a:r>
              <a:rPr lang="en-US" altLang="zh-CN" dirty="0" err="1"/>
              <a:t>org.frameworkset.spi.remote.http.HttpReqeust.httpPostforString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73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zh-CN" altLang="en-US" dirty="0" smtClean="0"/>
              <a:t>本地服务</a:t>
            </a:r>
            <a:r>
              <a:rPr lang="zh-CN" altLang="en-US" dirty="0"/>
              <a:t>方式申请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zh-CN" altLang="en-US" dirty="0" smtClean="0"/>
              <a:t>本地服务</a:t>
            </a:r>
            <a:r>
              <a:rPr lang="zh-CN" altLang="en-US" dirty="0"/>
              <a:t>方式申请</a:t>
            </a:r>
            <a:r>
              <a:rPr lang="en-US" altLang="zh-CN" dirty="0" smtClean="0"/>
              <a:t>token</a:t>
            </a:r>
          </a:p>
          <a:p>
            <a:r>
              <a:rPr lang="en-US" altLang="zh-CN" dirty="0" err="1"/>
              <a:t>org.frameworkset.web.servlet.context.WebApplicationContext</a:t>
            </a:r>
            <a:r>
              <a:rPr lang="en-US" altLang="zh-CN" dirty="0"/>
              <a:t>  context = org.frameworkset.web.servlet.support.WebApplicationContextUtils.getWebApplicationContext();//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容器实例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//</a:t>
            </a:r>
            <a:r>
              <a:rPr lang="zh-CN" altLang="en-US" dirty="0"/>
              <a:t>通过以下方式获取</a:t>
            </a:r>
            <a:r>
              <a:rPr lang="en-US" altLang="zh-CN" dirty="0" err="1"/>
              <a:t>mvc</a:t>
            </a:r>
            <a:r>
              <a:rPr lang="zh-CN" altLang="en-US" dirty="0"/>
              <a:t>容器中的组件实例方法</a:t>
            </a:r>
          </a:p>
          <a:p>
            <a:r>
              <a:rPr lang="en-US" altLang="zh-CN" dirty="0" err="1"/>
              <a:t>tokenService</a:t>
            </a:r>
            <a:r>
              <a:rPr lang="en-US" altLang="zh-CN" dirty="0"/>
              <a:t> = </a:t>
            </a:r>
            <a:r>
              <a:rPr lang="en-US" altLang="zh-CN" dirty="0" err="1"/>
              <a:t>context.getTBeanObject</a:t>
            </a:r>
            <a:r>
              <a:rPr lang="en-US" altLang="zh-CN" dirty="0"/>
              <a:t>("/token/*.</a:t>
            </a:r>
            <a:r>
              <a:rPr lang="en-US" altLang="zh-CN" dirty="0" err="1"/>
              <a:t>freepage</a:t>
            </a:r>
            <a:r>
              <a:rPr lang="en-US" altLang="zh-CN" dirty="0"/>
              <a:t>", </a:t>
            </a:r>
            <a:r>
              <a:rPr lang="en-US" altLang="zh-CN" dirty="0" err="1"/>
              <a:t>TokenService.</a:t>
            </a:r>
            <a:r>
              <a:rPr lang="en-US" altLang="zh-CN" b="1" dirty="0" err="1"/>
              <a:t>class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//String ticket = </a:t>
            </a:r>
            <a:r>
              <a:rPr lang="en-US" altLang="zh-CN" dirty="0" err="1"/>
              <a:t>tokenService.genTicket</a:t>
            </a:r>
            <a:r>
              <a:rPr lang="en-US" altLang="zh-CN" dirty="0"/>
              <a:t>(account, </a:t>
            </a:r>
            <a:r>
              <a:rPr lang="en-US" altLang="zh-CN" dirty="0" err="1"/>
              <a:t>worknumber</a:t>
            </a:r>
            <a:r>
              <a:rPr lang="en-US" altLang="zh-CN" dirty="0"/>
              <a:t>, </a:t>
            </a:r>
            <a:r>
              <a:rPr lang="en-US" altLang="zh-CN" dirty="0" err="1"/>
              <a:t>appid</a:t>
            </a:r>
            <a:r>
              <a:rPr lang="en-US" altLang="zh-CN" dirty="0"/>
              <a:t>, secret);</a:t>
            </a:r>
          </a:p>
          <a:p>
            <a:r>
              <a:rPr lang="en-US" altLang="zh-CN" dirty="0"/>
              <a:t>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ticket);</a:t>
            </a:r>
          </a:p>
        </p:txBody>
      </p:sp>
    </p:spTree>
    <p:extLst>
      <p:ext uri="{BB962C8B-B14F-4D97-AF65-F5344CB8AC3E}">
        <p14:creationId xmlns:p14="http://schemas.microsoft.com/office/powerpoint/2010/main" val="229203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构建</a:t>
            </a:r>
            <a:r>
              <a:rPr lang="zh-CN" altLang="en-US" dirty="0"/>
              <a:t>令牌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构建令牌参数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accounttokenrequest</a:t>
            </a:r>
            <a:r>
              <a:rPr lang="en-US" altLang="zh-CN" dirty="0"/>
              <a:t> </a:t>
            </a:r>
            <a:r>
              <a:rPr lang="en-US" altLang="zh-CN" dirty="0" smtClean="0"/>
              <a:t>= "_</a:t>
            </a:r>
            <a:r>
              <a:rPr lang="en-US" altLang="zh-CN" dirty="0" err="1"/>
              <a:t>dt_token</a:t>
            </a:r>
            <a:r>
              <a:rPr lang="en-US" altLang="zh-CN" dirty="0"/>
              <a:t>_</a:t>
            </a:r>
            <a:r>
              <a:rPr lang="en-US" altLang="zh-CN" dirty="0" smtClean="0"/>
              <a:t>=" </a:t>
            </a:r>
            <a:r>
              <a:rPr lang="en-US" altLang="zh-CN" dirty="0"/>
              <a:t>+ token + "&amp;</a:t>
            </a:r>
            <a:r>
              <a:rPr lang="en-US" altLang="zh-CN" dirty="0" err="1"/>
              <a:t>appid</a:t>
            </a:r>
            <a:r>
              <a:rPr lang="en-US" altLang="zh-CN" dirty="0"/>
              <a:t>=" + 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10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-SSO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依据令牌实现单点登录到指定的页面</a:t>
            </a:r>
            <a:r>
              <a:rPr lang="en-US" altLang="zh-CN" dirty="0" smtClean="0"/>
              <a:t>-SSO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</a:t>
            </a:r>
            <a:r>
              <a:rPr lang="en-US" altLang="zh-CN" dirty="0" smtClean="0"/>
              <a:t>%&gt;&amp;</a:t>
            </a:r>
            <a:r>
              <a:rPr lang="en-US" altLang="zh-CN" dirty="0"/>
              <a:t>successRedirect=&lt;%=</a:t>
            </a:r>
            <a:r>
              <a:rPr lang="en-US" altLang="zh-CN" dirty="0" err="1"/>
              <a:t>URLEncoder.encode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appbom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aaa.page?a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b&amp;c</a:t>
            </a:r>
            <a:r>
              <a:rPr lang="en-US" altLang="zh-CN" dirty="0">
                <a:solidFill>
                  <a:srgbClr val="FF0000"/>
                </a:solidFill>
              </a:rPr>
              <a:t>=d</a:t>
            </a:r>
            <a:r>
              <a:rPr lang="en-US" altLang="zh-CN" dirty="0"/>
              <a:t>") %&gt;&amp;</a:t>
            </a:r>
            <a:r>
              <a:rPr lang="en-US" altLang="zh-CN" dirty="0" err="1" smtClean="0"/>
              <a:t>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2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-SSO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</a:t>
            </a:r>
            <a:r>
              <a:rPr lang="zh-CN" altLang="en-US" dirty="0"/>
              <a:t>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</a:t>
            </a:r>
            <a:r>
              <a:rPr lang="en-US" altLang="zh-CN" dirty="0" smtClean="0"/>
              <a:t>%&gt;</a:t>
            </a:r>
            <a:r>
              <a:rPr lang="en-US" altLang="zh-CN" i="1" dirty="0" smtClean="0"/>
              <a:t>&amp;</a:t>
            </a:r>
            <a:r>
              <a:rPr lang="en-US" altLang="zh-CN" i="1" dirty="0">
                <a:solidFill>
                  <a:srgbClr val="FF0000"/>
                </a:solidFill>
              </a:rPr>
              <a:t>loginMenu=</a:t>
            </a:r>
            <a:r>
              <a:rPr lang="en-US" altLang="zh-CN" i="1" dirty="0" err="1">
                <a:solidFill>
                  <a:srgbClr val="FF0000"/>
                </a:solidFill>
              </a:rPr>
              <a:t>appbommanager</a:t>
            </a:r>
            <a:r>
              <a:rPr lang="en-US" altLang="zh-CN" dirty="0" err="1" smtClean="0"/>
              <a:t>&amp;subsystem_id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59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令牌非对称加解密介绍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非对称加密算法</a:t>
            </a:r>
            <a:r>
              <a:rPr lang="en-US" altLang="zh-CN" dirty="0" smtClean="0"/>
              <a:t>-ECC(</a:t>
            </a:r>
            <a:r>
              <a:rPr lang="zh-CN" altLang="en-US" dirty="0" smtClean="0"/>
              <a:t>椭圆曲线</a:t>
            </a:r>
            <a:r>
              <a:rPr lang="zh-CN" altLang="en-US" dirty="0"/>
              <a:t>密码编码</a:t>
            </a:r>
            <a:r>
              <a:rPr lang="zh-CN" altLang="en-US" dirty="0" smtClean="0"/>
              <a:t>学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非对称加密解密组件</a:t>
            </a:r>
            <a:r>
              <a:rPr lang="en-US" altLang="zh-CN" dirty="0"/>
              <a:t>- </a:t>
            </a:r>
            <a:r>
              <a:rPr lang="en-US" altLang="zh-CN" dirty="0" err="1"/>
              <a:t>org.frameworkset.security.ecc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ECCHelper</a:t>
            </a:r>
            <a:endParaRPr lang="en-US" altLang="zh-CN" dirty="0" smtClean="0"/>
          </a:p>
          <a:p>
            <a:r>
              <a:rPr lang="en-US" altLang="zh-CN" dirty="0" err="1"/>
              <a:t>org.frameworkset.security.ecc</a:t>
            </a:r>
            <a:r>
              <a:rPr lang="en-US" altLang="zh-CN" dirty="0"/>
              <a:t> . </a:t>
            </a:r>
            <a:r>
              <a:rPr lang="en-US" altLang="zh-CN" dirty="0" err="1" smtClean="0"/>
              <a:t>ECCCoderInf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59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令牌非对称加解密介绍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inputStr</a:t>
            </a:r>
            <a:r>
              <a:rPr lang="en-US" altLang="zh-CN" dirty="0"/>
              <a:t> = "</a:t>
            </a:r>
            <a:r>
              <a:rPr lang="zh-CN" altLang="en-US" dirty="0"/>
              <a:t>尹标平</a:t>
            </a:r>
            <a:r>
              <a:rPr lang="en-US" altLang="zh-CN" dirty="0"/>
              <a:t>";</a:t>
            </a:r>
          </a:p>
          <a:p>
            <a:r>
              <a:rPr lang="en-US" altLang="zh-CN" b="1" dirty="0"/>
              <a:t>byte[] data = </a:t>
            </a:r>
            <a:r>
              <a:rPr lang="en-US" altLang="zh-CN" b="1" dirty="0" err="1"/>
              <a:t>inputStr.getBytes</a:t>
            </a:r>
            <a:r>
              <a:rPr lang="en-US" altLang="zh-CN" b="1" dirty="0"/>
              <a:t>();</a:t>
            </a:r>
          </a:p>
          <a:p>
            <a:r>
              <a:rPr lang="en-US" altLang="zh-CN" dirty="0" err="1"/>
              <a:t>ECCCoderInf</a:t>
            </a:r>
            <a:r>
              <a:rPr lang="en-US" altLang="zh-CN" dirty="0"/>
              <a:t> </a:t>
            </a:r>
            <a:r>
              <a:rPr lang="en-US" altLang="zh-CN" dirty="0" err="1"/>
              <a:t>ECCCoder</a:t>
            </a:r>
            <a:r>
              <a:rPr lang="en-US" altLang="zh-CN" dirty="0"/>
              <a:t> = </a:t>
            </a:r>
            <a:r>
              <a:rPr lang="en-US" altLang="zh-CN" dirty="0" err="1"/>
              <a:t>ECCHelper.</a:t>
            </a:r>
            <a:r>
              <a:rPr lang="en-US" altLang="zh-CN" i="1" dirty="0" err="1"/>
              <a:t>getECCCoder</a:t>
            </a:r>
            <a:r>
              <a:rPr lang="en-US" altLang="zh-CN" i="1" dirty="0"/>
              <a:t>(</a:t>
            </a:r>
            <a:r>
              <a:rPr lang="en-US" altLang="zh-CN" i="1" dirty="0" err="1"/>
              <a:t>ECCHelper.ECC_ECIES</a:t>
            </a:r>
            <a:r>
              <a:rPr lang="en-US" altLang="zh-CN" i="1" dirty="0"/>
              <a:t>);</a:t>
            </a:r>
          </a:p>
          <a:p>
            <a:r>
              <a:rPr lang="en-US" altLang="zh-CN" dirty="0" err="1"/>
              <a:t>SimpleKeyPair</a:t>
            </a:r>
            <a:r>
              <a:rPr lang="en-US" altLang="zh-CN" dirty="0"/>
              <a:t> </a:t>
            </a:r>
            <a:r>
              <a:rPr lang="en-US" altLang="zh-CN" dirty="0" err="1"/>
              <a:t>keyMap</a:t>
            </a:r>
            <a:r>
              <a:rPr lang="en-US" altLang="zh-CN" dirty="0"/>
              <a:t> = </a:t>
            </a:r>
            <a:r>
              <a:rPr lang="en-US" altLang="zh-CN" dirty="0" err="1"/>
              <a:t>ECCCoder.genECKeyPair</a:t>
            </a:r>
            <a:r>
              <a:rPr lang="en-US" altLang="zh-CN" dirty="0"/>
              <a:t>();</a:t>
            </a:r>
          </a:p>
          <a:p>
            <a:endParaRPr lang="zh-CN" altLang="en-US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publicKey</a:t>
            </a:r>
            <a:r>
              <a:rPr lang="en-US" altLang="zh-CN" dirty="0"/>
              <a:t> = </a:t>
            </a:r>
            <a:r>
              <a:rPr lang="en-US" altLang="zh-CN" dirty="0" err="1"/>
              <a:t>keyMap.getPublicKey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privateKey</a:t>
            </a:r>
            <a:r>
              <a:rPr lang="en-US" altLang="zh-CN" dirty="0"/>
              <a:t> = </a:t>
            </a:r>
            <a:r>
              <a:rPr lang="en-US" altLang="zh-CN" dirty="0" err="1"/>
              <a:t>keyMap.getPrivateKey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err.println</a:t>
            </a:r>
            <a:r>
              <a:rPr lang="en-US" altLang="zh-CN" i="1" dirty="0"/>
              <a:t>("</a:t>
            </a:r>
            <a:r>
              <a:rPr lang="zh-CN" altLang="en-US" i="1" dirty="0"/>
              <a:t>公钥</a:t>
            </a:r>
            <a:r>
              <a:rPr lang="en-US" altLang="zh-CN" i="1" dirty="0"/>
              <a:t>: \n" + </a:t>
            </a:r>
            <a:r>
              <a:rPr lang="en-US" altLang="zh-CN" i="1" dirty="0" err="1"/>
              <a:t>publicKey</a:t>
            </a:r>
            <a:r>
              <a:rPr lang="en-US" altLang="zh-CN" i="1" dirty="0"/>
              <a:t>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err.println</a:t>
            </a:r>
            <a:r>
              <a:rPr lang="en-US" altLang="zh-CN" i="1" dirty="0"/>
              <a:t>("</a:t>
            </a:r>
            <a:r>
              <a:rPr lang="zh-CN" altLang="en-US" i="1" dirty="0"/>
              <a:t>私钥： </a:t>
            </a:r>
            <a:r>
              <a:rPr lang="en-US" altLang="zh-CN" i="1" dirty="0"/>
              <a:t>\n" + </a:t>
            </a:r>
            <a:r>
              <a:rPr lang="en-US" altLang="zh-CN" i="1" dirty="0" err="1"/>
              <a:t>privateKey</a:t>
            </a:r>
            <a:r>
              <a:rPr lang="en-US" altLang="zh-CN" i="1" dirty="0"/>
              <a:t>);</a:t>
            </a:r>
          </a:p>
          <a:p>
            <a:r>
              <a:rPr lang="en-US" altLang="zh-CN" b="1" dirty="0"/>
              <a:t>byte[] </a:t>
            </a:r>
            <a:r>
              <a:rPr lang="en-US" altLang="zh-CN" b="1" dirty="0" err="1"/>
              <a:t>encodedData</a:t>
            </a:r>
            <a:r>
              <a:rPr lang="en-US" altLang="zh-CN" b="1" dirty="0"/>
              <a:t> = </a:t>
            </a:r>
            <a:r>
              <a:rPr lang="en-US" altLang="zh-CN" b="1" dirty="0" err="1"/>
              <a:t>ECCCoder.encrypt</a:t>
            </a:r>
            <a:r>
              <a:rPr lang="en-US" altLang="zh-CN" b="1" dirty="0"/>
              <a:t>(data, </a:t>
            </a:r>
            <a:r>
              <a:rPr lang="en-US" altLang="zh-CN" b="1" dirty="0" err="1"/>
              <a:t>publicKey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明文</a:t>
            </a:r>
            <a:r>
              <a:rPr lang="en-US" altLang="zh-CN" i="1" dirty="0"/>
              <a:t>:"+Base64.encode(</a:t>
            </a:r>
            <a:r>
              <a:rPr lang="en-US" altLang="zh-CN" i="1" dirty="0" err="1"/>
              <a:t>inputStr.getBytes</a:t>
            </a:r>
            <a:r>
              <a:rPr lang="en-US" altLang="zh-CN" i="1" dirty="0"/>
              <a:t>()));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密文</a:t>
            </a:r>
            <a:r>
              <a:rPr lang="en-US" altLang="zh-CN" i="1" dirty="0"/>
              <a:t>:"+Base64.encode(</a:t>
            </a:r>
            <a:r>
              <a:rPr lang="en-US" altLang="zh-CN" i="1" dirty="0" err="1"/>
              <a:t>encodedData</a:t>
            </a:r>
            <a:r>
              <a:rPr lang="en-US" altLang="zh-CN" i="1" dirty="0"/>
              <a:t>));</a:t>
            </a:r>
          </a:p>
          <a:p>
            <a:r>
              <a:rPr lang="en-US" altLang="zh-CN" b="1" dirty="0"/>
              <a:t>byte[] </a:t>
            </a:r>
            <a:r>
              <a:rPr lang="en-US" altLang="zh-CN" b="1" dirty="0" err="1"/>
              <a:t>decodedData</a:t>
            </a:r>
            <a:r>
              <a:rPr lang="en-US" altLang="zh-CN" b="1" dirty="0"/>
              <a:t> = </a:t>
            </a:r>
            <a:r>
              <a:rPr lang="en-US" altLang="zh-CN" b="1" dirty="0" err="1"/>
              <a:t>ECCCoder.decrypt</a:t>
            </a:r>
            <a:r>
              <a:rPr lang="en-US" altLang="zh-CN" b="1" dirty="0"/>
              <a:t>(</a:t>
            </a:r>
            <a:r>
              <a:rPr lang="en-US" altLang="zh-CN" b="1" dirty="0" err="1"/>
              <a:t>encodedData</a:t>
            </a:r>
            <a:r>
              <a:rPr lang="en-US" altLang="zh-CN" b="1" dirty="0"/>
              <a:t>, </a:t>
            </a:r>
            <a:r>
              <a:rPr lang="en-US" altLang="zh-CN" b="1" dirty="0" err="1"/>
              <a:t>privateKey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inputStr</a:t>
            </a:r>
            <a:r>
              <a:rPr lang="en-US" altLang="zh-CN" dirty="0"/>
              <a:t> = "</a:t>
            </a:r>
            <a:r>
              <a:rPr lang="zh-CN" altLang="en-US" dirty="0"/>
              <a:t>解密局解密局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inputStr.getBytes</a:t>
            </a:r>
            <a:r>
              <a:rPr lang="en-US" altLang="zh-CN" dirty="0"/>
              <a:t>();</a:t>
            </a:r>
          </a:p>
          <a:p>
            <a:r>
              <a:rPr lang="en-US" altLang="zh-CN" b="1" dirty="0"/>
              <a:t>long start = 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currentTimeMillis</a:t>
            </a:r>
            <a:r>
              <a:rPr lang="en-US" altLang="zh-CN" b="1" i="1" dirty="0"/>
              <a:t>();</a:t>
            </a:r>
          </a:p>
          <a:p>
            <a:r>
              <a:rPr lang="en-US" altLang="zh-CN" dirty="0" err="1"/>
              <a:t>encodedData</a:t>
            </a:r>
            <a:r>
              <a:rPr lang="en-US" altLang="zh-CN" dirty="0"/>
              <a:t> = </a:t>
            </a:r>
            <a:r>
              <a:rPr lang="en-US" altLang="zh-CN" dirty="0" err="1"/>
              <a:t>ECCCoder.encrypt</a:t>
            </a:r>
            <a:r>
              <a:rPr lang="en-US" altLang="zh-CN" dirty="0"/>
              <a:t>(data, </a:t>
            </a:r>
            <a:r>
              <a:rPr lang="en-US" altLang="zh-CN" dirty="0" err="1"/>
              <a:t>ECCCoder.evalECPublicKey</a:t>
            </a:r>
            <a:r>
              <a:rPr lang="en-US" altLang="zh-CN" dirty="0"/>
              <a:t>(</a:t>
            </a:r>
            <a:r>
              <a:rPr lang="en-US" altLang="zh-CN" dirty="0" err="1"/>
              <a:t>publicKey</a:t>
            </a:r>
            <a:r>
              <a:rPr lang="en-US" altLang="zh-CN" dirty="0"/>
              <a:t>));</a:t>
            </a:r>
          </a:p>
          <a:p>
            <a:r>
              <a:rPr lang="en-US" altLang="zh-CN" b="1" dirty="0"/>
              <a:t>long end = 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currentTimeMillis</a:t>
            </a:r>
            <a:r>
              <a:rPr lang="en-US" altLang="zh-CN" b="1" i="1" dirty="0"/>
              <a:t>();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加密耗时</a:t>
            </a:r>
            <a:r>
              <a:rPr lang="en-US" altLang="zh-CN" i="1" dirty="0"/>
              <a:t>:"+(end-start));</a:t>
            </a:r>
          </a:p>
          <a:p>
            <a:endParaRPr lang="zh-CN" altLang="en-US" dirty="0"/>
          </a:p>
          <a:p>
            <a:r>
              <a:rPr lang="en-US" altLang="zh-CN" dirty="0"/>
              <a:t>start =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currentTimeMillis</a:t>
            </a:r>
            <a:r>
              <a:rPr lang="en-US" altLang="zh-CN" i="1" dirty="0"/>
              <a:t>();</a:t>
            </a:r>
          </a:p>
          <a:p>
            <a:r>
              <a:rPr lang="en-US" altLang="zh-CN" dirty="0" err="1"/>
              <a:t>decodedData</a:t>
            </a:r>
            <a:r>
              <a:rPr lang="en-US" altLang="zh-CN" dirty="0"/>
              <a:t> = </a:t>
            </a:r>
            <a:r>
              <a:rPr lang="en-US" altLang="zh-CN" dirty="0" err="1"/>
              <a:t>ECCCoder.decrypt</a:t>
            </a:r>
            <a:r>
              <a:rPr lang="en-US" altLang="zh-CN" dirty="0"/>
              <a:t>(</a:t>
            </a:r>
            <a:r>
              <a:rPr lang="en-US" altLang="zh-CN" dirty="0" err="1"/>
              <a:t>encodedData</a:t>
            </a:r>
            <a:r>
              <a:rPr lang="en-US" altLang="zh-CN" dirty="0"/>
              <a:t>, </a:t>
            </a:r>
            <a:r>
              <a:rPr lang="en-US" altLang="zh-CN" dirty="0" err="1"/>
              <a:t>ECCCoder.evalECPrivateKey</a:t>
            </a:r>
            <a:r>
              <a:rPr lang="en-US" altLang="zh-CN" dirty="0"/>
              <a:t>(</a:t>
            </a:r>
            <a:r>
              <a:rPr lang="en-US" altLang="zh-CN" dirty="0" err="1"/>
              <a:t>privateKey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end =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currentTimeMillis</a:t>
            </a:r>
            <a:r>
              <a:rPr lang="en-US" altLang="zh-CN" i="1" dirty="0"/>
              <a:t>();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解密耗时</a:t>
            </a:r>
            <a:r>
              <a:rPr lang="en-US" altLang="zh-CN" i="1" dirty="0"/>
              <a:t>:"+(end-start));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outputStr</a:t>
            </a:r>
            <a:r>
              <a:rPr lang="en-US" altLang="zh-CN" dirty="0"/>
              <a:t> = </a:t>
            </a:r>
            <a:r>
              <a:rPr lang="en-US" altLang="zh-CN" b="1" dirty="0"/>
              <a:t>new String(</a:t>
            </a:r>
            <a:r>
              <a:rPr lang="en-US" altLang="zh-CN" b="1" dirty="0" err="1"/>
              <a:t>decodedData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err.println</a:t>
            </a:r>
            <a:r>
              <a:rPr lang="en-US" altLang="zh-CN" i="1" dirty="0"/>
              <a:t>("</a:t>
            </a:r>
            <a:r>
              <a:rPr lang="zh-CN" altLang="en-US" i="1" dirty="0"/>
              <a:t>加密前</a:t>
            </a:r>
            <a:r>
              <a:rPr lang="en-US" altLang="zh-CN" i="1" dirty="0"/>
              <a:t>: "</a:t>
            </a:r>
            <a:r>
              <a:rPr lang="zh-CN" altLang="en-US" i="1" dirty="0"/>
              <a:t> </a:t>
            </a:r>
            <a:r>
              <a:rPr lang="en-US" altLang="zh-CN" i="1" dirty="0"/>
              <a:t>+ </a:t>
            </a:r>
            <a:r>
              <a:rPr lang="en-US" altLang="zh-CN" i="1" dirty="0" err="1"/>
              <a:t>inputStr</a:t>
            </a:r>
            <a:r>
              <a:rPr lang="en-US" altLang="zh-CN" i="1" dirty="0"/>
              <a:t> + "\n\r" + "</a:t>
            </a:r>
            <a:r>
              <a:rPr lang="zh-CN" altLang="en-US" i="1" dirty="0"/>
              <a:t>解密后</a:t>
            </a:r>
            <a:r>
              <a:rPr lang="en-US" altLang="zh-CN" i="1" dirty="0"/>
              <a:t>: "</a:t>
            </a:r>
            <a:r>
              <a:rPr lang="zh-CN" altLang="en-US" i="1" dirty="0"/>
              <a:t> </a:t>
            </a:r>
            <a:r>
              <a:rPr lang="en-US" altLang="zh-CN" i="1" dirty="0"/>
              <a:t>+ </a:t>
            </a:r>
            <a:r>
              <a:rPr lang="en-US" altLang="zh-CN" i="1" dirty="0" err="1"/>
              <a:t>outputStr</a:t>
            </a:r>
            <a:r>
              <a:rPr lang="en-US" altLang="zh-CN" i="1" dirty="0"/>
              <a:t>);</a:t>
            </a:r>
            <a:endParaRPr lang="zh-CN" altLang="en-US" sz="9600" dirty="0"/>
          </a:p>
        </p:txBody>
      </p:sp>
      <p:sp>
        <p:nvSpPr>
          <p:cNvPr id="4" name="矩形 3"/>
          <p:cNvSpPr/>
          <p:nvPr/>
        </p:nvSpPr>
        <p:spPr>
          <a:xfrm>
            <a:off x="467544" y="1052736"/>
            <a:ext cx="225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ECCCoder</a:t>
            </a:r>
            <a:r>
              <a:rPr lang="zh-CN" altLang="en-US" dirty="0"/>
              <a:t>使用案例：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54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/>
              <a:t>配置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233626"/>
            <a:ext cx="7087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只有在启用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存储令牌的情况下才需要配置，配置文件地址：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/>
              <a:t>SanyPDP</a:t>
            </a:r>
            <a:r>
              <a:rPr lang="en-US" altLang="zh-CN" dirty="0"/>
              <a:t>/resources/mongodb.xml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21104" y="2027468"/>
            <a:ext cx="65344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配置内容如下：</a:t>
            </a:r>
            <a:endParaRPr lang="en-US" altLang="zh-CN" sz="1400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"default" factory-class="</a:t>
            </a:r>
            <a:r>
              <a:rPr lang="en-US" altLang="zh-CN" sz="1400" i="1" dirty="0" err="1"/>
              <a:t>org.frameworkset.nosql.mongodb.MongoDB</a:t>
            </a:r>
            <a:r>
              <a:rPr lang="en-US" altLang="zh-CN" sz="1400" i="1" dirty="0"/>
              <a:t>"</a:t>
            </a:r>
          </a:p>
          <a:p>
            <a:r>
              <a:rPr lang="en-US" altLang="zh-CN" sz="1400" dirty="0" err="1"/>
              <a:t>init</a:t>
            </a:r>
            <a:r>
              <a:rPr lang="en-US" altLang="zh-CN" sz="1400" dirty="0"/>
              <a:t>-method=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init</a:t>
            </a:r>
            <a:r>
              <a:rPr lang="en-US" altLang="zh-CN" sz="1400" i="1" dirty="0"/>
              <a:t>" destroy-method="close" factory-method="</a:t>
            </a:r>
            <a:r>
              <a:rPr lang="en-US" altLang="zh-CN" sz="1400" i="1" dirty="0" err="1"/>
              <a:t>getMongoClient</a:t>
            </a:r>
            <a:r>
              <a:rPr lang="en-US" altLang="zh-CN" sz="1400" i="1" dirty="0"/>
              <a:t>"&gt;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serverAddresses</a:t>
            </a:r>
            <a:r>
              <a:rPr lang="en-US" altLang="zh-CN" sz="1400" i="1" dirty="0"/>
              <a:t>" &gt;</a:t>
            </a:r>
          </a:p>
          <a:p>
            <a:r>
              <a:rPr lang="en-US" altLang="zh-CN" sz="1400" dirty="0"/>
              <a:t>10.0.15.134:27017</a:t>
            </a:r>
          </a:p>
          <a:p>
            <a:r>
              <a:rPr lang="en-US" altLang="zh-CN" sz="1400" dirty="0"/>
              <a:t>10.0.15.134:27018</a:t>
            </a:r>
          </a:p>
          <a:p>
            <a:r>
              <a:rPr lang="en-US" altLang="zh-CN" sz="1400" dirty="0"/>
              <a:t>10.0.15.38:27017</a:t>
            </a:r>
          </a:p>
          <a:p>
            <a:r>
              <a:rPr lang="en-US" altLang="zh-CN" sz="1400" dirty="0"/>
              <a:t>10.0.15.39:27017</a:t>
            </a:r>
          </a:p>
          <a:p>
            <a:r>
              <a:rPr lang="en-US" altLang="zh-CN" sz="1400" dirty="0"/>
              <a:t>&lt;/property&gt;</a:t>
            </a:r>
          </a:p>
          <a:p>
            <a:r>
              <a:rPr lang="en-US" altLang="zh-CN" sz="1400" dirty="0"/>
              <a:t>&lt;property name=</a:t>
            </a:r>
            <a:r>
              <a:rPr lang="en-US" altLang="zh-CN" sz="1400" i="1" dirty="0"/>
              <a:t>"option" &gt;</a:t>
            </a:r>
          </a:p>
          <a:p>
            <a:r>
              <a:rPr lang="en-US" altLang="zh-CN" sz="1400" dirty="0"/>
              <a:t>QUERYOPTION_SLAVEOK</a:t>
            </a:r>
          </a:p>
          <a:p>
            <a:r>
              <a:rPr lang="en-US" altLang="zh-CN" sz="1400" dirty="0"/>
              <a:t>&lt;/property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writeConcern</a:t>
            </a:r>
            <a:r>
              <a:rPr lang="en-US" altLang="zh-CN" sz="1400" i="1" dirty="0"/>
              <a:t>" value="JOURNAL_SAFE"/&gt;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readPreference</a:t>
            </a:r>
            <a:r>
              <a:rPr lang="en-US" altLang="zh-CN" sz="1400" i="1" dirty="0"/>
              <a:t>" value="NEAREST</a:t>
            </a:r>
            <a:r>
              <a:rPr lang="en-US" altLang="zh-CN" sz="1400" i="1" dirty="0" smtClean="0"/>
              <a:t>"/&gt;</a:t>
            </a:r>
            <a:endParaRPr lang="zh-CN" altLang="en-US" sz="1400" dirty="0"/>
          </a:p>
          <a:p>
            <a:r>
              <a:rPr lang="en-US" altLang="zh-CN" sz="1400" dirty="0"/>
              <a:t>&lt;/property&gt;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272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数据库配置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33626"/>
            <a:ext cx="83391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令牌存储到数据库时，使用</a:t>
            </a:r>
            <a:r>
              <a:rPr lang="en-US" altLang="zh-CN" dirty="0" smtClean="0"/>
              <a:t>poolman.xml</a:t>
            </a:r>
            <a:r>
              <a:rPr lang="zh-CN" altLang="en-US" dirty="0" smtClean="0"/>
              <a:t>中配置的第一个数据源（默认数据源），</a:t>
            </a:r>
            <a:endParaRPr lang="en-US" altLang="zh-CN" dirty="0" smtClean="0"/>
          </a:p>
          <a:p>
            <a:r>
              <a:rPr lang="zh-CN" altLang="en-US" dirty="0" smtClean="0"/>
              <a:t>需要在数据库中创建一系列的表，建表脚本：</a:t>
            </a:r>
            <a:endParaRPr lang="en-US" altLang="zh-CN" dirty="0" smtClean="0"/>
          </a:p>
          <a:p>
            <a:r>
              <a:rPr lang="en-US" altLang="zh-CN" dirty="0" smtClean="0"/>
              <a:t>bboss-mvc.jar\org\</a:t>
            </a:r>
            <a:r>
              <a:rPr lang="en-US" altLang="zh-CN" dirty="0" err="1" smtClean="0"/>
              <a:t>frameworkset</a:t>
            </a:r>
            <a:r>
              <a:rPr lang="en-US" altLang="zh-CN" dirty="0" smtClean="0"/>
              <a:t>\web\token\</a:t>
            </a:r>
            <a:r>
              <a:rPr lang="en-US" altLang="zh-CN" dirty="0" err="1" smtClean="0"/>
              <a:t>token.sql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PDP</a:t>
            </a:r>
            <a:r>
              <a:rPr lang="zh-CN" altLang="en-US" dirty="0" smtClean="0"/>
              <a:t>平台，在平台库初始化时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表会自动创建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97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令牌模型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/oracle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2060848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714348"/>
            <a:ext cx="95083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keypairs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6056" y="1597442"/>
            <a:ext cx="3528392" cy="13995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1228110"/>
            <a:ext cx="95885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tokendb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9391" y="3429000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9391" y="3059668"/>
            <a:ext cx="172906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authtemptokens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67603" y="4725144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7603" y="4355812"/>
            <a:ext cx="121212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dualtokens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67603" y="6021288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7603" y="5651956"/>
            <a:ext cx="129997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temptokens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1316" y="2138663"/>
            <a:ext cx="6194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appid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56" y="2138663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privateKey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59832" y="2138662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createTime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3156" y="2462699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publicKey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208087" y="4779833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9571" y="4786699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81307" y="5067868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3868" y="4779833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8650" y="5074902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91396" y="5126995"/>
            <a:ext cx="5052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secret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34173" y="4786699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08087" y="3467302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9571" y="3474168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81307" y="3755337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23868" y="3467302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68650" y="3762371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1396" y="3814464"/>
            <a:ext cx="5052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secret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34173" y="3474168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4749" y="1680483"/>
            <a:ext cx="114516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keypairs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88224" y="1680483"/>
            <a:ext cx="172819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authtemptokens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299142" y="2313455"/>
            <a:ext cx="128908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dualtokens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16588" y="2313455"/>
            <a:ext cx="1427820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temptokens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227925" y="6099103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46911" y="6099103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61513" y="6099103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19731" y="3742287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819731" y="3395787"/>
            <a:ext cx="53893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85431" y="3820102"/>
            <a:ext cx="6194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appid</a:t>
            </a:r>
            <a:endParaRPr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25190" y="3814463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appname</a:t>
            </a:r>
            <a:endParaRPr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83997" y="3814463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secret</a:t>
            </a:r>
            <a:endParaRPr lang="zh-CN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962971" y="4117564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createTime</a:t>
            </a:r>
            <a:endParaRPr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83" y="4117564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creator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07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/>
              <a:t>-tokenconf.xml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826918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令牌管理提供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种令牌存储机制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分别为：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mem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org.frameworkset.web.token.MongodbTokenStore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org.frameworkset.web.token.DBTokenStore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这三种机制只要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resources/tokenconf.xml</a:t>
            </a:r>
            <a:r>
              <a:rPr lang="zh-CN" altLang="en-US" dirty="0" smtClean="0"/>
              <a:t>中配置即可，支持本地服务方式配置和</a:t>
            </a:r>
            <a:endParaRPr lang="en-US" altLang="zh-CN" dirty="0" smtClean="0"/>
          </a:p>
          <a:p>
            <a:r>
              <a:rPr lang="zh-CN" altLang="en-US" dirty="0" smtClean="0"/>
              <a:t>远程服务方式配置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72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本地服务方式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31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tokenconf.xml</a:t>
            </a:r>
            <a:r>
              <a:rPr lang="zh-CN" altLang="en-US" dirty="0" smtClean="0"/>
              <a:t>本地</a:t>
            </a:r>
            <a:r>
              <a:rPr lang="zh-CN" altLang="en-US" dirty="0"/>
              <a:t>服务方式：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878458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&lt;!-- </a:t>
            </a:r>
            <a:r>
              <a:rPr lang="zh-CN" altLang="en-US" dirty="0"/>
              <a:t>令牌服务配置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token.TokenService</a:t>
            </a:r>
            <a:r>
              <a:rPr lang="en-US" altLang="zh-CN" i="1" dirty="0"/>
              <a:t>" class="</a:t>
            </a:r>
            <a:r>
              <a:rPr lang="en-US" altLang="zh-CN" i="1" dirty="0" err="1"/>
              <a:t>org.frameworkset.web.token.TokenService</a:t>
            </a:r>
            <a:r>
              <a:rPr lang="en-US" altLang="zh-CN" i="1" dirty="0"/>
              <a:t>"</a:t>
            </a:r>
          </a:p>
          <a:p>
            <a:r>
              <a:rPr lang="en-US" altLang="zh-CN" dirty="0"/>
              <a:t>destroy-method=</a:t>
            </a:r>
            <a:r>
              <a:rPr lang="en-US" altLang="zh-CN" i="1" dirty="0"/>
              <a:t>"destroy"&gt;</a:t>
            </a:r>
          </a:p>
          <a:p>
            <a:r>
              <a:rPr lang="en-US" altLang="zh-CN" dirty="0"/>
              <a:t>&lt;construction&gt;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ticketdualtime</a:t>
            </a:r>
            <a:r>
              <a:rPr lang="en-US" altLang="zh-CN" i="1" dirty="0"/>
              <a:t>" value="3600000"/&gt;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temptokenlivetime</a:t>
            </a:r>
            <a:r>
              <a:rPr lang="en-US" altLang="zh-CN" i="1" dirty="0"/>
              <a:t>" value="3600000"/&gt;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dualtokenlivetime</a:t>
            </a:r>
            <a:r>
              <a:rPr lang="en-US" altLang="zh-CN" i="1" dirty="0"/>
              <a:t>" value="2592000000"/&gt;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tokenscaninterval</a:t>
            </a:r>
            <a:r>
              <a:rPr lang="en-US" altLang="zh-CN" i="1" dirty="0"/>
              <a:t>" value="1800000"/&gt;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tokenstore</a:t>
            </a:r>
            <a:r>
              <a:rPr lang="en-US" altLang="zh-CN" i="1" dirty="0"/>
              <a:t>" value="</a:t>
            </a:r>
            <a:r>
              <a:rPr lang="en-US" altLang="zh-CN" i="1" dirty="0" err="1"/>
              <a:t>org.frameworkset.web.token.MongodbTokenStore</a:t>
            </a:r>
            <a:r>
              <a:rPr lang="en-US" altLang="zh-CN" i="1" dirty="0"/>
              <a:t>"/&gt;</a:t>
            </a:r>
          </a:p>
          <a:p>
            <a:endParaRPr lang="zh-CN" altLang="en-US" dirty="0"/>
          </a:p>
          <a:p>
            <a:r>
              <a:rPr lang="en-US" altLang="zh-CN" dirty="0"/>
              <a:t>&lt;!-- 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value="</a:t>
            </a:r>
            <a:r>
              <a:rPr lang="en-US" altLang="zh-CN" u="sng" dirty="0" err="1"/>
              <a:t>org.frameworkset.web.token.MongodbTokenStore</a:t>
            </a:r>
            <a:r>
              <a:rPr lang="en-US" altLang="zh-CN" u="sng" dirty="0"/>
              <a:t>"/&gt;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value="</a:t>
            </a:r>
            <a:r>
              <a:rPr lang="en-US" altLang="zh-CN" u="sng" dirty="0" err="1"/>
              <a:t>org.frameworkset.web.token.DBTokenStore</a:t>
            </a:r>
            <a:r>
              <a:rPr lang="en-US" altLang="zh-CN" u="sng" dirty="0"/>
              <a:t>"/&gt;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value="</a:t>
            </a:r>
            <a:r>
              <a:rPr lang="en-US" altLang="zh-CN" u="sng" dirty="0" err="1"/>
              <a:t>mem</a:t>
            </a:r>
            <a:r>
              <a:rPr lang="en-US" altLang="zh-CN" u="sng" dirty="0"/>
              <a:t>"/&gt;--&gt;</a:t>
            </a:r>
          </a:p>
          <a:p>
            <a:endParaRPr lang="zh-CN" altLang="en-US" dirty="0"/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enableToken</a:t>
            </a:r>
            <a:r>
              <a:rPr lang="en-US" altLang="zh-CN" i="1" dirty="0"/>
              <a:t>" value="true"/&gt;</a:t>
            </a:r>
          </a:p>
          <a:p>
            <a:r>
              <a:rPr lang="en-US" altLang="zh-CN" dirty="0"/>
              <a:t>&lt;/construction&gt;</a:t>
            </a:r>
          </a:p>
          <a:p>
            <a:r>
              <a:rPr lang="en-US" altLang="zh-CN" dirty="0"/>
              <a:t>&lt;/property</a:t>
            </a:r>
            <a:r>
              <a:rPr lang="en-US" altLang="zh-CN" dirty="0" smtClean="0"/>
              <a:t>&gt;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508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远程服务方式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31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tokenconf.xml</a:t>
            </a:r>
            <a:r>
              <a:rPr lang="zh-CN" altLang="en-US" dirty="0" smtClean="0"/>
              <a:t>本地</a:t>
            </a:r>
            <a:r>
              <a:rPr lang="zh-CN" altLang="en-US" dirty="0"/>
              <a:t>服务方式：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1752970"/>
            <a:ext cx="90378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&lt;!-- </a:t>
            </a:r>
            <a:r>
              <a:rPr lang="zh-CN" altLang="en-US" dirty="0"/>
              <a:t>令牌服务配置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&lt;property name="</a:t>
            </a:r>
            <a:r>
              <a:rPr lang="en-US" altLang="zh-CN" dirty="0" err="1"/>
              <a:t>token.TokenService</a:t>
            </a:r>
            <a:r>
              <a:rPr lang="en-US" altLang="zh-CN" dirty="0"/>
              <a:t>" class="</a:t>
            </a:r>
            <a:r>
              <a:rPr lang="en-US" altLang="zh-CN" dirty="0" err="1"/>
              <a:t>org.frameworkset.web.token.TokenService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destroy-method="destroy"&gt;</a:t>
            </a:r>
          </a:p>
          <a:p>
            <a:r>
              <a:rPr lang="en-US" altLang="zh-CN" dirty="0"/>
              <a:t>&lt;construction&gt;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factory-class="</a:t>
            </a:r>
            <a:r>
              <a:rPr lang="en-US" altLang="zh-CN" u="sng" dirty="0" err="1"/>
              <a:t>com.caucho.hessian.client.HessianProxyFactory</a:t>
            </a:r>
            <a:r>
              <a:rPr lang="en-US" altLang="zh-CN" u="sng" dirty="0"/>
              <a:t>" </a:t>
            </a:r>
            <a:endParaRPr lang="en-US" altLang="zh-CN" u="sng" dirty="0" smtClean="0"/>
          </a:p>
          <a:p>
            <a:r>
              <a:rPr lang="en-US" altLang="zh-CN" u="sng" dirty="0" smtClean="0"/>
              <a:t>factory-method</a:t>
            </a:r>
            <a:r>
              <a:rPr lang="en-US" altLang="zh-CN" u="sng" dirty="0"/>
              <a:t>="create"&gt;</a:t>
            </a:r>
          </a:p>
          <a:p>
            <a:r>
              <a:rPr lang="en-US" altLang="zh-CN" dirty="0"/>
              <a:t>&lt;construction&gt;</a:t>
            </a:r>
          </a:p>
          <a:p>
            <a:r>
              <a:rPr lang="en-US" altLang="zh-CN" dirty="0"/>
              <a:t>&lt;property value="</a:t>
            </a:r>
            <a:r>
              <a:rPr lang="en-US" altLang="zh-CN" dirty="0" err="1"/>
              <a:t>org.frameworkset.web.token.TokenStore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&lt;property&gt;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&lt;![CDATA[http://localhost:8081/bboss-mvc/hessian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service=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tokenStoreService&amp;container</a:t>
            </a:r>
            <a:r>
              <a:rPr lang="en-US" altLang="zh-CN" b="1" dirty="0" smtClean="0">
                <a:solidFill>
                  <a:srgbClr val="FF0000"/>
                </a:solidFill>
              </a:rPr>
              <a:t>=tokenconf.xml</a:t>
            </a:r>
            <a:r>
              <a:rPr lang="en-US" altLang="zh-CN" b="1" dirty="0">
                <a:solidFill>
                  <a:srgbClr val="FF0000"/>
                </a:solidFill>
              </a:rPr>
              <a:t>]]&gt;</a:t>
            </a:r>
          </a:p>
          <a:p>
            <a:r>
              <a:rPr lang="en-US" altLang="zh-CN" dirty="0"/>
              <a:t>&lt;/property&gt;</a:t>
            </a:r>
          </a:p>
          <a:p>
            <a:r>
              <a:rPr lang="en-US" altLang="zh-CN" dirty="0"/>
              <a:t>&lt;/construction&gt;</a:t>
            </a:r>
          </a:p>
          <a:p>
            <a:r>
              <a:rPr lang="en-US" altLang="zh-CN" dirty="0"/>
              <a:t>&lt;/property&gt;</a:t>
            </a:r>
          </a:p>
          <a:p>
            <a:r>
              <a:rPr lang="en-US" altLang="zh-CN" dirty="0"/>
              <a:t>&lt;property name="</a:t>
            </a:r>
            <a:r>
              <a:rPr lang="en-US" altLang="zh-CN" dirty="0" err="1"/>
              <a:t>enableToken</a:t>
            </a:r>
            <a:r>
              <a:rPr lang="en-US" altLang="zh-CN" dirty="0"/>
              <a:t>" value="true"/&gt;</a:t>
            </a:r>
          </a:p>
          <a:p>
            <a:r>
              <a:rPr lang="en-US" altLang="zh-CN" dirty="0"/>
              <a:t>&lt;/construction&gt;</a:t>
            </a:r>
          </a:p>
          <a:p>
            <a:r>
              <a:rPr lang="en-US" altLang="zh-CN" dirty="0"/>
              <a:t>&lt;/property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333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安全补丁包升级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92080" y="5866819"/>
            <a:ext cx="5790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jre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：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  </a:t>
            </a:r>
            <a:endParaRPr kumimoji="0" lang="zh-CN" sz="18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6" name="Picture 2" descr="C:\Users\yinbp\AppData\Local\Temp\Catch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1" y="2492896"/>
            <a:ext cx="3663454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inbp\AppData\Local\Temp\Catc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64904"/>
            <a:ext cx="468052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4451" y="1121871"/>
            <a:ext cx="8920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80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根据jdk版本替换jdk官方安全补丁包：</a:t>
            </a:r>
            <a:endParaRPr lang="zh-CN" altLang="zh-CN" dirty="0"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  <a:hlinkClick r:id="rId4"/>
              </a:rPr>
              <a:t>http://10.0.15.38:9081/bboss-mvc/tool/download.htm?fileName=jce_policy_update.rar</a:t>
            </a: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</a:rPr>
              <a:t>补丁包中包含了jdk1.6，jdk1.7，jdk1.8 的安全包local_policy.jar 和 US_export_policy.jar </a:t>
            </a:r>
          </a:p>
        </p:txBody>
      </p:sp>
      <p:sp>
        <p:nvSpPr>
          <p:cNvPr id="7" name="矩形 6"/>
          <p:cNvSpPr/>
          <p:nvPr/>
        </p:nvSpPr>
        <p:spPr>
          <a:xfrm>
            <a:off x="489236" y="5805264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</a:rPr>
              <a:t>jdk</a:t>
            </a:r>
            <a:endParaRPr lang="zh-CN" altLang="zh-CN" dirty="0">
              <a:latin typeface="Verdana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21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会话管理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628800"/>
            <a:ext cx="1872208" cy="24482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1920" y="1628800"/>
            <a:ext cx="1872208" cy="23762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2843808" y="2816932"/>
            <a:ext cx="1008112" cy="3600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22874" y="1696162"/>
            <a:ext cx="156966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会话基本信息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1059170" y="2621596"/>
            <a:ext cx="169706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有效期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9088" y="3068960"/>
            <a:ext cx="170715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49088" y="3573016"/>
            <a:ext cx="170715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最后访问时间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74732" y="2204864"/>
            <a:ext cx="169706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会话标识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34026" y="1696162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会话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03194" y="2164214"/>
            <a:ext cx="156966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会话属性名称</a:t>
            </a:r>
          </a:p>
        </p:txBody>
      </p:sp>
      <p:sp>
        <p:nvSpPr>
          <p:cNvPr id="18" name="矩形 17"/>
          <p:cNvSpPr/>
          <p:nvPr/>
        </p:nvSpPr>
        <p:spPr>
          <a:xfrm>
            <a:off x="4003194" y="2668270"/>
            <a:ext cx="1454245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会话属性值</a:t>
            </a:r>
          </a:p>
        </p:txBody>
      </p:sp>
    </p:spTree>
    <p:extLst>
      <p:ext uri="{BB962C8B-B14F-4D97-AF65-F5344CB8AC3E}">
        <p14:creationId xmlns:p14="http://schemas.microsoft.com/office/powerpoint/2010/main" val="2953062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4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会话管理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生命周期管理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628799"/>
            <a:ext cx="1872208" cy="34415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595826" y="1696162"/>
            <a:ext cx="800219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会话工厂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99592" y="5081120"/>
            <a:ext cx="1872208" cy="1363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435585" y="5148482"/>
            <a:ext cx="800219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过期会话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扫描</a:t>
            </a:r>
            <a:r>
              <a:rPr lang="zh-CN" altLang="en-US" sz="1200" dirty="0"/>
              <a:t>器</a:t>
            </a:r>
          </a:p>
        </p:txBody>
      </p:sp>
      <p:sp>
        <p:nvSpPr>
          <p:cNvPr id="20" name="矩形 19"/>
          <p:cNvSpPr/>
          <p:nvPr/>
        </p:nvSpPr>
        <p:spPr>
          <a:xfrm>
            <a:off x="6228184" y="1625646"/>
            <a:ext cx="1872208" cy="24179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6533346" y="1693008"/>
            <a:ext cx="1261884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会话管理过滤器</a:t>
            </a:r>
            <a:endParaRPr lang="zh-CN" altLang="en-US" sz="1200" dirty="0"/>
          </a:p>
        </p:txBody>
      </p:sp>
      <p:sp>
        <p:nvSpPr>
          <p:cNvPr id="3" name="圆柱形 2"/>
          <p:cNvSpPr/>
          <p:nvPr/>
        </p:nvSpPr>
        <p:spPr>
          <a:xfrm>
            <a:off x="1587732" y="3168364"/>
            <a:ext cx="64807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存储</a:t>
            </a:r>
          </a:p>
        </p:txBody>
      </p:sp>
      <p:sp>
        <p:nvSpPr>
          <p:cNvPr id="6" name="矩形 5"/>
          <p:cNvSpPr/>
          <p:nvPr/>
        </p:nvSpPr>
        <p:spPr>
          <a:xfrm>
            <a:off x="3403677" y="210850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创建会话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807882" y="1700280"/>
            <a:ext cx="965908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会话标识管理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6" idx="1"/>
            <a:endCxn id="22" idx="3"/>
          </p:cNvCxnSpPr>
          <p:nvPr/>
        </p:nvCxnSpPr>
        <p:spPr>
          <a:xfrm flipH="1" flipV="1">
            <a:off x="2773790" y="1973161"/>
            <a:ext cx="629887" cy="320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8541" y="228044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获取会话标识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533346" y="2162248"/>
            <a:ext cx="1368152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设置会话标识</a:t>
            </a:r>
            <a:r>
              <a:rPr lang="en-US" altLang="zh-CN" sz="1200" dirty="0" smtClean="0"/>
              <a:t>cookie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6" idx="3"/>
            <a:endCxn id="25" idx="1"/>
          </p:cNvCxnSpPr>
          <p:nvPr/>
        </p:nvCxnSpPr>
        <p:spPr>
          <a:xfrm>
            <a:off x="4511673" y="2293297"/>
            <a:ext cx="2021673" cy="1418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8104" y="21622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获取会话标识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5004048" y="4786571"/>
            <a:ext cx="1872208" cy="18107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5426026" y="4931876"/>
            <a:ext cx="954107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会话监听器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5233666" y="537600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create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5233666" y="5808071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destroy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177568" y="6227771"/>
            <a:ext cx="1345905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Add/</a:t>
            </a:r>
            <a:r>
              <a:rPr lang="en-US" altLang="zh-CN" sz="1200" dirty="0" err="1" smtClean="0"/>
              <a:t>Romove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属性</a:t>
            </a:r>
          </a:p>
        </p:txBody>
      </p:sp>
      <p:cxnSp>
        <p:nvCxnSpPr>
          <p:cNvPr id="40" name="直接箭头连接符 39"/>
          <p:cNvCxnSpPr>
            <a:stCxn id="6" idx="3"/>
            <a:endCxn id="32" idx="0"/>
          </p:cNvCxnSpPr>
          <p:nvPr/>
        </p:nvCxnSpPr>
        <p:spPr>
          <a:xfrm>
            <a:off x="4511673" y="2293297"/>
            <a:ext cx="1428479" cy="2493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403677" y="3168364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销毁会话</a:t>
            </a:r>
            <a:endParaRPr lang="zh-CN" altLang="en-US" sz="1200" dirty="0"/>
          </a:p>
        </p:txBody>
      </p:sp>
      <p:cxnSp>
        <p:nvCxnSpPr>
          <p:cNvPr id="46" name="直接箭头连接符 45"/>
          <p:cNvCxnSpPr>
            <a:stCxn id="44" idx="3"/>
          </p:cNvCxnSpPr>
          <p:nvPr/>
        </p:nvCxnSpPr>
        <p:spPr>
          <a:xfrm>
            <a:off x="4511673" y="3353154"/>
            <a:ext cx="1275991" cy="1433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328024" y="3657639"/>
            <a:ext cx="1250180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Add/</a:t>
            </a:r>
            <a:r>
              <a:rPr lang="en-US" altLang="zh-CN" sz="1200" dirty="0" err="1" smtClean="0"/>
              <a:t>Romove</a:t>
            </a:r>
            <a:r>
              <a:rPr lang="en-US" altLang="zh-CN" sz="1200" dirty="0" smtClean="0"/>
              <a:t>/get</a:t>
            </a:r>
          </a:p>
          <a:p>
            <a:pPr algn="ctr"/>
            <a:r>
              <a:rPr lang="zh-CN" altLang="en-US" sz="1200" dirty="0" smtClean="0"/>
              <a:t>会话属性</a:t>
            </a:r>
            <a:endParaRPr lang="zh-CN" altLang="en-US" sz="12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283968" y="3806521"/>
            <a:ext cx="1142058" cy="980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285899" y="574558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销毁过期会话</a:t>
            </a:r>
            <a:endParaRPr lang="zh-CN" altLang="en-US" sz="1200" dirty="0"/>
          </a:p>
        </p:txBody>
      </p:sp>
      <p:cxnSp>
        <p:nvCxnSpPr>
          <p:cNvPr id="52" name="直接箭头连接符 51"/>
          <p:cNvCxnSpPr>
            <a:stCxn id="51" idx="3"/>
            <a:endCxn id="37" idx="1"/>
          </p:cNvCxnSpPr>
          <p:nvPr/>
        </p:nvCxnSpPr>
        <p:spPr>
          <a:xfrm>
            <a:off x="2393895" y="5930377"/>
            <a:ext cx="2839771" cy="62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5" idx="0"/>
            <a:endCxn id="3" idx="3"/>
          </p:cNvCxnSpPr>
          <p:nvPr/>
        </p:nvCxnSpPr>
        <p:spPr>
          <a:xfrm flipV="1">
            <a:off x="1835696" y="3888444"/>
            <a:ext cx="76072" cy="11926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" idx="1"/>
            <a:endCxn id="3" idx="4"/>
          </p:cNvCxnSpPr>
          <p:nvPr/>
        </p:nvCxnSpPr>
        <p:spPr>
          <a:xfrm flipH="1">
            <a:off x="2235804" y="3349587"/>
            <a:ext cx="824028" cy="178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336178" y="4562296"/>
            <a:ext cx="1202071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</a:t>
            </a:r>
            <a:endParaRPr lang="zh-CN" altLang="en-US" sz="1200" dirty="0"/>
          </a:p>
        </p:txBody>
      </p:sp>
      <p:cxnSp>
        <p:nvCxnSpPr>
          <p:cNvPr id="68" name="直接箭头连接符 67"/>
          <p:cNvCxnSpPr>
            <a:stCxn id="69" idx="0"/>
            <a:endCxn id="66" idx="2"/>
          </p:cNvCxnSpPr>
          <p:nvPr/>
        </p:nvCxnSpPr>
        <p:spPr>
          <a:xfrm flipH="1" flipV="1">
            <a:off x="3937214" y="4931876"/>
            <a:ext cx="257836" cy="461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638583" y="5393293"/>
            <a:ext cx="1112933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</a:t>
            </a:r>
            <a:endParaRPr lang="zh-CN" altLang="en-US" sz="1200" dirty="0"/>
          </a:p>
        </p:txBody>
      </p:sp>
      <p:sp>
        <p:nvSpPr>
          <p:cNvPr id="73" name="矩形 72"/>
          <p:cNvSpPr/>
          <p:nvPr/>
        </p:nvSpPr>
        <p:spPr>
          <a:xfrm>
            <a:off x="1946899" y="4516005"/>
            <a:ext cx="1112933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获取会话属性</a:t>
            </a:r>
            <a:endParaRPr lang="zh-CN" altLang="en-US" sz="1200" dirty="0"/>
          </a:p>
        </p:txBody>
      </p:sp>
      <p:cxnSp>
        <p:nvCxnSpPr>
          <p:cNvPr id="75" name="直接箭头连接符 74"/>
          <p:cNvCxnSpPr>
            <a:stCxn id="73" idx="0"/>
            <a:endCxn id="47" idx="1"/>
          </p:cNvCxnSpPr>
          <p:nvPr/>
        </p:nvCxnSpPr>
        <p:spPr>
          <a:xfrm flipV="1">
            <a:off x="2503366" y="3842429"/>
            <a:ext cx="824658" cy="673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540809" y="2807391"/>
            <a:ext cx="1368152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更新会话访问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3403677" y="2557443"/>
            <a:ext cx="1107996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更新会话访问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cxnSp>
        <p:nvCxnSpPr>
          <p:cNvPr id="61" name="直接箭头连接符 60"/>
          <p:cNvCxnSpPr>
            <a:stCxn id="42" idx="1"/>
            <a:endCxn id="59" idx="3"/>
          </p:cNvCxnSpPr>
          <p:nvPr/>
        </p:nvCxnSpPr>
        <p:spPr>
          <a:xfrm flipH="1" flipV="1">
            <a:off x="4511673" y="2830324"/>
            <a:ext cx="2029136" cy="249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233593" y="2940405"/>
            <a:ext cx="1052306" cy="325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Mysql</a:t>
            </a:r>
            <a:endParaRPr lang="zh-CN" altLang="en-US" sz="1400" dirty="0"/>
          </a:p>
        </p:txBody>
      </p:sp>
      <p:sp>
        <p:nvSpPr>
          <p:cNvPr id="67" name="椭圆 66"/>
          <p:cNvSpPr/>
          <p:nvPr/>
        </p:nvSpPr>
        <p:spPr>
          <a:xfrm>
            <a:off x="241363" y="3405872"/>
            <a:ext cx="1098008" cy="4576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70" name="椭圆 69"/>
          <p:cNvSpPr/>
          <p:nvPr/>
        </p:nvSpPr>
        <p:spPr>
          <a:xfrm>
            <a:off x="233593" y="4043599"/>
            <a:ext cx="1052306" cy="325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MEM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3" idx="2"/>
            <a:endCxn id="54" idx="5"/>
          </p:cNvCxnSpPr>
          <p:nvPr/>
        </p:nvCxnSpPr>
        <p:spPr>
          <a:xfrm flipH="1" flipV="1">
            <a:off x="1131792" y="3218321"/>
            <a:ext cx="455940" cy="3100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" idx="2"/>
            <a:endCxn id="67" idx="6"/>
          </p:cNvCxnSpPr>
          <p:nvPr/>
        </p:nvCxnSpPr>
        <p:spPr>
          <a:xfrm flipH="1">
            <a:off x="1339371" y="3528404"/>
            <a:ext cx="248361" cy="10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" idx="2"/>
            <a:endCxn id="70" idx="7"/>
          </p:cNvCxnSpPr>
          <p:nvPr/>
        </p:nvCxnSpPr>
        <p:spPr>
          <a:xfrm flipH="1">
            <a:off x="1131792" y="3528404"/>
            <a:ext cx="455940" cy="5628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533346" y="3481457"/>
            <a:ext cx="1368152" cy="3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会话失效检测</a:t>
            </a:r>
            <a:endParaRPr lang="zh-CN" altLang="en-US" sz="1200" dirty="0"/>
          </a:p>
        </p:txBody>
      </p:sp>
      <p:sp>
        <p:nvSpPr>
          <p:cNvPr id="86" name="矩形 85"/>
          <p:cNvSpPr/>
          <p:nvPr/>
        </p:nvSpPr>
        <p:spPr>
          <a:xfrm>
            <a:off x="3306537" y="4174859"/>
            <a:ext cx="1169981" cy="3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会话失效检测</a:t>
            </a:r>
            <a:endParaRPr lang="zh-CN" altLang="en-US" sz="1200" dirty="0"/>
          </a:p>
        </p:txBody>
      </p:sp>
      <p:cxnSp>
        <p:nvCxnSpPr>
          <p:cNvPr id="87" name="直接箭头连接符 86"/>
          <p:cNvCxnSpPr>
            <a:stCxn id="82" idx="1"/>
            <a:endCxn id="86" idx="3"/>
          </p:cNvCxnSpPr>
          <p:nvPr/>
        </p:nvCxnSpPr>
        <p:spPr>
          <a:xfrm flipH="1">
            <a:off x="4476518" y="3645650"/>
            <a:ext cx="2056828" cy="6934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7164288" y="476672"/>
            <a:ext cx="1019523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用户请求</a:t>
            </a:r>
            <a:endParaRPr lang="zh-CN" altLang="en-US" sz="1400" dirty="0"/>
          </a:p>
        </p:txBody>
      </p:sp>
      <p:sp>
        <p:nvSpPr>
          <p:cNvPr id="91" name="下箭头 90"/>
          <p:cNvSpPr/>
          <p:nvPr/>
        </p:nvSpPr>
        <p:spPr>
          <a:xfrm>
            <a:off x="7577448" y="1124744"/>
            <a:ext cx="198731" cy="50090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7080869" y="4509120"/>
            <a:ext cx="1019523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继续访问系统</a:t>
            </a:r>
            <a:endParaRPr lang="zh-CN" altLang="en-US" sz="1400" dirty="0"/>
          </a:p>
        </p:txBody>
      </p:sp>
      <p:sp>
        <p:nvSpPr>
          <p:cNvPr id="93" name="下箭头 92"/>
          <p:cNvSpPr/>
          <p:nvPr/>
        </p:nvSpPr>
        <p:spPr>
          <a:xfrm>
            <a:off x="7506023" y="4027219"/>
            <a:ext cx="198731" cy="50090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516216" y="4115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有效请求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>
          <a:xfrm>
            <a:off x="8630923" y="2940405"/>
            <a:ext cx="513077" cy="11031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无效会话处理</a:t>
            </a:r>
            <a:endParaRPr lang="zh-CN" altLang="en-US" sz="1000" dirty="0"/>
          </a:p>
        </p:txBody>
      </p:sp>
      <p:sp>
        <p:nvSpPr>
          <p:cNvPr id="99" name="燕尾形 98"/>
          <p:cNvSpPr/>
          <p:nvPr/>
        </p:nvSpPr>
        <p:spPr>
          <a:xfrm>
            <a:off x="8183811" y="3168364"/>
            <a:ext cx="242316" cy="4846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燕尾形 99"/>
          <p:cNvSpPr/>
          <p:nvPr/>
        </p:nvSpPr>
        <p:spPr>
          <a:xfrm>
            <a:off x="8388607" y="3168364"/>
            <a:ext cx="242316" cy="4846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0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-90264"/>
            <a:ext cx="8229600" cy="7829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应用单点登录时序图通过</a:t>
            </a:r>
            <a:r>
              <a:rPr lang="en-US" altLang="zh-CN" dirty="0" smtClean="0"/>
              <a:t>SIM</a:t>
            </a:r>
            <a:r>
              <a:rPr lang="zh-CN" altLang="en-US" dirty="0" smtClean="0"/>
              <a:t>中转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8944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687216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071592" y="539552"/>
            <a:ext cx="1440160" cy="49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TokenServer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339352" y="1187624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3" idx="2"/>
          </p:cNvCxnSpPr>
          <p:nvPr/>
        </p:nvCxnSpPr>
        <p:spPr>
          <a:xfrm>
            <a:off x="1743000" y="983797"/>
            <a:ext cx="0" cy="531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161536" y="983796"/>
            <a:ext cx="0" cy="391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2"/>
          </p:cNvCxnSpPr>
          <p:nvPr/>
        </p:nvCxnSpPr>
        <p:spPr>
          <a:xfrm>
            <a:off x="7791672" y="1031411"/>
            <a:ext cx="0" cy="526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43400" y="6414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57" idx="2"/>
          </p:cNvCxnSpPr>
          <p:nvPr/>
        </p:nvCxnSpPr>
        <p:spPr>
          <a:xfrm>
            <a:off x="5847456" y="929497"/>
            <a:ext cx="1196" cy="548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48407" y="1187624"/>
            <a:ext cx="0" cy="165618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743000" y="3894311"/>
            <a:ext cx="2418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8343" y="35029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访问应用</a:t>
            </a:r>
            <a:endParaRPr lang="zh-CN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184444" y="3922485"/>
            <a:ext cx="1045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Ticket, </a:t>
            </a:r>
            <a:r>
              <a:rPr lang="en-US" altLang="zh-CN" sz="1200" dirty="0" err="1" smtClean="0"/>
              <a:t>AppID</a:t>
            </a:r>
            <a:endParaRPr lang="zh-CN" altLang="en-US" sz="12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161536" y="1308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706996" y="1516811"/>
            <a:ext cx="2454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91072" y="1547664"/>
            <a:ext cx="77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AppID</a:t>
            </a:r>
            <a:endParaRPr lang="en-US" altLang="zh-CN" sz="1200" dirty="0" smtClean="0"/>
          </a:p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438200" y="1169910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登录校验（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4161536" y="1836592"/>
            <a:ext cx="0" cy="100721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791672" y="1793305"/>
            <a:ext cx="0" cy="10505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161536" y="2009329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35288" y="1990745"/>
            <a:ext cx="2639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Account,Worknumber,AppID,AppSecret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505714" y="1662428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Ticket</a:t>
            </a:r>
            <a:r>
              <a:rPr lang="zh-CN" altLang="en-US" sz="1200" dirty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191272" y="2650872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07035" y="2318556"/>
            <a:ext cx="1169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Ticket</a:t>
            </a:r>
            <a:endParaRPr lang="zh-CN" altLang="en-US" sz="12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748407" y="2809597"/>
            <a:ext cx="241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93394" y="2843808"/>
            <a:ext cx="2000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包含</a:t>
            </a:r>
            <a:r>
              <a:rPr lang="en-US" altLang="zh-CN" sz="1200" dirty="0"/>
              <a:t>Ticket</a:t>
            </a:r>
            <a:r>
              <a:rPr lang="en-US" altLang="zh-CN" sz="1200" dirty="0" smtClean="0"/>
              <a:t>,,</a:t>
            </a:r>
            <a:r>
              <a:rPr lang="en-US" altLang="zh-CN" sz="1200" dirty="0" err="1"/>
              <a:t>AppID,AppSecret</a:t>
            </a:r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294184" y="246605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登录成功返回会话信息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1748407" y="3120807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76202" y="29690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内存存储</a:t>
            </a:r>
            <a:r>
              <a:rPr lang="en-US" altLang="zh-CN" sz="1200" dirty="0" smtClean="0"/>
              <a:t>Ticket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做单点登录时使用</a:t>
            </a:r>
            <a:endParaRPr lang="zh-CN" altLang="en-US" sz="12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1743000" y="3665801"/>
            <a:ext cx="0" cy="285565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43574" y="1342529"/>
            <a:ext cx="1063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72247" y="10099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登录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8549" y="1342529"/>
            <a:ext cx="7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104" name="笑脸 103"/>
          <p:cNvSpPr/>
          <p:nvPr/>
        </p:nvSpPr>
        <p:spPr>
          <a:xfrm>
            <a:off x="399889" y="3633968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04111" y="3788873"/>
            <a:ext cx="1002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84202" y="3552855"/>
            <a:ext cx="198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token</a:t>
            </a:r>
            <a:r>
              <a:rPr lang="zh-CN" altLang="en-US" sz="1200" dirty="0"/>
              <a:t>（</a:t>
            </a:r>
            <a:r>
              <a:rPr lang="en-US" altLang="zh-CN" sz="1200" dirty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4161536" y="3779912"/>
            <a:ext cx="0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791672" y="3779912"/>
            <a:ext cx="1196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4161536" y="3995936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35288" y="3977352"/>
            <a:ext cx="165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Ticket</a:t>
            </a:r>
            <a:r>
              <a:rPr lang="en-US" altLang="zh-CN" sz="1200" dirty="0" err="1" smtClean="0"/>
              <a:t>,AppID,AppSecret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5288" y="3649035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/>
              <a:t>token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4191272" y="4637479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07035" y="435316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39371" y="2042061"/>
            <a:ext cx="400110" cy="8550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4617" y="3896266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cxnSp>
        <p:nvCxnSpPr>
          <p:cNvPr id="121" name="直接箭头连接符 120"/>
          <p:cNvCxnSpPr/>
          <p:nvPr/>
        </p:nvCxnSpPr>
        <p:spPr>
          <a:xfrm flipH="1">
            <a:off x="1748408" y="4637479"/>
            <a:ext cx="2413128" cy="6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088823" y="436048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cxnSp>
        <p:nvCxnSpPr>
          <p:cNvPr id="125" name="直接连接符 124"/>
          <p:cNvCxnSpPr/>
          <p:nvPr/>
        </p:nvCxnSpPr>
        <p:spPr>
          <a:xfrm>
            <a:off x="5848652" y="4953136"/>
            <a:ext cx="16303" cy="1068152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769362" y="5076056"/>
            <a:ext cx="4078094" cy="1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83474" y="5004048"/>
            <a:ext cx="193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Token,url</a:t>
            </a:r>
            <a:r>
              <a:rPr lang="en-US" altLang="zh-CN" sz="1200" dirty="0" smtClean="0"/>
              <a:t>,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AppID,AppSecret</a:t>
            </a:r>
            <a:endParaRPr lang="zh-CN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563669" y="4799057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访问应用（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7791672" y="4953136"/>
            <a:ext cx="1196" cy="91200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5864955" y="5148064"/>
            <a:ext cx="1939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081566" y="4903293"/>
            <a:ext cx="8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校验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19464" y="5076056"/>
            <a:ext cx="165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Token,AppID,AppSecret</a:t>
            </a:r>
            <a:endParaRPr lang="zh-CN" altLang="en-US" sz="1200" dirty="0"/>
          </a:p>
        </p:txBody>
      </p:sp>
      <p:cxnSp>
        <p:nvCxnSpPr>
          <p:cNvPr id="143" name="直接箭头连接符 142"/>
          <p:cNvCxnSpPr/>
          <p:nvPr/>
        </p:nvCxnSpPr>
        <p:spPr>
          <a:xfrm flipH="1" flipV="1">
            <a:off x="5864955" y="5558046"/>
            <a:ext cx="1926717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874922" y="535305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提示非法请求</a:t>
            </a:r>
            <a:endParaRPr lang="zh-CN" alt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008637" y="5353055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校验失败</a:t>
            </a:r>
            <a:endParaRPr lang="zh-CN" altLang="en-US" sz="1200" dirty="0"/>
          </a:p>
        </p:txBody>
      </p:sp>
      <p:cxnSp>
        <p:nvCxnSpPr>
          <p:cNvPr id="151" name="直接箭头连接符 150"/>
          <p:cNvCxnSpPr/>
          <p:nvPr/>
        </p:nvCxnSpPr>
        <p:spPr>
          <a:xfrm flipH="1" flipV="1">
            <a:off x="1769362" y="5598066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H="1">
            <a:off x="5864955" y="5844998"/>
            <a:ext cx="1901386" cy="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983305" y="561794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</a:t>
            </a:r>
            <a:r>
              <a:rPr lang="zh-CN" altLang="en-US" sz="1200" dirty="0"/>
              <a:t>成功</a:t>
            </a:r>
          </a:p>
        </p:txBody>
      </p:sp>
      <p:cxnSp>
        <p:nvCxnSpPr>
          <p:cNvPr id="164" name="直接连接符 163"/>
          <p:cNvCxnSpPr/>
          <p:nvPr/>
        </p:nvCxnSpPr>
        <p:spPr>
          <a:xfrm>
            <a:off x="5856803" y="6089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23971" y="5948033"/>
            <a:ext cx="369332" cy="6437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cxnSp>
        <p:nvCxnSpPr>
          <p:cNvPr id="167" name="直接箭头连接符 166"/>
          <p:cNvCxnSpPr/>
          <p:nvPr/>
        </p:nvCxnSpPr>
        <p:spPr>
          <a:xfrm flipH="1" flipV="1">
            <a:off x="1756611" y="6117184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7397" y="582734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失败，提示非法请求</a:t>
            </a:r>
            <a:endParaRPr lang="zh-CN" altLang="en-US" sz="1200" dirty="0"/>
          </a:p>
        </p:txBody>
      </p:sp>
      <p:cxnSp>
        <p:nvCxnSpPr>
          <p:cNvPr id="171" name="直接箭头连接符 170"/>
          <p:cNvCxnSpPr/>
          <p:nvPr/>
        </p:nvCxnSpPr>
        <p:spPr>
          <a:xfrm flipH="1" flipV="1">
            <a:off x="1727207" y="6394758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777397" y="6139250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成功，允许访问</a:t>
            </a:r>
            <a:r>
              <a:rPr lang="en-US" altLang="zh-CN" sz="1200" dirty="0" err="1" smtClean="0"/>
              <a:t>url</a:t>
            </a:r>
            <a:r>
              <a:rPr lang="zh-CN" altLang="en-US" sz="1200" dirty="0" smtClean="0"/>
              <a:t>对应的页面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839371" y="4969883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校验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583521" y="2822020"/>
            <a:ext cx="292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Ticket=</a:t>
            </a:r>
            <a:r>
              <a:rPr lang="zh-CN" altLang="en-US" dirty="0" smtClean="0"/>
              <a:t>域账号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时间戳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3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-90264"/>
            <a:ext cx="8229600" cy="782960"/>
          </a:xfrm>
        </p:spPr>
        <p:txBody>
          <a:bodyPr/>
          <a:lstStyle/>
          <a:p>
            <a:r>
              <a:rPr lang="zh-CN" altLang="en-US" dirty="0" smtClean="0"/>
              <a:t>应用单点登录时序图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8944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687216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071592" y="539552"/>
            <a:ext cx="1440160" cy="49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TokenServer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339352" y="1187624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3" idx="2"/>
          </p:cNvCxnSpPr>
          <p:nvPr/>
        </p:nvCxnSpPr>
        <p:spPr>
          <a:xfrm>
            <a:off x="1743000" y="983797"/>
            <a:ext cx="0" cy="531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161536" y="983796"/>
            <a:ext cx="0" cy="235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2"/>
          </p:cNvCxnSpPr>
          <p:nvPr/>
        </p:nvCxnSpPr>
        <p:spPr>
          <a:xfrm>
            <a:off x="7791672" y="1031411"/>
            <a:ext cx="0" cy="526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43400" y="6414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57" idx="2"/>
          </p:cNvCxnSpPr>
          <p:nvPr/>
        </p:nvCxnSpPr>
        <p:spPr>
          <a:xfrm>
            <a:off x="5847456" y="929497"/>
            <a:ext cx="1196" cy="548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48407" y="1187624"/>
            <a:ext cx="0" cy="165618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8343" y="35029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访问应用</a:t>
            </a:r>
            <a:endParaRPr lang="zh-CN" altLang="en-US" sz="12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161536" y="1308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706996" y="1516811"/>
            <a:ext cx="2454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91072" y="1547664"/>
            <a:ext cx="111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AppID,Account</a:t>
            </a:r>
            <a:endParaRPr lang="en-US" altLang="zh-CN" sz="1200" dirty="0" smtClean="0"/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438200" y="1169910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登录校验（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4161536" y="1836592"/>
            <a:ext cx="0" cy="100721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791672" y="1793305"/>
            <a:ext cx="0" cy="10505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161536" y="2009329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35288" y="1990745"/>
            <a:ext cx="2639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Account,Worknumber,AppID,AppSecret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505714" y="1662428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Ticket</a:t>
            </a:r>
            <a:r>
              <a:rPr lang="zh-CN" altLang="en-US" sz="1200" dirty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191272" y="2650872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07035" y="2318556"/>
            <a:ext cx="1169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Ticket</a:t>
            </a:r>
            <a:endParaRPr lang="zh-CN" altLang="en-US" sz="12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748407" y="2809597"/>
            <a:ext cx="241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93394" y="2843808"/>
            <a:ext cx="199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包含</a:t>
            </a:r>
            <a:r>
              <a:rPr lang="en-US" altLang="zh-CN" sz="1200" dirty="0" smtClean="0"/>
              <a:t>Ticket,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AppID,AppSecret</a:t>
            </a:r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294184" y="246605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登录成功返回会话信息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1748407" y="3120807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76202" y="29690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内存存储</a:t>
            </a:r>
            <a:r>
              <a:rPr lang="en-US" altLang="zh-CN" sz="1200" dirty="0" smtClean="0"/>
              <a:t>Ticket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做单点登录时使用</a:t>
            </a:r>
            <a:endParaRPr lang="zh-CN" altLang="en-US" sz="12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1743000" y="3665801"/>
            <a:ext cx="0" cy="285565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43574" y="1342529"/>
            <a:ext cx="1063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72247" y="10099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登录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8549" y="1342529"/>
            <a:ext cx="7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104" name="笑脸 103"/>
          <p:cNvSpPr/>
          <p:nvPr/>
        </p:nvSpPr>
        <p:spPr>
          <a:xfrm>
            <a:off x="399889" y="3633968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04111" y="3788873"/>
            <a:ext cx="1002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791672" y="3779912"/>
            <a:ext cx="1196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769362" y="3995936"/>
            <a:ext cx="6022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35288" y="3977352"/>
            <a:ext cx="165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Ticket</a:t>
            </a:r>
            <a:r>
              <a:rPr lang="en-US" altLang="zh-CN" sz="1200" dirty="0" err="1" smtClean="0"/>
              <a:t>,AppID,AppSecret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5288" y="3649035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/>
              <a:t>token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1769362" y="4637479"/>
            <a:ext cx="6022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07035" y="435316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39371" y="2042061"/>
            <a:ext cx="400110" cy="8550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4617" y="3896266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cxnSp>
        <p:nvCxnSpPr>
          <p:cNvPr id="125" name="直接连接符 124"/>
          <p:cNvCxnSpPr/>
          <p:nvPr/>
        </p:nvCxnSpPr>
        <p:spPr>
          <a:xfrm>
            <a:off x="5848652" y="4953136"/>
            <a:ext cx="16303" cy="1068152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769362" y="5076056"/>
            <a:ext cx="4078094" cy="1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83474" y="5004048"/>
            <a:ext cx="1857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Token,url</a:t>
            </a:r>
            <a:r>
              <a:rPr lang="en-US" altLang="zh-CN" sz="1200" dirty="0" err="1"/>
              <a:t>,AppID,AppSecret</a:t>
            </a:r>
            <a:endParaRPr lang="zh-CN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13540" y="4814637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访问应用（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7791672" y="4953136"/>
            <a:ext cx="1196" cy="91200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5864955" y="5148064"/>
            <a:ext cx="1939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081566" y="4903293"/>
            <a:ext cx="8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校验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19464" y="5076056"/>
            <a:ext cx="165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Token,AppID,AppSecret</a:t>
            </a:r>
            <a:endParaRPr lang="zh-CN" altLang="en-US" sz="1200" dirty="0"/>
          </a:p>
        </p:txBody>
      </p:sp>
      <p:cxnSp>
        <p:nvCxnSpPr>
          <p:cNvPr id="143" name="直接箭头连接符 142"/>
          <p:cNvCxnSpPr/>
          <p:nvPr/>
        </p:nvCxnSpPr>
        <p:spPr>
          <a:xfrm flipH="1" flipV="1">
            <a:off x="5864955" y="5558046"/>
            <a:ext cx="1926717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874922" y="535305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提示非法请求</a:t>
            </a:r>
            <a:endParaRPr lang="zh-CN" alt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008637" y="5353055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校验失败</a:t>
            </a:r>
            <a:endParaRPr lang="zh-CN" altLang="en-US" sz="1200" dirty="0"/>
          </a:p>
        </p:txBody>
      </p:sp>
      <p:cxnSp>
        <p:nvCxnSpPr>
          <p:cNvPr id="151" name="直接箭头连接符 150"/>
          <p:cNvCxnSpPr/>
          <p:nvPr/>
        </p:nvCxnSpPr>
        <p:spPr>
          <a:xfrm flipH="1" flipV="1">
            <a:off x="1769362" y="5598066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H="1">
            <a:off x="5864955" y="5844998"/>
            <a:ext cx="1901386" cy="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983305" y="561794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</a:t>
            </a:r>
            <a:r>
              <a:rPr lang="zh-CN" altLang="en-US" sz="1200" dirty="0"/>
              <a:t>成功</a:t>
            </a:r>
          </a:p>
        </p:txBody>
      </p:sp>
      <p:cxnSp>
        <p:nvCxnSpPr>
          <p:cNvPr id="164" name="直接连接符 163"/>
          <p:cNvCxnSpPr/>
          <p:nvPr/>
        </p:nvCxnSpPr>
        <p:spPr>
          <a:xfrm>
            <a:off x="5856803" y="6089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23971" y="5948033"/>
            <a:ext cx="369332" cy="6437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cxnSp>
        <p:nvCxnSpPr>
          <p:cNvPr id="167" name="直接箭头连接符 166"/>
          <p:cNvCxnSpPr/>
          <p:nvPr/>
        </p:nvCxnSpPr>
        <p:spPr>
          <a:xfrm flipH="1" flipV="1">
            <a:off x="1756611" y="6117184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7397" y="582734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失败，提示非法请求</a:t>
            </a:r>
            <a:endParaRPr lang="zh-CN" altLang="en-US" sz="1200" dirty="0"/>
          </a:p>
        </p:txBody>
      </p:sp>
      <p:cxnSp>
        <p:nvCxnSpPr>
          <p:cNvPr id="171" name="直接箭头连接符 170"/>
          <p:cNvCxnSpPr/>
          <p:nvPr/>
        </p:nvCxnSpPr>
        <p:spPr>
          <a:xfrm flipH="1" flipV="1">
            <a:off x="1727207" y="6394758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777397" y="6139250"/>
            <a:ext cx="213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成功，访问</a:t>
            </a:r>
            <a:r>
              <a:rPr lang="en-US" altLang="zh-CN" sz="1200" dirty="0" err="1" smtClean="0"/>
              <a:t>url</a:t>
            </a:r>
            <a:r>
              <a:rPr lang="zh-CN" altLang="en-US" sz="1200" dirty="0" smtClean="0"/>
              <a:t>对应的页面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839371" y="4969883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校验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4583521" y="2822020"/>
            <a:ext cx="292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Ticket=</a:t>
            </a:r>
            <a:r>
              <a:rPr lang="zh-CN" altLang="en-US" dirty="0" smtClean="0"/>
              <a:t>域账号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时间戳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6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2843808" y="5013909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844135" y="3703042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认证签名令牌</a:t>
            </a:r>
            <a:r>
              <a:rPr lang="zh-CN" altLang="en-US" dirty="0"/>
              <a:t>申请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904583"/>
            <a:ext cx="10081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应用申请令牌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7" idx="3"/>
            <a:endCxn id="18" idx="1"/>
          </p:cNvCxnSpPr>
          <p:nvPr/>
        </p:nvCxnSpPr>
        <p:spPr>
          <a:xfrm>
            <a:off x="1331640" y="2166193"/>
            <a:ext cx="1573534" cy="15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5842" y="130513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157907" y="4478645"/>
            <a:ext cx="126188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获取应用公钥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905174" y="192751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校验应用</a:t>
            </a:r>
            <a:r>
              <a:rPr lang="en-US" altLang="zh-CN" sz="1400" dirty="0" err="1" smtClean="0"/>
              <a:t>Appid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Secret</a:t>
            </a:r>
          </a:p>
          <a:p>
            <a:r>
              <a:rPr lang="zh-CN" altLang="en-US" sz="1400" dirty="0" smtClean="0"/>
              <a:t>合法性</a:t>
            </a:r>
            <a:endParaRPr lang="en-US" altLang="zh-CN" sz="1400" dirty="0"/>
          </a:p>
        </p:txBody>
      </p:sp>
      <p:sp>
        <p:nvSpPr>
          <p:cNvPr id="20" name="矩形 19"/>
          <p:cNvSpPr/>
          <p:nvPr/>
        </p:nvSpPr>
        <p:spPr>
          <a:xfrm>
            <a:off x="5940152" y="192751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应用校验服务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18" idx="3"/>
            <a:endCxn id="20" idx="1"/>
          </p:cNvCxnSpPr>
          <p:nvPr/>
        </p:nvCxnSpPr>
        <p:spPr>
          <a:xfrm>
            <a:off x="4921398" y="2181428"/>
            <a:ext cx="10187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5203" y="1238104"/>
            <a:ext cx="6413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157513" y="5125357"/>
            <a:ext cx="1450505" cy="4485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生成随机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39" idx="3"/>
          </p:cNvCxnSpPr>
          <p:nvPr/>
        </p:nvCxnSpPr>
        <p:spPr>
          <a:xfrm flipV="1">
            <a:off x="6311008" y="1305130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880826" y="269352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</a:t>
            </a:r>
            <a:r>
              <a:rPr lang="zh-CN" altLang="en-US" sz="1400" dirty="0" smtClean="0"/>
              <a:t>合法的应用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endCxn id="19" idx="1"/>
          </p:cNvCxnSpPr>
          <p:nvPr/>
        </p:nvCxnSpPr>
        <p:spPr>
          <a:xfrm>
            <a:off x="4921398" y="2435344"/>
            <a:ext cx="959428" cy="512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8220" y="2663260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9" idx="3"/>
            <a:endCxn id="24" idx="1"/>
          </p:cNvCxnSpPr>
          <p:nvPr/>
        </p:nvCxnSpPr>
        <p:spPr>
          <a:xfrm flipV="1">
            <a:off x="7897050" y="2924870"/>
            <a:ext cx="271170" cy="22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311072" y="3703042"/>
            <a:ext cx="1082348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合法的应用</a:t>
            </a:r>
          </a:p>
        </p:txBody>
      </p:sp>
      <p:cxnSp>
        <p:nvCxnSpPr>
          <p:cNvPr id="34" name="直接箭头连接符 33"/>
          <p:cNvCxnSpPr>
            <a:stCxn id="12" idx="1"/>
            <a:endCxn id="58" idx="3"/>
          </p:cNvCxnSpPr>
          <p:nvPr/>
        </p:nvCxnSpPr>
        <p:spPr>
          <a:xfrm flipH="1" flipV="1">
            <a:off x="2436340" y="4354803"/>
            <a:ext cx="721567" cy="277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  <a:endCxn id="26" idx="0"/>
          </p:cNvCxnSpPr>
          <p:nvPr/>
        </p:nvCxnSpPr>
        <p:spPr>
          <a:xfrm flipH="1">
            <a:off x="3852246" y="2435344"/>
            <a:ext cx="61040" cy="1267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圆柱形 38"/>
          <p:cNvSpPr/>
          <p:nvPr/>
        </p:nvSpPr>
        <p:spPr>
          <a:xfrm>
            <a:off x="5734944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0" name="圆柱形 39"/>
          <p:cNvSpPr/>
          <p:nvPr/>
        </p:nvSpPr>
        <p:spPr>
          <a:xfrm>
            <a:off x="7304643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880707" y="1305131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3851920" y="4782054"/>
            <a:ext cx="12602" cy="231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81" idx="1"/>
          </p:cNvCxnSpPr>
          <p:nvPr/>
        </p:nvCxnSpPr>
        <p:spPr>
          <a:xfrm flipV="1">
            <a:off x="4599991" y="5770443"/>
            <a:ext cx="1552005" cy="7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2966540" y="6309320"/>
            <a:ext cx="1893492" cy="5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返回令牌</a:t>
            </a:r>
            <a:endParaRPr lang="zh-CN" altLang="en-US" sz="14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6311008" y="1548816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099943" y="1548816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20116" y="4100887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TokeStore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查询私钥服务</a:t>
            </a:r>
            <a:endParaRPr lang="zh-CN" altLang="en-US" sz="1400" dirty="0"/>
          </a:p>
        </p:txBody>
      </p:sp>
      <p:cxnSp>
        <p:nvCxnSpPr>
          <p:cNvPr id="59" name="直接箭头连接符 58"/>
          <p:cNvCxnSpPr>
            <a:endCxn id="60" idx="3"/>
          </p:cNvCxnSpPr>
          <p:nvPr/>
        </p:nvCxnSpPr>
        <p:spPr>
          <a:xfrm flipV="1">
            <a:off x="790972" y="3432185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圆柱形 59"/>
          <p:cNvSpPr/>
          <p:nvPr/>
        </p:nvSpPr>
        <p:spPr>
          <a:xfrm>
            <a:off x="214908" y="3028119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61" name="圆柱形 60"/>
          <p:cNvSpPr/>
          <p:nvPr/>
        </p:nvSpPr>
        <p:spPr>
          <a:xfrm>
            <a:off x="1784607" y="3028119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62" name="直接箭头连接符 61"/>
          <p:cNvCxnSpPr/>
          <p:nvPr/>
        </p:nvCxnSpPr>
        <p:spPr>
          <a:xfrm flipH="1" flipV="1">
            <a:off x="2360671" y="3432186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90972" y="3675871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579907" y="3675871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0" y="4871441"/>
            <a:ext cx="2016224" cy="507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如果公钥不存在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生成应用公钥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私钥对</a:t>
            </a:r>
            <a:endParaRPr lang="zh-CN" altLang="en-US" sz="1400" dirty="0"/>
          </a:p>
        </p:txBody>
      </p:sp>
      <p:cxnSp>
        <p:nvCxnSpPr>
          <p:cNvPr id="73" name="直接箭头连接符 72"/>
          <p:cNvCxnSpPr>
            <a:stCxn id="58" idx="2"/>
            <a:endCxn id="69" idx="0"/>
          </p:cNvCxnSpPr>
          <p:nvPr/>
        </p:nvCxnSpPr>
        <p:spPr>
          <a:xfrm flipH="1">
            <a:off x="1008112" y="4608719"/>
            <a:ext cx="420116" cy="262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425157" y="4717552"/>
            <a:ext cx="67542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publicKey</a:t>
            </a:r>
            <a:endParaRPr lang="zh-CN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4022195" y="269352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/>
              <a:t>Ticket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3132968" y="5650079"/>
            <a:ext cx="1450505" cy="4485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生成加密令牌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6151996" y="5573947"/>
            <a:ext cx="2016224" cy="3929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ECC</a:t>
            </a:r>
            <a:r>
              <a:rPr lang="zh-CN" altLang="en-US" sz="1400" dirty="0" smtClean="0"/>
              <a:t>非对称加密组件</a:t>
            </a:r>
            <a:endParaRPr lang="zh-CN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023834" y="4980320"/>
            <a:ext cx="970843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随机</a:t>
            </a:r>
            <a:r>
              <a:rPr lang="en-US" altLang="zh-CN" sz="1400" dirty="0" smtClean="0"/>
              <a:t>Token</a:t>
            </a:r>
          </a:p>
          <a:p>
            <a:r>
              <a:rPr lang="en-US" altLang="zh-CN" sz="1400" dirty="0" smtClean="0"/>
              <a:t>Account</a:t>
            </a:r>
          </a:p>
          <a:p>
            <a:r>
              <a:rPr lang="en-US" altLang="zh-CN" sz="1400" dirty="0" err="1" smtClean="0"/>
              <a:t>PublicKey</a:t>
            </a:r>
            <a:endParaRPr lang="zh-CN" altLang="en-US" sz="1400" dirty="0"/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3956870" y="6098669"/>
            <a:ext cx="48575" cy="253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05107" y="565293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应用令牌存储服务</a:t>
            </a:r>
            <a:endParaRPr lang="zh-CN" altLang="en-US" sz="1400" dirty="0"/>
          </a:p>
        </p:txBody>
      </p:sp>
      <p:cxnSp>
        <p:nvCxnSpPr>
          <p:cNvPr id="89" name="直接箭头连接符 88"/>
          <p:cNvCxnSpPr>
            <a:endCxn id="88" idx="3"/>
          </p:cNvCxnSpPr>
          <p:nvPr/>
        </p:nvCxnSpPr>
        <p:spPr>
          <a:xfrm flipH="1">
            <a:off x="2321331" y="5369667"/>
            <a:ext cx="922556" cy="537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87064" y="4871441"/>
            <a:ext cx="970843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zh-CN" altLang="en-US" sz="1400" dirty="0"/>
              <a:t>随机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5401112" y="333863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</a:t>
            </a:r>
            <a:r>
              <a:rPr lang="zh-CN" altLang="en-US" sz="1400" dirty="0" smtClean="0"/>
              <a:t>合法或过期的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3126151" y="4084202"/>
            <a:ext cx="151323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Ticket</a:t>
            </a:r>
            <a:r>
              <a:rPr lang="zh-CN" altLang="en-US" sz="1400" dirty="0" smtClean="0"/>
              <a:t>合法性校验</a:t>
            </a:r>
            <a:endParaRPr lang="zh-CN" altLang="en-US" sz="1400" dirty="0"/>
          </a:p>
        </p:txBody>
      </p:sp>
      <p:cxnSp>
        <p:nvCxnSpPr>
          <p:cNvPr id="66" name="直接箭头连接符 65"/>
          <p:cNvCxnSpPr>
            <a:stCxn id="56" idx="3"/>
            <a:endCxn id="52" idx="1"/>
          </p:cNvCxnSpPr>
          <p:nvPr/>
        </p:nvCxnSpPr>
        <p:spPr>
          <a:xfrm flipV="1">
            <a:off x="4639386" y="3592547"/>
            <a:ext cx="761726" cy="645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97050" y="3510305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70" name="直接箭头连接符 69"/>
          <p:cNvCxnSpPr>
            <a:stCxn id="52" idx="3"/>
            <a:endCxn id="68" idx="1"/>
          </p:cNvCxnSpPr>
          <p:nvPr/>
        </p:nvCxnSpPr>
        <p:spPr>
          <a:xfrm>
            <a:off x="7417336" y="3592547"/>
            <a:ext cx="479714" cy="179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416239" y="399150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从</a:t>
            </a:r>
            <a:r>
              <a:rPr lang="en-US" altLang="zh-CN" sz="1400" dirty="0" smtClean="0"/>
              <a:t>Ticket</a:t>
            </a:r>
            <a:r>
              <a:rPr lang="zh-CN" altLang="en-US" sz="1400" dirty="0" smtClean="0"/>
              <a:t>中提取账号和工号信息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56" idx="3"/>
            <a:endCxn id="71" idx="1"/>
          </p:cNvCxnSpPr>
          <p:nvPr/>
        </p:nvCxnSpPr>
        <p:spPr>
          <a:xfrm>
            <a:off x="4639386" y="4238091"/>
            <a:ext cx="776853" cy="7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2"/>
          </p:cNvCxnSpPr>
          <p:nvPr/>
        </p:nvCxnSpPr>
        <p:spPr>
          <a:xfrm flipH="1">
            <a:off x="4860359" y="4499338"/>
            <a:ext cx="1563992" cy="13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16239" y="4557044"/>
            <a:ext cx="224095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Account,worknumber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86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2843808" y="5013909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844135" y="3703042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认证签名令牌单点登录机制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43808" y="1904582"/>
            <a:ext cx="2016224" cy="14411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363540"/>
            <a:ext cx="10081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单点登录请求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7" idx="3"/>
            <a:endCxn id="6" idx="1"/>
          </p:cNvCxnSpPr>
          <p:nvPr/>
        </p:nvCxnSpPr>
        <p:spPr>
          <a:xfrm>
            <a:off x="1763688" y="2625150"/>
            <a:ext cx="108012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1022" y="148646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/>
              <a:t>Token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146076" y="4307099"/>
            <a:ext cx="144142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校验令牌有效性</a:t>
            </a:r>
          </a:p>
        </p:txBody>
      </p:sp>
      <p:sp>
        <p:nvSpPr>
          <p:cNvPr id="13" name="矩形 12"/>
          <p:cNvSpPr/>
          <p:nvPr/>
        </p:nvSpPr>
        <p:spPr>
          <a:xfrm>
            <a:off x="3253839" y="2056037"/>
            <a:ext cx="119616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获取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私钥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843808" y="141099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SSO</a:t>
            </a:r>
            <a:r>
              <a:rPr lang="zh-CN" altLang="en-US" sz="1400" dirty="0" smtClean="0"/>
              <a:t>拦截器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5940152" y="197383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TokeStore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查询私钥服务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13" idx="3"/>
            <a:endCxn id="20" idx="1"/>
          </p:cNvCxnSpPr>
          <p:nvPr/>
        </p:nvCxnSpPr>
        <p:spPr>
          <a:xfrm>
            <a:off x="4450000" y="2209926"/>
            <a:ext cx="1490152" cy="1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2184" y="1514820"/>
            <a:ext cx="6413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3109569" y="2834835"/>
            <a:ext cx="1484702" cy="507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ECC</a:t>
            </a:r>
            <a:r>
              <a:rPr lang="zh-CN" altLang="en-US" sz="1400" dirty="0" smtClean="0"/>
              <a:t>解码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109120" y="5452491"/>
            <a:ext cx="1450505" cy="507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使用账号进行单点登录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39" idx="3"/>
          </p:cNvCxnSpPr>
          <p:nvPr/>
        </p:nvCxnSpPr>
        <p:spPr>
          <a:xfrm flipV="1">
            <a:off x="6311008" y="1305130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96136" y="3028119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解码失败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stCxn id="31" idx="3"/>
            <a:endCxn id="19" idx="1"/>
          </p:cNvCxnSpPr>
          <p:nvPr/>
        </p:nvCxnSpPr>
        <p:spPr>
          <a:xfrm>
            <a:off x="4594271" y="3088751"/>
            <a:ext cx="1201865" cy="193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8220" y="295886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9" idx="3"/>
            <a:endCxn id="24" idx="1"/>
          </p:cNvCxnSpPr>
          <p:nvPr/>
        </p:nvCxnSpPr>
        <p:spPr>
          <a:xfrm flipV="1">
            <a:off x="7812360" y="3220479"/>
            <a:ext cx="355860" cy="61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00841" y="3703042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解码成功</a:t>
            </a:r>
          </a:p>
        </p:txBody>
      </p:sp>
      <p:sp>
        <p:nvSpPr>
          <p:cNvPr id="33" name="矩形 32"/>
          <p:cNvSpPr/>
          <p:nvPr/>
        </p:nvSpPr>
        <p:spPr>
          <a:xfrm>
            <a:off x="5796136" y="4053183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令牌无效</a:t>
            </a:r>
            <a:endParaRPr lang="zh-CN" altLang="en-US" sz="1400" dirty="0"/>
          </a:p>
        </p:txBody>
      </p:sp>
      <p:cxnSp>
        <p:nvCxnSpPr>
          <p:cNvPr id="34" name="直接箭头连接符 33"/>
          <p:cNvCxnSpPr>
            <a:stCxn id="12" idx="3"/>
            <a:endCxn id="33" idx="1"/>
          </p:cNvCxnSpPr>
          <p:nvPr/>
        </p:nvCxnSpPr>
        <p:spPr>
          <a:xfrm flipV="1">
            <a:off x="4587496" y="4307099"/>
            <a:ext cx="120864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2"/>
            <a:endCxn id="26" idx="0"/>
          </p:cNvCxnSpPr>
          <p:nvPr/>
        </p:nvCxnSpPr>
        <p:spPr>
          <a:xfrm>
            <a:off x="3851920" y="3342667"/>
            <a:ext cx="327" cy="36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24127" y="5198575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SSO</a:t>
            </a:r>
            <a:r>
              <a:rPr lang="zh-CN" altLang="en-US" sz="1400" dirty="0" smtClean="0"/>
              <a:t>登录失败</a:t>
            </a:r>
            <a:endParaRPr lang="zh-CN" altLang="en-US" sz="1400" dirty="0"/>
          </a:p>
        </p:txBody>
      </p:sp>
      <p:sp>
        <p:nvSpPr>
          <p:cNvPr id="39" name="圆柱形 38"/>
          <p:cNvSpPr/>
          <p:nvPr/>
        </p:nvSpPr>
        <p:spPr>
          <a:xfrm>
            <a:off x="5734944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0" name="圆柱形 39"/>
          <p:cNvSpPr/>
          <p:nvPr/>
        </p:nvSpPr>
        <p:spPr>
          <a:xfrm>
            <a:off x="7304643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880707" y="1305131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2"/>
            <a:endCxn id="31" idx="0"/>
          </p:cNvCxnSpPr>
          <p:nvPr/>
        </p:nvCxnSpPr>
        <p:spPr>
          <a:xfrm>
            <a:off x="3851920" y="2363814"/>
            <a:ext cx="0" cy="471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55093" y="2446955"/>
            <a:ext cx="95468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PrivateKey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3400514" y="5013909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令牌有效</a:t>
            </a:r>
            <a:endParaRPr lang="zh-CN" altLang="en-US" sz="1400" dirty="0"/>
          </a:p>
        </p:txBody>
      </p:sp>
      <p:cxnSp>
        <p:nvCxnSpPr>
          <p:cNvPr id="67" name="直接箭头连接符 66"/>
          <p:cNvCxnSpPr>
            <a:endCxn id="66" idx="0"/>
          </p:cNvCxnSpPr>
          <p:nvPr/>
        </p:nvCxnSpPr>
        <p:spPr>
          <a:xfrm flipH="1">
            <a:off x="3851920" y="4782054"/>
            <a:ext cx="12602" cy="231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68220" y="3983933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812360" y="4307099"/>
            <a:ext cx="355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38" idx="1"/>
          </p:cNvCxnSpPr>
          <p:nvPr/>
        </p:nvCxnSpPr>
        <p:spPr>
          <a:xfrm flipV="1">
            <a:off x="4559625" y="5452491"/>
            <a:ext cx="1164502" cy="253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102258" y="517999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提示用户非法</a:t>
            </a:r>
            <a:endParaRPr lang="zh-CN" altLang="en-US" sz="1400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7746398" y="5452491"/>
            <a:ext cx="355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384894" y="6264588"/>
            <a:ext cx="1893492" cy="5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允许</a:t>
            </a:r>
            <a:r>
              <a:rPr lang="zh-CN" altLang="en-US" sz="1400" dirty="0" smtClean="0"/>
              <a:t>用户访问请求资源</a:t>
            </a:r>
            <a:endParaRPr lang="zh-CN" altLang="en-US" sz="1400" dirty="0"/>
          </a:p>
        </p:txBody>
      </p:sp>
      <p:cxnSp>
        <p:nvCxnSpPr>
          <p:cNvPr id="77" name="直接箭头连接符 76"/>
          <p:cNvCxnSpPr>
            <a:stCxn id="49" idx="1"/>
            <a:endCxn id="76" idx="6"/>
          </p:cNvCxnSpPr>
          <p:nvPr/>
        </p:nvCxnSpPr>
        <p:spPr>
          <a:xfrm flipH="1" flipV="1">
            <a:off x="2278386" y="6538928"/>
            <a:ext cx="688247" cy="20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311008" y="1548816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099943" y="1548816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94" idx="4"/>
          </p:cNvCxnSpPr>
          <p:nvPr/>
        </p:nvCxnSpPr>
        <p:spPr>
          <a:xfrm flipH="1" flipV="1">
            <a:off x="1907704" y="3983933"/>
            <a:ext cx="1238372" cy="47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圆柱形 92"/>
          <p:cNvSpPr/>
          <p:nvPr/>
        </p:nvSpPr>
        <p:spPr>
          <a:xfrm>
            <a:off x="725535" y="4412843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94" name="圆柱形 93"/>
          <p:cNvSpPr/>
          <p:nvPr/>
        </p:nvSpPr>
        <p:spPr>
          <a:xfrm>
            <a:off x="755576" y="3781900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870748" y="4460988"/>
            <a:ext cx="1275328" cy="143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444514" y="5280953"/>
            <a:ext cx="1512168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清除一次性令牌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（</a:t>
            </a:r>
            <a:r>
              <a:rPr lang="zh-CN" altLang="en-US" sz="1400" dirty="0" smtClean="0"/>
              <a:t>认证签名令牌）</a:t>
            </a:r>
            <a:endParaRPr lang="zh-CN" altLang="en-US" sz="1400" dirty="0"/>
          </a:p>
        </p:txBody>
      </p:sp>
      <p:cxnSp>
        <p:nvCxnSpPr>
          <p:cNvPr id="97" name="直接箭头连接符 96"/>
          <p:cNvCxnSpPr>
            <a:stCxn id="66" idx="1"/>
            <a:endCxn id="96" idx="3"/>
          </p:cNvCxnSpPr>
          <p:nvPr/>
        </p:nvCxnSpPr>
        <p:spPr>
          <a:xfrm flipH="1">
            <a:off x="1956682" y="5167798"/>
            <a:ext cx="1443832" cy="367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966633" y="630543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url</a:t>
            </a:r>
            <a:r>
              <a:rPr lang="zh-CN" altLang="en-US" sz="1400" dirty="0" smtClean="0"/>
              <a:t>访问权限检查</a:t>
            </a:r>
            <a:endParaRPr lang="zh-CN" altLang="en-US" sz="1400" dirty="0"/>
          </a:p>
        </p:txBody>
      </p:sp>
      <p:cxnSp>
        <p:nvCxnSpPr>
          <p:cNvPr id="52" name="直接箭头连接符 51"/>
          <p:cNvCxnSpPr>
            <a:endCxn id="49" idx="0"/>
          </p:cNvCxnSpPr>
          <p:nvPr/>
        </p:nvCxnSpPr>
        <p:spPr>
          <a:xfrm>
            <a:off x="3869699" y="6085605"/>
            <a:ext cx="105046" cy="219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9369" y="60963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有权限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68858" y="6210080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提示用户非法</a:t>
            </a:r>
            <a:endParaRPr lang="zh-CN" altLang="en-US" sz="1400" dirty="0"/>
          </a:p>
        </p:txBody>
      </p:sp>
      <p:cxnSp>
        <p:nvCxnSpPr>
          <p:cNvPr id="57" name="直接箭头连接符 56"/>
          <p:cNvCxnSpPr>
            <a:stCxn id="49" idx="3"/>
            <a:endCxn id="56" idx="1"/>
          </p:cNvCxnSpPr>
          <p:nvPr/>
        </p:nvCxnSpPr>
        <p:spPr>
          <a:xfrm flipV="1">
            <a:off x="4982857" y="6471690"/>
            <a:ext cx="1986001" cy="87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22933" y="60856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05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令牌组件接口方法说明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组件接口：</a:t>
            </a:r>
            <a:r>
              <a:rPr lang="en-US" altLang="zh-CN" dirty="0" err="1" smtClean="0"/>
              <a:t>com.sany.common.action</a:t>
            </a:r>
            <a:r>
              <a:rPr lang="en-US" altLang="zh-CN" dirty="0"/>
              <a:t>. </a:t>
            </a:r>
            <a:r>
              <a:rPr lang="en-US" altLang="zh-CN" dirty="0" err="1" smtClean="0"/>
              <a:t>TokenService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组件支持调用模式：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模式，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服务模式，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服务模式（后续章节详细介绍）</a:t>
            </a:r>
            <a:endParaRPr lang="en-US" altLang="zh-CN" dirty="0"/>
          </a:p>
          <a:p>
            <a:r>
              <a:rPr lang="zh-CN" altLang="en-US" dirty="0" smtClean="0"/>
              <a:t>令牌组件提供了以下接口方法：</a:t>
            </a:r>
            <a:endParaRPr lang="en-US" altLang="zh-CN" dirty="0" smtClean="0"/>
          </a:p>
          <a:p>
            <a:r>
              <a:rPr lang="zh-CN" altLang="en-US" dirty="0" smtClean="0"/>
              <a:t>获取带认证的临时一次性令牌</a:t>
            </a:r>
            <a:r>
              <a:rPr lang="en-US" altLang="zh-CN" dirty="0"/>
              <a:t>-</a:t>
            </a:r>
            <a:r>
              <a:rPr lang="zh-CN" altLang="en-US" dirty="0"/>
              <a:t>返回的</a:t>
            </a:r>
            <a:r>
              <a:rPr lang="en-US" altLang="zh-CN" dirty="0"/>
              <a:t>token</a:t>
            </a:r>
            <a:r>
              <a:rPr lang="zh-CN" altLang="en-US" dirty="0"/>
              <a:t>包含令牌和用户账号信息</a:t>
            </a:r>
            <a:endParaRPr lang="en-US" altLang="zh-CN" dirty="0" smtClean="0"/>
          </a:p>
          <a:p>
            <a:r>
              <a:rPr lang="en-US" altLang="zh-CN" dirty="0" smtClean="0"/>
              <a:t>public String </a:t>
            </a:r>
            <a:r>
              <a:rPr lang="en-US" altLang="zh-CN" dirty="0" err="1"/>
              <a:t>genAuthTempToken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应用口令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ticket) //</a:t>
            </a:r>
            <a:r>
              <a:rPr lang="zh-CN" altLang="en-US" dirty="0" smtClean="0"/>
              <a:t>访问票据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用于单点登录</a:t>
            </a:r>
            <a:endParaRPr lang="en-US" altLang="zh-CN" dirty="0"/>
          </a:p>
          <a:p>
            <a:r>
              <a:rPr lang="en-US" altLang="zh-CN" dirty="0"/>
              <a:t>			throws Exception;</a:t>
            </a:r>
          </a:p>
          <a:p>
            <a:r>
              <a:rPr lang="zh-CN" altLang="en-US" dirty="0" smtClean="0"/>
              <a:t>获取带认证的有效期令牌</a:t>
            </a:r>
            <a:r>
              <a:rPr lang="en-US" altLang="zh-CN" dirty="0" smtClean="0"/>
              <a:t>-</a:t>
            </a:r>
            <a:r>
              <a:rPr lang="zh-CN" altLang="en-US" dirty="0" smtClean="0"/>
              <a:t>返回的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包含令牌和用户账号信息</a:t>
            </a:r>
            <a:endParaRPr lang="en-US" altLang="zh-CN" dirty="0"/>
          </a:p>
          <a:p>
            <a:r>
              <a:rPr lang="en-US" altLang="zh-CN" dirty="0" smtClean="0"/>
              <a:t>public  String </a:t>
            </a:r>
            <a:r>
              <a:rPr lang="en-US" altLang="zh-CN" dirty="0" err="1"/>
              <a:t>genDualToken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/>
              <a:t>应用</a:t>
            </a:r>
            <a:r>
              <a:rPr lang="zh-CN" altLang="en-US" dirty="0" smtClean="0"/>
              <a:t>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/>
              <a:t>应用口令</a:t>
            </a:r>
            <a:endParaRPr lang="en-US" altLang="zh-CN" dirty="0"/>
          </a:p>
          <a:p>
            <a:r>
              <a:rPr lang="en-US" altLang="zh-CN" dirty="0"/>
              <a:t>			 String ticket) //</a:t>
            </a:r>
            <a:r>
              <a:rPr lang="zh-CN" altLang="en-US" dirty="0"/>
              <a:t>访问票据</a:t>
            </a:r>
            <a:r>
              <a:rPr lang="en-US" altLang="zh-CN" dirty="0" smtClean="0"/>
              <a:t>-</a:t>
            </a:r>
            <a:r>
              <a:rPr lang="zh-CN" altLang="en-US" dirty="0"/>
              <a:t>用于单点登录</a:t>
            </a:r>
            <a:endParaRPr lang="en-US" altLang="zh-CN" dirty="0"/>
          </a:p>
          <a:p>
            <a:r>
              <a:rPr lang="en-US" altLang="zh-CN" dirty="0"/>
              <a:t>			throws Exception;</a:t>
            </a:r>
          </a:p>
          <a:p>
            <a:r>
              <a:rPr lang="zh-CN" altLang="en-US" dirty="0" smtClean="0"/>
              <a:t>获取给应用颁发的公钥</a:t>
            </a:r>
            <a:endParaRPr lang="en-US" altLang="zh-CN" dirty="0"/>
          </a:p>
          <a:p>
            <a:r>
              <a:rPr lang="en-US" altLang="zh-CN" dirty="0" smtClean="0"/>
              <a:t>public  String </a:t>
            </a:r>
            <a:r>
              <a:rPr lang="en-US" altLang="zh-CN" dirty="0" err="1"/>
              <a:t>getPublicKey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</a:t>
            </a:r>
            <a:r>
              <a:rPr lang="en-US" altLang="zh-CN" dirty="0"/>
              <a:t> //</a:t>
            </a:r>
            <a:r>
              <a:rPr lang="zh-CN" altLang="en-US" dirty="0"/>
              <a:t>应用标识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)</a:t>
            </a:r>
            <a:r>
              <a:rPr lang="en-US" altLang="zh-CN" dirty="0"/>
              <a:t> //</a:t>
            </a:r>
            <a:r>
              <a:rPr lang="zh-CN" altLang="en-US" dirty="0"/>
              <a:t>应用口令</a:t>
            </a:r>
            <a:endParaRPr lang="en-US" altLang="zh-CN" dirty="0"/>
          </a:p>
          <a:p>
            <a:r>
              <a:rPr lang="en-US" altLang="zh-CN" dirty="0"/>
              <a:t>			throws Exception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获取一次性的临时令牌</a:t>
            </a:r>
            <a:endParaRPr lang="en-US" altLang="zh-CN" dirty="0"/>
          </a:p>
          <a:p>
            <a:r>
              <a:rPr lang="en-US" altLang="zh-CN" dirty="0" smtClean="0"/>
              <a:t>public String </a:t>
            </a:r>
            <a:r>
              <a:rPr lang="en-US" altLang="zh-CN" dirty="0" err="1"/>
              <a:t>genTempToken</a:t>
            </a:r>
            <a:r>
              <a:rPr lang="en-US" altLang="zh-CN" dirty="0"/>
              <a:t>() throws Exception;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68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zh-CN" altLang="en-US" dirty="0" smtClean="0"/>
              <a:t>参数准备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appid</a:t>
            </a:r>
            <a:r>
              <a:rPr lang="en-US" altLang="zh-CN" dirty="0"/>
              <a:t> = "</a:t>
            </a:r>
            <a:r>
              <a:rPr lang="en-US" altLang="zh-CN" dirty="0" err="1"/>
              <a:t>appid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secret = "</a:t>
            </a:r>
            <a:r>
              <a:rPr lang="en-US" altLang="zh-CN" dirty="0" err="1"/>
              <a:t>xxxxxxxxxxxxxxxxxxxxxx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account = "</a:t>
            </a:r>
            <a:r>
              <a:rPr lang="en-US" altLang="zh-CN" dirty="0" err="1"/>
              <a:t>yinbp</a:t>
            </a:r>
            <a:r>
              <a:rPr lang="en-US" altLang="zh-CN" dirty="0" smtClean="0"/>
              <a:t>";</a:t>
            </a:r>
            <a:endParaRPr lang="en-US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worknumber</a:t>
            </a:r>
            <a:r>
              <a:rPr lang="en-US" altLang="zh-CN" dirty="0"/>
              <a:t> = "10006673";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4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</a:p>
          <a:p>
            <a:r>
              <a:rPr lang="en-US" altLang="zh-CN" dirty="0"/>
              <a:t>//hessian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</a:p>
          <a:p>
            <a:r>
              <a:rPr lang="en-US" altLang="zh-CN" dirty="0" err="1"/>
              <a:t>HessianProxyFactory</a:t>
            </a:r>
            <a:r>
              <a:rPr lang="en-US" altLang="zh-CN" dirty="0"/>
              <a:t> factory = </a:t>
            </a:r>
            <a:r>
              <a:rPr lang="en-US" altLang="zh-CN" b="1" dirty="0"/>
              <a:t>new </a:t>
            </a:r>
            <a:r>
              <a:rPr lang="en-US" altLang="zh-CN" b="1" dirty="0" err="1"/>
              <a:t>HessianProxyFactory</a:t>
            </a:r>
            <a:r>
              <a:rPr lang="en-US" altLang="zh-CN" b="1" dirty="0"/>
              <a:t>();</a:t>
            </a:r>
          </a:p>
          <a:p>
            <a:r>
              <a:rPr lang="en-US" altLang="zh-CN" dirty="0"/>
              <a:t>//String </a:t>
            </a:r>
            <a:r>
              <a:rPr lang="en-US" altLang="zh-CN" dirty="0" err="1"/>
              <a:t>url</a:t>
            </a:r>
            <a:r>
              <a:rPr lang="en-US" altLang="zh-CN" dirty="0"/>
              <a:t> = "http://localhost:8081/context/</a:t>
            </a:r>
            <a:r>
              <a:rPr lang="en-US" altLang="zh-CN" dirty="0" err="1"/>
              <a:t>hessian?service</a:t>
            </a:r>
            <a:r>
              <a:rPr lang="en-US" altLang="zh-CN" dirty="0"/>
              <a:t>=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url</a:t>
            </a:r>
            <a:r>
              <a:rPr lang="en-US" altLang="zh-CN" dirty="0"/>
              <a:t> = "http://localhost:8081/</a:t>
            </a:r>
            <a:r>
              <a:rPr lang="en-US" altLang="zh-CN" dirty="0" err="1"/>
              <a:t>SanyPDP</a:t>
            </a:r>
            <a:r>
              <a:rPr lang="en-US" altLang="zh-CN" dirty="0"/>
              <a:t>/</a:t>
            </a:r>
            <a:r>
              <a:rPr lang="en-US" altLang="zh-CN" dirty="0" err="1"/>
              <a:t>hessian?service</a:t>
            </a:r>
            <a:r>
              <a:rPr lang="en-US" altLang="zh-CN" dirty="0"/>
              <a:t>=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TokenService</a:t>
            </a:r>
            <a:r>
              <a:rPr lang="en-US" altLang="zh-CN" dirty="0"/>
              <a:t> </a:t>
            </a:r>
            <a:r>
              <a:rPr lang="en-US" altLang="zh-CN" dirty="0" err="1"/>
              <a:t>tokenService</a:t>
            </a:r>
            <a:r>
              <a:rPr lang="en-US" altLang="zh-CN" dirty="0"/>
              <a:t> = (</a:t>
            </a:r>
            <a:r>
              <a:rPr lang="en-US" altLang="zh-CN" dirty="0" err="1"/>
              <a:t>TokenService</a:t>
            </a:r>
            <a:r>
              <a:rPr lang="en-US" altLang="zh-CN" dirty="0"/>
              <a:t>) </a:t>
            </a:r>
            <a:r>
              <a:rPr lang="en-US" altLang="zh-CN" dirty="0" err="1"/>
              <a:t>factory.create</a:t>
            </a:r>
            <a:r>
              <a:rPr lang="en-US" altLang="zh-CN" dirty="0"/>
              <a:t>(</a:t>
            </a:r>
            <a:r>
              <a:rPr lang="en-US" altLang="zh-CN" dirty="0" err="1"/>
              <a:t>TokenService.</a:t>
            </a:r>
            <a:r>
              <a:rPr lang="en-US" altLang="zh-CN" b="1" dirty="0" err="1"/>
              <a:t>class</a:t>
            </a:r>
            <a:r>
              <a:rPr lang="en-US" altLang="zh-CN" b="1" dirty="0"/>
              <a:t>, </a:t>
            </a:r>
            <a:r>
              <a:rPr lang="en-US" altLang="zh-CN" b="1" dirty="0" err="1"/>
              <a:t>url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/>
              <a:t>hessian</a:t>
            </a:r>
            <a:r>
              <a:rPr lang="zh-CN" altLang="en-US" dirty="0"/>
              <a:t>根据账号或者工号获取</a:t>
            </a:r>
            <a:r>
              <a:rPr lang="en-US" altLang="zh-CN" dirty="0"/>
              <a:t>ticket</a:t>
            </a:r>
          </a:p>
          <a:p>
            <a:endParaRPr lang="zh-CN" altLang="en-US" dirty="0"/>
          </a:p>
          <a:p>
            <a:r>
              <a:rPr lang="en-US" altLang="zh-CN" dirty="0"/>
              <a:t>String ticket = </a:t>
            </a:r>
            <a:r>
              <a:rPr lang="en-US" altLang="zh-CN" dirty="0" err="1"/>
              <a:t>tokenService.genTicket</a:t>
            </a:r>
            <a:r>
              <a:rPr lang="en-US" altLang="zh-CN" dirty="0"/>
              <a:t>(account, </a:t>
            </a:r>
            <a:r>
              <a:rPr lang="en-US" altLang="zh-CN" dirty="0" err="1"/>
              <a:t>worknumber</a:t>
            </a:r>
            <a:r>
              <a:rPr lang="en-US" altLang="zh-CN" dirty="0"/>
              <a:t>, </a:t>
            </a:r>
            <a:r>
              <a:rPr lang="en-US" altLang="zh-CN" dirty="0" err="1"/>
              <a:t>appid</a:t>
            </a:r>
            <a:r>
              <a:rPr lang="en-US" altLang="zh-CN" dirty="0"/>
              <a:t>, secret);</a:t>
            </a:r>
          </a:p>
          <a:p>
            <a:r>
              <a:rPr lang="en-US" altLang="zh-CN" dirty="0"/>
              <a:t>String 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ticket);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26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1793</Words>
  <Application>Microsoft Office PowerPoint</Application>
  <PresentationFormat>全屏显示(4:3)</PresentationFormat>
  <Paragraphs>421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令牌管理及基于令牌的 单点登录</vt:lpstr>
      <vt:lpstr>令牌模型-mongodb/mysql/oracle</vt:lpstr>
      <vt:lpstr>应用单点登录时序图通过SIM中转</vt:lpstr>
      <vt:lpstr>应用单点登录时序图</vt:lpstr>
      <vt:lpstr>认证签名令牌申请机制</vt:lpstr>
      <vt:lpstr>认证签名令牌单点登录机制</vt:lpstr>
      <vt:lpstr>令牌组件接口方法说明</vt:lpstr>
      <vt:lpstr>令牌使用方法- 参数准备</vt:lpstr>
      <vt:lpstr>令牌使用方法- hessian服务方式申请token</vt:lpstr>
      <vt:lpstr>令牌使用方法- webservice服务方式申请token</vt:lpstr>
      <vt:lpstr>令牌使用方法- http服务方式申请token</vt:lpstr>
      <vt:lpstr>令牌使用方法- 本地服务方式申请token</vt:lpstr>
      <vt:lpstr>令牌使用方法-构建令牌参数</vt:lpstr>
      <vt:lpstr>令牌使用方法-SSO页面</vt:lpstr>
      <vt:lpstr>令牌使用方法-SSO模块</vt:lpstr>
      <vt:lpstr>令牌非对称加解密介绍</vt:lpstr>
      <vt:lpstr>令牌非对称加解密介绍</vt:lpstr>
      <vt:lpstr>MongoDB配置</vt:lpstr>
      <vt:lpstr>数据库配置</vt:lpstr>
      <vt:lpstr>令牌存储机制配置-tokenconf.xml</vt:lpstr>
      <vt:lpstr>令牌存储机制配置-本地服务方式</vt:lpstr>
      <vt:lpstr>令牌存储机制配置-远程服务方式</vt:lpstr>
      <vt:lpstr>JDK安全补丁包升级</vt:lpstr>
      <vt:lpstr>会话管理-基本模型</vt:lpstr>
      <vt:lpstr>会话管理-生命周期管理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令牌管理</dc:title>
  <dc:creator>尹标平</dc:creator>
  <cp:lastModifiedBy>sany</cp:lastModifiedBy>
  <cp:revision>192</cp:revision>
  <dcterms:created xsi:type="dcterms:W3CDTF">2014-04-04T02:02:44Z</dcterms:created>
  <dcterms:modified xsi:type="dcterms:W3CDTF">2014-04-22T07:07:02Z</dcterms:modified>
</cp:coreProperties>
</file>