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8" r:id="rId4"/>
    <p:sldId id="268" r:id="rId5"/>
    <p:sldId id="277" r:id="rId6"/>
    <p:sldId id="267" r:id="rId7"/>
    <p:sldId id="264" r:id="rId8"/>
    <p:sldId id="258" r:id="rId9"/>
    <p:sldId id="279" r:id="rId10"/>
    <p:sldId id="259" r:id="rId11"/>
    <p:sldId id="260" r:id="rId12"/>
    <p:sldId id="280" r:id="rId13"/>
    <p:sldId id="261" r:id="rId14"/>
    <p:sldId id="263" r:id="rId15"/>
    <p:sldId id="270" r:id="rId16"/>
    <p:sldId id="265" r:id="rId17"/>
    <p:sldId id="266" r:id="rId18"/>
    <p:sldId id="274" r:id="rId19"/>
    <p:sldId id="275" r:id="rId20"/>
    <p:sldId id="276" r:id="rId21"/>
    <p:sldId id="281" r:id="rId22"/>
    <p:sldId id="282" r:id="rId23"/>
    <p:sldId id="283" r:id="rId24"/>
    <p:sldId id="272" r:id="rId25"/>
    <p:sldId id="273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362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8AF17-AEFD-4E2D-BED8-885C2519CD75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2862A-1A29-43A6-BAAF-E2967D2F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7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2862A-1A29-43A6-BAAF-E2967D2F5DE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689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0.0.15.38:9081/bboss-mvc/tool/download.htm?fileName=jce_policy_update.rar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令牌管理及基于令牌的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单点登录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77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/>
              <a:t>- </a:t>
            </a:r>
            <a:r>
              <a:rPr lang="en-US" altLang="zh-CN" dirty="0" err="1"/>
              <a:t>webservice</a:t>
            </a:r>
            <a:r>
              <a:rPr lang="zh-CN" altLang="en-US" dirty="0"/>
              <a:t>服务方式申请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客户端获取令牌服务组件</a:t>
            </a:r>
            <a:r>
              <a:rPr lang="en-US" altLang="zh-CN" dirty="0" smtClean="0"/>
              <a:t>-</a:t>
            </a:r>
            <a:r>
              <a:rPr lang="en-US" altLang="zh-CN" dirty="0"/>
              <a:t> 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服务</a:t>
            </a:r>
            <a:r>
              <a:rPr lang="zh-CN" altLang="en-US" dirty="0"/>
              <a:t>方式申请</a:t>
            </a:r>
            <a:r>
              <a:rPr lang="en-US" altLang="zh-CN" dirty="0"/>
              <a:t>token</a:t>
            </a:r>
          </a:p>
          <a:p>
            <a:r>
              <a:rPr lang="en-US" altLang="zh-CN" dirty="0" err="1"/>
              <a:t>url</a:t>
            </a:r>
            <a:r>
              <a:rPr lang="en-US" altLang="zh-CN" dirty="0"/>
              <a:t> = "http://localhost:8081/</a:t>
            </a:r>
            <a:r>
              <a:rPr lang="en-US" altLang="zh-CN" dirty="0" err="1"/>
              <a:t>SanyPDP</a:t>
            </a:r>
            <a:r>
              <a:rPr lang="en-US" altLang="zh-CN" dirty="0"/>
              <a:t>/</a:t>
            </a:r>
            <a:r>
              <a:rPr lang="en-US" altLang="zh-CN" dirty="0" err="1"/>
              <a:t>cxfservices</a:t>
            </a:r>
            <a:r>
              <a:rPr lang="en-US" altLang="zh-CN" dirty="0"/>
              <a:t>/</a:t>
            </a:r>
            <a:r>
              <a:rPr lang="en-US" altLang="zh-CN" dirty="0" err="1"/>
              <a:t>tokenService</a:t>
            </a:r>
            <a:r>
              <a:rPr lang="en-US" altLang="zh-CN" dirty="0"/>
              <a:t>";</a:t>
            </a:r>
          </a:p>
          <a:p>
            <a:r>
              <a:rPr lang="en-US" altLang="zh-CN" dirty="0" err="1"/>
              <a:t>JaxWsProxyFactoryBean</a:t>
            </a:r>
            <a:r>
              <a:rPr lang="en-US" altLang="zh-CN" dirty="0"/>
              <a:t> </a:t>
            </a:r>
            <a:r>
              <a:rPr lang="en-US" altLang="zh-CN" dirty="0" err="1"/>
              <a:t>WSServiceClientFactory</a:t>
            </a:r>
            <a:r>
              <a:rPr lang="en-US" altLang="zh-CN" dirty="0"/>
              <a:t> = </a:t>
            </a:r>
            <a:r>
              <a:rPr lang="en-US" altLang="zh-CN" b="1" dirty="0"/>
              <a:t>new  </a:t>
            </a:r>
            <a:r>
              <a:rPr lang="en-US" altLang="zh-CN" b="1" dirty="0" err="1"/>
              <a:t>JaxWsProxyFactoryBean</a:t>
            </a:r>
            <a:r>
              <a:rPr lang="en-US" altLang="zh-CN" b="1" dirty="0"/>
              <a:t>();</a:t>
            </a:r>
          </a:p>
          <a:p>
            <a:r>
              <a:rPr lang="en-US" altLang="zh-CN" dirty="0" err="1"/>
              <a:t>WSServiceClientFactory.setAddress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WSServiceClientFactory.setServiceClass</a:t>
            </a:r>
            <a:r>
              <a:rPr lang="en-US" altLang="zh-CN" dirty="0"/>
              <a:t>(</a:t>
            </a:r>
            <a:r>
              <a:rPr lang="en-US" altLang="zh-CN" dirty="0" err="1"/>
              <a:t>TokenService.</a:t>
            </a:r>
            <a:r>
              <a:rPr lang="en-US" altLang="zh-CN" b="1" dirty="0" err="1"/>
              <a:t>class</a:t>
            </a:r>
            <a:r>
              <a:rPr lang="en-US" altLang="zh-CN" b="1" dirty="0"/>
              <a:t>);</a:t>
            </a:r>
          </a:p>
          <a:p>
            <a:r>
              <a:rPr lang="en-US" altLang="zh-CN" dirty="0" err="1"/>
              <a:t>tokenService</a:t>
            </a:r>
            <a:r>
              <a:rPr lang="en-US" altLang="zh-CN" dirty="0"/>
              <a:t> = (</a:t>
            </a:r>
            <a:r>
              <a:rPr lang="en-US" altLang="zh-CN" dirty="0" err="1"/>
              <a:t>TokenService</a:t>
            </a:r>
            <a:r>
              <a:rPr lang="en-US" altLang="zh-CN" dirty="0"/>
              <a:t>)</a:t>
            </a:r>
            <a:r>
              <a:rPr lang="en-US" altLang="zh-CN" dirty="0" err="1"/>
              <a:t>WSServiceClientFactory.create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通过</a:t>
            </a:r>
            <a:r>
              <a:rPr lang="en-US" altLang="zh-CN" dirty="0" err="1"/>
              <a:t>webservice</a:t>
            </a:r>
            <a:r>
              <a:rPr lang="zh-CN" altLang="en-US" dirty="0"/>
              <a:t>根据账号或者工号获取</a:t>
            </a:r>
            <a:r>
              <a:rPr lang="en-US" altLang="zh-CN" dirty="0"/>
              <a:t>ticket</a:t>
            </a:r>
          </a:p>
          <a:p>
            <a:r>
              <a:rPr lang="en-US" altLang="zh-CN" dirty="0"/>
              <a:t>//String ticket = </a:t>
            </a:r>
            <a:r>
              <a:rPr lang="en-US" altLang="zh-CN" dirty="0" err="1"/>
              <a:t>tokenService.genTicket</a:t>
            </a:r>
            <a:r>
              <a:rPr lang="en-US" altLang="zh-CN" dirty="0"/>
              <a:t>(account, </a:t>
            </a:r>
            <a:r>
              <a:rPr lang="en-US" altLang="zh-CN" dirty="0" err="1"/>
              <a:t>worknumber</a:t>
            </a:r>
            <a:r>
              <a:rPr lang="en-US" altLang="zh-CN" dirty="0"/>
              <a:t>, </a:t>
            </a:r>
            <a:r>
              <a:rPr lang="en-US" altLang="zh-CN" dirty="0" err="1"/>
              <a:t>appid</a:t>
            </a:r>
            <a:r>
              <a:rPr lang="en-US" altLang="zh-CN" dirty="0"/>
              <a:t>, secret);</a:t>
            </a:r>
          </a:p>
          <a:p>
            <a:r>
              <a:rPr lang="en-US" altLang="zh-CN" dirty="0"/>
              <a:t>token = </a:t>
            </a:r>
            <a:r>
              <a:rPr lang="en-US" altLang="zh-CN" dirty="0" err="1"/>
              <a:t>tokenService.genAuthTempToken</a:t>
            </a:r>
            <a:r>
              <a:rPr lang="en-US" altLang="zh-CN" dirty="0"/>
              <a:t>(</a:t>
            </a:r>
            <a:r>
              <a:rPr lang="en-US" altLang="zh-CN" dirty="0" err="1"/>
              <a:t>appid</a:t>
            </a:r>
            <a:r>
              <a:rPr lang="en-US" altLang="zh-CN" dirty="0"/>
              <a:t>, secret, ticket);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826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/>
              <a:t>- http</a:t>
            </a:r>
            <a:r>
              <a:rPr lang="zh-CN" altLang="en-US" dirty="0"/>
              <a:t>服务方式申请</a:t>
            </a:r>
            <a:r>
              <a:rPr lang="en-US" altLang="zh-CN" dirty="0" smtClean="0"/>
              <a:t>token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客户端获取令牌服务组件</a:t>
            </a:r>
            <a:r>
              <a:rPr lang="en-US" altLang="zh-CN" dirty="0" smtClean="0"/>
              <a:t>-</a:t>
            </a:r>
            <a:r>
              <a:rPr lang="en-US" altLang="zh-CN" dirty="0"/>
              <a:t> 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</a:t>
            </a:r>
            <a:r>
              <a:rPr lang="zh-CN" altLang="en-US" dirty="0"/>
              <a:t>方式申请</a:t>
            </a:r>
            <a:r>
              <a:rPr lang="en-US" altLang="zh-CN" dirty="0"/>
              <a:t>token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url</a:t>
            </a:r>
            <a:r>
              <a:rPr lang="en-US" altLang="zh-CN" dirty="0"/>
              <a:t> = "http://localhost:8081/</a:t>
            </a:r>
            <a:r>
              <a:rPr lang="en-US" altLang="zh-CN" dirty="0" err="1"/>
              <a:t>SanyPDP</a:t>
            </a:r>
            <a:r>
              <a:rPr lang="en-US" altLang="zh-CN" dirty="0"/>
              <a:t>/token/</a:t>
            </a:r>
            <a:r>
              <a:rPr lang="en-US" altLang="zh-CN" dirty="0" err="1"/>
              <a:t>genAuthTempToken.freepage?appid</a:t>
            </a:r>
            <a:r>
              <a:rPr lang="en-US" altLang="zh-CN" dirty="0"/>
              <a:t>="+</a:t>
            </a:r>
            <a:r>
              <a:rPr lang="en-US" altLang="zh-CN" dirty="0" err="1"/>
              <a:t>appid</a:t>
            </a:r>
            <a:r>
              <a:rPr lang="en-US" altLang="zh-CN" dirty="0"/>
              <a:t> + "&amp;secret="+secret + "&amp;ticket="+ticket;</a:t>
            </a:r>
          </a:p>
          <a:p>
            <a:r>
              <a:rPr lang="en-US" altLang="zh-CN" dirty="0"/>
              <a:t>//</a:t>
            </a:r>
            <a:r>
              <a:rPr lang="en-US" altLang="zh-CN" dirty="0" err="1"/>
              <a:t>url</a:t>
            </a:r>
            <a:r>
              <a:rPr lang="en-US" altLang="zh-CN" dirty="0"/>
              <a:t> = "http://10.25.192.142:8081/</a:t>
            </a:r>
            <a:r>
              <a:rPr lang="en-US" altLang="zh-CN" dirty="0" err="1"/>
              <a:t>SanyPDP</a:t>
            </a:r>
            <a:r>
              <a:rPr lang="en-US" altLang="zh-CN" dirty="0"/>
              <a:t>/token/</a:t>
            </a:r>
            <a:r>
              <a:rPr lang="en-US" altLang="zh-CN" dirty="0" err="1"/>
              <a:t>genDualToken.freepage?appid</a:t>
            </a:r>
            <a:r>
              <a:rPr lang="en-US" altLang="zh-CN" dirty="0"/>
              <a:t>="+</a:t>
            </a:r>
            <a:r>
              <a:rPr lang="en-US" altLang="zh-CN" dirty="0" err="1"/>
              <a:t>appid</a:t>
            </a:r>
            <a:r>
              <a:rPr lang="en-US" altLang="zh-CN" dirty="0"/>
              <a:t> + "&amp;secret="+secret + "&amp;account="+account;</a:t>
            </a:r>
          </a:p>
          <a:p>
            <a:r>
              <a:rPr lang="en-US" altLang="zh-CN" dirty="0"/>
              <a:t>token = </a:t>
            </a:r>
            <a:r>
              <a:rPr lang="en-US" altLang="zh-CN" dirty="0" err="1"/>
              <a:t>org.frameworkset.spi.remote.http.HttpReqeust.httpPostforString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通过</a:t>
            </a:r>
            <a:r>
              <a:rPr lang="en-US" altLang="zh-CN" dirty="0"/>
              <a:t>http</a:t>
            </a:r>
            <a:r>
              <a:rPr lang="zh-CN" altLang="en-US" dirty="0"/>
              <a:t>根据账号或者工号获取</a:t>
            </a:r>
            <a:r>
              <a:rPr lang="en-US" altLang="zh-CN" dirty="0"/>
              <a:t>ticket</a:t>
            </a:r>
          </a:p>
          <a:p>
            <a:r>
              <a:rPr lang="en-US" altLang="zh-CN" dirty="0"/>
              <a:t>//</a:t>
            </a:r>
            <a:r>
              <a:rPr lang="en-US" altLang="zh-CN" dirty="0" err="1"/>
              <a:t>url</a:t>
            </a:r>
            <a:r>
              <a:rPr lang="en-US" altLang="zh-CN" dirty="0"/>
              <a:t> = "http://10.25.192.142:8081/</a:t>
            </a:r>
            <a:r>
              <a:rPr lang="en-US" altLang="zh-CN" dirty="0" err="1"/>
              <a:t>SanyPDP</a:t>
            </a:r>
            <a:r>
              <a:rPr lang="en-US" altLang="zh-CN" dirty="0"/>
              <a:t>/token/</a:t>
            </a:r>
            <a:r>
              <a:rPr lang="en-US" altLang="zh-CN" dirty="0" err="1"/>
              <a:t>genTicket.freepage?appid</a:t>
            </a:r>
            <a:r>
              <a:rPr lang="en-US" altLang="zh-CN" dirty="0"/>
              <a:t>="+</a:t>
            </a:r>
            <a:r>
              <a:rPr lang="en-US" altLang="zh-CN" dirty="0" err="1"/>
              <a:t>appid</a:t>
            </a:r>
            <a:r>
              <a:rPr lang="en-US" altLang="zh-CN" dirty="0"/>
              <a:t> + "&amp;secret="+secret + "&amp;account="+account + "&amp;</a:t>
            </a:r>
            <a:r>
              <a:rPr lang="en-US" altLang="zh-CN" dirty="0" err="1"/>
              <a:t>worknumber</a:t>
            </a:r>
            <a:r>
              <a:rPr lang="en-US" altLang="zh-CN" dirty="0"/>
              <a:t>="+</a:t>
            </a:r>
            <a:r>
              <a:rPr lang="en-US" altLang="zh-CN" dirty="0" err="1"/>
              <a:t>worknumber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//String ticket = = </a:t>
            </a:r>
            <a:r>
              <a:rPr lang="en-US" altLang="zh-CN" dirty="0" err="1"/>
              <a:t>org.frameworkset.spi.remote.http.HttpReqeust.httpPostforString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734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/>
              <a:t>- </a:t>
            </a:r>
            <a:r>
              <a:rPr lang="zh-CN" altLang="en-US" dirty="0" smtClean="0"/>
              <a:t>本地服务</a:t>
            </a:r>
            <a:r>
              <a:rPr lang="zh-CN" altLang="en-US" dirty="0"/>
              <a:t>方式申请</a:t>
            </a:r>
            <a:r>
              <a:rPr lang="en-US" altLang="zh-CN" dirty="0" smtClean="0"/>
              <a:t>token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客户端获取令牌服务组件</a:t>
            </a:r>
            <a:r>
              <a:rPr lang="en-US" altLang="zh-CN" dirty="0" smtClean="0"/>
              <a:t>-</a:t>
            </a:r>
            <a:r>
              <a:rPr lang="en-US" altLang="zh-CN" dirty="0"/>
              <a:t> </a:t>
            </a:r>
            <a:r>
              <a:rPr lang="zh-CN" altLang="en-US" dirty="0" smtClean="0"/>
              <a:t>本地服务</a:t>
            </a:r>
            <a:r>
              <a:rPr lang="zh-CN" altLang="en-US" dirty="0"/>
              <a:t>方式申请</a:t>
            </a:r>
            <a:r>
              <a:rPr lang="en-US" altLang="zh-CN" dirty="0" smtClean="0"/>
              <a:t>token</a:t>
            </a:r>
          </a:p>
          <a:p>
            <a:r>
              <a:rPr lang="en-US" altLang="zh-CN" dirty="0" err="1"/>
              <a:t>org.frameworkset.web.servlet.context.WebApplicationContext</a:t>
            </a:r>
            <a:r>
              <a:rPr lang="en-US" altLang="zh-CN" dirty="0"/>
              <a:t>  context = org.frameworkset.web.servlet.support.WebApplicationContextUtils.getWebApplicationContext();//</a:t>
            </a:r>
            <a:r>
              <a:rPr lang="zh-CN" altLang="en-US" dirty="0" smtClean="0"/>
              <a:t>获取</a:t>
            </a:r>
            <a:r>
              <a:rPr lang="en-US" altLang="zh-CN" dirty="0" err="1" smtClean="0"/>
              <a:t>mvc</a:t>
            </a:r>
            <a:r>
              <a:rPr lang="zh-CN" altLang="en-US" dirty="0" smtClean="0"/>
              <a:t>容器实例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//</a:t>
            </a:r>
            <a:r>
              <a:rPr lang="zh-CN" altLang="en-US" dirty="0"/>
              <a:t>通过以下方式获取</a:t>
            </a:r>
            <a:r>
              <a:rPr lang="en-US" altLang="zh-CN" dirty="0" err="1"/>
              <a:t>mvc</a:t>
            </a:r>
            <a:r>
              <a:rPr lang="zh-CN" altLang="en-US" dirty="0"/>
              <a:t>容器中的组件实例方法</a:t>
            </a:r>
          </a:p>
          <a:p>
            <a:r>
              <a:rPr lang="en-US" altLang="zh-CN" dirty="0" err="1"/>
              <a:t>tokenService</a:t>
            </a:r>
            <a:r>
              <a:rPr lang="en-US" altLang="zh-CN" dirty="0"/>
              <a:t> = </a:t>
            </a:r>
            <a:r>
              <a:rPr lang="en-US" altLang="zh-CN" dirty="0" err="1"/>
              <a:t>context.getTBeanObject</a:t>
            </a:r>
            <a:r>
              <a:rPr lang="en-US" altLang="zh-CN" dirty="0"/>
              <a:t>("/token/*.</a:t>
            </a:r>
            <a:r>
              <a:rPr lang="en-US" altLang="zh-CN" dirty="0" err="1"/>
              <a:t>freepage</a:t>
            </a:r>
            <a:r>
              <a:rPr lang="en-US" altLang="zh-CN" dirty="0"/>
              <a:t>", </a:t>
            </a:r>
            <a:r>
              <a:rPr lang="en-US" altLang="zh-CN" dirty="0" err="1"/>
              <a:t>TokenService.</a:t>
            </a:r>
            <a:r>
              <a:rPr lang="en-US" altLang="zh-CN" b="1" dirty="0" err="1"/>
              <a:t>class</a:t>
            </a:r>
            <a:r>
              <a:rPr lang="en-US" altLang="zh-CN" b="1" dirty="0"/>
              <a:t>);</a:t>
            </a:r>
          </a:p>
          <a:p>
            <a:r>
              <a:rPr lang="en-US" altLang="zh-CN" dirty="0"/>
              <a:t>//String ticket = </a:t>
            </a:r>
            <a:r>
              <a:rPr lang="en-US" altLang="zh-CN" dirty="0" err="1"/>
              <a:t>tokenService.genTicket</a:t>
            </a:r>
            <a:r>
              <a:rPr lang="en-US" altLang="zh-CN" dirty="0"/>
              <a:t>(account, </a:t>
            </a:r>
            <a:r>
              <a:rPr lang="en-US" altLang="zh-CN" dirty="0" err="1"/>
              <a:t>worknumber</a:t>
            </a:r>
            <a:r>
              <a:rPr lang="en-US" altLang="zh-CN" dirty="0"/>
              <a:t>, </a:t>
            </a:r>
            <a:r>
              <a:rPr lang="en-US" altLang="zh-CN" dirty="0" err="1"/>
              <a:t>appid</a:t>
            </a:r>
            <a:r>
              <a:rPr lang="en-US" altLang="zh-CN" dirty="0"/>
              <a:t>, secret);</a:t>
            </a:r>
          </a:p>
          <a:p>
            <a:r>
              <a:rPr lang="en-US" altLang="zh-CN" dirty="0"/>
              <a:t>token = </a:t>
            </a:r>
            <a:r>
              <a:rPr lang="en-US" altLang="zh-CN" dirty="0" err="1"/>
              <a:t>tokenService.genAuthTempToken</a:t>
            </a:r>
            <a:r>
              <a:rPr lang="en-US" altLang="zh-CN" dirty="0"/>
              <a:t>(</a:t>
            </a:r>
            <a:r>
              <a:rPr lang="en-US" altLang="zh-CN" dirty="0" err="1"/>
              <a:t>appid</a:t>
            </a:r>
            <a:r>
              <a:rPr lang="en-US" altLang="zh-CN" dirty="0"/>
              <a:t>, secret, ticket);</a:t>
            </a:r>
          </a:p>
        </p:txBody>
      </p:sp>
    </p:spTree>
    <p:extLst>
      <p:ext uri="{BB962C8B-B14F-4D97-AF65-F5344CB8AC3E}">
        <p14:creationId xmlns:p14="http://schemas.microsoft.com/office/powerpoint/2010/main" val="2292037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构建</a:t>
            </a:r>
            <a:r>
              <a:rPr lang="zh-CN" altLang="en-US" dirty="0"/>
              <a:t>令牌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构建令牌参数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String </a:t>
            </a:r>
            <a:r>
              <a:rPr lang="en-US" altLang="zh-CN" dirty="0" err="1"/>
              <a:t>accounttokenrequest</a:t>
            </a:r>
            <a:r>
              <a:rPr lang="en-US" altLang="zh-CN" dirty="0"/>
              <a:t> </a:t>
            </a:r>
            <a:r>
              <a:rPr lang="en-US" altLang="zh-CN" dirty="0" smtClean="0"/>
              <a:t>= "_</a:t>
            </a:r>
            <a:r>
              <a:rPr lang="en-US" altLang="zh-CN" dirty="0" err="1"/>
              <a:t>dt_token</a:t>
            </a:r>
            <a:r>
              <a:rPr lang="en-US" altLang="zh-CN" dirty="0"/>
              <a:t>_</a:t>
            </a:r>
            <a:r>
              <a:rPr lang="en-US" altLang="zh-CN" dirty="0" smtClean="0"/>
              <a:t>=" </a:t>
            </a:r>
            <a:r>
              <a:rPr lang="en-US" altLang="zh-CN" dirty="0"/>
              <a:t>+ token + "&amp;</a:t>
            </a:r>
            <a:r>
              <a:rPr lang="en-US" altLang="zh-CN" dirty="0" err="1"/>
              <a:t>appid</a:t>
            </a:r>
            <a:r>
              <a:rPr lang="en-US" altLang="zh-CN" dirty="0"/>
              <a:t>=" + </a:t>
            </a:r>
            <a:r>
              <a:rPr lang="en-US" altLang="zh-CN" dirty="0" err="1"/>
              <a:t>appid</a:t>
            </a:r>
            <a:r>
              <a:rPr lang="en-US" altLang="zh-CN" dirty="0"/>
              <a:t> + "&amp;secret="+secret;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104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 smtClean="0"/>
              <a:t>-SSO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依据令牌实现单点登录到指定的页面</a:t>
            </a:r>
            <a:r>
              <a:rPr lang="en-US" altLang="zh-CN" dirty="0" smtClean="0"/>
              <a:t>-SSO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http://10.0.15.38:9081/SanyPDP/sso/ssowithtoken.page</a:t>
            </a:r>
            <a:r>
              <a:rPr lang="en-US" altLang="zh-CN" dirty="0"/>
              <a:t>?&lt;%=accounttokenrequest </a:t>
            </a:r>
            <a:r>
              <a:rPr lang="en-US" altLang="zh-CN" dirty="0" smtClean="0"/>
              <a:t>%&gt;&amp;</a:t>
            </a:r>
            <a:r>
              <a:rPr lang="en-US" altLang="zh-CN" dirty="0"/>
              <a:t>successRedirect=&lt;%=</a:t>
            </a:r>
            <a:r>
              <a:rPr lang="en-US" altLang="zh-CN" dirty="0" err="1"/>
              <a:t>URLEncoder.encode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appbom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aaa.page?a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 err="1">
                <a:solidFill>
                  <a:srgbClr val="FF0000"/>
                </a:solidFill>
              </a:rPr>
              <a:t>b&amp;c</a:t>
            </a:r>
            <a:r>
              <a:rPr lang="en-US" altLang="zh-CN" dirty="0">
                <a:solidFill>
                  <a:srgbClr val="FF0000"/>
                </a:solidFill>
              </a:rPr>
              <a:t>=d</a:t>
            </a:r>
            <a:r>
              <a:rPr lang="en-US" altLang="zh-CN" dirty="0"/>
              <a:t>") %&gt;&amp;</a:t>
            </a:r>
            <a:r>
              <a:rPr lang="en-US" altLang="zh-CN" dirty="0" err="1" smtClean="0"/>
              <a:t>subsystem_id</a:t>
            </a:r>
            <a:r>
              <a:rPr lang="en-US" altLang="zh-CN" dirty="0" smtClean="0"/>
              <a:t>=module“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022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令牌使用方法</a:t>
            </a:r>
            <a:r>
              <a:rPr lang="en-US" altLang="zh-CN" dirty="0" smtClean="0"/>
              <a:t>-SSO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依据令牌实现单点登录到指定的</a:t>
            </a:r>
            <a:r>
              <a:rPr lang="zh-CN" altLang="en-US" dirty="0"/>
              <a:t>模块</a:t>
            </a:r>
            <a:r>
              <a:rPr lang="en-US" altLang="zh-CN" dirty="0" smtClean="0"/>
              <a:t>-</a:t>
            </a:r>
            <a:r>
              <a:rPr lang="zh-CN" altLang="en-US" dirty="0" smtClean="0"/>
              <a:t>账号</a:t>
            </a:r>
            <a:r>
              <a:rPr lang="en-US" altLang="zh-CN" dirty="0" smtClean="0"/>
              <a:t>SSO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http://10.0.15.38:9081/SanyPDP/sso/ssowithtoken.page</a:t>
            </a:r>
            <a:r>
              <a:rPr lang="en-US" altLang="zh-CN" dirty="0"/>
              <a:t>?&lt;%=accounttokenrequest </a:t>
            </a:r>
            <a:r>
              <a:rPr lang="en-US" altLang="zh-CN" dirty="0" smtClean="0"/>
              <a:t>%&gt;</a:t>
            </a:r>
            <a:r>
              <a:rPr lang="en-US" altLang="zh-CN" i="1" dirty="0" smtClean="0"/>
              <a:t>&amp;</a:t>
            </a:r>
            <a:r>
              <a:rPr lang="en-US" altLang="zh-CN" i="1" dirty="0">
                <a:solidFill>
                  <a:srgbClr val="FF0000"/>
                </a:solidFill>
              </a:rPr>
              <a:t>loginMenu=</a:t>
            </a:r>
            <a:r>
              <a:rPr lang="en-US" altLang="zh-CN" i="1" dirty="0" err="1">
                <a:solidFill>
                  <a:srgbClr val="FF0000"/>
                </a:solidFill>
              </a:rPr>
              <a:t>appbommanager</a:t>
            </a:r>
            <a:r>
              <a:rPr lang="en-US" altLang="zh-CN" dirty="0" err="1" smtClean="0"/>
              <a:t>&amp;subsystem_id</a:t>
            </a:r>
            <a:r>
              <a:rPr lang="en-US" altLang="zh-CN" dirty="0" smtClean="0"/>
              <a:t>=module“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4593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令牌非对称加解密介绍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非对称加密算法</a:t>
            </a:r>
            <a:r>
              <a:rPr lang="en-US" altLang="zh-CN" dirty="0" smtClean="0"/>
              <a:t>-ECC(</a:t>
            </a:r>
            <a:r>
              <a:rPr lang="zh-CN" altLang="en-US" dirty="0" smtClean="0"/>
              <a:t>椭圆曲线</a:t>
            </a:r>
            <a:r>
              <a:rPr lang="zh-CN" altLang="en-US" dirty="0"/>
              <a:t>密码编码</a:t>
            </a:r>
            <a:r>
              <a:rPr lang="zh-CN" altLang="en-US" dirty="0" smtClean="0"/>
              <a:t>学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非对称加密解密组件</a:t>
            </a:r>
            <a:r>
              <a:rPr lang="en-US" altLang="zh-CN" dirty="0"/>
              <a:t>- </a:t>
            </a:r>
            <a:r>
              <a:rPr lang="en-US" altLang="zh-CN" dirty="0" err="1"/>
              <a:t>org.frameworkset.security.ecc</a:t>
            </a:r>
            <a:r>
              <a:rPr lang="en-US" altLang="zh-CN" dirty="0"/>
              <a:t> 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err="1" smtClean="0"/>
              <a:t>ECCHelper</a:t>
            </a:r>
            <a:endParaRPr lang="en-US" altLang="zh-CN" dirty="0" smtClean="0"/>
          </a:p>
          <a:p>
            <a:r>
              <a:rPr lang="en-US" altLang="zh-CN" dirty="0" err="1"/>
              <a:t>org.frameworkset.security.ecc</a:t>
            </a:r>
            <a:r>
              <a:rPr lang="en-US" altLang="zh-CN" dirty="0"/>
              <a:t> . </a:t>
            </a:r>
            <a:r>
              <a:rPr lang="en-US" altLang="zh-CN" dirty="0" err="1" smtClean="0"/>
              <a:t>ECCCoderInf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590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令牌非对称加解密介绍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inputStr</a:t>
            </a:r>
            <a:r>
              <a:rPr lang="en-US" altLang="zh-CN" dirty="0"/>
              <a:t> = "</a:t>
            </a:r>
            <a:r>
              <a:rPr lang="zh-CN" altLang="en-US" dirty="0"/>
              <a:t>尹标平</a:t>
            </a:r>
            <a:r>
              <a:rPr lang="en-US" altLang="zh-CN" dirty="0"/>
              <a:t>";</a:t>
            </a:r>
          </a:p>
          <a:p>
            <a:r>
              <a:rPr lang="en-US" altLang="zh-CN" b="1" dirty="0"/>
              <a:t>byte[] data = </a:t>
            </a:r>
            <a:r>
              <a:rPr lang="en-US" altLang="zh-CN" b="1" dirty="0" err="1"/>
              <a:t>inputStr.getBytes</a:t>
            </a:r>
            <a:r>
              <a:rPr lang="en-US" altLang="zh-CN" b="1" dirty="0"/>
              <a:t>();</a:t>
            </a:r>
          </a:p>
          <a:p>
            <a:r>
              <a:rPr lang="en-US" altLang="zh-CN" dirty="0" err="1"/>
              <a:t>ECCCoderInf</a:t>
            </a:r>
            <a:r>
              <a:rPr lang="en-US" altLang="zh-CN" dirty="0"/>
              <a:t> </a:t>
            </a:r>
            <a:r>
              <a:rPr lang="en-US" altLang="zh-CN" dirty="0" err="1"/>
              <a:t>ECCCoder</a:t>
            </a:r>
            <a:r>
              <a:rPr lang="en-US" altLang="zh-CN" dirty="0"/>
              <a:t> = </a:t>
            </a:r>
            <a:r>
              <a:rPr lang="en-US" altLang="zh-CN" dirty="0" err="1"/>
              <a:t>ECCHelper.</a:t>
            </a:r>
            <a:r>
              <a:rPr lang="en-US" altLang="zh-CN" i="1" dirty="0" err="1"/>
              <a:t>getECCCoder</a:t>
            </a:r>
            <a:r>
              <a:rPr lang="en-US" altLang="zh-CN" i="1" dirty="0"/>
              <a:t>(</a:t>
            </a:r>
            <a:r>
              <a:rPr lang="en-US" altLang="zh-CN" i="1" dirty="0" err="1"/>
              <a:t>ECCHelper.ECC_ECIES</a:t>
            </a:r>
            <a:r>
              <a:rPr lang="en-US" altLang="zh-CN" i="1" dirty="0"/>
              <a:t>);</a:t>
            </a:r>
          </a:p>
          <a:p>
            <a:r>
              <a:rPr lang="en-US" altLang="zh-CN" dirty="0" err="1"/>
              <a:t>SimpleKeyPair</a:t>
            </a:r>
            <a:r>
              <a:rPr lang="en-US" altLang="zh-CN" dirty="0"/>
              <a:t> </a:t>
            </a:r>
            <a:r>
              <a:rPr lang="en-US" altLang="zh-CN" dirty="0" err="1"/>
              <a:t>keyMap</a:t>
            </a:r>
            <a:r>
              <a:rPr lang="en-US" altLang="zh-CN" dirty="0"/>
              <a:t> = </a:t>
            </a:r>
            <a:r>
              <a:rPr lang="en-US" altLang="zh-CN" dirty="0" err="1"/>
              <a:t>ECCCoder.genECKeyPair</a:t>
            </a:r>
            <a:r>
              <a:rPr lang="en-US" altLang="zh-CN" dirty="0"/>
              <a:t>();</a:t>
            </a:r>
          </a:p>
          <a:p>
            <a:endParaRPr lang="zh-CN" altLang="en-US" dirty="0"/>
          </a:p>
          <a:p>
            <a:r>
              <a:rPr lang="en-US" altLang="zh-CN" dirty="0"/>
              <a:t>String </a:t>
            </a:r>
            <a:r>
              <a:rPr lang="en-US" altLang="zh-CN" dirty="0" err="1"/>
              <a:t>publicKey</a:t>
            </a:r>
            <a:r>
              <a:rPr lang="en-US" altLang="zh-CN" dirty="0"/>
              <a:t> = </a:t>
            </a:r>
            <a:r>
              <a:rPr lang="en-US" altLang="zh-CN" dirty="0" err="1"/>
              <a:t>keyMap.getPublicKey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privateKey</a:t>
            </a:r>
            <a:r>
              <a:rPr lang="en-US" altLang="zh-CN" dirty="0"/>
              <a:t> = </a:t>
            </a:r>
            <a:r>
              <a:rPr lang="en-US" altLang="zh-CN" dirty="0" err="1"/>
              <a:t>keyMap.getPrivateKey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err.println</a:t>
            </a:r>
            <a:r>
              <a:rPr lang="en-US" altLang="zh-CN" i="1" dirty="0"/>
              <a:t>("</a:t>
            </a:r>
            <a:r>
              <a:rPr lang="zh-CN" altLang="en-US" i="1" dirty="0"/>
              <a:t>公钥</a:t>
            </a:r>
            <a:r>
              <a:rPr lang="en-US" altLang="zh-CN" i="1" dirty="0"/>
              <a:t>: \n" + </a:t>
            </a:r>
            <a:r>
              <a:rPr lang="en-US" altLang="zh-CN" i="1" dirty="0" err="1"/>
              <a:t>publicKey</a:t>
            </a:r>
            <a:r>
              <a:rPr lang="en-US" altLang="zh-CN" i="1" dirty="0"/>
              <a:t>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err.println</a:t>
            </a:r>
            <a:r>
              <a:rPr lang="en-US" altLang="zh-CN" i="1" dirty="0"/>
              <a:t>("</a:t>
            </a:r>
            <a:r>
              <a:rPr lang="zh-CN" altLang="en-US" i="1" dirty="0"/>
              <a:t>私钥： </a:t>
            </a:r>
            <a:r>
              <a:rPr lang="en-US" altLang="zh-CN" i="1" dirty="0"/>
              <a:t>\n" + </a:t>
            </a:r>
            <a:r>
              <a:rPr lang="en-US" altLang="zh-CN" i="1" dirty="0" err="1"/>
              <a:t>privateKey</a:t>
            </a:r>
            <a:r>
              <a:rPr lang="en-US" altLang="zh-CN" i="1" dirty="0"/>
              <a:t>);</a:t>
            </a:r>
          </a:p>
          <a:p>
            <a:r>
              <a:rPr lang="en-US" altLang="zh-CN" b="1" dirty="0"/>
              <a:t>byte[] </a:t>
            </a:r>
            <a:r>
              <a:rPr lang="en-US" altLang="zh-CN" b="1" dirty="0" err="1"/>
              <a:t>encodedData</a:t>
            </a:r>
            <a:r>
              <a:rPr lang="en-US" altLang="zh-CN" b="1" dirty="0"/>
              <a:t> = </a:t>
            </a:r>
            <a:r>
              <a:rPr lang="en-US" altLang="zh-CN" b="1" dirty="0" err="1"/>
              <a:t>ECCCoder.encrypt</a:t>
            </a:r>
            <a:r>
              <a:rPr lang="en-US" altLang="zh-CN" b="1" dirty="0"/>
              <a:t>(data, </a:t>
            </a:r>
            <a:r>
              <a:rPr lang="en-US" altLang="zh-CN" b="1" dirty="0" err="1"/>
              <a:t>publicKey</a:t>
            </a:r>
            <a:r>
              <a:rPr lang="en-US" altLang="zh-CN" b="1" dirty="0"/>
              <a:t>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</a:t>
            </a:r>
            <a:r>
              <a:rPr lang="zh-CN" altLang="en-US" i="1" dirty="0"/>
              <a:t>明文</a:t>
            </a:r>
            <a:r>
              <a:rPr lang="en-US" altLang="zh-CN" i="1" dirty="0"/>
              <a:t>:"+Base64.encode(</a:t>
            </a:r>
            <a:r>
              <a:rPr lang="en-US" altLang="zh-CN" i="1" dirty="0" err="1"/>
              <a:t>inputStr.getBytes</a:t>
            </a:r>
            <a:r>
              <a:rPr lang="en-US" altLang="zh-CN" i="1" dirty="0"/>
              <a:t>()));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</a:t>
            </a:r>
            <a:r>
              <a:rPr lang="zh-CN" altLang="en-US" i="1" dirty="0"/>
              <a:t>密文</a:t>
            </a:r>
            <a:r>
              <a:rPr lang="en-US" altLang="zh-CN" i="1" dirty="0"/>
              <a:t>:"+Base64.encode(</a:t>
            </a:r>
            <a:r>
              <a:rPr lang="en-US" altLang="zh-CN" i="1" dirty="0" err="1"/>
              <a:t>encodedData</a:t>
            </a:r>
            <a:r>
              <a:rPr lang="en-US" altLang="zh-CN" i="1" dirty="0"/>
              <a:t>));</a:t>
            </a:r>
          </a:p>
          <a:p>
            <a:r>
              <a:rPr lang="en-US" altLang="zh-CN" b="1" dirty="0"/>
              <a:t>byte[] </a:t>
            </a:r>
            <a:r>
              <a:rPr lang="en-US" altLang="zh-CN" b="1" dirty="0" err="1"/>
              <a:t>decodedData</a:t>
            </a:r>
            <a:r>
              <a:rPr lang="en-US" altLang="zh-CN" b="1" dirty="0"/>
              <a:t> = </a:t>
            </a:r>
            <a:r>
              <a:rPr lang="en-US" altLang="zh-CN" b="1" dirty="0" err="1"/>
              <a:t>ECCCoder.decrypt</a:t>
            </a:r>
            <a:r>
              <a:rPr lang="en-US" altLang="zh-CN" b="1" dirty="0"/>
              <a:t>(</a:t>
            </a:r>
            <a:r>
              <a:rPr lang="en-US" altLang="zh-CN" b="1" dirty="0" err="1"/>
              <a:t>encodedData</a:t>
            </a:r>
            <a:r>
              <a:rPr lang="en-US" altLang="zh-CN" b="1" dirty="0"/>
              <a:t>, </a:t>
            </a:r>
            <a:r>
              <a:rPr lang="en-US" altLang="zh-CN" b="1" dirty="0" err="1"/>
              <a:t>privateKey</a:t>
            </a:r>
            <a:r>
              <a:rPr lang="en-US" altLang="zh-CN" b="1" dirty="0"/>
              <a:t>);</a:t>
            </a:r>
          </a:p>
          <a:p>
            <a:r>
              <a:rPr lang="en-US" altLang="zh-CN" dirty="0" err="1"/>
              <a:t>inputStr</a:t>
            </a:r>
            <a:r>
              <a:rPr lang="en-US" altLang="zh-CN" dirty="0"/>
              <a:t> = "</a:t>
            </a:r>
            <a:r>
              <a:rPr lang="zh-CN" altLang="en-US" dirty="0"/>
              <a:t>解密局解密局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data = </a:t>
            </a:r>
            <a:r>
              <a:rPr lang="en-US" altLang="zh-CN" dirty="0" err="1"/>
              <a:t>inputStr.getBytes</a:t>
            </a:r>
            <a:r>
              <a:rPr lang="en-US" altLang="zh-CN" dirty="0"/>
              <a:t>();</a:t>
            </a:r>
          </a:p>
          <a:p>
            <a:r>
              <a:rPr lang="en-US" altLang="zh-CN" b="1" dirty="0"/>
              <a:t>long start = </a:t>
            </a:r>
            <a:r>
              <a:rPr lang="en-US" altLang="zh-CN" b="1" dirty="0" err="1"/>
              <a:t>System.</a:t>
            </a:r>
            <a:r>
              <a:rPr lang="en-US" altLang="zh-CN" b="1" i="1" dirty="0" err="1"/>
              <a:t>currentTimeMillis</a:t>
            </a:r>
            <a:r>
              <a:rPr lang="en-US" altLang="zh-CN" b="1" i="1" dirty="0"/>
              <a:t>();</a:t>
            </a:r>
          </a:p>
          <a:p>
            <a:r>
              <a:rPr lang="en-US" altLang="zh-CN" dirty="0" err="1"/>
              <a:t>encodedData</a:t>
            </a:r>
            <a:r>
              <a:rPr lang="en-US" altLang="zh-CN" dirty="0"/>
              <a:t> = </a:t>
            </a:r>
            <a:r>
              <a:rPr lang="en-US" altLang="zh-CN" dirty="0" err="1"/>
              <a:t>ECCCoder.encrypt</a:t>
            </a:r>
            <a:r>
              <a:rPr lang="en-US" altLang="zh-CN" dirty="0"/>
              <a:t>(data, </a:t>
            </a:r>
            <a:r>
              <a:rPr lang="en-US" altLang="zh-CN" dirty="0" err="1"/>
              <a:t>ECCCoder.evalECPublicKey</a:t>
            </a:r>
            <a:r>
              <a:rPr lang="en-US" altLang="zh-CN" dirty="0"/>
              <a:t>(</a:t>
            </a:r>
            <a:r>
              <a:rPr lang="en-US" altLang="zh-CN" dirty="0" err="1"/>
              <a:t>publicKey</a:t>
            </a:r>
            <a:r>
              <a:rPr lang="en-US" altLang="zh-CN" dirty="0"/>
              <a:t>));</a:t>
            </a:r>
          </a:p>
          <a:p>
            <a:r>
              <a:rPr lang="en-US" altLang="zh-CN" b="1" dirty="0"/>
              <a:t>long end = </a:t>
            </a:r>
            <a:r>
              <a:rPr lang="en-US" altLang="zh-CN" b="1" dirty="0" err="1"/>
              <a:t>System.</a:t>
            </a:r>
            <a:r>
              <a:rPr lang="en-US" altLang="zh-CN" b="1" i="1" dirty="0" err="1"/>
              <a:t>currentTimeMillis</a:t>
            </a:r>
            <a:r>
              <a:rPr lang="en-US" altLang="zh-CN" b="1" i="1" dirty="0"/>
              <a:t>();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</a:t>
            </a:r>
            <a:r>
              <a:rPr lang="zh-CN" altLang="en-US" i="1" dirty="0"/>
              <a:t>加密耗时</a:t>
            </a:r>
            <a:r>
              <a:rPr lang="en-US" altLang="zh-CN" i="1" dirty="0"/>
              <a:t>:"+(end-start));</a:t>
            </a:r>
          </a:p>
          <a:p>
            <a:endParaRPr lang="zh-CN" altLang="en-US" dirty="0"/>
          </a:p>
          <a:p>
            <a:r>
              <a:rPr lang="en-US" altLang="zh-CN" dirty="0"/>
              <a:t>start = </a:t>
            </a:r>
            <a:r>
              <a:rPr lang="en-US" altLang="zh-CN" dirty="0" err="1"/>
              <a:t>System.</a:t>
            </a:r>
            <a:r>
              <a:rPr lang="en-US" altLang="zh-CN" i="1" dirty="0" err="1"/>
              <a:t>currentTimeMillis</a:t>
            </a:r>
            <a:r>
              <a:rPr lang="en-US" altLang="zh-CN" i="1" dirty="0"/>
              <a:t>();</a:t>
            </a:r>
          </a:p>
          <a:p>
            <a:r>
              <a:rPr lang="en-US" altLang="zh-CN" dirty="0" err="1"/>
              <a:t>decodedData</a:t>
            </a:r>
            <a:r>
              <a:rPr lang="en-US" altLang="zh-CN" dirty="0"/>
              <a:t> = </a:t>
            </a:r>
            <a:r>
              <a:rPr lang="en-US" altLang="zh-CN" dirty="0" err="1"/>
              <a:t>ECCCoder.decrypt</a:t>
            </a:r>
            <a:r>
              <a:rPr lang="en-US" altLang="zh-CN" dirty="0"/>
              <a:t>(</a:t>
            </a:r>
            <a:r>
              <a:rPr lang="en-US" altLang="zh-CN" dirty="0" err="1"/>
              <a:t>encodedData</a:t>
            </a:r>
            <a:r>
              <a:rPr lang="en-US" altLang="zh-CN" dirty="0"/>
              <a:t>, </a:t>
            </a:r>
            <a:r>
              <a:rPr lang="en-US" altLang="zh-CN" dirty="0" err="1"/>
              <a:t>ECCCoder.evalECPrivateKey</a:t>
            </a:r>
            <a:r>
              <a:rPr lang="en-US" altLang="zh-CN" dirty="0"/>
              <a:t>(</a:t>
            </a:r>
            <a:r>
              <a:rPr lang="en-US" altLang="zh-CN" dirty="0" err="1"/>
              <a:t>privateKey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end = </a:t>
            </a:r>
            <a:r>
              <a:rPr lang="en-US" altLang="zh-CN" dirty="0" err="1"/>
              <a:t>System.</a:t>
            </a:r>
            <a:r>
              <a:rPr lang="en-US" altLang="zh-CN" i="1" dirty="0" err="1"/>
              <a:t>currentTimeMillis</a:t>
            </a:r>
            <a:r>
              <a:rPr lang="en-US" altLang="zh-CN" i="1" dirty="0"/>
              <a:t>();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</a:t>
            </a:r>
            <a:r>
              <a:rPr lang="zh-CN" altLang="en-US" i="1" dirty="0"/>
              <a:t>解密耗时</a:t>
            </a:r>
            <a:r>
              <a:rPr lang="en-US" altLang="zh-CN" i="1" dirty="0"/>
              <a:t>:"+(end-start));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outputStr</a:t>
            </a:r>
            <a:r>
              <a:rPr lang="en-US" altLang="zh-CN" dirty="0"/>
              <a:t> = </a:t>
            </a:r>
            <a:r>
              <a:rPr lang="en-US" altLang="zh-CN" b="1" dirty="0"/>
              <a:t>new String(</a:t>
            </a:r>
            <a:r>
              <a:rPr lang="en-US" altLang="zh-CN" b="1" dirty="0" err="1"/>
              <a:t>decodedData</a:t>
            </a:r>
            <a:r>
              <a:rPr lang="en-US" altLang="zh-CN" b="1" dirty="0"/>
              <a:t>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err.println</a:t>
            </a:r>
            <a:r>
              <a:rPr lang="en-US" altLang="zh-CN" i="1" dirty="0"/>
              <a:t>("</a:t>
            </a:r>
            <a:r>
              <a:rPr lang="zh-CN" altLang="en-US" i="1" dirty="0"/>
              <a:t>加密前</a:t>
            </a:r>
            <a:r>
              <a:rPr lang="en-US" altLang="zh-CN" i="1" dirty="0"/>
              <a:t>: "</a:t>
            </a:r>
            <a:r>
              <a:rPr lang="zh-CN" altLang="en-US" i="1" dirty="0"/>
              <a:t> </a:t>
            </a:r>
            <a:r>
              <a:rPr lang="en-US" altLang="zh-CN" i="1" dirty="0"/>
              <a:t>+ </a:t>
            </a:r>
            <a:r>
              <a:rPr lang="en-US" altLang="zh-CN" i="1" dirty="0" err="1"/>
              <a:t>inputStr</a:t>
            </a:r>
            <a:r>
              <a:rPr lang="en-US" altLang="zh-CN" i="1" dirty="0"/>
              <a:t> + "\n\r" + "</a:t>
            </a:r>
            <a:r>
              <a:rPr lang="zh-CN" altLang="en-US" i="1" dirty="0"/>
              <a:t>解密后</a:t>
            </a:r>
            <a:r>
              <a:rPr lang="en-US" altLang="zh-CN" i="1" dirty="0"/>
              <a:t>: "</a:t>
            </a:r>
            <a:r>
              <a:rPr lang="zh-CN" altLang="en-US" i="1" dirty="0"/>
              <a:t> </a:t>
            </a:r>
            <a:r>
              <a:rPr lang="en-US" altLang="zh-CN" i="1" dirty="0"/>
              <a:t>+ </a:t>
            </a:r>
            <a:r>
              <a:rPr lang="en-US" altLang="zh-CN" i="1" dirty="0" err="1"/>
              <a:t>outputStr</a:t>
            </a:r>
            <a:r>
              <a:rPr lang="en-US" altLang="zh-CN" i="1" dirty="0"/>
              <a:t>);</a:t>
            </a:r>
            <a:endParaRPr lang="zh-CN" altLang="en-US" sz="9600" dirty="0"/>
          </a:p>
        </p:txBody>
      </p:sp>
      <p:sp>
        <p:nvSpPr>
          <p:cNvPr id="4" name="矩形 3"/>
          <p:cNvSpPr/>
          <p:nvPr/>
        </p:nvSpPr>
        <p:spPr>
          <a:xfrm>
            <a:off x="467544" y="1052736"/>
            <a:ext cx="2257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ECCCoder</a:t>
            </a:r>
            <a:r>
              <a:rPr lang="zh-CN" altLang="en-US" dirty="0"/>
              <a:t>使用案例：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9547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MongoDB</a:t>
            </a:r>
            <a:r>
              <a:rPr lang="zh-CN" altLang="en-US" dirty="0"/>
              <a:t>配置</a:t>
            </a:r>
          </a:p>
        </p:txBody>
      </p:sp>
      <p:sp>
        <p:nvSpPr>
          <p:cNvPr id="6" name="矩形 5"/>
          <p:cNvSpPr/>
          <p:nvPr/>
        </p:nvSpPr>
        <p:spPr>
          <a:xfrm>
            <a:off x="827584" y="1233626"/>
            <a:ext cx="70871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只有在启用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存储令牌的情况下才需要配置，配置文件地址：</a:t>
            </a:r>
            <a:endParaRPr lang="en-US" altLang="zh-CN" dirty="0" smtClean="0"/>
          </a:p>
          <a:p>
            <a:r>
              <a:rPr lang="en-US" altLang="zh-CN" dirty="0" smtClean="0"/>
              <a:t>/</a:t>
            </a:r>
            <a:r>
              <a:rPr lang="en-US" altLang="zh-CN" dirty="0" err="1"/>
              <a:t>SanyPDP</a:t>
            </a:r>
            <a:r>
              <a:rPr lang="en-US" altLang="zh-CN" dirty="0"/>
              <a:t>/resources/mongodb.xml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21104" y="2027468"/>
            <a:ext cx="653447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配置内容如下：</a:t>
            </a:r>
            <a:endParaRPr lang="en-US" altLang="zh-CN" sz="1400" dirty="0" smtClean="0"/>
          </a:p>
          <a:p>
            <a:r>
              <a:rPr lang="en-US" altLang="zh-CN" sz="1400" dirty="0" smtClean="0"/>
              <a:t>&lt;</a:t>
            </a:r>
            <a:r>
              <a:rPr lang="en-US" altLang="zh-CN" sz="1400" dirty="0"/>
              <a:t>property name=</a:t>
            </a:r>
            <a:r>
              <a:rPr lang="en-US" altLang="zh-CN" sz="1400" i="1" dirty="0"/>
              <a:t>"default" factory-class="</a:t>
            </a:r>
            <a:r>
              <a:rPr lang="en-US" altLang="zh-CN" sz="1400" i="1" dirty="0" err="1"/>
              <a:t>org.frameworkset.nosql.mongodb.MongoDB</a:t>
            </a:r>
            <a:r>
              <a:rPr lang="en-US" altLang="zh-CN" sz="1400" i="1" dirty="0"/>
              <a:t>"</a:t>
            </a:r>
          </a:p>
          <a:p>
            <a:r>
              <a:rPr lang="en-US" altLang="zh-CN" sz="1400" dirty="0" err="1"/>
              <a:t>init</a:t>
            </a:r>
            <a:r>
              <a:rPr lang="en-US" altLang="zh-CN" sz="1400" dirty="0"/>
              <a:t>-method=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init</a:t>
            </a:r>
            <a:r>
              <a:rPr lang="en-US" altLang="zh-CN" sz="1400" i="1" dirty="0"/>
              <a:t>" destroy-method="close" factory-method="</a:t>
            </a:r>
            <a:r>
              <a:rPr lang="en-US" altLang="zh-CN" sz="1400" i="1" dirty="0" err="1"/>
              <a:t>getMongoClient</a:t>
            </a:r>
            <a:r>
              <a:rPr lang="en-US" altLang="zh-CN" sz="1400" i="1" dirty="0"/>
              <a:t>"&gt;</a:t>
            </a:r>
          </a:p>
          <a:p>
            <a:r>
              <a:rPr lang="en-US" altLang="zh-CN" sz="1400" dirty="0" smtClean="0"/>
              <a:t>&lt;</a:t>
            </a:r>
            <a:r>
              <a:rPr lang="en-US" altLang="zh-CN" sz="1400" dirty="0"/>
              <a:t>property name=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serverAddresses</a:t>
            </a:r>
            <a:r>
              <a:rPr lang="en-US" altLang="zh-CN" sz="1400" i="1" dirty="0"/>
              <a:t>" &gt;</a:t>
            </a:r>
          </a:p>
          <a:p>
            <a:r>
              <a:rPr lang="en-US" altLang="zh-CN" sz="1400" dirty="0"/>
              <a:t>10.0.15.134:27017</a:t>
            </a:r>
          </a:p>
          <a:p>
            <a:r>
              <a:rPr lang="en-US" altLang="zh-CN" sz="1400" dirty="0"/>
              <a:t>10.0.15.134:27018</a:t>
            </a:r>
          </a:p>
          <a:p>
            <a:r>
              <a:rPr lang="en-US" altLang="zh-CN" sz="1400" dirty="0"/>
              <a:t>10.0.15.38:27017</a:t>
            </a:r>
          </a:p>
          <a:p>
            <a:r>
              <a:rPr lang="en-US" altLang="zh-CN" sz="1400" dirty="0"/>
              <a:t>10.0.15.39:27017</a:t>
            </a:r>
          </a:p>
          <a:p>
            <a:r>
              <a:rPr lang="en-US" altLang="zh-CN" sz="1400" dirty="0"/>
              <a:t>&lt;/property&gt;</a:t>
            </a:r>
          </a:p>
          <a:p>
            <a:r>
              <a:rPr lang="en-US" altLang="zh-CN" sz="1400" dirty="0"/>
              <a:t>&lt;property name=</a:t>
            </a:r>
            <a:r>
              <a:rPr lang="en-US" altLang="zh-CN" sz="1400" i="1" dirty="0"/>
              <a:t>"option" &gt;</a:t>
            </a:r>
          </a:p>
          <a:p>
            <a:r>
              <a:rPr lang="en-US" altLang="zh-CN" sz="1400" dirty="0"/>
              <a:t>QUERYOPTION_SLAVEOK</a:t>
            </a:r>
          </a:p>
          <a:p>
            <a:r>
              <a:rPr lang="en-US" altLang="zh-CN" sz="1400" dirty="0"/>
              <a:t>&lt;/property</a:t>
            </a:r>
            <a:r>
              <a:rPr lang="en-US" altLang="zh-CN" sz="1400" dirty="0" smtClean="0"/>
              <a:t>&gt;</a:t>
            </a:r>
            <a:endParaRPr lang="zh-CN" altLang="en-US" sz="1400" dirty="0"/>
          </a:p>
          <a:p>
            <a:r>
              <a:rPr lang="en-US" altLang="zh-CN" sz="1400" dirty="0" smtClean="0"/>
              <a:t>&lt;</a:t>
            </a:r>
            <a:r>
              <a:rPr lang="en-US" altLang="zh-CN" sz="1400" dirty="0"/>
              <a:t>property name=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writeConcern</a:t>
            </a:r>
            <a:r>
              <a:rPr lang="en-US" altLang="zh-CN" sz="1400" i="1" dirty="0"/>
              <a:t>" value="JOURNAL_SAFE"/&gt;</a:t>
            </a:r>
          </a:p>
          <a:p>
            <a:r>
              <a:rPr lang="en-US" altLang="zh-CN" sz="1400" dirty="0" smtClean="0"/>
              <a:t>&lt;</a:t>
            </a:r>
            <a:r>
              <a:rPr lang="en-US" altLang="zh-CN" sz="1400" dirty="0"/>
              <a:t>property name=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readPreference</a:t>
            </a:r>
            <a:r>
              <a:rPr lang="en-US" altLang="zh-CN" sz="1400" i="1" dirty="0"/>
              <a:t>" value="NEAREST</a:t>
            </a:r>
            <a:r>
              <a:rPr lang="en-US" altLang="zh-CN" sz="1400" i="1" dirty="0" smtClean="0"/>
              <a:t>"/&gt;</a:t>
            </a:r>
            <a:endParaRPr lang="zh-CN" altLang="en-US" sz="1400" dirty="0"/>
          </a:p>
          <a:p>
            <a:r>
              <a:rPr lang="en-US" altLang="zh-CN" sz="1400" dirty="0"/>
              <a:t>&lt;/property&gt;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22729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数据库配置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7584" y="1233626"/>
            <a:ext cx="833914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令牌存储到数据库时，使用</a:t>
            </a:r>
            <a:r>
              <a:rPr lang="en-US" altLang="zh-CN" dirty="0" smtClean="0"/>
              <a:t>poolman.xml</a:t>
            </a:r>
            <a:r>
              <a:rPr lang="zh-CN" altLang="en-US" dirty="0" smtClean="0"/>
              <a:t>中配置的第一个数据源（默认数据源），</a:t>
            </a:r>
            <a:endParaRPr lang="en-US" altLang="zh-CN" dirty="0" smtClean="0"/>
          </a:p>
          <a:p>
            <a:r>
              <a:rPr lang="zh-CN" altLang="en-US" dirty="0" smtClean="0"/>
              <a:t>需要在数据库中创建一系列的表，建表脚本：</a:t>
            </a:r>
            <a:endParaRPr lang="en-US" altLang="zh-CN" dirty="0" smtClean="0"/>
          </a:p>
          <a:p>
            <a:r>
              <a:rPr lang="en-US" altLang="zh-CN" dirty="0" smtClean="0"/>
              <a:t>bboss-mvc.jar\org\</a:t>
            </a:r>
            <a:r>
              <a:rPr lang="en-US" altLang="zh-CN" dirty="0" err="1" smtClean="0"/>
              <a:t>frameworkset</a:t>
            </a:r>
            <a:r>
              <a:rPr lang="en-US" altLang="zh-CN" dirty="0" smtClean="0"/>
              <a:t>\web\token\</a:t>
            </a:r>
            <a:r>
              <a:rPr lang="en-US" altLang="zh-CN" dirty="0" err="1" smtClean="0"/>
              <a:t>token.sql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如果是</a:t>
            </a:r>
            <a:r>
              <a:rPr lang="en-US" altLang="zh-CN" dirty="0" smtClean="0"/>
              <a:t>PDP</a:t>
            </a:r>
            <a:r>
              <a:rPr lang="zh-CN" altLang="en-US" dirty="0" smtClean="0"/>
              <a:t>平台，在平台库初始化时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表会自动创建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97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令牌模型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/oracle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2060848"/>
            <a:ext cx="324036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5616" y="1714348"/>
            <a:ext cx="95083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keypairs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76056" y="1597442"/>
            <a:ext cx="3528392" cy="13995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76056" y="1228110"/>
            <a:ext cx="95885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tokendb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99391" y="3429000"/>
            <a:ext cx="324036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9391" y="3059668"/>
            <a:ext cx="172906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authtemptokens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67603" y="4725144"/>
            <a:ext cx="324036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67603" y="4355812"/>
            <a:ext cx="121212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dualtokens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67603" y="6021288"/>
            <a:ext cx="324036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67603" y="5651956"/>
            <a:ext cx="129997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temptokens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81316" y="2138663"/>
            <a:ext cx="61943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/>
              <a:t>appid</a:t>
            </a:r>
            <a:endParaRPr lang="zh-CN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2143156" y="2138663"/>
            <a:ext cx="77266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/>
              <a:t>privateKey</a:t>
            </a:r>
            <a:endParaRPr lang="zh-CN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3059832" y="2138662"/>
            <a:ext cx="77266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/>
              <a:t>createTime</a:t>
            </a:r>
            <a:endParaRPr lang="zh-CN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143156" y="2462699"/>
            <a:ext cx="77266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/>
              <a:t>publicKey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1208087" y="4779833"/>
            <a:ext cx="48442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token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19571" y="4786699"/>
            <a:ext cx="774571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createTime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81307" y="5067868"/>
            <a:ext cx="81945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lastVistTime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23868" y="4779833"/>
            <a:ext cx="60305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livetime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8650" y="5074902"/>
            <a:ext cx="476412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appid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91396" y="5126995"/>
            <a:ext cx="505267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secret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534173" y="4786699"/>
            <a:ext cx="59663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validate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208087" y="3467302"/>
            <a:ext cx="48442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token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19571" y="3474168"/>
            <a:ext cx="774571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createTime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81307" y="3755337"/>
            <a:ext cx="81945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lastVistTime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23868" y="3467302"/>
            <a:ext cx="60305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livetime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68650" y="3762371"/>
            <a:ext cx="476412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appid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91396" y="3814464"/>
            <a:ext cx="505267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secret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34173" y="3474168"/>
            <a:ext cx="59663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validate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94749" y="1680483"/>
            <a:ext cx="1145162" cy="4726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keypairs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588224" y="1680483"/>
            <a:ext cx="1728192" cy="4726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authtemptokens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299142" y="2313455"/>
            <a:ext cx="1289082" cy="4726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dualtokens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816588" y="2313455"/>
            <a:ext cx="1427820" cy="4726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temptokens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227925" y="6099103"/>
            <a:ext cx="48442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token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946911" y="6099103"/>
            <a:ext cx="774571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createTime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761513" y="6099103"/>
            <a:ext cx="59663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validate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19731" y="3742287"/>
            <a:ext cx="324036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819731" y="3395787"/>
            <a:ext cx="53893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85431" y="3820102"/>
            <a:ext cx="61943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/>
              <a:t>appid</a:t>
            </a:r>
            <a:endParaRPr lang="zh-CN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5725190" y="3814463"/>
            <a:ext cx="86303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 smtClean="0"/>
              <a:t>appname</a:t>
            </a:r>
            <a:endParaRPr lang="zh-CN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6683997" y="3814463"/>
            <a:ext cx="86303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secret</a:t>
            </a:r>
            <a:endParaRPr lang="zh-CN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4962971" y="4117564"/>
            <a:ext cx="86303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 smtClean="0"/>
              <a:t>createTime</a:t>
            </a:r>
            <a:endParaRPr lang="zh-CN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5943683" y="4117564"/>
            <a:ext cx="86303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creator</a:t>
            </a:r>
            <a:endParaRPr lang="zh-CN" altLang="en-US" sz="1000" dirty="0"/>
          </a:p>
        </p:txBody>
      </p:sp>
      <p:sp>
        <p:nvSpPr>
          <p:cNvPr id="46" name="矩形 45"/>
          <p:cNvSpPr/>
          <p:nvPr/>
        </p:nvSpPr>
        <p:spPr>
          <a:xfrm>
            <a:off x="3446161" y="3753036"/>
            <a:ext cx="684649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 smtClean="0">
                <a:solidFill>
                  <a:schemeClr val="dk1"/>
                </a:solidFill>
              </a:rPr>
              <a:t>signtoken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494142" y="5074902"/>
            <a:ext cx="684649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 smtClean="0">
                <a:solidFill>
                  <a:schemeClr val="dk1"/>
                </a:solidFill>
              </a:rPr>
              <a:t>signtoken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613878" y="4964499"/>
            <a:ext cx="324036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613878" y="4595167"/>
            <a:ext cx="70019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smtClean="0"/>
              <a:t>ticket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4754362" y="5019188"/>
            <a:ext cx="48442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token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265846" y="5026054"/>
            <a:ext cx="774571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createTime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470143" y="5324183"/>
            <a:ext cx="81945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lastVistTime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470143" y="5019188"/>
            <a:ext cx="60305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livetime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414925" y="5314257"/>
            <a:ext cx="476412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appid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040417" y="5314257"/>
            <a:ext cx="684649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u="sng" dirty="0"/>
              <a:t>ticket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3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令牌存储机制配置</a:t>
            </a:r>
            <a:r>
              <a:rPr lang="en-US" altLang="zh-CN" dirty="0"/>
              <a:t>-tokenconf.xml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3036" y="1340768"/>
            <a:ext cx="826918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令牌管理提供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种令牌存储机制</a:t>
            </a:r>
            <a:r>
              <a:rPr lang="en-US" altLang="zh-CN" dirty="0" smtClean="0"/>
              <a:t>,</a:t>
            </a:r>
            <a:r>
              <a:rPr lang="zh-CN" altLang="en-US" dirty="0" smtClean="0"/>
              <a:t>分别为：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70C0"/>
                </a:solidFill>
              </a:rPr>
              <a:t>mem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err="1" smtClean="0">
                <a:solidFill>
                  <a:srgbClr val="0070C0"/>
                </a:solidFill>
              </a:rPr>
              <a:t>org.frameworkset.web.token.MongodbTokenStore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err="1" smtClean="0">
                <a:solidFill>
                  <a:srgbClr val="0070C0"/>
                </a:solidFill>
              </a:rPr>
              <a:t>org.frameworkset.web.token.DBTokenStore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/>
              <a:t>这三种机制只要</a:t>
            </a:r>
            <a:r>
              <a:rPr lang="zh-CN" altLang="en-US" dirty="0" smtClean="0"/>
              <a:t>在</a:t>
            </a:r>
            <a:r>
              <a:rPr lang="en-US" altLang="zh-CN" dirty="0" smtClean="0"/>
              <a:t>resources/tokenconf.xml</a:t>
            </a:r>
            <a:r>
              <a:rPr lang="zh-CN" altLang="en-US" dirty="0" smtClean="0"/>
              <a:t>中配置即可，支持本地服务方式配置和</a:t>
            </a:r>
            <a:endParaRPr lang="en-US" altLang="zh-CN" dirty="0" smtClean="0"/>
          </a:p>
          <a:p>
            <a:r>
              <a:rPr lang="zh-CN" altLang="en-US" dirty="0" smtClean="0"/>
              <a:t>远程服务方式配置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172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令牌存储机制配置</a:t>
            </a:r>
            <a:r>
              <a:rPr lang="en-US" altLang="zh-CN" dirty="0" smtClean="0"/>
              <a:t>-</a:t>
            </a:r>
            <a:r>
              <a:rPr lang="zh-CN" altLang="en-US" dirty="0" smtClean="0"/>
              <a:t>本地服务方式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3036" y="1340768"/>
            <a:ext cx="3118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tokenconf.xml</a:t>
            </a:r>
            <a:r>
              <a:rPr lang="zh-CN" altLang="en-US" dirty="0" smtClean="0"/>
              <a:t>本地</a:t>
            </a:r>
            <a:r>
              <a:rPr lang="zh-CN" altLang="en-US" dirty="0"/>
              <a:t>服务方式：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9552" y="1772816"/>
            <a:ext cx="878458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&lt;!-- </a:t>
            </a:r>
            <a:r>
              <a:rPr lang="zh-CN" altLang="en-US" dirty="0"/>
              <a:t>令牌服务配置</a:t>
            </a:r>
            <a:r>
              <a:rPr lang="en-US" altLang="zh-CN" dirty="0"/>
              <a:t>--&gt;</a:t>
            </a:r>
          </a:p>
          <a:p>
            <a:r>
              <a:rPr lang="en-US" altLang="zh-CN" dirty="0"/>
              <a:t>&lt;property name=</a:t>
            </a:r>
            <a:r>
              <a:rPr lang="en-US" altLang="zh-CN" i="1" dirty="0"/>
              <a:t>"</a:t>
            </a:r>
            <a:r>
              <a:rPr lang="en-US" altLang="zh-CN" i="1" dirty="0" err="1"/>
              <a:t>token.TokenService</a:t>
            </a:r>
            <a:r>
              <a:rPr lang="en-US" altLang="zh-CN" i="1" dirty="0"/>
              <a:t>" class="</a:t>
            </a:r>
            <a:r>
              <a:rPr lang="en-US" altLang="zh-CN" i="1" dirty="0" err="1"/>
              <a:t>org.frameworkset.web.token.TokenService</a:t>
            </a:r>
            <a:r>
              <a:rPr lang="en-US" altLang="zh-CN" i="1" dirty="0"/>
              <a:t>"</a:t>
            </a:r>
          </a:p>
          <a:p>
            <a:r>
              <a:rPr lang="en-US" altLang="zh-CN" dirty="0"/>
              <a:t>destroy-method=</a:t>
            </a:r>
            <a:r>
              <a:rPr lang="en-US" altLang="zh-CN" i="1" dirty="0"/>
              <a:t>"destroy"&gt;</a:t>
            </a:r>
          </a:p>
          <a:p>
            <a:r>
              <a:rPr lang="en-US" altLang="zh-CN" dirty="0"/>
              <a:t>&lt;construction&gt;</a:t>
            </a:r>
          </a:p>
          <a:p>
            <a:r>
              <a:rPr lang="en-US" altLang="zh-CN" dirty="0"/>
              <a:t>&lt;property name=</a:t>
            </a:r>
            <a:r>
              <a:rPr lang="en-US" altLang="zh-CN" i="1" dirty="0"/>
              <a:t>"</a:t>
            </a:r>
            <a:r>
              <a:rPr lang="en-US" altLang="zh-CN" i="1" dirty="0" err="1"/>
              <a:t>ticketdualtime</a:t>
            </a:r>
            <a:r>
              <a:rPr lang="en-US" altLang="zh-CN" i="1" dirty="0"/>
              <a:t>" value="3600000"/&gt;</a:t>
            </a:r>
          </a:p>
          <a:p>
            <a:r>
              <a:rPr lang="en-US" altLang="zh-CN" dirty="0"/>
              <a:t>&lt;property name=</a:t>
            </a:r>
            <a:r>
              <a:rPr lang="en-US" altLang="zh-CN" i="1" dirty="0"/>
              <a:t>"</a:t>
            </a:r>
            <a:r>
              <a:rPr lang="en-US" altLang="zh-CN" i="1" dirty="0" err="1"/>
              <a:t>temptokenlivetime</a:t>
            </a:r>
            <a:r>
              <a:rPr lang="en-US" altLang="zh-CN" i="1" dirty="0"/>
              <a:t>" value="3600000"/&gt;</a:t>
            </a:r>
          </a:p>
          <a:p>
            <a:r>
              <a:rPr lang="en-US" altLang="zh-CN" dirty="0"/>
              <a:t>&lt;property name=</a:t>
            </a:r>
            <a:r>
              <a:rPr lang="en-US" altLang="zh-CN" i="1" dirty="0"/>
              <a:t>"</a:t>
            </a:r>
            <a:r>
              <a:rPr lang="en-US" altLang="zh-CN" i="1" dirty="0" err="1"/>
              <a:t>dualtokenlivetime</a:t>
            </a:r>
            <a:r>
              <a:rPr lang="en-US" altLang="zh-CN" i="1" dirty="0"/>
              <a:t>" value="2592000000"/&gt;</a:t>
            </a:r>
          </a:p>
          <a:p>
            <a:r>
              <a:rPr lang="en-US" altLang="zh-CN" dirty="0"/>
              <a:t>&lt;property name=</a:t>
            </a:r>
            <a:r>
              <a:rPr lang="en-US" altLang="zh-CN" i="1" dirty="0"/>
              <a:t>"</a:t>
            </a:r>
            <a:r>
              <a:rPr lang="en-US" altLang="zh-CN" i="1" dirty="0" err="1"/>
              <a:t>tokenscaninterval</a:t>
            </a:r>
            <a:r>
              <a:rPr lang="en-US" altLang="zh-CN" i="1" dirty="0"/>
              <a:t>" value="1800000"/&gt;</a:t>
            </a:r>
          </a:p>
          <a:p>
            <a:r>
              <a:rPr lang="en-US" altLang="zh-CN" dirty="0"/>
              <a:t>&lt;property name=</a:t>
            </a:r>
            <a:r>
              <a:rPr lang="en-US" altLang="zh-CN" i="1" dirty="0"/>
              <a:t>"</a:t>
            </a:r>
            <a:r>
              <a:rPr lang="en-US" altLang="zh-CN" i="1" dirty="0" err="1"/>
              <a:t>tokenstore</a:t>
            </a:r>
            <a:r>
              <a:rPr lang="en-US" altLang="zh-CN" i="1" dirty="0"/>
              <a:t>" value="</a:t>
            </a:r>
            <a:r>
              <a:rPr lang="en-US" altLang="zh-CN" i="1" dirty="0" err="1"/>
              <a:t>org.frameworkset.web.token.MongodbTokenStore</a:t>
            </a:r>
            <a:r>
              <a:rPr lang="en-US" altLang="zh-CN" i="1" dirty="0"/>
              <a:t>"/&gt;</a:t>
            </a:r>
          </a:p>
          <a:p>
            <a:endParaRPr lang="zh-CN" altLang="en-US" dirty="0"/>
          </a:p>
          <a:p>
            <a:r>
              <a:rPr lang="en-US" altLang="zh-CN" dirty="0"/>
              <a:t>&lt;!-- </a:t>
            </a:r>
          </a:p>
          <a:p>
            <a:r>
              <a:rPr lang="en-US" altLang="zh-CN" dirty="0"/>
              <a:t>&lt;property name="</a:t>
            </a:r>
            <a:r>
              <a:rPr lang="en-US" altLang="zh-CN" u="sng" dirty="0" err="1"/>
              <a:t>tokenstore</a:t>
            </a:r>
            <a:r>
              <a:rPr lang="en-US" altLang="zh-CN" u="sng" dirty="0"/>
              <a:t>" value="</a:t>
            </a:r>
            <a:r>
              <a:rPr lang="en-US" altLang="zh-CN" u="sng" dirty="0" err="1"/>
              <a:t>org.frameworkset.web.token.MongodbTokenStore</a:t>
            </a:r>
            <a:r>
              <a:rPr lang="en-US" altLang="zh-CN" u="sng" dirty="0"/>
              <a:t>"/&gt;</a:t>
            </a:r>
          </a:p>
          <a:p>
            <a:r>
              <a:rPr lang="en-US" altLang="zh-CN" dirty="0"/>
              <a:t>&lt;property name="</a:t>
            </a:r>
            <a:r>
              <a:rPr lang="en-US" altLang="zh-CN" u="sng" dirty="0" err="1"/>
              <a:t>tokenstore</a:t>
            </a:r>
            <a:r>
              <a:rPr lang="en-US" altLang="zh-CN" u="sng" dirty="0"/>
              <a:t>" value="</a:t>
            </a:r>
            <a:r>
              <a:rPr lang="en-US" altLang="zh-CN" u="sng" dirty="0" err="1"/>
              <a:t>org.frameworkset.web.token.DBTokenStore</a:t>
            </a:r>
            <a:r>
              <a:rPr lang="en-US" altLang="zh-CN" u="sng" dirty="0"/>
              <a:t>"/&gt;</a:t>
            </a:r>
          </a:p>
          <a:p>
            <a:r>
              <a:rPr lang="en-US" altLang="zh-CN" dirty="0"/>
              <a:t>&lt;property name="</a:t>
            </a:r>
            <a:r>
              <a:rPr lang="en-US" altLang="zh-CN" u="sng" dirty="0" err="1"/>
              <a:t>tokenstore</a:t>
            </a:r>
            <a:r>
              <a:rPr lang="en-US" altLang="zh-CN" u="sng" dirty="0"/>
              <a:t>" value="</a:t>
            </a:r>
            <a:r>
              <a:rPr lang="en-US" altLang="zh-CN" u="sng" dirty="0" err="1"/>
              <a:t>mem</a:t>
            </a:r>
            <a:r>
              <a:rPr lang="en-US" altLang="zh-CN" u="sng" dirty="0"/>
              <a:t>"/&gt;--&gt;</a:t>
            </a:r>
          </a:p>
          <a:p>
            <a:endParaRPr lang="zh-CN" altLang="en-US" dirty="0"/>
          </a:p>
          <a:p>
            <a:r>
              <a:rPr lang="en-US" altLang="zh-CN" dirty="0"/>
              <a:t>&lt;property name=</a:t>
            </a:r>
            <a:r>
              <a:rPr lang="en-US" altLang="zh-CN" i="1" dirty="0"/>
              <a:t>"</a:t>
            </a:r>
            <a:r>
              <a:rPr lang="en-US" altLang="zh-CN" i="1" dirty="0" err="1"/>
              <a:t>enableToken</a:t>
            </a:r>
            <a:r>
              <a:rPr lang="en-US" altLang="zh-CN" i="1" dirty="0"/>
              <a:t>" value="true"/&gt;</a:t>
            </a:r>
          </a:p>
          <a:p>
            <a:r>
              <a:rPr lang="en-US" altLang="zh-CN" dirty="0"/>
              <a:t>&lt;/construction&gt;</a:t>
            </a:r>
          </a:p>
          <a:p>
            <a:r>
              <a:rPr lang="en-US" altLang="zh-CN" dirty="0"/>
              <a:t>&lt;/property</a:t>
            </a:r>
            <a:r>
              <a:rPr lang="en-US" altLang="zh-CN" dirty="0" smtClean="0"/>
              <a:t>&gt;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508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令牌存储机制配置</a:t>
            </a:r>
            <a:r>
              <a:rPr lang="en-US" altLang="zh-CN" dirty="0" smtClean="0"/>
              <a:t>-</a:t>
            </a:r>
            <a:r>
              <a:rPr lang="zh-CN" altLang="en-US" dirty="0" smtClean="0"/>
              <a:t>远程服务方式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3036" y="1340768"/>
            <a:ext cx="3118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tokenconf.xml</a:t>
            </a:r>
            <a:r>
              <a:rPr lang="zh-CN" altLang="en-US" dirty="0" smtClean="0"/>
              <a:t>本地</a:t>
            </a:r>
            <a:r>
              <a:rPr lang="zh-CN" altLang="en-US" dirty="0"/>
              <a:t>服务方式：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9512" y="1752970"/>
            <a:ext cx="903785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&lt;!-- </a:t>
            </a:r>
            <a:r>
              <a:rPr lang="zh-CN" altLang="en-US" dirty="0"/>
              <a:t>令牌服务配置</a:t>
            </a:r>
            <a:r>
              <a:rPr lang="en-US" altLang="zh-CN" dirty="0"/>
              <a:t>--&gt;</a:t>
            </a:r>
          </a:p>
          <a:p>
            <a:r>
              <a:rPr lang="en-US" altLang="zh-CN" dirty="0"/>
              <a:t>&lt;property name="</a:t>
            </a:r>
            <a:r>
              <a:rPr lang="en-US" altLang="zh-CN" dirty="0" err="1"/>
              <a:t>token.TokenService</a:t>
            </a:r>
            <a:r>
              <a:rPr lang="en-US" altLang="zh-CN" dirty="0"/>
              <a:t>" class="</a:t>
            </a:r>
            <a:r>
              <a:rPr lang="en-US" altLang="zh-CN" dirty="0" err="1"/>
              <a:t>org.frameworkset.web.token.TokenService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destroy-method="destroy"&gt;</a:t>
            </a:r>
          </a:p>
          <a:p>
            <a:r>
              <a:rPr lang="en-US" altLang="zh-CN" dirty="0"/>
              <a:t>&lt;construction&gt;</a:t>
            </a:r>
          </a:p>
          <a:p>
            <a:r>
              <a:rPr lang="en-US" altLang="zh-CN" dirty="0"/>
              <a:t>&lt;property name="</a:t>
            </a:r>
            <a:r>
              <a:rPr lang="en-US" altLang="zh-CN" u="sng" dirty="0" err="1"/>
              <a:t>tokenstore</a:t>
            </a:r>
            <a:r>
              <a:rPr lang="en-US" altLang="zh-CN" u="sng" dirty="0"/>
              <a:t>" factory-class="</a:t>
            </a:r>
            <a:r>
              <a:rPr lang="en-US" altLang="zh-CN" u="sng" dirty="0" err="1"/>
              <a:t>com.caucho.hessian.client.HessianProxyFactory</a:t>
            </a:r>
            <a:r>
              <a:rPr lang="en-US" altLang="zh-CN" u="sng" dirty="0"/>
              <a:t>" </a:t>
            </a:r>
            <a:endParaRPr lang="en-US" altLang="zh-CN" u="sng" dirty="0" smtClean="0"/>
          </a:p>
          <a:p>
            <a:r>
              <a:rPr lang="en-US" altLang="zh-CN" u="sng" dirty="0" smtClean="0"/>
              <a:t>factory-method</a:t>
            </a:r>
            <a:r>
              <a:rPr lang="en-US" altLang="zh-CN" u="sng" dirty="0"/>
              <a:t>="create"&gt;</a:t>
            </a:r>
          </a:p>
          <a:p>
            <a:r>
              <a:rPr lang="en-US" altLang="zh-CN" dirty="0"/>
              <a:t>&lt;construction&gt;</a:t>
            </a:r>
          </a:p>
          <a:p>
            <a:r>
              <a:rPr lang="en-US" altLang="zh-CN" dirty="0"/>
              <a:t>&lt;property value="</a:t>
            </a:r>
            <a:r>
              <a:rPr lang="en-US" altLang="zh-CN" dirty="0" err="1"/>
              <a:t>org.frameworkset.web.token.TokenStore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&lt;property&gt;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&lt;![CDATA[http://localhost:8081/bboss-mvc/hessian</a:t>
            </a:r>
            <a:r>
              <a:rPr lang="en-US" altLang="zh-CN" b="1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service=</a:t>
            </a:r>
            <a:r>
              <a:rPr lang="en-US" altLang="zh-CN" b="1" dirty="0" err="1" smtClean="0">
                <a:solidFill>
                  <a:srgbClr val="FF0000"/>
                </a:solidFill>
              </a:rPr>
              <a:t>tokenStoreService&amp;container</a:t>
            </a:r>
            <a:r>
              <a:rPr lang="en-US" altLang="zh-CN" b="1" dirty="0" smtClean="0">
                <a:solidFill>
                  <a:srgbClr val="FF0000"/>
                </a:solidFill>
              </a:rPr>
              <a:t>=tokenconf.xml</a:t>
            </a:r>
            <a:r>
              <a:rPr lang="en-US" altLang="zh-CN" b="1" dirty="0">
                <a:solidFill>
                  <a:srgbClr val="FF0000"/>
                </a:solidFill>
              </a:rPr>
              <a:t>]]&gt;</a:t>
            </a:r>
          </a:p>
          <a:p>
            <a:r>
              <a:rPr lang="en-US" altLang="zh-CN" dirty="0"/>
              <a:t>&lt;/property&gt;</a:t>
            </a:r>
          </a:p>
          <a:p>
            <a:r>
              <a:rPr lang="en-US" altLang="zh-CN" dirty="0"/>
              <a:t>&lt;/construction&gt;</a:t>
            </a:r>
          </a:p>
          <a:p>
            <a:r>
              <a:rPr lang="en-US" altLang="zh-CN" dirty="0"/>
              <a:t>&lt;/property&gt;</a:t>
            </a:r>
          </a:p>
          <a:p>
            <a:r>
              <a:rPr lang="en-US" altLang="zh-CN" dirty="0"/>
              <a:t>&lt;property name="</a:t>
            </a:r>
            <a:r>
              <a:rPr lang="en-US" altLang="zh-CN" dirty="0" err="1"/>
              <a:t>enableToken</a:t>
            </a:r>
            <a:r>
              <a:rPr lang="en-US" altLang="zh-CN" dirty="0"/>
              <a:t>" value="true"/&gt;</a:t>
            </a:r>
          </a:p>
          <a:p>
            <a:r>
              <a:rPr lang="en-US" altLang="zh-CN" dirty="0"/>
              <a:t>&lt;/construction&gt;</a:t>
            </a:r>
          </a:p>
          <a:p>
            <a:r>
              <a:rPr lang="en-US" altLang="zh-CN" dirty="0"/>
              <a:t>&lt;/property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333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JDK</a:t>
            </a:r>
            <a:r>
              <a:rPr lang="zh-CN" altLang="en-US" dirty="0" smtClean="0"/>
              <a:t>安全补丁包升级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292080" y="5866819"/>
            <a:ext cx="57900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jre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：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  </a:t>
            </a:r>
            <a:endParaRPr kumimoji="0" lang="zh-CN" sz="18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026" name="Picture 2" descr="C:\Users\yinbp\AppData\Local\Temp\Catch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1" y="2492896"/>
            <a:ext cx="3663454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inbp\AppData\Local\Temp\Catch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564904"/>
            <a:ext cx="4680520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4451" y="1121871"/>
            <a:ext cx="89200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80"/>
                </a:solidFill>
                <a:latin typeface="Verdana" pitchFamily="34" charset="0"/>
                <a:ea typeface="宋体" pitchFamily="2" charset="-122"/>
                <a:cs typeface="宋体" pitchFamily="2" charset="-122"/>
              </a:rPr>
              <a:t>根据jdk版本替换jdk官方安全补丁包：</a:t>
            </a:r>
            <a:endParaRPr lang="zh-CN" altLang="zh-CN" dirty="0">
              <a:latin typeface="Verdana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Verdana" pitchFamily="34" charset="0"/>
                <a:ea typeface="宋体" pitchFamily="2" charset="-122"/>
                <a:cs typeface="宋体" pitchFamily="2" charset="-122"/>
                <a:hlinkClick r:id="rId4"/>
              </a:rPr>
              <a:t>http://10.0.15.38:9081/bboss-mvc/tool/download.htm?fileName=jce_policy_update.rar</a:t>
            </a:r>
            <a:r>
              <a:rPr lang="zh-CN" altLang="zh-CN" dirty="0">
                <a:latin typeface="Verdana" pitchFamily="34" charset="0"/>
                <a:ea typeface="宋体" pitchFamily="2" charset="-122"/>
                <a:cs typeface="宋体" pitchFamily="2" charset="-122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Verdana" pitchFamily="34" charset="0"/>
                <a:ea typeface="宋体" pitchFamily="2" charset="-122"/>
                <a:cs typeface="宋体" pitchFamily="2" charset="-122"/>
              </a:rPr>
              <a:t>补丁包中包含了jdk1.6，jdk1.7，jdk1.8 的安全包local_policy.jar 和 US_export_policy.jar </a:t>
            </a:r>
          </a:p>
        </p:txBody>
      </p:sp>
      <p:sp>
        <p:nvSpPr>
          <p:cNvPr id="7" name="矩形 6"/>
          <p:cNvSpPr/>
          <p:nvPr/>
        </p:nvSpPr>
        <p:spPr>
          <a:xfrm>
            <a:off x="489236" y="5805264"/>
            <a:ext cx="54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Verdana" pitchFamily="34" charset="0"/>
                <a:ea typeface="宋体" pitchFamily="2" charset="-122"/>
                <a:cs typeface="宋体" pitchFamily="2" charset="-122"/>
              </a:rPr>
              <a:t>jdk</a:t>
            </a:r>
          </a:p>
        </p:txBody>
      </p:sp>
    </p:spTree>
    <p:extLst>
      <p:ext uri="{BB962C8B-B14F-4D97-AF65-F5344CB8AC3E}">
        <p14:creationId xmlns:p14="http://schemas.microsoft.com/office/powerpoint/2010/main" val="1565210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会话管理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基本模型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1628800"/>
            <a:ext cx="1872208" cy="24482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51920" y="1628800"/>
            <a:ext cx="1872208" cy="23762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 flipV="1">
            <a:off x="2843808" y="2816932"/>
            <a:ext cx="1008112" cy="3600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122874" y="1696162"/>
            <a:ext cx="156966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dirty="0"/>
              <a:t>会话基本信息</a:t>
            </a:r>
          </a:p>
        </p:txBody>
      </p:sp>
      <p:sp>
        <p:nvSpPr>
          <p:cNvPr id="11" name="矩形 10"/>
          <p:cNvSpPr/>
          <p:nvPr/>
        </p:nvSpPr>
        <p:spPr>
          <a:xfrm>
            <a:off x="1059170" y="2621596"/>
            <a:ext cx="1697068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有效期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49088" y="3068960"/>
            <a:ext cx="1707150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创建时间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049088" y="3573016"/>
            <a:ext cx="1707150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最后访问时间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74732" y="2204864"/>
            <a:ext cx="1697068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会话标识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234026" y="1696162"/>
            <a:ext cx="110799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dirty="0"/>
              <a:t>会话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003194" y="2164214"/>
            <a:ext cx="1569661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会话属性名称</a:t>
            </a:r>
          </a:p>
        </p:txBody>
      </p:sp>
      <p:sp>
        <p:nvSpPr>
          <p:cNvPr id="18" name="矩形 17"/>
          <p:cNvSpPr/>
          <p:nvPr/>
        </p:nvSpPr>
        <p:spPr>
          <a:xfrm>
            <a:off x="4003194" y="2668270"/>
            <a:ext cx="1454245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会话属性值</a:t>
            </a:r>
          </a:p>
        </p:txBody>
      </p:sp>
    </p:spTree>
    <p:extLst>
      <p:ext uri="{BB962C8B-B14F-4D97-AF65-F5344CB8AC3E}">
        <p14:creationId xmlns:p14="http://schemas.microsoft.com/office/powerpoint/2010/main" val="2953062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24544" y="26064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会话管理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生命周期管理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59832" y="1628799"/>
            <a:ext cx="1872208" cy="34415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3595826" y="1696162"/>
            <a:ext cx="800219" cy="276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200" dirty="0" smtClean="0"/>
              <a:t>会话工厂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899592" y="5081120"/>
            <a:ext cx="1872208" cy="13635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1435585" y="5148482"/>
            <a:ext cx="800219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200" dirty="0" smtClean="0"/>
              <a:t>过期会话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扫描</a:t>
            </a:r>
            <a:r>
              <a:rPr lang="zh-CN" altLang="en-US" sz="1200" dirty="0"/>
              <a:t>器</a:t>
            </a:r>
          </a:p>
        </p:txBody>
      </p:sp>
      <p:sp>
        <p:nvSpPr>
          <p:cNvPr id="20" name="矩形 19"/>
          <p:cNvSpPr/>
          <p:nvPr/>
        </p:nvSpPr>
        <p:spPr>
          <a:xfrm>
            <a:off x="6228184" y="1625646"/>
            <a:ext cx="1872208" cy="241795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6533346" y="1693008"/>
            <a:ext cx="1261884" cy="276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200" dirty="0" smtClean="0"/>
              <a:t>会话管理过滤器</a:t>
            </a:r>
            <a:endParaRPr lang="zh-CN" altLang="en-US" sz="1200" dirty="0"/>
          </a:p>
        </p:txBody>
      </p:sp>
      <p:sp>
        <p:nvSpPr>
          <p:cNvPr id="3" name="圆柱形 2"/>
          <p:cNvSpPr/>
          <p:nvPr/>
        </p:nvSpPr>
        <p:spPr>
          <a:xfrm>
            <a:off x="1587732" y="3168364"/>
            <a:ext cx="648072" cy="720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会话</a:t>
            </a:r>
            <a:endParaRPr lang="en-US" altLang="zh-CN" sz="1200" dirty="0" smtClean="0"/>
          </a:p>
          <a:p>
            <a:pPr algn="ctr"/>
            <a:r>
              <a:rPr lang="zh-CN" altLang="en-US" sz="1200" dirty="0"/>
              <a:t>存储</a:t>
            </a:r>
          </a:p>
        </p:txBody>
      </p:sp>
      <p:sp>
        <p:nvSpPr>
          <p:cNvPr id="6" name="矩形 5"/>
          <p:cNvSpPr/>
          <p:nvPr/>
        </p:nvSpPr>
        <p:spPr>
          <a:xfrm>
            <a:off x="3403677" y="2108507"/>
            <a:ext cx="1107996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创建会话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1807882" y="1700280"/>
            <a:ext cx="965908" cy="54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会话标识管理</a:t>
            </a:r>
            <a:endParaRPr lang="zh-CN" altLang="en-US" sz="1200" dirty="0"/>
          </a:p>
        </p:txBody>
      </p:sp>
      <p:cxnSp>
        <p:nvCxnSpPr>
          <p:cNvPr id="9" name="直接箭头连接符 8"/>
          <p:cNvCxnSpPr>
            <a:stCxn id="6" idx="1"/>
            <a:endCxn id="22" idx="3"/>
          </p:cNvCxnSpPr>
          <p:nvPr/>
        </p:nvCxnSpPr>
        <p:spPr>
          <a:xfrm flipH="1" flipV="1">
            <a:off x="2773790" y="1973161"/>
            <a:ext cx="629887" cy="3201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98541" y="228044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获取会话标识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6533346" y="2162248"/>
            <a:ext cx="1368152" cy="54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设置会话标识</a:t>
            </a:r>
            <a:r>
              <a:rPr lang="en-US" altLang="zh-CN" sz="1200" dirty="0" smtClean="0"/>
              <a:t>cookie</a:t>
            </a:r>
            <a:endParaRPr lang="zh-CN" altLang="en-US" sz="1200" dirty="0"/>
          </a:p>
        </p:txBody>
      </p:sp>
      <p:cxnSp>
        <p:nvCxnSpPr>
          <p:cNvPr id="28" name="直接箭头连接符 27"/>
          <p:cNvCxnSpPr>
            <a:stCxn id="6" idx="3"/>
            <a:endCxn id="25" idx="1"/>
          </p:cNvCxnSpPr>
          <p:nvPr/>
        </p:nvCxnSpPr>
        <p:spPr>
          <a:xfrm>
            <a:off x="4511673" y="2293297"/>
            <a:ext cx="2021673" cy="1418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08104" y="216224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获取会话标识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5004048" y="4786571"/>
            <a:ext cx="1872208" cy="18107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5426026" y="4931876"/>
            <a:ext cx="954107" cy="276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200" dirty="0" smtClean="0"/>
              <a:t>会话监听器</a:t>
            </a:r>
            <a:endParaRPr lang="zh-CN" alt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5233666" y="5376007"/>
            <a:ext cx="1107996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create</a:t>
            </a:r>
            <a:endParaRPr lang="zh-CN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5233666" y="5808071"/>
            <a:ext cx="1107996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destroy</a:t>
            </a:r>
            <a:endParaRPr lang="zh-CN" alt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5177568" y="6227771"/>
            <a:ext cx="1345905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Add/</a:t>
            </a:r>
            <a:r>
              <a:rPr lang="en-US" altLang="zh-CN" sz="1200" dirty="0" err="1" smtClean="0"/>
              <a:t>Romove</a:t>
            </a:r>
            <a:endParaRPr lang="en-US" altLang="zh-CN" sz="1200" dirty="0" smtClean="0"/>
          </a:p>
          <a:p>
            <a:pPr algn="ctr"/>
            <a:r>
              <a:rPr lang="zh-CN" altLang="en-US" sz="1200" dirty="0"/>
              <a:t>属性</a:t>
            </a:r>
          </a:p>
        </p:txBody>
      </p:sp>
      <p:cxnSp>
        <p:nvCxnSpPr>
          <p:cNvPr id="40" name="直接箭头连接符 39"/>
          <p:cNvCxnSpPr>
            <a:stCxn id="6" idx="3"/>
            <a:endCxn id="32" idx="0"/>
          </p:cNvCxnSpPr>
          <p:nvPr/>
        </p:nvCxnSpPr>
        <p:spPr>
          <a:xfrm>
            <a:off x="4511673" y="2293297"/>
            <a:ext cx="1428479" cy="24932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403677" y="3168364"/>
            <a:ext cx="1107996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销毁会话</a:t>
            </a:r>
            <a:endParaRPr lang="zh-CN" altLang="en-US" sz="1200" dirty="0"/>
          </a:p>
        </p:txBody>
      </p:sp>
      <p:cxnSp>
        <p:nvCxnSpPr>
          <p:cNvPr id="46" name="直接箭头连接符 45"/>
          <p:cNvCxnSpPr>
            <a:stCxn id="44" idx="3"/>
          </p:cNvCxnSpPr>
          <p:nvPr/>
        </p:nvCxnSpPr>
        <p:spPr>
          <a:xfrm>
            <a:off x="4511673" y="3353154"/>
            <a:ext cx="1275991" cy="14334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328024" y="3657639"/>
            <a:ext cx="1250180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Add/</a:t>
            </a:r>
            <a:r>
              <a:rPr lang="en-US" altLang="zh-CN" sz="1200" dirty="0" err="1" smtClean="0"/>
              <a:t>Romove</a:t>
            </a:r>
            <a:r>
              <a:rPr lang="en-US" altLang="zh-CN" sz="1200" dirty="0" smtClean="0"/>
              <a:t>/get</a:t>
            </a:r>
          </a:p>
          <a:p>
            <a:pPr algn="ctr"/>
            <a:r>
              <a:rPr lang="zh-CN" altLang="en-US" sz="1200" dirty="0" smtClean="0"/>
              <a:t>会话属性</a:t>
            </a:r>
            <a:endParaRPr lang="zh-CN" altLang="en-US" sz="1200" dirty="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4283968" y="3806521"/>
            <a:ext cx="1142058" cy="980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285899" y="5745587"/>
            <a:ext cx="1107996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销毁过期会话</a:t>
            </a:r>
            <a:endParaRPr lang="zh-CN" altLang="en-US" sz="1200" dirty="0"/>
          </a:p>
        </p:txBody>
      </p:sp>
      <p:cxnSp>
        <p:nvCxnSpPr>
          <p:cNvPr id="52" name="直接箭头连接符 51"/>
          <p:cNvCxnSpPr>
            <a:stCxn id="51" idx="3"/>
            <a:endCxn id="37" idx="1"/>
          </p:cNvCxnSpPr>
          <p:nvPr/>
        </p:nvCxnSpPr>
        <p:spPr>
          <a:xfrm>
            <a:off x="2393895" y="5930377"/>
            <a:ext cx="2839771" cy="624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5" idx="0"/>
            <a:endCxn id="3" idx="3"/>
          </p:cNvCxnSpPr>
          <p:nvPr/>
        </p:nvCxnSpPr>
        <p:spPr>
          <a:xfrm flipV="1">
            <a:off x="1835696" y="3888444"/>
            <a:ext cx="76072" cy="11926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" idx="1"/>
            <a:endCxn id="3" idx="4"/>
          </p:cNvCxnSpPr>
          <p:nvPr/>
        </p:nvCxnSpPr>
        <p:spPr>
          <a:xfrm flipH="1">
            <a:off x="2235804" y="3349587"/>
            <a:ext cx="824028" cy="1788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3336178" y="4562296"/>
            <a:ext cx="1202071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获取会话</a:t>
            </a:r>
            <a:endParaRPr lang="zh-CN" altLang="en-US" sz="1200" dirty="0"/>
          </a:p>
        </p:txBody>
      </p:sp>
      <p:cxnSp>
        <p:nvCxnSpPr>
          <p:cNvPr id="68" name="直接箭头连接符 67"/>
          <p:cNvCxnSpPr>
            <a:stCxn id="69" idx="0"/>
            <a:endCxn id="66" idx="2"/>
          </p:cNvCxnSpPr>
          <p:nvPr/>
        </p:nvCxnSpPr>
        <p:spPr>
          <a:xfrm flipH="1" flipV="1">
            <a:off x="3937214" y="4931876"/>
            <a:ext cx="257836" cy="4614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3638583" y="5393293"/>
            <a:ext cx="1112933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获取会话</a:t>
            </a:r>
            <a:endParaRPr lang="zh-CN" altLang="en-US" sz="1200" dirty="0"/>
          </a:p>
        </p:txBody>
      </p:sp>
      <p:sp>
        <p:nvSpPr>
          <p:cNvPr id="73" name="矩形 72"/>
          <p:cNvSpPr/>
          <p:nvPr/>
        </p:nvSpPr>
        <p:spPr>
          <a:xfrm>
            <a:off x="1946899" y="4516005"/>
            <a:ext cx="1112933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获取会话属性</a:t>
            </a:r>
            <a:endParaRPr lang="zh-CN" altLang="en-US" sz="1200" dirty="0"/>
          </a:p>
        </p:txBody>
      </p:sp>
      <p:cxnSp>
        <p:nvCxnSpPr>
          <p:cNvPr id="75" name="直接箭头连接符 74"/>
          <p:cNvCxnSpPr>
            <a:stCxn id="73" idx="0"/>
            <a:endCxn id="47" idx="1"/>
          </p:cNvCxnSpPr>
          <p:nvPr/>
        </p:nvCxnSpPr>
        <p:spPr>
          <a:xfrm flipV="1">
            <a:off x="2503366" y="3842429"/>
            <a:ext cx="824658" cy="6735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6540809" y="2807391"/>
            <a:ext cx="1368152" cy="54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更新会话访问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时间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3403677" y="2557443"/>
            <a:ext cx="1107996" cy="54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更新会话访问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时间</a:t>
            </a:r>
            <a:endParaRPr lang="zh-CN" altLang="en-US" sz="1200" dirty="0"/>
          </a:p>
        </p:txBody>
      </p:sp>
      <p:cxnSp>
        <p:nvCxnSpPr>
          <p:cNvPr id="61" name="直接箭头连接符 60"/>
          <p:cNvCxnSpPr>
            <a:stCxn id="42" idx="1"/>
            <a:endCxn id="59" idx="3"/>
          </p:cNvCxnSpPr>
          <p:nvPr/>
        </p:nvCxnSpPr>
        <p:spPr>
          <a:xfrm flipH="1" flipV="1">
            <a:off x="4511673" y="2830324"/>
            <a:ext cx="2029136" cy="249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233593" y="2940405"/>
            <a:ext cx="1052306" cy="3255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Mysql</a:t>
            </a:r>
            <a:endParaRPr lang="zh-CN" altLang="en-US" sz="1400" dirty="0"/>
          </a:p>
        </p:txBody>
      </p:sp>
      <p:sp>
        <p:nvSpPr>
          <p:cNvPr id="67" name="椭圆 66"/>
          <p:cNvSpPr/>
          <p:nvPr/>
        </p:nvSpPr>
        <p:spPr>
          <a:xfrm>
            <a:off x="241363" y="3405872"/>
            <a:ext cx="1098008" cy="4576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MongoDB</a:t>
            </a:r>
            <a:endParaRPr lang="zh-CN" altLang="en-US" sz="1400" dirty="0"/>
          </a:p>
        </p:txBody>
      </p:sp>
      <p:sp>
        <p:nvSpPr>
          <p:cNvPr id="70" name="椭圆 69"/>
          <p:cNvSpPr/>
          <p:nvPr/>
        </p:nvSpPr>
        <p:spPr>
          <a:xfrm>
            <a:off x="233593" y="4043599"/>
            <a:ext cx="1052306" cy="3255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MEM</a:t>
            </a:r>
            <a:endParaRPr lang="zh-CN" altLang="en-US" sz="1400" dirty="0"/>
          </a:p>
        </p:txBody>
      </p:sp>
      <p:cxnSp>
        <p:nvCxnSpPr>
          <p:cNvPr id="74" name="直接箭头连接符 73"/>
          <p:cNvCxnSpPr>
            <a:stCxn id="3" idx="2"/>
            <a:endCxn id="54" idx="5"/>
          </p:cNvCxnSpPr>
          <p:nvPr/>
        </p:nvCxnSpPr>
        <p:spPr>
          <a:xfrm flipH="1" flipV="1">
            <a:off x="1131792" y="3218321"/>
            <a:ext cx="455940" cy="3100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3" idx="2"/>
            <a:endCxn id="67" idx="6"/>
          </p:cNvCxnSpPr>
          <p:nvPr/>
        </p:nvCxnSpPr>
        <p:spPr>
          <a:xfrm flipH="1">
            <a:off x="1339371" y="3528404"/>
            <a:ext cx="248361" cy="106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3" idx="2"/>
            <a:endCxn id="70" idx="7"/>
          </p:cNvCxnSpPr>
          <p:nvPr/>
        </p:nvCxnSpPr>
        <p:spPr>
          <a:xfrm flipH="1">
            <a:off x="1131792" y="3528404"/>
            <a:ext cx="455940" cy="5628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6533346" y="3481457"/>
            <a:ext cx="1368152" cy="328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会话失效检测</a:t>
            </a:r>
            <a:endParaRPr lang="zh-CN" altLang="en-US" sz="1200" dirty="0"/>
          </a:p>
        </p:txBody>
      </p:sp>
      <p:sp>
        <p:nvSpPr>
          <p:cNvPr id="86" name="矩形 85"/>
          <p:cNvSpPr/>
          <p:nvPr/>
        </p:nvSpPr>
        <p:spPr>
          <a:xfrm>
            <a:off x="3306537" y="4174859"/>
            <a:ext cx="1169981" cy="328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会话失效检测</a:t>
            </a:r>
            <a:endParaRPr lang="zh-CN" altLang="en-US" sz="1200" dirty="0"/>
          </a:p>
        </p:txBody>
      </p:sp>
      <p:cxnSp>
        <p:nvCxnSpPr>
          <p:cNvPr id="87" name="直接箭头连接符 86"/>
          <p:cNvCxnSpPr>
            <a:stCxn id="82" idx="1"/>
            <a:endCxn id="86" idx="3"/>
          </p:cNvCxnSpPr>
          <p:nvPr/>
        </p:nvCxnSpPr>
        <p:spPr>
          <a:xfrm flipH="1">
            <a:off x="4476518" y="3645650"/>
            <a:ext cx="2056828" cy="6934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7164288" y="476672"/>
            <a:ext cx="1019523" cy="648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用户请求</a:t>
            </a:r>
            <a:endParaRPr lang="zh-CN" altLang="en-US" sz="1400" dirty="0"/>
          </a:p>
        </p:txBody>
      </p:sp>
      <p:sp>
        <p:nvSpPr>
          <p:cNvPr id="91" name="下箭头 90"/>
          <p:cNvSpPr/>
          <p:nvPr/>
        </p:nvSpPr>
        <p:spPr>
          <a:xfrm>
            <a:off x="7577448" y="1124744"/>
            <a:ext cx="198731" cy="50090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7080869" y="4509120"/>
            <a:ext cx="1019523" cy="648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继续访问系统</a:t>
            </a:r>
            <a:endParaRPr lang="zh-CN" altLang="en-US" sz="1400" dirty="0"/>
          </a:p>
        </p:txBody>
      </p:sp>
      <p:sp>
        <p:nvSpPr>
          <p:cNvPr id="93" name="下箭头 92"/>
          <p:cNvSpPr/>
          <p:nvPr/>
        </p:nvSpPr>
        <p:spPr>
          <a:xfrm>
            <a:off x="7506023" y="4027219"/>
            <a:ext cx="198731" cy="50090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6516216" y="41154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有效请求</a:t>
            </a:r>
            <a:endParaRPr lang="zh-CN" altLang="en-US" dirty="0"/>
          </a:p>
        </p:txBody>
      </p:sp>
      <p:sp>
        <p:nvSpPr>
          <p:cNvPr id="97" name="椭圆 96"/>
          <p:cNvSpPr/>
          <p:nvPr/>
        </p:nvSpPr>
        <p:spPr>
          <a:xfrm>
            <a:off x="8630923" y="2940405"/>
            <a:ext cx="513077" cy="110319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无效会话处理</a:t>
            </a:r>
            <a:endParaRPr lang="zh-CN" altLang="en-US" sz="1000" dirty="0"/>
          </a:p>
        </p:txBody>
      </p:sp>
      <p:sp>
        <p:nvSpPr>
          <p:cNvPr id="99" name="燕尾形 98"/>
          <p:cNvSpPr/>
          <p:nvPr/>
        </p:nvSpPr>
        <p:spPr>
          <a:xfrm>
            <a:off x="8183811" y="3168364"/>
            <a:ext cx="242316" cy="484632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0" name="燕尾形 99"/>
          <p:cNvSpPr/>
          <p:nvPr/>
        </p:nvSpPr>
        <p:spPr>
          <a:xfrm>
            <a:off x="8388607" y="3168364"/>
            <a:ext cx="242316" cy="484632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20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8904" y="-90264"/>
            <a:ext cx="8229600" cy="78296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应用单点登录时序图通过</a:t>
            </a:r>
            <a:r>
              <a:rPr lang="en-US" altLang="zh-CN" dirty="0" smtClean="0"/>
              <a:t>SIM</a:t>
            </a:r>
            <a:r>
              <a:rPr lang="zh-CN" altLang="en-US" dirty="0" smtClean="0"/>
              <a:t>中转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38944" y="695765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Android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687216" y="695765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SIM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7071592" y="539552"/>
            <a:ext cx="1440160" cy="491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TokenServer</a:t>
            </a:r>
            <a:endParaRPr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339352" y="1187624"/>
            <a:ext cx="323528" cy="36004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3" idx="2"/>
          </p:cNvCxnSpPr>
          <p:nvPr/>
        </p:nvCxnSpPr>
        <p:spPr>
          <a:xfrm>
            <a:off x="1743000" y="983797"/>
            <a:ext cx="0" cy="5316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161536" y="983796"/>
            <a:ext cx="0" cy="391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0" idx="2"/>
          </p:cNvCxnSpPr>
          <p:nvPr/>
        </p:nvCxnSpPr>
        <p:spPr>
          <a:xfrm>
            <a:off x="7791672" y="1031411"/>
            <a:ext cx="0" cy="5268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343400" y="641465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</a:t>
            </a:r>
            <a:endParaRPr lang="zh-CN" altLang="en-US" dirty="0"/>
          </a:p>
        </p:txBody>
      </p:sp>
      <p:cxnSp>
        <p:nvCxnSpPr>
          <p:cNvPr id="66" name="直接连接符 65"/>
          <p:cNvCxnSpPr>
            <a:stCxn id="57" idx="2"/>
          </p:cNvCxnSpPr>
          <p:nvPr/>
        </p:nvCxnSpPr>
        <p:spPr>
          <a:xfrm>
            <a:off x="5847456" y="929497"/>
            <a:ext cx="1196" cy="548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748407" y="1187624"/>
            <a:ext cx="0" cy="1656184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743000" y="3894311"/>
            <a:ext cx="24185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8343" y="35029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访问应用</a:t>
            </a:r>
            <a:endParaRPr lang="zh-CN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2184444" y="3922485"/>
            <a:ext cx="1045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Ticket, </a:t>
            </a:r>
            <a:r>
              <a:rPr lang="en-US" altLang="zh-CN" sz="1200" dirty="0" err="1" smtClean="0"/>
              <a:t>AppID</a:t>
            </a:r>
            <a:endParaRPr lang="zh-CN" altLang="en-US" sz="1200" dirty="0"/>
          </a:p>
        </p:txBody>
      </p:sp>
      <p:cxnSp>
        <p:nvCxnSpPr>
          <p:cNvPr id="70" name="直接连接符 69"/>
          <p:cNvCxnSpPr/>
          <p:nvPr/>
        </p:nvCxnSpPr>
        <p:spPr>
          <a:xfrm>
            <a:off x="4161536" y="1308410"/>
            <a:ext cx="0" cy="4320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1706996" y="1516811"/>
            <a:ext cx="2454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391072" y="1547664"/>
            <a:ext cx="778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AppID</a:t>
            </a:r>
            <a:endParaRPr lang="en-US" altLang="zh-CN" sz="1200" dirty="0" smtClean="0"/>
          </a:p>
          <a:p>
            <a:r>
              <a:rPr lang="en-US" altLang="zh-CN" sz="1200" dirty="0" smtClean="0"/>
              <a:t>Account</a:t>
            </a:r>
          </a:p>
          <a:p>
            <a:r>
              <a:rPr lang="en-US" altLang="zh-CN" sz="1200" dirty="0"/>
              <a:t>Password</a:t>
            </a:r>
            <a:endParaRPr lang="zh-CN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2438200" y="1169910"/>
            <a:ext cx="1427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登录校验（</a:t>
            </a:r>
            <a:r>
              <a:rPr lang="en-US" altLang="zh-CN" sz="1200" dirty="0" smtClean="0"/>
              <a:t>https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82" name="直接连接符 81"/>
          <p:cNvCxnSpPr/>
          <p:nvPr/>
        </p:nvCxnSpPr>
        <p:spPr>
          <a:xfrm>
            <a:off x="4161536" y="1836592"/>
            <a:ext cx="0" cy="1007216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7791672" y="1793305"/>
            <a:ext cx="0" cy="105050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4161536" y="2009329"/>
            <a:ext cx="3630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335288" y="1990745"/>
            <a:ext cx="2639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Account,Worknumber,AppID,AppSecret</a:t>
            </a:r>
            <a:endParaRPr lang="zh-CN" alt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4505714" y="1662428"/>
            <a:ext cx="191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申请访问</a:t>
            </a:r>
            <a:r>
              <a:rPr lang="en-US" altLang="zh-CN" sz="1200" dirty="0" smtClean="0"/>
              <a:t>Ticket</a:t>
            </a:r>
            <a:r>
              <a:rPr lang="zh-CN" altLang="en-US" sz="1200" dirty="0"/>
              <a:t>（</a:t>
            </a:r>
            <a:r>
              <a:rPr lang="en-US" altLang="zh-CN" sz="1200" dirty="0" smtClean="0"/>
              <a:t>http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4191272" y="2650872"/>
            <a:ext cx="36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007035" y="2318556"/>
            <a:ext cx="1169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返回</a:t>
            </a:r>
            <a:r>
              <a:rPr lang="zh-CN" altLang="en-US" sz="1200" dirty="0" smtClean="0"/>
              <a:t>访问</a:t>
            </a:r>
            <a:r>
              <a:rPr lang="en-US" altLang="zh-CN" sz="1200" dirty="0" smtClean="0"/>
              <a:t>Ticket</a:t>
            </a:r>
            <a:endParaRPr lang="zh-CN" altLang="en-US" sz="1200" dirty="0"/>
          </a:p>
        </p:txBody>
      </p:sp>
      <p:cxnSp>
        <p:nvCxnSpPr>
          <p:cNvPr id="95" name="直接箭头连接符 94"/>
          <p:cNvCxnSpPr/>
          <p:nvPr/>
        </p:nvCxnSpPr>
        <p:spPr>
          <a:xfrm flipH="1">
            <a:off x="1748407" y="2809597"/>
            <a:ext cx="24131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393394" y="2843808"/>
            <a:ext cx="2000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包含</a:t>
            </a:r>
            <a:r>
              <a:rPr lang="en-US" altLang="zh-CN" sz="1200" dirty="0"/>
              <a:t>Ticket</a:t>
            </a:r>
            <a:r>
              <a:rPr lang="en-US" altLang="zh-CN" sz="1200" dirty="0" smtClean="0"/>
              <a:t>,,</a:t>
            </a:r>
            <a:r>
              <a:rPr lang="en-US" altLang="zh-CN" sz="1200" dirty="0" err="1"/>
              <a:t>AppID,AppSecret</a:t>
            </a:r>
            <a:endParaRPr lang="zh-CN" altLang="en-US" sz="1200" dirty="0"/>
          </a:p>
          <a:p>
            <a:endParaRPr lang="zh-CN" alt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2294184" y="2466054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登录成功返回会话信息</a:t>
            </a:r>
            <a:endParaRPr lang="zh-CN" altLang="en-US" sz="1200" dirty="0"/>
          </a:p>
        </p:txBody>
      </p:sp>
      <p:cxnSp>
        <p:nvCxnSpPr>
          <p:cNvPr id="98" name="直接连接符 97"/>
          <p:cNvCxnSpPr/>
          <p:nvPr/>
        </p:nvCxnSpPr>
        <p:spPr>
          <a:xfrm>
            <a:off x="1748407" y="3120807"/>
            <a:ext cx="0" cy="4320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76202" y="296909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内存存储</a:t>
            </a:r>
            <a:r>
              <a:rPr lang="en-US" altLang="zh-CN" sz="1200" dirty="0" smtClean="0"/>
              <a:t>Ticket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r>
              <a:rPr lang="zh-CN" altLang="en-US" sz="1200" dirty="0" smtClean="0"/>
              <a:t>做单点登录时使用</a:t>
            </a:r>
            <a:endParaRPr lang="zh-CN" altLang="en-US" sz="1200" dirty="0"/>
          </a:p>
        </p:txBody>
      </p:sp>
      <p:cxnSp>
        <p:nvCxnSpPr>
          <p:cNvPr id="100" name="直接连接符 99"/>
          <p:cNvCxnSpPr/>
          <p:nvPr/>
        </p:nvCxnSpPr>
        <p:spPr>
          <a:xfrm>
            <a:off x="1743000" y="3665801"/>
            <a:ext cx="0" cy="2855657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643574" y="1342529"/>
            <a:ext cx="10634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72247" y="100990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登录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58549" y="1342529"/>
            <a:ext cx="778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Account</a:t>
            </a:r>
          </a:p>
          <a:p>
            <a:r>
              <a:rPr lang="en-US" altLang="zh-CN" sz="1200" dirty="0"/>
              <a:t>Password</a:t>
            </a:r>
            <a:endParaRPr lang="zh-CN" altLang="en-US" sz="1200" dirty="0"/>
          </a:p>
        </p:txBody>
      </p:sp>
      <p:sp>
        <p:nvSpPr>
          <p:cNvPr id="104" name="笑脸 103"/>
          <p:cNvSpPr/>
          <p:nvPr/>
        </p:nvSpPr>
        <p:spPr>
          <a:xfrm>
            <a:off x="399889" y="3633968"/>
            <a:ext cx="323528" cy="36004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/>
          <p:cNvCxnSpPr/>
          <p:nvPr/>
        </p:nvCxnSpPr>
        <p:spPr>
          <a:xfrm>
            <a:off x="704111" y="3788873"/>
            <a:ext cx="1002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884202" y="3552855"/>
            <a:ext cx="1981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申请访问</a:t>
            </a:r>
            <a:r>
              <a:rPr lang="en-US" altLang="zh-CN" sz="1200" dirty="0" smtClean="0"/>
              <a:t>token</a:t>
            </a:r>
            <a:r>
              <a:rPr lang="zh-CN" altLang="en-US" sz="1200" dirty="0"/>
              <a:t>（</a:t>
            </a:r>
            <a:r>
              <a:rPr lang="en-US" altLang="zh-CN" sz="1200" dirty="0"/>
              <a:t>https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108" name="直接连接符 107"/>
          <p:cNvCxnSpPr/>
          <p:nvPr/>
        </p:nvCxnSpPr>
        <p:spPr>
          <a:xfrm>
            <a:off x="4161536" y="3779912"/>
            <a:ext cx="0" cy="91200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7791672" y="3779912"/>
            <a:ext cx="1196" cy="91200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4161536" y="3995936"/>
            <a:ext cx="3630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335288" y="3977352"/>
            <a:ext cx="1654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Ticket</a:t>
            </a:r>
            <a:r>
              <a:rPr lang="en-US" altLang="zh-CN" sz="1200" dirty="0" err="1" smtClean="0"/>
              <a:t>,AppID,AppSecret</a:t>
            </a:r>
            <a:endParaRPr lang="zh-CN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335288" y="3649035"/>
            <a:ext cx="191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申请访问</a:t>
            </a:r>
            <a:r>
              <a:rPr lang="en-US" altLang="zh-CN" sz="1200" dirty="0"/>
              <a:t>token 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http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115" name="直接箭头连接符 114"/>
          <p:cNvCxnSpPr/>
          <p:nvPr/>
        </p:nvCxnSpPr>
        <p:spPr>
          <a:xfrm flipH="1">
            <a:off x="4191272" y="4637479"/>
            <a:ext cx="36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007035" y="4353160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返回</a:t>
            </a:r>
            <a:r>
              <a:rPr lang="zh-CN" altLang="en-US" sz="1200" dirty="0" smtClean="0"/>
              <a:t>访问</a:t>
            </a:r>
            <a:r>
              <a:rPr lang="en-US" altLang="zh-CN" sz="1200" dirty="0" smtClean="0"/>
              <a:t>Token</a:t>
            </a:r>
            <a:endParaRPr lang="zh-CN" alt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839371" y="2042061"/>
            <a:ext cx="400110" cy="8550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生成</a:t>
            </a:r>
            <a:r>
              <a:rPr lang="en-US" altLang="zh-CN" sz="1400" dirty="0" smtClean="0"/>
              <a:t>ticket</a:t>
            </a:r>
            <a:endParaRPr lang="zh-CN" alt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854617" y="3896266"/>
            <a:ext cx="400110" cy="8785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生成</a:t>
            </a:r>
            <a:r>
              <a:rPr lang="en-US" altLang="zh-CN" sz="1400" dirty="0"/>
              <a:t>Token</a:t>
            </a:r>
            <a:endParaRPr lang="zh-CN" altLang="en-US" sz="1400" dirty="0"/>
          </a:p>
        </p:txBody>
      </p:sp>
      <p:cxnSp>
        <p:nvCxnSpPr>
          <p:cNvPr id="121" name="直接箭头连接符 120"/>
          <p:cNvCxnSpPr/>
          <p:nvPr/>
        </p:nvCxnSpPr>
        <p:spPr>
          <a:xfrm flipH="1">
            <a:off x="1748408" y="4637479"/>
            <a:ext cx="2413128" cy="6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088823" y="4360480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返回</a:t>
            </a:r>
            <a:r>
              <a:rPr lang="zh-CN" altLang="en-US" sz="1200" dirty="0" smtClean="0"/>
              <a:t>访问</a:t>
            </a:r>
            <a:r>
              <a:rPr lang="en-US" altLang="zh-CN" sz="1200" dirty="0" smtClean="0"/>
              <a:t>Token</a:t>
            </a:r>
            <a:endParaRPr lang="zh-CN" altLang="en-US" sz="1200" dirty="0"/>
          </a:p>
        </p:txBody>
      </p:sp>
      <p:cxnSp>
        <p:nvCxnSpPr>
          <p:cNvPr id="125" name="直接连接符 124"/>
          <p:cNvCxnSpPr/>
          <p:nvPr/>
        </p:nvCxnSpPr>
        <p:spPr>
          <a:xfrm>
            <a:off x="5848652" y="4953136"/>
            <a:ext cx="16303" cy="1068152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1769362" y="5076056"/>
            <a:ext cx="4078094" cy="15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383474" y="5004048"/>
            <a:ext cx="1931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Token,url</a:t>
            </a:r>
            <a:r>
              <a:rPr lang="en-US" altLang="zh-CN" sz="1200" dirty="0" smtClean="0"/>
              <a:t>,</a:t>
            </a:r>
            <a:r>
              <a:rPr lang="en-US" altLang="zh-CN" sz="1200" dirty="0"/>
              <a:t> </a:t>
            </a:r>
            <a:r>
              <a:rPr lang="en-US" altLang="zh-CN" sz="1200" dirty="0" err="1" smtClean="0"/>
              <a:t>AppID,AppSecret</a:t>
            </a:r>
            <a:endParaRPr lang="zh-CN" altLang="en-US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563669" y="4799057"/>
            <a:ext cx="191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访问应用（</a:t>
            </a:r>
            <a:r>
              <a:rPr lang="en-US" altLang="zh-CN" sz="1200" dirty="0" smtClean="0"/>
              <a:t>http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132" name="直接连接符 131"/>
          <p:cNvCxnSpPr/>
          <p:nvPr/>
        </p:nvCxnSpPr>
        <p:spPr>
          <a:xfrm>
            <a:off x="7791672" y="4953136"/>
            <a:ext cx="1196" cy="912004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5864955" y="5148064"/>
            <a:ext cx="19399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081566" y="4903293"/>
            <a:ext cx="858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校验</a:t>
            </a:r>
            <a:r>
              <a:rPr lang="en-US" altLang="zh-CN" sz="1200" dirty="0" smtClean="0"/>
              <a:t>Token</a:t>
            </a:r>
            <a:endParaRPr lang="zh-CN" alt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919464" y="5076056"/>
            <a:ext cx="1650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Token,AppID,AppSecret</a:t>
            </a:r>
            <a:endParaRPr lang="zh-CN" altLang="en-US" sz="1200" dirty="0"/>
          </a:p>
        </p:txBody>
      </p:sp>
      <p:cxnSp>
        <p:nvCxnSpPr>
          <p:cNvPr id="143" name="直接箭头连接符 142"/>
          <p:cNvCxnSpPr/>
          <p:nvPr/>
        </p:nvCxnSpPr>
        <p:spPr>
          <a:xfrm flipH="1" flipV="1">
            <a:off x="5864955" y="5558046"/>
            <a:ext cx="1926717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874922" y="535305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提示非法请求</a:t>
            </a:r>
            <a:endParaRPr lang="zh-CN" alt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008637" y="5353055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Token</a:t>
            </a:r>
            <a:r>
              <a:rPr lang="zh-CN" altLang="en-US" sz="1200" dirty="0" smtClean="0"/>
              <a:t>校验失败</a:t>
            </a:r>
            <a:endParaRPr lang="zh-CN" altLang="en-US" sz="1200" dirty="0"/>
          </a:p>
        </p:txBody>
      </p:sp>
      <p:cxnSp>
        <p:nvCxnSpPr>
          <p:cNvPr id="151" name="直接箭头连接符 150"/>
          <p:cNvCxnSpPr/>
          <p:nvPr/>
        </p:nvCxnSpPr>
        <p:spPr>
          <a:xfrm flipH="1" flipV="1">
            <a:off x="1769362" y="5598066"/>
            <a:ext cx="4052883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 flipH="1">
            <a:off x="5864955" y="5844998"/>
            <a:ext cx="1901386" cy="20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5983305" y="5617940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Token</a:t>
            </a:r>
            <a:r>
              <a:rPr lang="zh-CN" altLang="en-US" sz="1200" dirty="0" smtClean="0"/>
              <a:t>校验</a:t>
            </a:r>
            <a:r>
              <a:rPr lang="zh-CN" altLang="en-US" sz="1200" dirty="0"/>
              <a:t>成功</a:t>
            </a:r>
          </a:p>
        </p:txBody>
      </p:sp>
      <p:cxnSp>
        <p:nvCxnSpPr>
          <p:cNvPr id="164" name="直接连接符 163"/>
          <p:cNvCxnSpPr/>
          <p:nvPr/>
        </p:nvCxnSpPr>
        <p:spPr>
          <a:xfrm>
            <a:off x="5856803" y="6089410"/>
            <a:ext cx="0" cy="4320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5823971" y="5948033"/>
            <a:ext cx="369332" cy="64376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200" dirty="0" smtClean="0"/>
              <a:t>SSO</a:t>
            </a:r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cxnSp>
        <p:nvCxnSpPr>
          <p:cNvPr id="167" name="直接箭头连接符 166"/>
          <p:cNvCxnSpPr/>
          <p:nvPr/>
        </p:nvCxnSpPr>
        <p:spPr>
          <a:xfrm flipH="1" flipV="1">
            <a:off x="1756611" y="6117184"/>
            <a:ext cx="4052883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777397" y="5827347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SSO</a:t>
            </a:r>
            <a:r>
              <a:rPr lang="zh-CN" altLang="en-US" sz="1200" dirty="0" smtClean="0"/>
              <a:t>失败，提示非法请求</a:t>
            </a:r>
            <a:endParaRPr lang="zh-CN" altLang="en-US" sz="1200" dirty="0"/>
          </a:p>
        </p:txBody>
      </p:sp>
      <p:cxnSp>
        <p:nvCxnSpPr>
          <p:cNvPr id="171" name="直接箭头连接符 170"/>
          <p:cNvCxnSpPr/>
          <p:nvPr/>
        </p:nvCxnSpPr>
        <p:spPr>
          <a:xfrm flipH="1" flipV="1">
            <a:off x="1727207" y="6394758"/>
            <a:ext cx="4052883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2777397" y="6139250"/>
            <a:ext cx="2443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SSO</a:t>
            </a:r>
            <a:r>
              <a:rPr lang="zh-CN" altLang="en-US" sz="1200" dirty="0" smtClean="0"/>
              <a:t>成功，允许访问</a:t>
            </a:r>
            <a:r>
              <a:rPr lang="en-US" altLang="zh-CN" sz="1200" dirty="0" err="1" smtClean="0"/>
              <a:t>url</a:t>
            </a:r>
            <a:r>
              <a:rPr lang="zh-CN" altLang="en-US" sz="1200" dirty="0" smtClean="0"/>
              <a:t>对应的页面</a:t>
            </a:r>
            <a:endParaRPr lang="zh-CN" altLang="en-US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7839371" y="4969883"/>
            <a:ext cx="400110" cy="8785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校验</a:t>
            </a:r>
            <a:r>
              <a:rPr lang="en-US" altLang="zh-CN" sz="1400" dirty="0" smtClean="0"/>
              <a:t>Token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4583521" y="2822020"/>
            <a:ext cx="2928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Ticket=</a:t>
            </a:r>
            <a:r>
              <a:rPr lang="zh-CN" altLang="en-US" dirty="0" smtClean="0"/>
              <a:t>域账号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工号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时间戳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34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8904" y="-90264"/>
            <a:ext cx="8229600" cy="782960"/>
          </a:xfrm>
        </p:spPr>
        <p:txBody>
          <a:bodyPr/>
          <a:lstStyle/>
          <a:p>
            <a:r>
              <a:rPr lang="zh-CN" altLang="en-US" dirty="0" smtClean="0"/>
              <a:t>应用单点登录时序图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38944" y="695765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Android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687216" y="695765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SIM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7071592" y="539552"/>
            <a:ext cx="1440160" cy="491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TokenServer</a:t>
            </a:r>
            <a:endParaRPr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339352" y="1187624"/>
            <a:ext cx="323528" cy="36004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3" idx="2"/>
          </p:cNvCxnSpPr>
          <p:nvPr/>
        </p:nvCxnSpPr>
        <p:spPr>
          <a:xfrm>
            <a:off x="1743000" y="983797"/>
            <a:ext cx="0" cy="5316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161536" y="983796"/>
            <a:ext cx="0" cy="2353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0" idx="2"/>
          </p:cNvCxnSpPr>
          <p:nvPr/>
        </p:nvCxnSpPr>
        <p:spPr>
          <a:xfrm>
            <a:off x="7791672" y="1031411"/>
            <a:ext cx="0" cy="5268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343400" y="641465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</a:t>
            </a:r>
            <a:endParaRPr lang="zh-CN" altLang="en-US" dirty="0"/>
          </a:p>
        </p:txBody>
      </p:sp>
      <p:cxnSp>
        <p:nvCxnSpPr>
          <p:cNvPr id="66" name="直接连接符 65"/>
          <p:cNvCxnSpPr>
            <a:stCxn id="57" idx="2"/>
          </p:cNvCxnSpPr>
          <p:nvPr/>
        </p:nvCxnSpPr>
        <p:spPr>
          <a:xfrm>
            <a:off x="5847456" y="929497"/>
            <a:ext cx="1196" cy="548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748407" y="1187624"/>
            <a:ext cx="0" cy="1656184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8343" y="35029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访问应用</a:t>
            </a:r>
            <a:endParaRPr lang="zh-CN" altLang="en-US" sz="1200" dirty="0"/>
          </a:p>
        </p:txBody>
      </p:sp>
      <p:cxnSp>
        <p:nvCxnSpPr>
          <p:cNvPr id="70" name="直接连接符 69"/>
          <p:cNvCxnSpPr/>
          <p:nvPr/>
        </p:nvCxnSpPr>
        <p:spPr>
          <a:xfrm>
            <a:off x="4161536" y="1308410"/>
            <a:ext cx="0" cy="4320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1706996" y="1516811"/>
            <a:ext cx="2454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391072" y="1547664"/>
            <a:ext cx="1115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AppID,Account</a:t>
            </a:r>
            <a:endParaRPr lang="en-US" altLang="zh-CN" sz="1200" dirty="0" smtClean="0"/>
          </a:p>
          <a:p>
            <a:r>
              <a:rPr lang="en-US" altLang="zh-CN" sz="1200" dirty="0"/>
              <a:t>Password</a:t>
            </a:r>
            <a:endParaRPr lang="zh-CN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2438200" y="1169910"/>
            <a:ext cx="1427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登录校验（</a:t>
            </a:r>
            <a:r>
              <a:rPr lang="en-US" altLang="zh-CN" sz="1200" dirty="0" smtClean="0"/>
              <a:t>https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82" name="直接连接符 81"/>
          <p:cNvCxnSpPr/>
          <p:nvPr/>
        </p:nvCxnSpPr>
        <p:spPr>
          <a:xfrm>
            <a:off x="4161536" y="1836592"/>
            <a:ext cx="0" cy="1007216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7791672" y="1793305"/>
            <a:ext cx="0" cy="105050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4161536" y="2009329"/>
            <a:ext cx="3630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335288" y="1990745"/>
            <a:ext cx="2639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Account,Worknumber,AppID,AppSecret</a:t>
            </a:r>
            <a:endParaRPr lang="zh-CN" alt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4505714" y="1662428"/>
            <a:ext cx="191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申请访问</a:t>
            </a:r>
            <a:r>
              <a:rPr lang="en-US" altLang="zh-CN" sz="1200" dirty="0" smtClean="0"/>
              <a:t>Ticket</a:t>
            </a:r>
            <a:r>
              <a:rPr lang="zh-CN" altLang="en-US" sz="1200" dirty="0"/>
              <a:t>（</a:t>
            </a:r>
            <a:r>
              <a:rPr lang="en-US" altLang="zh-CN" sz="1200" dirty="0" smtClean="0"/>
              <a:t>http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4191272" y="2650872"/>
            <a:ext cx="36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007035" y="2318556"/>
            <a:ext cx="1169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返回</a:t>
            </a:r>
            <a:r>
              <a:rPr lang="zh-CN" altLang="en-US" sz="1200" dirty="0" smtClean="0"/>
              <a:t>访问</a:t>
            </a:r>
            <a:r>
              <a:rPr lang="en-US" altLang="zh-CN" sz="1200" dirty="0" smtClean="0"/>
              <a:t>Ticket</a:t>
            </a:r>
            <a:endParaRPr lang="zh-CN" altLang="en-US" sz="1200" dirty="0"/>
          </a:p>
        </p:txBody>
      </p:sp>
      <p:cxnSp>
        <p:nvCxnSpPr>
          <p:cNvPr id="95" name="直接箭头连接符 94"/>
          <p:cNvCxnSpPr/>
          <p:nvPr/>
        </p:nvCxnSpPr>
        <p:spPr>
          <a:xfrm flipH="1">
            <a:off x="1748407" y="2809597"/>
            <a:ext cx="24131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393394" y="2843808"/>
            <a:ext cx="1995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包含</a:t>
            </a:r>
            <a:r>
              <a:rPr lang="en-US" altLang="zh-CN" sz="1200" dirty="0" smtClean="0"/>
              <a:t>Ticket,</a:t>
            </a:r>
            <a:r>
              <a:rPr lang="en-US" altLang="zh-CN" sz="1200" dirty="0"/>
              <a:t> </a:t>
            </a:r>
            <a:r>
              <a:rPr lang="en-US" altLang="zh-CN" sz="1200" dirty="0" err="1"/>
              <a:t>AppID,AppSecret</a:t>
            </a:r>
            <a:endParaRPr lang="zh-CN" alt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2294184" y="2466054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登录成功返回会话信息</a:t>
            </a:r>
            <a:endParaRPr lang="zh-CN" altLang="en-US" sz="1200" dirty="0"/>
          </a:p>
        </p:txBody>
      </p:sp>
      <p:cxnSp>
        <p:nvCxnSpPr>
          <p:cNvPr id="98" name="直接连接符 97"/>
          <p:cNvCxnSpPr/>
          <p:nvPr/>
        </p:nvCxnSpPr>
        <p:spPr>
          <a:xfrm>
            <a:off x="1748407" y="3120807"/>
            <a:ext cx="0" cy="4320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76202" y="296909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内存存储</a:t>
            </a:r>
            <a:r>
              <a:rPr lang="en-US" altLang="zh-CN" sz="1200" dirty="0" smtClean="0"/>
              <a:t>Ticket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r>
              <a:rPr lang="zh-CN" altLang="en-US" sz="1200" dirty="0" smtClean="0"/>
              <a:t>做单点登录时使用</a:t>
            </a:r>
            <a:endParaRPr lang="zh-CN" altLang="en-US" sz="1200" dirty="0"/>
          </a:p>
        </p:txBody>
      </p:sp>
      <p:cxnSp>
        <p:nvCxnSpPr>
          <p:cNvPr id="100" name="直接连接符 99"/>
          <p:cNvCxnSpPr/>
          <p:nvPr/>
        </p:nvCxnSpPr>
        <p:spPr>
          <a:xfrm>
            <a:off x="1743000" y="3665801"/>
            <a:ext cx="0" cy="2855657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643574" y="1342529"/>
            <a:ext cx="10634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72247" y="100990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登录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58549" y="1342529"/>
            <a:ext cx="778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Account</a:t>
            </a:r>
          </a:p>
          <a:p>
            <a:r>
              <a:rPr lang="en-US" altLang="zh-CN" sz="1200" dirty="0"/>
              <a:t>Password</a:t>
            </a:r>
            <a:endParaRPr lang="zh-CN" altLang="en-US" sz="1200" dirty="0"/>
          </a:p>
        </p:txBody>
      </p:sp>
      <p:sp>
        <p:nvSpPr>
          <p:cNvPr id="104" name="笑脸 103"/>
          <p:cNvSpPr/>
          <p:nvPr/>
        </p:nvSpPr>
        <p:spPr>
          <a:xfrm>
            <a:off x="399889" y="3633968"/>
            <a:ext cx="323528" cy="36004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/>
          <p:cNvCxnSpPr/>
          <p:nvPr/>
        </p:nvCxnSpPr>
        <p:spPr>
          <a:xfrm>
            <a:off x="704111" y="3788873"/>
            <a:ext cx="1002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7791672" y="3779912"/>
            <a:ext cx="1196" cy="91200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1769362" y="3995936"/>
            <a:ext cx="6022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335288" y="3977352"/>
            <a:ext cx="1654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Ticket</a:t>
            </a:r>
            <a:r>
              <a:rPr lang="en-US" altLang="zh-CN" sz="1200" dirty="0" err="1" smtClean="0"/>
              <a:t>,AppID,AppSecret</a:t>
            </a:r>
            <a:endParaRPr lang="zh-CN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335288" y="3649035"/>
            <a:ext cx="191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申请访问</a:t>
            </a:r>
            <a:r>
              <a:rPr lang="en-US" altLang="zh-CN" sz="1200" dirty="0"/>
              <a:t>token 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https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115" name="直接箭头连接符 114"/>
          <p:cNvCxnSpPr/>
          <p:nvPr/>
        </p:nvCxnSpPr>
        <p:spPr>
          <a:xfrm flipH="1">
            <a:off x="1769362" y="4637479"/>
            <a:ext cx="6022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007035" y="4353160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返回</a:t>
            </a:r>
            <a:r>
              <a:rPr lang="zh-CN" altLang="en-US" sz="1200" dirty="0" smtClean="0"/>
              <a:t>访问</a:t>
            </a:r>
            <a:r>
              <a:rPr lang="en-US" altLang="zh-CN" sz="1200" dirty="0" smtClean="0"/>
              <a:t>Token</a:t>
            </a:r>
            <a:endParaRPr lang="zh-CN" alt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839371" y="2042061"/>
            <a:ext cx="400110" cy="8550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生成</a:t>
            </a:r>
            <a:r>
              <a:rPr lang="en-US" altLang="zh-CN" sz="1400" dirty="0" smtClean="0"/>
              <a:t>ticket</a:t>
            </a:r>
            <a:endParaRPr lang="zh-CN" alt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854617" y="3896266"/>
            <a:ext cx="400110" cy="8785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生成</a:t>
            </a:r>
            <a:r>
              <a:rPr lang="en-US" altLang="zh-CN" sz="1400" dirty="0"/>
              <a:t>Token</a:t>
            </a:r>
            <a:endParaRPr lang="zh-CN" altLang="en-US" sz="1400" dirty="0"/>
          </a:p>
        </p:txBody>
      </p:sp>
      <p:cxnSp>
        <p:nvCxnSpPr>
          <p:cNvPr id="125" name="直接连接符 124"/>
          <p:cNvCxnSpPr/>
          <p:nvPr/>
        </p:nvCxnSpPr>
        <p:spPr>
          <a:xfrm>
            <a:off x="5848652" y="4953136"/>
            <a:ext cx="16303" cy="1068152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1769362" y="5076056"/>
            <a:ext cx="4078094" cy="15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383474" y="5004048"/>
            <a:ext cx="1857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Token,url</a:t>
            </a:r>
            <a:r>
              <a:rPr lang="en-US" altLang="zh-CN" sz="1200" dirty="0" err="1"/>
              <a:t>,AppID,AppSecret</a:t>
            </a:r>
            <a:endParaRPr lang="zh-CN" altLang="en-US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113540" y="4814637"/>
            <a:ext cx="191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访问应用（</a:t>
            </a:r>
            <a:r>
              <a:rPr lang="en-US" altLang="zh-CN" sz="1200" dirty="0" smtClean="0"/>
              <a:t>http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132" name="直接连接符 131"/>
          <p:cNvCxnSpPr/>
          <p:nvPr/>
        </p:nvCxnSpPr>
        <p:spPr>
          <a:xfrm>
            <a:off x="7791672" y="4953136"/>
            <a:ext cx="1196" cy="912004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5864955" y="5148064"/>
            <a:ext cx="19399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081566" y="4903293"/>
            <a:ext cx="858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校验</a:t>
            </a:r>
            <a:r>
              <a:rPr lang="en-US" altLang="zh-CN" sz="1200" dirty="0" smtClean="0"/>
              <a:t>Token</a:t>
            </a:r>
            <a:endParaRPr lang="zh-CN" alt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919464" y="5076056"/>
            <a:ext cx="1650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Token,AppID,AppSecret</a:t>
            </a:r>
            <a:endParaRPr lang="zh-CN" altLang="en-US" sz="1200" dirty="0"/>
          </a:p>
        </p:txBody>
      </p:sp>
      <p:cxnSp>
        <p:nvCxnSpPr>
          <p:cNvPr id="143" name="直接箭头连接符 142"/>
          <p:cNvCxnSpPr/>
          <p:nvPr/>
        </p:nvCxnSpPr>
        <p:spPr>
          <a:xfrm flipH="1" flipV="1">
            <a:off x="5864955" y="5558046"/>
            <a:ext cx="1926717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874922" y="535305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提示非法请求</a:t>
            </a:r>
            <a:endParaRPr lang="zh-CN" alt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008637" y="5353055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Token</a:t>
            </a:r>
            <a:r>
              <a:rPr lang="zh-CN" altLang="en-US" sz="1200" dirty="0" smtClean="0"/>
              <a:t>校验失败</a:t>
            </a:r>
            <a:endParaRPr lang="zh-CN" altLang="en-US" sz="1200" dirty="0"/>
          </a:p>
        </p:txBody>
      </p:sp>
      <p:cxnSp>
        <p:nvCxnSpPr>
          <p:cNvPr id="151" name="直接箭头连接符 150"/>
          <p:cNvCxnSpPr/>
          <p:nvPr/>
        </p:nvCxnSpPr>
        <p:spPr>
          <a:xfrm flipH="1" flipV="1">
            <a:off x="1769362" y="5598066"/>
            <a:ext cx="4052883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 flipH="1">
            <a:off x="5864955" y="5844998"/>
            <a:ext cx="1901386" cy="20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5983305" y="5617940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Token</a:t>
            </a:r>
            <a:r>
              <a:rPr lang="zh-CN" altLang="en-US" sz="1200" dirty="0" smtClean="0"/>
              <a:t>校验</a:t>
            </a:r>
            <a:r>
              <a:rPr lang="zh-CN" altLang="en-US" sz="1200" dirty="0"/>
              <a:t>成功</a:t>
            </a:r>
          </a:p>
        </p:txBody>
      </p:sp>
      <p:cxnSp>
        <p:nvCxnSpPr>
          <p:cNvPr id="164" name="直接连接符 163"/>
          <p:cNvCxnSpPr/>
          <p:nvPr/>
        </p:nvCxnSpPr>
        <p:spPr>
          <a:xfrm>
            <a:off x="5856803" y="6089410"/>
            <a:ext cx="0" cy="4320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5823971" y="5948033"/>
            <a:ext cx="369332" cy="64376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200" dirty="0" smtClean="0"/>
              <a:t>SSO</a:t>
            </a:r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cxnSp>
        <p:nvCxnSpPr>
          <p:cNvPr id="167" name="直接箭头连接符 166"/>
          <p:cNvCxnSpPr/>
          <p:nvPr/>
        </p:nvCxnSpPr>
        <p:spPr>
          <a:xfrm flipH="1" flipV="1">
            <a:off x="1756611" y="6117184"/>
            <a:ext cx="4052883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777397" y="5827347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SSO</a:t>
            </a:r>
            <a:r>
              <a:rPr lang="zh-CN" altLang="en-US" sz="1200" dirty="0" smtClean="0"/>
              <a:t>失败，提示非法请求</a:t>
            </a:r>
            <a:endParaRPr lang="zh-CN" altLang="en-US" sz="1200" dirty="0"/>
          </a:p>
        </p:txBody>
      </p:sp>
      <p:cxnSp>
        <p:nvCxnSpPr>
          <p:cNvPr id="171" name="直接箭头连接符 170"/>
          <p:cNvCxnSpPr/>
          <p:nvPr/>
        </p:nvCxnSpPr>
        <p:spPr>
          <a:xfrm flipH="1" flipV="1">
            <a:off x="1727207" y="6394758"/>
            <a:ext cx="4052883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2777397" y="6139250"/>
            <a:ext cx="2135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SSO</a:t>
            </a:r>
            <a:r>
              <a:rPr lang="zh-CN" altLang="en-US" sz="1200" dirty="0" smtClean="0"/>
              <a:t>成功，访问</a:t>
            </a:r>
            <a:r>
              <a:rPr lang="en-US" altLang="zh-CN" sz="1200" dirty="0" err="1" smtClean="0"/>
              <a:t>url</a:t>
            </a:r>
            <a:r>
              <a:rPr lang="zh-CN" altLang="en-US" sz="1200" dirty="0" smtClean="0"/>
              <a:t>对应的页面</a:t>
            </a:r>
            <a:endParaRPr lang="zh-CN" altLang="en-US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7839371" y="4969883"/>
            <a:ext cx="400110" cy="8785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校验</a:t>
            </a:r>
            <a:r>
              <a:rPr lang="en-US" altLang="zh-CN" sz="1400" dirty="0" smtClean="0"/>
              <a:t>Token</a:t>
            </a:r>
            <a:endParaRPr lang="zh-CN" altLang="en-US" sz="1400" dirty="0"/>
          </a:p>
        </p:txBody>
      </p:sp>
      <p:sp>
        <p:nvSpPr>
          <p:cNvPr id="65" name="矩形 64"/>
          <p:cNvSpPr/>
          <p:nvPr/>
        </p:nvSpPr>
        <p:spPr>
          <a:xfrm>
            <a:off x="4583521" y="2822020"/>
            <a:ext cx="2928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Ticket=</a:t>
            </a:r>
            <a:r>
              <a:rPr lang="zh-CN" altLang="en-US" dirty="0" smtClean="0"/>
              <a:t>域账号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工号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时间戳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62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2843808" y="5013909"/>
            <a:ext cx="2016224" cy="1084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2844135" y="3703042"/>
            <a:ext cx="2016224" cy="1084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认证签名令牌</a:t>
            </a:r>
            <a:r>
              <a:rPr lang="zh-CN" altLang="en-US" dirty="0"/>
              <a:t>申请</a:t>
            </a:r>
            <a:r>
              <a:rPr lang="zh-CN" altLang="en-US" dirty="0" smtClean="0"/>
              <a:t>机制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904583"/>
            <a:ext cx="1008112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应用申请令牌</a:t>
            </a:r>
            <a:endParaRPr lang="zh-CN" altLang="en-US" sz="1400" dirty="0"/>
          </a:p>
        </p:txBody>
      </p:sp>
      <p:cxnSp>
        <p:nvCxnSpPr>
          <p:cNvPr id="9" name="直接箭头连接符 8"/>
          <p:cNvCxnSpPr>
            <a:stCxn id="7" idx="3"/>
            <a:endCxn id="18" idx="1"/>
          </p:cNvCxnSpPr>
          <p:nvPr/>
        </p:nvCxnSpPr>
        <p:spPr>
          <a:xfrm>
            <a:off x="1331640" y="2166193"/>
            <a:ext cx="1573534" cy="15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45842" y="1305131"/>
            <a:ext cx="641394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</a:p>
          <a:p>
            <a:r>
              <a:rPr lang="en-US" altLang="zh-CN" sz="1400" dirty="0" smtClean="0"/>
              <a:t>Ticket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3157907" y="4478645"/>
            <a:ext cx="1261885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获取应用公钥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2905174" y="1927512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校验应用</a:t>
            </a:r>
            <a:r>
              <a:rPr lang="en-US" altLang="zh-CN" sz="1400" dirty="0" err="1" smtClean="0"/>
              <a:t>Appid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Secret</a:t>
            </a:r>
          </a:p>
          <a:p>
            <a:r>
              <a:rPr lang="zh-CN" altLang="en-US" sz="1400" dirty="0" smtClean="0"/>
              <a:t>合法性</a:t>
            </a:r>
            <a:endParaRPr lang="en-US" altLang="zh-CN" sz="1400" dirty="0"/>
          </a:p>
        </p:txBody>
      </p:sp>
      <p:sp>
        <p:nvSpPr>
          <p:cNvPr id="20" name="矩形 19"/>
          <p:cNvSpPr/>
          <p:nvPr/>
        </p:nvSpPr>
        <p:spPr>
          <a:xfrm>
            <a:off x="5940152" y="1927512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应用校验服务</a:t>
            </a:r>
            <a:endParaRPr lang="zh-CN" altLang="en-US" sz="1400" dirty="0"/>
          </a:p>
        </p:txBody>
      </p:sp>
      <p:cxnSp>
        <p:nvCxnSpPr>
          <p:cNvPr id="23" name="直接箭头连接符 22"/>
          <p:cNvCxnSpPr>
            <a:stCxn id="18" idx="3"/>
            <a:endCxn id="20" idx="1"/>
          </p:cNvCxnSpPr>
          <p:nvPr/>
        </p:nvCxnSpPr>
        <p:spPr>
          <a:xfrm>
            <a:off x="4921398" y="2181428"/>
            <a:ext cx="10187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95203" y="1238104"/>
            <a:ext cx="64139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3157513" y="5125357"/>
            <a:ext cx="1450505" cy="44859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生成随机</a:t>
            </a:r>
            <a:r>
              <a:rPr lang="en-US" altLang="zh-CN" sz="1400" dirty="0" smtClean="0"/>
              <a:t>Token</a:t>
            </a:r>
            <a:endParaRPr lang="zh-CN" altLang="en-US" sz="1400" dirty="0"/>
          </a:p>
        </p:txBody>
      </p:sp>
      <p:cxnSp>
        <p:nvCxnSpPr>
          <p:cNvPr id="15" name="直接箭头连接符 14"/>
          <p:cNvCxnSpPr>
            <a:endCxn id="39" idx="3"/>
          </p:cNvCxnSpPr>
          <p:nvPr/>
        </p:nvCxnSpPr>
        <p:spPr>
          <a:xfrm flipV="1">
            <a:off x="6311008" y="1305130"/>
            <a:ext cx="0" cy="243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880826" y="2693521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不</a:t>
            </a:r>
            <a:r>
              <a:rPr lang="zh-CN" altLang="en-US" sz="1400" dirty="0" smtClean="0"/>
              <a:t>合法的应用</a:t>
            </a:r>
            <a:endParaRPr lang="zh-CN" altLang="en-US" sz="1400" dirty="0"/>
          </a:p>
        </p:txBody>
      </p:sp>
      <p:cxnSp>
        <p:nvCxnSpPr>
          <p:cNvPr id="21" name="直接箭头连接符 20"/>
          <p:cNvCxnSpPr>
            <a:endCxn id="19" idx="1"/>
          </p:cNvCxnSpPr>
          <p:nvPr/>
        </p:nvCxnSpPr>
        <p:spPr>
          <a:xfrm>
            <a:off x="4921398" y="2435344"/>
            <a:ext cx="959428" cy="5120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68220" y="2663260"/>
            <a:ext cx="98751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提示请求非法</a:t>
            </a:r>
            <a:endParaRPr lang="zh-CN" altLang="en-US" sz="1400" dirty="0"/>
          </a:p>
        </p:txBody>
      </p:sp>
      <p:cxnSp>
        <p:nvCxnSpPr>
          <p:cNvPr id="25" name="直接箭头连接符 24"/>
          <p:cNvCxnSpPr>
            <a:stCxn id="19" idx="3"/>
            <a:endCxn id="24" idx="1"/>
          </p:cNvCxnSpPr>
          <p:nvPr/>
        </p:nvCxnSpPr>
        <p:spPr>
          <a:xfrm flipV="1">
            <a:off x="7897050" y="2924870"/>
            <a:ext cx="271170" cy="225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311072" y="3703042"/>
            <a:ext cx="1082348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合法的应用</a:t>
            </a:r>
          </a:p>
        </p:txBody>
      </p:sp>
      <p:cxnSp>
        <p:nvCxnSpPr>
          <p:cNvPr id="34" name="直接箭头连接符 33"/>
          <p:cNvCxnSpPr>
            <a:stCxn id="12" idx="1"/>
            <a:endCxn id="58" idx="3"/>
          </p:cNvCxnSpPr>
          <p:nvPr/>
        </p:nvCxnSpPr>
        <p:spPr>
          <a:xfrm flipH="1" flipV="1">
            <a:off x="2436340" y="4354803"/>
            <a:ext cx="721567" cy="277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8" idx="2"/>
            <a:endCxn id="26" idx="0"/>
          </p:cNvCxnSpPr>
          <p:nvPr/>
        </p:nvCxnSpPr>
        <p:spPr>
          <a:xfrm flipH="1">
            <a:off x="3852246" y="2435344"/>
            <a:ext cx="61040" cy="1267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圆柱形 38"/>
          <p:cNvSpPr/>
          <p:nvPr/>
        </p:nvSpPr>
        <p:spPr>
          <a:xfrm>
            <a:off x="5734944" y="901064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MongoDB</a:t>
            </a:r>
            <a:endParaRPr lang="zh-CN" altLang="en-US" sz="1400" dirty="0"/>
          </a:p>
        </p:txBody>
      </p:sp>
      <p:sp>
        <p:nvSpPr>
          <p:cNvPr id="40" name="圆柱形 39"/>
          <p:cNvSpPr/>
          <p:nvPr/>
        </p:nvSpPr>
        <p:spPr>
          <a:xfrm>
            <a:off x="7304643" y="901064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Mysql</a:t>
            </a:r>
            <a:endParaRPr lang="zh-CN" altLang="en-US" sz="1400" dirty="0"/>
          </a:p>
        </p:txBody>
      </p:sp>
      <p:cxnSp>
        <p:nvCxnSpPr>
          <p:cNvPr id="44" name="直接箭头连接符 43"/>
          <p:cNvCxnSpPr/>
          <p:nvPr/>
        </p:nvCxnSpPr>
        <p:spPr>
          <a:xfrm flipH="1" flipV="1">
            <a:off x="7880707" y="1305131"/>
            <a:ext cx="16343" cy="24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>
            <a:off x="3851920" y="4782054"/>
            <a:ext cx="12602" cy="231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81" idx="1"/>
          </p:cNvCxnSpPr>
          <p:nvPr/>
        </p:nvCxnSpPr>
        <p:spPr>
          <a:xfrm flipV="1">
            <a:off x="4599991" y="5770443"/>
            <a:ext cx="1552005" cy="7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椭圆 75"/>
          <p:cNvSpPr/>
          <p:nvPr/>
        </p:nvSpPr>
        <p:spPr>
          <a:xfrm>
            <a:off x="2966540" y="6309320"/>
            <a:ext cx="1893492" cy="548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返回令牌</a:t>
            </a:r>
            <a:endParaRPr lang="zh-CN" altLang="en-US" sz="1400" dirty="0"/>
          </a:p>
        </p:txBody>
      </p:sp>
      <p:cxnSp>
        <p:nvCxnSpPr>
          <p:cNvPr id="84" name="直接连接符 83"/>
          <p:cNvCxnSpPr/>
          <p:nvPr/>
        </p:nvCxnSpPr>
        <p:spPr>
          <a:xfrm>
            <a:off x="6311008" y="1548816"/>
            <a:ext cx="157787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7099943" y="1548816"/>
            <a:ext cx="0" cy="4250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20116" y="4100887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TokeStore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查询私钥服务</a:t>
            </a:r>
            <a:endParaRPr lang="zh-CN" altLang="en-US" sz="1400" dirty="0"/>
          </a:p>
        </p:txBody>
      </p:sp>
      <p:cxnSp>
        <p:nvCxnSpPr>
          <p:cNvPr id="59" name="直接箭头连接符 58"/>
          <p:cNvCxnSpPr>
            <a:endCxn id="60" idx="3"/>
          </p:cNvCxnSpPr>
          <p:nvPr/>
        </p:nvCxnSpPr>
        <p:spPr>
          <a:xfrm flipV="1">
            <a:off x="790972" y="3432185"/>
            <a:ext cx="0" cy="243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圆柱形 59"/>
          <p:cNvSpPr/>
          <p:nvPr/>
        </p:nvSpPr>
        <p:spPr>
          <a:xfrm>
            <a:off x="214908" y="3028119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MongoDB</a:t>
            </a:r>
            <a:endParaRPr lang="zh-CN" altLang="en-US" sz="1400" dirty="0"/>
          </a:p>
        </p:txBody>
      </p:sp>
      <p:sp>
        <p:nvSpPr>
          <p:cNvPr id="61" name="圆柱形 60"/>
          <p:cNvSpPr/>
          <p:nvPr/>
        </p:nvSpPr>
        <p:spPr>
          <a:xfrm>
            <a:off x="1784607" y="3028119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Mysql</a:t>
            </a:r>
            <a:endParaRPr lang="zh-CN" altLang="en-US" sz="1400" dirty="0"/>
          </a:p>
        </p:txBody>
      </p:sp>
      <p:cxnSp>
        <p:nvCxnSpPr>
          <p:cNvPr id="62" name="直接箭头连接符 61"/>
          <p:cNvCxnSpPr/>
          <p:nvPr/>
        </p:nvCxnSpPr>
        <p:spPr>
          <a:xfrm flipH="1" flipV="1">
            <a:off x="2360671" y="3432186"/>
            <a:ext cx="16343" cy="24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790972" y="3675871"/>
            <a:ext cx="157787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1579907" y="3675871"/>
            <a:ext cx="0" cy="4250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0" y="4871441"/>
            <a:ext cx="2016224" cy="5078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如果公钥不存在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生成应用公钥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私钥对</a:t>
            </a:r>
            <a:endParaRPr lang="zh-CN" altLang="en-US" sz="1400" dirty="0"/>
          </a:p>
        </p:txBody>
      </p:sp>
      <p:cxnSp>
        <p:nvCxnSpPr>
          <p:cNvPr id="73" name="直接箭头连接符 72"/>
          <p:cNvCxnSpPr>
            <a:stCxn id="58" idx="2"/>
            <a:endCxn id="69" idx="0"/>
          </p:cNvCxnSpPr>
          <p:nvPr/>
        </p:nvCxnSpPr>
        <p:spPr>
          <a:xfrm flipH="1">
            <a:off x="1008112" y="4608719"/>
            <a:ext cx="420116" cy="262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425157" y="4717552"/>
            <a:ext cx="67542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publicKey</a:t>
            </a:r>
            <a:endParaRPr lang="zh-CN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4022195" y="2693521"/>
            <a:ext cx="641394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</a:p>
          <a:p>
            <a:r>
              <a:rPr lang="en-US" altLang="zh-CN" sz="1400" dirty="0"/>
              <a:t>Ticket</a:t>
            </a:r>
            <a:endParaRPr lang="zh-CN" altLang="en-US" sz="1400" dirty="0"/>
          </a:p>
        </p:txBody>
      </p:sp>
      <p:sp>
        <p:nvSpPr>
          <p:cNvPr id="80" name="矩形 79"/>
          <p:cNvSpPr/>
          <p:nvPr/>
        </p:nvSpPr>
        <p:spPr>
          <a:xfrm>
            <a:off x="3132968" y="5650079"/>
            <a:ext cx="1450505" cy="44859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生成加密令牌</a:t>
            </a:r>
            <a:endParaRPr lang="zh-CN" altLang="en-US" sz="1400" dirty="0"/>
          </a:p>
        </p:txBody>
      </p:sp>
      <p:sp>
        <p:nvSpPr>
          <p:cNvPr id="81" name="矩形 80"/>
          <p:cNvSpPr/>
          <p:nvPr/>
        </p:nvSpPr>
        <p:spPr>
          <a:xfrm>
            <a:off x="6151996" y="5573947"/>
            <a:ext cx="2016224" cy="3929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ECC</a:t>
            </a:r>
            <a:r>
              <a:rPr lang="zh-CN" altLang="en-US" sz="1400" dirty="0" smtClean="0"/>
              <a:t>非对称加密组件</a:t>
            </a:r>
            <a:endParaRPr lang="zh-CN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5023834" y="4980320"/>
            <a:ext cx="970843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400" dirty="0" smtClean="0"/>
              <a:t>随机</a:t>
            </a:r>
            <a:r>
              <a:rPr lang="en-US" altLang="zh-CN" sz="1400" dirty="0" smtClean="0"/>
              <a:t>Token</a:t>
            </a:r>
          </a:p>
          <a:p>
            <a:r>
              <a:rPr lang="en-US" altLang="zh-CN" sz="1400" dirty="0" smtClean="0"/>
              <a:t>Account</a:t>
            </a:r>
          </a:p>
          <a:p>
            <a:r>
              <a:rPr lang="en-US" altLang="zh-CN" sz="1400" dirty="0" err="1" smtClean="0"/>
              <a:t>PublicKey</a:t>
            </a:r>
            <a:endParaRPr lang="zh-CN" altLang="en-US" sz="1400" dirty="0"/>
          </a:p>
        </p:txBody>
      </p:sp>
      <p:cxnSp>
        <p:nvCxnSpPr>
          <p:cNvPr id="86" name="直接箭头连接符 85"/>
          <p:cNvCxnSpPr/>
          <p:nvPr/>
        </p:nvCxnSpPr>
        <p:spPr>
          <a:xfrm flipH="1">
            <a:off x="3956870" y="6098669"/>
            <a:ext cx="48575" cy="2531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305107" y="5652931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应用令牌存储服务</a:t>
            </a:r>
            <a:endParaRPr lang="zh-CN" altLang="en-US" sz="1400" dirty="0"/>
          </a:p>
        </p:txBody>
      </p:sp>
      <p:cxnSp>
        <p:nvCxnSpPr>
          <p:cNvPr id="89" name="直接箭头连接符 88"/>
          <p:cNvCxnSpPr>
            <a:endCxn id="88" idx="3"/>
          </p:cNvCxnSpPr>
          <p:nvPr/>
        </p:nvCxnSpPr>
        <p:spPr>
          <a:xfrm flipH="1">
            <a:off x="2321331" y="5369667"/>
            <a:ext cx="922556" cy="537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187064" y="4871441"/>
            <a:ext cx="970843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</a:p>
          <a:p>
            <a:r>
              <a:rPr lang="zh-CN" altLang="en-US" sz="1400" dirty="0"/>
              <a:t>随机</a:t>
            </a:r>
            <a:r>
              <a:rPr lang="en-US" altLang="zh-CN" sz="1400" dirty="0"/>
              <a:t>Token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5401112" y="3338631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不</a:t>
            </a:r>
            <a:r>
              <a:rPr lang="zh-CN" altLang="en-US" sz="1400" dirty="0" smtClean="0"/>
              <a:t>合法或过期的</a:t>
            </a:r>
            <a:r>
              <a:rPr lang="en-US" altLang="zh-CN" sz="1400" dirty="0" smtClean="0"/>
              <a:t>Ticket</a:t>
            </a:r>
            <a:endParaRPr lang="zh-CN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3126151" y="4084202"/>
            <a:ext cx="1513235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Ticket</a:t>
            </a:r>
            <a:r>
              <a:rPr lang="zh-CN" altLang="en-US" sz="1400" dirty="0" smtClean="0"/>
              <a:t>合法性校验</a:t>
            </a:r>
            <a:endParaRPr lang="zh-CN" altLang="en-US" sz="1400" dirty="0"/>
          </a:p>
        </p:txBody>
      </p:sp>
      <p:cxnSp>
        <p:nvCxnSpPr>
          <p:cNvPr id="66" name="直接箭头连接符 65"/>
          <p:cNvCxnSpPr>
            <a:stCxn id="56" idx="3"/>
            <a:endCxn id="52" idx="1"/>
          </p:cNvCxnSpPr>
          <p:nvPr/>
        </p:nvCxnSpPr>
        <p:spPr>
          <a:xfrm flipV="1">
            <a:off x="4639386" y="3592547"/>
            <a:ext cx="761726" cy="645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97050" y="3510305"/>
            <a:ext cx="98751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提示请求非法</a:t>
            </a:r>
            <a:endParaRPr lang="zh-CN" altLang="en-US" sz="1400" dirty="0"/>
          </a:p>
        </p:txBody>
      </p:sp>
      <p:cxnSp>
        <p:nvCxnSpPr>
          <p:cNvPr id="70" name="直接箭头连接符 69"/>
          <p:cNvCxnSpPr>
            <a:stCxn id="52" idx="3"/>
            <a:endCxn id="68" idx="1"/>
          </p:cNvCxnSpPr>
          <p:nvPr/>
        </p:nvCxnSpPr>
        <p:spPr>
          <a:xfrm>
            <a:off x="7417336" y="3592547"/>
            <a:ext cx="479714" cy="179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5416239" y="3991506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从</a:t>
            </a:r>
            <a:r>
              <a:rPr lang="en-US" altLang="zh-CN" sz="1400" dirty="0" smtClean="0"/>
              <a:t>Ticket</a:t>
            </a:r>
            <a:r>
              <a:rPr lang="zh-CN" altLang="en-US" sz="1400" dirty="0" smtClean="0"/>
              <a:t>中提取账号和工号信息</a:t>
            </a:r>
            <a:endParaRPr lang="zh-CN" altLang="en-US" sz="1400" dirty="0"/>
          </a:p>
        </p:txBody>
      </p:sp>
      <p:cxnSp>
        <p:nvCxnSpPr>
          <p:cNvPr id="74" name="直接箭头连接符 73"/>
          <p:cNvCxnSpPr>
            <a:stCxn id="56" idx="3"/>
            <a:endCxn id="71" idx="1"/>
          </p:cNvCxnSpPr>
          <p:nvPr/>
        </p:nvCxnSpPr>
        <p:spPr>
          <a:xfrm>
            <a:off x="4639386" y="4238091"/>
            <a:ext cx="776853" cy="7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2"/>
          </p:cNvCxnSpPr>
          <p:nvPr/>
        </p:nvCxnSpPr>
        <p:spPr>
          <a:xfrm flipH="1">
            <a:off x="4860359" y="4499338"/>
            <a:ext cx="1563992" cy="133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416239" y="4557044"/>
            <a:ext cx="2240954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Account,worknumber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0864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2843808" y="5013909"/>
            <a:ext cx="2016224" cy="1084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2844135" y="3703042"/>
            <a:ext cx="2016224" cy="1084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认证签名令牌单点登录机制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43808" y="1904582"/>
            <a:ext cx="2016224" cy="14411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2363540"/>
            <a:ext cx="1008112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单点登录请求</a:t>
            </a:r>
            <a:endParaRPr lang="zh-CN" altLang="en-US" sz="1400" dirty="0"/>
          </a:p>
        </p:txBody>
      </p:sp>
      <p:cxnSp>
        <p:nvCxnSpPr>
          <p:cNvPr id="9" name="直接箭头连接符 8"/>
          <p:cNvCxnSpPr>
            <a:stCxn id="7" idx="3"/>
            <a:endCxn id="6" idx="1"/>
          </p:cNvCxnSpPr>
          <p:nvPr/>
        </p:nvCxnSpPr>
        <p:spPr>
          <a:xfrm>
            <a:off x="1763688" y="2625150"/>
            <a:ext cx="108012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31022" y="1486461"/>
            <a:ext cx="641394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</a:p>
          <a:p>
            <a:r>
              <a:rPr lang="en-US" altLang="zh-CN" sz="1400" dirty="0"/>
              <a:t>Token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3146076" y="4307099"/>
            <a:ext cx="144142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校验令牌有效性</a:t>
            </a:r>
          </a:p>
        </p:txBody>
      </p:sp>
      <p:sp>
        <p:nvSpPr>
          <p:cNvPr id="13" name="矩形 12"/>
          <p:cNvSpPr/>
          <p:nvPr/>
        </p:nvSpPr>
        <p:spPr>
          <a:xfrm>
            <a:off x="3253839" y="2056037"/>
            <a:ext cx="1196161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获取</a:t>
            </a:r>
            <a:r>
              <a:rPr lang="en-US" altLang="zh-CN" sz="1400" dirty="0" smtClean="0"/>
              <a:t>App</a:t>
            </a:r>
            <a:r>
              <a:rPr lang="zh-CN" altLang="en-US" sz="1400" dirty="0" smtClean="0"/>
              <a:t>私钥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2843808" y="1410996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SSO</a:t>
            </a:r>
            <a:r>
              <a:rPr lang="zh-CN" altLang="en-US" sz="1400" dirty="0" smtClean="0"/>
              <a:t>拦截器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5940152" y="1973832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TokeStore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查询私钥服务</a:t>
            </a:r>
            <a:endParaRPr lang="zh-CN" altLang="en-US" sz="1400" dirty="0"/>
          </a:p>
        </p:txBody>
      </p:sp>
      <p:cxnSp>
        <p:nvCxnSpPr>
          <p:cNvPr id="23" name="直接箭头连接符 22"/>
          <p:cNvCxnSpPr>
            <a:stCxn id="13" idx="3"/>
            <a:endCxn id="20" idx="1"/>
          </p:cNvCxnSpPr>
          <p:nvPr/>
        </p:nvCxnSpPr>
        <p:spPr>
          <a:xfrm>
            <a:off x="4450000" y="2209926"/>
            <a:ext cx="1490152" cy="17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52184" y="1514820"/>
            <a:ext cx="64139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  <a:endParaRPr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3109569" y="2834835"/>
            <a:ext cx="1484702" cy="5078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ECC</a:t>
            </a:r>
            <a:r>
              <a:rPr lang="zh-CN" altLang="en-US" sz="1400" dirty="0" smtClean="0"/>
              <a:t>解码</a:t>
            </a:r>
            <a:r>
              <a:rPr lang="en-US" altLang="zh-CN" sz="1400" dirty="0" smtClean="0"/>
              <a:t>Token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3109120" y="5452491"/>
            <a:ext cx="1450505" cy="5078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使用账号进行单点登录</a:t>
            </a:r>
            <a:endParaRPr lang="zh-CN" altLang="en-US" sz="1400" dirty="0"/>
          </a:p>
        </p:txBody>
      </p:sp>
      <p:cxnSp>
        <p:nvCxnSpPr>
          <p:cNvPr id="15" name="直接箭头连接符 14"/>
          <p:cNvCxnSpPr>
            <a:endCxn id="39" idx="3"/>
          </p:cNvCxnSpPr>
          <p:nvPr/>
        </p:nvCxnSpPr>
        <p:spPr>
          <a:xfrm flipV="1">
            <a:off x="6311008" y="1305130"/>
            <a:ext cx="0" cy="243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796136" y="3028119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解码失败</a:t>
            </a:r>
            <a:endParaRPr lang="zh-CN" altLang="en-US" sz="1400" dirty="0"/>
          </a:p>
        </p:txBody>
      </p:sp>
      <p:cxnSp>
        <p:nvCxnSpPr>
          <p:cNvPr id="21" name="直接箭头连接符 20"/>
          <p:cNvCxnSpPr>
            <a:stCxn id="31" idx="3"/>
            <a:endCxn id="19" idx="1"/>
          </p:cNvCxnSpPr>
          <p:nvPr/>
        </p:nvCxnSpPr>
        <p:spPr>
          <a:xfrm>
            <a:off x="4594271" y="3088751"/>
            <a:ext cx="1201865" cy="193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68220" y="2958869"/>
            <a:ext cx="98751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提示请求非法</a:t>
            </a:r>
            <a:endParaRPr lang="zh-CN" altLang="en-US" sz="1400" dirty="0"/>
          </a:p>
        </p:txBody>
      </p:sp>
      <p:cxnSp>
        <p:nvCxnSpPr>
          <p:cNvPr id="25" name="直接箭头连接符 24"/>
          <p:cNvCxnSpPr>
            <a:stCxn id="19" idx="3"/>
            <a:endCxn id="24" idx="1"/>
          </p:cNvCxnSpPr>
          <p:nvPr/>
        </p:nvCxnSpPr>
        <p:spPr>
          <a:xfrm flipV="1">
            <a:off x="7812360" y="3220479"/>
            <a:ext cx="355860" cy="61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400841" y="3703042"/>
            <a:ext cx="902811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解码成功</a:t>
            </a:r>
          </a:p>
        </p:txBody>
      </p:sp>
      <p:sp>
        <p:nvSpPr>
          <p:cNvPr id="33" name="矩形 32"/>
          <p:cNvSpPr/>
          <p:nvPr/>
        </p:nvSpPr>
        <p:spPr>
          <a:xfrm>
            <a:off x="5796136" y="4053183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令牌无效</a:t>
            </a:r>
            <a:endParaRPr lang="zh-CN" altLang="en-US" sz="1400" dirty="0"/>
          </a:p>
        </p:txBody>
      </p:sp>
      <p:cxnSp>
        <p:nvCxnSpPr>
          <p:cNvPr id="34" name="直接箭头连接符 33"/>
          <p:cNvCxnSpPr>
            <a:stCxn id="12" idx="3"/>
            <a:endCxn id="33" idx="1"/>
          </p:cNvCxnSpPr>
          <p:nvPr/>
        </p:nvCxnSpPr>
        <p:spPr>
          <a:xfrm flipV="1">
            <a:off x="4587496" y="4307099"/>
            <a:ext cx="1208640" cy="153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1" idx="2"/>
            <a:endCxn id="26" idx="0"/>
          </p:cNvCxnSpPr>
          <p:nvPr/>
        </p:nvCxnSpPr>
        <p:spPr>
          <a:xfrm>
            <a:off x="3851920" y="3342667"/>
            <a:ext cx="327" cy="360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724127" y="5198575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SSO</a:t>
            </a:r>
            <a:r>
              <a:rPr lang="zh-CN" altLang="en-US" sz="1400" dirty="0" smtClean="0"/>
              <a:t>登录失败</a:t>
            </a:r>
            <a:endParaRPr lang="zh-CN" altLang="en-US" sz="1400" dirty="0"/>
          </a:p>
        </p:txBody>
      </p:sp>
      <p:sp>
        <p:nvSpPr>
          <p:cNvPr id="39" name="圆柱形 38"/>
          <p:cNvSpPr/>
          <p:nvPr/>
        </p:nvSpPr>
        <p:spPr>
          <a:xfrm>
            <a:off x="5734944" y="901064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MongoDB</a:t>
            </a:r>
            <a:endParaRPr lang="zh-CN" altLang="en-US" sz="1400" dirty="0"/>
          </a:p>
        </p:txBody>
      </p:sp>
      <p:sp>
        <p:nvSpPr>
          <p:cNvPr id="40" name="圆柱形 39"/>
          <p:cNvSpPr/>
          <p:nvPr/>
        </p:nvSpPr>
        <p:spPr>
          <a:xfrm>
            <a:off x="7304643" y="901064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Mysql</a:t>
            </a:r>
            <a:endParaRPr lang="zh-CN" altLang="en-US" sz="1400" dirty="0"/>
          </a:p>
        </p:txBody>
      </p:sp>
      <p:cxnSp>
        <p:nvCxnSpPr>
          <p:cNvPr id="44" name="直接箭头连接符 43"/>
          <p:cNvCxnSpPr/>
          <p:nvPr/>
        </p:nvCxnSpPr>
        <p:spPr>
          <a:xfrm flipH="1" flipV="1">
            <a:off x="7880707" y="1305131"/>
            <a:ext cx="16343" cy="24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3" idx="2"/>
            <a:endCxn id="31" idx="0"/>
          </p:cNvCxnSpPr>
          <p:nvPr/>
        </p:nvCxnSpPr>
        <p:spPr>
          <a:xfrm>
            <a:off x="3851920" y="2363814"/>
            <a:ext cx="0" cy="471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955093" y="2446955"/>
            <a:ext cx="954685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PrivateKey</a:t>
            </a:r>
            <a:endParaRPr lang="zh-CN" altLang="en-US" sz="1400" dirty="0"/>
          </a:p>
        </p:txBody>
      </p:sp>
      <p:sp>
        <p:nvSpPr>
          <p:cNvPr id="66" name="矩形 65"/>
          <p:cNvSpPr/>
          <p:nvPr/>
        </p:nvSpPr>
        <p:spPr>
          <a:xfrm>
            <a:off x="3400514" y="5013909"/>
            <a:ext cx="902811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令牌有效</a:t>
            </a:r>
            <a:endParaRPr lang="zh-CN" altLang="en-US" sz="1400" dirty="0"/>
          </a:p>
        </p:txBody>
      </p:sp>
      <p:cxnSp>
        <p:nvCxnSpPr>
          <p:cNvPr id="67" name="直接箭头连接符 66"/>
          <p:cNvCxnSpPr>
            <a:endCxn id="66" idx="0"/>
          </p:cNvCxnSpPr>
          <p:nvPr/>
        </p:nvCxnSpPr>
        <p:spPr>
          <a:xfrm flipH="1">
            <a:off x="3851920" y="4782054"/>
            <a:ext cx="12602" cy="231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168220" y="3983933"/>
            <a:ext cx="98751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提示请求非法</a:t>
            </a:r>
            <a:endParaRPr lang="zh-CN" altLang="en-US" sz="1400" dirty="0"/>
          </a:p>
        </p:txBody>
      </p:sp>
      <p:cxnSp>
        <p:nvCxnSpPr>
          <p:cNvPr id="71" name="直接箭头连接符 70"/>
          <p:cNvCxnSpPr/>
          <p:nvPr/>
        </p:nvCxnSpPr>
        <p:spPr>
          <a:xfrm>
            <a:off x="7812360" y="4307099"/>
            <a:ext cx="3558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38" idx="1"/>
          </p:cNvCxnSpPr>
          <p:nvPr/>
        </p:nvCxnSpPr>
        <p:spPr>
          <a:xfrm flipV="1">
            <a:off x="4559625" y="5452491"/>
            <a:ext cx="1164502" cy="2539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102258" y="5179999"/>
            <a:ext cx="98751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提示用户非法</a:t>
            </a:r>
            <a:endParaRPr lang="zh-CN" altLang="en-US" sz="1400" dirty="0"/>
          </a:p>
        </p:txBody>
      </p:sp>
      <p:cxnSp>
        <p:nvCxnSpPr>
          <p:cNvPr id="75" name="直接箭头连接符 74"/>
          <p:cNvCxnSpPr/>
          <p:nvPr/>
        </p:nvCxnSpPr>
        <p:spPr>
          <a:xfrm>
            <a:off x="7746398" y="5452491"/>
            <a:ext cx="3558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椭圆 75"/>
          <p:cNvSpPr/>
          <p:nvPr/>
        </p:nvSpPr>
        <p:spPr>
          <a:xfrm>
            <a:off x="384894" y="6264588"/>
            <a:ext cx="1893492" cy="548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允许</a:t>
            </a:r>
            <a:r>
              <a:rPr lang="zh-CN" altLang="en-US" sz="1400" dirty="0" smtClean="0"/>
              <a:t>用户访问请求资源</a:t>
            </a:r>
            <a:endParaRPr lang="zh-CN" altLang="en-US" sz="1400" dirty="0"/>
          </a:p>
        </p:txBody>
      </p:sp>
      <p:cxnSp>
        <p:nvCxnSpPr>
          <p:cNvPr id="77" name="直接箭头连接符 76"/>
          <p:cNvCxnSpPr>
            <a:stCxn id="49" idx="1"/>
            <a:endCxn id="76" idx="6"/>
          </p:cNvCxnSpPr>
          <p:nvPr/>
        </p:nvCxnSpPr>
        <p:spPr>
          <a:xfrm flipH="1" flipV="1">
            <a:off x="2278386" y="6538928"/>
            <a:ext cx="688247" cy="20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6311008" y="1548816"/>
            <a:ext cx="157787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7099943" y="1548816"/>
            <a:ext cx="0" cy="4250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endCxn id="94" idx="4"/>
          </p:cNvCxnSpPr>
          <p:nvPr/>
        </p:nvCxnSpPr>
        <p:spPr>
          <a:xfrm flipH="1" flipV="1">
            <a:off x="1907704" y="3983933"/>
            <a:ext cx="1238372" cy="477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圆柱形 92"/>
          <p:cNvSpPr/>
          <p:nvPr/>
        </p:nvSpPr>
        <p:spPr>
          <a:xfrm>
            <a:off x="725535" y="4412843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MongoDB</a:t>
            </a:r>
            <a:endParaRPr lang="zh-CN" altLang="en-US" sz="1400" dirty="0"/>
          </a:p>
        </p:txBody>
      </p:sp>
      <p:sp>
        <p:nvSpPr>
          <p:cNvPr id="94" name="圆柱形 93"/>
          <p:cNvSpPr/>
          <p:nvPr/>
        </p:nvSpPr>
        <p:spPr>
          <a:xfrm>
            <a:off x="755576" y="3781900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Mysql</a:t>
            </a:r>
            <a:endParaRPr lang="zh-CN" altLang="en-US" sz="1400" dirty="0"/>
          </a:p>
        </p:txBody>
      </p:sp>
      <p:cxnSp>
        <p:nvCxnSpPr>
          <p:cNvPr id="95" name="直接箭头连接符 94"/>
          <p:cNvCxnSpPr/>
          <p:nvPr/>
        </p:nvCxnSpPr>
        <p:spPr>
          <a:xfrm flipH="1">
            <a:off x="1870748" y="4460988"/>
            <a:ext cx="1275328" cy="143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444514" y="5280953"/>
            <a:ext cx="1512168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清除一次性令牌</a:t>
            </a:r>
            <a:endParaRPr lang="en-US" altLang="zh-CN" sz="1400" dirty="0" smtClean="0"/>
          </a:p>
          <a:p>
            <a:pPr algn="ctr"/>
            <a:r>
              <a:rPr lang="zh-CN" altLang="en-US" sz="1400" dirty="0"/>
              <a:t>（</a:t>
            </a:r>
            <a:r>
              <a:rPr lang="zh-CN" altLang="en-US" sz="1400" dirty="0" smtClean="0"/>
              <a:t>认证签名令牌）</a:t>
            </a:r>
            <a:endParaRPr lang="zh-CN" altLang="en-US" sz="1400" dirty="0"/>
          </a:p>
        </p:txBody>
      </p:sp>
      <p:cxnSp>
        <p:nvCxnSpPr>
          <p:cNvPr id="97" name="直接箭头连接符 96"/>
          <p:cNvCxnSpPr>
            <a:stCxn id="66" idx="1"/>
            <a:endCxn id="96" idx="3"/>
          </p:cNvCxnSpPr>
          <p:nvPr/>
        </p:nvCxnSpPr>
        <p:spPr>
          <a:xfrm flipH="1">
            <a:off x="1956682" y="5167798"/>
            <a:ext cx="1443832" cy="367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2966633" y="6305436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url</a:t>
            </a:r>
            <a:r>
              <a:rPr lang="zh-CN" altLang="en-US" sz="1400" dirty="0" smtClean="0"/>
              <a:t>访问权限检查</a:t>
            </a:r>
            <a:endParaRPr lang="zh-CN" altLang="en-US" sz="1400" dirty="0"/>
          </a:p>
        </p:txBody>
      </p:sp>
      <p:cxnSp>
        <p:nvCxnSpPr>
          <p:cNvPr id="52" name="直接箭头连接符 51"/>
          <p:cNvCxnSpPr>
            <a:endCxn id="49" idx="0"/>
          </p:cNvCxnSpPr>
          <p:nvPr/>
        </p:nvCxnSpPr>
        <p:spPr>
          <a:xfrm>
            <a:off x="3869699" y="6085605"/>
            <a:ext cx="105046" cy="2198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79369" y="60963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有权限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968858" y="6210080"/>
            <a:ext cx="98751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提示用户非法</a:t>
            </a:r>
            <a:endParaRPr lang="zh-CN" altLang="en-US" sz="1400" dirty="0"/>
          </a:p>
        </p:txBody>
      </p:sp>
      <p:cxnSp>
        <p:nvCxnSpPr>
          <p:cNvPr id="57" name="直接箭头连接符 56"/>
          <p:cNvCxnSpPr>
            <a:stCxn id="49" idx="3"/>
            <a:endCxn id="56" idx="1"/>
          </p:cNvCxnSpPr>
          <p:nvPr/>
        </p:nvCxnSpPr>
        <p:spPr>
          <a:xfrm flipV="1">
            <a:off x="4982857" y="6471690"/>
            <a:ext cx="1986001" cy="87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222933" y="60856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</a:t>
            </a:r>
            <a:r>
              <a:rPr lang="zh-CN" altLang="en-US" dirty="0" smtClean="0"/>
              <a:t>权限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005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令牌组件接口方法说明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组件接口：</a:t>
            </a:r>
            <a:r>
              <a:rPr lang="en-US" altLang="zh-CN" dirty="0" err="1" smtClean="0"/>
              <a:t>com.sany.common.action</a:t>
            </a:r>
            <a:r>
              <a:rPr lang="en-US" altLang="zh-CN" dirty="0"/>
              <a:t>. </a:t>
            </a:r>
            <a:r>
              <a:rPr lang="en-US" altLang="zh-CN" dirty="0" err="1" smtClean="0"/>
              <a:t>TokenService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组件支持调用模式：</a:t>
            </a:r>
            <a:r>
              <a:rPr lang="en-US" altLang="zh-CN" dirty="0" smtClean="0"/>
              <a:t>hessian</a:t>
            </a:r>
            <a:r>
              <a:rPr lang="zh-CN" altLang="en-US" dirty="0" smtClean="0"/>
              <a:t>模式，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服务模式，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服务模式（后续章节详细介绍）</a:t>
            </a:r>
            <a:endParaRPr lang="en-US" altLang="zh-CN" dirty="0"/>
          </a:p>
          <a:p>
            <a:r>
              <a:rPr lang="zh-CN" altLang="en-US" dirty="0" smtClean="0"/>
              <a:t>令牌组件提供了以下接口方法：</a:t>
            </a:r>
            <a:endParaRPr lang="en-US" altLang="zh-CN" dirty="0" smtClean="0"/>
          </a:p>
          <a:p>
            <a:r>
              <a:rPr lang="zh-CN" altLang="en-US" dirty="0" smtClean="0"/>
              <a:t>获取带认证的临时一次性令牌</a:t>
            </a:r>
            <a:r>
              <a:rPr lang="en-US" altLang="zh-CN" dirty="0"/>
              <a:t>-</a:t>
            </a:r>
            <a:r>
              <a:rPr lang="zh-CN" altLang="en-US" dirty="0"/>
              <a:t>返回的</a:t>
            </a:r>
            <a:r>
              <a:rPr lang="en-US" altLang="zh-CN" dirty="0"/>
              <a:t>token</a:t>
            </a:r>
            <a:r>
              <a:rPr lang="zh-CN" altLang="en-US" dirty="0"/>
              <a:t>包含令牌和用户账号信息</a:t>
            </a:r>
            <a:endParaRPr lang="en-US" altLang="zh-CN" dirty="0" smtClean="0"/>
          </a:p>
          <a:p>
            <a:r>
              <a:rPr lang="en-US" altLang="zh-CN" dirty="0" smtClean="0"/>
              <a:t>public String </a:t>
            </a:r>
            <a:r>
              <a:rPr lang="en-US" altLang="zh-CN" dirty="0" err="1"/>
              <a:t>genAuthTempToken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 err="1"/>
              <a:t>appid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应用标识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/>
              <a:t>secret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应用口令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ticket) //</a:t>
            </a:r>
            <a:r>
              <a:rPr lang="zh-CN" altLang="en-US" dirty="0" smtClean="0"/>
              <a:t>访问票据</a:t>
            </a:r>
            <a:r>
              <a:rPr lang="en-US" altLang="zh-CN" dirty="0" smtClean="0"/>
              <a:t>-</a:t>
            </a:r>
            <a:r>
              <a:rPr lang="zh-CN" altLang="en-US" dirty="0" smtClean="0"/>
              <a:t>用于单点登录</a:t>
            </a:r>
            <a:endParaRPr lang="en-US" altLang="zh-CN" dirty="0"/>
          </a:p>
          <a:p>
            <a:r>
              <a:rPr lang="en-US" altLang="zh-CN" dirty="0"/>
              <a:t>			throws Exception;</a:t>
            </a:r>
          </a:p>
          <a:p>
            <a:r>
              <a:rPr lang="zh-CN" altLang="en-US" dirty="0" smtClean="0"/>
              <a:t>获取带认证的有效期令牌</a:t>
            </a:r>
            <a:r>
              <a:rPr lang="en-US" altLang="zh-CN" dirty="0" smtClean="0"/>
              <a:t>-</a:t>
            </a:r>
            <a:r>
              <a:rPr lang="zh-CN" altLang="en-US" dirty="0" smtClean="0"/>
              <a:t>返回的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包含令牌和用户账号信息</a:t>
            </a:r>
            <a:endParaRPr lang="en-US" altLang="zh-CN" dirty="0"/>
          </a:p>
          <a:p>
            <a:r>
              <a:rPr lang="en-US" altLang="zh-CN" dirty="0" smtClean="0"/>
              <a:t>public  String </a:t>
            </a:r>
            <a:r>
              <a:rPr lang="en-US" altLang="zh-CN" dirty="0" err="1"/>
              <a:t>genDualToken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 err="1"/>
              <a:t>appid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smtClean="0"/>
              <a:t>//</a:t>
            </a:r>
            <a:r>
              <a:rPr lang="zh-CN" altLang="en-US" dirty="0"/>
              <a:t>应用</a:t>
            </a:r>
            <a:r>
              <a:rPr lang="zh-CN" altLang="en-US" dirty="0" smtClean="0"/>
              <a:t>标识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/>
              <a:t>secret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smtClean="0"/>
              <a:t>//</a:t>
            </a:r>
            <a:r>
              <a:rPr lang="zh-CN" altLang="en-US" dirty="0"/>
              <a:t>应用口令</a:t>
            </a:r>
            <a:endParaRPr lang="en-US" altLang="zh-CN" dirty="0"/>
          </a:p>
          <a:p>
            <a:r>
              <a:rPr lang="en-US" altLang="zh-CN" dirty="0"/>
              <a:t>			 String ticket) //</a:t>
            </a:r>
            <a:r>
              <a:rPr lang="zh-CN" altLang="en-US" dirty="0"/>
              <a:t>访问票据</a:t>
            </a:r>
            <a:r>
              <a:rPr lang="en-US" altLang="zh-CN" dirty="0" smtClean="0"/>
              <a:t>-</a:t>
            </a:r>
            <a:r>
              <a:rPr lang="zh-CN" altLang="en-US" dirty="0"/>
              <a:t>用于单点登录</a:t>
            </a:r>
            <a:endParaRPr lang="en-US" altLang="zh-CN" dirty="0"/>
          </a:p>
          <a:p>
            <a:r>
              <a:rPr lang="en-US" altLang="zh-CN" dirty="0"/>
              <a:t>			throws Exception;</a:t>
            </a:r>
          </a:p>
          <a:p>
            <a:r>
              <a:rPr lang="zh-CN" altLang="en-US" dirty="0" smtClean="0"/>
              <a:t>获取给应用颁发的公钥</a:t>
            </a:r>
            <a:endParaRPr lang="en-US" altLang="zh-CN" dirty="0"/>
          </a:p>
          <a:p>
            <a:r>
              <a:rPr lang="en-US" altLang="zh-CN" dirty="0" smtClean="0"/>
              <a:t>public  String </a:t>
            </a:r>
            <a:r>
              <a:rPr lang="en-US" altLang="zh-CN" dirty="0" err="1"/>
              <a:t>getPublicKey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 err="1"/>
              <a:t>appid</a:t>
            </a:r>
            <a:r>
              <a:rPr lang="en-US" altLang="zh-CN" dirty="0" smtClean="0"/>
              <a:t>,</a:t>
            </a:r>
            <a:r>
              <a:rPr lang="en-US" altLang="zh-CN" dirty="0"/>
              <a:t> //</a:t>
            </a:r>
            <a:r>
              <a:rPr lang="zh-CN" altLang="en-US" dirty="0"/>
              <a:t>应用标识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/>
              <a:t>secret</a:t>
            </a:r>
            <a:r>
              <a:rPr lang="en-US" altLang="zh-CN" dirty="0" smtClean="0"/>
              <a:t>)</a:t>
            </a:r>
            <a:r>
              <a:rPr lang="en-US" altLang="zh-CN" dirty="0"/>
              <a:t> //</a:t>
            </a:r>
            <a:r>
              <a:rPr lang="zh-CN" altLang="en-US" dirty="0"/>
              <a:t>应用口令</a:t>
            </a:r>
            <a:endParaRPr lang="en-US" altLang="zh-CN" dirty="0"/>
          </a:p>
          <a:p>
            <a:r>
              <a:rPr lang="en-US" altLang="zh-CN" dirty="0"/>
              <a:t>			throws Exception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获取一次性的临时令牌</a:t>
            </a:r>
            <a:endParaRPr lang="en-US" altLang="zh-CN" dirty="0"/>
          </a:p>
          <a:p>
            <a:r>
              <a:rPr lang="en-US" altLang="zh-CN" dirty="0" smtClean="0"/>
              <a:t>public String </a:t>
            </a:r>
            <a:r>
              <a:rPr lang="en-US" altLang="zh-CN" dirty="0" err="1"/>
              <a:t>genTempToken</a:t>
            </a:r>
            <a:r>
              <a:rPr lang="en-US" altLang="zh-CN" dirty="0"/>
              <a:t>() throws Exception;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68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/>
              <a:t>- </a:t>
            </a:r>
            <a:r>
              <a:rPr lang="zh-CN" altLang="en-US" dirty="0" smtClean="0"/>
              <a:t>参数准备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appid</a:t>
            </a:r>
            <a:r>
              <a:rPr lang="en-US" altLang="zh-CN" dirty="0"/>
              <a:t> = "</a:t>
            </a:r>
            <a:r>
              <a:rPr lang="en-US" altLang="zh-CN" dirty="0" err="1"/>
              <a:t>appid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String secret = "</a:t>
            </a:r>
            <a:r>
              <a:rPr lang="en-US" altLang="zh-CN" dirty="0" err="1"/>
              <a:t>xxxxxxxxxxxxxxxxxxxxxx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String account = "</a:t>
            </a:r>
            <a:r>
              <a:rPr lang="en-US" altLang="zh-CN" dirty="0" err="1"/>
              <a:t>yinbp</a:t>
            </a:r>
            <a:r>
              <a:rPr lang="en-US" altLang="zh-CN" dirty="0" smtClean="0"/>
              <a:t>";</a:t>
            </a:r>
            <a:endParaRPr lang="en-US" altLang="zh-CN" dirty="0"/>
          </a:p>
          <a:p>
            <a:r>
              <a:rPr lang="en-US" altLang="zh-CN" dirty="0"/>
              <a:t>String </a:t>
            </a:r>
            <a:r>
              <a:rPr lang="en-US" altLang="zh-CN" dirty="0" err="1"/>
              <a:t>worknumber</a:t>
            </a:r>
            <a:r>
              <a:rPr lang="en-US" altLang="zh-CN" dirty="0"/>
              <a:t> = "10006673";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84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/>
              <a:t>- hessian</a:t>
            </a:r>
            <a:r>
              <a:rPr lang="zh-CN" altLang="en-US" dirty="0"/>
              <a:t>服务方式申请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客户端获取令牌服务组件</a:t>
            </a:r>
            <a:r>
              <a:rPr lang="en-US" altLang="zh-CN" dirty="0" smtClean="0"/>
              <a:t>-</a:t>
            </a:r>
            <a:r>
              <a:rPr lang="en-US" altLang="zh-CN" dirty="0"/>
              <a:t> hessian</a:t>
            </a:r>
            <a:r>
              <a:rPr lang="zh-CN" altLang="en-US" dirty="0"/>
              <a:t>服务方式申请</a:t>
            </a:r>
            <a:r>
              <a:rPr lang="en-US" altLang="zh-CN" dirty="0"/>
              <a:t>token</a:t>
            </a:r>
          </a:p>
          <a:p>
            <a:r>
              <a:rPr lang="en-US" altLang="zh-CN" dirty="0"/>
              <a:t>//hessian</a:t>
            </a:r>
            <a:r>
              <a:rPr lang="zh-CN" altLang="en-US" dirty="0"/>
              <a:t>服务方式申请</a:t>
            </a:r>
            <a:r>
              <a:rPr lang="en-US" altLang="zh-CN" dirty="0"/>
              <a:t>token</a:t>
            </a:r>
          </a:p>
          <a:p>
            <a:r>
              <a:rPr lang="en-US" altLang="zh-CN" dirty="0" err="1"/>
              <a:t>HessianProxyFactory</a:t>
            </a:r>
            <a:r>
              <a:rPr lang="en-US" altLang="zh-CN" dirty="0"/>
              <a:t> factory = </a:t>
            </a:r>
            <a:r>
              <a:rPr lang="en-US" altLang="zh-CN" b="1" dirty="0"/>
              <a:t>new </a:t>
            </a:r>
            <a:r>
              <a:rPr lang="en-US" altLang="zh-CN" b="1" dirty="0" err="1"/>
              <a:t>HessianProxyFactory</a:t>
            </a:r>
            <a:r>
              <a:rPr lang="en-US" altLang="zh-CN" b="1" dirty="0"/>
              <a:t>();</a:t>
            </a:r>
          </a:p>
          <a:p>
            <a:r>
              <a:rPr lang="en-US" altLang="zh-CN" dirty="0"/>
              <a:t>//String </a:t>
            </a:r>
            <a:r>
              <a:rPr lang="en-US" altLang="zh-CN" dirty="0" err="1"/>
              <a:t>url</a:t>
            </a:r>
            <a:r>
              <a:rPr lang="en-US" altLang="zh-CN" dirty="0"/>
              <a:t> = "http://localhost:8081/context/</a:t>
            </a:r>
            <a:r>
              <a:rPr lang="en-US" altLang="zh-CN" dirty="0" err="1"/>
              <a:t>hessian?service</a:t>
            </a:r>
            <a:r>
              <a:rPr lang="en-US" altLang="zh-CN" dirty="0"/>
              <a:t>=</a:t>
            </a:r>
            <a:r>
              <a:rPr lang="en-US" altLang="zh-CN" dirty="0" err="1"/>
              <a:t>tokenService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url</a:t>
            </a:r>
            <a:r>
              <a:rPr lang="en-US" altLang="zh-CN" dirty="0"/>
              <a:t> = "http://localhost:8081/</a:t>
            </a:r>
            <a:r>
              <a:rPr lang="en-US" altLang="zh-CN" dirty="0" err="1"/>
              <a:t>SanyPDP</a:t>
            </a:r>
            <a:r>
              <a:rPr lang="en-US" altLang="zh-CN" dirty="0"/>
              <a:t>/</a:t>
            </a:r>
            <a:r>
              <a:rPr lang="en-US" altLang="zh-CN" dirty="0" err="1"/>
              <a:t>hessian?service</a:t>
            </a:r>
            <a:r>
              <a:rPr lang="en-US" altLang="zh-CN" dirty="0"/>
              <a:t>=</a:t>
            </a:r>
            <a:r>
              <a:rPr lang="en-US" altLang="zh-CN" dirty="0" err="1"/>
              <a:t>tokenService</a:t>
            </a:r>
            <a:r>
              <a:rPr lang="en-US" altLang="zh-CN" dirty="0"/>
              <a:t>";</a:t>
            </a:r>
          </a:p>
          <a:p>
            <a:r>
              <a:rPr lang="en-US" altLang="zh-CN" dirty="0" err="1"/>
              <a:t>TokenService</a:t>
            </a:r>
            <a:r>
              <a:rPr lang="en-US" altLang="zh-CN" dirty="0"/>
              <a:t> </a:t>
            </a:r>
            <a:r>
              <a:rPr lang="en-US" altLang="zh-CN" dirty="0" err="1"/>
              <a:t>tokenService</a:t>
            </a:r>
            <a:r>
              <a:rPr lang="en-US" altLang="zh-CN" dirty="0"/>
              <a:t> = (</a:t>
            </a:r>
            <a:r>
              <a:rPr lang="en-US" altLang="zh-CN" dirty="0" err="1"/>
              <a:t>TokenService</a:t>
            </a:r>
            <a:r>
              <a:rPr lang="en-US" altLang="zh-CN" dirty="0"/>
              <a:t>) </a:t>
            </a:r>
            <a:r>
              <a:rPr lang="en-US" altLang="zh-CN" dirty="0" err="1"/>
              <a:t>factory.create</a:t>
            </a:r>
            <a:r>
              <a:rPr lang="en-US" altLang="zh-CN" dirty="0"/>
              <a:t>(</a:t>
            </a:r>
            <a:r>
              <a:rPr lang="en-US" altLang="zh-CN" dirty="0" err="1"/>
              <a:t>TokenService.</a:t>
            </a:r>
            <a:r>
              <a:rPr lang="en-US" altLang="zh-CN" b="1" dirty="0" err="1"/>
              <a:t>class</a:t>
            </a:r>
            <a:r>
              <a:rPr lang="en-US" altLang="zh-CN" b="1" dirty="0"/>
              <a:t>, </a:t>
            </a:r>
            <a:r>
              <a:rPr lang="en-US" altLang="zh-CN" b="1" dirty="0" err="1"/>
              <a:t>url</a:t>
            </a:r>
            <a:r>
              <a:rPr lang="en-US" altLang="zh-CN" b="1" dirty="0"/>
              <a:t>);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通过</a:t>
            </a:r>
            <a:r>
              <a:rPr lang="en-US" altLang="zh-CN" dirty="0"/>
              <a:t>hessian</a:t>
            </a:r>
            <a:r>
              <a:rPr lang="zh-CN" altLang="en-US" dirty="0"/>
              <a:t>根据账号或者工号获取</a:t>
            </a:r>
            <a:r>
              <a:rPr lang="en-US" altLang="zh-CN" dirty="0"/>
              <a:t>ticket</a:t>
            </a:r>
          </a:p>
          <a:p>
            <a:endParaRPr lang="zh-CN" altLang="en-US" dirty="0"/>
          </a:p>
          <a:p>
            <a:r>
              <a:rPr lang="en-US" altLang="zh-CN" dirty="0"/>
              <a:t>String ticket = </a:t>
            </a:r>
            <a:r>
              <a:rPr lang="en-US" altLang="zh-CN" dirty="0" err="1"/>
              <a:t>tokenService.genTicket</a:t>
            </a:r>
            <a:r>
              <a:rPr lang="en-US" altLang="zh-CN" dirty="0"/>
              <a:t>(account, </a:t>
            </a:r>
            <a:r>
              <a:rPr lang="en-US" altLang="zh-CN" dirty="0" err="1"/>
              <a:t>worknumber</a:t>
            </a:r>
            <a:r>
              <a:rPr lang="en-US" altLang="zh-CN" dirty="0"/>
              <a:t>, </a:t>
            </a:r>
            <a:r>
              <a:rPr lang="en-US" altLang="zh-CN" dirty="0" err="1"/>
              <a:t>appid</a:t>
            </a:r>
            <a:r>
              <a:rPr lang="en-US" altLang="zh-CN" dirty="0"/>
              <a:t>, secret);</a:t>
            </a:r>
          </a:p>
          <a:p>
            <a:r>
              <a:rPr lang="en-US" altLang="zh-CN" dirty="0"/>
              <a:t>String token = </a:t>
            </a:r>
            <a:r>
              <a:rPr lang="en-US" altLang="zh-CN" dirty="0" err="1"/>
              <a:t>tokenService.genAuthTempToken</a:t>
            </a:r>
            <a:r>
              <a:rPr lang="en-US" altLang="zh-CN" dirty="0"/>
              <a:t>(</a:t>
            </a:r>
            <a:r>
              <a:rPr lang="en-US" altLang="zh-CN" dirty="0" err="1"/>
              <a:t>appid</a:t>
            </a:r>
            <a:r>
              <a:rPr lang="en-US" altLang="zh-CN" dirty="0"/>
              <a:t>, secret, ticket);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26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</TotalTime>
  <Words>1802</Words>
  <Application>Microsoft Office PowerPoint</Application>
  <PresentationFormat>全屏显示(4:3)</PresentationFormat>
  <Paragraphs>430</Paragraphs>
  <Slides>25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令牌管理及基于令牌的 单点登录</vt:lpstr>
      <vt:lpstr>令牌模型-mongodb/mysql/oracle</vt:lpstr>
      <vt:lpstr>应用单点登录时序图通过SIM中转</vt:lpstr>
      <vt:lpstr>应用单点登录时序图</vt:lpstr>
      <vt:lpstr>认证签名令牌申请机制</vt:lpstr>
      <vt:lpstr>认证签名令牌单点登录机制</vt:lpstr>
      <vt:lpstr>令牌组件接口方法说明</vt:lpstr>
      <vt:lpstr>令牌使用方法- 参数准备</vt:lpstr>
      <vt:lpstr>令牌使用方法- hessian服务方式申请token</vt:lpstr>
      <vt:lpstr>令牌使用方法- webservice服务方式申请token</vt:lpstr>
      <vt:lpstr>令牌使用方法- http服务方式申请token</vt:lpstr>
      <vt:lpstr>令牌使用方法- 本地服务方式申请token</vt:lpstr>
      <vt:lpstr>令牌使用方法-构建令牌参数</vt:lpstr>
      <vt:lpstr>令牌使用方法-SSO页面</vt:lpstr>
      <vt:lpstr>令牌使用方法-SSO模块</vt:lpstr>
      <vt:lpstr>令牌非对称加解密介绍</vt:lpstr>
      <vt:lpstr>令牌非对称加解密介绍</vt:lpstr>
      <vt:lpstr>MongoDB配置</vt:lpstr>
      <vt:lpstr>数据库配置</vt:lpstr>
      <vt:lpstr>令牌存储机制配置-tokenconf.xml</vt:lpstr>
      <vt:lpstr>令牌存储机制配置-本地服务方式</vt:lpstr>
      <vt:lpstr>令牌存储机制配置-远程服务方式</vt:lpstr>
      <vt:lpstr>JDK安全补丁包升级</vt:lpstr>
      <vt:lpstr>会话管理-基本模型</vt:lpstr>
      <vt:lpstr>会话管理-生命周期管理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令牌管理</dc:title>
  <dc:creator>尹标平</dc:creator>
  <cp:lastModifiedBy>sany</cp:lastModifiedBy>
  <cp:revision>196</cp:revision>
  <dcterms:created xsi:type="dcterms:W3CDTF">2014-04-04T02:02:44Z</dcterms:created>
  <dcterms:modified xsi:type="dcterms:W3CDTF">2014-04-26T09:16:46Z</dcterms:modified>
</cp:coreProperties>
</file>