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4" r:id="rId6"/>
    <p:sldId id="258" r:id="rId7"/>
    <p:sldId id="259" r:id="rId8"/>
    <p:sldId id="260" r:id="rId9"/>
    <p:sldId id="261" r:id="rId10"/>
    <p:sldId id="263" r:id="rId11"/>
    <p:sldId id="269" r:id="rId12"/>
    <p:sldId id="270" r:id="rId13"/>
    <p:sldId id="271" r:id="rId14"/>
    <p:sldId id="265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令牌管理及基于令牌的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单点登录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/>
              <a:t>loginType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&amp;successRedirect=&lt;%=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2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&amp;successRedirect</a:t>
            </a:r>
            <a:r>
              <a:rPr lang="en-US" altLang="zh-CN" dirty="0"/>
              <a:t>=&lt;%=</a:t>
            </a:r>
            <a:r>
              <a:rPr lang="en-US" altLang="zh-CN" dirty="0" err="1"/>
              <a:t>URLEncoder.encode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appbom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aaa.page?a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b&amp;c</a:t>
            </a:r>
            <a:r>
              <a:rPr lang="en-US" altLang="zh-CN" dirty="0">
                <a:solidFill>
                  <a:srgbClr val="FF0000"/>
                </a:solidFill>
              </a:rPr>
              <a:t>=d</a:t>
            </a:r>
            <a:r>
              <a:rPr lang="en-US" altLang="zh-CN" dirty="0"/>
              <a:t>") %&gt;&amp;</a:t>
            </a:r>
            <a:r>
              <a:rPr lang="en-US" altLang="zh-CN" dirty="0" err="1" smtClean="0"/>
              <a:t>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</a:t>
            </a:r>
            <a:r>
              <a:rPr lang="zh-CN" altLang="en-US" dirty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&amp;</a:t>
            </a:r>
            <a:r>
              <a:rPr lang="en-US" altLang="zh-CN" i="1" dirty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59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/>
              <a:t>工号</a:t>
            </a:r>
            <a:r>
              <a:rPr lang="en-US" altLang="zh-CN" dirty="0" smtClean="0"/>
              <a:t>SSO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依据令牌实现单点登录到指定的模块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工号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http://10.0.15.38:9081/SanyPDP/sso/ssowithtoken.page</a:t>
            </a:r>
            <a:r>
              <a:rPr lang="en-US" altLang="zh-CN" dirty="0"/>
              <a:t>?&lt;%=accounttokenrequest %&gt;&amp;</a:t>
            </a:r>
            <a:r>
              <a:rPr lang="en-US" altLang="zh-CN" dirty="0" err="1" smtClean="0"/>
              <a:t>loginType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/>
              <a:t>&amp;</a:t>
            </a:r>
            <a:r>
              <a:rPr lang="en-US" altLang="zh-CN" i="1" dirty="0" smtClean="0">
                <a:solidFill>
                  <a:srgbClr val="FF0000"/>
                </a:solidFill>
              </a:rPr>
              <a:t>loginMenu=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appbommanager</a:t>
            </a:r>
            <a:r>
              <a:rPr lang="en-US" altLang="zh-CN" dirty="0" err="1" smtClean="0"/>
              <a:t>&amp;subsystem_id</a:t>
            </a:r>
            <a:r>
              <a:rPr lang="en-US" altLang="zh-CN" dirty="0" smtClean="0"/>
              <a:t>=module“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83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非对称加密算法</a:t>
            </a:r>
            <a:r>
              <a:rPr lang="en-US" altLang="zh-CN" dirty="0" smtClean="0"/>
              <a:t>-ECC(</a:t>
            </a:r>
            <a:r>
              <a:rPr lang="zh-CN" altLang="en-US" dirty="0" smtClean="0"/>
              <a:t>椭圆曲线</a:t>
            </a:r>
            <a:r>
              <a:rPr lang="zh-CN" altLang="en-US" dirty="0"/>
              <a:t>密码编码</a:t>
            </a:r>
            <a:r>
              <a:rPr lang="zh-CN" altLang="en-US" dirty="0" smtClean="0"/>
              <a:t>学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非对称加密解密组件</a:t>
            </a:r>
            <a:r>
              <a:rPr lang="en-US" altLang="zh-CN" dirty="0"/>
              <a:t>- </a:t>
            </a:r>
            <a:r>
              <a:rPr lang="en-US" altLang="zh-CN" dirty="0" err="1"/>
              <a:t>org.frameworkset.security.ecc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ECCCoder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59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令牌非对称加解密介绍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828800" lvl="4" indent="0">
              <a:buNone/>
            </a:pPr>
            <a:r>
              <a:rPr lang="en-US" altLang="zh-CN" sz="3600" dirty="0" smtClean="0"/>
              <a:t>String </a:t>
            </a:r>
            <a:r>
              <a:rPr lang="en-US" altLang="zh-CN" sz="3600" dirty="0" err="1"/>
              <a:t>inputStr</a:t>
            </a:r>
            <a:r>
              <a:rPr lang="en-US" altLang="zh-CN" sz="3600" dirty="0"/>
              <a:t> = "</a:t>
            </a:r>
            <a:r>
              <a:rPr lang="zh-CN" altLang="en-US" sz="3600" dirty="0"/>
              <a:t>尹标平</a:t>
            </a:r>
            <a:r>
              <a:rPr lang="en-US" altLang="zh-CN" sz="3600" dirty="0"/>
              <a:t>";</a:t>
            </a:r>
          </a:p>
          <a:p>
            <a:r>
              <a:rPr lang="en-US" altLang="zh-CN" sz="4800" dirty="0"/>
              <a:t>		byte[] 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ECKeyPair</a:t>
            </a:r>
            <a:r>
              <a:rPr lang="en-US" altLang="zh-CN" sz="4800" dirty="0"/>
              <a:t> </a:t>
            </a:r>
            <a:r>
              <a:rPr lang="en-US" altLang="zh-CN" sz="4800" dirty="0" err="1"/>
              <a:t>keyMap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ECCCoder.genECKeyPair</a:t>
            </a:r>
            <a:r>
              <a:rPr lang="en-US" altLang="zh-CN" sz="4800" dirty="0"/>
              <a:t>();</a:t>
            </a:r>
          </a:p>
          <a:p>
            <a:endParaRPr lang="en-US" altLang="zh-CN" sz="4800" dirty="0"/>
          </a:p>
          <a:p>
            <a:r>
              <a:rPr lang="en-US" altLang="zh-CN" sz="4800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keyMap.getPublicKey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b="1" dirty="0"/>
              <a:t>		</a:t>
            </a:r>
            <a:r>
              <a:rPr lang="en-US" altLang="zh-CN" sz="4800" b="1" dirty="0">
                <a:solidFill>
                  <a:srgbClr val="FF0000"/>
                </a:solidFill>
              </a:rPr>
              <a:t>String 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keyMap.getPrivateKey</a:t>
            </a:r>
            <a:r>
              <a:rPr lang="en-US" altLang="zh-CN" sz="48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公钥</a:t>
            </a:r>
            <a:r>
              <a:rPr lang="en-US" altLang="zh-CN" sz="4800" dirty="0"/>
              <a:t>: \n" +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私钥： </a:t>
            </a:r>
            <a:r>
              <a:rPr lang="en-US" altLang="zh-CN" sz="4800" dirty="0"/>
              <a:t>\n" +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ECCCoder.encrypt</a:t>
            </a:r>
            <a:r>
              <a:rPr lang="en-US" altLang="zh-CN" sz="4800" dirty="0"/>
              <a:t>(data, </a:t>
            </a:r>
            <a:r>
              <a:rPr lang="en-US" altLang="zh-CN" sz="4800" dirty="0" err="1"/>
              <a:t>publicKey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byte[] 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dirty="0" err="1"/>
              <a:t>ECCCoder.decrypt</a:t>
            </a:r>
            <a:r>
              <a:rPr lang="en-US" altLang="zh-CN" sz="4800" dirty="0"/>
              <a:t>(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privateKey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= "</a:t>
            </a:r>
            <a:r>
              <a:rPr lang="zh-CN" altLang="en-US" sz="4800" dirty="0"/>
              <a:t>解密局解密局</a:t>
            </a:r>
            <a:r>
              <a:rPr lang="en-US" altLang="zh-CN" sz="4800" dirty="0"/>
              <a:t>";</a:t>
            </a:r>
          </a:p>
          <a:p>
            <a:r>
              <a:rPr lang="en-US" altLang="zh-CN" sz="4800" dirty="0"/>
              <a:t>		data = </a:t>
            </a:r>
            <a:r>
              <a:rPr lang="en-US" altLang="zh-CN" sz="4800" dirty="0" err="1"/>
              <a:t>inputStr.getBytes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long 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encodedData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ECCCoder.encrypt</a:t>
            </a:r>
            <a:r>
              <a:rPr lang="en-US" altLang="zh-CN" sz="4800" b="1" dirty="0">
                <a:solidFill>
                  <a:srgbClr val="FF0000"/>
                </a:solidFill>
              </a:rPr>
              <a:t>(data,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ECCCoder.evalECPublicKey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publicKey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long 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</a:t>
            </a:r>
          </a:p>
          <a:p>
            <a:r>
              <a:rPr lang="en-US" altLang="zh-CN" sz="4800" dirty="0"/>
              <a:t>		start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 =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ECCCoder.decrypt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encodedData</a:t>
            </a:r>
            <a:r>
              <a:rPr lang="en-US" altLang="zh-CN" sz="4800" b="1" dirty="0">
                <a:solidFill>
                  <a:srgbClr val="FF0000"/>
                </a:solidFill>
              </a:rPr>
              <a:t>, </a:t>
            </a:r>
            <a:r>
              <a:rPr lang="en-US" altLang="zh-CN" sz="4800" b="1" dirty="0" err="1">
                <a:solidFill>
                  <a:srgbClr val="FF0000"/>
                </a:solidFill>
              </a:rPr>
              <a:t>ECCCoder.evalECPrivateKey</a:t>
            </a:r>
            <a:r>
              <a:rPr lang="en-US" altLang="zh-CN" sz="4800" b="1" dirty="0">
                <a:solidFill>
                  <a:srgbClr val="FF0000"/>
                </a:solidFill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</a:rPr>
              <a:t>privateKey</a:t>
            </a:r>
            <a:r>
              <a:rPr lang="en-US" altLang="zh-CN" sz="4800" b="1" dirty="0">
                <a:solidFill>
                  <a:srgbClr val="FF0000"/>
                </a:solidFill>
              </a:rPr>
              <a:t>));</a:t>
            </a:r>
          </a:p>
          <a:p>
            <a:r>
              <a:rPr lang="en-US" altLang="zh-CN" sz="4800" dirty="0"/>
              <a:t>		end = </a:t>
            </a:r>
            <a:r>
              <a:rPr lang="en-US" altLang="zh-CN" sz="4800" dirty="0" err="1"/>
              <a:t>System.currentTimeMillis</a:t>
            </a:r>
            <a:r>
              <a:rPr lang="en-US" altLang="zh-CN" sz="4800" dirty="0"/>
              <a:t>();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System.out.println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解密耗时</a:t>
            </a:r>
            <a:r>
              <a:rPr lang="en-US" altLang="zh-CN" sz="4800" dirty="0"/>
              <a:t>:"+(end-start));</a:t>
            </a:r>
          </a:p>
          <a:p>
            <a:r>
              <a:rPr lang="en-US" altLang="zh-CN" sz="4800" dirty="0"/>
              <a:t>		String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 = new String(</a:t>
            </a:r>
            <a:r>
              <a:rPr lang="en-US" altLang="zh-CN" sz="4800" dirty="0" err="1"/>
              <a:t>decodedData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System.err.println</a:t>
            </a:r>
            <a:r>
              <a:rPr lang="en-US" altLang="zh-CN" sz="4800" dirty="0"/>
              <a:t>("</a:t>
            </a:r>
            <a:r>
              <a:rPr lang="zh-CN" altLang="en-US" sz="4800" dirty="0"/>
              <a:t>加密前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 + "\n\r" + "</a:t>
            </a:r>
            <a:r>
              <a:rPr lang="zh-CN" altLang="en-US" sz="4800" dirty="0"/>
              <a:t>解密后</a:t>
            </a:r>
            <a:r>
              <a:rPr lang="en-US" altLang="zh-CN" sz="4800" dirty="0"/>
              <a:t>: " +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</a:p>
          <a:p>
            <a:r>
              <a:rPr lang="en-US" altLang="zh-CN" sz="4800" dirty="0"/>
              <a:t>		</a:t>
            </a:r>
            <a:r>
              <a:rPr lang="en-US" altLang="zh-CN" sz="4800" dirty="0" err="1"/>
              <a:t>org.junit.Assert.assertEquals</a:t>
            </a:r>
            <a:r>
              <a:rPr lang="en-US" altLang="zh-CN" sz="4800" dirty="0"/>
              <a:t>(</a:t>
            </a:r>
            <a:r>
              <a:rPr lang="en-US" altLang="zh-CN" sz="4800" dirty="0" err="1"/>
              <a:t>inputStr</a:t>
            </a:r>
            <a:r>
              <a:rPr lang="en-US" altLang="zh-CN" sz="4800" dirty="0"/>
              <a:t>, </a:t>
            </a:r>
            <a:r>
              <a:rPr lang="en-US" altLang="zh-CN" sz="4800" dirty="0" err="1"/>
              <a:t>outputStr</a:t>
            </a:r>
            <a:r>
              <a:rPr lang="en-US" altLang="zh-CN" sz="4800" dirty="0"/>
              <a:t>);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22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ECCCoder</a:t>
            </a:r>
            <a:r>
              <a:rPr lang="zh-CN" altLang="en-US" dirty="0"/>
              <a:t>使用案例：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54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基本模型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628800"/>
            <a:ext cx="1872208" cy="24482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1628800"/>
            <a:ext cx="1872208" cy="23762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2843808" y="2816932"/>
            <a:ext cx="1008112" cy="3600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22874" y="1696162"/>
            <a:ext cx="156966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会话基本信息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59170" y="2621596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9088" y="3068960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创建时间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49088" y="3573016"/>
            <a:ext cx="170715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最后访问时间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4732" y="2204864"/>
            <a:ext cx="169706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会话标识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34026" y="1696162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dirty="0"/>
              <a:t>会话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03194" y="2164214"/>
            <a:ext cx="156966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会话属性名称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03194" y="2668270"/>
            <a:ext cx="145424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/>
              <a:t>会话属性值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6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会话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生命周期管理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1628800"/>
            <a:ext cx="1872208" cy="3096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515706" y="1696162"/>
            <a:ext cx="800219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会话工厂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51520" y="5081120"/>
            <a:ext cx="1872208" cy="13635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787513" y="5148482"/>
            <a:ext cx="800219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过期会话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扫描</a:t>
            </a:r>
            <a:r>
              <a:rPr lang="zh-CN" altLang="en-US" sz="1200" dirty="0"/>
              <a:t>器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6444208" y="1625647"/>
            <a:ext cx="1872208" cy="17802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6749370" y="1693009"/>
            <a:ext cx="1261884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会话管理过滤器</a:t>
            </a:r>
            <a:endParaRPr lang="zh-CN" altLang="en-US" sz="1200" dirty="0"/>
          </a:p>
        </p:txBody>
      </p:sp>
      <p:sp>
        <p:nvSpPr>
          <p:cNvPr id="3" name="圆柱形 2"/>
          <p:cNvSpPr/>
          <p:nvPr/>
        </p:nvSpPr>
        <p:spPr>
          <a:xfrm>
            <a:off x="470349" y="3405872"/>
            <a:ext cx="64807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存储</a:t>
            </a:r>
          </a:p>
        </p:txBody>
      </p:sp>
      <p:sp>
        <p:nvSpPr>
          <p:cNvPr id="6" name="矩形 5"/>
          <p:cNvSpPr/>
          <p:nvPr/>
        </p:nvSpPr>
        <p:spPr>
          <a:xfrm>
            <a:off x="2341978" y="2339588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创建会话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27762" y="1700280"/>
            <a:ext cx="965908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会话标识管理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6" idx="1"/>
            <a:endCxn id="22" idx="2"/>
          </p:cNvCxnSpPr>
          <p:nvPr/>
        </p:nvCxnSpPr>
        <p:spPr>
          <a:xfrm flipH="1" flipV="1">
            <a:off x="1210716" y="2246042"/>
            <a:ext cx="1131262" cy="278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8858" y="23395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732240" y="2339340"/>
            <a:ext cx="1368152" cy="54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设置会话标识</a:t>
            </a:r>
            <a:r>
              <a:rPr lang="en-US" altLang="zh-CN" sz="1200" dirty="0" smtClean="0"/>
              <a:t>cookie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6" idx="3"/>
            <a:endCxn id="25" idx="1"/>
          </p:cNvCxnSpPr>
          <p:nvPr/>
        </p:nvCxnSpPr>
        <p:spPr>
          <a:xfrm>
            <a:off x="3449974" y="2524378"/>
            <a:ext cx="3282266" cy="87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7984" y="21622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获取会话标识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4276711" y="4786571"/>
            <a:ext cx="1872208" cy="18107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698689" y="4931876"/>
            <a:ext cx="954107" cy="2769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200" dirty="0" smtClean="0"/>
              <a:t>会话监听器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4506329" y="537600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create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506329" y="5808071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destroy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450231" y="6227771"/>
            <a:ext cx="1345905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endParaRPr lang="en-US" altLang="zh-CN" sz="1200" dirty="0" smtClean="0"/>
          </a:p>
          <a:p>
            <a:pPr algn="ctr"/>
            <a:r>
              <a:rPr lang="zh-CN" altLang="en-US" sz="1200" dirty="0"/>
              <a:t>属性</a:t>
            </a:r>
          </a:p>
        </p:txBody>
      </p:sp>
      <p:cxnSp>
        <p:nvCxnSpPr>
          <p:cNvPr id="40" name="直接箭头连接符 39"/>
          <p:cNvCxnSpPr>
            <a:stCxn id="6" idx="3"/>
            <a:endCxn id="32" idx="0"/>
          </p:cNvCxnSpPr>
          <p:nvPr/>
        </p:nvCxnSpPr>
        <p:spPr>
          <a:xfrm>
            <a:off x="3449974" y="2524378"/>
            <a:ext cx="1762841" cy="22621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323557" y="2915404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销毁会话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3431553" y="3100194"/>
            <a:ext cx="1018678" cy="1624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247904" y="3436941"/>
            <a:ext cx="1250180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Add/</a:t>
            </a:r>
            <a:r>
              <a:rPr lang="en-US" altLang="zh-CN" sz="1200" dirty="0" err="1" smtClean="0"/>
              <a:t>Romove</a:t>
            </a:r>
            <a:r>
              <a:rPr lang="en-US" altLang="zh-CN" sz="1200" dirty="0" smtClean="0"/>
              <a:t>/get</a:t>
            </a:r>
          </a:p>
          <a:p>
            <a:pPr algn="ctr"/>
            <a:r>
              <a:rPr lang="zh-CN" altLang="en-US" sz="1200" dirty="0" smtClean="0"/>
              <a:t>会话属性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03848" y="3806521"/>
            <a:ext cx="1072863" cy="11253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37827" y="5745587"/>
            <a:ext cx="1107996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销毁过期会话</a:t>
            </a:r>
            <a:endParaRPr lang="zh-CN" altLang="en-US" sz="1200" dirty="0"/>
          </a:p>
        </p:txBody>
      </p:sp>
      <p:cxnSp>
        <p:nvCxnSpPr>
          <p:cNvPr id="52" name="直接箭头连接符 51"/>
          <p:cNvCxnSpPr>
            <a:stCxn id="51" idx="3"/>
          </p:cNvCxnSpPr>
          <p:nvPr/>
        </p:nvCxnSpPr>
        <p:spPr>
          <a:xfrm>
            <a:off x="1745823" y="5930377"/>
            <a:ext cx="2760506" cy="62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" idx="0"/>
            <a:endCxn id="3" idx="3"/>
          </p:cNvCxnSpPr>
          <p:nvPr/>
        </p:nvCxnSpPr>
        <p:spPr>
          <a:xfrm flipH="1" flipV="1">
            <a:off x="794385" y="4125952"/>
            <a:ext cx="393239" cy="955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" idx="1"/>
            <a:endCxn id="3" idx="1"/>
          </p:cNvCxnSpPr>
          <p:nvPr/>
        </p:nvCxnSpPr>
        <p:spPr>
          <a:xfrm flipH="1">
            <a:off x="794385" y="3176972"/>
            <a:ext cx="1185327" cy="228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247903" y="4073919"/>
            <a:ext cx="1202071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cxnSp>
        <p:nvCxnSpPr>
          <p:cNvPr id="68" name="直接箭头连接符 67"/>
          <p:cNvCxnSpPr>
            <a:stCxn id="69" idx="1"/>
            <a:endCxn id="66" idx="3"/>
          </p:cNvCxnSpPr>
          <p:nvPr/>
        </p:nvCxnSpPr>
        <p:spPr>
          <a:xfrm flipH="1">
            <a:off x="3449974" y="3840264"/>
            <a:ext cx="1248715" cy="418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698689" y="3655474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</a:t>
            </a:r>
            <a:endParaRPr lang="zh-CN" altLang="en-US" sz="1200" dirty="0"/>
          </a:p>
        </p:txBody>
      </p:sp>
      <p:sp>
        <p:nvSpPr>
          <p:cNvPr id="73" name="矩形 72"/>
          <p:cNvSpPr/>
          <p:nvPr/>
        </p:nvSpPr>
        <p:spPr>
          <a:xfrm>
            <a:off x="4683203" y="2807392"/>
            <a:ext cx="1112933" cy="36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获取会话属性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73" idx="1"/>
            <a:endCxn id="47" idx="3"/>
          </p:cNvCxnSpPr>
          <p:nvPr/>
        </p:nvCxnSpPr>
        <p:spPr>
          <a:xfrm flipH="1">
            <a:off x="3498084" y="2992182"/>
            <a:ext cx="1185119" cy="6295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令牌模型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/oracle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06084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14348"/>
            <a:ext cx="95083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keypairs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1597442"/>
            <a:ext cx="3528392" cy="13995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76056" y="1228110"/>
            <a:ext cx="9588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tokendb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91" y="3429000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9391" y="3059668"/>
            <a:ext cx="17290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7603" y="4725144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7603" y="4355812"/>
            <a:ext cx="121212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7603" y="6021288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7603" y="5651956"/>
            <a:ext cx="129997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1316" y="2138663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56" y="2138663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privateKey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9832" y="2138662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createTime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3156" y="2462699"/>
            <a:ext cx="77266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publicKey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208087" y="477983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9571" y="4786699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1307" y="5067868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3868" y="4779833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8650" y="5074902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1396" y="5126995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4173" y="4786699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08087" y="3467302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9571" y="3474168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81307" y="3755337"/>
            <a:ext cx="8194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lastVistTime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23868" y="3467302"/>
            <a:ext cx="60305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livetime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8650" y="3762371"/>
            <a:ext cx="47641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appid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91396" y="3814464"/>
            <a:ext cx="5052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secret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4173" y="3474168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4749" y="1680483"/>
            <a:ext cx="114516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keypairs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588224" y="1680483"/>
            <a:ext cx="172819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authtemptokens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99142" y="2313455"/>
            <a:ext cx="1289082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dualtokens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816588" y="2313455"/>
            <a:ext cx="1427820" cy="4726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temptokens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27925" y="6099103"/>
            <a:ext cx="48442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token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46911" y="6099103"/>
            <a:ext cx="77457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dk1"/>
                </a:solidFill>
              </a:rPr>
              <a:t>createTime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61513" y="6099103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dk1"/>
                </a:solidFill>
              </a:rPr>
              <a:t>validate</a:t>
            </a:r>
            <a:endParaRPr lang="zh-CN" altLang="en-US" sz="1000" dirty="0">
              <a:solidFill>
                <a:schemeClr val="dk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19731" y="3742287"/>
            <a:ext cx="324036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19731" y="3395787"/>
            <a:ext cx="53893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85431" y="3820102"/>
            <a:ext cx="61943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appid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725190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appname</a:t>
            </a:r>
            <a:endParaRPr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83997" y="3814463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secret</a:t>
            </a:r>
            <a:endParaRPr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62971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createTime</a:t>
            </a:r>
            <a:endParaRPr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83" y="4117564"/>
            <a:ext cx="86303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creator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713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</a:t>
            </a:r>
            <a:r>
              <a:rPr lang="zh-CN" altLang="en-US" dirty="0"/>
              <a:t>申请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904583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应用申请令牌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18" idx="1"/>
          </p:cNvCxnSpPr>
          <p:nvPr/>
        </p:nvCxnSpPr>
        <p:spPr>
          <a:xfrm>
            <a:off x="1331640" y="2166193"/>
            <a:ext cx="1573534" cy="1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5842" y="130513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35844" y="4200914"/>
            <a:ext cx="126188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获取应用公钥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905174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校验应用</a:t>
            </a:r>
            <a:r>
              <a:rPr lang="en-US" altLang="zh-CN" sz="1400" dirty="0" err="1" smtClean="0"/>
              <a:t>Appid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Secret</a:t>
            </a:r>
          </a:p>
          <a:p>
            <a:r>
              <a:rPr lang="zh-CN" altLang="en-US" sz="1400" dirty="0" smtClean="0"/>
              <a:t>合法性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2751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应用校验服务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921398" y="2181428"/>
            <a:ext cx="10187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5203" y="1238104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57513" y="5125357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生成随机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61649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</a:t>
            </a:r>
            <a:r>
              <a:rPr lang="zh-CN" altLang="en-US" sz="1400" dirty="0" smtClean="0"/>
              <a:t>合法的应用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4606456" y="2435344"/>
            <a:ext cx="1255193" cy="8466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77873" y="3220479"/>
            <a:ext cx="290347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11072" y="3703042"/>
            <a:ext cx="1082348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合法的应用</a:t>
            </a:r>
          </a:p>
        </p:txBody>
      </p:sp>
      <p:cxnSp>
        <p:nvCxnSpPr>
          <p:cNvPr id="34" name="直接箭头连接符 33"/>
          <p:cNvCxnSpPr>
            <a:stCxn id="12" idx="1"/>
            <a:endCxn id="58" idx="3"/>
          </p:cNvCxnSpPr>
          <p:nvPr/>
        </p:nvCxnSpPr>
        <p:spPr>
          <a:xfrm flipH="1">
            <a:off x="2436340" y="4354803"/>
            <a:ext cx="799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8" idx="2"/>
            <a:endCxn id="26" idx="0"/>
          </p:cNvCxnSpPr>
          <p:nvPr/>
        </p:nvCxnSpPr>
        <p:spPr>
          <a:xfrm flipH="1">
            <a:off x="3852246" y="2435344"/>
            <a:ext cx="61040" cy="1267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81" idx="1"/>
          </p:cNvCxnSpPr>
          <p:nvPr/>
        </p:nvCxnSpPr>
        <p:spPr>
          <a:xfrm flipV="1">
            <a:off x="4599991" y="5770443"/>
            <a:ext cx="1552005" cy="7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2966540" y="6309320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返回令牌</a:t>
            </a:r>
            <a:endParaRPr lang="zh-CN" altLang="en-US" sz="14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20116" y="4100887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60" idx="3"/>
          </p:cNvCxnSpPr>
          <p:nvPr/>
        </p:nvCxnSpPr>
        <p:spPr>
          <a:xfrm flipV="1">
            <a:off x="790972" y="3432185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214908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61" name="圆柱形 60"/>
          <p:cNvSpPr/>
          <p:nvPr/>
        </p:nvSpPr>
        <p:spPr>
          <a:xfrm>
            <a:off x="1784607" y="3028119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360671" y="3432186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90972" y="3675871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579907" y="3675871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0" y="4871441"/>
            <a:ext cx="2016224" cy="5078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如果公钥不存在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生成应用公钥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私钥对</a:t>
            </a:r>
            <a:endParaRPr lang="zh-CN" altLang="en-US" sz="1400" dirty="0"/>
          </a:p>
        </p:txBody>
      </p:sp>
      <p:cxnSp>
        <p:nvCxnSpPr>
          <p:cNvPr id="73" name="直接箭头连接符 72"/>
          <p:cNvCxnSpPr>
            <a:stCxn id="58" idx="2"/>
            <a:endCxn id="69" idx="0"/>
          </p:cNvCxnSpPr>
          <p:nvPr/>
        </p:nvCxnSpPr>
        <p:spPr>
          <a:xfrm flipH="1">
            <a:off x="1008112" y="4608719"/>
            <a:ext cx="420116" cy="262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16077" y="4637697"/>
            <a:ext cx="88716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4022195" y="2693521"/>
            <a:ext cx="78104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 smtClean="0"/>
              <a:t>Account</a:t>
            </a:r>
            <a:endParaRPr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3132968" y="5650079"/>
            <a:ext cx="1450505" cy="4485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生成加密令牌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6151996" y="5573947"/>
            <a:ext cx="2016224" cy="39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非对称加密组件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023834" y="4980320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随机</a:t>
            </a:r>
            <a:r>
              <a:rPr lang="en-US" altLang="zh-CN" sz="1400" dirty="0" smtClean="0"/>
              <a:t>Token</a:t>
            </a:r>
          </a:p>
          <a:p>
            <a:r>
              <a:rPr lang="en-US" altLang="zh-CN" sz="1400" dirty="0" smtClean="0"/>
              <a:t>Account</a:t>
            </a:r>
          </a:p>
          <a:p>
            <a:r>
              <a:rPr lang="en-US" altLang="zh-CN" sz="1400" dirty="0" err="1" smtClean="0"/>
              <a:t>PublicKey</a:t>
            </a:r>
            <a:endParaRPr lang="zh-CN" altLang="en-US" sz="1400" dirty="0"/>
          </a:p>
        </p:txBody>
      </p:sp>
      <p:cxnSp>
        <p:nvCxnSpPr>
          <p:cNvPr id="86" name="直接箭头连接符 85"/>
          <p:cNvCxnSpPr/>
          <p:nvPr/>
        </p:nvCxnSpPr>
        <p:spPr>
          <a:xfrm flipH="1">
            <a:off x="3956870" y="6098669"/>
            <a:ext cx="48575" cy="253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5107" y="5652931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应用令牌存储服务</a:t>
            </a:r>
            <a:endParaRPr lang="zh-CN" altLang="en-US" sz="1400" dirty="0"/>
          </a:p>
        </p:txBody>
      </p:sp>
      <p:cxnSp>
        <p:nvCxnSpPr>
          <p:cNvPr id="89" name="直接箭头连接符 88"/>
          <p:cNvCxnSpPr>
            <a:endCxn id="88" idx="3"/>
          </p:cNvCxnSpPr>
          <p:nvPr/>
        </p:nvCxnSpPr>
        <p:spPr>
          <a:xfrm flipH="1">
            <a:off x="2321331" y="5369667"/>
            <a:ext cx="922556" cy="53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87064" y="4871441"/>
            <a:ext cx="970843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zh-CN" altLang="en-US" sz="1400" dirty="0"/>
              <a:t>随机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562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2843808" y="5013909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2844135" y="3703042"/>
            <a:ext cx="2016224" cy="1084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认证签名令牌单点登录机制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08" y="1904582"/>
            <a:ext cx="2016224" cy="14411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363540"/>
            <a:ext cx="10081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单点登录请求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7" idx="3"/>
            <a:endCxn id="6" idx="1"/>
          </p:cNvCxnSpPr>
          <p:nvPr/>
        </p:nvCxnSpPr>
        <p:spPr>
          <a:xfrm>
            <a:off x="1763688" y="2625150"/>
            <a:ext cx="10801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1022" y="1486461"/>
            <a:ext cx="641394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</a:p>
          <a:p>
            <a:r>
              <a:rPr lang="en-US" altLang="zh-CN" sz="1400" dirty="0"/>
              <a:t>Token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146076" y="4307099"/>
            <a:ext cx="144142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校验令牌有效性</a:t>
            </a:r>
          </a:p>
        </p:txBody>
      </p:sp>
      <p:sp>
        <p:nvSpPr>
          <p:cNvPr id="13" name="矩形 12"/>
          <p:cNvSpPr/>
          <p:nvPr/>
        </p:nvSpPr>
        <p:spPr>
          <a:xfrm>
            <a:off x="3253839" y="2056037"/>
            <a:ext cx="119616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获取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私钥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2843808" y="1410996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拦截器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5940152" y="1973832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TokeStore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查询私钥服务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13" idx="3"/>
            <a:endCxn id="20" idx="1"/>
          </p:cNvCxnSpPr>
          <p:nvPr/>
        </p:nvCxnSpPr>
        <p:spPr>
          <a:xfrm>
            <a:off x="4450000" y="2209926"/>
            <a:ext cx="1490152" cy="1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2184" y="1514820"/>
            <a:ext cx="64139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Appid</a:t>
            </a:r>
            <a:endParaRPr lang="en-US" altLang="zh-CN" sz="1400" dirty="0" smtClean="0"/>
          </a:p>
          <a:p>
            <a:r>
              <a:rPr lang="en-US" altLang="zh-CN" sz="1400" dirty="0" smtClean="0"/>
              <a:t>Secret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3109569" y="2834835"/>
            <a:ext cx="1484702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ECC</a:t>
            </a:r>
            <a:r>
              <a:rPr lang="zh-CN" altLang="en-US" sz="1400" dirty="0" smtClean="0"/>
              <a:t>解码</a:t>
            </a:r>
            <a:r>
              <a:rPr lang="en-US" altLang="zh-CN" sz="1400" dirty="0" smtClean="0"/>
              <a:t>Token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3109120" y="5452491"/>
            <a:ext cx="1450505" cy="5078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使用账号进行单点登录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39" idx="3"/>
          </p:cNvCxnSpPr>
          <p:nvPr/>
        </p:nvCxnSpPr>
        <p:spPr>
          <a:xfrm flipV="1">
            <a:off x="6311008" y="1305130"/>
            <a:ext cx="0" cy="243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96136" y="3028119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解码失败</a:t>
            </a:r>
            <a:endParaRPr lang="zh-CN" altLang="en-US" sz="1400" dirty="0"/>
          </a:p>
        </p:txBody>
      </p:sp>
      <p:cxnSp>
        <p:nvCxnSpPr>
          <p:cNvPr id="21" name="直接箭头连接符 20"/>
          <p:cNvCxnSpPr>
            <a:stCxn id="31" idx="3"/>
            <a:endCxn id="19" idx="1"/>
          </p:cNvCxnSpPr>
          <p:nvPr/>
        </p:nvCxnSpPr>
        <p:spPr>
          <a:xfrm>
            <a:off x="4594271" y="3088751"/>
            <a:ext cx="1201865" cy="19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68220" y="295886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19" idx="3"/>
            <a:endCxn id="24" idx="1"/>
          </p:cNvCxnSpPr>
          <p:nvPr/>
        </p:nvCxnSpPr>
        <p:spPr>
          <a:xfrm flipV="1">
            <a:off x="7812360" y="3220479"/>
            <a:ext cx="355860" cy="61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00841" y="3703042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解码成功</a:t>
            </a:r>
          </a:p>
        </p:txBody>
      </p:sp>
      <p:sp>
        <p:nvSpPr>
          <p:cNvPr id="33" name="矩形 32"/>
          <p:cNvSpPr/>
          <p:nvPr/>
        </p:nvSpPr>
        <p:spPr>
          <a:xfrm>
            <a:off x="5796136" y="4053183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令牌无效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12" idx="3"/>
            <a:endCxn id="33" idx="1"/>
          </p:cNvCxnSpPr>
          <p:nvPr/>
        </p:nvCxnSpPr>
        <p:spPr>
          <a:xfrm flipV="1">
            <a:off x="4587496" y="4307099"/>
            <a:ext cx="1208640" cy="153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26" idx="0"/>
          </p:cNvCxnSpPr>
          <p:nvPr/>
        </p:nvCxnSpPr>
        <p:spPr>
          <a:xfrm>
            <a:off x="3851920" y="3342667"/>
            <a:ext cx="327" cy="36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24127" y="5198575"/>
            <a:ext cx="2016224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SSO</a:t>
            </a:r>
            <a:r>
              <a:rPr lang="zh-CN" altLang="en-US" sz="1400" dirty="0" smtClean="0"/>
              <a:t>登录失败</a:t>
            </a:r>
            <a:endParaRPr lang="zh-CN" altLang="en-US" sz="1400" dirty="0"/>
          </a:p>
        </p:txBody>
      </p:sp>
      <p:sp>
        <p:nvSpPr>
          <p:cNvPr id="39" name="圆柱形 38"/>
          <p:cNvSpPr/>
          <p:nvPr/>
        </p:nvSpPr>
        <p:spPr>
          <a:xfrm>
            <a:off x="5734944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40" name="圆柱形 39"/>
          <p:cNvSpPr/>
          <p:nvPr/>
        </p:nvSpPr>
        <p:spPr>
          <a:xfrm>
            <a:off x="7304643" y="901064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7880707" y="1305131"/>
            <a:ext cx="16343" cy="24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3" idx="2"/>
            <a:endCxn id="31" idx="0"/>
          </p:cNvCxnSpPr>
          <p:nvPr/>
        </p:nvCxnSpPr>
        <p:spPr>
          <a:xfrm>
            <a:off x="3851920" y="2363814"/>
            <a:ext cx="0" cy="47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55093" y="2446955"/>
            <a:ext cx="9546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PrivateKey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400514" y="5013909"/>
            <a:ext cx="902811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令牌有效</a:t>
            </a:r>
            <a:endParaRPr lang="zh-CN" altLang="en-US" sz="1400" dirty="0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 flipH="1">
            <a:off x="3851920" y="4782054"/>
            <a:ext cx="12602" cy="231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68220" y="3983933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提示请求非法</a:t>
            </a:r>
            <a:endParaRPr lang="zh-CN" altLang="en-US" sz="1400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812360" y="4307099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8" idx="1"/>
          </p:cNvCxnSpPr>
          <p:nvPr/>
        </p:nvCxnSpPr>
        <p:spPr>
          <a:xfrm flipV="1">
            <a:off x="4559625" y="5452491"/>
            <a:ext cx="1164502" cy="253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102258" y="5179999"/>
            <a:ext cx="9875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提示用户非法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7746398" y="5452491"/>
            <a:ext cx="3558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3016286" y="6277691"/>
            <a:ext cx="1893492" cy="548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允许</a:t>
            </a:r>
            <a:r>
              <a:rPr lang="zh-CN" altLang="en-US" sz="1400" dirty="0" smtClean="0"/>
              <a:t>用户访问请求资源</a:t>
            </a:r>
            <a:endParaRPr lang="zh-CN" altLang="en-US" sz="1400" dirty="0"/>
          </a:p>
        </p:txBody>
      </p:sp>
      <p:cxnSp>
        <p:nvCxnSpPr>
          <p:cNvPr id="77" name="直接箭头连接符 76"/>
          <p:cNvCxnSpPr>
            <a:endCxn id="76" idx="0"/>
          </p:cNvCxnSpPr>
          <p:nvPr/>
        </p:nvCxnSpPr>
        <p:spPr>
          <a:xfrm>
            <a:off x="3914268" y="5951112"/>
            <a:ext cx="48764" cy="32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311008" y="1548816"/>
            <a:ext cx="157787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099943" y="1548816"/>
            <a:ext cx="0" cy="425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94" idx="4"/>
          </p:cNvCxnSpPr>
          <p:nvPr/>
        </p:nvCxnSpPr>
        <p:spPr>
          <a:xfrm flipH="1" flipV="1">
            <a:off x="1907704" y="3983933"/>
            <a:ext cx="1238372" cy="47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圆柱形 92"/>
          <p:cNvSpPr/>
          <p:nvPr/>
        </p:nvSpPr>
        <p:spPr>
          <a:xfrm>
            <a:off x="725535" y="4412843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MongoDB</a:t>
            </a:r>
            <a:endParaRPr lang="zh-CN" altLang="en-US" sz="1400" dirty="0"/>
          </a:p>
        </p:txBody>
      </p:sp>
      <p:sp>
        <p:nvSpPr>
          <p:cNvPr id="94" name="圆柱形 93"/>
          <p:cNvSpPr/>
          <p:nvPr/>
        </p:nvSpPr>
        <p:spPr>
          <a:xfrm>
            <a:off x="755576" y="3781900"/>
            <a:ext cx="1152128" cy="404066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Mysql</a:t>
            </a:r>
            <a:endParaRPr lang="zh-CN" altLang="en-US" sz="1400" dirty="0"/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1870748" y="4460988"/>
            <a:ext cx="1275328" cy="143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444514" y="5280953"/>
            <a:ext cx="1512168" cy="5078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清除一次性令牌</a:t>
            </a:r>
            <a:endParaRPr lang="en-US" altLang="zh-CN" sz="1400" dirty="0" smtClean="0"/>
          </a:p>
          <a:p>
            <a:pPr algn="ctr"/>
            <a:r>
              <a:rPr lang="zh-CN" altLang="en-US" sz="1400" dirty="0"/>
              <a:t>（</a:t>
            </a:r>
            <a:r>
              <a:rPr lang="zh-CN" altLang="en-US" sz="1400" dirty="0" smtClean="0"/>
              <a:t>认证签名令牌）</a:t>
            </a:r>
            <a:endParaRPr lang="zh-CN" altLang="en-US" sz="1400" dirty="0"/>
          </a:p>
        </p:txBody>
      </p:sp>
      <p:cxnSp>
        <p:nvCxnSpPr>
          <p:cNvPr id="97" name="直接箭头连接符 96"/>
          <p:cNvCxnSpPr>
            <a:stCxn id="66" idx="1"/>
            <a:endCxn id="96" idx="3"/>
          </p:cNvCxnSpPr>
          <p:nvPr/>
        </p:nvCxnSpPr>
        <p:spPr>
          <a:xfrm flipH="1">
            <a:off x="1956682" y="5167798"/>
            <a:ext cx="1443832" cy="367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令牌组件接口方法说明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组件接口：</a:t>
            </a:r>
            <a:r>
              <a:rPr lang="en-US" altLang="zh-CN" dirty="0" err="1" smtClean="0"/>
              <a:t>com.sany.common.action</a:t>
            </a:r>
            <a:r>
              <a:rPr lang="en-US" altLang="zh-CN" dirty="0"/>
              <a:t>. </a:t>
            </a:r>
            <a:r>
              <a:rPr lang="en-US" altLang="zh-CN" dirty="0" err="1" smtClean="0"/>
              <a:t>TokenService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组件支持调用模式：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模式，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服务模式，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服务模式（后续章节详细介绍）</a:t>
            </a:r>
            <a:endParaRPr lang="en-US" altLang="zh-CN" dirty="0"/>
          </a:p>
          <a:p>
            <a:r>
              <a:rPr lang="zh-CN" altLang="en-US" dirty="0" smtClean="0"/>
              <a:t>令牌组件提供了以下接口方法：</a:t>
            </a:r>
            <a:endParaRPr lang="en-US" altLang="zh-CN" dirty="0" smtClean="0"/>
          </a:p>
          <a:p>
            <a:r>
              <a:rPr lang="zh-CN" altLang="en-US" dirty="0" smtClean="0"/>
              <a:t>获取带认证的临时一次性令牌</a:t>
            </a:r>
            <a:r>
              <a:rPr lang="en-US" altLang="zh-CN" dirty="0"/>
              <a:t>-</a:t>
            </a:r>
            <a:r>
              <a:rPr lang="zh-CN" altLang="en-US" dirty="0"/>
              <a:t>返回的</a:t>
            </a:r>
            <a:r>
              <a:rPr lang="en-US" altLang="zh-CN" dirty="0"/>
              <a:t>token</a:t>
            </a:r>
            <a:r>
              <a:rPr lang="zh-CN" altLang="en-US" dirty="0"/>
              <a:t>包含令牌和用户账号信息</a:t>
            </a:r>
            <a:endParaRPr lang="en-US" altLang="zh-CN" dirty="0" smtClean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genAuthTempToken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用户账号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获取带认证的有效期令牌</a:t>
            </a:r>
            <a:r>
              <a:rPr lang="en-US" altLang="zh-CN" dirty="0" smtClean="0"/>
              <a:t>-</a:t>
            </a:r>
            <a:r>
              <a:rPr lang="zh-CN" altLang="en-US" dirty="0" smtClean="0"/>
              <a:t>返回的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包含令牌和用户账号信息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genDualToken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</a:t>
            </a:r>
            <a:r>
              <a:rPr lang="zh-CN" altLang="en-US" dirty="0" smtClean="0"/>
              <a:t>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account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用户账号</a:t>
            </a:r>
            <a:r>
              <a:rPr lang="en-US" altLang="zh-CN" dirty="0"/>
              <a:t>-</a:t>
            </a:r>
            <a:r>
              <a:rPr lang="zh-CN" altLang="en-US" dirty="0"/>
              <a:t>用于单点登录</a:t>
            </a:r>
            <a:endParaRPr lang="en-US" altLang="zh-CN" dirty="0"/>
          </a:p>
          <a:p>
            <a:r>
              <a:rPr lang="en-US" altLang="zh-CN" dirty="0"/>
              <a:t>			throws Exception;</a:t>
            </a:r>
          </a:p>
          <a:p>
            <a:r>
              <a:rPr lang="zh-CN" altLang="en-US" dirty="0" smtClean="0"/>
              <a:t>获取给应用颁发的公钥</a:t>
            </a:r>
            <a:endParaRPr lang="en-US" altLang="zh-CN" dirty="0"/>
          </a:p>
          <a:p>
            <a:r>
              <a:rPr lang="en-US" altLang="zh-CN" dirty="0" smtClean="0"/>
              <a:t>public  String </a:t>
            </a:r>
            <a:r>
              <a:rPr lang="en-US" altLang="zh-CN" dirty="0" err="1"/>
              <a:t>getPublicKey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 err="1"/>
              <a:t>appid</a:t>
            </a:r>
            <a:r>
              <a:rPr lang="en-US" altLang="zh-CN" dirty="0" smtClean="0"/>
              <a:t>,</a:t>
            </a:r>
            <a:r>
              <a:rPr lang="en-US" altLang="zh-CN" dirty="0"/>
              <a:t> //</a:t>
            </a:r>
            <a:r>
              <a:rPr lang="zh-CN" altLang="en-US" dirty="0"/>
              <a:t>应用标识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String </a:t>
            </a:r>
            <a:r>
              <a:rPr lang="en-US" altLang="zh-CN" dirty="0"/>
              <a:t>secret</a:t>
            </a:r>
            <a:r>
              <a:rPr lang="en-US" altLang="zh-CN" dirty="0" smtClean="0"/>
              <a:t>)</a:t>
            </a:r>
            <a:r>
              <a:rPr lang="en-US" altLang="zh-CN" dirty="0"/>
              <a:t> //</a:t>
            </a:r>
            <a:r>
              <a:rPr lang="zh-CN" altLang="en-US" dirty="0"/>
              <a:t>应用口令</a:t>
            </a:r>
            <a:endParaRPr lang="en-US" altLang="zh-CN" dirty="0"/>
          </a:p>
          <a:p>
            <a:r>
              <a:rPr lang="en-US" altLang="zh-CN" dirty="0"/>
              <a:t>			throws Exception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获取一次性的临时令牌</a:t>
            </a:r>
            <a:endParaRPr lang="en-US" altLang="zh-CN" dirty="0"/>
          </a:p>
          <a:p>
            <a:r>
              <a:rPr lang="en-US" altLang="zh-CN" dirty="0" smtClean="0"/>
              <a:t>public String </a:t>
            </a:r>
            <a:r>
              <a:rPr lang="en-US" altLang="zh-CN" dirty="0" err="1"/>
              <a:t>genTempToken</a:t>
            </a:r>
            <a:r>
              <a:rPr lang="en-US" altLang="zh-CN" dirty="0"/>
              <a:t>() throws Exception;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6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hessian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HessianProxyFactory</a:t>
            </a:r>
            <a:r>
              <a:rPr lang="en-US" altLang="zh-CN" dirty="0"/>
              <a:t> factory = new </a:t>
            </a:r>
            <a:r>
              <a:rPr lang="en-US" altLang="zh-CN" dirty="0" err="1"/>
              <a:t>HessianProxyFactory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//String </a:t>
            </a:r>
            <a:r>
              <a:rPr lang="en-US" altLang="zh-CN" dirty="0" err="1"/>
              <a:t>url</a:t>
            </a:r>
            <a:r>
              <a:rPr lang="en-US" altLang="zh-CN" dirty="0"/>
              <a:t> = "http://localhost:8081/context/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"http://10.25.192.142:8081"+request.getContextPath()+"/</a:t>
            </a:r>
            <a:r>
              <a:rPr lang="en-US" altLang="zh-CN" dirty="0" err="1"/>
              <a:t>hessian?service</a:t>
            </a:r>
            <a:r>
              <a:rPr lang="en-US" altLang="zh-CN" dirty="0"/>
              <a:t>=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err="1"/>
              <a:t>tokenService</a:t>
            </a:r>
            <a:r>
              <a:rPr lang="en-US" altLang="zh-CN" dirty="0"/>
              <a:t> = (</a:t>
            </a:r>
            <a:r>
              <a:rPr lang="en-US" altLang="zh-CN" dirty="0" err="1"/>
              <a:t>TokenService</a:t>
            </a:r>
            <a:r>
              <a:rPr lang="en-US" altLang="zh-CN" dirty="0"/>
              <a:t>) </a:t>
            </a:r>
            <a:r>
              <a:rPr lang="en-US" altLang="zh-CN" dirty="0" err="1"/>
              <a:t>factory.create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, </a:t>
            </a:r>
            <a:r>
              <a:rPr lang="en-US" altLang="zh-CN" dirty="0" err="1"/>
              <a:t>url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4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</a:t>
            </a:r>
            <a:r>
              <a:rPr lang="en-US" altLang="zh-CN" dirty="0" err="1"/>
              <a:t>webservice</a:t>
            </a:r>
            <a:r>
              <a:rPr lang="zh-CN" altLang="en-US" dirty="0"/>
              <a:t>服务方式申请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</a:t>
            </a:r>
            <a:r>
              <a:rPr lang="en-US" altLang="zh-CN" dirty="0" err="1"/>
              <a:t>cxfservices</a:t>
            </a:r>
            <a:r>
              <a:rPr lang="en-US" altLang="zh-CN" dirty="0"/>
              <a:t>/</a:t>
            </a:r>
            <a:r>
              <a:rPr lang="en-US" altLang="zh-CN" dirty="0" err="1"/>
              <a:t>tokenService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err="1"/>
              <a:t>JaxWsProxyFactoryBean</a:t>
            </a:r>
            <a:r>
              <a:rPr lang="en-US" altLang="zh-CN" dirty="0"/>
              <a:t> </a:t>
            </a:r>
            <a:r>
              <a:rPr lang="en-US" altLang="zh-CN" dirty="0" err="1"/>
              <a:t>WSServiceClientFactory</a:t>
            </a:r>
            <a:r>
              <a:rPr lang="en-US" altLang="zh-CN" dirty="0"/>
              <a:t> = new  </a:t>
            </a:r>
            <a:r>
              <a:rPr lang="en-US" altLang="zh-CN" dirty="0" err="1"/>
              <a:t>JaxWsProxyFactoryBean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WSServiceClientFactory.setAddress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WSServiceClientFactory.setServiceClass</a:t>
            </a:r>
            <a:r>
              <a:rPr lang="en-US" altLang="zh-CN" dirty="0"/>
              <a:t>(</a:t>
            </a:r>
            <a:r>
              <a:rPr lang="en-US" altLang="zh-CN" dirty="0" err="1"/>
              <a:t>TokenService.class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TokenService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tokenService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TokenService</a:t>
            </a:r>
            <a:r>
              <a:rPr lang="en-US" altLang="zh-CN" dirty="0"/>
              <a:t>)</a:t>
            </a:r>
            <a:r>
              <a:rPr lang="en-US" altLang="zh-CN" dirty="0" err="1"/>
              <a:t>WSServiceClientFactory.create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String token = </a:t>
            </a:r>
            <a:r>
              <a:rPr lang="en-US" altLang="zh-CN" dirty="0" err="1"/>
              <a:t>tokenService.genAuthTempToken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</a:p>
          <a:p>
            <a:pPr marL="0" indent="0">
              <a:buNone/>
            </a:pPr>
            <a:r>
              <a:rPr lang="en-US" altLang="zh-CN" dirty="0"/>
              <a:t>//token = </a:t>
            </a:r>
            <a:r>
              <a:rPr lang="en-US" altLang="zh-CN" dirty="0" err="1"/>
              <a:t>tokenService.genDualToken</a:t>
            </a:r>
            <a:r>
              <a:rPr lang="en-US" altLang="zh-CN" dirty="0"/>
              <a:t>(</a:t>
            </a:r>
            <a:r>
              <a:rPr lang="en-US" altLang="zh-CN" dirty="0" err="1"/>
              <a:t>appid</a:t>
            </a:r>
            <a:r>
              <a:rPr lang="en-US" altLang="zh-CN" dirty="0"/>
              <a:t>, secret, account);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82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/>
              <a:t>- http</a:t>
            </a:r>
            <a:r>
              <a:rPr lang="zh-CN" altLang="en-US" dirty="0"/>
              <a:t>服务方式申请</a:t>
            </a:r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客户端获取令牌服务组件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r>
              <a:rPr lang="zh-CN" altLang="en-US" dirty="0"/>
              <a:t>方式申请</a:t>
            </a:r>
            <a:r>
              <a:rPr lang="en-US" altLang="zh-CN" dirty="0"/>
              <a:t>token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en-US" altLang="zh-CN" dirty="0"/>
              <a:t>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genAuthTempToken.freepage?appid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url</a:t>
            </a:r>
            <a:r>
              <a:rPr lang="en-US" altLang="zh-CN" dirty="0"/>
              <a:t> = "http://10.25.192.142:8081/</a:t>
            </a:r>
            <a:r>
              <a:rPr lang="en-US" altLang="zh-CN" dirty="0" err="1"/>
              <a:t>SanyPDP</a:t>
            </a:r>
            <a:r>
              <a:rPr lang="en-US" altLang="zh-CN" dirty="0"/>
              <a:t>/token/</a:t>
            </a:r>
            <a:r>
              <a:rPr lang="en-US" altLang="zh-CN" dirty="0" err="1"/>
              <a:t>genDualToken.freepage?appid</a:t>
            </a:r>
            <a:r>
              <a:rPr lang="en-US" altLang="zh-CN" dirty="0"/>
              <a:t>="+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 + "&amp;account="+account;</a:t>
            </a:r>
          </a:p>
          <a:p>
            <a:pPr marL="0" indent="0">
              <a:buNone/>
            </a:pPr>
            <a:r>
              <a:rPr lang="en-US" altLang="zh-CN" dirty="0" smtClean="0"/>
              <a:t>String token </a:t>
            </a:r>
            <a:r>
              <a:rPr lang="en-US" altLang="zh-CN" dirty="0"/>
              <a:t>= </a:t>
            </a:r>
            <a:r>
              <a:rPr lang="en-US" altLang="zh-CN" dirty="0" err="1"/>
              <a:t>org.frameworkset.spi.remote.http.HttpReqeust.httpPostforString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73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令牌使用方法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构建</a:t>
            </a:r>
            <a:r>
              <a:rPr lang="zh-CN" altLang="en-US" dirty="0"/>
              <a:t>令牌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构建令牌参数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accounttokenrequest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/>
              <a:t>TokenStore.temptoken_param_name</a:t>
            </a:r>
            <a:r>
              <a:rPr lang="en-US" altLang="zh-CN" dirty="0"/>
              <a:t> + "=" + token + "&amp;</a:t>
            </a:r>
            <a:r>
              <a:rPr lang="en-US" altLang="zh-CN" dirty="0" err="1"/>
              <a:t>appid</a:t>
            </a:r>
            <a:r>
              <a:rPr lang="en-US" altLang="zh-CN" dirty="0"/>
              <a:t>=" + </a:t>
            </a:r>
            <a:r>
              <a:rPr lang="en-US" altLang="zh-CN" dirty="0" err="1"/>
              <a:t>appid</a:t>
            </a:r>
            <a:r>
              <a:rPr lang="en-US" altLang="zh-CN" dirty="0"/>
              <a:t> + "&amp;secret="+secret;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741</Words>
  <Application>Microsoft Office PowerPoint</Application>
  <PresentationFormat>全屏显示(4:3)</PresentationFormat>
  <Paragraphs>229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令牌管理及基于令牌的 单点登录</vt:lpstr>
      <vt:lpstr>令牌模型-mongodb/mysql/oracle</vt:lpstr>
      <vt:lpstr>认证签名令牌申请机制</vt:lpstr>
      <vt:lpstr>认证签名令牌单点登录机制</vt:lpstr>
      <vt:lpstr>令牌组件接口方法说明</vt:lpstr>
      <vt:lpstr>令牌使用方法- hessian服务方式申请token</vt:lpstr>
      <vt:lpstr>令牌使用方法- webservice服务方式申请token</vt:lpstr>
      <vt:lpstr>令牌使用方法- http服务方式申请token</vt:lpstr>
      <vt:lpstr>令牌使用方法-构建令牌参数</vt:lpstr>
      <vt:lpstr>令牌使用方法-账号SSO页面</vt:lpstr>
      <vt:lpstr>令牌使用方法-工号SSO页面</vt:lpstr>
      <vt:lpstr>令牌使用方法-账号SSO模块</vt:lpstr>
      <vt:lpstr>令牌使用方法-工号SSO模块</vt:lpstr>
      <vt:lpstr>令牌非对称加解密介绍</vt:lpstr>
      <vt:lpstr>令牌非对称加解密介绍</vt:lpstr>
      <vt:lpstr>会话管理-基本模型</vt:lpstr>
      <vt:lpstr>会话管理-生命周期管理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令牌管理</dc:title>
  <dc:creator>尹标平</dc:creator>
  <cp:lastModifiedBy>sany</cp:lastModifiedBy>
  <cp:revision>98</cp:revision>
  <dcterms:created xsi:type="dcterms:W3CDTF">2014-04-04T02:02:44Z</dcterms:created>
  <dcterms:modified xsi:type="dcterms:W3CDTF">2014-04-14T08:39:19Z</dcterms:modified>
</cp:coreProperties>
</file>