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19" r:id="rId2"/>
    <p:sldId id="336" r:id="rId3"/>
    <p:sldId id="341" r:id="rId4"/>
    <p:sldId id="334" r:id="rId5"/>
    <p:sldId id="342" r:id="rId6"/>
    <p:sldId id="347" r:id="rId7"/>
    <p:sldId id="348" r:id="rId8"/>
    <p:sldId id="349" r:id="rId9"/>
    <p:sldId id="343" r:id="rId10"/>
    <p:sldId id="340" r:id="rId11"/>
    <p:sldId id="344" r:id="rId12"/>
    <p:sldId id="346" r:id="rId13"/>
    <p:sldId id="345" r:id="rId14"/>
    <p:sldId id="350" r:id="rId15"/>
    <p:sldId id="304" r:id="rId16"/>
  </p:sldIdLst>
  <p:sldSz cx="9144000" cy="6858000" type="screen4x3"/>
  <p:notesSz cx="6858000" cy="9144000"/>
  <p:defaultTextStyle>
    <a:lvl1pPr marL="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66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024" autoAdjust="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  <a:extLst/>
          </a:lstStyle>
          <a:p>
            <a:fld id="{68F88C59-319B-4332-9A1D-2A62CFCB00D8}" type="datetimeFigureOut">
              <a:rPr lang="en-US" altLang="zh-CN" smtClean="0"/>
              <a:pPr/>
              <a:t>10/24/2011</a:t>
            </a:fld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  <a:extLst/>
          </a:lstStyle>
          <a:p>
            <a:fld id="{B16A41B8-7DC3-4DB6-84E4-E105629EAA36}" type="slidenum">
              <a:rPr lang="zh-CN" smtClean="0"/>
              <a:p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  <a:extLst/>
          </a:lstStyle>
          <a:p>
            <a:fld id="{968B300D-05F0-4B43-940D-46DED5A791AD}" type="datetimeFigureOut">
              <a:rPr/>
              <a:pPr/>
              <a:t>2006-6-30</a:t>
            </a:fld>
            <a:endParaRPr lang="zh-CN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zh-CN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  <a:extLst/>
          </a:lstStyle>
          <a:p>
            <a:fld id="{9B26CD33-4337-4529-948A-94F6960B2374}" type="slidenum">
              <a:rPr/>
              <a:p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zh-CN" smtClean="0"/>
              <a:pPr/>
              <a:t>10</a:t>
            </a:fld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zh-CN" smtClean="0"/>
              <a:pPr/>
              <a:t>11</a:t>
            </a:fld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zh-CN" smtClean="0"/>
              <a:pPr/>
              <a:t>12</a:t>
            </a:fld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zh-CN" smtClean="0"/>
              <a:pPr/>
              <a:t>13</a:t>
            </a:fld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zh-CN" smtClean="0"/>
              <a:pPr/>
              <a:t>15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zh-CN" smtClean="0"/>
              <a:pPr/>
              <a:t>2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zh-CN" smtClean="0"/>
              <a:pPr/>
              <a:t>3</a:t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zh-CN" smtClean="0"/>
              <a:pPr/>
              <a:t>4</a:t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zh-CN" smtClean="0"/>
              <a:pPr/>
              <a:t>5</a:t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zh-CN" smtClean="0"/>
              <a:pPr/>
              <a:t>6</a:t>
            </a:fld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zh-CN" smtClean="0"/>
              <a:pPr/>
              <a:t>7</a:t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zh-CN" smtClean="0"/>
              <a:pPr/>
              <a:t>8</a:t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zh-CN" smtClean="0"/>
              <a:pPr/>
              <a:t>9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相册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zh-CN"/>
            </a:lvl1pPr>
            <a:extLst/>
          </a:lstStyle>
          <a:p>
            <a:r>
              <a:rPr kumimoji="0" lang="zh-CN"/>
              <a:t>单击此处添加相册标题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/>
            </a:pPr>
            <a:endParaRPr kumimoji="0" lang="zh-CN" sz="3200" b="0" i="1" u="none" strike="noStrike" kern="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单击此处添加日期和其他详细信息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n-US" altLang="zh-CN" sz="1200">
                <a:solidFill>
                  <a:schemeClr val="tx2"/>
                </a:solidFill>
              </a:rPr>
              <a:pPr/>
              <a:t>10/24/2011</a:t>
            </a:fld>
            <a:endParaRPr kumimoji="0" lang="zh-CN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n-US" altLang="zh-CN" sz="1200">
                <a:solidFill>
                  <a:schemeClr val="tx2"/>
                </a:solidFill>
              </a:rPr>
              <a:pPr/>
              <a:t>10/24/2011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混向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n-US" altLang="zh-CN" sz="1200">
                <a:solidFill>
                  <a:schemeClr val="tx2"/>
                </a:solidFill>
              </a:rPr>
              <a:pPr/>
              <a:t>10/24/2011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zh-CN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n-US" altLang="zh-CN" sz="1200">
                <a:solidFill>
                  <a:schemeClr val="tx2"/>
                </a:solidFill>
              </a:rPr>
              <a:pPr/>
              <a:t>10/24/2011</a:t>
            </a:fld>
            <a:endParaRPr kumimoji="0" lang="zh-CN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n-US" altLang="zh-CN" sz="1200">
                <a:solidFill>
                  <a:schemeClr val="tx2"/>
                </a:solidFill>
              </a:rPr>
              <a:pPr/>
              <a:t>10/24/2011</a:t>
            </a:fld>
            <a:endParaRPr kumimoji="0" lang="zh-CN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纵栏(带大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zh-CN" sz="24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n-US" altLang="zh-CN" sz="1200">
                <a:solidFill>
                  <a:schemeClr val="tx2"/>
                </a:solidFill>
              </a:rPr>
              <a:pPr/>
              <a:t>10/24/2011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栏: 1 纵栏和 3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n-US" altLang="zh-CN" sz="1200">
                <a:solidFill>
                  <a:schemeClr val="tx2"/>
                </a:solidFill>
              </a:rPr>
              <a:pPr/>
              <a:t>10/24/2011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栏: 3 横栏和 2 纵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n-US" altLang="zh-CN" sz="1200">
                <a:solidFill>
                  <a:schemeClr val="tx2"/>
                </a:solidFill>
              </a:rPr>
              <a:pPr/>
              <a:t>10/24/2011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栏: 3 纵栏和 2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n-US" altLang="zh-CN" sz="1200">
                <a:solidFill>
                  <a:schemeClr val="tx2"/>
                </a:solidFill>
              </a:rPr>
              <a:pPr/>
              <a:t>10/24/2011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n-US" altLang="zh-CN" sz="1200">
                <a:solidFill>
                  <a:schemeClr val="tx2"/>
                </a:solidFill>
              </a:rPr>
              <a:pPr/>
              <a:t>10/24/2011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栏，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n-US" altLang="zh-CN" sz="1200">
                <a:solidFill>
                  <a:schemeClr val="tx2"/>
                </a:solidFill>
              </a:rPr>
              <a:pPr/>
              <a:t>10/24/2011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n-US" altLang="zh-CN" sz="1200">
                <a:solidFill>
                  <a:schemeClr val="tx2"/>
                </a:solidFill>
              </a:rPr>
              <a:pPr/>
              <a:t>10/24/2011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n-US" altLang="zh-CN" sz="1200">
                <a:solidFill>
                  <a:schemeClr val="tx2"/>
                </a:solidFill>
              </a:rPr>
              <a:pPr/>
              <a:t>10/24/2011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B2EC6F-6501-4E04-BD6C-A8A6CABB2C5B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B0023-0CED-47F7-85AE-654F0B232C29}" type="slidenum">
              <a:rPr/>
              <a:p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n-US" altLang="zh-CN" sz="1200">
                <a:solidFill>
                  <a:schemeClr val="tx2"/>
                </a:solidFill>
              </a:rPr>
              <a:pPr/>
              <a:t>10/24/2011</a:t>
            </a:fld>
            <a:endParaRPr kumimoji="0" lang="zh-CN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横栏(全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zh-CN"/>
              <a:t>单击图标</a:t>
            </a:r>
            <a:r>
              <a:rPr kumimoji="0" lang="zh-CN" baseline="0"/>
              <a:t>添加</a:t>
            </a:r>
            <a:r>
              <a:rPr kumimoji="0" lang="zh-CN"/>
              <a:t>全页图片</a:t>
            </a:r>
            <a:endParaRPr kumimoji="0" lang="zh-CN" i="0" baseline="0"/>
          </a:p>
          <a:p>
            <a:pPr marL="0" marR="0" indent="0" algn="ctr">
              <a:buFontTx/>
              <a:buNone/>
            </a:pPr>
            <a:endParaRPr kumimoji="0" lang="zh-CN" i="0"/>
          </a:p>
          <a:p>
            <a:pPr algn="ctr">
              <a:buFontTx/>
              <a:buNone/>
            </a:pPr>
            <a:endParaRPr kumimoji="0" lang="zh-CN" i="0"/>
          </a:p>
          <a:p>
            <a:pPr algn="ctr">
              <a:buFontTx/>
              <a:buNone/>
            </a:pPr>
            <a:endParaRPr kumimoji="0" lang="zh-CN" i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相册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lang="zh-CN" baseline="0"/>
            </a:lvl1pPr>
            <a:extLst/>
          </a:lstStyle>
          <a:p>
            <a:r>
              <a:rPr kumimoji="0" lang="zh-CN"/>
              <a:t>单击此处添加节标题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单击此处添加副标题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n-US" altLang="zh-CN" sz="1200">
                <a:solidFill>
                  <a:schemeClr val="tx2"/>
                </a:solidFill>
              </a:rPr>
              <a:pPr/>
              <a:t>10/24/2011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n-US" altLang="zh-CN" sz="1200">
                <a:solidFill>
                  <a:schemeClr val="tx2"/>
                </a:solidFill>
              </a:rPr>
              <a:pPr/>
              <a:t>10/24/2011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n-US" altLang="zh-CN" sz="1200">
                <a:solidFill>
                  <a:schemeClr val="tx2"/>
                </a:solidFill>
              </a:rPr>
              <a:pPr/>
              <a:t>10/24/2011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混向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n-US" altLang="zh-CN" sz="1200">
                <a:solidFill>
                  <a:schemeClr val="tx2"/>
                </a:solidFill>
              </a:rPr>
              <a:pPr/>
              <a:t>10/24/2011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n-US" altLang="zh-CN" sz="1200">
                <a:solidFill>
                  <a:schemeClr val="tx2"/>
                </a:solidFill>
              </a:rPr>
              <a:pPr/>
              <a:t>10/24/2011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lang="zh-CN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altLang="zh-CN" sz="1200">
                <a:solidFill>
                  <a:schemeClr val="tx2"/>
                </a:solidFill>
              </a:rPr>
              <a:pPr/>
              <a:t>10/24/2011</a:t>
            </a:fld>
            <a:endParaRPr kumimoji="0" lang="zh-CN" sz="120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lang="zh-CN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zh-CN" sz="120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lang="zh-CN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zh-CN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 lang="zh-CN">
          <a:solidFill>
            <a:schemeClr val="tx2"/>
          </a:solidFill>
        </a:defRPr>
      </a:lvl2pPr>
      <a:lvl3pPr eaLnBrk="1" latinLnBrk="0" hangingPunct="1">
        <a:defRPr kumimoji="0" lang="zh-CN">
          <a:solidFill>
            <a:schemeClr val="tx2"/>
          </a:solidFill>
        </a:defRPr>
      </a:lvl3pPr>
      <a:lvl4pPr eaLnBrk="1" latinLnBrk="0" hangingPunct="1">
        <a:defRPr kumimoji="0" lang="zh-CN">
          <a:solidFill>
            <a:schemeClr val="tx2"/>
          </a:solidFill>
        </a:defRPr>
      </a:lvl4pPr>
      <a:lvl5pPr eaLnBrk="1" latinLnBrk="0" hangingPunct="1">
        <a:defRPr kumimoji="0" lang="zh-CN">
          <a:solidFill>
            <a:schemeClr val="tx2"/>
          </a:solidFill>
        </a:defRPr>
      </a:lvl5pPr>
      <a:lvl6pPr eaLnBrk="1" latinLnBrk="0" hangingPunct="1">
        <a:defRPr kumimoji="0" lang="zh-CN">
          <a:solidFill>
            <a:schemeClr val="tx2"/>
          </a:solidFill>
        </a:defRPr>
      </a:lvl6pPr>
      <a:lvl7pPr eaLnBrk="1" latinLnBrk="0" hangingPunct="1">
        <a:defRPr kumimoji="0" lang="zh-CN">
          <a:solidFill>
            <a:schemeClr val="tx2"/>
          </a:solidFill>
        </a:defRPr>
      </a:lvl7pPr>
      <a:lvl8pPr eaLnBrk="1" latinLnBrk="0" hangingPunct="1">
        <a:defRPr kumimoji="0" lang="zh-CN">
          <a:solidFill>
            <a:schemeClr val="tx2"/>
          </a:solidFill>
        </a:defRPr>
      </a:lvl8pPr>
      <a:lvl9pPr eaLnBrk="1" latinLnBrk="0" hangingPunct="1">
        <a:defRPr kumimoji="0" lang="zh-CN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zh-CN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zh-CN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zh-CN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zh-CN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bbossgroups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www.bbossgroups.com/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www.bbossgroups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www.bbossgroups.com/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www.bbossgroups.com/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bossgroups.com/" TargetMode="Externa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bbossgroups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bbossgroups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bbossgroups.com/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bbossgroups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bbossgroups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bbossgroups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bbossgroups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bbossgroups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bbossgroup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dirty="0" err="1" smtClean="0"/>
              <a:t>Bbossgroups</a:t>
            </a:r>
            <a:r>
              <a:rPr altLang="en-US" dirty="0" smtClean="0"/>
              <a:t> （</a:t>
            </a:r>
            <a:r>
              <a:rPr lang="en-US" altLang="zh-CN" dirty="0" smtClean="0"/>
              <a:t>2005-2011</a:t>
            </a:r>
            <a:r>
              <a:rPr altLang="en-US" dirty="0" smtClean="0"/>
              <a:t>）</a:t>
            </a:r>
            <a:endParaRPr lang="zh-CN" dirty="0"/>
          </a:p>
        </p:txBody>
      </p:sp>
      <p:pic>
        <p:nvPicPr>
          <p:cNvPr id="6" name="j0313970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17" name="Rectangle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altLang="en-US" sz="2400" dirty="0" smtClean="0"/>
              <a:t>开源</a:t>
            </a:r>
            <a:r>
              <a:rPr lang="en-US" altLang="zh-CN" sz="2400" dirty="0" smtClean="0"/>
              <a:t>J2ee</a:t>
            </a:r>
            <a:r>
              <a:rPr altLang="en-US" sz="2400" dirty="0" smtClean="0"/>
              <a:t>框架介绍</a:t>
            </a:r>
            <a:endParaRPr lang="en-US" altLang="en-US" sz="2400" dirty="0" smtClean="0"/>
          </a:p>
          <a:p>
            <a:r>
              <a:rPr altLang="en-US" sz="2400" dirty="0" smtClean="0"/>
              <a:t>尹标平</a:t>
            </a:r>
            <a:endParaRPr lang="en-US" altLang="en-US" sz="2400" dirty="0" smtClean="0"/>
          </a:p>
          <a:p>
            <a:r>
              <a:rPr lang="en-US" altLang="zh-CN" sz="2400" dirty="0" smtClean="0"/>
              <a:t>2011-10-23</a:t>
            </a:r>
            <a:endParaRPr lang="zh-C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357166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4"/>
              </a:rPr>
              <a:t>http://www.bbossgroups.com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135729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altLang="en-US" sz="3200" dirty="0" smtClean="0"/>
              <a:t>自我介绍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2000240"/>
            <a:ext cx="4537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2001</a:t>
            </a:r>
            <a:r>
              <a:rPr altLang="en-US" dirty="0" smtClean="0"/>
              <a:t>年大学毕业，一直从事</a:t>
            </a:r>
            <a:r>
              <a:rPr lang="en-US" altLang="zh-CN" dirty="0" smtClean="0"/>
              <a:t>java</a:t>
            </a:r>
            <a:r>
              <a:rPr altLang="en-US" dirty="0" smtClean="0"/>
              <a:t>开发工作，目前就职于湖南科创信息股份有限公司，但任基础平台部首席架构师，兼任</a:t>
            </a:r>
            <a:r>
              <a:rPr lang="en-US" altLang="zh-CN" dirty="0" smtClean="0"/>
              <a:t>J2ee</a:t>
            </a:r>
            <a:r>
              <a:rPr altLang="en-US" dirty="0" smtClean="0"/>
              <a:t>开源项目</a:t>
            </a:r>
            <a:r>
              <a:rPr lang="en-US" altLang="zh-CN" dirty="0" err="1" smtClean="0"/>
              <a:t>BBossGroups</a:t>
            </a:r>
            <a:r>
              <a:rPr lang="en-US" altLang="zh-CN" dirty="0" smtClean="0"/>
              <a:t> </a:t>
            </a:r>
            <a:r>
              <a:rPr lang="en-US" altLang="zh-CN" dirty="0" smtClean="0"/>
              <a:t>CTO,</a:t>
            </a:r>
            <a:r>
              <a:rPr altLang="en-US" dirty="0" smtClean="0"/>
              <a:t>拥有工信部项目经理资质。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waterfall_j0262353.pn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>
            <a:fillRect/>
          </a:stretch>
        </p:blipFill>
        <p:spPr>
          <a:xfrm>
            <a:off x="5067300" y="3436938"/>
            <a:ext cx="3649663" cy="2135202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pic>
        <p:nvPicPr>
          <p:cNvPr id="6" name="sunflower_j0262344.png"/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8307" r="8307"/>
          <a:stretch>
            <a:fillRect/>
          </a:stretch>
        </p:blipFill>
        <p:spPr>
          <a:xfrm>
            <a:off x="5067300" y="388938"/>
            <a:ext cx="3657600" cy="2887662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sp>
        <p:nvSpPr>
          <p:cNvPr id="8" name="W¥ل云玗İαЂÕØÚáÛ丫:Téxt Plàçèhòlðêr 表¥鷗字㌍_W 10"/>
          <p:cNvSpPr txBox="1">
            <a:spLocks/>
          </p:cNvSpPr>
          <p:nvPr/>
        </p:nvSpPr>
        <p:spPr>
          <a:xfrm>
            <a:off x="0" y="5819756"/>
            <a:ext cx="8610600" cy="752516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txBody>
          <a:bodyPr anchor="t">
            <a:normAutofit/>
          </a:bodyPr>
          <a:lstStyle>
            <a:extLst/>
          </a:lstStyle>
          <a:p>
            <a:pPr marL="0" marR="0" lvl="0" indent="1588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BBossGroupsHOW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-MVC</a:t>
            </a:r>
            <a:r>
              <a:rPr altLang="en-US" sz="3200" kern="0" dirty="0" smtClean="0"/>
              <a:t>架构（</a:t>
            </a:r>
            <a:r>
              <a:rPr lang="en-US" altLang="zh-CN" sz="3200" kern="0" dirty="0" smtClean="0"/>
              <a:t>MVC2</a:t>
            </a:r>
            <a:r>
              <a:rPr altLang="en-US" sz="3200" kern="0" dirty="0" smtClean="0"/>
              <a:t>）</a:t>
            </a:r>
            <a:endParaRPr kumimoji="0" 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857620" y="6429396"/>
            <a:ext cx="3500462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426720" y="384048"/>
            <a:ext cx="4457700" cy="5188092"/>
          </a:xfrm>
        </p:spPr>
      </p:sp>
      <p:sp>
        <p:nvSpPr>
          <p:cNvPr id="12" name="矩形 11"/>
          <p:cNvSpPr/>
          <p:nvPr/>
        </p:nvSpPr>
        <p:spPr>
          <a:xfrm>
            <a:off x="1428728" y="571480"/>
            <a:ext cx="2214578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View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28728" y="2357430"/>
            <a:ext cx="2214578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428728" y="3929066"/>
            <a:ext cx="2214578" cy="914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rot="5400000">
            <a:off x="1785124" y="1928802"/>
            <a:ext cx="857256" cy="158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5400000" flipH="1" flipV="1">
            <a:off x="2358216" y="1928802"/>
            <a:ext cx="857256" cy="158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>
            <a:off x="1893075" y="3607595"/>
            <a:ext cx="642942" cy="158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 flipH="1" flipV="1">
            <a:off x="2464579" y="3607595"/>
            <a:ext cx="642942" cy="158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00166" y="164305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altLang="en-US" dirty="0" smtClean="0"/>
              <a:t>参数</a:t>
            </a:r>
            <a:endParaRPr lang="en-US" altLang="en-US" dirty="0" smtClean="0"/>
          </a:p>
          <a:p>
            <a:r>
              <a:rPr altLang="en-US" dirty="0" smtClean="0"/>
              <a:t>绑定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28926" y="1643050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Model</a:t>
            </a:r>
          </a:p>
          <a:p>
            <a:r>
              <a:rPr lang="en-US" altLang="zh-CN" dirty="0" err="1" smtClean="0"/>
              <a:t>ModelAndView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00166" y="328612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altLang="en-US" dirty="0" smtClean="0"/>
              <a:t>业务</a:t>
            </a:r>
            <a:endParaRPr lang="en-US" altLang="en-US" dirty="0" smtClean="0"/>
          </a:p>
          <a:p>
            <a:r>
              <a:rPr altLang="en-US" dirty="0" smtClean="0"/>
              <a:t>处理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57488" y="335756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altLang="en-US" dirty="0" smtClean="0"/>
              <a:t>返回</a:t>
            </a:r>
            <a:endParaRPr lang="en-US" altLang="en-US" dirty="0" smtClean="0"/>
          </a:p>
          <a:p>
            <a:r>
              <a:rPr altLang="en-US" dirty="0" smtClean="0"/>
              <a:t>结果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5357818" y="1643050"/>
            <a:ext cx="3286148" cy="271464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AOP/IOC</a:t>
            </a:r>
            <a:r>
              <a:rPr altLang="en-US" dirty="0" smtClean="0"/>
              <a:t>内核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>
          <a:xfrm>
            <a:off x="3643306" y="1214422"/>
            <a:ext cx="1857388" cy="11430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8" idx="2"/>
            <a:endCxn id="13" idx="3"/>
          </p:cNvCxnSpPr>
          <p:nvPr/>
        </p:nvCxnSpPr>
        <p:spPr>
          <a:xfrm rot="10800000">
            <a:off x="3643306" y="2814630"/>
            <a:ext cx="1714512" cy="1857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14" idx="3"/>
          </p:cNvCxnSpPr>
          <p:nvPr/>
        </p:nvCxnSpPr>
        <p:spPr>
          <a:xfrm rot="10800000" flipV="1">
            <a:off x="3643306" y="3500438"/>
            <a:ext cx="1785950" cy="8858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500166" y="4857760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643174" y="4857760"/>
            <a:ext cx="85725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035244" y="4500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altLang="en-US" dirty="0" smtClean="0"/>
              <a:t>业务组件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357290" y="4857760"/>
            <a:ext cx="1069524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Dao</a:t>
            </a:r>
            <a:r>
              <a:rPr altLang="en-US" dirty="0" smtClean="0"/>
              <a:t>组件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643174" y="4857760"/>
            <a:ext cx="1069524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Dao</a:t>
            </a:r>
            <a:r>
              <a:rPr altLang="en-US" dirty="0" smtClean="0"/>
              <a:t>组件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857884" y="1214422"/>
            <a:ext cx="110799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altLang="en-US" dirty="0" smtClean="0"/>
              <a:t>综合治理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0" y="6488668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5"/>
              </a:rPr>
              <a:t>http://www.bbossgroups.com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/>
          <p:nvPr/>
        </p:nvCxnSpPr>
        <p:spPr>
          <a:xfrm rot="5400000">
            <a:off x="-2037206" y="2821380"/>
            <a:ext cx="5358644" cy="158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5400000" flipH="1" flipV="1">
            <a:off x="5821767" y="2749148"/>
            <a:ext cx="5214180" cy="15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W¥ل云玗İαЂÕØÚáÛ丫:Téxt Plàçèhòlðêr 表¥鷗字㌍_W 10"/>
          <p:cNvSpPr txBox="1">
            <a:spLocks/>
          </p:cNvSpPr>
          <p:nvPr/>
        </p:nvSpPr>
        <p:spPr>
          <a:xfrm>
            <a:off x="0" y="5819756"/>
            <a:ext cx="8715404" cy="681078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txBody>
          <a:bodyPr anchor="t">
            <a:normAutofit/>
          </a:bodyPr>
          <a:lstStyle>
            <a:extLst/>
          </a:lstStyle>
          <a:p>
            <a:pPr marL="0" marR="0" lvl="0" indent="1588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BBossGroupsHOW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-MVC</a:t>
            </a:r>
            <a:r>
              <a:rPr altLang="en-US" sz="3200" kern="0" dirty="0" smtClean="0"/>
              <a:t>架构（请求处理流程）</a:t>
            </a:r>
            <a:endParaRPr kumimoji="0" 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857620" y="6429396"/>
            <a:ext cx="464347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8675" y="80963"/>
            <a:ext cx="7486650" cy="563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1" name="TextBox 190"/>
          <p:cNvSpPr txBox="1"/>
          <p:nvPr/>
        </p:nvSpPr>
        <p:spPr>
          <a:xfrm>
            <a:off x="0" y="6488668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4"/>
              </a:rPr>
              <a:t>http://www.bbossgroups.com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waterfall_j0262353.pn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>
            <a:fillRect/>
          </a:stretch>
        </p:blipFill>
        <p:spPr>
          <a:xfrm>
            <a:off x="7143768" y="3436938"/>
            <a:ext cx="1573195" cy="2135202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pic>
        <p:nvPicPr>
          <p:cNvPr id="6" name="sunflower_j0262344.png"/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8307" r="8307"/>
          <a:stretch>
            <a:fillRect/>
          </a:stretch>
        </p:blipFill>
        <p:spPr>
          <a:xfrm>
            <a:off x="7143768" y="388938"/>
            <a:ext cx="1581132" cy="2887662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sp>
        <p:nvSpPr>
          <p:cNvPr id="8" name="W¥ل云玗İαЂÕØÚáÛ丫:Téxt Plàçèhòlðêr 表¥鷗字㌍_W 10"/>
          <p:cNvSpPr txBox="1">
            <a:spLocks/>
          </p:cNvSpPr>
          <p:nvPr/>
        </p:nvSpPr>
        <p:spPr>
          <a:xfrm>
            <a:off x="104804" y="5819756"/>
            <a:ext cx="8610600" cy="1038244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txBody>
          <a:bodyPr anchor="t">
            <a:normAutofit lnSpcReduction="10000"/>
          </a:bodyPr>
          <a:lstStyle>
            <a:extLst/>
          </a:lstStyle>
          <a:p>
            <a:pPr marL="0" marR="0" lvl="0" indent="1588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BBossGroups</a:t>
            </a:r>
            <a:r>
              <a:rPr kumimoji="0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开发配置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四层体系，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webservice</a:t>
            </a:r>
            <a:r>
              <a:rPr kumimoji="0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服务配置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5400000">
            <a:off x="-2336817" y="2892421"/>
            <a:ext cx="4929222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5400000" flipH="1" flipV="1">
            <a:off x="4358480" y="2999578"/>
            <a:ext cx="5143536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500562" y="6429396"/>
            <a:ext cx="1643074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285720" y="384048"/>
            <a:ext cx="6500858" cy="5330968"/>
          </a:xfrm>
        </p:spPr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357166"/>
            <a:ext cx="6500858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直接连接符 17"/>
          <p:cNvCxnSpPr/>
          <p:nvPr/>
        </p:nvCxnSpPr>
        <p:spPr>
          <a:xfrm>
            <a:off x="6572264" y="6429396"/>
            <a:ext cx="2000264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14282" y="6784998"/>
            <a:ext cx="1643074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7158" y="0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6"/>
              </a:rPr>
              <a:t>http://www.bbossgroups.com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¥ل云玗İαЂÕØÚáÛ丫:Téxt Plàçèhòlðêr 表¥鷗字㌍_W 10"/>
          <p:cNvSpPr txBox="1">
            <a:spLocks/>
          </p:cNvSpPr>
          <p:nvPr/>
        </p:nvSpPr>
        <p:spPr>
          <a:xfrm>
            <a:off x="142844" y="6034094"/>
            <a:ext cx="8610600" cy="1038244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txBody>
          <a:bodyPr anchor="t">
            <a:normAutofit/>
          </a:bodyPr>
          <a:lstStyle>
            <a:extLst/>
          </a:lstStyle>
          <a:p>
            <a:pPr marL="0" marR="0" lvl="0" indent="1588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BBossGroups</a:t>
            </a:r>
            <a:r>
              <a:rPr kumimoji="0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开发代码片段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1588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（界面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控制器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业务层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</a:t>
            </a:r>
            <a:r>
              <a:rPr kumimoji="0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配置片段）</a:t>
            </a:r>
            <a:endParaRPr kumimoji="0" 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3"/>
          <a:srcRect l="2765" r="2765"/>
          <a:stretch>
            <a:fillRect/>
          </a:stretch>
        </p:blipFill>
        <p:spPr bwMode="auto">
          <a:xfrm>
            <a:off x="500034" y="384175"/>
            <a:ext cx="528641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4"/>
          <a:srcRect t="2764" b="2764"/>
          <a:stretch>
            <a:fillRect/>
          </a:stretch>
        </p:blipFill>
        <p:spPr bwMode="auto">
          <a:xfrm>
            <a:off x="500063" y="1785938"/>
            <a:ext cx="5286383" cy="118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5"/>
          <a:srcRect l="784" r="784"/>
          <a:stretch>
            <a:fillRect/>
          </a:stretch>
        </p:blipFill>
        <p:spPr bwMode="auto">
          <a:xfrm>
            <a:off x="500063" y="3143250"/>
            <a:ext cx="521494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矩形 17"/>
          <p:cNvSpPr/>
          <p:nvPr/>
        </p:nvSpPr>
        <p:spPr>
          <a:xfrm>
            <a:off x="5929322" y="285728"/>
            <a:ext cx="3214678" cy="575542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&lt;property name=</a:t>
            </a:r>
            <a:r>
              <a:rPr lang="en-US" altLang="zh-CN" sz="1600" i="1" dirty="0" smtClean="0"/>
              <a:t>"</a:t>
            </a:r>
            <a:r>
              <a:rPr lang="en-US" altLang="zh-CN" sz="1600" b="1" i="1" dirty="0" err="1" smtClean="0">
                <a:solidFill>
                  <a:srgbClr val="FF0000"/>
                </a:solidFill>
              </a:rPr>
              <a:t>stringarraytoList_insert</a:t>
            </a:r>
            <a:r>
              <a:rPr lang="en-US" altLang="zh-CN" sz="1600" i="1" dirty="0" smtClean="0"/>
              <a:t>"&gt;</a:t>
            </a:r>
          </a:p>
          <a:p>
            <a:r>
              <a:rPr lang="en-US" altLang="zh-CN" sz="1600" dirty="0" smtClean="0"/>
              <a:t>&lt;![CDATA[</a:t>
            </a:r>
          </a:p>
          <a:p>
            <a:r>
              <a:rPr lang="en-US" altLang="zh-CN" sz="1600" dirty="0" smtClean="0"/>
              <a:t>    INSERT INTO LISTBEAN ( ID, FIELDNAME, FIELDLABLE, FIELDTYPE, SORTORDER,ISPRIMARYKEY, REQUIRED, FIELDLENGTH,ISVALIDATED ) VALUES</a:t>
            </a:r>
          </a:p>
          <a:p>
            <a:r>
              <a:rPr lang="en-US" altLang="zh-CN" sz="1600" dirty="0" smtClean="0"/>
              <a:t>(#[id],#[</a:t>
            </a:r>
            <a:r>
              <a:rPr lang="en-US" altLang="zh-CN" sz="1600" dirty="0" err="1" smtClean="0"/>
              <a:t>fieldName</a:t>
            </a:r>
            <a:r>
              <a:rPr lang="en-US" altLang="zh-CN" sz="1600" dirty="0" smtClean="0"/>
              <a:t>],#[</a:t>
            </a:r>
            <a:r>
              <a:rPr lang="en-US" altLang="zh-CN" sz="1600" dirty="0" err="1" smtClean="0"/>
              <a:t>fieldLable</a:t>
            </a:r>
            <a:r>
              <a:rPr lang="en-US" altLang="zh-CN" sz="1600" dirty="0" smtClean="0"/>
              <a:t>],#[</a:t>
            </a:r>
            <a:r>
              <a:rPr lang="en-US" altLang="zh-CN" sz="1600" dirty="0" err="1" smtClean="0"/>
              <a:t>fieldType</a:t>
            </a:r>
            <a:r>
              <a:rPr lang="en-US" altLang="zh-CN" sz="1600" dirty="0" smtClean="0"/>
              <a:t>],#[</a:t>
            </a:r>
            <a:r>
              <a:rPr lang="en-US" altLang="zh-CN" sz="1600" dirty="0" err="1" smtClean="0"/>
              <a:t>sortorder</a:t>
            </a:r>
            <a:r>
              <a:rPr lang="en-US" altLang="zh-CN" sz="1600" dirty="0" smtClean="0"/>
              <a:t>]</a:t>
            </a:r>
          </a:p>
          <a:p>
            <a:r>
              <a:rPr lang="en-US" altLang="zh-CN" sz="1600" dirty="0" smtClean="0"/>
              <a:t>,#[</a:t>
            </a:r>
            <a:r>
              <a:rPr lang="en-US" altLang="zh-CN" sz="1600" dirty="0" err="1" smtClean="0"/>
              <a:t>isprimaryKey</a:t>
            </a:r>
            <a:r>
              <a:rPr lang="en-US" altLang="zh-CN" sz="1600" dirty="0" smtClean="0"/>
              <a:t>],#[required],#[</a:t>
            </a:r>
            <a:r>
              <a:rPr lang="en-US" altLang="zh-CN" sz="1600" dirty="0" err="1" smtClean="0"/>
              <a:t>fieldLength</a:t>
            </a:r>
            <a:r>
              <a:rPr lang="en-US" altLang="zh-CN" sz="1600" dirty="0" smtClean="0"/>
              <a:t>],#[</a:t>
            </a:r>
            <a:r>
              <a:rPr lang="en-US" altLang="zh-CN" sz="1600" dirty="0" err="1" smtClean="0"/>
              <a:t>isvalidated</a:t>
            </a:r>
            <a:r>
              <a:rPr lang="en-US" altLang="zh-CN" sz="1600" dirty="0" smtClean="0"/>
              <a:t>])</a:t>
            </a:r>
          </a:p>
          <a:p>
            <a:r>
              <a:rPr lang="en-US" altLang="zh-CN" sz="1600" dirty="0" smtClean="0"/>
              <a:t>]]&gt;</a:t>
            </a:r>
          </a:p>
          <a:p>
            <a:r>
              <a:rPr lang="en-US" altLang="zh-CN" sz="1600" dirty="0" smtClean="0"/>
              <a:t>&lt;/property&gt;</a:t>
            </a:r>
            <a:endParaRPr altLang="en-US" sz="1600" dirty="0" smtClean="0"/>
          </a:p>
          <a:p>
            <a:r>
              <a:rPr lang="en-US" altLang="zh-CN" sz="1600" dirty="0" smtClean="0"/>
              <a:t>&lt;property name=</a:t>
            </a:r>
            <a:r>
              <a:rPr lang="en-US" altLang="zh-CN" sz="1600" i="1" dirty="0" smtClean="0"/>
              <a:t>"</a:t>
            </a:r>
            <a:r>
              <a:rPr lang="en-US" altLang="zh-CN" sz="1600" b="1" i="1" dirty="0" err="1" smtClean="0">
                <a:solidFill>
                  <a:srgbClr val="FF0000"/>
                </a:solidFill>
              </a:rPr>
              <a:t>stringarraytoList_delete</a:t>
            </a:r>
            <a:r>
              <a:rPr lang="en-US" altLang="zh-CN" sz="1600" i="1" dirty="0" smtClean="0"/>
              <a:t>"&gt;</a:t>
            </a:r>
          </a:p>
          <a:p>
            <a:r>
              <a:rPr lang="en-US" altLang="zh-CN" sz="1600" dirty="0" smtClean="0"/>
              <a:t>&lt;![CDATA[delete from LISTBEAN]]&gt;</a:t>
            </a:r>
          </a:p>
          <a:p>
            <a:r>
              <a:rPr lang="en-US" altLang="zh-CN" sz="1600" dirty="0" smtClean="0"/>
              <a:t>&lt;/property&gt;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14282" y="6856412"/>
            <a:ext cx="5214974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857488" y="4500570"/>
            <a:ext cx="200026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500298" y="4286256"/>
            <a:ext cx="200026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7158" y="0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6"/>
              </a:rPr>
              <a:t>http://www.bbossgroups.com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sz="quarter" idx="14"/>
          </p:nvPr>
        </p:nvSpPr>
        <p:spPr>
          <a:xfrm>
            <a:off x="1107693" y="1524000"/>
            <a:ext cx="3178555" cy="297657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sp>
      <p:sp>
        <p:nvSpPr>
          <p:cNvPr id="4" name="图片占位符 3"/>
          <p:cNvSpPr>
            <a:spLocks noGrp="1"/>
          </p:cNvSpPr>
          <p:nvPr>
            <p:ph type="pic" sz="quarter" idx="30"/>
          </p:nvPr>
        </p:nvSpPr>
        <p:spPr>
          <a:xfrm>
            <a:off x="4761385" y="1524000"/>
            <a:ext cx="3223072" cy="3119446"/>
          </a:xfrm>
        </p:spPr>
      </p:sp>
      <p:sp>
        <p:nvSpPr>
          <p:cNvPr id="6" name="文本占位符 5"/>
          <p:cNvSpPr>
            <a:spLocks noGrp="1"/>
          </p:cNvSpPr>
          <p:nvPr>
            <p:ph type="body" sz="quarter" idx="29"/>
          </p:nvPr>
        </p:nvSpPr>
        <p:spPr>
          <a:xfrm>
            <a:off x="381000" y="5214950"/>
            <a:ext cx="8763000" cy="71915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txBody>
          <a:bodyPr anchor="t">
            <a:normAutofit/>
          </a:bodyPr>
          <a:lstStyle/>
          <a:p>
            <a:pPr indent="1588"/>
            <a:r>
              <a:rPr lang="en-US" altLang="zh-CN" sz="3200" smtClean="0"/>
              <a:t>BBossGroups</a:t>
            </a:r>
            <a:r>
              <a:rPr lang="en-US" altLang="en-US" sz="3200" smtClean="0"/>
              <a:t>应用领域</a:t>
            </a:r>
            <a:endParaRPr altLang="en-US" sz="3200" dirty="0" smtClean="0"/>
          </a:p>
        </p:txBody>
      </p:sp>
      <p:sp>
        <p:nvSpPr>
          <p:cNvPr id="12" name="矩形 11"/>
          <p:cNvSpPr/>
          <p:nvPr/>
        </p:nvSpPr>
        <p:spPr>
          <a:xfrm>
            <a:off x="1098137" y="1000108"/>
            <a:ext cx="1463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altLang="en-US" sz="2000" dirty="0" smtClean="0"/>
              <a:t>核心产品</a:t>
            </a:r>
          </a:p>
        </p:txBody>
      </p:sp>
      <p:sp>
        <p:nvSpPr>
          <p:cNvPr id="13" name="矩形 12"/>
          <p:cNvSpPr/>
          <p:nvPr/>
        </p:nvSpPr>
        <p:spPr>
          <a:xfrm>
            <a:off x="4769747" y="1000108"/>
            <a:ext cx="1463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altLang="en-US" sz="2000" dirty="0" smtClean="0"/>
              <a:t>行业产品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12450" y="1785926"/>
            <a:ext cx="2402294" cy="147732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altLang="en-US" dirty="0" smtClean="0"/>
              <a:t>数据交换平台</a:t>
            </a:r>
            <a:endParaRPr lang="en-US" altLang="en-US" dirty="0" smtClean="0"/>
          </a:p>
          <a:p>
            <a:pPr>
              <a:buFont typeface="Wingdings" pitchFamily="2" charset="2"/>
              <a:buChar char="p"/>
            </a:pPr>
            <a:r>
              <a:rPr altLang="en-US" dirty="0" smtClean="0"/>
              <a:t>请求服务平台</a:t>
            </a:r>
            <a:endParaRPr lang="en-US" altLang="en-US" dirty="0" smtClean="0"/>
          </a:p>
          <a:p>
            <a:pPr>
              <a:buFont typeface="Wingdings" pitchFamily="2" charset="2"/>
              <a:buChar char="p"/>
            </a:pPr>
            <a:r>
              <a:rPr altLang="en-US" dirty="0" smtClean="0"/>
              <a:t>监控平台</a:t>
            </a:r>
            <a:endParaRPr lang="en-US" altLang="en-US" dirty="0" smtClean="0"/>
          </a:p>
          <a:p>
            <a:pPr>
              <a:buFont typeface="Wingdings" pitchFamily="2" charset="2"/>
              <a:buChar char="p"/>
            </a:pPr>
            <a:r>
              <a:rPr altLang="en-US" dirty="0" smtClean="0"/>
              <a:t>应用支撑开发平台</a:t>
            </a:r>
            <a:endParaRPr lang="en-US" altLang="en-US" dirty="0" smtClean="0"/>
          </a:p>
          <a:p>
            <a:pPr>
              <a:buFont typeface="Wingdings" pitchFamily="2" charset="2"/>
              <a:buChar char="p"/>
            </a:pPr>
            <a:r>
              <a:rPr altLang="en-US" dirty="0" smtClean="0"/>
              <a:t>内容管理系统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41185" y="1500174"/>
            <a:ext cx="3159839" cy="313932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altLang="en-US" dirty="0" smtClean="0"/>
              <a:t>某大型制造企业财务报账</a:t>
            </a:r>
            <a:endParaRPr lang="en-US" altLang="en-US" dirty="0" smtClean="0"/>
          </a:p>
          <a:p>
            <a:r>
              <a:rPr altLang="en-US" dirty="0" smtClean="0"/>
              <a:t>   系统</a:t>
            </a:r>
            <a:endParaRPr lang="en-US" altLang="en-US" dirty="0" smtClean="0"/>
          </a:p>
          <a:p>
            <a:pPr>
              <a:buFont typeface="Wingdings" pitchFamily="2" charset="2"/>
              <a:buChar char="p"/>
            </a:pPr>
            <a:r>
              <a:rPr altLang="en-US" dirty="0" smtClean="0"/>
              <a:t>某大型制造企业混凝土检测</a:t>
            </a:r>
          </a:p>
          <a:p>
            <a:r>
              <a:rPr altLang="en-US" dirty="0" smtClean="0"/>
              <a:t>   系统</a:t>
            </a:r>
            <a:endParaRPr lang="en-US" altLang="en-US" dirty="0" smtClean="0"/>
          </a:p>
          <a:p>
            <a:pPr>
              <a:buFont typeface="Wingdings" pitchFamily="2" charset="2"/>
              <a:buChar char="p"/>
            </a:pPr>
            <a:r>
              <a:rPr altLang="en-US" dirty="0" smtClean="0"/>
              <a:t>湖南省地税局综合征管大集</a:t>
            </a:r>
            <a:endParaRPr lang="en-US" altLang="en-US" dirty="0" smtClean="0"/>
          </a:p>
          <a:p>
            <a:r>
              <a:rPr altLang="en-US" dirty="0" smtClean="0"/>
              <a:t>   中系统</a:t>
            </a:r>
          </a:p>
          <a:p>
            <a:pPr>
              <a:buFont typeface="Wingdings" pitchFamily="2" charset="2"/>
              <a:buChar char="p"/>
            </a:pPr>
            <a:r>
              <a:rPr altLang="en-US" dirty="0" smtClean="0"/>
              <a:t>湖南省公安厅若干业务系统</a:t>
            </a:r>
            <a:endParaRPr lang="en-US" altLang="en-US" dirty="0" smtClean="0"/>
          </a:p>
          <a:p>
            <a:pPr>
              <a:buFont typeface="Wingdings" pitchFamily="2" charset="2"/>
              <a:buChar char="p"/>
            </a:pPr>
            <a:r>
              <a:rPr altLang="en-US" dirty="0" smtClean="0"/>
              <a:t>湖南省大审批监察系统</a:t>
            </a:r>
            <a:endParaRPr lang="en-US" altLang="en-US" dirty="0" smtClean="0"/>
          </a:p>
          <a:p>
            <a:pPr>
              <a:buFont typeface="Wingdings" pitchFamily="2" charset="2"/>
              <a:buChar char="p"/>
            </a:pPr>
            <a:r>
              <a:rPr altLang="en-US" dirty="0" smtClean="0"/>
              <a:t>湖南移动门户</a:t>
            </a:r>
            <a:endParaRPr lang="en-US" altLang="en-US" dirty="0" smtClean="0"/>
          </a:p>
          <a:p>
            <a:r>
              <a:rPr altLang="en-US" dirty="0" smtClean="0"/>
              <a:t>。。。。。。。。。。。</a:t>
            </a:r>
            <a:endParaRPr lang="en-US" altLang="en-US" dirty="0" smtClean="0"/>
          </a:p>
          <a:p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5720" y="0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2"/>
              </a:rPr>
              <a:t>http://www.bbossgroups.com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waterfall_j0262353.png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25400" cap="rnd" cmpd="sng" algn="ctr">
            <a:noFill/>
            <a:prstDash val="solid"/>
          </a:ln>
          <a:effectLst>
            <a:outerShdw blurRad="63500" dist="38100" dir="5400000">
              <a:srgbClr val="000000">
                <a:alpha val="43137"/>
              </a:srgbClr>
            </a:outerShdw>
          </a:effec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8596" y="2500306"/>
            <a:ext cx="8229600" cy="1428760"/>
          </a:xfrm>
          <a:prstGeom prst="rect">
            <a:avLst/>
          </a:prstGeom>
          <a:solidFill>
            <a:schemeClr val="tx1"/>
          </a:solidFill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4000" b="0" i="0" u="none" strike="noStrike" kern="0" cap="none" spc="0" normalizeH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End</a:t>
            </a: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 Thanks.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It is  Q/A Time !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4000" b="1" i="0" u="none" strike="noStrike" kern="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0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4"/>
              </a:rPr>
              <a:t>http://www.bbossgroups.com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j0390471.jpg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19100" y="381000"/>
            <a:ext cx="4640263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sp>
        <p:nvSpPr>
          <p:cNvPr id="3" name="Rectangle 2"/>
          <p:cNvSpPr>
            <a:spLocks noGrp="1"/>
          </p:cNvSpPr>
          <p:nvPr>
            <p:ph type="body" sz="quarter" idx="11"/>
          </p:nvPr>
        </p:nvSpPr>
        <p:spPr>
          <a:xfrm>
            <a:off x="5072066" y="928670"/>
            <a:ext cx="4500594" cy="3352800"/>
          </a:xfrm>
        </p:spPr>
        <p:txBody>
          <a:bodyPr/>
          <a:lstStyle>
            <a:extLst/>
          </a:lstStyle>
          <a:p>
            <a:pPr>
              <a:buFont typeface="Wingdings" pitchFamily="2" charset="2"/>
              <a:buChar char="p"/>
            </a:pPr>
            <a:r>
              <a:rPr lang="en-US" altLang="zh-CN" sz="2800" dirty="0" err="1" smtClean="0"/>
              <a:t>BBossGroups</a:t>
            </a:r>
            <a:r>
              <a:rPr altLang="en-US" sz="2800" dirty="0" smtClean="0"/>
              <a:t>组成</a:t>
            </a:r>
            <a:endParaRPr lang="en-US" altLang="zh-CN" sz="28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800" dirty="0" err="1" smtClean="0"/>
              <a:t>BBossGroups</a:t>
            </a:r>
            <a:r>
              <a:rPr altLang="en-US" sz="2800" dirty="0" smtClean="0"/>
              <a:t>特点</a:t>
            </a:r>
            <a:endParaRPr lang="en-US" altLang="en-US" sz="28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800" dirty="0" err="1" smtClean="0"/>
              <a:t>BBossgroups</a:t>
            </a:r>
            <a:r>
              <a:rPr lang="en-US" altLang="zh-CN" sz="2800" dirty="0" smtClean="0"/>
              <a:t> How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800" dirty="0" err="1" smtClean="0"/>
              <a:t>BBossGroups</a:t>
            </a:r>
            <a:r>
              <a:rPr altLang="en-US" sz="2800" dirty="0" smtClean="0"/>
              <a:t>应用领域</a:t>
            </a:r>
            <a:endParaRPr lang="zh-C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86380" y="107154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altLang="en-US" sz="4000" dirty="0" smtClean="0"/>
              <a:t>大纲</a:t>
            </a:r>
            <a:endParaRPr lang="zh-CN" alt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357166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4"/>
              </a:rPr>
              <a:t>http://www.bbossgroups.com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dirty="0" err="1" smtClean="0"/>
              <a:t>BBOSSGroups</a:t>
            </a:r>
            <a:r>
              <a:rPr altLang="en-US" dirty="0" smtClean="0"/>
              <a:t>组成</a:t>
            </a:r>
            <a:r>
              <a:rPr lang="en-US" altLang="zh-CN" dirty="0" smtClean="0"/>
              <a:t>-</a:t>
            </a:r>
            <a:r>
              <a:rPr altLang="en-US" dirty="0" smtClean="0"/>
              <a:t>八大核心模块</a:t>
            </a:r>
            <a:endParaRPr altLang="en-US" dirty="0"/>
          </a:p>
        </p:txBody>
      </p:sp>
      <p:pic>
        <p:nvPicPr>
          <p:cNvPr id="7" name="sunflower_j0262344.pn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7083" r="17083"/>
          <a:stretch>
            <a:fillRect/>
          </a:stretch>
        </p:blipFill>
        <p:spPr>
          <a:xfrm>
            <a:off x="785813" y="2139950"/>
            <a:ext cx="2286000" cy="22860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pic>
        <p:nvPicPr>
          <p:cNvPr id="9" name="j0313979.jpg"/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8" name="j0313971.jpg"/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t="1667" b="1667"/>
          <a:stretch>
            <a:fillRect/>
          </a:stretch>
        </p:blipFill>
        <p:spPr>
          <a:xfrm>
            <a:off x="6162675" y="2139950"/>
            <a:ext cx="2286000" cy="22860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857224" y="2285992"/>
            <a:ext cx="210666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dirty="0" err="1" smtClean="0"/>
              <a:t>Bboss</a:t>
            </a:r>
            <a:r>
              <a:rPr lang="en-US" altLang="zh-CN" dirty="0" smtClean="0"/>
              <a:t> AOP/IOC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57950" y="3000372"/>
            <a:ext cx="158889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dirty="0" err="1" smtClean="0"/>
              <a:t>Bboss</a:t>
            </a:r>
            <a:r>
              <a:rPr lang="en-US" altLang="zh-CN" dirty="0" smtClean="0"/>
              <a:t> RPC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57224" y="3429000"/>
            <a:ext cx="165301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dirty="0" err="1" smtClean="0"/>
              <a:t>Bboss</a:t>
            </a:r>
            <a:r>
              <a:rPr lang="en-US" altLang="zh-CN" dirty="0" smtClean="0"/>
              <a:t> MVC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57950" y="2357430"/>
            <a:ext cx="159370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dirty="0" err="1" smtClean="0"/>
              <a:t>Bboss</a:t>
            </a:r>
            <a:r>
              <a:rPr lang="en-US" altLang="zh-CN" dirty="0" smtClean="0"/>
              <a:t> SOA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49286" y="2857496"/>
            <a:ext cx="219643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dirty="0" err="1" smtClean="0"/>
              <a:t>Bboss</a:t>
            </a:r>
            <a:r>
              <a:rPr lang="en-US" altLang="zh-CN" dirty="0" smtClean="0"/>
              <a:t> Persistent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71868" y="2786058"/>
            <a:ext cx="191751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dirty="0" err="1" smtClean="0"/>
              <a:t>Bboss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DEvent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71868" y="3357562"/>
            <a:ext cx="169148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dirty="0" err="1" smtClean="0"/>
              <a:t>Bboss</a:t>
            </a:r>
            <a:r>
              <a:rPr lang="en-US" altLang="zh-CN" dirty="0" smtClean="0"/>
              <a:t> UTIL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71868" y="2285992"/>
            <a:ext cx="177965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dirty="0" err="1" smtClean="0"/>
              <a:t>Bboss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Taglib</a:t>
            </a:r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5000628" y="5572140"/>
            <a:ext cx="2357454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7158" y="357166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6"/>
              </a:rPr>
              <a:t>http://www.bbossgroups.com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ctagon 9"/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2500" r="12500"/>
          <a:stretch>
            <a:fillRect/>
          </a:stretch>
        </p:blipFill>
        <p:spPr>
          <a:xfrm>
            <a:off x="6172200" y="1066800"/>
            <a:ext cx="2743200" cy="3657600"/>
          </a:xfrm>
          <a:prstGeom prst="rect">
            <a:avLst/>
          </a:prstGeom>
          <a:noFill/>
          <a:ln w="19050" cap="rnd" cmpd="sng" algn="ctr">
            <a:solidFill>
              <a:schemeClr val="tx1"/>
            </a:solidFill>
            <a:prstDash val="solid"/>
            <a:miter lim="800000"/>
          </a:ln>
          <a:effectLst>
            <a:innerShdw blurRad="50800" dist="50800" dir="13500000">
              <a:srgbClr val="000000">
                <a:alpha val="60000"/>
              </a:srgbClr>
            </a:innerShdw>
          </a:effectLst>
        </p:spPr>
      </p:pic>
      <p:sp>
        <p:nvSpPr>
          <p:cNvPr id="11" name="W¥ل云玗İαЂÕØÚáÛ丫:Téxt Plàçèhòlðêr 表¥鷗字㌍_W 10"/>
          <p:cNvSpPr>
            <a:spLocks noGrp="1"/>
          </p:cNvSpPr>
          <p:nvPr>
            <p:ph type="body" sz="quarter" idx="13"/>
          </p:nvPr>
        </p:nvSpPr>
        <p:spPr>
          <a:xfrm>
            <a:off x="142844" y="5500702"/>
            <a:ext cx="8610600" cy="1038244"/>
          </a:xfrm>
        </p:spPr>
        <p:txBody>
          <a:bodyPr/>
          <a:lstStyle>
            <a:extLst/>
          </a:lstStyle>
          <a:p>
            <a:r>
              <a:rPr lang="en-US" altLang="zh-CN" sz="3200" dirty="0" err="1" smtClean="0"/>
              <a:t>BBossGroups</a:t>
            </a:r>
            <a:r>
              <a:rPr altLang="en-US" sz="3200" dirty="0" smtClean="0"/>
              <a:t>特点</a:t>
            </a:r>
            <a:r>
              <a:rPr lang="en-US" altLang="zh-CN" sz="3200" dirty="0" smtClean="0"/>
              <a:t>-</a:t>
            </a:r>
            <a:r>
              <a:rPr altLang="en-US" sz="3200" dirty="0" smtClean="0"/>
              <a:t>覆盖面广，轻量级，分布式</a:t>
            </a:r>
            <a:endParaRPr lang="zh-CN" sz="3200" dirty="0"/>
          </a:p>
        </p:txBody>
      </p:sp>
      <p:pic>
        <p:nvPicPr>
          <p:cNvPr id="9" name="mnts-sky.png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28600" y="1066800"/>
            <a:ext cx="2743200" cy="3657600"/>
          </a:xfrm>
          <a:prstGeom prst="rect">
            <a:avLst/>
          </a:prstGeom>
          <a:noFill/>
          <a:ln w="3175" cap="sq" cmpd="sng" algn="ctr">
            <a:noFill/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trees_j0202227.png"/>
          <p:cNvPicPr>
            <a:picLocks noGrp="1" noChangeAspect="1"/>
          </p:cNvPicPr>
          <p:nvPr>
            <p:ph type="pic" sz="quarter" idx="11"/>
          </p:nvPr>
        </p:nvPicPr>
        <p:blipFill>
          <a:blip r:embed="rId5"/>
          <a:srcRect/>
          <a:stretch>
            <a:fillRect/>
          </a:stretch>
        </p:blipFill>
        <p:spPr>
          <a:xfrm>
            <a:off x="3200400" y="1066800"/>
            <a:ext cx="2743200" cy="3719522"/>
          </a:xfrm>
          <a:prstGeom prst="roundRect">
            <a:avLst>
              <a:gd name="adj" fmla="val 16667"/>
            </a:avLst>
          </a:prstGeom>
          <a:noFill/>
          <a:ln w="38100" cap="sq" cmpd="sng" algn="ctr">
            <a:noFill/>
            <a:prstDash val="solid"/>
            <a:miter lim="800000"/>
          </a:ln>
          <a:effectLst>
            <a:outerShdw blurRad="63500" dist="76200" dir="2700000" algn="tl" rotWithShape="0">
              <a:srgbClr val="000000">
                <a:alpha val="70000"/>
              </a:srgbClr>
            </a:outerShdw>
            <a:softEdge rad="31750"/>
          </a:effectLst>
        </p:spPr>
      </p:pic>
      <p:sp>
        <p:nvSpPr>
          <p:cNvPr id="6" name="TextBox 5"/>
          <p:cNvSpPr txBox="1"/>
          <p:nvPr/>
        </p:nvSpPr>
        <p:spPr>
          <a:xfrm>
            <a:off x="500034" y="1428736"/>
            <a:ext cx="2076209" cy="286232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AOP/</a:t>
            </a:r>
            <a:r>
              <a:rPr lang="en-US" altLang="zh-CN" dirty="0" err="1" smtClean="0"/>
              <a:t>ioc</a:t>
            </a:r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MVC</a:t>
            </a:r>
          </a:p>
          <a:p>
            <a:pPr>
              <a:buFont typeface="Wingdings" pitchFamily="2" charset="2"/>
              <a:buChar char="Ø"/>
            </a:pPr>
            <a:r>
              <a:rPr altLang="en-US" dirty="0" smtClean="0"/>
              <a:t>持久层</a:t>
            </a:r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altLang="en-US" dirty="0" smtClean="0"/>
              <a:t>标签库</a:t>
            </a:r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JMS/MQ</a:t>
            </a:r>
            <a:r>
              <a:rPr altLang="en-US" dirty="0" smtClean="0"/>
              <a:t>集成</a:t>
            </a:r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WebService</a:t>
            </a:r>
            <a:r>
              <a:rPr altLang="en-US" dirty="0" smtClean="0"/>
              <a:t>集成</a:t>
            </a:r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Quartz</a:t>
            </a:r>
            <a:r>
              <a:rPr altLang="en-US" dirty="0" smtClean="0"/>
              <a:t>集成</a:t>
            </a:r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RMI</a:t>
            </a:r>
            <a:r>
              <a:rPr altLang="en-US" dirty="0" smtClean="0"/>
              <a:t>集成</a:t>
            </a:r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altLang="en-US" dirty="0" smtClean="0"/>
              <a:t>数据源</a:t>
            </a:r>
            <a:r>
              <a:rPr lang="en-US" altLang="en-US" dirty="0" smtClean="0"/>
              <a:t>/</a:t>
            </a:r>
            <a:r>
              <a:rPr altLang="en-US" dirty="0" smtClean="0"/>
              <a:t>链接池</a:t>
            </a:r>
            <a:endParaRPr lang="en-US" altLang="en-US" dirty="0" smtClean="0"/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43306" y="1428736"/>
            <a:ext cx="1785950" cy="14773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en-US" dirty="0" err="1" smtClean="0">
                <a:solidFill>
                  <a:schemeClr val="lt1"/>
                </a:solidFill>
              </a:rPr>
              <a:t>上手容易</a:t>
            </a:r>
            <a:endParaRPr lang="en-US" altLang="en-US" dirty="0" smtClean="0">
              <a:solidFill>
                <a:schemeClr val="lt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en-US" dirty="0" err="1" smtClean="0">
                <a:solidFill>
                  <a:schemeClr val="lt1"/>
                </a:solidFill>
              </a:rPr>
              <a:t>成熟度高</a:t>
            </a:r>
            <a:endParaRPr lang="en-US" altLang="en-US" dirty="0" smtClean="0">
              <a:solidFill>
                <a:schemeClr val="lt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en-US" dirty="0" err="1" smtClean="0">
                <a:solidFill>
                  <a:schemeClr val="lt1"/>
                </a:solidFill>
              </a:rPr>
              <a:t>兼容性好</a:t>
            </a:r>
            <a:endParaRPr lang="en-US" altLang="en-US" dirty="0" smtClean="0">
              <a:solidFill>
                <a:schemeClr val="lt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en-US" dirty="0" err="1" smtClean="0">
                <a:solidFill>
                  <a:schemeClr val="lt1"/>
                </a:solidFill>
              </a:rPr>
              <a:t>简单适用</a:t>
            </a:r>
            <a:endParaRPr lang="en-US" altLang="en-US" dirty="0" smtClean="0">
              <a:solidFill>
                <a:schemeClr val="lt1"/>
              </a:solidFill>
            </a:endParaRPr>
          </a:p>
          <a:p>
            <a:endParaRPr altLang="en-US" dirty="0" smtClean="0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158" y="642918"/>
            <a:ext cx="1463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altLang="en-US" sz="2000" dirty="0" smtClean="0"/>
              <a:t>覆盖面广</a:t>
            </a:r>
          </a:p>
        </p:txBody>
      </p:sp>
      <p:sp>
        <p:nvSpPr>
          <p:cNvPr id="12" name="矩形 11"/>
          <p:cNvSpPr/>
          <p:nvPr/>
        </p:nvSpPr>
        <p:spPr>
          <a:xfrm>
            <a:off x="3571868" y="642918"/>
            <a:ext cx="1207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altLang="en-US" sz="2000" dirty="0" smtClean="0"/>
              <a:t>轻量级</a:t>
            </a:r>
          </a:p>
        </p:txBody>
      </p:sp>
      <p:sp>
        <p:nvSpPr>
          <p:cNvPr id="14" name="矩形 13"/>
          <p:cNvSpPr/>
          <p:nvPr/>
        </p:nvSpPr>
        <p:spPr>
          <a:xfrm>
            <a:off x="6215074" y="642918"/>
            <a:ext cx="1207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altLang="en-US" sz="2000" dirty="0" smtClean="0"/>
              <a:t>分布式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7950" y="1285860"/>
            <a:ext cx="2286016" cy="25853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lt1"/>
                </a:solidFill>
              </a:rPr>
              <a:t>RPC</a:t>
            </a:r>
            <a:r>
              <a:rPr altLang="en-US" dirty="0" smtClean="0">
                <a:solidFill>
                  <a:schemeClr val="lt1"/>
                </a:solidFill>
              </a:rPr>
              <a:t>（多协议支持，</a:t>
            </a:r>
            <a:r>
              <a:rPr lang="en-US" altLang="zh-CN" dirty="0" smtClean="0">
                <a:solidFill>
                  <a:schemeClr val="lt1"/>
                </a:solidFill>
              </a:rPr>
              <a:t>Http/</a:t>
            </a:r>
            <a:r>
              <a:rPr lang="en-US" altLang="zh-CN" dirty="0" err="1" smtClean="0">
                <a:solidFill>
                  <a:schemeClr val="lt1"/>
                </a:solidFill>
              </a:rPr>
              <a:t>netty</a:t>
            </a:r>
            <a:r>
              <a:rPr lang="en-US" altLang="zh-CN" dirty="0" smtClean="0">
                <a:solidFill>
                  <a:schemeClr val="lt1"/>
                </a:solidFill>
              </a:rPr>
              <a:t>/mina/</a:t>
            </a:r>
            <a:r>
              <a:rPr lang="en-US" altLang="zh-CN" dirty="0" err="1" smtClean="0">
                <a:solidFill>
                  <a:schemeClr val="lt1"/>
                </a:solidFill>
              </a:rPr>
              <a:t>JGroups</a:t>
            </a:r>
            <a:r>
              <a:rPr altLang="en-US" dirty="0" smtClean="0">
                <a:solidFill>
                  <a:schemeClr val="lt1"/>
                </a:solidFill>
              </a:rPr>
              <a:t>）</a:t>
            </a:r>
            <a:endParaRPr lang="en-US" altLang="zh-CN" dirty="0" smtClean="0">
              <a:solidFill>
                <a:schemeClr val="lt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altLang="en-US" dirty="0" smtClean="0">
                <a:solidFill>
                  <a:schemeClr val="lt1"/>
                </a:solidFill>
              </a:rPr>
              <a:t>分布式事件处理</a:t>
            </a:r>
            <a:endParaRPr lang="en-US" altLang="en-US" dirty="0" smtClean="0">
              <a:solidFill>
                <a:schemeClr val="lt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altLang="en-US" dirty="0" smtClean="0"/>
              <a:t>高效</a:t>
            </a:r>
            <a:r>
              <a:rPr altLang="en-US" dirty="0" smtClean="0">
                <a:solidFill>
                  <a:schemeClr val="lt1"/>
                </a:solidFill>
              </a:rPr>
              <a:t>序列化</a:t>
            </a:r>
            <a:r>
              <a:rPr lang="en-US" altLang="en-US" dirty="0" smtClean="0">
                <a:solidFill>
                  <a:schemeClr val="lt1"/>
                </a:solidFill>
              </a:rPr>
              <a:t>/</a:t>
            </a:r>
            <a:r>
              <a:rPr altLang="en-US" dirty="0" smtClean="0">
                <a:solidFill>
                  <a:schemeClr val="lt1"/>
                </a:solidFill>
              </a:rPr>
              <a:t>反序列化</a:t>
            </a:r>
            <a:endParaRPr lang="en-US" altLang="en-US" dirty="0" smtClean="0">
              <a:solidFill>
                <a:schemeClr val="lt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en-US" dirty="0" smtClean="0">
              <a:solidFill>
                <a:schemeClr val="lt1"/>
              </a:solidFill>
            </a:endParaRPr>
          </a:p>
          <a:p>
            <a:endParaRPr altLang="en-US" dirty="0" smtClean="0">
              <a:solidFill>
                <a:schemeClr val="lt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786182" y="6143644"/>
            <a:ext cx="4786346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7158" y="214290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6"/>
              </a:rPr>
              <a:t>http://www.bbossgroups.com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ctagon 9"/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2500" r="12500"/>
          <a:stretch>
            <a:fillRect/>
          </a:stretch>
        </p:blipFill>
        <p:spPr>
          <a:xfrm>
            <a:off x="6172200" y="1066800"/>
            <a:ext cx="2743200" cy="3657600"/>
          </a:xfrm>
          <a:prstGeom prst="rect">
            <a:avLst/>
          </a:prstGeom>
          <a:noFill/>
          <a:ln w="19050" cap="rnd" cmpd="sng" algn="ctr">
            <a:solidFill>
              <a:schemeClr val="tx1"/>
            </a:solidFill>
            <a:prstDash val="solid"/>
            <a:miter lim="800000"/>
          </a:ln>
          <a:effectLst>
            <a:innerShdw blurRad="50800" dist="50800" dir="13500000">
              <a:srgbClr val="000000">
                <a:alpha val="60000"/>
              </a:srgbClr>
            </a:innerShdw>
          </a:effectLst>
        </p:spPr>
      </p:pic>
      <p:sp>
        <p:nvSpPr>
          <p:cNvPr id="11" name="W¥ل云玗İαЂÕØÚáÛ丫:Téxt Plàçèhòlðêr 表¥鷗字㌍_W 10"/>
          <p:cNvSpPr>
            <a:spLocks noGrp="1"/>
          </p:cNvSpPr>
          <p:nvPr>
            <p:ph type="body" sz="quarter" idx="13"/>
          </p:nvPr>
        </p:nvSpPr>
        <p:spPr>
          <a:xfrm>
            <a:off x="142844" y="5500702"/>
            <a:ext cx="8610600" cy="1038244"/>
          </a:xfrm>
        </p:spPr>
        <p:txBody>
          <a:bodyPr/>
          <a:lstStyle>
            <a:extLst/>
          </a:lstStyle>
          <a:p>
            <a:r>
              <a:rPr lang="en-US" altLang="zh-CN" sz="3200" dirty="0" err="1" smtClean="0"/>
              <a:t>BBossGroups</a:t>
            </a:r>
            <a:r>
              <a:rPr altLang="en-US" sz="3200" dirty="0" smtClean="0"/>
              <a:t>特点</a:t>
            </a:r>
            <a:r>
              <a:rPr lang="en-US" altLang="zh-CN" sz="3200" dirty="0" smtClean="0"/>
              <a:t>-</a:t>
            </a:r>
            <a:r>
              <a:rPr altLang="en-US" sz="3200" dirty="0" smtClean="0"/>
              <a:t>可监控</a:t>
            </a:r>
            <a:endParaRPr lang="zh-CN" sz="3200" dirty="0"/>
          </a:p>
        </p:txBody>
      </p:sp>
      <p:pic>
        <p:nvPicPr>
          <p:cNvPr id="9" name="mnts-sky.png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28600" y="1066800"/>
            <a:ext cx="2743200" cy="1933572"/>
          </a:xfrm>
          <a:prstGeom prst="rect">
            <a:avLst/>
          </a:prstGeom>
          <a:noFill/>
          <a:ln w="3175" cap="sq" cmpd="sng" algn="ctr">
            <a:noFill/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trees_j0202227.png"/>
          <p:cNvPicPr>
            <a:picLocks noGrp="1" noChangeAspect="1"/>
          </p:cNvPicPr>
          <p:nvPr>
            <p:ph type="pic" sz="quarter" idx="11"/>
          </p:nvPr>
        </p:nvPicPr>
        <p:blipFill>
          <a:blip r:embed="rId5"/>
          <a:srcRect/>
          <a:stretch>
            <a:fillRect/>
          </a:stretch>
        </p:blipFill>
        <p:spPr>
          <a:xfrm>
            <a:off x="3200400" y="1066800"/>
            <a:ext cx="2743200" cy="3719522"/>
          </a:xfrm>
          <a:prstGeom prst="roundRect">
            <a:avLst>
              <a:gd name="adj" fmla="val 16667"/>
            </a:avLst>
          </a:prstGeom>
          <a:noFill/>
          <a:ln w="38100" cap="sq" cmpd="sng" algn="ctr">
            <a:noFill/>
            <a:prstDash val="solid"/>
            <a:miter lim="800000"/>
          </a:ln>
          <a:effectLst>
            <a:outerShdw blurRad="63500" dist="76200" dir="2700000" algn="tl" rotWithShape="0">
              <a:srgbClr val="000000">
                <a:alpha val="70000"/>
              </a:srgbClr>
            </a:outerShdw>
            <a:softEdge rad="31750"/>
          </a:effectLst>
        </p:spPr>
      </p:pic>
      <p:sp>
        <p:nvSpPr>
          <p:cNvPr id="6" name="TextBox 5"/>
          <p:cNvSpPr txBox="1"/>
          <p:nvPr/>
        </p:nvSpPr>
        <p:spPr>
          <a:xfrm>
            <a:off x="285720" y="1285860"/>
            <a:ext cx="2504212" cy="14773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ioc</a:t>
            </a:r>
            <a:r>
              <a:rPr altLang="en-US" dirty="0" smtClean="0"/>
              <a:t>组件基本配置信息</a:t>
            </a:r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altLang="en-US" dirty="0" smtClean="0"/>
              <a:t>所属组件容器类型</a:t>
            </a:r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altLang="en-US" dirty="0" smtClean="0"/>
              <a:t>所属配置文件路径</a:t>
            </a:r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altLang="en-US" dirty="0" smtClean="0"/>
              <a:t>属性注入配置</a:t>
            </a:r>
            <a:endParaRPr lang="en-US" altLang="en-US" dirty="0" smtClean="0"/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43306" y="1357298"/>
            <a:ext cx="1785950" cy="23083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altLang="en-US" dirty="0" smtClean="0"/>
              <a:t>构建函数注入配置</a:t>
            </a:r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altLang="en-US" dirty="0" smtClean="0"/>
              <a:t>声明式事务配置</a:t>
            </a:r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altLang="en-US" dirty="0" smtClean="0"/>
              <a:t>拦截器配置信息</a:t>
            </a:r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mvc</a:t>
            </a:r>
            <a:r>
              <a:rPr altLang="en-US" dirty="0" smtClean="0"/>
              <a:t>跳转路径映射配置信息</a:t>
            </a:r>
            <a:endParaRPr altLang="en-US" dirty="0" smtClean="0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158" y="642918"/>
            <a:ext cx="1207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altLang="en-US" sz="2000" dirty="0" smtClean="0"/>
              <a:t>可监控</a:t>
            </a:r>
          </a:p>
        </p:txBody>
      </p:sp>
      <p:sp>
        <p:nvSpPr>
          <p:cNvPr id="12" name="矩形 11"/>
          <p:cNvSpPr/>
          <p:nvPr/>
        </p:nvSpPr>
        <p:spPr>
          <a:xfrm>
            <a:off x="3571868" y="642918"/>
            <a:ext cx="1207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altLang="en-US" sz="2000" dirty="0" smtClean="0"/>
              <a:t>可监控</a:t>
            </a:r>
          </a:p>
        </p:txBody>
      </p:sp>
      <p:sp>
        <p:nvSpPr>
          <p:cNvPr id="14" name="矩形 13"/>
          <p:cNvSpPr/>
          <p:nvPr/>
        </p:nvSpPr>
        <p:spPr>
          <a:xfrm>
            <a:off x="6215074" y="642918"/>
            <a:ext cx="1207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altLang="en-US" sz="2000" dirty="0" smtClean="0"/>
              <a:t>可监控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00826" y="1214422"/>
            <a:ext cx="2071702" cy="313932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rmi</a:t>
            </a:r>
            <a:r>
              <a:rPr altLang="en-US" dirty="0" smtClean="0"/>
              <a:t>服务配置信息</a:t>
            </a:r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webservice</a:t>
            </a:r>
            <a:r>
              <a:rPr altLang="en-US" dirty="0" smtClean="0"/>
              <a:t>服务配置信息</a:t>
            </a:r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altLang="en-US" dirty="0" smtClean="0"/>
              <a:t>组件扩展属性配置</a:t>
            </a:r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altLang="en-US" dirty="0" smtClean="0"/>
              <a:t>全局参数信息配置</a:t>
            </a:r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sql</a:t>
            </a:r>
            <a:r>
              <a:rPr altLang="en-US" dirty="0" smtClean="0"/>
              <a:t>配置文件信息</a:t>
            </a:r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sql</a:t>
            </a:r>
            <a:r>
              <a:rPr altLang="en-US" dirty="0" smtClean="0"/>
              <a:t>语句配置信息</a:t>
            </a:r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sql</a:t>
            </a:r>
            <a:r>
              <a:rPr altLang="en-US" dirty="0" smtClean="0"/>
              <a:t>文件热加载</a:t>
            </a:r>
            <a:endParaRPr altLang="en-US" dirty="0" smtClean="0">
              <a:solidFill>
                <a:schemeClr val="lt1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786182" y="6072206"/>
            <a:ext cx="1143008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1" name="mnts-sky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228600" y="3567130"/>
            <a:ext cx="2743200" cy="1433506"/>
          </a:xfrm>
          <a:prstGeom prst="rect">
            <a:avLst/>
          </a:prstGeom>
          <a:noFill/>
          <a:ln w="3175" cap="sq" cmpd="sng" algn="ctr">
            <a:noFill/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285720" y="3786190"/>
            <a:ext cx="1983235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altLang="en-US" dirty="0" smtClean="0"/>
              <a:t>连接池实时监控</a:t>
            </a:r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JVM</a:t>
            </a:r>
            <a:r>
              <a:rPr altLang="en-US" dirty="0" smtClean="0"/>
              <a:t>内存监控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57158" y="3143248"/>
            <a:ext cx="1207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altLang="en-US" sz="2000" dirty="0" smtClean="0"/>
              <a:t>可监控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5720" y="142852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6"/>
              </a:rPr>
              <a:t>http://www.bbossgroups.com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W¥ل云玗İαЂÕØÚáÛ丫:Téxt Plàçèhòlðêr 表¥鷗字㌍_W 10"/>
          <p:cNvSpPr>
            <a:spLocks noGrp="1"/>
          </p:cNvSpPr>
          <p:nvPr>
            <p:ph type="body" sz="quarter" idx="13"/>
          </p:nvPr>
        </p:nvSpPr>
        <p:spPr>
          <a:xfrm>
            <a:off x="0" y="5819756"/>
            <a:ext cx="8610600" cy="1038244"/>
          </a:xfrm>
        </p:spPr>
        <p:txBody>
          <a:bodyPr/>
          <a:lstStyle>
            <a:extLst/>
          </a:lstStyle>
          <a:p>
            <a:r>
              <a:rPr lang="en-US" altLang="zh-CN" sz="3200" dirty="0" err="1" smtClean="0"/>
              <a:t>BBossGroups</a:t>
            </a:r>
            <a:r>
              <a:rPr altLang="en-US" sz="3200" dirty="0" smtClean="0"/>
              <a:t>特点</a:t>
            </a:r>
            <a:r>
              <a:rPr lang="en-US" altLang="zh-CN" sz="3200" dirty="0" smtClean="0"/>
              <a:t>-</a:t>
            </a:r>
            <a:r>
              <a:rPr altLang="en-US" sz="3200" dirty="0" smtClean="0"/>
              <a:t>可监控</a:t>
            </a:r>
            <a:endParaRPr lang="zh-CN" sz="3200" dirty="0"/>
          </a:p>
        </p:txBody>
      </p:sp>
      <p:sp>
        <p:nvSpPr>
          <p:cNvPr id="8" name="矩形 7"/>
          <p:cNvSpPr/>
          <p:nvPr/>
        </p:nvSpPr>
        <p:spPr>
          <a:xfrm>
            <a:off x="357158" y="642918"/>
            <a:ext cx="1463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altLang="en-US" sz="2000" dirty="0" smtClean="0"/>
              <a:t>监控首页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3643306" y="6357958"/>
            <a:ext cx="1143008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/>
          <a:srcRect t="2084" b="2084"/>
          <a:stretch>
            <a:fillRect/>
          </a:stretch>
        </p:blipFill>
        <p:spPr bwMode="auto">
          <a:xfrm>
            <a:off x="228600" y="1066800"/>
            <a:ext cx="8343928" cy="214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285720" y="214290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4"/>
              </a:rPr>
              <a:t>http://www.bbossgroups.com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W¥ل云玗İαЂÕØÚáÛ丫:Téxt Plàçèhòlðêr 表¥鷗字㌍_W 10"/>
          <p:cNvSpPr>
            <a:spLocks noGrp="1"/>
          </p:cNvSpPr>
          <p:nvPr>
            <p:ph type="body" sz="quarter" idx="13"/>
          </p:nvPr>
        </p:nvSpPr>
        <p:spPr>
          <a:xfrm>
            <a:off x="0" y="5819756"/>
            <a:ext cx="8610600" cy="1038244"/>
          </a:xfrm>
        </p:spPr>
        <p:txBody>
          <a:bodyPr/>
          <a:lstStyle>
            <a:extLst/>
          </a:lstStyle>
          <a:p>
            <a:r>
              <a:rPr lang="en-US" altLang="zh-CN" sz="3200" dirty="0" err="1" smtClean="0"/>
              <a:t>BBossGroups</a:t>
            </a:r>
            <a:r>
              <a:rPr altLang="en-US" sz="3200" dirty="0" smtClean="0"/>
              <a:t>特点</a:t>
            </a:r>
            <a:r>
              <a:rPr lang="en-US" altLang="zh-CN" sz="3200" dirty="0" smtClean="0"/>
              <a:t>-</a:t>
            </a:r>
            <a:r>
              <a:rPr altLang="en-US" sz="3200" dirty="0" smtClean="0"/>
              <a:t>可监控</a:t>
            </a:r>
            <a:endParaRPr lang="zh-CN" sz="3200" dirty="0"/>
          </a:p>
        </p:txBody>
      </p:sp>
      <p:sp>
        <p:nvSpPr>
          <p:cNvPr id="8" name="矩形 7"/>
          <p:cNvSpPr/>
          <p:nvPr/>
        </p:nvSpPr>
        <p:spPr>
          <a:xfrm>
            <a:off x="357158" y="642918"/>
            <a:ext cx="17203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altLang="en-US" sz="2000" dirty="0" smtClean="0"/>
              <a:t>数据源监控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3643306" y="6357958"/>
            <a:ext cx="1143008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071546"/>
            <a:ext cx="8715404" cy="464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57158" y="214290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4"/>
              </a:rPr>
              <a:t>http://www.bbossgroups.com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W¥ل云玗İαЂÕØÚáÛ丫:Téxt Plàçèhòlðêr 表¥鷗字㌍_W 10"/>
          <p:cNvSpPr>
            <a:spLocks noGrp="1"/>
          </p:cNvSpPr>
          <p:nvPr>
            <p:ph type="body" sz="quarter" idx="13"/>
          </p:nvPr>
        </p:nvSpPr>
        <p:spPr>
          <a:xfrm>
            <a:off x="0" y="5819756"/>
            <a:ext cx="8610600" cy="1038244"/>
          </a:xfrm>
        </p:spPr>
        <p:txBody>
          <a:bodyPr/>
          <a:lstStyle>
            <a:extLst/>
          </a:lstStyle>
          <a:p>
            <a:r>
              <a:rPr lang="en-US" altLang="zh-CN" sz="3200" dirty="0" err="1" smtClean="0"/>
              <a:t>BBossGroups</a:t>
            </a:r>
            <a:r>
              <a:rPr altLang="en-US" sz="3200" dirty="0" smtClean="0"/>
              <a:t>特点</a:t>
            </a:r>
            <a:r>
              <a:rPr lang="en-US" altLang="zh-CN" sz="3200" dirty="0" smtClean="0"/>
              <a:t>-</a:t>
            </a:r>
            <a:r>
              <a:rPr altLang="en-US" sz="3200" dirty="0" smtClean="0"/>
              <a:t>可监控</a:t>
            </a:r>
            <a:endParaRPr lang="zh-CN" sz="3200" dirty="0"/>
          </a:p>
        </p:txBody>
      </p:sp>
      <p:sp>
        <p:nvSpPr>
          <p:cNvPr id="8" name="矩形 7"/>
          <p:cNvSpPr/>
          <p:nvPr/>
        </p:nvSpPr>
        <p:spPr>
          <a:xfrm>
            <a:off x="285720" y="214290"/>
            <a:ext cx="84257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sz="2000" dirty="0" smtClean="0"/>
              <a:t>AOP/IOC</a:t>
            </a:r>
            <a:r>
              <a:rPr altLang="en-US" sz="2000" dirty="0" smtClean="0"/>
              <a:t>监控</a:t>
            </a:r>
            <a:r>
              <a:rPr lang="en-US" altLang="en-US" sz="2000" dirty="0" smtClean="0"/>
              <a:t>-</a:t>
            </a:r>
            <a:r>
              <a:rPr altLang="en-US" sz="2000" dirty="0" smtClean="0"/>
              <a:t>可方便地查看组件配置信息，可方便地查找</a:t>
            </a:r>
            <a:r>
              <a:rPr lang="en-US" altLang="zh-CN" sz="2000" dirty="0" err="1" smtClean="0"/>
              <a:t>rpc</a:t>
            </a:r>
            <a:r>
              <a:rPr altLang="en-US" sz="2000" dirty="0" smtClean="0"/>
              <a:t>服务信息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3643306" y="6357958"/>
            <a:ext cx="1143008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3" y="642918"/>
            <a:ext cx="8358247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0" y="6488668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4"/>
              </a:rPr>
              <a:t>http://www.bbossgroups.com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j0390471.jpg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19100" y="381000"/>
            <a:ext cx="4640263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sp>
        <p:nvSpPr>
          <p:cNvPr id="3" name="Rectangle 2"/>
          <p:cNvSpPr>
            <a:spLocks noGrp="1"/>
          </p:cNvSpPr>
          <p:nvPr>
            <p:ph type="body" sz="quarter" idx="11"/>
          </p:nvPr>
        </p:nvSpPr>
        <p:spPr>
          <a:xfrm>
            <a:off x="5214942" y="571480"/>
            <a:ext cx="3505200" cy="3352800"/>
          </a:xfrm>
        </p:spPr>
        <p:txBody>
          <a:bodyPr/>
          <a:lstStyle>
            <a:extLst/>
          </a:lstStyle>
          <a:p>
            <a:pPr>
              <a:buFont typeface="Wingdings" pitchFamily="2" charset="2"/>
              <a:buChar char="p"/>
            </a:pPr>
            <a:r>
              <a:rPr lang="en-US" altLang="zh-CN" sz="2800" dirty="0" smtClean="0"/>
              <a:t>MVC</a:t>
            </a:r>
            <a:r>
              <a:rPr altLang="en-US" sz="2800" dirty="0" smtClean="0"/>
              <a:t>架构</a:t>
            </a:r>
            <a:endParaRPr lang="en-US" altLang="en-US" sz="28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800" dirty="0" smtClean="0"/>
              <a:t>MVC</a:t>
            </a:r>
            <a:r>
              <a:rPr altLang="en-US" sz="2800" dirty="0" smtClean="0"/>
              <a:t>开发配置</a:t>
            </a:r>
            <a:endParaRPr lang="en-US" altLang="en-US" sz="28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800" dirty="0" smtClean="0"/>
              <a:t>MVC</a:t>
            </a:r>
            <a:r>
              <a:rPr altLang="en-US" sz="2800" dirty="0" smtClean="0"/>
              <a:t>开发代码</a:t>
            </a:r>
            <a:endParaRPr lang="zh-C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14942" y="1428736"/>
            <a:ext cx="3926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3200" dirty="0" err="1" smtClean="0"/>
              <a:t>Bbossgroups</a:t>
            </a:r>
            <a:r>
              <a:rPr lang="en-US" altLang="zh-CN" sz="3200" dirty="0" smtClean="0"/>
              <a:t> How</a:t>
            </a:r>
            <a:endParaRPr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357166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4"/>
              </a:rPr>
              <a:t>http://www.bbossgroups.com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型相册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ClassicPhotoAlbum</Template>
  <TotalTime>0</TotalTime>
  <Words>358</Words>
  <PresentationFormat>全屏显示(4:3)</PresentationFormat>
  <Paragraphs>152</Paragraphs>
  <Slides>15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古典型相册</vt:lpstr>
      <vt:lpstr>Bbossgroups （2005-2011）</vt:lpstr>
      <vt:lpstr>幻灯片 2</vt:lpstr>
      <vt:lpstr>BBOSSGroups组成-八大核心模块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2011-10-23T11:46:59Z</dcterms:created>
  <dcterms:modified xsi:type="dcterms:W3CDTF">2011-10-24T05:49:06Z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2052</vt:i4>
  </property>
  <property fmtid="{D5CDD505-2E9C-101B-9397-08002B2CF9AE}" pid="3" name="_Version">
    <vt:lpwstr>12.0.4518</vt:lpwstr>
  </property>
</Properties>
</file>