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4"/>
  </p:notesMasterIdLst>
  <p:sldIdLst>
    <p:sldId id="256" r:id="rId2"/>
    <p:sldId id="257" r:id="rId3"/>
    <p:sldId id="409" r:id="rId4"/>
    <p:sldId id="258" r:id="rId5"/>
    <p:sldId id="259" r:id="rId6"/>
    <p:sldId id="261" r:id="rId7"/>
    <p:sldId id="281" r:id="rId8"/>
    <p:sldId id="282" r:id="rId9"/>
    <p:sldId id="308" r:id="rId10"/>
    <p:sldId id="309" r:id="rId11"/>
    <p:sldId id="333" r:id="rId12"/>
    <p:sldId id="310" r:id="rId13"/>
    <p:sldId id="289" r:id="rId14"/>
    <p:sldId id="290" r:id="rId15"/>
    <p:sldId id="283" r:id="rId16"/>
    <p:sldId id="284" r:id="rId17"/>
    <p:sldId id="291" r:id="rId18"/>
    <p:sldId id="286" r:id="rId19"/>
    <p:sldId id="287" r:id="rId20"/>
    <p:sldId id="288" r:id="rId21"/>
    <p:sldId id="399" r:id="rId22"/>
    <p:sldId id="297" r:id="rId23"/>
    <p:sldId id="299" r:id="rId24"/>
    <p:sldId id="298" r:id="rId25"/>
    <p:sldId id="300" r:id="rId26"/>
    <p:sldId id="336" r:id="rId27"/>
    <p:sldId id="398" r:id="rId28"/>
    <p:sldId id="400" r:id="rId29"/>
    <p:sldId id="301" r:id="rId30"/>
    <p:sldId id="311" r:id="rId31"/>
    <p:sldId id="302" r:id="rId32"/>
    <p:sldId id="303" r:id="rId33"/>
    <p:sldId id="402" r:id="rId34"/>
    <p:sldId id="304" r:id="rId35"/>
    <p:sldId id="285" r:id="rId36"/>
    <p:sldId id="305" r:id="rId37"/>
    <p:sldId id="306" r:id="rId38"/>
    <p:sldId id="410" r:id="rId39"/>
    <p:sldId id="413" r:id="rId40"/>
    <p:sldId id="411" r:id="rId41"/>
    <p:sldId id="412" r:id="rId42"/>
    <p:sldId id="312" r:id="rId43"/>
    <p:sldId id="315" r:id="rId44"/>
    <p:sldId id="316" r:id="rId45"/>
    <p:sldId id="317" r:id="rId46"/>
    <p:sldId id="318" r:id="rId47"/>
    <p:sldId id="319" r:id="rId48"/>
    <p:sldId id="320" r:id="rId49"/>
    <p:sldId id="321" r:id="rId50"/>
    <p:sldId id="322" r:id="rId51"/>
    <p:sldId id="405" r:id="rId52"/>
    <p:sldId id="406" r:id="rId53"/>
    <p:sldId id="407" r:id="rId54"/>
    <p:sldId id="408" r:id="rId55"/>
    <p:sldId id="292" r:id="rId56"/>
    <p:sldId id="293" r:id="rId57"/>
    <p:sldId id="294" r:id="rId58"/>
    <p:sldId id="295" r:id="rId59"/>
    <p:sldId id="296" r:id="rId60"/>
    <p:sldId id="262" r:id="rId61"/>
    <p:sldId id="263" r:id="rId62"/>
    <p:sldId id="264" r:id="rId63"/>
    <p:sldId id="267" r:id="rId64"/>
    <p:sldId id="265" r:id="rId65"/>
    <p:sldId id="268" r:id="rId66"/>
    <p:sldId id="269" r:id="rId67"/>
    <p:sldId id="270" r:id="rId68"/>
    <p:sldId id="271" r:id="rId69"/>
    <p:sldId id="272" r:id="rId70"/>
    <p:sldId id="276" r:id="rId71"/>
    <p:sldId id="273" r:id="rId72"/>
    <p:sldId id="274" r:id="rId73"/>
    <p:sldId id="275" r:id="rId74"/>
    <p:sldId id="277" r:id="rId75"/>
    <p:sldId id="278" r:id="rId76"/>
    <p:sldId id="279" r:id="rId77"/>
    <p:sldId id="362" r:id="rId78"/>
    <p:sldId id="414" r:id="rId79"/>
    <p:sldId id="415" r:id="rId80"/>
    <p:sldId id="416" r:id="rId81"/>
    <p:sldId id="417" r:id="rId82"/>
    <p:sldId id="418" r:id="rId83"/>
    <p:sldId id="419" r:id="rId84"/>
    <p:sldId id="420" r:id="rId85"/>
    <p:sldId id="421" r:id="rId86"/>
    <p:sldId id="422" r:id="rId87"/>
    <p:sldId id="423" r:id="rId88"/>
    <p:sldId id="424" r:id="rId89"/>
    <p:sldId id="363" r:id="rId90"/>
    <p:sldId id="351" r:id="rId91"/>
    <p:sldId id="352" r:id="rId92"/>
    <p:sldId id="353" r:id="rId93"/>
    <p:sldId id="354" r:id="rId94"/>
    <p:sldId id="355" r:id="rId95"/>
    <p:sldId id="425" r:id="rId96"/>
    <p:sldId id="356" r:id="rId97"/>
    <p:sldId id="358" r:id="rId98"/>
    <p:sldId id="359" r:id="rId99"/>
    <p:sldId id="360" r:id="rId100"/>
    <p:sldId id="337" r:id="rId101"/>
    <p:sldId id="338" r:id="rId102"/>
    <p:sldId id="339" r:id="rId103"/>
    <p:sldId id="340" r:id="rId104"/>
    <p:sldId id="341" r:id="rId105"/>
    <p:sldId id="342" r:id="rId106"/>
    <p:sldId id="343" r:id="rId107"/>
    <p:sldId id="344" r:id="rId108"/>
    <p:sldId id="345" r:id="rId109"/>
    <p:sldId id="346" r:id="rId110"/>
    <p:sldId id="347" r:id="rId111"/>
    <p:sldId id="348" r:id="rId112"/>
    <p:sldId id="426" r:id="rId113"/>
    <p:sldId id="427" r:id="rId114"/>
    <p:sldId id="428" r:id="rId115"/>
    <p:sldId id="364" r:id="rId116"/>
    <p:sldId id="365" r:id="rId117"/>
    <p:sldId id="350" r:id="rId118"/>
    <p:sldId id="366" r:id="rId119"/>
    <p:sldId id="429" r:id="rId120"/>
    <p:sldId id="430" r:id="rId121"/>
    <p:sldId id="431" r:id="rId122"/>
    <p:sldId id="432" r:id="rId123"/>
    <p:sldId id="369" r:id="rId124"/>
    <p:sldId id="371" r:id="rId125"/>
    <p:sldId id="433" r:id="rId126"/>
    <p:sldId id="434" r:id="rId127"/>
    <p:sldId id="372" r:id="rId128"/>
    <p:sldId id="373" r:id="rId129"/>
    <p:sldId id="326" r:id="rId130"/>
    <p:sldId id="374" r:id="rId131"/>
    <p:sldId id="375" r:id="rId132"/>
    <p:sldId id="435" r:id="rId133"/>
    <p:sldId id="436" r:id="rId134"/>
    <p:sldId id="437" r:id="rId135"/>
    <p:sldId id="438" r:id="rId136"/>
    <p:sldId id="439" r:id="rId137"/>
    <p:sldId id="440" r:id="rId138"/>
    <p:sldId id="441" r:id="rId139"/>
    <p:sldId id="442" r:id="rId140"/>
    <p:sldId id="443" r:id="rId141"/>
    <p:sldId id="444" r:id="rId142"/>
    <p:sldId id="445" r:id="rId143"/>
    <p:sldId id="389" r:id="rId144"/>
    <p:sldId id="379" r:id="rId145"/>
    <p:sldId id="377" r:id="rId146"/>
    <p:sldId id="378" r:id="rId147"/>
    <p:sldId id="380" r:id="rId148"/>
    <p:sldId id="381" r:id="rId149"/>
    <p:sldId id="382" r:id="rId150"/>
    <p:sldId id="383" r:id="rId151"/>
    <p:sldId id="384" r:id="rId152"/>
    <p:sldId id="327" r:id="rId153"/>
    <p:sldId id="385" r:id="rId154"/>
    <p:sldId id="391" r:id="rId155"/>
    <p:sldId id="392" r:id="rId156"/>
    <p:sldId id="328" r:id="rId157"/>
    <p:sldId id="390" r:id="rId158"/>
    <p:sldId id="393" r:id="rId159"/>
    <p:sldId id="394" r:id="rId160"/>
    <p:sldId id="396" r:id="rId161"/>
    <p:sldId id="395" r:id="rId162"/>
    <p:sldId id="446" r:id="rId16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9.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5" Type="http://schemas.openxmlformats.org/officeDocument/2006/relationships/image" Target="../media/image45.wmf"/><Relationship Id="rId4" Type="http://schemas.openxmlformats.org/officeDocument/2006/relationships/image" Target="../media/image44.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12.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9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 Id="rId5" Type="http://schemas.openxmlformats.org/officeDocument/2006/relationships/image" Target="../media/image116.wmf"/><Relationship Id="rId4" Type="http://schemas.openxmlformats.org/officeDocument/2006/relationships/image" Target="../media/image115.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 Id="rId4" Type="http://schemas.openxmlformats.org/officeDocument/2006/relationships/image" Target="../media/image12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135.wmf"/><Relationship Id="rId1" Type="http://schemas.openxmlformats.org/officeDocument/2006/relationships/image" Target="../media/image134.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38.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143.wmf"/><Relationship Id="rId1" Type="http://schemas.openxmlformats.org/officeDocument/2006/relationships/image" Target="../media/image142.w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145.wmf"/><Relationship Id="rId1" Type="http://schemas.openxmlformats.org/officeDocument/2006/relationships/image" Target="../media/image144.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46.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47.w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149.wmf"/><Relationship Id="rId1" Type="http://schemas.openxmlformats.org/officeDocument/2006/relationships/image" Target="../media/image14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50.w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51.w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3.vml.rels><?xml version="1.0" encoding="UTF-8" standalone="yes"?>
<Relationships xmlns="http://schemas.openxmlformats.org/package/2006/relationships"><Relationship Id="rId2" Type="http://schemas.openxmlformats.org/officeDocument/2006/relationships/image" Target="../media/image155.wmf"/><Relationship Id="rId1" Type="http://schemas.openxmlformats.org/officeDocument/2006/relationships/image" Target="../media/image154.w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56.wmf"/></Relationships>
</file>

<file path=ppt/drawings/_rels/vmlDrawing75.vml.rels><?xml version="1.0" encoding="UTF-8" standalone="yes"?>
<Relationships xmlns="http://schemas.openxmlformats.org/package/2006/relationships"><Relationship Id="rId2" Type="http://schemas.openxmlformats.org/officeDocument/2006/relationships/image" Target="../media/image158.wmf"/><Relationship Id="rId1" Type="http://schemas.openxmlformats.org/officeDocument/2006/relationships/image" Target="../media/image15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NULL"/></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1BC110-1DA6-483D-9AC1-07E689FDE7F6}" type="datetimeFigureOut">
              <a:rPr lang="zh-CN" altLang="en-US" smtClean="0"/>
              <a:t>2019/4/23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010A6-9482-46A9-8099-2CA2D46BD2BD}" type="slidenum">
              <a:rPr lang="zh-CN" altLang="en-US" smtClean="0"/>
              <a:t>‹#›</a:t>
            </a:fld>
            <a:endParaRPr lang="zh-CN" altLang="en-US"/>
          </a:p>
        </p:txBody>
      </p:sp>
    </p:spTree>
    <p:extLst>
      <p:ext uri="{BB962C8B-B14F-4D97-AF65-F5344CB8AC3E}">
        <p14:creationId xmlns:p14="http://schemas.microsoft.com/office/powerpoint/2010/main" val="334350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4010A6-9482-46A9-8099-2CA2D46BD2BD}" type="slidenum">
              <a:rPr lang="zh-CN" altLang="en-US" smtClean="0"/>
              <a:t>35</a:t>
            </a:fld>
            <a:endParaRPr lang="zh-CN" altLang="en-US"/>
          </a:p>
        </p:txBody>
      </p:sp>
    </p:spTree>
    <p:extLst>
      <p:ext uri="{BB962C8B-B14F-4D97-AF65-F5344CB8AC3E}">
        <p14:creationId xmlns:p14="http://schemas.microsoft.com/office/powerpoint/2010/main" val="3384651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4010A6-9482-46A9-8099-2CA2D46BD2BD}" type="slidenum">
              <a:rPr lang="zh-CN" altLang="en-US" smtClean="0"/>
              <a:t>52</a:t>
            </a:fld>
            <a:endParaRPr lang="zh-CN" altLang="en-US"/>
          </a:p>
        </p:txBody>
      </p:sp>
    </p:spTree>
    <p:extLst>
      <p:ext uri="{BB962C8B-B14F-4D97-AF65-F5344CB8AC3E}">
        <p14:creationId xmlns:p14="http://schemas.microsoft.com/office/powerpoint/2010/main" val="2167508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4010A6-9482-46A9-8099-2CA2D46BD2BD}" type="slidenum">
              <a:rPr lang="zh-CN" altLang="en-US" smtClean="0"/>
              <a:t>131</a:t>
            </a:fld>
            <a:endParaRPr lang="zh-CN" altLang="en-US"/>
          </a:p>
        </p:txBody>
      </p:sp>
    </p:spTree>
    <p:extLst>
      <p:ext uri="{BB962C8B-B14F-4D97-AF65-F5344CB8AC3E}">
        <p14:creationId xmlns:p14="http://schemas.microsoft.com/office/powerpoint/2010/main" val="319606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4010A6-9482-46A9-8099-2CA2D46BD2BD}" type="slidenum">
              <a:rPr lang="zh-CN" altLang="en-US" smtClean="0"/>
              <a:t>162</a:t>
            </a:fld>
            <a:endParaRPr lang="zh-CN" altLang="en-US"/>
          </a:p>
        </p:txBody>
      </p:sp>
    </p:spTree>
    <p:extLst>
      <p:ext uri="{BB962C8B-B14F-4D97-AF65-F5344CB8AC3E}">
        <p14:creationId xmlns:p14="http://schemas.microsoft.com/office/powerpoint/2010/main" val="3370627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t>2019/4/23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83.wmf"/><Relationship Id="rId5" Type="http://schemas.openxmlformats.org/officeDocument/2006/relationships/oleObject" Target="../embeddings/oleObject66.bin"/><Relationship Id="rId4" Type="http://schemas.openxmlformats.org/officeDocument/2006/relationships/image" Target="../media/image82.wmf"/></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86.wmf"/><Relationship Id="rId5" Type="http://schemas.openxmlformats.org/officeDocument/2006/relationships/oleObject" Target="../embeddings/oleObject69.bin"/><Relationship Id="rId4" Type="http://schemas.openxmlformats.org/officeDocument/2006/relationships/image" Target="../media/image85.w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87.wmf"/><Relationship Id="rId5" Type="http://schemas.openxmlformats.org/officeDocument/2006/relationships/oleObject" Target="../embeddings/oleObject71.bin"/><Relationship Id="rId4" Type="http://schemas.openxmlformats.org/officeDocument/2006/relationships/image" Target="../media/image12.wmf"/></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89.wmf"/><Relationship Id="rId5" Type="http://schemas.openxmlformats.org/officeDocument/2006/relationships/oleObject" Target="../embeddings/oleObject73.bin"/><Relationship Id="rId4" Type="http://schemas.openxmlformats.org/officeDocument/2006/relationships/image" Target="../media/image88.wmf"/></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91.wmf"/><Relationship Id="rId5" Type="http://schemas.openxmlformats.org/officeDocument/2006/relationships/oleObject" Target="../embeddings/oleObject75.bin"/><Relationship Id="rId4" Type="http://schemas.openxmlformats.org/officeDocument/2006/relationships/image" Target="../media/image90.wmf"/></Relationships>
</file>

<file path=ppt/slides/_rels/slide107.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93.wmf"/><Relationship Id="rId5" Type="http://schemas.openxmlformats.org/officeDocument/2006/relationships/oleObject" Target="../embeddings/oleObject77.bin"/><Relationship Id="rId4" Type="http://schemas.openxmlformats.org/officeDocument/2006/relationships/image" Target="../media/image92.wmf"/></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47.vml"/><Relationship Id="rId4" Type="http://schemas.openxmlformats.org/officeDocument/2006/relationships/image" Target="../media/image95.wmf"/></Relationships>
</file>

<file path=ppt/slides/_rels/slide109.xml.rels><?xml version="1.0" encoding="UTF-8" standalone="yes"?>
<Relationships xmlns="http://schemas.openxmlformats.org/package/2006/relationships"><Relationship Id="rId3" Type="http://schemas.openxmlformats.org/officeDocument/2006/relationships/image" Target="../media/image81.tmp"/><Relationship Id="rId2" Type="http://schemas.openxmlformats.org/officeDocument/2006/relationships/slideLayout" Target="../slideLayouts/slideLayout2.xml"/><Relationship Id="rId1" Type="http://schemas.openxmlformats.org/officeDocument/2006/relationships/vmlDrawing" Target="../drawings/vmlDrawing48.vml"/><Relationship Id="rId5" Type="http://schemas.openxmlformats.org/officeDocument/2006/relationships/image" Target="../media/image96.wmf"/><Relationship Id="rId4" Type="http://schemas.openxmlformats.org/officeDocument/2006/relationships/oleObject" Target="../embeddings/oleObject80.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12.wmf"/><Relationship Id="rId5" Type="http://schemas.openxmlformats.org/officeDocument/2006/relationships/oleObject" Target="../embeddings/oleObject82.bin"/><Relationship Id="rId4" Type="http://schemas.openxmlformats.org/officeDocument/2006/relationships/image" Target="../media/image97.wmf"/></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99.wmf"/><Relationship Id="rId5" Type="http://schemas.openxmlformats.org/officeDocument/2006/relationships/oleObject" Target="../embeddings/oleObject84.bin"/><Relationship Id="rId4" Type="http://schemas.openxmlformats.org/officeDocument/2006/relationships/image" Target="../media/image98.wmf"/></Relationships>
</file>

<file path=ppt/slides/_rels/slide112.xml.rels><?xml version="1.0" encoding="UTF-8" standalone="yes"?>
<Relationships xmlns="http://schemas.openxmlformats.org/package/2006/relationships"><Relationship Id="rId3" Type="http://schemas.openxmlformats.org/officeDocument/2006/relationships/image" Target="../media/image101.tmp"/><Relationship Id="rId2" Type="http://schemas.openxmlformats.org/officeDocument/2006/relationships/image" Target="../media/image100.tmp"/><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51.vml"/><Relationship Id="rId4" Type="http://schemas.openxmlformats.org/officeDocument/2006/relationships/image" Target="../media/image102.wmf"/></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52.vml"/><Relationship Id="rId5" Type="http://schemas.openxmlformats.org/officeDocument/2006/relationships/image" Target="../media/image104.tmp"/><Relationship Id="rId4" Type="http://schemas.openxmlformats.org/officeDocument/2006/relationships/image" Target="../media/image103.wmf"/></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106.wmf"/><Relationship Id="rId5" Type="http://schemas.openxmlformats.org/officeDocument/2006/relationships/oleObject" Target="../embeddings/oleObject88.bin"/><Relationship Id="rId4" Type="http://schemas.openxmlformats.org/officeDocument/2006/relationships/image" Target="../media/image105.wmf"/></Relationships>
</file>

<file path=ppt/slides/_rels/slide116.xml.rels><?xml version="1.0" encoding="UTF-8" standalone="yes"?>
<Relationships xmlns="http://schemas.openxmlformats.org/package/2006/relationships"><Relationship Id="rId3" Type="http://schemas.openxmlformats.org/officeDocument/2006/relationships/image" Target="../media/image104.tmp"/><Relationship Id="rId2" Type="http://schemas.openxmlformats.org/officeDocument/2006/relationships/slideLayout" Target="../slideLayouts/slideLayout2.xml"/><Relationship Id="rId1" Type="http://schemas.openxmlformats.org/officeDocument/2006/relationships/vmlDrawing" Target="../drawings/vmlDrawing54.vml"/><Relationship Id="rId5" Type="http://schemas.openxmlformats.org/officeDocument/2006/relationships/image" Target="../media/image107.wmf"/><Relationship Id="rId4" Type="http://schemas.openxmlformats.org/officeDocument/2006/relationships/oleObject" Target="../embeddings/oleObject89.bin"/></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55.vml"/><Relationship Id="rId5" Type="http://schemas.openxmlformats.org/officeDocument/2006/relationships/image" Target="../media/image108.tmp"/><Relationship Id="rId4" Type="http://schemas.openxmlformats.org/officeDocument/2006/relationships/image" Target="../media/image12.wmf"/></Relationships>
</file>

<file path=ppt/slides/_rels/slide119.xml.rels><?xml version="1.0" encoding="UTF-8" standalone="yes"?>
<Relationships xmlns="http://schemas.openxmlformats.org/package/2006/relationships"><Relationship Id="rId3" Type="http://schemas.openxmlformats.org/officeDocument/2006/relationships/image" Target="../media/image109.tmp"/><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08.tmp"/><Relationship Id="rId7" Type="http://schemas.openxmlformats.org/officeDocument/2006/relationships/image" Target="../media/image111.wmf"/><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oleObject" Target="../embeddings/oleObject92.bin"/><Relationship Id="rId5" Type="http://schemas.openxmlformats.org/officeDocument/2006/relationships/image" Target="../media/image110.wmf"/><Relationship Id="rId4" Type="http://schemas.openxmlformats.org/officeDocument/2006/relationships/oleObject" Target="../embeddings/oleObject91.bin"/></Relationships>
</file>

<file path=ppt/slides/_rels/slide122.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oleObject" Target="../embeddings/oleObject93.bin"/><Relationship Id="rId7" Type="http://schemas.openxmlformats.org/officeDocument/2006/relationships/oleObject" Target="../embeddings/oleObject95.bin"/><Relationship Id="rId12" Type="http://schemas.openxmlformats.org/officeDocument/2006/relationships/image" Target="../media/image116.wmf"/><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image" Target="../media/image113.wmf"/><Relationship Id="rId11" Type="http://schemas.openxmlformats.org/officeDocument/2006/relationships/oleObject" Target="../embeddings/oleObject97.bin"/><Relationship Id="rId5" Type="http://schemas.openxmlformats.org/officeDocument/2006/relationships/oleObject" Target="../embeddings/oleObject94.bin"/><Relationship Id="rId10" Type="http://schemas.openxmlformats.org/officeDocument/2006/relationships/image" Target="../media/image115.wmf"/><Relationship Id="rId4" Type="http://schemas.openxmlformats.org/officeDocument/2006/relationships/image" Target="../media/image112.wmf"/><Relationship Id="rId9" Type="http://schemas.openxmlformats.org/officeDocument/2006/relationships/oleObject" Target="../embeddings/oleObject96.bin"/></Relationships>
</file>

<file path=ppt/slides/_rels/slide123.xml.rels><?xml version="1.0" encoding="UTF-8" standalone="yes"?>
<Relationships xmlns="http://schemas.openxmlformats.org/package/2006/relationships"><Relationship Id="rId3" Type="http://schemas.openxmlformats.org/officeDocument/2006/relationships/image" Target="../media/image119.tmp"/><Relationship Id="rId7" Type="http://schemas.openxmlformats.org/officeDocument/2006/relationships/image" Target="../media/image118.wmf"/><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oleObject" Target="../embeddings/oleObject99.bin"/><Relationship Id="rId5" Type="http://schemas.openxmlformats.org/officeDocument/2006/relationships/image" Target="../media/image117.wmf"/><Relationship Id="rId4" Type="http://schemas.openxmlformats.org/officeDocument/2006/relationships/oleObject" Target="../embeddings/oleObject98.bin"/></Relationships>
</file>

<file path=ppt/slides/_rels/slide124.xml.rels><?xml version="1.0" encoding="UTF-8" standalone="yes"?>
<Relationships xmlns="http://schemas.openxmlformats.org/package/2006/relationships"><Relationship Id="rId3" Type="http://schemas.openxmlformats.org/officeDocument/2006/relationships/image" Target="../media/image120.tmp"/><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61.tmp"/><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130.xml.rels><?xml version="1.0" encoding="UTF-8" standalone="yes"?>
<Relationships xmlns="http://schemas.openxmlformats.org/package/2006/relationships"><Relationship Id="rId2" Type="http://schemas.openxmlformats.org/officeDocument/2006/relationships/image" Target="../media/image121.tmp"/><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22.tmp"/><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oleObject" Target="../embeddings/oleObject100.bin"/><Relationship Id="rId7" Type="http://schemas.openxmlformats.org/officeDocument/2006/relationships/oleObject" Target="../embeddings/oleObject102.bin"/><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image" Target="../media/image124.wmf"/><Relationship Id="rId5" Type="http://schemas.openxmlformats.org/officeDocument/2006/relationships/oleObject" Target="../embeddings/oleObject101.bin"/><Relationship Id="rId10" Type="http://schemas.openxmlformats.org/officeDocument/2006/relationships/image" Target="../media/image126.wmf"/><Relationship Id="rId4" Type="http://schemas.openxmlformats.org/officeDocument/2006/relationships/image" Target="../media/image123.wmf"/><Relationship Id="rId9" Type="http://schemas.openxmlformats.org/officeDocument/2006/relationships/oleObject" Target="../embeddings/oleObject103.bin"/></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oleObject" Target="../embeddings/oleObject104.bin"/><Relationship Id="rId7" Type="http://schemas.openxmlformats.org/officeDocument/2006/relationships/oleObject" Target="../embeddings/oleObject106.bin"/><Relationship Id="rId2" Type="http://schemas.openxmlformats.org/officeDocument/2006/relationships/slideLayout" Target="../slideLayouts/slideLayout2.xml"/><Relationship Id="rId1" Type="http://schemas.openxmlformats.org/officeDocument/2006/relationships/vmlDrawing" Target="../drawings/vmlDrawing60.vml"/><Relationship Id="rId6" Type="http://schemas.openxmlformats.org/officeDocument/2006/relationships/image" Target="../media/image128.wmf"/><Relationship Id="rId11" Type="http://schemas.openxmlformats.org/officeDocument/2006/relationships/image" Target="../media/image132.tmp"/><Relationship Id="rId5" Type="http://schemas.openxmlformats.org/officeDocument/2006/relationships/oleObject" Target="../embeddings/oleObject105.bin"/><Relationship Id="rId10" Type="http://schemas.openxmlformats.org/officeDocument/2006/relationships/image" Target="../media/image131.tmp"/><Relationship Id="rId4" Type="http://schemas.openxmlformats.org/officeDocument/2006/relationships/image" Target="../media/image127.wmf"/><Relationship Id="rId9" Type="http://schemas.openxmlformats.org/officeDocument/2006/relationships/image" Target="../media/image130.tmp"/></Relationships>
</file>

<file path=ppt/slides/_rels/slide138.xml.rels><?xml version="1.0" encoding="UTF-8" standalone="yes"?>
<Relationships xmlns="http://schemas.openxmlformats.org/package/2006/relationships"><Relationship Id="rId2" Type="http://schemas.openxmlformats.org/officeDocument/2006/relationships/image" Target="../media/image133.tmp"/><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2.xml"/><Relationship Id="rId1" Type="http://schemas.openxmlformats.org/officeDocument/2006/relationships/vmlDrawing" Target="../drawings/vmlDrawing61.vml"/><Relationship Id="rId6" Type="http://schemas.openxmlformats.org/officeDocument/2006/relationships/image" Target="../media/image135.wmf"/><Relationship Id="rId5" Type="http://schemas.openxmlformats.org/officeDocument/2006/relationships/oleObject" Target="../embeddings/oleObject108.bin"/><Relationship Id="rId4" Type="http://schemas.openxmlformats.org/officeDocument/2006/relationships/image" Target="../media/image134.wmf"/></Relationships>
</file>

<file path=ppt/slides/_rels/slide14.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8.bin"/><Relationship Id="rId4" Type="http://schemas.openxmlformats.org/officeDocument/2006/relationships/image" Target="../media/image11.wmf"/></Relationships>
</file>

<file path=ppt/slides/_rels/slide140.x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oleObject" Target="../embeddings/oleObject109.bin"/><Relationship Id="rId7" Type="http://schemas.openxmlformats.org/officeDocument/2006/relationships/oleObject" Target="../embeddings/oleObject111.bin"/><Relationship Id="rId2" Type="http://schemas.openxmlformats.org/officeDocument/2006/relationships/slideLayout" Target="../slideLayouts/slideLayout2.xml"/><Relationship Id="rId1" Type="http://schemas.openxmlformats.org/officeDocument/2006/relationships/vmlDrawing" Target="../drawings/vmlDrawing62.vml"/><Relationship Id="rId6" Type="http://schemas.openxmlformats.org/officeDocument/2006/relationships/image" Target="../media/image137.wmf"/><Relationship Id="rId5" Type="http://schemas.openxmlformats.org/officeDocument/2006/relationships/oleObject" Target="../embeddings/oleObject110.bin"/><Relationship Id="rId4" Type="http://schemas.openxmlformats.org/officeDocument/2006/relationships/image" Target="../media/image136.wmf"/></Relationships>
</file>

<file path=ppt/slides/_rels/slide141.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63.vml"/><Relationship Id="rId4" Type="http://schemas.openxmlformats.org/officeDocument/2006/relationships/image" Target="../media/image138.wmf"/></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8" Type="http://schemas.openxmlformats.org/officeDocument/2006/relationships/oleObject" Target="../embeddings/oleObject115.bin"/><Relationship Id="rId3" Type="http://schemas.openxmlformats.org/officeDocument/2006/relationships/image" Target="../media/image94.png"/><Relationship Id="rId7" Type="http://schemas.openxmlformats.org/officeDocument/2006/relationships/image" Target="../media/image140.wmf"/><Relationship Id="rId2" Type="http://schemas.openxmlformats.org/officeDocument/2006/relationships/slideLayout" Target="../slideLayouts/slideLayout2.xml"/><Relationship Id="rId1" Type="http://schemas.openxmlformats.org/officeDocument/2006/relationships/vmlDrawing" Target="../drawings/vmlDrawing64.vml"/><Relationship Id="rId6" Type="http://schemas.openxmlformats.org/officeDocument/2006/relationships/oleObject" Target="../embeddings/oleObject114.bin"/><Relationship Id="rId5" Type="http://schemas.openxmlformats.org/officeDocument/2006/relationships/image" Target="../media/image139.wmf"/><Relationship Id="rId4" Type="http://schemas.openxmlformats.org/officeDocument/2006/relationships/oleObject" Target="../embeddings/oleObject113.bin"/><Relationship Id="rId9" Type="http://schemas.openxmlformats.org/officeDocument/2006/relationships/image" Target="../media/image141.wmf"/></Relationships>
</file>

<file path=ppt/slides/_rels/slide145.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2.xml"/><Relationship Id="rId1" Type="http://schemas.openxmlformats.org/officeDocument/2006/relationships/vmlDrawing" Target="../drawings/vmlDrawing65.vml"/><Relationship Id="rId6" Type="http://schemas.openxmlformats.org/officeDocument/2006/relationships/image" Target="../media/image143.wmf"/><Relationship Id="rId5" Type="http://schemas.openxmlformats.org/officeDocument/2006/relationships/oleObject" Target="../embeddings/oleObject117.bin"/><Relationship Id="rId4" Type="http://schemas.openxmlformats.org/officeDocument/2006/relationships/image" Target="../media/image142.wmf"/></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2.xml"/><Relationship Id="rId1" Type="http://schemas.openxmlformats.org/officeDocument/2006/relationships/vmlDrawing" Target="../drawings/vmlDrawing66.vml"/><Relationship Id="rId6" Type="http://schemas.openxmlformats.org/officeDocument/2006/relationships/image" Target="../media/image145.wmf"/><Relationship Id="rId5" Type="http://schemas.openxmlformats.org/officeDocument/2006/relationships/oleObject" Target="../embeddings/oleObject119.bin"/><Relationship Id="rId4" Type="http://schemas.openxmlformats.org/officeDocument/2006/relationships/image" Target="../media/image144.wmf"/></Relationships>
</file>

<file path=ppt/slides/_rels/slide147.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slideLayout" Target="../slideLayouts/slideLayout2.xml"/><Relationship Id="rId1" Type="http://schemas.openxmlformats.org/officeDocument/2006/relationships/vmlDrawing" Target="../drawings/vmlDrawing67.vml"/><Relationship Id="rId5" Type="http://schemas.openxmlformats.org/officeDocument/2006/relationships/image" Target="../media/image146.wmf"/><Relationship Id="rId4" Type="http://schemas.openxmlformats.org/officeDocument/2006/relationships/oleObject" Target="../embeddings/oleObject120.bin"/></Relationships>
</file>

<file path=ppt/slides/_rels/slide148.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68.vml"/><Relationship Id="rId4" Type="http://schemas.openxmlformats.org/officeDocument/2006/relationships/image" Target="../media/image147.wmf"/></Relationships>
</file>

<file path=ppt/slides/_rels/slide149.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oleObject" Target="../embeddings/oleObject122.bin"/><Relationship Id="rId7" Type="http://schemas.openxmlformats.org/officeDocument/2006/relationships/image" Target="../media/image104.png"/><Relationship Id="rId2" Type="http://schemas.openxmlformats.org/officeDocument/2006/relationships/slideLayout" Target="../slideLayouts/slideLayout2.xml"/><Relationship Id="rId1" Type="http://schemas.openxmlformats.org/officeDocument/2006/relationships/vmlDrawing" Target="../drawings/vmlDrawing69.vml"/><Relationship Id="rId6" Type="http://schemas.openxmlformats.org/officeDocument/2006/relationships/image" Target="../media/image149.wmf"/><Relationship Id="rId5" Type="http://schemas.openxmlformats.org/officeDocument/2006/relationships/oleObject" Target="../embeddings/oleObject123.bin"/><Relationship Id="rId4" Type="http://schemas.openxmlformats.org/officeDocument/2006/relationships/image" Target="../media/image148.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slideLayout" Target="../slideLayouts/slideLayout2.xml"/><Relationship Id="rId1" Type="http://schemas.openxmlformats.org/officeDocument/2006/relationships/vmlDrawing" Target="../drawings/vmlDrawing70.vml"/><Relationship Id="rId5" Type="http://schemas.openxmlformats.org/officeDocument/2006/relationships/image" Target="../media/image150.wmf"/><Relationship Id="rId4" Type="http://schemas.openxmlformats.org/officeDocument/2006/relationships/oleObject" Target="../embeddings/oleObject124.bin"/></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oleObject" Target="../embeddings/oleObject125.bin"/><Relationship Id="rId2" Type="http://schemas.openxmlformats.org/officeDocument/2006/relationships/slideLayout" Target="../slideLayouts/slideLayout2.xml"/><Relationship Id="rId1" Type="http://schemas.openxmlformats.org/officeDocument/2006/relationships/vmlDrawing" Target="../drawings/vmlDrawing71.vml"/><Relationship Id="rId5" Type="http://schemas.openxmlformats.org/officeDocument/2006/relationships/image" Target="../media/image109.png"/><Relationship Id="rId4" Type="http://schemas.openxmlformats.org/officeDocument/2006/relationships/image" Target="../media/image151.wmf"/></Relationships>
</file>

<file path=ppt/slides/_rels/slide154.xml.rels><?xml version="1.0" encoding="UTF-8" standalone="yes"?>
<Relationships xmlns="http://schemas.openxmlformats.org/package/2006/relationships"><Relationship Id="rId2" Type="http://schemas.openxmlformats.org/officeDocument/2006/relationships/image" Target="../media/image152.tmp"/><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153.tmp"/><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2.xml"/><Relationship Id="rId1" Type="http://schemas.openxmlformats.org/officeDocument/2006/relationships/vmlDrawing" Target="../drawings/vmlDrawing72.vml"/><Relationship Id="rId4" Type="http://schemas.openxmlformats.org/officeDocument/2006/relationships/image" Target="../media/image12.wmf"/></Relationships>
</file>

<file path=ppt/slides/_rels/slide158.xml.rels><?xml version="1.0" encoding="UTF-8" standalone="yes"?>
<Relationships xmlns="http://schemas.openxmlformats.org/package/2006/relationships"><Relationship Id="rId3" Type="http://schemas.openxmlformats.org/officeDocument/2006/relationships/oleObject" Target="../embeddings/oleObject127.bin"/><Relationship Id="rId7" Type="http://schemas.openxmlformats.org/officeDocument/2006/relationships/image" Target="../media/image155.wmf"/><Relationship Id="rId2" Type="http://schemas.openxmlformats.org/officeDocument/2006/relationships/slideLayout" Target="../slideLayouts/slideLayout2.xml"/><Relationship Id="rId1" Type="http://schemas.openxmlformats.org/officeDocument/2006/relationships/vmlDrawing" Target="../drawings/vmlDrawing73.vml"/><Relationship Id="rId6" Type="http://schemas.openxmlformats.org/officeDocument/2006/relationships/oleObject" Target="../embeddings/oleObject128.bin"/><Relationship Id="rId5" Type="http://schemas.openxmlformats.org/officeDocument/2006/relationships/image" Target="../media/image114.png"/><Relationship Id="rId4" Type="http://schemas.openxmlformats.org/officeDocument/2006/relationships/image" Target="../media/image154.wmf"/></Relationships>
</file>

<file path=ppt/slides/_rels/slide159.xml.rels><?xml version="1.0" encoding="UTF-8" standalone="yes"?>
<Relationships xmlns="http://schemas.openxmlformats.org/package/2006/relationships"><Relationship Id="rId3" Type="http://schemas.openxmlformats.org/officeDocument/2006/relationships/oleObject" Target="../embeddings/oleObject129.bin"/><Relationship Id="rId2" Type="http://schemas.openxmlformats.org/officeDocument/2006/relationships/slideLayout" Target="../slideLayouts/slideLayout2.xml"/><Relationship Id="rId1" Type="http://schemas.openxmlformats.org/officeDocument/2006/relationships/vmlDrawing" Target="../drawings/vmlDrawing74.vml"/><Relationship Id="rId4" Type="http://schemas.openxmlformats.org/officeDocument/2006/relationships/image" Target="../media/image156.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oleObject" Target="../embeddings/oleObject130.bin"/><Relationship Id="rId2" Type="http://schemas.openxmlformats.org/officeDocument/2006/relationships/slideLayout" Target="../slideLayouts/slideLayout2.xml"/><Relationship Id="rId1" Type="http://schemas.openxmlformats.org/officeDocument/2006/relationships/vmlDrawing" Target="../drawings/vmlDrawing75.vml"/><Relationship Id="rId6" Type="http://schemas.openxmlformats.org/officeDocument/2006/relationships/image" Target="../media/image158.wmf"/><Relationship Id="rId5" Type="http://schemas.openxmlformats.org/officeDocument/2006/relationships/oleObject" Target="../embeddings/oleObject131.bin"/><Relationship Id="rId4" Type="http://schemas.openxmlformats.org/officeDocument/2006/relationships/image" Target="../media/image157.wmf"/></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11.bin"/><Relationship Id="rId4" Type="http://schemas.openxmlformats.org/officeDocument/2006/relationships/image" Target="../media/image1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7.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8.wmf"/><Relationship Id="rId4" Type="http://schemas.openxmlformats.org/officeDocument/2006/relationships/oleObject" Target="../embeddings/oleObject15.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0.wmf"/><Relationship Id="rId5" Type="http://schemas.openxmlformats.org/officeDocument/2006/relationships/oleObject" Target="../embeddings/oleObject17.bin"/><Relationship Id="rId4" Type="http://schemas.openxmlformats.org/officeDocument/2006/relationships/image" Target="../media/image19.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1.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3.wmf"/><Relationship Id="rId5" Type="http://schemas.openxmlformats.org/officeDocument/2006/relationships/oleObject" Target="../embeddings/oleObject20.bin"/><Relationship Id="rId4" Type="http://schemas.openxmlformats.org/officeDocument/2006/relationships/image" Target="../media/image22.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4.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5.wmf"/></Relationships>
</file>

<file path=ppt/slides/_rels/slide35.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7.tmp"/></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8.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9.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0.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0.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2.wmf"/><Relationship Id="rId5" Type="http://schemas.openxmlformats.org/officeDocument/2006/relationships/oleObject" Target="../embeddings/oleObject28.bin"/><Relationship Id="rId4" Type="http://schemas.openxmlformats.org/officeDocument/2006/relationships/image" Target="../media/image31.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34.wmf"/><Relationship Id="rId5" Type="http://schemas.openxmlformats.org/officeDocument/2006/relationships/oleObject" Target="../embeddings/oleObject31.bin"/><Relationship Id="rId4" Type="http://schemas.openxmlformats.org/officeDocument/2006/relationships/image" Target="../media/image33.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37.wmf"/><Relationship Id="rId5" Type="http://schemas.openxmlformats.org/officeDocument/2006/relationships/oleObject" Target="../embeddings/oleObject34.bin"/><Relationship Id="rId4" Type="http://schemas.openxmlformats.org/officeDocument/2006/relationships/image" Target="../media/image36.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36.bin"/><Relationship Id="rId5" Type="http://schemas.openxmlformats.org/officeDocument/2006/relationships/image" Target="../media/image38.wmf"/><Relationship Id="rId4" Type="http://schemas.openxmlformats.org/officeDocument/2006/relationships/oleObject" Target="../embeddings/oleObject35.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40.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42.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41.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7.tmp"/><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image" Target="../media/image48.tmp"/><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44.bin"/><Relationship Id="rId5" Type="http://schemas.openxmlformats.org/officeDocument/2006/relationships/image" Target="../media/image50.wmf"/><Relationship Id="rId4" Type="http://schemas.openxmlformats.org/officeDocument/2006/relationships/oleObject" Target="../embeddings/oleObject43.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52.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53.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54.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56.wmf"/><Relationship Id="rId5" Type="http://schemas.openxmlformats.org/officeDocument/2006/relationships/oleObject" Target="../embeddings/oleObject49.bin"/><Relationship Id="rId4" Type="http://schemas.openxmlformats.org/officeDocument/2006/relationships/image" Target="../media/image55.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58.wmf"/><Relationship Id="rId5" Type="http://schemas.openxmlformats.org/officeDocument/2006/relationships/oleObject" Target="../embeddings/oleObject51.bin"/><Relationship Id="rId4" Type="http://schemas.openxmlformats.org/officeDocument/2006/relationships/image" Target="../media/image57.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59.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60.wmf"/></Relationships>
</file>

<file path=ppt/slides/_rels/slide77.xml.rels><?xml version="1.0" encoding="UTF-8" standalone="yes"?>
<Relationships xmlns="http://schemas.openxmlformats.org/package/2006/relationships"><Relationship Id="rId2" Type="http://schemas.openxmlformats.org/officeDocument/2006/relationships/image" Target="../media/image61.tmp"/><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2.tmp"/><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2.tmp"/><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3.tmp"/><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4.tmp"/><Relationship Id="rId2" Type="http://schemas.openxmlformats.org/officeDocument/2006/relationships/image" Target="../media/image63.tmp"/><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5.tmp"/><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6.tmp"/><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7.tmp"/><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8.tmp"/><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69.wmf"/></Relationships>
</file>

<file path=ppt/slides/_rels/slide91.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72.wmf"/><Relationship Id="rId5" Type="http://schemas.openxmlformats.org/officeDocument/2006/relationships/oleObject" Target="../embeddings/oleObject56.bin"/><Relationship Id="rId4" Type="http://schemas.openxmlformats.org/officeDocument/2006/relationships/image" Target="../media/image71.w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74.wmf"/><Relationship Id="rId5" Type="http://schemas.openxmlformats.org/officeDocument/2006/relationships/oleObject" Target="../embeddings/oleObject58.bin"/><Relationship Id="rId4" Type="http://schemas.openxmlformats.org/officeDocument/2006/relationships/image" Target="../media/image73.w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75.w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76.wmf"/></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78.wmf"/><Relationship Id="rId5" Type="http://schemas.openxmlformats.org/officeDocument/2006/relationships/oleObject" Target="../embeddings/oleObject62.bin"/><Relationship Id="rId4" Type="http://schemas.openxmlformats.org/officeDocument/2006/relationships/image" Target="../media/image77.w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79.wmf"/></Relationships>
</file>

<file path=ppt/slides/_rels/slide98.xml.rels><?xml version="1.0" encoding="UTF-8" standalone="yes"?>
<Relationships xmlns="http://schemas.openxmlformats.org/package/2006/relationships"><Relationship Id="rId3" Type="http://schemas.openxmlformats.org/officeDocument/2006/relationships/image" Target="../media/image81.tmp"/><Relationship Id="rId2" Type="http://schemas.openxmlformats.org/officeDocument/2006/relationships/slideLayout" Target="../slideLayouts/slideLayout2.xml"/><Relationship Id="rId1" Type="http://schemas.openxmlformats.org/officeDocument/2006/relationships/vmlDrawing" Target="../drawings/vmlDrawing40.vml"/><Relationship Id="rId5" Type="http://schemas.openxmlformats.org/officeDocument/2006/relationships/image" Target="../media/image80.wmf"/><Relationship Id="rId4" Type="http://schemas.openxmlformats.org/officeDocument/2006/relationships/oleObject" Target="../embeddings/oleObject64.bin"/></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协同过滤推荐</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65484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endParaRPr lang="zh-CN" altLang="en-US" dirty="0"/>
          </a:p>
        </p:txBody>
      </p:sp>
      <p:sp>
        <p:nvSpPr>
          <p:cNvPr id="4" name="椭圆 3"/>
          <p:cNvSpPr/>
          <p:nvPr/>
        </p:nvSpPr>
        <p:spPr>
          <a:xfrm>
            <a:off x="1475656" y="2204864"/>
            <a:ext cx="3528392" cy="3312368"/>
          </a:xfrm>
          <a:prstGeom prst="ellipse">
            <a:avLst/>
          </a:prstGeom>
          <a:no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987824" y="2636911"/>
            <a:ext cx="2880320" cy="2842727"/>
          </a:xfrm>
          <a:prstGeom prst="ellipse">
            <a:avLst/>
          </a:prstGeom>
          <a:noFill/>
          <a:ln w="127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标注 6"/>
          <p:cNvSpPr/>
          <p:nvPr/>
        </p:nvSpPr>
        <p:spPr>
          <a:xfrm>
            <a:off x="179512" y="2204864"/>
            <a:ext cx="1296144" cy="2952328"/>
          </a:xfrm>
          <a:prstGeom prst="wedgeRectCallout">
            <a:avLst>
              <a:gd name="adj1" fmla="val 128874"/>
              <a:gd name="adj2" fmla="val 194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测试集中推荐算法推荐的物品集合</a:t>
            </a:r>
            <a:r>
              <a:rPr lang="en-US" altLang="zh-CN" sz="2800" dirty="0" smtClean="0"/>
              <a:t>L(U)</a:t>
            </a:r>
            <a:endParaRPr lang="zh-CN" altLang="en-US" sz="2800" dirty="0"/>
          </a:p>
        </p:txBody>
      </p:sp>
      <p:sp>
        <p:nvSpPr>
          <p:cNvPr id="8" name="矩形标注 7"/>
          <p:cNvSpPr/>
          <p:nvPr/>
        </p:nvSpPr>
        <p:spPr>
          <a:xfrm>
            <a:off x="5868144" y="2060848"/>
            <a:ext cx="2448272" cy="1800200"/>
          </a:xfrm>
          <a:prstGeom prst="wedgeRectCallout">
            <a:avLst>
              <a:gd name="adj1" fmla="val -69446"/>
              <a:gd name="adj2" fmla="val 95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测试集中用户真正感兴趣的物品集合</a:t>
            </a:r>
            <a:r>
              <a:rPr lang="en-US" altLang="zh-CN" sz="2800" dirty="0" smtClean="0"/>
              <a:t>T(u)</a:t>
            </a:r>
            <a:endParaRPr lang="zh-CN" altLang="en-US" sz="2800" dirty="0"/>
          </a:p>
        </p:txBody>
      </p:sp>
    </p:spTree>
    <p:extLst>
      <p:ext uri="{BB962C8B-B14F-4D97-AF65-F5344CB8AC3E}">
        <p14:creationId xmlns:p14="http://schemas.microsoft.com/office/powerpoint/2010/main" val="221672057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网页排名</a:t>
            </a:r>
            <a:r>
              <a:rPr lang="en-US" altLang="zh-CN" sz="4000" dirty="0" smtClean="0"/>
              <a:t>(PageRank)</a:t>
            </a:r>
            <a:endParaRPr lang="zh-CN" altLang="en-US" sz="4000" dirty="0"/>
          </a:p>
        </p:txBody>
      </p:sp>
      <p:sp>
        <p:nvSpPr>
          <p:cNvPr id="3" name="内容占位符 2"/>
          <p:cNvSpPr>
            <a:spLocks noGrp="1"/>
          </p:cNvSpPr>
          <p:nvPr>
            <p:ph idx="1"/>
          </p:nvPr>
        </p:nvSpPr>
        <p:spPr/>
        <p:txBody>
          <a:bodyPr>
            <a:noAutofit/>
          </a:bodyPr>
          <a:lstStyle/>
          <a:p>
            <a:pPr>
              <a:lnSpc>
                <a:spcPct val="120000"/>
              </a:lnSpc>
            </a:pPr>
            <a:r>
              <a:rPr lang="zh-CN" altLang="en-US" sz="2800" dirty="0" smtClean="0"/>
              <a:t>网页排名是一种在</a:t>
            </a:r>
            <a:r>
              <a:rPr lang="en-US" altLang="zh-CN" sz="2800" dirty="0" smtClean="0"/>
              <a:t>Web</a:t>
            </a:r>
            <a:r>
              <a:rPr lang="zh-CN" altLang="en-US" sz="2800" dirty="0" smtClean="0"/>
              <a:t>环境下计算声望或节点中心度的方法，也叫网页</a:t>
            </a:r>
            <a:r>
              <a:rPr lang="zh-CN" altLang="en-US" sz="2800" dirty="0"/>
              <a:t>级别、</a:t>
            </a:r>
            <a:r>
              <a:rPr lang="en-US" altLang="zh-CN" sz="2800" dirty="0"/>
              <a:t>Google</a:t>
            </a:r>
            <a:r>
              <a:rPr lang="zh-CN" altLang="en-US" sz="2800" dirty="0"/>
              <a:t>左侧排名或佩奇排名</a:t>
            </a:r>
            <a:r>
              <a:rPr lang="zh-CN" altLang="en-US" sz="2800" dirty="0" smtClean="0"/>
              <a:t>。</a:t>
            </a:r>
            <a:r>
              <a:rPr lang="en-US" altLang="zh-CN" sz="2800" dirty="0"/>
              <a:t>Google</a:t>
            </a:r>
            <a:r>
              <a:rPr lang="zh-CN" altLang="en-US" sz="2800" dirty="0"/>
              <a:t>的创始人拉里</a:t>
            </a:r>
            <a:r>
              <a:rPr lang="en-US" altLang="zh-CN" sz="2800" dirty="0"/>
              <a:t>·</a:t>
            </a:r>
            <a:r>
              <a:rPr lang="zh-CN" altLang="en-US" sz="2800" dirty="0"/>
              <a:t>佩奇和谢尔盖</a:t>
            </a:r>
            <a:r>
              <a:rPr lang="en-US" altLang="zh-CN" sz="2800" dirty="0"/>
              <a:t>·</a:t>
            </a:r>
            <a:r>
              <a:rPr lang="zh-CN" altLang="en-US" sz="2800" dirty="0"/>
              <a:t>布林于</a:t>
            </a:r>
            <a:r>
              <a:rPr lang="en-US" altLang="zh-CN" sz="2800" dirty="0"/>
              <a:t>1998</a:t>
            </a:r>
            <a:r>
              <a:rPr lang="zh-CN" altLang="en-US" sz="2800" dirty="0"/>
              <a:t>年在斯坦福大学发明了这项技术</a:t>
            </a:r>
            <a:r>
              <a:rPr lang="zh-CN" altLang="en-US" sz="2800" dirty="0" smtClean="0"/>
              <a:t>。</a:t>
            </a:r>
            <a:endParaRPr lang="en-US" altLang="zh-CN" sz="2800" dirty="0" smtClean="0"/>
          </a:p>
          <a:p>
            <a:pPr>
              <a:lnSpc>
                <a:spcPct val="120000"/>
              </a:lnSpc>
            </a:pPr>
            <a:r>
              <a:rPr lang="en-US" altLang="zh-CN" sz="2800" dirty="0"/>
              <a:t>PageRank</a:t>
            </a:r>
            <a:r>
              <a:rPr lang="zh-CN" altLang="en-US" sz="2800" dirty="0" smtClean="0"/>
              <a:t>通过超</a:t>
            </a:r>
            <a:r>
              <a:rPr lang="zh-CN" altLang="en-US" sz="2800" dirty="0"/>
              <a:t>链接关系来确定一个页面的等级。</a:t>
            </a:r>
            <a:r>
              <a:rPr lang="en-US" altLang="zh-CN" sz="2800" dirty="0"/>
              <a:t>Google</a:t>
            </a:r>
            <a:r>
              <a:rPr lang="zh-CN" altLang="en-US" sz="2800" dirty="0"/>
              <a:t>把从</a:t>
            </a:r>
            <a:r>
              <a:rPr lang="en-US" altLang="zh-CN" sz="2800" dirty="0"/>
              <a:t>A</a:t>
            </a:r>
            <a:r>
              <a:rPr lang="zh-CN" altLang="en-US" sz="2800" dirty="0"/>
              <a:t>页面到</a:t>
            </a:r>
            <a:r>
              <a:rPr lang="en-US" altLang="zh-CN" sz="2800" dirty="0"/>
              <a:t>B</a:t>
            </a:r>
            <a:r>
              <a:rPr lang="zh-CN" altLang="en-US" sz="2800" dirty="0"/>
              <a:t>页面的链接解释为</a:t>
            </a:r>
            <a:r>
              <a:rPr lang="en-US" altLang="zh-CN" sz="2800" dirty="0"/>
              <a:t>A</a:t>
            </a:r>
            <a:r>
              <a:rPr lang="zh-CN" altLang="en-US" sz="2800" dirty="0"/>
              <a:t>页面给</a:t>
            </a:r>
            <a:r>
              <a:rPr lang="en-US" altLang="zh-CN" sz="2800" dirty="0"/>
              <a:t>B</a:t>
            </a:r>
            <a:r>
              <a:rPr lang="zh-CN" altLang="en-US" sz="2800" dirty="0"/>
              <a:t>页面投票，</a:t>
            </a:r>
            <a:r>
              <a:rPr lang="en-US" altLang="zh-CN" sz="2800" dirty="0"/>
              <a:t>Google</a:t>
            </a:r>
            <a:r>
              <a:rPr lang="zh-CN" altLang="en-US" sz="2800" dirty="0"/>
              <a:t>根据投票来源（甚至来源的</a:t>
            </a:r>
            <a:r>
              <a:rPr lang="zh-CN" altLang="en-US" sz="2800" dirty="0" smtClean="0"/>
              <a:t>来源）</a:t>
            </a:r>
            <a:r>
              <a:rPr lang="zh-CN" altLang="en-US" sz="2800" dirty="0"/>
              <a:t>和投票目标的等级来决定新的等级。简单的说，一个高等级的页面可以</a:t>
            </a:r>
            <a:r>
              <a:rPr lang="zh-CN" altLang="en-US" sz="2800" dirty="0" smtClean="0"/>
              <a:t>使被它指向的低</a:t>
            </a:r>
            <a:r>
              <a:rPr lang="zh-CN" altLang="en-US" sz="2800" dirty="0"/>
              <a:t>等级页面的等级提升</a:t>
            </a:r>
            <a:r>
              <a:rPr lang="zh-CN" altLang="en-US" sz="2800" dirty="0" smtClean="0"/>
              <a:t>。</a:t>
            </a:r>
            <a:endParaRPr lang="en-US" altLang="zh-CN" sz="2800" dirty="0" smtClean="0"/>
          </a:p>
        </p:txBody>
      </p:sp>
    </p:spTree>
    <p:extLst>
      <p:ext uri="{BB962C8B-B14F-4D97-AF65-F5344CB8AC3E}">
        <p14:creationId xmlns:p14="http://schemas.microsoft.com/office/powerpoint/2010/main" val="19488431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网页排名</a:t>
            </a:r>
            <a:endParaRPr lang="zh-CN" altLang="en-US" sz="4000" dirty="0"/>
          </a:p>
        </p:txBody>
      </p:sp>
      <p:sp>
        <p:nvSpPr>
          <p:cNvPr id="3" name="内容占位符 2"/>
          <p:cNvSpPr>
            <a:spLocks noGrp="1"/>
          </p:cNvSpPr>
          <p:nvPr>
            <p:ph idx="1"/>
          </p:nvPr>
        </p:nvSpPr>
        <p:spPr/>
        <p:txBody>
          <a:bodyPr>
            <a:normAutofit/>
          </a:bodyPr>
          <a:lstStyle/>
          <a:p>
            <a:pPr lvl="0">
              <a:lnSpc>
                <a:spcPct val="120000"/>
              </a:lnSpc>
            </a:pPr>
            <a:r>
              <a:rPr lang="zh-CN" altLang="en-US" sz="2800" dirty="0" smtClean="0">
                <a:solidFill>
                  <a:prstClr val="black"/>
                </a:solidFill>
              </a:rPr>
              <a:t>网页排名与声望类似，所不同的地方在于其加入了一个称作“随机冲浪”的机制。</a:t>
            </a:r>
            <a:endParaRPr lang="en-US" altLang="zh-CN" sz="2800" dirty="0" smtClean="0">
              <a:solidFill>
                <a:prstClr val="black"/>
              </a:solidFill>
            </a:endParaRPr>
          </a:p>
          <a:p>
            <a:pPr lvl="0">
              <a:lnSpc>
                <a:spcPct val="120000"/>
              </a:lnSpc>
            </a:pPr>
            <a:r>
              <a:rPr lang="zh-CN" altLang="en-US" sz="2800" dirty="0" smtClean="0">
                <a:solidFill>
                  <a:prstClr val="black"/>
                </a:solidFill>
              </a:rPr>
              <a:t>“</a:t>
            </a:r>
            <a:r>
              <a:rPr lang="zh-CN" altLang="en-US" sz="2800" dirty="0">
                <a:solidFill>
                  <a:prstClr val="black"/>
                </a:solidFill>
              </a:rPr>
              <a:t>随机冲浪</a:t>
            </a:r>
            <a:r>
              <a:rPr lang="en-US" altLang="zh-CN" sz="2800" dirty="0">
                <a:solidFill>
                  <a:prstClr val="black"/>
                </a:solidFill>
              </a:rPr>
              <a:t>(random surfing)</a:t>
            </a:r>
            <a:r>
              <a:rPr lang="zh-CN" altLang="en-US" sz="2800" dirty="0">
                <a:solidFill>
                  <a:prstClr val="black"/>
                </a:solidFill>
              </a:rPr>
              <a:t>”假设一个人在浏览网页的时候会随机的选择一个向外的链接，或者以很小的概率随机跳转到</a:t>
            </a:r>
            <a:r>
              <a:rPr lang="en-US" altLang="zh-CN" sz="2800" dirty="0">
                <a:solidFill>
                  <a:prstClr val="black"/>
                </a:solidFill>
              </a:rPr>
              <a:t>Web</a:t>
            </a:r>
            <a:r>
              <a:rPr lang="zh-CN" altLang="en-US" sz="2800" dirty="0">
                <a:solidFill>
                  <a:prstClr val="black"/>
                </a:solidFill>
              </a:rPr>
              <a:t>图中任意的其他页面</a:t>
            </a:r>
            <a:r>
              <a:rPr lang="zh-CN" altLang="en-US" sz="2800" dirty="0" smtClean="0">
                <a:solidFill>
                  <a:prstClr val="black"/>
                </a:solidFill>
              </a:rPr>
              <a:t>。比如一个网页</a:t>
            </a:r>
            <a:r>
              <a:rPr lang="en-US" altLang="zh-CN" sz="2800" dirty="0" smtClean="0">
                <a:solidFill>
                  <a:prstClr val="black"/>
                </a:solidFill>
              </a:rPr>
              <a:t>A</a:t>
            </a:r>
            <a:r>
              <a:rPr lang="zh-CN" altLang="en-US" sz="2800" dirty="0" smtClean="0">
                <a:solidFill>
                  <a:prstClr val="black"/>
                </a:solidFill>
              </a:rPr>
              <a:t>中有三个超链接</a:t>
            </a:r>
            <a:r>
              <a:rPr lang="en-US" altLang="zh-CN" sz="2800" dirty="0" smtClean="0">
                <a:solidFill>
                  <a:prstClr val="black"/>
                </a:solidFill>
              </a:rPr>
              <a:t>B,C,D</a:t>
            </a:r>
            <a:r>
              <a:rPr lang="zh-CN" altLang="en-US" sz="2800" dirty="0" smtClean="0">
                <a:solidFill>
                  <a:prstClr val="black"/>
                </a:solidFill>
              </a:rPr>
              <a:t>，用户除了点击这三个超链接外，还有可能在地址栏中输入一个链接跳转到任意的其他界面。</a:t>
            </a:r>
            <a:endParaRPr lang="en-US" altLang="zh-CN" sz="2800" dirty="0">
              <a:solidFill>
                <a:prstClr val="black"/>
              </a:solidFill>
            </a:endParaRPr>
          </a:p>
          <a:p>
            <a:endParaRPr lang="zh-CN" altLang="en-US" dirty="0"/>
          </a:p>
        </p:txBody>
      </p:sp>
    </p:spTree>
    <p:extLst>
      <p:ext uri="{BB962C8B-B14F-4D97-AF65-F5344CB8AC3E}">
        <p14:creationId xmlns:p14="http://schemas.microsoft.com/office/powerpoint/2010/main" val="36273159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网页排名</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假设每个节点的出度最少为</a:t>
            </a:r>
            <a:r>
              <a:rPr lang="en-US" altLang="zh-CN" sz="2800" dirty="0" smtClean="0"/>
              <a:t>1</a:t>
            </a:r>
            <a:r>
              <a:rPr lang="zh-CN" altLang="en-US" sz="2800" dirty="0" smtClean="0"/>
              <a:t>，则一个节点的出度</a:t>
            </a:r>
            <a:endParaRPr lang="en-US" altLang="zh-CN" sz="2800" dirty="0" smtClean="0"/>
          </a:p>
          <a:p>
            <a:pPr>
              <a:lnSpc>
                <a:spcPct val="120000"/>
              </a:lnSpc>
            </a:pPr>
            <a:endParaRPr lang="en-US" altLang="zh-CN" sz="2800" dirty="0"/>
          </a:p>
          <a:p>
            <a:pPr>
              <a:lnSpc>
                <a:spcPct val="120000"/>
              </a:lnSpc>
            </a:pPr>
            <a:r>
              <a:rPr lang="zh-CN" altLang="en-US" sz="2800" dirty="0" smtClean="0"/>
              <a:t>如果有一条从</a:t>
            </a:r>
            <a:r>
              <a:rPr lang="en-US" altLang="zh-CN" sz="2800" dirty="0" smtClean="0"/>
              <a:t>u</a:t>
            </a:r>
            <a:r>
              <a:rPr lang="zh-CN" altLang="en-US" sz="2800" dirty="0" smtClean="0"/>
              <a:t>指向</a:t>
            </a:r>
            <a:r>
              <a:rPr lang="en-US" altLang="zh-CN" sz="2800" dirty="0" smtClean="0"/>
              <a:t>v</a:t>
            </a:r>
            <a:r>
              <a:rPr lang="zh-CN" altLang="en-US" sz="2800" dirty="0" smtClean="0"/>
              <a:t>的边，则从</a:t>
            </a:r>
            <a:r>
              <a:rPr lang="en-US" altLang="zh-CN" sz="2800" dirty="0" smtClean="0"/>
              <a:t>u</a:t>
            </a:r>
            <a:r>
              <a:rPr lang="zh-CN" altLang="en-US" sz="2800" dirty="0" smtClean="0"/>
              <a:t>访问</a:t>
            </a:r>
            <a:r>
              <a:rPr lang="en-US" altLang="zh-CN" sz="2800" dirty="0" smtClean="0"/>
              <a:t>v</a:t>
            </a:r>
            <a:r>
              <a:rPr lang="zh-CN" altLang="en-US" sz="2800" dirty="0" smtClean="0"/>
              <a:t>的概率为：</a:t>
            </a:r>
            <a:endParaRPr lang="en-US" altLang="zh-CN" sz="2800" dirty="0" smtClean="0"/>
          </a:p>
          <a:p>
            <a:pPr>
              <a:lnSpc>
                <a:spcPct val="120000"/>
              </a:lnSpc>
            </a:pPr>
            <a:endParaRPr lang="en-US" altLang="zh-CN" sz="2800" dirty="0"/>
          </a:p>
          <a:p>
            <a:pPr>
              <a:lnSpc>
                <a:spcPct val="120000"/>
              </a:lnSpc>
            </a:pPr>
            <a:endParaRPr lang="en-US" altLang="zh-CN" sz="2800" dirty="0" smtClean="0"/>
          </a:p>
          <a:p>
            <a:pPr>
              <a:lnSpc>
                <a:spcPct val="120000"/>
              </a:lnSpc>
            </a:pPr>
            <a:r>
              <a:rPr lang="zh-CN" altLang="en-US" sz="2800" dirty="0"/>
              <a:t>每个节点</a:t>
            </a:r>
            <a:r>
              <a:rPr lang="zh-CN" altLang="en-US" sz="2800" dirty="0" smtClean="0"/>
              <a:t>的初始概率要满足：</a:t>
            </a:r>
            <a:endParaRPr lang="en-US" altLang="zh-CN" sz="2800" dirty="0" smtClean="0"/>
          </a:p>
        </p:txBody>
      </p:sp>
      <p:graphicFrame>
        <p:nvGraphicFramePr>
          <p:cNvPr id="4" name="对象 3"/>
          <p:cNvGraphicFramePr>
            <a:graphicFrameLocks noChangeAspect="1"/>
          </p:cNvGraphicFramePr>
          <p:nvPr>
            <p:extLst>
              <p:ext uri="{D42A27DB-BD31-4B8C-83A1-F6EECF244321}">
                <p14:modId xmlns:p14="http://schemas.microsoft.com/office/powerpoint/2010/main" val="3241370962"/>
              </p:ext>
            </p:extLst>
          </p:nvPr>
        </p:nvGraphicFramePr>
        <p:xfrm>
          <a:off x="3059832" y="2132856"/>
          <a:ext cx="3040338" cy="864096"/>
        </p:xfrm>
        <a:graphic>
          <a:graphicData uri="http://schemas.openxmlformats.org/presentationml/2006/ole">
            <mc:AlternateContent xmlns:mc="http://schemas.openxmlformats.org/markup-compatibility/2006">
              <mc:Choice xmlns:v="urn:schemas-microsoft-com:vml" Requires="v">
                <p:oleObj spid="_x0000_s24977" name="Equation" r:id="rId3" imgW="1206360" imgH="342720" progId="Equation.DSMT4">
                  <p:embed/>
                </p:oleObj>
              </mc:Choice>
              <mc:Fallback>
                <p:oleObj name="Equation" r:id="rId3" imgW="1206360" imgH="342720" progId="Equation.DSMT4">
                  <p:embed/>
                  <p:pic>
                    <p:nvPicPr>
                      <p:cNvPr id="0" name=""/>
                      <p:cNvPicPr/>
                      <p:nvPr/>
                    </p:nvPicPr>
                    <p:blipFill>
                      <a:blip r:embed="rId4"/>
                      <a:stretch>
                        <a:fillRect/>
                      </a:stretch>
                    </p:blipFill>
                    <p:spPr>
                      <a:xfrm>
                        <a:off x="3059832" y="2132856"/>
                        <a:ext cx="3040338" cy="864096"/>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641889674"/>
              </p:ext>
            </p:extLst>
          </p:nvPr>
        </p:nvGraphicFramePr>
        <p:xfrm>
          <a:off x="3847805" y="3356992"/>
          <a:ext cx="1156243" cy="1124125"/>
        </p:xfrm>
        <a:graphic>
          <a:graphicData uri="http://schemas.openxmlformats.org/presentationml/2006/ole">
            <mc:AlternateContent xmlns:mc="http://schemas.openxmlformats.org/markup-compatibility/2006">
              <mc:Choice xmlns:v="urn:schemas-microsoft-com:vml" Requires="v">
                <p:oleObj spid="_x0000_s24978" name="Equation" r:id="rId5" imgW="457200" imgH="444240" progId="Equation.DSMT4">
                  <p:embed/>
                </p:oleObj>
              </mc:Choice>
              <mc:Fallback>
                <p:oleObj name="Equation" r:id="rId5" imgW="457200" imgH="444240" progId="Equation.DSMT4">
                  <p:embed/>
                  <p:pic>
                    <p:nvPicPr>
                      <p:cNvPr id="0" name=""/>
                      <p:cNvPicPr/>
                      <p:nvPr/>
                    </p:nvPicPr>
                    <p:blipFill>
                      <a:blip r:embed="rId6"/>
                      <a:stretch>
                        <a:fillRect/>
                      </a:stretch>
                    </p:blipFill>
                    <p:spPr>
                      <a:xfrm>
                        <a:off x="3847805" y="3356992"/>
                        <a:ext cx="1156243" cy="112412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531629971"/>
              </p:ext>
            </p:extLst>
          </p:nvPr>
        </p:nvGraphicFramePr>
        <p:xfrm>
          <a:off x="3779912" y="5301208"/>
          <a:ext cx="1848205" cy="792088"/>
        </p:xfrm>
        <a:graphic>
          <a:graphicData uri="http://schemas.openxmlformats.org/presentationml/2006/ole">
            <mc:AlternateContent xmlns:mc="http://schemas.openxmlformats.org/markup-compatibility/2006">
              <mc:Choice xmlns:v="urn:schemas-microsoft-com:vml" Requires="v">
                <p:oleObj spid="_x0000_s24979" name="Equation" r:id="rId7" imgW="799920" imgH="342720" progId="Equation.DSMT4">
                  <p:embed/>
                </p:oleObj>
              </mc:Choice>
              <mc:Fallback>
                <p:oleObj name="Equation" r:id="rId7" imgW="799920" imgH="342720" progId="Equation.DSMT4">
                  <p:embed/>
                  <p:pic>
                    <p:nvPicPr>
                      <p:cNvPr id="0" name=""/>
                      <p:cNvPicPr/>
                      <p:nvPr/>
                    </p:nvPicPr>
                    <p:blipFill>
                      <a:blip r:embed="rId8"/>
                      <a:stretch>
                        <a:fillRect/>
                      </a:stretch>
                    </p:blipFill>
                    <p:spPr>
                      <a:xfrm>
                        <a:off x="3779912" y="5301208"/>
                        <a:ext cx="1848205" cy="792088"/>
                      </a:xfrm>
                      <a:prstGeom prst="rect">
                        <a:avLst/>
                      </a:prstGeom>
                    </p:spPr>
                  </p:pic>
                </p:oleObj>
              </mc:Fallback>
            </mc:AlternateContent>
          </a:graphicData>
        </a:graphic>
      </p:graphicFrame>
      <p:sp>
        <p:nvSpPr>
          <p:cNvPr id="7" name="矩形标注 6"/>
          <p:cNvSpPr/>
          <p:nvPr/>
        </p:nvSpPr>
        <p:spPr>
          <a:xfrm>
            <a:off x="9540552" y="1484784"/>
            <a:ext cx="3528392" cy="5184576"/>
          </a:xfrm>
          <a:prstGeom prst="wedgeRectCallout">
            <a:avLst>
              <a:gd name="adj1" fmla="val -129195"/>
              <a:gd name="adj2" fmla="val -355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这一点在协同过滤推荐系统中不是问题，因为如果首先协同过滤中的图都是无向的，可以将每条边看成两条，即</a:t>
            </a:r>
            <a:r>
              <a:rPr lang="en-US" altLang="zh-CN" dirty="0" smtClean="0"/>
              <a:t>A</a:t>
            </a:r>
            <a:r>
              <a:rPr lang="zh-CN" altLang="en-US" dirty="0" smtClean="0"/>
              <a:t>和</a:t>
            </a:r>
            <a:r>
              <a:rPr lang="en-US" altLang="zh-CN" dirty="0" smtClean="0"/>
              <a:t>B</a:t>
            </a:r>
            <a:r>
              <a:rPr lang="zh-CN" altLang="en-US" dirty="0" smtClean="0"/>
              <a:t>两个节点之间的边，既可以看成从</a:t>
            </a:r>
            <a:r>
              <a:rPr lang="en-US" altLang="zh-CN" dirty="0" smtClean="0"/>
              <a:t>A</a:t>
            </a:r>
            <a:r>
              <a:rPr lang="zh-CN" altLang="en-US" dirty="0" smtClean="0"/>
              <a:t>指向</a:t>
            </a:r>
            <a:r>
              <a:rPr lang="en-US" altLang="zh-CN" dirty="0" smtClean="0"/>
              <a:t>B</a:t>
            </a:r>
            <a:r>
              <a:rPr lang="zh-CN" altLang="en-US" dirty="0" smtClean="0"/>
              <a:t>的边，也可以看出从</a:t>
            </a:r>
            <a:r>
              <a:rPr lang="en-US" altLang="zh-CN" dirty="0" smtClean="0"/>
              <a:t>B</a:t>
            </a:r>
            <a:r>
              <a:rPr lang="zh-CN" altLang="en-US" dirty="0" smtClean="0"/>
              <a:t>只想</a:t>
            </a:r>
            <a:r>
              <a:rPr lang="en-US" altLang="zh-CN" dirty="0" smtClean="0"/>
              <a:t>A</a:t>
            </a:r>
            <a:r>
              <a:rPr lang="zh-CN" altLang="en-US" dirty="0" smtClean="0"/>
              <a:t>的边，如果一个节点没有出度，代表没有边与它相连，这种节点如果代表的是用户，则说明该用户没有喜欢的物品，如果代表物品，则说明该物品没有人喜欢，不管是哪一种这个节点都没有存在的意义。换句话说，如果协同过滤想要对某个用户进行推荐，那么这个用户就必须表现过自己的偏好，对一个物品同样如此。所以协同过滤推荐中的图每个节点的“出度”一定最少为</a:t>
            </a:r>
            <a:r>
              <a:rPr lang="en-US" altLang="zh-CN" dirty="0" smtClean="0"/>
              <a:t>1.</a:t>
            </a:r>
            <a:endParaRPr lang="zh-CN" altLang="en-US" dirty="0"/>
          </a:p>
        </p:txBody>
      </p:sp>
    </p:spTree>
    <p:extLst>
      <p:ext uri="{BB962C8B-B14F-4D97-AF65-F5344CB8AC3E}">
        <p14:creationId xmlns:p14="http://schemas.microsoft.com/office/powerpoint/2010/main" val="168770110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网页排名</a:t>
            </a:r>
          </a:p>
        </p:txBody>
      </p:sp>
      <p:sp>
        <p:nvSpPr>
          <p:cNvPr id="3" name="内容占位符 2"/>
          <p:cNvSpPr>
            <a:spLocks noGrp="1"/>
          </p:cNvSpPr>
          <p:nvPr>
            <p:ph idx="1"/>
          </p:nvPr>
        </p:nvSpPr>
        <p:spPr/>
        <p:txBody>
          <a:bodyPr>
            <a:normAutofit/>
          </a:bodyPr>
          <a:lstStyle/>
          <a:p>
            <a:r>
              <a:rPr lang="zh-CN" altLang="en-US" sz="2800" dirty="0" smtClean="0"/>
              <a:t>与声望的更新方式类似：</a:t>
            </a:r>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endParaRPr lang="en-US" altLang="zh-CN" sz="2800" dirty="0"/>
          </a:p>
          <a:p>
            <a:r>
              <a:rPr lang="zh-CN" altLang="en-US" sz="2800" dirty="0" smtClean="0"/>
              <a:t>因为要满足概率和为</a:t>
            </a:r>
            <a:r>
              <a:rPr lang="en-US" altLang="zh-CN" sz="2800" dirty="0" smtClean="0"/>
              <a:t>1</a:t>
            </a:r>
            <a:r>
              <a:rPr lang="zh-CN" altLang="en-US" sz="2800" dirty="0" smtClean="0"/>
              <a:t>，所以对邻接矩阵进行了规范化：</a:t>
            </a:r>
            <a:endParaRPr lang="en-US" altLang="zh-CN" sz="2800" dirty="0" smtClean="0"/>
          </a:p>
        </p:txBody>
      </p:sp>
      <p:graphicFrame>
        <p:nvGraphicFramePr>
          <p:cNvPr id="4" name="对象 3"/>
          <p:cNvGraphicFramePr>
            <a:graphicFrameLocks noChangeAspect="1"/>
          </p:cNvGraphicFramePr>
          <p:nvPr>
            <p:extLst>
              <p:ext uri="{D42A27DB-BD31-4B8C-83A1-F6EECF244321}">
                <p14:modId xmlns:p14="http://schemas.microsoft.com/office/powerpoint/2010/main" val="2938323897"/>
              </p:ext>
            </p:extLst>
          </p:nvPr>
        </p:nvGraphicFramePr>
        <p:xfrm>
          <a:off x="2699792" y="2132856"/>
          <a:ext cx="3619500" cy="2713038"/>
        </p:xfrm>
        <a:graphic>
          <a:graphicData uri="http://schemas.openxmlformats.org/presentationml/2006/ole">
            <mc:AlternateContent xmlns:mc="http://schemas.openxmlformats.org/markup-compatibility/2006">
              <mc:Choice xmlns:v="urn:schemas-microsoft-com:vml" Requires="v">
                <p:oleObj spid="_x0000_s25867" name="Equation" r:id="rId3" imgW="1574640" imgH="1180800" progId="Equation.DSMT4">
                  <p:embed/>
                </p:oleObj>
              </mc:Choice>
              <mc:Fallback>
                <p:oleObj name="Equation" r:id="rId3" imgW="1574640" imgH="1180800" progId="Equation.DSMT4">
                  <p:embed/>
                  <p:pic>
                    <p:nvPicPr>
                      <p:cNvPr id="0" name=""/>
                      <p:cNvPicPr/>
                      <p:nvPr/>
                    </p:nvPicPr>
                    <p:blipFill>
                      <a:blip r:embed="rId4"/>
                      <a:stretch>
                        <a:fillRect/>
                      </a:stretch>
                    </p:blipFill>
                    <p:spPr>
                      <a:xfrm>
                        <a:off x="2699792" y="2132856"/>
                        <a:ext cx="3619500" cy="271303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553413275"/>
              </p:ext>
            </p:extLst>
          </p:nvPr>
        </p:nvGraphicFramePr>
        <p:xfrm>
          <a:off x="2627784" y="5327487"/>
          <a:ext cx="3936851" cy="1512168"/>
        </p:xfrm>
        <a:graphic>
          <a:graphicData uri="http://schemas.openxmlformats.org/presentationml/2006/ole">
            <mc:AlternateContent xmlns:mc="http://schemas.openxmlformats.org/markup-compatibility/2006">
              <mc:Choice xmlns:v="urn:schemas-microsoft-com:vml" Requires="v">
                <p:oleObj spid="_x0000_s25868" name="Equation" r:id="rId5" imgW="1917360" imgH="736560" progId="Equation.DSMT4">
                  <p:embed/>
                </p:oleObj>
              </mc:Choice>
              <mc:Fallback>
                <p:oleObj name="Equation" r:id="rId5" imgW="1917360" imgH="736560" progId="Equation.DSMT4">
                  <p:embed/>
                  <p:pic>
                    <p:nvPicPr>
                      <p:cNvPr id="0" name=""/>
                      <p:cNvPicPr/>
                      <p:nvPr/>
                    </p:nvPicPr>
                    <p:blipFill>
                      <a:blip r:embed="rId6"/>
                      <a:stretch>
                        <a:fillRect/>
                      </a:stretch>
                    </p:blipFill>
                    <p:spPr>
                      <a:xfrm>
                        <a:off x="2627784" y="5327487"/>
                        <a:ext cx="3936851" cy="1512168"/>
                      </a:xfrm>
                      <a:prstGeom prst="rect">
                        <a:avLst/>
                      </a:prstGeom>
                    </p:spPr>
                  </p:pic>
                </p:oleObj>
              </mc:Fallback>
            </mc:AlternateContent>
          </a:graphicData>
        </a:graphic>
      </p:graphicFrame>
      <p:sp>
        <p:nvSpPr>
          <p:cNvPr id="6" name="矩形标注 5"/>
          <p:cNvSpPr/>
          <p:nvPr/>
        </p:nvSpPr>
        <p:spPr>
          <a:xfrm>
            <a:off x="7812360" y="1628800"/>
            <a:ext cx="3096344" cy="2124816"/>
          </a:xfrm>
          <a:prstGeom prst="wedgeRectCallout">
            <a:avLst>
              <a:gd name="adj1" fmla="val -103334"/>
              <a:gd name="adj2" fmla="val 23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此处的</a:t>
            </a:r>
            <a:r>
              <a:rPr lang="en-US" altLang="zh-CN" sz="2400" dirty="0" smtClean="0"/>
              <a:t>p(v)</a:t>
            </a:r>
            <a:r>
              <a:rPr lang="zh-CN" altLang="en-US" sz="2400" dirty="0" smtClean="0"/>
              <a:t>和</a:t>
            </a:r>
            <a:r>
              <a:rPr lang="en-US" altLang="zh-CN" sz="2400" dirty="0" smtClean="0"/>
              <a:t>p(u)</a:t>
            </a:r>
            <a:r>
              <a:rPr lang="zh-CN" altLang="en-US" sz="2400" dirty="0" smtClean="0"/>
              <a:t>同样表示单个节点，并没有表示向量。</a:t>
            </a:r>
            <a:endParaRPr lang="zh-CN" altLang="en-US" sz="2400" dirty="0"/>
          </a:p>
        </p:txBody>
      </p:sp>
    </p:spTree>
    <p:extLst>
      <p:ext uri="{BB962C8B-B14F-4D97-AF65-F5344CB8AC3E}">
        <p14:creationId xmlns:p14="http://schemas.microsoft.com/office/powerpoint/2010/main" val="170481736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网页排名</a:t>
            </a:r>
            <a:endParaRPr lang="zh-CN" altLang="en-US" sz="4000" dirty="0"/>
          </a:p>
        </p:txBody>
      </p:sp>
      <p:sp>
        <p:nvSpPr>
          <p:cNvPr id="3" name="内容占位符 2"/>
          <p:cNvSpPr>
            <a:spLocks noGrp="1"/>
          </p:cNvSpPr>
          <p:nvPr>
            <p:ph idx="1"/>
          </p:nvPr>
        </p:nvSpPr>
        <p:spPr/>
        <p:txBody>
          <a:bodyPr>
            <a:normAutofit fontScale="92500"/>
          </a:bodyPr>
          <a:lstStyle/>
          <a:p>
            <a:pPr>
              <a:lnSpc>
                <a:spcPct val="120000"/>
              </a:lnSpc>
            </a:pPr>
            <a:r>
              <a:rPr lang="zh-CN" altLang="en-US" sz="2800" dirty="0" smtClean="0"/>
              <a:t>对于所有节点，网页排名的表示为</a:t>
            </a:r>
            <a:r>
              <a:rPr lang="en-US" altLang="zh-CN" sz="2800" dirty="0" smtClean="0"/>
              <a:t>(</a:t>
            </a:r>
            <a:r>
              <a:rPr lang="zh-CN" altLang="en-US" sz="2800" dirty="0" smtClean="0"/>
              <a:t>参考声望一节</a:t>
            </a:r>
            <a:r>
              <a:rPr lang="en-US" altLang="zh-CN" sz="2800" dirty="0" smtClean="0"/>
              <a:t>)</a:t>
            </a:r>
            <a:r>
              <a:rPr lang="zh-CN" altLang="en-US" sz="2800" dirty="0" smtClean="0"/>
              <a:t>：</a:t>
            </a:r>
            <a:endParaRPr lang="en-US" altLang="zh-CN" sz="2800" dirty="0" smtClean="0"/>
          </a:p>
          <a:p>
            <a:pPr>
              <a:lnSpc>
                <a:spcPct val="120000"/>
              </a:lnSpc>
            </a:pPr>
            <a:endParaRPr lang="en-US" altLang="zh-CN" sz="2800" dirty="0"/>
          </a:p>
          <a:p>
            <a:pPr>
              <a:lnSpc>
                <a:spcPct val="120000"/>
              </a:lnSpc>
            </a:pPr>
            <a:endParaRPr lang="en-US" altLang="zh-CN" sz="2800" dirty="0" smtClean="0"/>
          </a:p>
          <a:p>
            <a:pPr>
              <a:lnSpc>
                <a:spcPct val="120000"/>
              </a:lnSpc>
            </a:pPr>
            <a:endParaRPr lang="en-US" altLang="zh-CN" sz="2800" dirty="0"/>
          </a:p>
          <a:p>
            <a:pPr>
              <a:lnSpc>
                <a:spcPct val="120000"/>
              </a:lnSpc>
            </a:pPr>
            <a:r>
              <a:rPr lang="zh-CN" altLang="en-US" sz="2800" dirty="0" smtClean="0"/>
              <a:t>在随机冲浪中，会以一个较小的概率从一个节点跳转到图中的任意其他节点，即使它们之间并不存在边，可以将</a:t>
            </a:r>
            <a:r>
              <a:rPr lang="en-US" altLang="zh-CN" sz="2800" dirty="0" smtClean="0"/>
              <a:t>Web</a:t>
            </a:r>
            <a:r>
              <a:rPr lang="zh-CN" altLang="en-US" sz="2800" dirty="0" smtClean="0"/>
              <a:t>图想象成一个全连接的图，其邻近矩阵为</a:t>
            </a:r>
            <a:r>
              <a:rPr lang="en-US" altLang="zh-CN" sz="2800" dirty="0" smtClean="0"/>
              <a:t>(</a:t>
            </a:r>
            <a:r>
              <a:rPr lang="zh-CN" altLang="en-US" sz="2800" dirty="0" smtClean="0"/>
              <a:t>假设共有</a:t>
            </a:r>
            <a:r>
              <a:rPr lang="en-US" altLang="zh-CN" sz="2800" dirty="0" smtClean="0"/>
              <a:t>n</a:t>
            </a:r>
            <a:r>
              <a:rPr lang="zh-CN" altLang="en-US" sz="2800" dirty="0" smtClean="0"/>
              <a:t>个页面</a:t>
            </a:r>
            <a:r>
              <a:rPr lang="en-US" altLang="zh-CN" sz="2800" dirty="0" smtClean="0"/>
              <a:t>)</a:t>
            </a:r>
            <a:r>
              <a:rPr lang="zh-CN" altLang="en-US" sz="2800" dirty="0" smtClean="0"/>
              <a:t>：</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2703332711"/>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26890" name="Equation" r:id="rId3" imgW="914400" imgH="198720" progId="Equation.DSMT4">
                  <p:embed/>
                </p:oleObj>
              </mc:Choice>
              <mc:Fallback>
                <p:oleObj name="Equation" r:id="rId3" imgW="914400" imgH="198720" progId="Equation.DSMT4">
                  <p:embed/>
                  <p:pic>
                    <p:nvPicPr>
                      <p:cNvPr id="0" name=""/>
                      <p:cNvPicPr/>
                      <p:nvPr/>
                    </p:nvPicPr>
                    <p:blipFill>
                      <a:blip r:embed="rId4"/>
                      <a:stretch>
                        <a:fillRect/>
                      </a:stretch>
                    </p:blipFill>
                    <p:spPr>
                      <a:xfrm>
                        <a:off x="4394200" y="2362200"/>
                        <a:ext cx="914400" cy="19843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71964067"/>
              </p:ext>
            </p:extLst>
          </p:nvPr>
        </p:nvGraphicFramePr>
        <p:xfrm>
          <a:off x="971600" y="2204864"/>
          <a:ext cx="7312868" cy="1709345"/>
        </p:xfrm>
        <a:graphic>
          <a:graphicData uri="http://schemas.openxmlformats.org/presentationml/2006/ole">
            <mc:AlternateContent xmlns:mc="http://schemas.openxmlformats.org/markup-compatibility/2006">
              <mc:Choice xmlns:v="urn:schemas-microsoft-com:vml" Requires="v">
                <p:oleObj spid="_x0000_s26891" name="Equation" r:id="rId5" imgW="3149280" imgH="736560" progId="Equation.DSMT4">
                  <p:embed/>
                </p:oleObj>
              </mc:Choice>
              <mc:Fallback>
                <p:oleObj name="Equation" r:id="rId5" imgW="3149280" imgH="736560" progId="Equation.DSMT4">
                  <p:embed/>
                  <p:pic>
                    <p:nvPicPr>
                      <p:cNvPr id="0" name=""/>
                      <p:cNvPicPr>
                        <a:picLocks noChangeAspect="1" noChangeArrowheads="1"/>
                      </p:cNvPicPr>
                      <p:nvPr/>
                    </p:nvPicPr>
                    <p:blipFill>
                      <a:blip r:embed="rId6"/>
                      <a:srcRect/>
                      <a:stretch>
                        <a:fillRect/>
                      </a:stretch>
                    </p:blipFill>
                    <p:spPr bwMode="auto">
                      <a:xfrm>
                        <a:off x="971600" y="2204864"/>
                        <a:ext cx="7312868" cy="1709345"/>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49962590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网页排名</a:t>
            </a:r>
            <a:endParaRPr lang="zh-CN" altLang="en-US" sz="4000" dirty="0"/>
          </a:p>
        </p:txBody>
      </p:sp>
      <p:sp>
        <p:nvSpPr>
          <p:cNvPr id="3" name="内容占位符 2"/>
          <p:cNvSpPr>
            <a:spLocks noGrp="1"/>
          </p:cNvSpPr>
          <p:nvPr>
            <p:ph idx="1"/>
          </p:nvPr>
        </p:nvSpPr>
        <p:spPr/>
        <p:txBody>
          <a:bodyPr>
            <a:normAutofit/>
          </a:bodyPr>
          <a:lstStyle/>
          <a:p>
            <a:pPr>
              <a:lnSpc>
                <a:spcPct val="120000"/>
              </a:lnSpc>
            </a:pPr>
            <a:endParaRPr lang="en-US" altLang="zh-CN" sz="2800" dirty="0" smtClean="0"/>
          </a:p>
          <a:p>
            <a:pPr>
              <a:lnSpc>
                <a:spcPct val="120000"/>
              </a:lnSpc>
            </a:pPr>
            <a:endParaRPr lang="en-US" altLang="zh-CN" sz="2800" dirty="0"/>
          </a:p>
          <a:p>
            <a:pPr>
              <a:lnSpc>
                <a:spcPct val="120000"/>
              </a:lnSpc>
            </a:pPr>
            <a:endParaRPr lang="en-US" altLang="zh-CN" sz="2800" dirty="0" smtClean="0"/>
          </a:p>
          <a:p>
            <a:pPr>
              <a:lnSpc>
                <a:spcPct val="120000"/>
              </a:lnSpc>
            </a:pPr>
            <a:endParaRPr lang="en-US" altLang="zh-CN" sz="2800" dirty="0"/>
          </a:p>
          <a:p>
            <a:pPr>
              <a:lnSpc>
                <a:spcPct val="120000"/>
              </a:lnSpc>
            </a:pPr>
            <a:r>
              <a:rPr lang="zh-CN" altLang="en-US" sz="2800" dirty="0" smtClean="0"/>
              <a:t>每个节点的出度为</a:t>
            </a:r>
            <a:r>
              <a:rPr lang="en-US" altLang="zh-CN" sz="2800" dirty="0" smtClean="0"/>
              <a:t>n</a:t>
            </a:r>
            <a:r>
              <a:rPr lang="zh-CN" altLang="en-US" sz="2800" dirty="0" smtClean="0"/>
              <a:t>，从一个节点跳转到另一个节点的概率为：</a:t>
            </a:r>
            <a:endParaRPr lang="en-US" altLang="zh-CN" sz="2800" dirty="0" smtClean="0"/>
          </a:p>
        </p:txBody>
      </p:sp>
      <p:graphicFrame>
        <p:nvGraphicFramePr>
          <p:cNvPr id="4" name="对象 3"/>
          <p:cNvGraphicFramePr>
            <a:graphicFrameLocks noChangeAspect="1"/>
          </p:cNvGraphicFramePr>
          <p:nvPr>
            <p:extLst>
              <p:ext uri="{D42A27DB-BD31-4B8C-83A1-F6EECF244321}">
                <p14:modId xmlns:p14="http://schemas.microsoft.com/office/powerpoint/2010/main" val="715423374"/>
              </p:ext>
            </p:extLst>
          </p:nvPr>
        </p:nvGraphicFramePr>
        <p:xfrm>
          <a:off x="2555776" y="1628800"/>
          <a:ext cx="4182465" cy="2448272"/>
        </p:xfrm>
        <a:graphic>
          <a:graphicData uri="http://schemas.openxmlformats.org/presentationml/2006/ole">
            <mc:AlternateContent xmlns:mc="http://schemas.openxmlformats.org/markup-compatibility/2006">
              <mc:Choice xmlns:v="urn:schemas-microsoft-com:vml" Requires="v">
                <p:oleObj spid="_x0000_s27916" name="Equation" r:id="rId3" imgW="1562040" imgH="914400" progId="Equation.DSMT4">
                  <p:embed/>
                </p:oleObj>
              </mc:Choice>
              <mc:Fallback>
                <p:oleObj name="Equation" r:id="rId3" imgW="1562040" imgH="914400" progId="Equation.DSMT4">
                  <p:embed/>
                  <p:pic>
                    <p:nvPicPr>
                      <p:cNvPr id="0" name=""/>
                      <p:cNvPicPr/>
                      <p:nvPr/>
                    </p:nvPicPr>
                    <p:blipFill>
                      <a:blip r:embed="rId4"/>
                      <a:stretch>
                        <a:fillRect/>
                      </a:stretch>
                    </p:blipFill>
                    <p:spPr>
                      <a:xfrm>
                        <a:off x="2555776" y="1628800"/>
                        <a:ext cx="4182465" cy="244827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208562170"/>
              </p:ext>
            </p:extLst>
          </p:nvPr>
        </p:nvGraphicFramePr>
        <p:xfrm>
          <a:off x="3851920" y="5085184"/>
          <a:ext cx="1733550" cy="1123950"/>
        </p:xfrm>
        <a:graphic>
          <a:graphicData uri="http://schemas.openxmlformats.org/presentationml/2006/ole">
            <mc:AlternateContent xmlns:mc="http://schemas.openxmlformats.org/markup-compatibility/2006">
              <mc:Choice xmlns:v="urn:schemas-microsoft-com:vml" Requires="v">
                <p:oleObj spid="_x0000_s27917" name="Equation" r:id="rId5" imgW="685800" imgH="444240" progId="Equation.DSMT4">
                  <p:embed/>
                </p:oleObj>
              </mc:Choice>
              <mc:Fallback>
                <p:oleObj name="Equation" r:id="rId5" imgW="685800" imgH="444240" progId="Equation.DSMT4">
                  <p:embed/>
                  <p:pic>
                    <p:nvPicPr>
                      <p:cNvPr id="0" name=""/>
                      <p:cNvPicPr>
                        <a:picLocks noChangeAspect="1" noChangeArrowheads="1"/>
                      </p:cNvPicPr>
                      <p:nvPr/>
                    </p:nvPicPr>
                    <p:blipFill>
                      <a:blip r:embed="rId6"/>
                      <a:srcRect/>
                      <a:stretch>
                        <a:fillRect/>
                      </a:stretch>
                    </p:blipFill>
                    <p:spPr bwMode="auto">
                      <a:xfrm>
                        <a:off x="3851920" y="5085184"/>
                        <a:ext cx="17335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8781147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网页排名</a:t>
            </a:r>
            <a:endParaRPr lang="zh-CN" altLang="en-US" sz="4000" dirty="0"/>
          </a:p>
        </p:txBody>
      </p:sp>
      <p:sp>
        <p:nvSpPr>
          <p:cNvPr id="3" name="内容占位符 2"/>
          <p:cNvSpPr>
            <a:spLocks noGrp="1"/>
          </p:cNvSpPr>
          <p:nvPr>
            <p:ph idx="1"/>
          </p:nvPr>
        </p:nvSpPr>
        <p:spPr/>
        <p:txBody>
          <a:bodyPr>
            <a:normAutofit lnSpcReduction="10000"/>
          </a:bodyPr>
          <a:lstStyle/>
          <a:p>
            <a:pPr>
              <a:lnSpc>
                <a:spcPct val="120000"/>
              </a:lnSpc>
            </a:pPr>
            <a:r>
              <a:rPr lang="zh-CN" altLang="en-US" sz="2800" dirty="0" smtClean="0"/>
              <a:t>如果不允许点击网页内的链接，只能随机的从一个页面跳转到另一个页面，则网页排名的计算方法不变：</a:t>
            </a:r>
            <a:endParaRPr lang="en-US" altLang="zh-CN" sz="2800" dirty="0" smtClean="0"/>
          </a:p>
          <a:p>
            <a:pPr>
              <a:lnSpc>
                <a:spcPct val="120000"/>
              </a:lnSpc>
            </a:pPr>
            <a:endParaRPr lang="en-US" altLang="zh-CN" sz="2800" dirty="0"/>
          </a:p>
          <a:p>
            <a:pPr>
              <a:lnSpc>
                <a:spcPct val="120000"/>
              </a:lnSpc>
            </a:pPr>
            <a:endParaRPr lang="en-US" altLang="zh-CN" sz="2800" dirty="0" smtClean="0"/>
          </a:p>
          <a:p>
            <a:pPr>
              <a:lnSpc>
                <a:spcPct val="120000"/>
              </a:lnSpc>
            </a:pPr>
            <a:endParaRPr lang="en-US" altLang="zh-CN" sz="2800" dirty="0"/>
          </a:p>
          <a:p>
            <a:pPr>
              <a:lnSpc>
                <a:spcPct val="120000"/>
              </a:lnSpc>
            </a:pPr>
            <a:endParaRPr lang="en-US" altLang="zh-CN" sz="2800" dirty="0" smtClean="0"/>
          </a:p>
          <a:p>
            <a:pPr>
              <a:lnSpc>
                <a:spcPct val="120000"/>
              </a:lnSpc>
            </a:pPr>
            <a:r>
              <a:rPr lang="zh-CN" altLang="en-US" sz="2800" dirty="0"/>
              <a:t>其中</a:t>
            </a:r>
          </a:p>
        </p:txBody>
      </p:sp>
      <p:graphicFrame>
        <p:nvGraphicFramePr>
          <p:cNvPr id="4" name="对象 3"/>
          <p:cNvGraphicFramePr>
            <a:graphicFrameLocks noChangeAspect="1"/>
          </p:cNvGraphicFramePr>
          <p:nvPr>
            <p:extLst>
              <p:ext uri="{D42A27DB-BD31-4B8C-83A1-F6EECF244321}">
                <p14:modId xmlns:p14="http://schemas.microsoft.com/office/powerpoint/2010/main" val="3464958432"/>
              </p:ext>
            </p:extLst>
          </p:nvPr>
        </p:nvGraphicFramePr>
        <p:xfrm>
          <a:off x="2771800" y="2852936"/>
          <a:ext cx="3619500" cy="2713038"/>
        </p:xfrm>
        <a:graphic>
          <a:graphicData uri="http://schemas.openxmlformats.org/presentationml/2006/ole">
            <mc:AlternateContent xmlns:mc="http://schemas.openxmlformats.org/markup-compatibility/2006">
              <mc:Choice xmlns:v="urn:schemas-microsoft-com:vml" Requires="v">
                <p:oleObj spid="_x0000_s28938" name="Equation" r:id="rId3" imgW="1574640" imgH="1180800" progId="Equation.DSMT4">
                  <p:embed/>
                </p:oleObj>
              </mc:Choice>
              <mc:Fallback>
                <p:oleObj name="Equation" r:id="rId3" imgW="1574640" imgH="1180800" progId="Equation.DSMT4">
                  <p:embed/>
                  <p:pic>
                    <p:nvPicPr>
                      <p:cNvPr id="0" name=""/>
                      <p:cNvPicPr>
                        <a:picLocks noChangeAspect="1" noChangeArrowheads="1"/>
                      </p:cNvPicPr>
                      <p:nvPr/>
                    </p:nvPicPr>
                    <p:blipFill>
                      <a:blip r:embed="rId4"/>
                      <a:srcRect/>
                      <a:stretch>
                        <a:fillRect/>
                      </a:stretch>
                    </p:blipFill>
                    <p:spPr bwMode="auto">
                      <a:xfrm>
                        <a:off x="2771800" y="2852936"/>
                        <a:ext cx="3619500" cy="271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113060630"/>
              </p:ext>
            </p:extLst>
          </p:nvPr>
        </p:nvGraphicFramePr>
        <p:xfrm>
          <a:off x="4213225" y="5949950"/>
          <a:ext cx="1800225" cy="900113"/>
        </p:xfrm>
        <a:graphic>
          <a:graphicData uri="http://schemas.openxmlformats.org/presentationml/2006/ole">
            <mc:AlternateContent xmlns:mc="http://schemas.openxmlformats.org/markup-compatibility/2006">
              <mc:Choice xmlns:v="urn:schemas-microsoft-com:vml" Requires="v">
                <p:oleObj spid="_x0000_s28939" name="Equation" r:id="rId5" imgW="787320" imgH="393480" progId="Equation.DSMT4">
                  <p:embed/>
                </p:oleObj>
              </mc:Choice>
              <mc:Fallback>
                <p:oleObj name="Equation" r:id="rId5" imgW="787320" imgH="393480" progId="Equation.DSMT4">
                  <p:embed/>
                  <p:pic>
                    <p:nvPicPr>
                      <p:cNvPr id="0" name=""/>
                      <p:cNvPicPr/>
                      <p:nvPr/>
                    </p:nvPicPr>
                    <p:blipFill>
                      <a:blip r:embed="rId6"/>
                      <a:stretch>
                        <a:fillRect/>
                      </a:stretch>
                    </p:blipFill>
                    <p:spPr>
                      <a:xfrm>
                        <a:off x="4213225" y="5949950"/>
                        <a:ext cx="1800225" cy="900113"/>
                      </a:xfrm>
                      <a:prstGeom prst="rect">
                        <a:avLst/>
                      </a:prstGeom>
                    </p:spPr>
                  </p:pic>
                </p:oleObj>
              </mc:Fallback>
            </mc:AlternateContent>
          </a:graphicData>
        </a:graphic>
      </p:graphicFrame>
      <p:sp>
        <p:nvSpPr>
          <p:cNvPr id="6" name="TextBox 5"/>
          <p:cNvSpPr txBox="1"/>
          <p:nvPr/>
        </p:nvSpPr>
        <p:spPr>
          <a:xfrm>
            <a:off x="6804248" y="3212976"/>
            <a:ext cx="1691680" cy="1569660"/>
          </a:xfrm>
          <a:prstGeom prst="rect">
            <a:avLst/>
          </a:prstGeom>
          <a:noFill/>
        </p:spPr>
        <p:txBody>
          <a:bodyPr wrap="square" rtlCol="0">
            <a:spAutoFit/>
          </a:bodyPr>
          <a:lstStyle/>
          <a:p>
            <a:r>
              <a:rPr lang="zh-CN" altLang="en-US" sz="2400" dirty="0" smtClean="0"/>
              <a:t>这里的</a:t>
            </a:r>
            <a:r>
              <a:rPr lang="en-US" altLang="zh-CN" sz="2400" dirty="0" smtClean="0"/>
              <a:t>p(v)</a:t>
            </a:r>
            <a:r>
              <a:rPr lang="zh-CN" altLang="en-US" sz="2400" dirty="0" smtClean="0"/>
              <a:t>和</a:t>
            </a:r>
            <a:r>
              <a:rPr lang="en-US" altLang="zh-CN" sz="2400" dirty="0" smtClean="0"/>
              <a:t>p(u)</a:t>
            </a:r>
            <a:r>
              <a:rPr lang="zh-CN" altLang="en-US" sz="2400" dirty="0" smtClean="0"/>
              <a:t>都是数字，不是向量。</a:t>
            </a:r>
            <a:endParaRPr lang="zh-CN" altLang="en-US" sz="2400" dirty="0"/>
          </a:p>
        </p:txBody>
      </p:sp>
      <p:sp>
        <p:nvSpPr>
          <p:cNvPr id="7" name="矩形标注 6"/>
          <p:cNvSpPr/>
          <p:nvPr/>
        </p:nvSpPr>
        <p:spPr>
          <a:xfrm>
            <a:off x="7020272" y="5949280"/>
            <a:ext cx="1728192" cy="792088"/>
          </a:xfrm>
          <a:prstGeom prst="wedgeRectCallout">
            <a:avLst>
              <a:gd name="adj1" fmla="val -116576"/>
              <a:gd name="adj2" fmla="val 38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n×n</a:t>
            </a:r>
            <a:r>
              <a:rPr lang="zh-CN" altLang="en-US" dirty="0" smtClean="0"/>
              <a:t>的全</a:t>
            </a:r>
            <a:r>
              <a:rPr lang="en-US" altLang="zh-CN" dirty="0" smtClean="0"/>
              <a:t>1</a:t>
            </a:r>
            <a:r>
              <a:rPr lang="zh-CN" altLang="en-US" dirty="0" smtClean="0"/>
              <a:t>矩阵</a:t>
            </a:r>
            <a:endParaRPr lang="zh-CN" altLang="en-US" dirty="0"/>
          </a:p>
        </p:txBody>
      </p:sp>
    </p:spTree>
    <p:extLst>
      <p:ext uri="{BB962C8B-B14F-4D97-AF65-F5344CB8AC3E}">
        <p14:creationId xmlns:p14="http://schemas.microsoft.com/office/powerpoint/2010/main" val="67155452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网页排名</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如果将以上两者都考虑进来，假设从一个页面随机调整到另一个页面的概率为      ，则完整的网页排名计算方式应为：</a:t>
            </a:r>
            <a:endParaRPr lang="en-US" altLang="zh-CN" sz="2800" dirty="0" smtClean="0"/>
          </a:p>
          <a:p>
            <a:pPr>
              <a:lnSpc>
                <a:spcPct val="120000"/>
              </a:lnSpc>
            </a:pPr>
            <a:endParaRPr lang="en-US" altLang="zh-CN" sz="2800" dirty="0"/>
          </a:p>
          <a:p>
            <a:pPr>
              <a:lnSpc>
                <a:spcPct val="120000"/>
              </a:lnSpc>
            </a:pPr>
            <a:endParaRPr lang="en-US" altLang="zh-CN" sz="2800" dirty="0" smtClean="0"/>
          </a:p>
          <a:p>
            <a:pPr>
              <a:lnSpc>
                <a:spcPct val="120000"/>
              </a:lnSpc>
            </a:pPr>
            <a:endParaRPr lang="en-US" altLang="zh-CN" sz="2800" dirty="0"/>
          </a:p>
          <a:p>
            <a:pPr>
              <a:lnSpc>
                <a:spcPct val="120000"/>
              </a:lnSpc>
            </a:pPr>
            <a:r>
              <a:rPr lang="zh-CN" altLang="en-US" sz="2800" dirty="0" smtClean="0"/>
              <a:t>可以通过声望计算中的幂迭代方法计算</a:t>
            </a:r>
            <a:r>
              <a:rPr lang="en-US" altLang="zh-CN" sz="2800" dirty="0"/>
              <a:t> </a:t>
            </a:r>
            <a:r>
              <a:rPr lang="en-US" altLang="zh-CN" sz="2800" dirty="0" smtClean="0"/>
              <a:t>   </a:t>
            </a:r>
            <a:r>
              <a:rPr lang="zh-CN" altLang="en-US" sz="2800" dirty="0" smtClean="0"/>
              <a:t>。</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3708824601"/>
              </p:ext>
            </p:extLst>
          </p:nvPr>
        </p:nvGraphicFramePr>
        <p:xfrm>
          <a:off x="5580112" y="2229113"/>
          <a:ext cx="444872" cy="407799"/>
        </p:xfrm>
        <a:graphic>
          <a:graphicData uri="http://schemas.openxmlformats.org/presentationml/2006/ole">
            <mc:AlternateContent xmlns:mc="http://schemas.openxmlformats.org/markup-compatibility/2006">
              <mc:Choice xmlns:v="urn:schemas-microsoft-com:vml" Requires="v">
                <p:oleObj spid="_x0000_s30098" name="Equation" r:id="rId3" imgW="152280" imgH="139680" progId="Equation.DSMT4">
                  <p:embed/>
                </p:oleObj>
              </mc:Choice>
              <mc:Fallback>
                <p:oleObj name="Equation" r:id="rId3" imgW="152280" imgH="139680" progId="Equation.DSMT4">
                  <p:embed/>
                  <p:pic>
                    <p:nvPicPr>
                      <p:cNvPr id="0" name=""/>
                      <p:cNvPicPr/>
                      <p:nvPr/>
                    </p:nvPicPr>
                    <p:blipFill>
                      <a:blip r:embed="rId4"/>
                      <a:stretch>
                        <a:fillRect/>
                      </a:stretch>
                    </p:blipFill>
                    <p:spPr>
                      <a:xfrm>
                        <a:off x="5580112" y="2229113"/>
                        <a:ext cx="444872" cy="407799"/>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505080011"/>
              </p:ext>
            </p:extLst>
          </p:nvPr>
        </p:nvGraphicFramePr>
        <p:xfrm>
          <a:off x="2771775" y="3181350"/>
          <a:ext cx="4044950" cy="2008188"/>
        </p:xfrm>
        <a:graphic>
          <a:graphicData uri="http://schemas.openxmlformats.org/presentationml/2006/ole">
            <mc:AlternateContent xmlns:mc="http://schemas.openxmlformats.org/markup-compatibility/2006">
              <mc:Choice xmlns:v="urn:schemas-microsoft-com:vml" Requires="v">
                <p:oleObj spid="_x0000_s30099" name="Equation" r:id="rId5" imgW="1638000" imgH="812520" progId="Equation.DSMT4">
                  <p:embed/>
                </p:oleObj>
              </mc:Choice>
              <mc:Fallback>
                <p:oleObj name="Equation" r:id="rId5" imgW="1638000" imgH="812520" progId="Equation.DSMT4">
                  <p:embed/>
                  <p:pic>
                    <p:nvPicPr>
                      <p:cNvPr id="0" name=""/>
                      <p:cNvPicPr/>
                      <p:nvPr/>
                    </p:nvPicPr>
                    <p:blipFill>
                      <a:blip r:embed="rId6"/>
                      <a:stretch>
                        <a:fillRect/>
                      </a:stretch>
                    </p:blipFill>
                    <p:spPr>
                      <a:xfrm>
                        <a:off x="2771775" y="3181350"/>
                        <a:ext cx="4044950" cy="200818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520265239"/>
              </p:ext>
            </p:extLst>
          </p:nvPr>
        </p:nvGraphicFramePr>
        <p:xfrm>
          <a:off x="6948264" y="5085184"/>
          <a:ext cx="383282" cy="485491"/>
        </p:xfrm>
        <a:graphic>
          <a:graphicData uri="http://schemas.openxmlformats.org/presentationml/2006/ole">
            <mc:AlternateContent xmlns:mc="http://schemas.openxmlformats.org/markup-compatibility/2006">
              <mc:Choice xmlns:v="urn:schemas-microsoft-com:vml" Requires="v">
                <p:oleObj spid="_x0000_s30100" name="Equation" r:id="rId7" imgW="190440" imgH="241200" progId="Equation.DSMT4">
                  <p:embed/>
                </p:oleObj>
              </mc:Choice>
              <mc:Fallback>
                <p:oleObj name="Equation" r:id="rId7" imgW="190440" imgH="241200" progId="Equation.DSMT4">
                  <p:embed/>
                  <p:pic>
                    <p:nvPicPr>
                      <p:cNvPr id="0" name=""/>
                      <p:cNvPicPr/>
                      <p:nvPr/>
                    </p:nvPicPr>
                    <p:blipFill>
                      <a:blip r:embed="rId8"/>
                      <a:stretch>
                        <a:fillRect/>
                      </a:stretch>
                    </p:blipFill>
                    <p:spPr>
                      <a:xfrm>
                        <a:off x="6948264" y="5085184"/>
                        <a:ext cx="383282" cy="485491"/>
                      </a:xfrm>
                      <a:prstGeom prst="rect">
                        <a:avLst/>
                      </a:prstGeom>
                    </p:spPr>
                  </p:pic>
                </p:oleObj>
              </mc:Fallback>
            </mc:AlternateContent>
          </a:graphicData>
        </a:graphic>
      </p:graphicFrame>
      <p:sp>
        <p:nvSpPr>
          <p:cNvPr id="7" name="矩形标注 6"/>
          <p:cNvSpPr/>
          <p:nvPr/>
        </p:nvSpPr>
        <p:spPr>
          <a:xfrm>
            <a:off x="7812360" y="4221088"/>
            <a:ext cx="1418456" cy="1080120"/>
          </a:xfrm>
          <a:prstGeom prst="wedgeRectCallout">
            <a:avLst>
              <a:gd name="adj1" fmla="val -271528"/>
              <a:gd name="adj2" fmla="val 181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注意此处是</a:t>
            </a:r>
            <a:r>
              <a:rPr lang="en-US" altLang="zh-CN" dirty="0" smtClean="0"/>
              <a:t>M</a:t>
            </a:r>
            <a:r>
              <a:rPr lang="zh-CN" altLang="en-US" dirty="0" smtClean="0"/>
              <a:t>的转置</a:t>
            </a:r>
            <a:endParaRPr lang="zh-CN" altLang="en-US" dirty="0"/>
          </a:p>
        </p:txBody>
      </p:sp>
    </p:spTree>
    <p:extLst>
      <p:ext uri="{BB962C8B-B14F-4D97-AF65-F5344CB8AC3E}">
        <p14:creationId xmlns:p14="http://schemas.microsoft.com/office/powerpoint/2010/main" val="414779846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网页排名</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一个页面可能没有出度，即该页面没有向外的链接，在这种情况下：</a:t>
            </a:r>
            <a:endParaRPr lang="en-US" altLang="zh-CN" sz="2800" dirty="0" smtClean="0"/>
          </a:p>
          <a:p>
            <a:pPr>
              <a:lnSpc>
                <a:spcPct val="120000"/>
              </a:lnSpc>
            </a:pP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549173902"/>
              </p:ext>
            </p:extLst>
          </p:nvPr>
        </p:nvGraphicFramePr>
        <p:xfrm>
          <a:off x="727075" y="2731666"/>
          <a:ext cx="8015288" cy="3649662"/>
        </p:xfrm>
        <a:graphic>
          <a:graphicData uri="http://schemas.openxmlformats.org/presentationml/2006/ole">
            <mc:AlternateContent xmlns:mc="http://schemas.openxmlformats.org/markup-compatibility/2006">
              <mc:Choice xmlns:v="urn:schemas-microsoft-com:vml" Requires="v">
                <p:oleObj spid="_x0000_s30854" name="Equation" r:id="rId3" imgW="3682800" imgH="1676160" progId="Equation.DSMT4">
                  <p:embed/>
                </p:oleObj>
              </mc:Choice>
              <mc:Fallback>
                <p:oleObj name="Equation" r:id="rId3" imgW="3682800" imgH="1676160" progId="Equation.DSMT4">
                  <p:embed/>
                  <p:pic>
                    <p:nvPicPr>
                      <p:cNvPr id="0" name=""/>
                      <p:cNvPicPr/>
                      <p:nvPr/>
                    </p:nvPicPr>
                    <p:blipFill>
                      <a:blip r:embed="rId4"/>
                      <a:stretch>
                        <a:fillRect/>
                      </a:stretch>
                    </p:blipFill>
                    <p:spPr>
                      <a:xfrm>
                        <a:off x="727075" y="2731666"/>
                        <a:ext cx="8015288" cy="3649662"/>
                      </a:xfrm>
                      <a:prstGeom prst="rect">
                        <a:avLst/>
                      </a:prstGeom>
                    </p:spPr>
                  </p:pic>
                </p:oleObj>
              </mc:Fallback>
            </mc:AlternateContent>
          </a:graphicData>
        </a:graphic>
      </p:graphicFrame>
      <p:sp>
        <p:nvSpPr>
          <p:cNvPr id="5" name="TextBox 4"/>
          <p:cNvSpPr txBox="1"/>
          <p:nvPr/>
        </p:nvSpPr>
        <p:spPr>
          <a:xfrm>
            <a:off x="4572000" y="620688"/>
            <a:ext cx="4283968" cy="1015663"/>
          </a:xfrm>
          <a:prstGeom prst="rect">
            <a:avLst/>
          </a:prstGeom>
          <a:noFill/>
        </p:spPr>
        <p:txBody>
          <a:bodyPr wrap="square" rtlCol="0">
            <a:spAutoFit/>
          </a:bodyPr>
          <a:lstStyle/>
          <a:p>
            <a:r>
              <a:rPr lang="zh-CN" altLang="en-US" sz="2000" dirty="0" smtClean="0">
                <a:solidFill>
                  <a:srgbClr val="FF0000"/>
                </a:solidFill>
              </a:rPr>
              <a:t>研究推荐系统的此页可以不考虑，如果想研究搜索引擎的可以看一下这一页</a:t>
            </a:r>
            <a:endParaRPr lang="zh-CN" altLang="en-US" sz="2000" dirty="0">
              <a:solidFill>
                <a:srgbClr val="FF0000"/>
              </a:solidFill>
            </a:endParaRPr>
          </a:p>
        </p:txBody>
      </p:sp>
    </p:spTree>
    <p:extLst>
      <p:ext uri="{BB962C8B-B14F-4D97-AF65-F5344CB8AC3E}">
        <p14:creationId xmlns:p14="http://schemas.microsoft.com/office/powerpoint/2010/main" val="11206100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5</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考虑如图，其规范化邻接矩阵为：</a:t>
            </a:r>
            <a:endParaRPr lang="zh-CN" altLang="en-US" sz="2800" dirty="0"/>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4438312"/>
            <a:ext cx="5010849" cy="2419688"/>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2326399830"/>
              </p:ext>
            </p:extLst>
          </p:nvPr>
        </p:nvGraphicFramePr>
        <p:xfrm>
          <a:off x="2555776" y="2132856"/>
          <a:ext cx="3970507" cy="2305456"/>
        </p:xfrm>
        <a:graphic>
          <a:graphicData uri="http://schemas.openxmlformats.org/presentationml/2006/ole">
            <mc:AlternateContent xmlns:mc="http://schemas.openxmlformats.org/markup-compatibility/2006">
              <mc:Choice xmlns:v="urn:schemas-microsoft-com:vml" Requires="v">
                <p:oleObj spid="_x0000_s31877" name="Equation" r:id="rId4" imgW="1968480" imgH="1143000" progId="Equation.DSMT4">
                  <p:embed/>
                </p:oleObj>
              </mc:Choice>
              <mc:Fallback>
                <p:oleObj name="Equation" r:id="rId4" imgW="1968480" imgH="1143000" progId="Equation.DSMT4">
                  <p:embed/>
                  <p:pic>
                    <p:nvPicPr>
                      <p:cNvPr id="0" name=""/>
                      <p:cNvPicPr/>
                      <p:nvPr/>
                    </p:nvPicPr>
                    <p:blipFill>
                      <a:blip r:embed="rId5"/>
                      <a:stretch>
                        <a:fillRect/>
                      </a:stretch>
                    </p:blipFill>
                    <p:spPr>
                      <a:xfrm>
                        <a:off x="2555776" y="2132856"/>
                        <a:ext cx="3970507" cy="2305456"/>
                      </a:xfrm>
                      <a:prstGeom prst="rect">
                        <a:avLst/>
                      </a:prstGeom>
                    </p:spPr>
                  </p:pic>
                </p:oleObj>
              </mc:Fallback>
            </mc:AlternateContent>
          </a:graphicData>
        </a:graphic>
      </p:graphicFrame>
    </p:spTree>
    <p:extLst>
      <p:ext uri="{BB962C8B-B14F-4D97-AF65-F5344CB8AC3E}">
        <p14:creationId xmlns:p14="http://schemas.microsoft.com/office/powerpoint/2010/main" val="1900277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假设测试集中共有</a:t>
            </a:r>
            <a:r>
              <a:rPr lang="en-US" altLang="zh-CN" sz="2800" dirty="0" smtClean="0"/>
              <a:t>100</a:t>
            </a:r>
            <a:r>
              <a:rPr lang="zh-CN" altLang="en-US" sz="2800" dirty="0" smtClean="0"/>
              <a:t>篇新闻，其中新闻</a:t>
            </a:r>
            <a:r>
              <a:rPr lang="en-US" altLang="zh-CN" sz="2800" dirty="0" smtClean="0"/>
              <a:t>1</a:t>
            </a:r>
            <a:r>
              <a:rPr lang="zh-CN" altLang="en-US" sz="2800" dirty="0" smtClean="0"/>
              <a:t>到新闻</a:t>
            </a:r>
            <a:r>
              <a:rPr lang="en-US" altLang="zh-CN" sz="2800" dirty="0" smtClean="0"/>
              <a:t>10 </a:t>
            </a:r>
            <a:r>
              <a:rPr lang="zh-CN" altLang="en-US" sz="2800" dirty="0" smtClean="0"/>
              <a:t>为用户标记的感兴趣新闻，而有协同过滤得到的用户感兴趣新闻为新闻</a:t>
            </a:r>
            <a:r>
              <a:rPr lang="en-US" altLang="zh-CN" sz="2800" dirty="0" smtClean="0"/>
              <a:t>6</a:t>
            </a:r>
            <a:r>
              <a:rPr lang="zh-CN" altLang="en-US" sz="2800" dirty="0" smtClean="0"/>
              <a:t>到新闻</a:t>
            </a:r>
            <a:r>
              <a:rPr lang="en-US" altLang="zh-CN" sz="2800" dirty="0" smtClean="0"/>
              <a:t>20</a:t>
            </a:r>
            <a:r>
              <a:rPr lang="zh-CN" altLang="en-US" sz="2800" dirty="0" smtClean="0"/>
              <a:t>，则两者的交集为新闻</a:t>
            </a:r>
            <a:r>
              <a:rPr lang="en-US" altLang="zh-CN" sz="2800" dirty="0" smtClean="0"/>
              <a:t>6</a:t>
            </a:r>
            <a:r>
              <a:rPr lang="zh-CN" altLang="en-US" sz="2800" dirty="0" smtClean="0"/>
              <a:t>到新闻</a:t>
            </a:r>
            <a:r>
              <a:rPr lang="en-US" altLang="zh-CN" sz="2800" dirty="0" smtClean="0"/>
              <a:t>10</a:t>
            </a:r>
            <a:r>
              <a:rPr lang="zh-CN" altLang="en-US" sz="2800" dirty="0" smtClean="0"/>
              <a:t>，共计</a:t>
            </a:r>
            <a:r>
              <a:rPr lang="en-US" altLang="zh-CN" sz="2800" dirty="0" smtClean="0"/>
              <a:t>5</a:t>
            </a:r>
            <a:r>
              <a:rPr lang="zh-CN" altLang="en-US" sz="2800" dirty="0" smtClean="0"/>
              <a:t>篇，查准率为</a:t>
            </a:r>
            <a:r>
              <a:rPr lang="en-US" altLang="zh-CN" sz="2800" dirty="0" smtClean="0"/>
              <a:t>5/15=0.33</a:t>
            </a:r>
            <a:r>
              <a:rPr lang="zh-CN" altLang="en-US" sz="2800" dirty="0" smtClean="0"/>
              <a:t>，召回率为</a:t>
            </a:r>
            <a:r>
              <a:rPr lang="en-US" altLang="zh-CN" sz="2800" dirty="0" smtClean="0"/>
              <a:t>5/10=0.5</a:t>
            </a:r>
            <a:r>
              <a:rPr lang="zh-CN" altLang="en-US" sz="2800" dirty="0" smtClean="0"/>
              <a:t>。</a:t>
            </a:r>
            <a:endParaRPr lang="zh-CN" altLang="en-US" sz="2800" dirty="0"/>
          </a:p>
        </p:txBody>
      </p:sp>
    </p:spTree>
    <p:extLst>
      <p:ext uri="{BB962C8B-B14F-4D97-AF65-F5344CB8AC3E}">
        <p14:creationId xmlns:p14="http://schemas.microsoft.com/office/powerpoint/2010/main" val="50423653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5</a:t>
            </a:r>
            <a:endParaRPr lang="zh-CN" altLang="en-US" sz="4000" dirty="0"/>
          </a:p>
        </p:txBody>
      </p:sp>
      <p:sp>
        <p:nvSpPr>
          <p:cNvPr id="3" name="内容占位符 2"/>
          <p:cNvSpPr>
            <a:spLocks noGrp="1"/>
          </p:cNvSpPr>
          <p:nvPr>
            <p:ph idx="1"/>
          </p:nvPr>
        </p:nvSpPr>
        <p:spPr/>
        <p:txBody>
          <a:bodyPr>
            <a:normAutofit/>
          </a:bodyPr>
          <a:lstStyle/>
          <a:p>
            <a:pPr>
              <a:lnSpc>
                <a:spcPct val="130000"/>
              </a:lnSpc>
            </a:pPr>
            <a:r>
              <a:rPr lang="zh-CN" altLang="en-US" sz="2800" dirty="0" smtClean="0"/>
              <a:t>规范化的随机跳转矩阵为：</a:t>
            </a:r>
            <a:endParaRPr lang="en-US" altLang="zh-CN" sz="2800" dirty="0" smtClean="0"/>
          </a:p>
          <a:p>
            <a:pPr>
              <a:lnSpc>
                <a:spcPct val="130000"/>
              </a:lnSpc>
            </a:pPr>
            <a:endParaRPr lang="en-US" altLang="zh-CN" sz="2800" dirty="0"/>
          </a:p>
          <a:p>
            <a:pPr>
              <a:lnSpc>
                <a:spcPct val="130000"/>
              </a:lnSpc>
            </a:pPr>
            <a:endParaRPr lang="en-US" altLang="zh-CN" sz="2800" dirty="0" smtClean="0"/>
          </a:p>
          <a:p>
            <a:pPr>
              <a:lnSpc>
                <a:spcPct val="130000"/>
              </a:lnSpc>
            </a:pPr>
            <a:endParaRPr lang="en-US" altLang="zh-CN" sz="2800" dirty="0"/>
          </a:p>
          <a:p>
            <a:pPr marL="0" indent="0">
              <a:lnSpc>
                <a:spcPct val="130000"/>
              </a:lnSpc>
              <a:buNone/>
            </a:pPr>
            <a:endParaRPr lang="en-US" altLang="zh-CN" sz="2800" dirty="0" smtClean="0"/>
          </a:p>
          <a:p>
            <a:pPr>
              <a:lnSpc>
                <a:spcPct val="130000"/>
              </a:lnSpc>
            </a:pPr>
            <a:r>
              <a:rPr lang="zh-CN" altLang="en-US" sz="2800" dirty="0" smtClean="0"/>
              <a:t>假设随机跳转概率为</a:t>
            </a:r>
            <a:r>
              <a:rPr lang="en-US" altLang="zh-CN" sz="2800" dirty="0" smtClean="0"/>
              <a:t>0.1</a:t>
            </a:r>
            <a:r>
              <a:rPr lang="zh-CN" altLang="en-US" sz="2800" dirty="0" smtClean="0"/>
              <a:t>，则合成的规范化邻接矩阵为</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505329176"/>
              </p:ext>
            </p:extLst>
          </p:nvPr>
        </p:nvGraphicFramePr>
        <p:xfrm>
          <a:off x="2195513" y="2133600"/>
          <a:ext cx="4608512" cy="2590800"/>
        </p:xfrm>
        <a:graphic>
          <a:graphicData uri="http://schemas.openxmlformats.org/presentationml/2006/ole">
            <mc:AlternateContent xmlns:mc="http://schemas.openxmlformats.org/markup-compatibility/2006">
              <mc:Choice xmlns:v="urn:schemas-microsoft-com:vml" Requires="v">
                <p:oleObj spid="_x0000_s33032" name="Equation" r:id="rId3" imgW="2031840" imgH="1143000" progId="Equation.DSMT4">
                  <p:embed/>
                </p:oleObj>
              </mc:Choice>
              <mc:Fallback>
                <p:oleObj name="Equation" r:id="rId3" imgW="2031840" imgH="1143000" progId="Equation.DSMT4">
                  <p:embed/>
                  <p:pic>
                    <p:nvPicPr>
                      <p:cNvPr id="0" name=""/>
                      <p:cNvPicPr/>
                      <p:nvPr/>
                    </p:nvPicPr>
                    <p:blipFill>
                      <a:blip r:embed="rId4"/>
                      <a:stretch>
                        <a:fillRect/>
                      </a:stretch>
                    </p:blipFill>
                    <p:spPr>
                      <a:xfrm>
                        <a:off x="2195513" y="2133600"/>
                        <a:ext cx="4608512" cy="25908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110450924"/>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33033" name="Equation" r:id="rId5" imgW="914400" imgH="198720" progId="Equation.DSMT4">
                  <p:embed/>
                </p:oleObj>
              </mc:Choice>
              <mc:Fallback>
                <p:oleObj name="Equation" r:id="rId5" imgW="914400" imgH="198720" progId="Equation.DSMT4">
                  <p:embed/>
                  <p:pic>
                    <p:nvPicPr>
                      <p:cNvPr id="0" name=""/>
                      <p:cNvPicPr/>
                      <p:nvPr/>
                    </p:nvPicPr>
                    <p:blipFill>
                      <a:blip r:embed="rId6"/>
                      <a:stretch>
                        <a:fillRect/>
                      </a:stretch>
                    </p:blipFill>
                    <p:spPr>
                      <a:xfrm>
                        <a:off x="4394200" y="23622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135988329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5</a:t>
            </a:r>
            <a:endParaRPr lang="zh-CN" altLang="en-US" sz="4000" dirty="0"/>
          </a:p>
        </p:txBody>
      </p:sp>
      <p:graphicFrame>
        <p:nvGraphicFramePr>
          <p:cNvPr id="4" name="对象 3"/>
          <p:cNvGraphicFramePr>
            <a:graphicFrameLocks noChangeAspect="1"/>
          </p:cNvGraphicFramePr>
          <p:nvPr>
            <p:extLst>
              <p:ext uri="{D42A27DB-BD31-4B8C-83A1-F6EECF244321}">
                <p14:modId xmlns:p14="http://schemas.microsoft.com/office/powerpoint/2010/main" val="1705712703"/>
              </p:ext>
            </p:extLst>
          </p:nvPr>
        </p:nvGraphicFramePr>
        <p:xfrm>
          <a:off x="755576" y="1484784"/>
          <a:ext cx="7128792" cy="2430270"/>
        </p:xfrm>
        <a:graphic>
          <a:graphicData uri="http://schemas.openxmlformats.org/presentationml/2006/ole">
            <mc:AlternateContent xmlns:mc="http://schemas.openxmlformats.org/markup-compatibility/2006">
              <mc:Choice xmlns:v="urn:schemas-microsoft-com:vml" Requires="v">
                <p:oleObj spid="_x0000_s34058" name="Equation" r:id="rId3" imgW="3352680" imgH="1143000" progId="Equation.DSMT4">
                  <p:embed/>
                </p:oleObj>
              </mc:Choice>
              <mc:Fallback>
                <p:oleObj name="Equation" r:id="rId3" imgW="3352680" imgH="1143000" progId="Equation.DSMT4">
                  <p:embed/>
                  <p:pic>
                    <p:nvPicPr>
                      <p:cNvPr id="0" name=""/>
                      <p:cNvPicPr/>
                      <p:nvPr/>
                    </p:nvPicPr>
                    <p:blipFill>
                      <a:blip r:embed="rId4"/>
                      <a:stretch>
                        <a:fillRect/>
                      </a:stretch>
                    </p:blipFill>
                    <p:spPr>
                      <a:xfrm>
                        <a:off x="755576" y="1484784"/>
                        <a:ext cx="7128792" cy="243027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824988353"/>
              </p:ext>
            </p:extLst>
          </p:nvPr>
        </p:nvGraphicFramePr>
        <p:xfrm>
          <a:off x="179512" y="3850760"/>
          <a:ext cx="3240360" cy="3007240"/>
        </p:xfrm>
        <a:graphic>
          <a:graphicData uri="http://schemas.openxmlformats.org/presentationml/2006/ole">
            <mc:AlternateContent xmlns:mc="http://schemas.openxmlformats.org/markup-compatibility/2006">
              <mc:Choice xmlns:v="urn:schemas-microsoft-com:vml" Requires="v">
                <p:oleObj spid="_x0000_s34059" name="Equation" r:id="rId5" imgW="1765080" imgH="1638000" progId="Equation.DSMT4">
                  <p:embed/>
                </p:oleObj>
              </mc:Choice>
              <mc:Fallback>
                <p:oleObj name="Equation" r:id="rId5" imgW="1765080" imgH="1638000" progId="Equation.DSMT4">
                  <p:embed/>
                  <p:pic>
                    <p:nvPicPr>
                      <p:cNvPr id="0" name=""/>
                      <p:cNvPicPr/>
                      <p:nvPr/>
                    </p:nvPicPr>
                    <p:blipFill>
                      <a:blip r:embed="rId6"/>
                      <a:stretch>
                        <a:fillRect/>
                      </a:stretch>
                    </p:blipFill>
                    <p:spPr>
                      <a:xfrm>
                        <a:off x="179512" y="3850760"/>
                        <a:ext cx="3240360" cy="3007240"/>
                      </a:xfrm>
                      <a:prstGeom prst="rect">
                        <a:avLst/>
                      </a:prstGeom>
                    </p:spPr>
                  </p:pic>
                </p:oleObj>
              </mc:Fallback>
            </mc:AlternateContent>
          </a:graphicData>
        </a:graphic>
      </p:graphicFrame>
      <p:sp>
        <p:nvSpPr>
          <p:cNvPr id="3" name="矩形标注 2"/>
          <p:cNvSpPr/>
          <p:nvPr/>
        </p:nvSpPr>
        <p:spPr>
          <a:xfrm>
            <a:off x="4788024" y="4725144"/>
            <a:ext cx="2808312" cy="2232248"/>
          </a:xfrm>
          <a:prstGeom prst="wedgeRectCallout">
            <a:avLst>
              <a:gd name="adj1" fmla="val -150558"/>
              <a:gd name="adj2" fmla="val -467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此处计算的是</a:t>
            </a:r>
            <a:r>
              <a:rPr lang="en-US" altLang="zh-CN" sz="2400" dirty="0" smtClean="0"/>
              <a:t>M</a:t>
            </a:r>
            <a:r>
              <a:rPr lang="en-US" altLang="zh-CN" sz="2400" baseline="30000" dirty="0" smtClean="0"/>
              <a:t>T</a:t>
            </a:r>
            <a:r>
              <a:rPr lang="zh-CN" altLang="en-US" sz="2400" dirty="0" smtClean="0"/>
              <a:t>的主特征向量，不是</a:t>
            </a:r>
            <a:r>
              <a:rPr lang="en-US" altLang="zh-CN" sz="2400" dirty="0" smtClean="0"/>
              <a:t>M</a:t>
            </a:r>
            <a:r>
              <a:rPr lang="zh-CN" altLang="en-US" sz="2400" dirty="0" smtClean="0"/>
              <a:t>的主特征向量</a:t>
            </a:r>
            <a:endParaRPr lang="zh-CN" altLang="en-US" sz="2400" dirty="0"/>
          </a:p>
        </p:txBody>
      </p:sp>
    </p:spTree>
    <p:extLst>
      <p:ext uri="{BB962C8B-B14F-4D97-AF65-F5344CB8AC3E}">
        <p14:creationId xmlns:p14="http://schemas.microsoft.com/office/powerpoint/2010/main" val="373658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网页排名的另一种表示形式</a:t>
            </a:r>
            <a:endParaRPr lang="zh-CN" altLang="en-US" dirty="0"/>
          </a:p>
        </p:txBody>
      </p:sp>
      <p:sp>
        <p:nvSpPr>
          <p:cNvPr id="3" name="内容占位符 2"/>
          <p:cNvSpPr>
            <a:spLocks noGrp="1"/>
          </p:cNvSpPr>
          <p:nvPr>
            <p:ph idx="1"/>
          </p:nvPr>
        </p:nvSpPr>
        <p:spPr/>
        <p:txBody>
          <a:bodyPr>
            <a:normAutofit/>
          </a:bodyPr>
          <a:lstStyle/>
          <a:p>
            <a:r>
              <a:rPr lang="zh-CN" altLang="en-US" sz="2800" dirty="0"/>
              <a:t>假设一个由</a:t>
            </a:r>
            <a:r>
              <a:rPr lang="en-US" altLang="zh-CN" sz="2800" dirty="0"/>
              <a:t>4</a:t>
            </a:r>
            <a:r>
              <a:rPr lang="zh-CN" altLang="en-US" sz="2800" dirty="0"/>
              <a:t>个页面组成的小团体：</a:t>
            </a:r>
            <a:r>
              <a:rPr lang="en-US" altLang="zh-CN" sz="2800" dirty="0"/>
              <a:t>A</a:t>
            </a:r>
            <a:r>
              <a:rPr lang="zh-CN" altLang="en-US" sz="2800" dirty="0"/>
              <a:t>，</a:t>
            </a:r>
            <a:r>
              <a:rPr lang="en-US" altLang="zh-CN" sz="2800" dirty="0"/>
              <a:t>B</a:t>
            </a:r>
            <a:r>
              <a:rPr lang="zh-CN" altLang="en-US" sz="2800" dirty="0"/>
              <a:t>，</a:t>
            </a:r>
            <a:r>
              <a:rPr lang="en-US" altLang="zh-CN" sz="2800" dirty="0"/>
              <a:t>C</a:t>
            </a:r>
            <a:r>
              <a:rPr lang="zh-CN" altLang="en-US" sz="2800" dirty="0"/>
              <a:t>和</a:t>
            </a:r>
            <a:r>
              <a:rPr lang="en-US" altLang="zh-CN" sz="2800" dirty="0"/>
              <a:t>D</a:t>
            </a:r>
            <a:r>
              <a:rPr lang="zh-CN" altLang="en-US" sz="2800" dirty="0"/>
              <a:t>。如果所有页面都链向</a:t>
            </a:r>
            <a:r>
              <a:rPr lang="en-US" altLang="zh-CN" sz="2800" dirty="0"/>
              <a:t>A</a:t>
            </a:r>
            <a:r>
              <a:rPr lang="zh-CN" altLang="en-US" sz="2800" dirty="0"/>
              <a:t>，那么</a:t>
            </a:r>
            <a:r>
              <a:rPr lang="en-US" altLang="zh-CN" sz="2800" dirty="0"/>
              <a:t>A</a:t>
            </a:r>
            <a:r>
              <a:rPr lang="zh-CN" altLang="en-US" sz="2800" dirty="0"/>
              <a:t>的</a:t>
            </a:r>
            <a:r>
              <a:rPr lang="en-US" altLang="zh-CN" sz="2800" dirty="0" smtClean="0"/>
              <a:t>PR(PageRank)</a:t>
            </a:r>
            <a:r>
              <a:rPr lang="zh-CN" altLang="en-US" sz="2800" dirty="0" smtClean="0"/>
              <a:t>值</a:t>
            </a:r>
            <a:r>
              <a:rPr lang="zh-CN" altLang="en-US" sz="2800" dirty="0"/>
              <a:t>将是</a:t>
            </a:r>
            <a:r>
              <a:rPr lang="en-US" altLang="zh-CN" sz="2800" dirty="0"/>
              <a:t>B</a:t>
            </a:r>
            <a:r>
              <a:rPr lang="zh-CN" altLang="en-US" sz="2800" dirty="0"/>
              <a:t>，</a:t>
            </a:r>
            <a:r>
              <a:rPr lang="en-US" altLang="zh-CN" sz="2800" dirty="0"/>
              <a:t>C</a:t>
            </a:r>
            <a:r>
              <a:rPr lang="zh-CN" altLang="en-US" sz="2800" dirty="0"/>
              <a:t>及</a:t>
            </a:r>
            <a:r>
              <a:rPr lang="en-US" altLang="zh-CN" sz="2800" dirty="0"/>
              <a:t>D</a:t>
            </a:r>
            <a:r>
              <a:rPr lang="zh-CN" altLang="en-US" sz="2800" dirty="0"/>
              <a:t>的</a:t>
            </a:r>
            <a:r>
              <a:rPr lang="en-US" altLang="zh-CN" sz="2800" dirty="0" err="1"/>
              <a:t>Pagerank</a:t>
            </a:r>
            <a:r>
              <a:rPr lang="zh-CN" altLang="en-US" sz="2800" dirty="0"/>
              <a:t>总和</a:t>
            </a:r>
            <a:r>
              <a:rPr lang="zh-CN" altLang="en-US" sz="2800" dirty="0" smtClean="0"/>
              <a:t>。</a:t>
            </a:r>
            <a:endParaRPr lang="en-US" altLang="zh-CN" sz="2800" dirty="0" smtClean="0"/>
          </a:p>
          <a:p>
            <a:endParaRPr lang="en-US" altLang="zh-CN" sz="2800" dirty="0"/>
          </a:p>
          <a:p>
            <a:endParaRPr lang="en-US" altLang="zh-CN" sz="2800" dirty="0" smtClean="0"/>
          </a:p>
          <a:p>
            <a:r>
              <a:rPr lang="zh-CN" altLang="en-US" sz="2800" dirty="0"/>
              <a:t>继续假设</a:t>
            </a:r>
            <a:r>
              <a:rPr lang="en-US" altLang="zh-CN" sz="2800" dirty="0"/>
              <a:t>B</a:t>
            </a:r>
            <a:r>
              <a:rPr lang="zh-CN" altLang="en-US" sz="2800" dirty="0"/>
              <a:t>也有链接到</a:t>
            </a:r>
            <a:r>
              <a:rPr lang="en-US" altLang="zh-CN" sz="2800" dirty="0"/>
              <a:t>C</a:t>
            </a:r>
            <a:r>
              <a:rPr lang="zh-CN" altLang="en-US" sz="2800" dirty="0"/>
              <a:t>，并且</a:t>
            </a:r>
            <a:r>
              <a:rPr lang="en-US" altLang="zh-CN" sz="2800" dirty="0"/>
              <a:t>D</a:t>
            </a:r>
            <a:r>
              <a:rPr lang="zh-CN" altLang="en-US" sz="2800" dirty="0"/>
              <a:t>也有链接到包括</a:t>
            </a:r>
            <a:r>
              <a:rPr lang="en-US" altLang="zh-CN" sz="2800" dirty="0"/>
              <a:t>A</a:t>
            </a:r>
            <a:r>
              <a:rPr lang="zh-CN" altLang="en-US" sz="2800" dirty="0"/>
              <a:t>的</a:t>
            </a:r>
            <a:r>
              <a:rPr lang="en-US" altLang="zh-CN" sz="2800" dirty="0"/>
              <a:t>3</a:t>
            </a:r>
            <a:r>
              <a:rPr lang="zh-CN" altLang="en-US" sz="2800" dirty="0"/>
              <a:t>个页面。一个页面不能投票</a:t>
            </a:r>
            <a:r>
              <a:rPr lang="en-US" altLang="zh-CN" sz="2800" dirty="0"/>
              <a:t>2</a:t>
            </a:r>
            <a:r>
              <a:rPr lang="zh-CN" altLang="en-US" sz="2800" dirty="0"/>
              <a:t>次。所以</a:t>
            </a:r>
            <a:r>
              <a:rPr lang="en-US" altLang="zh-CN" sz="2800" dirty="0"/>
              <a:t>B</a:t>
            </a:r>
            <a:r>
              <a:rPr lang="zh-CN" altLang="en-US" sz="2800" dirty="0"/>
              <a:t>给每个页面半票。以同样的逻辑，</a:t>
            </a:r>
            <a:r>
              <a:rPr lang="en-US" altLang="zh-CN" sz="2800" dirty="0"/>
              <a:t>D</a:t>
            </a:r>
            <a:r>
              <a:rPr lang="zh-CN" altLang="en-US" sz="2800" dirty="0"/>
              <a:t>投出的票只有三分之一算到了</a:t>
            </a:r>
            <a:r>
              <a:rPr lang="en-US" altLang="zh-CN" sz="2800" dirty="0"/>
              <a:t>A</a:t>
            </a:r>
            <a:r>
              <a:rPr lang="zh-CN" altLang="en-US" sz="2800" dirty="0"/>
              <a:t>的</a:t>
            </a:r>
            <a:r>
              <a:rPr lang="en-US" altLang="zh-CN" sz="2800" dirty="0"/>
              <a:t>PageRank</a:t>
            </a:r>
            <a:r>
              <a:rPr lang="zh-CN" altLang="en-US" sz="2800" dirty="0"/>
              <a:t>上。</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560" y="3225108"/>
            <a:ext cx="4670123" cy="680293"/>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832" y="5830419"/>
            <a:ext cx="3707581" cy="838941"/>
          </a:xfrm>
          <a:prstGeom prst="rect">
            <a:avLst/>
          </a:prstGeom>
        </p:spPr>
      </p:pic>
    </p:spTree>
    <p:extLst>
      <p:ext uri="{BB962C8B-B14F-4D97-AF65-F5344CB8AC3E}">
        <p14:creationId xmlns:p14="http://schemas.microsoft.com/office/powerpoint/2010/main" val="137861010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网页排名的另一种表示形式</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即</a:t>
            </a:r>
            <a:endParaRPr lang="en-US" altLang="zh-CN" sz="2800" dirty="0" smtClean="0"/>
          </a:p>
          <a:p>
            <a:endParaRPr lang="en-US" altLang="zh-CN" sz="2800" dirty="0"/>
          </a:p>
          <a:p>
            <a:endParaRPr lang="en-US" altLang="zh-CN" sz="2800" dirty="0" smtClean="0"/>
          </a:p>
          <a:p>
            <a:endParaRPr lang="en-US" altLang="zh-CN" sz="2800" dirty="0"/>
          </a:p>
          <a:p>
            <a:r>
              <a:rPr lang="zh-CN" altLang="en-US" sz="2800" dirty="0" smtClean="0"/>
              <a:t>假设</a:t>
            </a:r>
            <a:r>
              <a:rPr lang="en-US" altLang="zh-CN" sz="2800" dirty="0" smtClean="0"/>
              <a:t>PR</a:t>
            </a:r>
            <a:r>
              <a:rPr lang="zh-CN" altLang="en-US" sz="2800" dirty="0" smtClean="0"/>
              <a:t>值表示的是网页被访问的概率，那么上面的公式可以理解为网页</a:t>
            </a:r>
            <a:r>
              <a:rPr lang="en-US" altLang="zh-CN" sz="2800" dirty="0" smtClean="0"/>
              <a:t>A</a:t>
            </a:r>
            <a:r>
              <a:rPr lang="zh-CN" altLang="en-US" sz="2800" dirty="0" smtClean="0"/>
              <a:t>被访问的概率为访问</a:t>
            </a:r>
            <a:r>
              <a:rPr lang="en-US" altLang="zh-CN" sz="2800" dirty="0" smtClean="0"/>
              <a:t>B</a:t>
            </a:r>
            <a:r>
              <a:rPr lang="zh-CN" altLang="en-US" sz="2800" dirty="0" smtClean="0"/>
              <a:t>后访问</a:t>
            </a:r>
            <a:r>
              <a:rPr lang="en-US" altLang="zh-CN" sz="2800" dirty="0" smtClean="0"/>
              <a:t>A</a:t>
            </a:r>
            <a:r>
              <a:rPr lang="zh-CN" altLang="en-US" sz="2800" dirty="0" smtClean="0"/>
              <a:t>的概率、访问</a:t>
            </a:r>
            <a:r>
              <a:rPr lang="en-US" altLang="zh-CN" sz="2800" dirty="0" smtClean="0"/>
              <a:t>C</a:t>
            </a:r>
            <a:r>
              <a:rPr lang="zh-CN" altLang="en-US" sz="2800" dirty="0" smtClean="0"/>
              <a:t>后访问</a:t>
            </a:r>
            <a:r>
              <a:rPr lang="en-US" altLang="zh-CN" sz="2800" dirty="0" smtClean="0"/>
              <a:t>A</a:t>
            </a:r>
            <a:r>
              <a:rPr lang="zh-CN" altLang="en-US" sz="2800" dirty="0" smtClean="0"/>
              <a:t>的概率与访问</a:t>
            </a:r>
            <a:r>
              <a:rPr lang="en-US" altLang="zh-CN" sz="2800" dirty="0" smtClean="0"/>
              <a:t>D</a:t>
            </a:r>
            <a:r>
              <a:rPr lang="zh-CN" altLang="en-US" sz="2800" dirty="0" smtClean="0"/>
              <a:t>后访问</a:t>
            </a:r>
            <a:r>
              <a:rPr lang="en-US" altLang="zh-CN" sz="2800" dirty="0" smtClean="0"/>
              <a:t>A</a:t>
            </a:r>
            <a:r>
              <a:rPr lang="zh-CN" altLang="en-US" sz="2800" dirty="0" smtClean="0"/>
              <a:t>的概率之和。但是除了被其他页面链接之外，用户还可能直接访问</a:t>
            </a:r>
            <a:r>
              <a:rPr lang="en-US" altLang="zh-CN" sz="2800" dirty="0" smtClean="0"/>
              <a:t>A</a:t>
            </a:r>
            <a:r>
              <a:rPr lang="zh-CN" altLang="en-US" sz="2800" dirty="0" smtClean="0"/>
              <a:t>，所以，</a:t>
            </a:r>
            <a:r>
              <a:rPr lang="en-US" altLang="zh-CN" sz="2800" dirty="0" smtClean="0"/>
              <a:t>A</a:t>
            </a:r>
            <a:r>
              <a:rPr lang="zh-CN" altLang="en-US" sz="2800" dirty="0" smtClean="0"/>
              <a:t>的</a:t>
            </a:r>
            <a:r>
              <a:rPr lang="en-US" altLang="zh-CN" sz="2800" dirty="0" smtClean="0"/>
              <a:t>PR</a:t>
            </a:r>
            <a:r>
              <a:rPr lang="zh-CN" altLang="en-US" sz="2800" dirty="0" smtClean="0"/>
              <a:t>值应为：</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2579976039"/>
              </p:ext>
            </p:extLst>
          </p:nvPr>
        </p:nvGraphicFramePr>
        <p:xfrm>
          <a:off x="2339752" y="2276872"/>
          <a:ext cx="4824536" cy="986231"/>
        </p:xfrm>
        <a:graphic>
          <a:graphicData uri="http://schemas.openxmlformats.org/presentationml/2006/ole">
            <mc:AlternateContent xmlns:mc="http://schemas.openxmlformats.org/markup-compatibility/2006">
              <mc:Choice xmlns:v="urn:schemas-microsoft-com:vml" Requires="v">
                <p:oleObj spid="_x0000_s76822" name="Equation" r:id="rId3" imgW="2298600" imgH="469800" progId="Equation.DSMT4">
                  <p:embed/>
                </p:oleObj>
              </mc:Choice>
              <mc:Fallback>
                <p:oleObj name="Equation" r:id="rId3" imgW="2298600" imgH="469800" progId="Equation.DSMT4">
                  <p:embed/>
                  <p:pic>
                    <p:nvPicPr>
                      <p:cNvPr id="0" name=""/>
                      <p:cNvPicPr/>
                      <p:nvPr/>
                    </p:nvPicPr>
                    <p:blipFill>
                      <a:blip r:embed="rId4"/>
                      <a:stretch>
                        <a:fillRect/>
                      </a:stretch>
                    </p:blipFill>
                    <p:spPr>
                      <a:xfrm>
                        <a:off x="2339752" y="2276872"/>
                        <a:ext cx="4824536" cy="986231"/>
                      </a:xfrm>
                      <a:prstGeom prst="rect">
                        <a:avLst/>
                      </a:prstGeom>
                    </p:spPr>
                  </p:pic>
                </p:oleObj>
              </mc:Fallback>
            </mc:AlternateContent>
          </a:graphicData>
        </a:graphic>
      </p:graphicFrame>
    </p:spTree>
    <p:extLst>
      <p:ext uri="{BB962C8B-B14F-4D97-AF65-F5344CB8AC3E}">
        <p14:creationId xmlns:p14="http://schemas.microsoft.com/office/powerpoint/2010/main" val="363590077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网页排名的另一种表示形式</a:t>
            </a:r>
            <a:endParaRPr lang="zh-CN" altLang="en-US" dirty="0"/>
          </a:p>
        </p:txBody>
      </p:sp>
      <p:sp>
        <p:nvSpPr>
          <p:cNvPr id="3" name="内容占位符 2"/>
          <p:cNvSpPr>
            <a:spLocks noGrp="1"/>
          </p:cNvSpPr>
          <p:nvPr>
            <p:ph idx="1"/>
          </p:nvPr>
        </p:nvSpPr>
        <p:spPr/>
        <p:txBody>
          <a:bodyPr>
            <a:normAutofit/>
          </a:bodyPr>
          <a:lstStyle/>
          <a:p>
            <a:endParaRPr lang="en-US" altLang="zh-CN" sz="2800" dirty="0" smtClean="0"/>
          </a:p>
          <a:p>
            <a:endParaRPr lang="en-US" altLang="zh-CN" sz="2800" dirty="0"/>
          </a:p>
          <a:p>
            <a:endParaRPr lang="en-US" altLang="zh-CN" sz="2800" dirty="0" smtClean="0"/>
          </a:p>
          <a:p>
            <a:r>
              <a:rPr lang="zh-CN" altLang="en-US" sz="2800" dirty="0" smtClean="0"/>
              <a:t>其中</a:t>
            </a:r>
            <a:r>
              <a:rPr lang="en-US" altLang="zh-CN" sz="2800" dirty="0" smtClean="0"/>
              <a:t>d</a:t>
            </a:r>
            <a:r>
              <a:rPr lang="zh-CN" altLang="en-US" sz="2800" dirty="0" smtClean="0"/>
              <a:t>表示访问其他页面后才访问</a:t>
            </a:r>
            <a:r>
              <a:rPr lang="en-US" altLang="zh-CN" sz="2800" dirty="0" smtClean="0"/>
              <a:t>A</a:t>
            </a:r>
            <a:r>
              <a:rPr lang="zh-CN" altLang="en-US" sz="2800" dirty="0" smtClean="0"/>
              <a:t>的概率</a:t>
            </a:r>
            <a:r>
              <a:rPr lang="en-US" altLang="zh-CN" sz="2800" dirty="0" smtClean="0"/>
              <a:t>(1-d</a:t>
            </a:r>
            <a:r>
              <a:rPr lang="zh-CN" altLang="en-US" sz="2800" dirty="0" smtClean="0"/>
              <a:t>表示直接访问</a:t>
            </a:r>
            <a:r>
              <a:rPr lang="en-US" altLang="zh-CN" sz="2800" dirty="0" smtClean="0"/>
              <a:t>A</a:t>
            </a:r>
            <a:r>
              <a:rPr lang="zh-CN" altLang="en-US" sz="2800" dirty="0" smtClean="0"/>
              <a:t>的概率</a:t>
            </a:r>
            <a:r>
              <a:rPr lang="en-US" altLang="zh-CN" sz="2800" dirty="0" smtClean="0"/>
              <a:t>)</a:t>
            </a:r>
            <a:r>
              <a:rPr lang="zh-CN" altLang="en-US" sz="2800" dirty="0" smtClean="0"/>
              <a:t>，</a:t>
            </a:r>
            <a:r>
              <a:rPr lang="en-US" altLang="zh-CN" sz="2800" dirty="0" smtClean="0"/>
              <a:t>N</a:t>
            </a:r>
            <a:r>
              <a:rPr lang="zh-CN" altLang="en-US" sz="2800" dirty="0" smtClean="0"/>
              <a:t>表示网页的总数量。</a:t>
            </a:r>
            <a:endParaRPr lang="en-US" altLang="zh-CN" sz="2800" dirty="0" smtClean="0"/>
          </a:p>
          <a:p>
            <a:r>
              <a:rPr lang="zh-CN" altLang="en-US" sz="2800" dirty="0" smtClean="0"/>
              <a:t>也可以写成如下形式</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3829155983"/>
              </p:ext>
            </p:extLst>
          </p:nvPr>
        </p:nvGraphicFramePr>
        <p:xfrm>
          <a:off x="1475656" y="1772816"/>
          <a:ext cx="6316663" cy="1065212"/>
        </p:xfrm>
        <a:graphic>
          <a:graphicData uri="http://schemas.openxmlformats.org/presentationml/2006/ole">
            <mc:AlternateContent xmlns:mc="http://schemas.openxmlformats.org/markup-compatibility/2006">
              <mc:Choice xmlns:v="urn:schemas-microsoft-com:vml" Requires="v">
                <p:oleObj spid="_x0000_s77846" name="Equation" r:id="rId3" imgW="3009600" imgH="507960" progId="Equation.DSMT4">
                  <p:embed/>
                </p:oleObj>
              </mc:Choice>
              <mc:Fallback>
                <p:oleObj name="Equation" r:id="rId3" imgW="3009600" imgH="507960" progId="Equation.DSMT4">
                  <p:embed/>
                  <p:pic>
                    <p:nvPicPr>
                      <p:cNvPr id="0" name="对象 3"/>
                      <p:cNvPicPr>
                        <a:picLocks noChangeAspect="1" noChangeArrowheads="1"/>
                      </p:cNvPicPr>
                      <p:nvPr/>
                    </p:nvPicPr>
                    <p:blipFill>
                      <a:blip r:embed="rId4"/>
                      <a:srcRect/>
                      <a:stretch>
                        <a:fillRect/>
                      </a:stretch>
                    </p:blipFill>
                    <p:spPr bwMode="auto">
                      <a:xfrm>
                        <a:off x="1475656" y="1772816"/>
                        <a:ext cx="6316663"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图片 4"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7704" y="5013176"/>
            <a:ext cx="6192687" cy="1362074"/>
          </a:xfrm>
          <a:prstGeom prst="rect">
            <a:avLst/>
          </a:prstGeom>
        </p:spPr>
      </p:pic>
    </p:spTree>
    <p:extLst>
      <p:ext uri="{BB962C8B-B14F-4D97-AF65-F5344CB8AC3E}">
        <p14:creationId xmlns:p14="http://schemas.microsoft.com/office/powerpoint/2010/main" val="222949693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两种表示形式的关系</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由于</a:t>
            </a:r>
            <a:endParaRPr lang="en-US" altLang="zh-CN" sz="2800" dirty="0" smtClean="0"/>
          </a:p>
          <a:p>
            <a:endParaRPr lang="en-US" altLang="zh-CN" sz="2800" dirty="0"/>
          </a:p>
          <a:p>
            <a:r>
              <a:rPr lang="zh-CN" altLang="en-US" sz="2800" dirty="0" smtClean="0"/>
              <a:t>以节点</a:t>
            </a:r>
            <a:r>
              <a:rPr lang="en-US" altLang="zh-CN" sz="2800" dirty="0" smtClean="0"/>
              <a:t>1</a:t>
            </a:r>
            <a:r>
              <a:rPr lang="zh-CN" altLang="en-US" sz="2800" dirty="0" smtClean="0"/>
              <a:t>的网页排名值为例：</a:t>
            </a:r>
            <a:endParaRPr lang="en-US" altLang="zh-CN" sz="2800" dirty="0" smtClean="0"/>
          </a:p>
          <a:p>
            <a:endParaRPr lang="en-US" altLang="zh-CN" sz="2800" dirty="0"/>
          </a:p>
          <a:p>
            <a:endParaRPr lang="en-US" altLang="zh-CN" sz="2800" dirty="0" smtClean="0"/>
          </a:p>
        </p:txBody>
      </p:sp>
      <p:graphicFrame>
        <p:nvGraphicFramePr>
          <p:cNvPr id="4" name="对象 3"/>
          <p:cNvGraphicFramePr>
            <a:graphicFrameLocks noChangeAspect="1"/>
          </p:cNvGraphicFramePr>
          <p:nvPr>
            <p:extLst>
              <p:ext uri="{D42A27DB-BD31-4B8C-83A1-F6EECF244321}">
                <p14:modId xmlns:p14="http://schemas.microsoft.com/office/powerpoint/2010/main" val="1930930175"/>
              </p:ext>
            </p:extLst>
          </p:nvPr>
        </p:nvGraphicFramePr>
        <p:xfrm>
          <a:off x="2771800" y="1844824"/>
          <a:ext cx="3703935" cy="617818"/>
        </p:xfrm>
        <a:graphic>
          <a:graphicData uri="http://schemas.openxmlformats.org/presentationml/2006/ole">
            <mc:AlternateContent xmlns:mc="http://schemas.openxmlformats.org/markup-compatibility/2006">
              <mc:Choice xmlns:v="urn:schemas-microsoft-com:vml" Requires="v">
                <p:oleObj spid="_x0000_s42259" name="Equation" r:id="rId3" imgW="1600200" imgH="266400" progId="Equation.DSMT4">
                  <p:embed/>
                </p:oleObj>
              </mc:Choice>
              <mc:Fallback>
                <p:oleObj name="Equation" r:id="rId3" imgW="1600200" imgH="266400" progId="Equation.DSMT4">
                  <p:embed/>
                  <p:pic>
                    <p:nvPicPr>
                      <p:cNvPr id="0" name="对象 4"/>
                      <p:cNvPicPr>
                        <a:picLocks noChangeAspect="1" noChangeArrowheads="1"/>
                      </p:cNvPicPr>
                      <p:nvPr/>
                    </p:nvPicPr>
                    <p:blipFill>
                      <a:blip r:embed="rId4"/>
                      <a:srcRect/>
                      <a:stretch>
                        <a:fillRect/>
                      </a:stretch>
                    </p:blipFill>
                    <p:spPr bwMode="auto">
                      <a:xfrm>
                        <a:off x="2771800" y="1844824"/>
                        <a:ext cx="3703935" cy="617818"/>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105110003"/>
              </p:ext>
            </p:extLst>
          </p:nvPr>
        </p:nvGraphicFramePr>
        <p:xfrm>
          <a:off x="2363788" y="3167063"/>
          <a:ext cx="5149850" cy="3690937"/>
        </p:xfrm>
        <a:graphic>
          <a:graphicData uri="http://schemas.openxmlformats.org/presentationml/2006/ole">
            <mc:AlternateContent xmlns:mc="http://schemas.openxmlformats.org/markup-compatibility/2006">
              <mc:Choice xmlns:v="urn:schemas-microsoft-com:vml" Requires="v">
                <p:oleObj spid="_x0000_s42260" name="Equation" r:id="rId5" imgW="2768400" imgH="1981080" progId="Equation.DSMT4">
                  <p:embed/>
                </p:oleObj>
              </mc:Choice>
              <mc:Fallback>
                <p:oleObj name="Equation" r:id="rId5" imgW="2768400" imgH="1981080" progId="Equation.DSMT4">
                  <p:embed/>
                  <p:pic>
                    <p:nvPicPr>
                      <p:cNvPr id="0" name="对象 3"/>
                      <p:cNvPicPr>
                        <a:picLocks noChangeAspect="1" noChangeArrowheads="1"/>
                      </p:cNvPicPr>
                      <p:nvPr/>
                    </p:nvPicPr>
                    <p:blipFill>
                      <a:blip r:embed="rId6"/>
                      <a:srcRect/>
                      <a:stretch>
                        <a:fillRect/>
                      </a:stretch>
                    </p:blipFill>
                    <p:spPr bwMode="auto">
                      <a:xfrm>
                        <a:off x="2363788" y="3167063"/>
                        <a:ext cx="5149850" cy="369093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77408139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两种表示形式的关系</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所以，网页排名的迭代式也可以表示为：</a:t>
            </a:r>
            <a:endParaRPr lang="en-US" altLang="zh-CN" sz="2800" dirty="0" smtClean="0"/>
          </a:p>
          <a:p>
            <a:endParaRPr lang="en-US" altLang="zh-CN" sz="2800" dirty="0"/>
          </a:p>
          <a:p>
            <a:endParaRPr lang="en-US" altLang="zh-CN" sz="2800" dirty="0" smtClean="0"/>
          </a:p>
          <a:p>
            <a:endParaRPr lang="en-US" altLang="zh-CN" sz="2800" dirty="0"/>
          </a:p>
          <a:p>
            <a:r>
              <a:rPr lang="zh-CN" altLang="en-US" sz="2800" dirty="0" smtClean="0"/>
              <a:t>即</a:t>
            </a:r>
            <a:endParaRPr lang="zh-CN" altLang="en-US" sz="2800" dirty="0"/>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3" y="4336189"/>
            <a:ext cx="6408711" cy="1409588"/>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288735959"/>
              </p:ext>
            </p:extLst>
          </p:nvPr>
        </p:nvGraphicFramePr>
        <p:xfrm>
          <a:off x="1795463" y="2349500"/>
          <a:ext cx="5768975" cy="1179513"/>
        </p:xfrm>
        <a:graphic>
          <a:graphicData uri="http://schemas.openxmlformats.org/presentationml/2006/ole">
            <mc:AlternateContent xmlns:mc="http://schemas.openxmlformats.org/markup-compatibility/2006">
              <mc:Choice xmlns:v="urn:schemas-microsoft-com:vml" Requires="v">
                <p:oleObj spid="_x0000_s43140" name="Equation" r:id="rId4" imgW="2298600" imgH="469800" progId="Equation.DSMT4">
                  <p:embed/>
                </p:oleObj>
              </mc:Choice>
              <mc:Fallback>
                <p:oleObj name="Equation" r:id="rId4" imgW="2298600" imgH="469800" progId="Equation.DSMT4">
                  <p:embed/>
                  <p:pic>
                    <p:nvPicPr>
                      <p:cNvPr id="0" name="对象 4"/>
                      <p:cNvPicPr>
                        <a:picLocks noChangeAspect="1" noChangeArrowheads="1"/>
                      </p:cNvPicPr>
                      <p:nvPr/>
                    </p:nvPicPr>
                    <p:blipFill>
                      <a:blip r:embed="rId5"/>
                      <a:srcRect/>
                      <a:stretch>
                        <a:fillRect/>
                      </a:stretch>
                    </p:blipFill>
                    <p:spPr bwMode="auto">
                      <a:xfrm>
                        <a:off x="1795463" y="2349500"/>
                        <a:ext cx="5768975" cy="117951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7673662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RersonalRank</a:t>
            </a:r>
            <a:r>
              <a:rPr lang="zh-CN" altLang="en-US" dirty="0" smtClean="0"/>
              <a:t>算法</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如果用用户节点和物品节点</a:t>
            </a:r>
            <a:r>
              <a:rPr lang="zh-CN" altLang="en-US" sz="2800" dirty="0"/>
              <a:t>替换上面的网页节点就可以计算出</a:t>
            </a:r>
            <a:r>
              <a:rPr lang="zh-CN" altLang="en-US" sz="2800" dirty="0" smtClean="0"/>
              <a:t>每个用户和物品在</a:t>
            </a:r>
            <a:r>
              <a:rPr lang="zh-CN" altLang="en-US" sz="2800" dirty="0"/>
              <a:t>全局的重要性，给出全局的排名，显然这并不是我们想要的，我们需要计算的是物品节点相对于某一个用户</a:t>
            </a:r>
            <a:r>
              <a:rPr lang="zh-CN" altLang="en-US" sz="2800" dirty="0" smtClean="0"/>
              <a:t>节</a:t>
            </a:r>
            <a:r>
              <a:rPr lang="en-US" altLang="zh-CN" sz="2800" dirty="0" smtClean="0"/>
              <a:t>u</a:t>
            </a:r>
            <a:r>
              <a:rPr lang="zh-CN" altLang="en-US" sz="2800" dirty="0"/>
              <a:t>的相关性</a:t>
            </a:r>
            <a:r>
              <a:rPr lang="zh-CN" altLang="en-US" sz="2800" dirty="0" smtClean="0"/>
              <a:t>。</a:t>
            </a:r>
            <a:endParaRPr lang="en-US" altLang="zh-CN" sz="2800" dirty="0" smtClean="0"/>
          </a:p>
          <a:p>
            <a:r>
              <a:rPr lang="zh-CN" altLang="en-US" sz="2800" dirty="0" smtClean="0"/>
              <a:t>注意，在随机游走中，是不区分用户节点和物品节点的，即最后求出的结果中，既包含物品与用户的相关性，也包含用户之间的相似度。</a:t>
            </a:r>
            <a:endParaRPr lang="zh-CN" altLang="en-US" sz="2800" dirty="0"/>
          </a:p>
        </p:txBody>
      </p:sp>
    </p:spTree>
    <p:extLst>
      <p:ext uri="{BB962C8B-B14F-4D97-AF65-F5344CB8AC3E}">
        <p14:creationId xmlns:p14="http://schemas.microsoft.com/office/powerpoint/2010/main" val="257625250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RersonalRank</a:t>
            </a:r>
            <a:r>
              <a:rPr lang="zh-CN" altLang="en-US" dirty="0"/>
              <a:t>算法</a:t>
            </a:r>
          </a:p>
        </p:txBody>
      </p:sp>
      <p:sp>
        <p:nvSpPr>
          <p:cNvPr id="3" name="内容占位符 2"/>
          <p:cNvSpPr>
            <a:spLocks noGrp="1"/>
          </p:cNvSpPr>
          <p:nvPr>
            <p:ph idx="1"/>
          </p:nvPr>
        </p:nvSpPr>
        <p:spPr/>
        <p:txBody>
          <a:bodyPr>
            <a:normAutofit/>
          </a:bodyPr>
          <a:lstStyle/>
          <a:p>
            <a:r>
              <a:rPr lang="zh-CN" altLang="en-US" sz="2800" dirty="0" smtClean="0"/>
              <a:t>斯坦福大学的</a:t>
            </a:r>
            <a:r>
              <a:rPr lang="en-US" altLang="zh-CN" sz="2800" dirty="0" err="1"/>
              <a:t>Haveliwala</a:t>
            </a:r>
            <a:r>
              <a:rPr lang="zh-CN" altLang="en-US" sz="2800" dirty="0"/>
              <a:t>于</a:t>
            </a:r>
            <a:r>
              <a:rPr lang="en-US" altLang="zh-CN" sz="2800" dirty="0"/>
              <a:t>2002</a:t>
            </a:r>
            <a:r>
              <a:rPr lang="zh-CN" altLang="en-US" sz="2800" dirty="0"/>
              <a:t>年在他</a:t>
            </a:r>
            <a:r>
              <a:rPr lang="en-US" altLang="zh-CN" sz="2800" dirty="0"/>
              <a:t>《Topic-sensitive </a:t>
            </a:r>
            <a:r>
              <a:rPr lang="en-US" altLang="zh-CN" sz="2800" dirty="0" err="1"/>
              <a:t>pagerank</a:t>
            </a:r>
            <a:r>
              <a:rPr lang="en-US" altLang="zh-CN" sz="2800" dirty="0"/>
              <a:t>》</a:t>
            </a:r>
            <a:r>
              <a:rPr lang="zh-CN" altLang="en-US" sz="2800" dirty="0"/>
              <a:t>一文中提出了</a:t>
            </a:r>
            <a:r>
              <a:rPr lang="en-US" altLang="zh-CN" sz="2800" dirty="0"/>
              <a:t>PersonalRank</a:t>
            </a:r>
            <a:r>
              <a:rPr lang="zh-CN" altLang="en-US" sz="2800" dirty="0"/>
              <a:t>算法，该算法能够为用户个性化的对所有物品进行排序</a:t>
            </a:r>
            <a:r>
              <a:rPr lang="zh-CN" altLang="en-US" sz="2800" dirty="0" smtClean="0"/>
              <a:t>。</a:t>
            </a:r>
            <a:endParaRPr lang="en-US" altLang="zh-CN" sz="2800" dirty="0" smtClean="0"/>
          </a:p>
          <a:p>
            <a:r>
              <a:rPr lang="en-US" altLang="zh-CN" sz="2800" dirty="0"/>
              <a:t>PersonalRank</a:t>
            </a:r>
            <a:r>
              <a:rPr lang="zh-CN" altLang="en-US" sz="2800" dirty="0" smtClean="0"/>
              <a:t>算法的迭代式与网页排名类似，为</a:t>
            </a:r>
            <a:endParaRPr lang="zh-CN" altLang="en-US" sz="2800" dirty="0"/>
          </a:p>
        </p:txBody>
      </p:sp>
      <p:graphicFrame>
        <p:nvGraphicFramePr>
          <p:cNvPr id="7" name="对象 6"/>
          <p:cNvGraphicFramePr>
            <a:graphicFrameLocks noChangeAspect="1"/>
          </p:cNvGraphicFramePr>
          <p:nvPr>
            <p:extLst>
              <p:ext uri="{D42A27DB-BD31-4B8C-83A1-F6EECF244321}">
                <p14:modId xmlns:p14="http://schemas.microsoft.com/office/powerpoint/2010/main" val="1555380981"/>
              </p:ext>
            </p:extLst>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44161" name="Equation" r:id="rId3" imgW="114120" imgH="177480" progId="Equation.DSMT4">
                  <p:embed/>
                </p:oleObj>
              </mc:Choice>
              <mc:Fallback>
                <p:oleObj name="Equation" r:id="rId3" imgW="114120" imgH="177480" progId="Equation.DSMT4">
                  <p:embed/>
                  <p:pic>
                    <p:nvPicPr>
                      <p:cNvPr id="0" name=""/>
                      <p:cNvPicPr/>
                      <p:nvPr/>
                    </p:nvPicPr>
                    <p:blipFill>
                      <a:blip r:embed="rId4"/>
                      <a:stretch>
                        <a:fillRect/>
                      </a:stretch>
                    </p:blipFill>
                    <p:spPr>
                      <a:xfrm>
                        <a:off x="4794250" y="2371725"/>
                        <a:ext cx="114300" cy="177800"/>
                      </a:xfrm>
                      <a:prstGeom prst="rect">
                        <a:avLst/>
                      </a:prstGeom>
                    </p:spPr>
                  </p:pic>
                </p:oleObj>
              </mc:Fallback>
            </mc:AlternateContent>
          </a:graphicData>
        </a:graphic>
      </p:graphicFrame>
      <p:pic>
        <p:nvPicPr>
          <p:cNvPr id="8" name="图片 7"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3729" y="3861048"/>
            <a:ext cx="4968552" cy="2033137"/>
          </a:xfrm>
          <a:prstGeom prst="rect">
            <a:avLst/>
          </a:prstGeom>
        </p:spPr>
      </p:pic>
      <p:sp>
        <p:nvSpPr>
          <p:cNvPr id="9" name="TextBox 8"/>
          <p:cNvSpPr txBox="1"/>
          <p:nvPr/>
        </p:nvSpPr>
        <p:spPr>
          <a:xfrm>
            <a:off x="1272797" y="6069596"/>
            <a:ext cx="6670416" cy="523220"/>
          </a:xfrm>
          <a:prstGeom prst="rect">
            <a:avLst/>
          </a:prstGeom>
          <a:noFill/>
        </p:spPr>
        <p:txBody>
          <a:bodyPr wrap="none" rtlCol="0">
            <a:spAutoFit/>
          </a:bodyPr>
          <a:lstStyle/>
          <a:p>
            <a:r>
              <a:rPr lang="en-US" altLang="zh-CN" sz="2800" dirty="0" smtClean="0"/>
              <a:t>PR(</a:t>
            </a:r>
            <a:r>
              <a:rPr lang="en-US" altLang="zh-CN" sz="2800" dirty="0" err="1" smtClean="0"/>
              <a:t>i</a:t>
            </a:r>
            <a:r>
              <a:rPr lang="en-US" altLang="zh-CN" sz="2800" dirty="0" smtClean="0"/>
              <a:t>)</a:t>
            </a:r>
            <a:r>
              <a:rPr lang="zh-CN" altLang="en-US" sz="2800" dirty="0" smtClean="0"/>
              <a:t>表示的是节点</a:t>
            </a:r>
            <a:r>
              <a:rPr lang="en-US" altLang="zh-CN" sz="2800" dirty="0" err="1" smtClean="0"/>
              <a:t>i</a:t>
            </a:r>
            <a:r>
              <a:rPr lang="zh-CN" altLang="en-US" sz="2800" dirty="0" smtClean="0"/>
              <a:t>对于用户</a:t>
            </a:r>
            <a:r>
              <a:rPr lang="en-US" altLang="zh-CN" sz="2800" dirty="0" smtClean="0"/>
              <a:t>u</a:t>
            </a:r>
            <a:r>
              <a:rPr lang="zh-CN" altLang="en-US" sz="2800" dirty="0" smtClean="0"/>
              <a:t>的重要程度</a:t>
            </a:r>
            <a:endParaRPr lang="zh-CN" altLang="en-US" sz="2800" dirty="0"/>
          </a:p>
        </p:txBody>
      </p:sp>
    </p:spTree>
    <p:extLst>
      <p:ext uri="{BB962C8B-B14F-4D97-AF65-F5344CB8AC3E}">
        <p14:creationId xmlns:p14="http://schemas.microsoft.com/office/powerpoint/2010/main" val="195953456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RersonalRank</a:t>
            </a:r>
            <a:r>
              <a:rPr lang="zh-CN" altLang="en-US" dirty="0"/>
              <a:t>算法</a:t>
            </a:r>
          </a:p>
        </p:txBody>
      </p:sp>
      <p:sp>
        <p:nvSpPr>
          <p:cNvPr id="3" name="内容占位符 2"/>
          <p:cNvSpPr>
            <a:spLocks noGrp="1"/>
          </p:cNvSpPr>
          <p:nvPr>
            <p:ph idx="1"/>
          </p:nvPr>
        </p:nvSpPr>
        <p:spPr/>
        <p:txBody>
          <a:bodyPr>
            <a:normAutofit/>
          </a:bodyPr>
          <a:lstStyle/>
          <a:p>
            <a:r>
              <a:rPr lang="en-US" altLang="zh-CN" sz="2800" dirty="0" smtClean="0"/>
              <a:t>PageRank</a:t>
            </a:r>
            <a:r>
              <a:rPr lang="zh-CN" altLang="en-US" sz="2800" dirty="0" smtClean="0"/>
              <a:t>算法可以理解为在图中随机的游走可以走到每个节点的概率加上直接访问某个节点的概率，同时假设每个节点被直接访问的概率相等所以</a:t>
            </a:r>
            <a:r>
              <a:rPr lang="en-US" altLang="zh-CN" sz="2800" dirty="0" smtClean="0"/>
              <a:t>PageRank</a:t>
            </a:r>
            <a:r>
              <a:rPr lang="zh-CN" altLang="en-US" sz="2800" dirty="0" smtClean="0"/>
              <a:t>中的第一项是</a:t>
            </a:r>
            <a:r>
              <a:rPr lang="en-US" altLang="zh-CN" sz="2800" dirty="0" smtClean="0"/>
              <a:t>(1-d)/N</a:t>
            </a:r>
            <a:r>
              <a:rPr lang="zh-CN" altLang="en-US" sz="2800" dirty="0" smtClean="0"/>
              <a:t>。</a:t>
            </a:r>
            <a:endParaRPr lang="en-US" altLang="zh-CN" sz="2800" dirty="0" smtClean="0"/>
          </a:p>
          <a:p>
            <a:r>
              <a:rPr lang="zh-CN" altLang="en-US" sz="2800" dirty="0" smtClean="0"/>
              <a:t>在推荐系统中，显然这一假设是不对的，推荐系统中对某个用户</a:t>
            </a:r>
            <a:r>
              <a:rPr lang="en-US" altLang="zh-CN" sz="2800" dirty="0" smtClean="0"/>
              <a:t>u</a:t>
            </a:r>
            <a:r>
              <a:rPr lang="zh-CN" altLang="en-US" sz="2800" dirty="0" smtClean="0"/>
              <a:t>进行推荐时                                         是以该用户为中心的，所以                                           第一项应该改为</a:t>
            </a:r>
            <a:r>
              <a:rPr lang="en-US" altLang="zh-CN" sz="2800" dirty="0" smtClean="0"/>
              <a:t>(1-d)</a:t>
            </a:r>
            <a:r>
              <a:rPr lang="en-US" altLang="zh-CN" sz="2800" dirty="0" err="1" smtClean="0"/>
              <a:t>r</a:t>
            </a:r>
            <a:r>
              <a:rPr lang="en-US" altLang="zh-CN" sz="2800" baseline="-25000" dirty="0" err="1" smtClean="0"/>
              <a:t>i</a:t>
            </a:r>
            <a:r>
              <a:rPr lang="zh-CN" altLang="en-US" sz="2800" dirty="0" smtClean="0"/>
              <a:t>，其中</a:t>
            </a:r>
            <a:endParaRPr lang="zh-CN" altLang="en-US" sz="2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6186" y="4090775"/>
            <a:ext cx="3557686" cy="27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3950" y="5373216"/>
            <a:ext cx="2440009" cy="936104"/>
          </a:xfrm>
          <a:prstGeom prst="rect">
            <a:avLst/>
          </a:prstGeom>
        </p:spPr>
      </p:pic>
    </p:spTree>
    <p:extLst>
      <p:ext uri="{BB962C8B-B14F-4D97-AF65-F5344CB8AC3E}">
        <p14:creationId xmlns:p14="http://schemas.microsoft.com/office/powerpoint/2010/main" val="1904966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注意</a:t>
            </a:r>
          </a:p>
        </p:txBody>
      </p:sp>
      <p:sp>
        <p:nvSpPr>
          <p:cNvPr id="3" name="内容占位符 2"/>
          <p:cNvSpPr>
            <a:spLocks noGrp="1"/>
          </p:cNvSpPr>
          <p:nvPr>
            <p:ph idx="1"/>
          </p:nvPr>
        </p:nvSpPr>
        <p:spPr/>
        <p:txBody>
          <a:bodyPr>
            <a:normAutofit/>
          </a:bodyPr>
          <a:lstStyle/>
          <a:p>
            <a:r>
              <a:rPr lang="zh-CN" altLang="en-US" sz="2800" dirty="0" smtClean="0"/>
              <a:t>如果只考虑召回率的话，那么把系统中所有的物品都推荐给用户就可以了，而如果只考虑准确率又不能覆盖用户所有的偏好，所以</a:t>
            </a:r>
            <a:r>
              <a:rPr lang="zh-CN" altLang="en-US" sz="2800" dirty="0"/>
              <a:t>准确率和召回率需要同时评估，</a:t>
            </a:r>
            <a:r>
              <a:rPr lang="zh-CN" altLang="en-US" sz="2800" dirty="0" smtClean="0"/>
              <a:t>缺一不可。</a:t>
            </a:r>
            <a:endParaRPr lang="zh-CN" altLang="en-US" sz="2800" dirty="0"/>
          </a:p>
        </p:txBody>
      </p:sp>
    </p:spTree>
    <p:extLst>
      <p:ext uri="{BB962C8B-B14F-4D97-AF65-F5344CB8AC3E}">
        <p14:creationId xmlns:p14="http://schemas.microsoft.com/office/powerpoint/2010/main" val="137475080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RersonalRank</a:t>
            </a:r>
            <a:r>
              <a:rPr lang="zh-CN" altLang="en-US" dirty="0"/>
              <a:t>算法</a:t>
            </a:r>
          </a:p>
        </p:txBody>
      </p:sp>
      <p:sp>
        <p:nvSpPr>
          <p:cNvPr id="3" name="内容占位符 2"/>
          <p:cNvSpPr>
            <a:spLocks noGrp="1"/>
          </p:cNvSpPr>
          <p:nvPr>
            <p:ph idx="1"/>
          </p:nvPr>
        </p:nvSpPr>
        <p:spPr/>
        <p:txBody>
          <a:bodyPr>
            <a:normAutofit/>
          </a:bodyPr>
          <a:lstStyle/>
          <a:p>
            <a:r>
              <a:rPr lang="zh-CN" altLang="en-US" sz="2800" dirty="0" smtClean="0"/>
              <a:t>即用户</a:t>
            </a:r>
            <a:r>
              <a:rPr lang="en-US" altLang="zh-CN" sz="2800" dirty="0" smtClean="0"/>
              <a:t>u</a:t>
            </a:r>
            <a:r>
              <a:rPr lang="zh-CN" altLang="en-US" sz="2800" dirty="0" smtClean="0"/>
              <a:t>每次前进除了以概率</a:t>
            </a:r>
            <a:r>
              <a:rPr lang="en-US" altLang="zh-CN" sz="2800" dirty="0" smtClean="0"/>
              <a:t>d</a:t>
            </a:r>
            <a:r>
              <a:rPr lang="zh-CN" altLang="en-US" sz="2800" dirty="0" smtClean="0"/>
              <a:t>在图中继续游走外，还有可能以</a:t>
            </a:r>
            <a:r>
              <a:rPr lang="en-US" altLang="zh-CN" sz="2800" dirty="0" smtClean="0"/>
              <a:t>1-d</a:t>
            </a:r>
            <a:r>
              <a:rPr lang="zh-CN" altLang="en-US" sz="2800" dirty="0" smtClean="0"/>
              <a:t>的概率回到起点</a:t>
            </a:r>
            <a:r>
              <a:rPr lang="en-US" altLang="zh-CN" sz="2800" dirty="0" smtClean="0"/>
              <a:t>(</a:t>
            </a:r>
            <a:r>
              <a:rPr lang="zh-CN" altLang="en-US" sz="2800" dirty="0" smtClean="0"/>
              <a:t>代表用户</a:t>
            </a:r>
            <a:r>
              <a:rPr lang="en-US" altLang="zh-CN" sz="2800" dirty="0" smtClean="0"/>
              <a:t>u</a:t>
            </a:r>
            <a:r>
              <a:rPr lang="zh-CN" altLang="en-US" sz="2800" dirty="0" smtClean="0"/>
              <a:t>的节点</a:t>
            </a:r>
            <a:r>
              <a:rPr lang="en-US" altLang="zh-CN" sz="2800" dirty="0" smtClean="0"/>
              <a:t>)</a:t>
            </a:r>
            <a:r>
              <a:rPr lang="zh-CN" altLang="en-US" sz="2800" dirty="0" smtClean="0"/>
              <a:t>。</a:t>
            </a:r>
            <a:endParaRPr lang="en-US" altLang="zh-CN" sz="2800" dirty="0" smtClean="0"/>
          </a:p>
          <a:p>
            <a:r>
              <a:rPr lang="zh-CN" altLang="en-US" sz="2800" dirty="0" smtClean="0"/>
              <a:t>这样一来，与用户</a:t>
            </a:r>
            <a:r>
              <a:rPr lang="en-US" altLang="zh-CN" sz="2800" dirty="0" smtClean="0"/>
              <a:t>u</a:t>
            </a:r>
            <a:r>
              <a:rPr lang="zh-CN" altLang="en-US" sz="2800" dirty="0" smtClean="0"/>
              <a:t>更相关的物品被访问到的概率一定会增加，使得</a:t>
            </a:r>
            <a:r>
              <a:rPr lang="en-US" altLang="zh-CN" sz="2800" dirty="0" smtClean="0"/>
              <a:t>PageRank</a:t>
            </a:r>
            <a:r>
              <a:rPr lang="zh-CN" altLang="en-US" sz="2800" dirty="0" smtClean="0"/>
              <a:t>算法可以进行个性化推荐。</a:t>
            </a:r>
            <a:endParaRPr lang="zh-CN" altLang="en-US" sz="2800" dirty="0"/>
          </a:p>
        </p:txBody>
      </p:sp>
    </p:spTree>
    <p:extLst>
      <p:ext uri="{BB962C8B-B14F-4D97-AF65-F5344CB8AC3E}">
        <p14:creationId xmlns:p14="http://schemas.microsoft.com/office/powerpoint/2010/main" val="4348876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表示成向量形式</a:t>
            </a:r>
            <a:endParaRPr lang="zh-CN" altLang="en-US" dirty="0"/>
          </a:p>
        </p:txBody>
      </p:sp>
      <p:sp>
        <p:nvSpPr>
          <p:cNvPr id="3" name="内容占位符 2"/>
          <p:cNvSpPr>
            <a:spLocks noGrp="1"/>
          </p:cNvSpPr>
          <p:nvPr>
            <p:ph idx="1"/>
          </p:nvPr>
        </p:nvSpPr>
        <p:spPr/>
        <p:txBody>
          <a:bodyPr>
            <a:normAutofit/>
          </a:bodyPr>
          <a:lstStyle/>
          <a:p>
            <a:endParaRPr lang="en-US" altLang="zh-CN" sz="2800" dirty="0" smtClean="0"/>
          </a:p>
          <a:p>
            <a:endParaRPr lang="en-US" altLang="zh-CN" sz="2800" dirty="0"/>
          </a:p>
          <a:p>
            <a:endParaRPr lang="en-US" altLang="zh-CN" sz="2800" dirty="0" smtClean="0"/>
          </a:p>
          <a:p>
            <a:endParaRPr lang="en-US" altLang="zh-CN" sz="2800" dirty="0"/>
          </a:p>
          <a:p>
            <a:r>
              <a:rPr lang="zh-CN" altLang="en-US" sz="2800" dirty="0" smtClean="0"/>
              <a:t>表示的是节点</a:t>
            </a:r>
            <a:r>
              <a:rPr lang="en-US" altLang="zh-CN" sz="2800" dirty="0" err="1" smtClean="0"/>
              <a:t>i</a:t>
            </a:r>
            <a:r>
              <a:rPr lang="zh-CN" altLang="en-US" sz="2800" dirty="0" smtClean="0"/>
              <a:t>对于用户</a:t>
            </a:r>
            <a:r>
              <a:rPr lang="en-US" altLang="zh-CN" sz="2800" dirty="0" smtClean="0"/>
              <a:t>u</a:t>
            </a:r>
            <a:r>
              <a:rPr lang="zh-CN" altLang="en-US" sz="2800" dirty="0" smtClean="0"/>
              <a:t>的重要程度，所有节点对用户</a:t>
            </a:r>
            <a:r>
              <a:rPr lang="en-US" altLang="zh-CN" sz="2800" dirty="0" smtClean="0"/>
              <a:t>u</a:t>
            </a:r>
            <a:r>
              <a:rPr lang="zh-CN" altLang="en-US" sz="2800" dirty="0" smtClean="0"/>
              <a:t>的重要程度可以表示成一个向量的形式，仿照网页排名的形式，上面的公式左侧化为</a:t>
            </a:r>
            <a:r>
              <a:rPr lang="en-US" altLang="zh-CN" sz="2800" dirty="0" smtClean="0"/>
              <a:t>       </a:t>
            </a:r>
            <a:r>
              <a:rPr lang="zh-CN" altLang="en-US" sz="2800" dirty="0" smtClean="0"/>
              <a:t>，右侧第二项可以反推回去得到</a:t>
            </a:r>
            <a:endParaRPr lang="en-US" altLang="zh-CN" sz="2800" dirty="0" smtClean="0"/>
          </a:p>
          <a:p>
            <a:r>
              <a:rPr lang="zh-CN" altLang="en-US" sz="2800" dirty="0"/>
              <a:t>第一</a:t>
            </a:r>
            <a:r>
              <a:rPr lang="zh-CN" altLang="en-US" sz="2800" dirty="0" smtClean="0"/>
              <a:t>项表示直接返回节点</a:t>
            </a:r>
            <a:r>
              <a:rPr lang="en-US" altLang="zh-CN" sz="2800" dirty="0" smtClean="0"/>
              <a:t>u</a:t>
            </a:r>
            <a:r>
              <a:rPr lang="zh-CN" altLang="en-US" sz="2800" dirty="0" smtClean="0"/>
              <a:t>，返回之后自然是继续</a:t>
            </a:r>
            <a:endParaRPr lang="zh-CN" altLang="en-US" sz="2800" dirty="0"/>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628800"/>
            <a:ext cx="4968552" cy="2033137"/>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248651221"/>
              </p:ext>
            </p:extLst>
          </p:nvPr>
        </p:nvGraphicFramePr>
        <p:xfrm>
          <a:off x="5508104" y="4869160"/>
          <a:ext cx="1363662" cy="503237"/>
        </p:xfrm>
        <a:graphic>
          <a:graphicData uri="http://schemas.openxmlformats.org/presentationml/2006/ole">
            <mc:AlternateContent xmlns:mc="http://schemas.openxmlformats.org/markup-compatibility/2006">
              <mc:Choice xmlns:v="urn:schemas-microsoft-com:vml" Requires="v">
                <p:oleObj spid="_x0000_s78887" name="Equation" r:id="rId4" imgW="583920" imgH="215640" progId="Equation.DSMT4">
                  <p:embed/>
                </p:oleObj>
              </mc:Choice>
              <mc:Fallback>
                <p:oleObj name="Equation" r:id="rId4" imgW="583920" imgH="215640" progId="Equation.DSMT4">
                  <p:embed/>
                  <p:pic>
                    <p:nvPicPr>
                      <p:cNvPr id="0" name=""/>
                      <p:cNvPicPr/>
                      <p:nvPr/>
                    </p:nvPicPr>
                    <p:blipFill>
                      <a:blip r:embed="rId5"/>
                      <a:stretch>
                        <a:fillRect/>
                      </a:stretch>
                    </p:blipFill>
                    <p:spPr>
                      <a:xfrm>
                        <a:off x="5508104" y="4869160"/>
                        <a:ext cx="1363662" cy="50323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452959468"/>
              </p:ext>
            </p:extLst>
          </p:nvPr>
        </p:nvGraphicFramePr>
        <p:xfrm>
          <a:off x="7668344" y="4509120"/>
          <a:ext cx="594066" cy="432048"/>
        </p:xfrm>
        <a:graphic>
          <a:graphicData uri="http://schemas.openxmlformats.org/presentationml/2006/ole">
            <mc:AlternateContent xmlns:mc="http://schemas.openxmlformats.org/markup-compatibility/2006">
              <mc:Choice xmlns:v="urn:schemas-microsoft-com:vml" Requires="v">
                <p:oleObj spid="_x0000_s78888" name="Equation" r:id="rId6" imgW="279360" imgH="203040" progId="Equation.DSMT4">
                  <p:embed/>
                </p:oleObj>
              </mc:Choice>
              <mc:Fallback>
                <p:oleObj name="Equation" r:id="rId6" imgW="279360" imgH="203040" progId="Equation.DSMT4">
                  <p:embed/>
                  <p:pic>
                    <p:nvPicPr>
                      <p:cNvPr id="0" name=""/>
                      <p:cNvPicPr/>
                      <p:nvPr/>
                    </p:nvPicPr>
                    <p:blipFill>
                      <a:blip r:embed="rId7"/>
                      <a:stretch>
                        <a:fillRect/>
                      </a:stretch>
                    </p:blipFill>
                    <p:spPr>
                      <a:xfrm>
                        <a:off x="7668344" y="4509120"/>
                        <a:ext cx="594066" cy="432048"/>
                      </a:xfrm>
                      <a:prstGeom prst="rect">
                        <a:avLst/>
                      </a:prstGeom>
                    </p:spPr>
                  </p:pic>
                </p:oleObj>
              </mc:Fallback>
            </mc:AlternateContent>
          </a:graphicData>
        </a:graphic>
      </p:graphicFrame>
    </p:spTree>
    <p:extLst>
      <p:ext uri="{BB962C8B-B14F-4D97-AF65-F5344CB8AC3E}">
        <p14:creationId xmlns:p14="http://schemas.microsoft.com/office/powerpoint/2010/main" val="382187796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solidFill>
                  <a:srgbClr val="001B36"/>
                </a:solidFill>
              </a:rPr>
              <a:t>表示成向量形式</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随机游走，如果以      表示评分矩阵的第</a:t>
            </a:r>
            <a:r>
              <a:rPr lang="en-US" altLang="zh-CN" sz="2800" dirty="0" smtClean="0"/>
              <a:t>u</a:t>
            </a:r>
            <a:r>
              <a:rPr lang="zh-CN" altLang="en-US" sz="2800" dirty="0" smtClean="0"/>
              <a:t>行，即用户</a:t>
            </a:r>
            <a:r>
              <a:rPr lang="en-US" altLang="zh-CN" sz="2800" dirty="0" smtClean="0"/>
              <a:t>u</a:t>
            </a:r>
            <a:r>
              <a:rPr lang="zh-CN" altLang="en-US" sz="2800" dirty="0" smtClean="0"/>
              <a:t>的评分信息，那么从节点</a:t>
            </a:r>
            <a:r>
              <a:rPr lang="en-US" altLang="zh-CN" sz="2800" dirty="0" smtClean="0"/>
              <a:t>u</a:t>
            </a:r>
            <a:r>
              <a:rPr lang="zh-CN" altLang="en-US" sz="2800" dirty="0" smtClean="0"/>
              <a:t>出发的概率分布应该为                     ，所以上面公式表示成向量形式后的第一项可以表示为                  ，整个公式可以表示为：</a:t>
            </a:r>
            <a:endParaRPr lang="en-US" altLang="zh-CN" sz="2800" dirty="0" smtClean="0"/>
          </a:p>
          <a:p>
            <a:endParaRPr lang="en-US" altLang="zh-CN" sz="2800" dirty="0"/>
          </a:p>
          <a:p>
            <a:endParaRPr lang="en-US" altLang="zh-CN" sz="2800" dirty="0" smtClean="0"/>
          </a:p>
          <a:p>
            <a:r>
              <a:rPr lang="zh-CN" altLang="en-US" sz="2800" dirty="0"/>
              <a:t>初始</a:t>
            </a:r>
            <a:r>
              <a:rPr lang="zh-CN" altLang="en-US" sz="2800" dirty="0" smtClean="0"/>
              <a:t>的       可以设置为元素全为</a:t>
            </a:r>
            <a:r>
              <a:rPr lang="en-US" altLang="zh-CN" sz="2800" dirty="0" smtClean="0"/>
              <a:t>1/n</a:t>
            </a:r>
            <a:r>
              <a:rPr lang="zh-CN" altLang="en-US" sz="2800" dirty="0" smtClean="0"/>
              <a:t>的向量。</a:t>
            </a:r>
            <a:endParaRPr lang="en-US" altLang="zh-CN" sz="2800" dirty="0" smtClean="0"/>
          </a:p>
        </p:txBody>
      </p:sp>
      <p:graphicFrame>
        <p:nvGraphicFramePr>
          <p:cNvPr id="4" name="对象 3"/>
          <p:cNvGraphicFramePr>
            <a:graphicFrameLocks noChangeAspect="1"/>
          </p:cNvGraphicFramePr>
          <p:nvPr>
            <p:extLst>
              <p:ext uri="{D42A27DB-BD31-4B8C-83A1-F6EECF244321}">
                <p14:modId xmlns:p14="http://schemas.microsoft.com/office/powerpoint/2010/main" val="2962269682"/>
              </p:ext>
            </p:extLst>
          </p:nvPr>
        </p:nvGraphicFramePr>
        <p:xfrm>
          <a:off x="3779911" y="1556792"/>
          <a:ext cx="440519" cy="576064"/>
        </p:xfrm>
        <a:graphic>
          <a:graphicData uri="http://schemas.openxmlformats.org/presentationml/2006/ole">
            <mc:AlternateContent xmlns:mc="http://schemas.openxmlformats.org/markup-compatibility/2006">
              <mc:Choice xmlns:v="urn:schemas-microsoft-com:vml" Requires="v">
                <p:oleObj spid="_x0000_s79968" name="Equation" r:id="rId3" imgW="164880" imgH="215640" progId="Equation.DSMT4">
                  <p:embed/>
                </p:oleObj>
              </mc:Choice>
              <mc:Fallback>
                <p:oleObj name="Equation" r:id="rId3" imgW="164880" imgH="215640" progId="Equation.DSMT4">
                  <p:embed/>
                  <p:pic>
                    <p:nvPicPr>
                      <p:cNvPr id="0" name=""/>
                      <p:cNvPicPr/>
                      <p:nvPr/>
                    </p:nvPicPr>
                    <p:blipFill>
                      <a:blip r:embed="rId4"/>
                      <a:stretch>
                        <a:fillRect/>
                      </a:stretch>
                    </p:blipFill>
                    <p:spPr>
                      <a:xfrm>
                        <a:off x="3779911" y="1556792"/>
                        <a:ext cx="440519" cy="576064"/>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258324490"/>
              </p:ext>
            </p:extLst>
          </p:nvPr>
        </p:nvGraphicFramePr>
        <p:xfrm>
          <a:off x="1966913" y="2420938"/>
          <a:ext cx="1609725" cy="612775"/>
        </p:xfrm>
        <a:graphic>
          <a:graphicData uri="http://schemas.openxmlformats.org/presentationml/2006/ole">
            <mc:AlternateContent xmlns:mc="http://schemas.openxmlformats.org/markup-compatibility/2006">
              <mc:Choice xmlns:v="urn:schemas-microsoft-com:vml" Requires="v">
                <p:oleObj spid="_x0000_s79969" name="Equation" r:id="rId5" imgW="799920" imgH="304560" progId="Equation.DSMT4">
                  <p:embed/>
                </p:oleObj>
              </mc:Choice>
              <mc:Fallback>
                <p:oleObj name="Equation" r:id="rId5" imgW="799920" imgH="304560" progId="Equation.DSMT4">
                  <p:embed/>
                  <p:pic>
                    <p:nvPicPr>
                      <p:cNvPr id="0" name=""/>
                      <p:cNvPicPr/>
                      <p:nvPr/>
                    </p:nvPicPr>
                    <p:blipFill>
                      <a:blip r:embed="rId6"/>
                      <a:stretch>
                        <a:fillRect/>
                      </a:stretch>
                    </p:blipFill>
                    <p:spPr>
                      <a:xfrm>
                        <a:off x="1966913" y="2420938"/>
                        <a:ext cx="1609725" cy="61277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005769979"/>
              </p:ext>
            </p:extLst>
          </p:nvPr>
        </p:nvGraphicFramePr>
        <p:xfrm>
          <a:off x="4427984" y="2852936"/>
          <a:ext cx="1316718" cy="576064"/>
        </p:xfrm>
        <a:graphic>
          <a:graphicData uri="http://schemas.openxmlformats.org/presentationml/2006/ole">
            <mc:AlternateContent xmlns:mc="http://schemas.openxmlformats.org/markup-compatibility/2006">
              <mc:Choice xmlns:v="urn:schemas-microsoft-com:vml" Requires="v">
                <p:oleObj spid="_x0000_s79970" name="Equation" r:id="rId7" imgW="609480" imgH="266400" progId="Equation.DSMT4">
                  <p:embed/>
                </p:oleObj>
              </mc:Choice>
              <mc:Fallback>
                <p:oleObj name="Equation" r:id="rId7" imgW="609480" imgH="266400" progId="Equation.DSMT4">
                  <p:embed/>
                  <p:pic>
                    <p:nvPicPr>
                      <p:cNvPr id="0" name=""/>
                      <p:cNvPicPr/>
                      <p:nvPr/>
                    </p:nvPicPr>
                    <p:blipFill>
                      <a:blip r:embed="rId8"/>
                      <a:stretch>
                        <a:fillRect/>
                      </a:stretch>
                    </p:blipFill>
                    <p:spPr>
                      <a:xfrm>
                        <a:off x="4427984" y="2852936"/>
                        <a:ext cx="1316718" cy="576064"/>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59356524"/>
              </p:ext>
            </p:extLst>
          </p:nvPr>
        </p:nvGraphicFramePr>
        <p:xfrm>
          <a:off x="2843808" y="4005064"/>
          <a:ext cx="3538679" cy="576064"/>
        </p:xfrm>
        <a:graphic>
          <a:graphicData uri="http://schemas.openxmlformats.org/presentationml/2006/ole">
            <mc:AlternateContent xmlns:mc="http://schemas.openxmlformats.org/markup-compatibility/2006">
              <mc:Choice xmlns:v="urn:schemas-microsoft-com:vml" Requires="v">
                <p:oleObj spid="_x0000_s79971" name="Equation" r:id="rId9" imgW="1638000" imgH="266400" progId="Equation.DSMT4">
                  <p:embed/>
                </p:oleObj>
              </mc:Choice>
              <mc:Fallback>
                <p:oleObj name="Equation" r:id="rId9" imgW="1638000" imgH="266400" progId="Equation.DSMT4">
                  <p:embed/>
                  <p:pic>
                    <p:nvPicPr>
                      <p:cNvPr id="0" name=""/>
                      <p:cNvPicPr/>
                      <p:nvPr/>
                    </p:nvPicPr>
                    <p:blipFill>
                      <a:blip r:embed="rId10"/>
                      <a:stretch>
                        <a:fillRect/>
                      </a:stretch>
                    </p:blipFill>
                    <p:spPr>
                      <a:xfrm>
                        <a:off x="2843808" y="4005064"/>
                        <a:ext cx="3538679" cy="576064"/>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600433870"/>
              </p:ext>
            </p:extLst>
          </p:nvPr>
        </p:nvGraphicFramePr>
        <p:xfrm>
          <a:off x="1979712" y="4869160"/>
          <a:ext cx="513057" cy="432048"/>
        </p:xfrm>
        <a:graphic>
          <a:graphicData uri="http://schemas.openxmlformats.org/presentationml/2006/ole">
            <mc:AlternateContent xmlns:mc="http://schemas.openxmlformats.org/markup-compatibility/2006">
              <mc:Choice xmlns:v="urn:schemas-microsoft-com:vml" Requires="v">
                <p:oleObj spid="_x0000_s79972" name="Equation" r:id="rId11" imgW="241200" imgH="203040" progId="Equation.DSMT4">
                  <p:embed/>
                </p:oleObj>
              </mc:Choice>
              <mc:Fallback>
                <p:oleObj name="Equation" r:id="rId11" imgW="241200" imgH="203040" progId="Equation.DSMT4">
                  <p:embed/>
                  <p:pic>
                    <p:nvPicPr>
                      <p:cNvPr id="0" name=""/>
                      <p:cNvPicPr/>
                      <p:nvPr/>
                    </p:nvPicPr>
                    <p:blipFill>
                      <a:blip r:embed="rId12"/>
                      <a:stretch>
                        <a:fillRect/>
                      </a:stretch>
                    </p:blipFill>
                    <p:spPr>
                      <a:xfrm>
                        <a:off x="1979712" y="4869160"/>
                        <a:ext cx="513057" cy="432048"/>
                      </a:xfrm>
                      <a:prstGeom prst="rect">
                        <a:avLst/>
                      </a:prstGeom>
                    </p:spPr>
                  </p:pic>
                </p:oleObj>
              </mc:Fallback>
            </mc:AlternateContent>
          </a:graphicData>
        </a:graphic>
      </p:graphicFrame>
    </p:spTree>
    <p:extLst>
      <p:ext uri="{BB962C8B-B14F-4D97-AF65-F5344CB8AC3E}">
        <p14:creationId xmlns:p14="http://schemas.microsoft.com/office/powerpoint/2010/main" val="310372365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endParaRPr lang="zh-CN" altLang="en-US" dirty="0"/>
          </a:p>
        </p:txBody>
      </p:sp>
      <p:sp>
        <p:nvSpPr>
          <p:cNvPr id="3" name="内容占位符 2"/>
          <p:cNvSpPr>
            <a:spLocks noGrp="1"/>
          </p:cNvSpPr>
          <p:nvPr>
            <p:ph idx="1"/>
          </p:nvPr>
        </p:nvSpPr>
        <p:spPr/>
        <p:txBody>
          <a:bodyPr>
            <a:normAutofit/>
          </a:bodyPr>
          <a:lstStyle/>
          <a:p>
            <a:r>
              <a:rPr lang="zh-CN" altLang="en-US" sz="2800" dirty="0"/>
              <a:t>如图所</a:t>
            </a:r>
            <a:r>
              <a:rPr lang="zh-CN" altLang="en-US" sz="2800" dirty="0" smtClean="0"/>
              <a:t>示，对节点</a:t>
            </a:r>
            <a:r>
              <a:rPr lang="en-US" altLang="zh-CN" sz="2800" dirty="0" smtClean="0"/>
              <a:t>1</a:t>
            </a:r>
            <a:r>
              <a:rPr lang="zh-CN" altLang="en-US" sz="2800" dirty="0" smtClean="0"/>
              <a:t>，</a:t>
            </a:r>
            <a:endParaRPr lang="en-US" altLang="zh-CN" sz="2800" dirty="0" smtClean="0"/>
          </a:p>
          <a:p>
            <a:endParaRPr lang="en-US" altLang="zh-CN" sz="2800" dirty="0"/>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4" y="4221088"/>
            <a:ext cx="3507368" cy="2456637"/>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4274002032"/>
              </p:ext>
            </p:extLst>
          </p:nvPr>
        </p:nvGraphicFramePr>
        <p:xfrm>
          <a:off x="4211960" y="1628800"/>
          <a:ext cx="2270788" cy="596082"/>
        </p:xfrm>
        <a:graphic>
          <a:graphicData uri="http://schemas.openxmlformats.org/presentationml/2006/ole">
            <mc:AlternateContent xmlns:mc="http://schemas.openxmlformats.org/markup-compatibility/2006">
              <mc:Choice xmlns:v="urn:schemas-microsoft-com:vml" Requires="v">
                <p:oleObj spid="_x0000_s80934" name="Equation" r:id="rId4" imgW="1015920" imgH="266400" progId="Equation.DSMT4">
                  <p:embed/>
                </p:oleObj>
              </mc:Choice>
              <mc:Fallback>
                <p:oleObj name="Equation" r:id="rId4" imgW="1015920" imgH="266400" progId="Equation.DSMT4">
                  <p:embed/>
                  <p:pic>
                    <p:nvPicPr>
                      <p:cNvPr id="0" name=""/>
                      <p:cNvPicPr/>
                      <p:nvPr/>
                    </p:nvPicPr>
                    <p:blipFill>
                      <a:blip r:embed="rId5"/>
                      <a:stretch>
                        <a:fillRect/>
                      </a:stretch>
                    </p:blipFill>
                    <p:spPr>
                      <a:xfrm>
                        <a:off x="4211960" y="1628800"/>
                        <a:ext cx="2270788" cy="59608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579790210"/>
              </p:ext>
            </p:extLst>
          </p:nvPr>
        </p:nvGraphicFramePr>
        <p:xfrm>
          <a:off x="971599" y="2276872"/>
          <a:ext cx="4405195" cy="936104"/>
        </p:xfrm>
        <a:graphic>
          <a:graphicData uri="http://schemas.openxmlformats.org/presentationml/2006/ole">
            <mc:AlternateContent xmlns:mc="http://schemas.openxmlformats.org/markup-compatibility/2006">
              <mc:Choice xmlns:v="urn:schemas-microsoft-com:vml" Requires="v">
                <p:oleObj spid="_x0000_s80935" name="Equation" r:id="rId6" imgW="2031840" imgH="431640" progId="Equation.DSMT4">
                  <p:embed/>
                </p:oleObj>
              </mc:Choice>
              <mc:Fallback>
                <p:oleObj name="Equation" r:id="rId6" imgW="2031840" imgH="431640" progId="Equation.DSMT4">
                  <p:embed/>
                  <p:pic>
                    <p:nvPicPr>
                      <p:cNvPr id="0" name=""/>
                      <p:cNvPicPr/>
                      <p:nvPr/>
                    </p:nvPicPr>
                    <p:blipFill>
                      <a:blip r:embed="rId7"/>
                      <a:stretch>
                        <a:fillRect/>
                      </a:stretch>
                    </p:blipFill>
                    <p:spPr>
                      <a:xfrm>
                        <a:off x="971599" y="2276872"/>
                        <a:ext cx="4405195" cy="936104"/>
                      </a:xfrm>
                      <a:prstGeom prst="rect">
                        <a:avLst/>
                      </a:prstGeom>
                    </p:spPr>
                  </p:pic>
                </p:oleObj>
              </mc:Fallback>
            </mc:AlternateContent>
          </a:graphicData>
        </a:graphic>
      </p:graphicFrame>
    </p:spTree>
    <p:extLst>
      <p:ext uri="{BB962C8B-B14F-4D97-AF65-F5344CB8AC3E}">
        <p14:creationId xmlns:p14="http://schemas.microsoft.com/office/powerpoint/2010/main" val="421092334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对下图使用</a:t>
            </a:r>
            <a:r>
              <a:rPr lang="en-US" altLang="zh-CN" sz="2800" dirty="0" err="1" smtClean="0"/>
              <a:t>PersonalRank</a:t>
            </a:r>
            <a:r>
              <a:rPr lang="zh-CN" altLang="en-US" sz="2800" dirty="0" smtClean="0"/>
              <a:t>算法可以得到，对用户</a:t>
            </a:r>
            <a:r>
              <a:rPr lang="en-US" altLang="zh-CN" sz="2800" dirty="0" smtClean="0"/>
              <a:t>1</a:t>
            </a:r>
            <a:r>
              <a:rPr lang="zh-CN" altLang="en-US" sz="2800" dirty="0" smtClean="0"/>
              <a:t>有</a:t>
            </a:r>
            <a:endParaRPr lang="zh-CN" altLang="en-US" sz="2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6186" y="4090775"/>
            <a:ext cx="3557686" cy="27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2132856"/>
            <a:ext cx="1224136" cy="4496580"/>
          </a:xfrm>
          <a:prstGeom prst="rect">
            <a:avLst/>
          </a:prstGeom>
        </p:spPr>
      </p:pic>
    </p:spTree>
    <p:extLst>
      <p:ext uri="{BB962C8B-B14F-4D97-AF65-F5344CB8AC3E}">
        <p14:creationId xmlns:p14="http://schemas.microsoft.com/office/powerpoint/2010/main" val="235241431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例</a:t>
            </a:r>
          </a:p>
        </p:txBody>
      </p:sp>
      <p:sp>
        <p:nvSpPr>
          <p:cNvPr id="3" name="内容占位符 2"/>
          <p:cNvSpPr>
            <a:spLocks noGrp="1"/>
          </p:cNvSpPr>
          <p:nvPr>
            <p:ph idx="1"/>
          </p:nvPr>
        </p:nvSpPr>
        <p:spPr/>
        <p:txBody>
          <a:bodyPr>
            <a:normAutofit/>
          </a:bodyPr>
          <a:lstStyle/>
          <a:p>
            <a:r>
              <a:rPr lang="zh-CN" altLang="en-US" sz="2800" dirty="0" smtClean="0"/>
              <a:t>上面得到的结果与基于路径的相似度得到的结果</a:t>
            </a:r>
            <a:r>
              <a:rPr lang="en-US" altLang="zh-CN" sz="2800" dirty="0" smtClean="0"/>
              <a:t>(</a:t>
            </a:r>
            <a:r>
              <a:rPr lang="zh-CN" altLang="en-US" sz="2800" dirty="0" smtClean="0"/>
              <a:t>下面红色方框中</a:t>
            </a:r>
            <a:r>
              <a:rPr lang="en-US" altLang="zh-CN" sz="2800" dirty="0" smtClean="0"/>
              <a:t>)</a:t>
            </a:r>
            <a:r>
              <a:rPr lang="zh-CN" altLang="en-US" sz="2800" dirty="0" smtClean="0"/>
              <a:t>相比</a:t>
            </a:r>
            <a:endParaRPr lang="zh-CN" altLang="en-US" sz="28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731" y="3519714"/>
            <a:ext cx="7792537" cy="2381582"/>
          </a:xfrm>
          <a:prstGeom prst="rect">
            <a:avLst/>
          </a:prstGeom>
        </p:spPr>
      </p:pic>
      <p:sp>
        <p:nvSpPr>
          <p:cNvPr id="5" name="矩形 4"/>
          <p:cNvSpPr/>
          <p:nvPr/>
        </p:nvSpPr>
        <p:spPr>
          <a:xfrm>
            <a:off x="827584" y="3789040"/>
            <a:ext cx="6336704"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2501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评分矩阵</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从评分矩阵中可以看出，用户</a:t>
            </a:r>
            <a:r>
              <a:rPr lang="en-US" altLang="zh-CN" sz="2800" dirty="0" smtClean="0"/>
              <a:t>1</a:t>
            </a:r>
            <a:r>
              <a:rPr lang="zh-CN" altLang="en-US" sz="2800" dirty="0" smtClean="0"/>
              <a:t>已明确表示出对物品</a:t>
            </a:r>
            <a:r>
              <a:rPr lang="en-US" altLang="zh-CN" sz="2800" dirty="0" smtClean="0"/>
              <a:t>1</a:t>
            </a:r>
            <a:r>
              <a:rPr lang="zh-CN" altLang="en-US" sz="2800" dirty="0" smtClean="0"/>
              <a:t>、</a:t>
            </a:r>
            <a:r>
              <a:rPr lang="en-US" altLang="zh-CN" sz="2800" dirty="0" smtClean="0"/>
              <a:t>5</a:t>
            </a:r>
            <a:r>
              <a:rPr lang="zh-CN" altLang="en-US" sz="2800" dirty="0" smtClean="0"/>
              <a:t>和</a:t>
            </a:r>
            <a:r>
              <a:rPr lang="en-US" altLang="zh-CN" sz="2800" dirty="0" smtClean="0"/>
              <a:t>6</a:t>
            </a:r>
            <a:r>
              <a:rPr lang="zh-CN" altLang="en-US" sz="2800" dirty="0" smtClean="0"/>
              <a:t>的偏好，所以上面两种方法中这三个物品的相似度得分也最高，剩下</a:t>
            </a:r>
            <a:r>
              <a:rPr lang="en-US" altLang="zh-CN" sz="2800" dirty="0" smtClean="0"/>
              <a:t>3</a:t>
            </a:r>
            <a:r>
              <a:rPr lang="zh-CN" altLang="en-US" sz="2800" dirty="0" smtClean="0"/>
              <a:t>个物品中通往物品</a:t>
            </a:r>
            <a:r>
              <a:rPr lang="en-US" altLang="zh-CN" sz="2800" dirty="0" smtClean="0"/>
              <a:t>4</a:t>
            </a:r>
            <a:r>
              <a:rPr lang="zh-CN" altLang="en-US" sz="2800" dirty="0" smtClean="0"/>
              <a:t>的路径较多，所以物品</a:t>
            </a:r>
            <a:r>
              <a:rPr lang="en-US" altLang="zh-CN" sz="2800" dirty="0" smtClean="0"/>
              <a:t>4</a:t>
            </a:r>
            <a:r>
              <a:rPr lang="zh-CN" altLang="en-US" sz="2800" dirty="0" smtClean="0"/>
              <a:t>的相似度得分排第</a:t>
            </a:r>
            <a:r>
              <a:rPr lang="en-US" altLang="zh-CN" sz="2800" dirty="0" smtClean="0"/>
              <a:t>4</a:t>
            </a:r>
            <a:r>
              <a:rPr lang="zh-CN" altLang="en-US" sz="2800" dirty="0" smtClean="0"/>
              <a:t>，物品</a:t>
            </a:r>
            <a:r>
              <a:rPr lang="en-US" altLang="zh-CN" sz="2800" dirty="0" smtClean="0"/>
              <a:t>2</a:t>
            </a:r>
            <a:r>
              <a:rPr lang="zh-CN" altLang="en-US" sz="2800" dirty="0" smtClean="0"/>
              <a:t>离得比较近</a:t>
            </a:r>
            <a:r>
              <a:rPr lang="en-US" altLang="zh-CN" sz="2800" dirty="0" smtClean="0"/>
              <a:t>(</a:t>
            </a:r>
            <a:r>
              <a:rPr lang="zh-CN" altLang="en-US" sz="2800" dirty="0" smtClean="0"/>
              <a:t>通过用户</a:t>
            </a:r>
            <a:r>
              <a:rPr lang="en-US" altLang="zh-CN" sz="2800" dirty="0" smtClean="0"/>
              <a:t>2)</a:t>
            </a:r>
            <a:r>
              <a:rPr lang="zh-CN" altLang="en-US" sz="2800" dirty="0" smtClean="0"/>
              <a:t>，所以物品</a:t>
            </a:r>
            <a:r>
              <a:rPr lang="en-US" altLang="zh-CN" sz="2800" dirty="0" smtClean="0"/>
              <a:t>2</a:t>
            </a:r>
            <a:r>
              <a:rPr lang="zh-CN" altLang="en-US" sz="2800" dirty="0" smtClean="0"/>
              <a:t>近似的排第</a:t>
            </a:r>
            <a:r>
              <a:rPr lang="en-US" altLang="zh-CN" sz="2800" dirty="0" smtClean="0"/>
              <a:t>5</a:t>
            </a:r>
            <a:r>
              <a:rPr lang="zh-CN" altLang="en-US" sz="2800" dirty="0" smtClean="0"/>
              <a:t>，物品</a:t>
            </a:r>
            <a:r>
              <a:rPr lang="en-US" altLang="zh-CN" sz="2800" dirty="0" smtClean="0"/>
              <a:t>3</a:t>
            </a:r>
            <a:r>
              <a:rPr lang="zh-CN" altLang="en-US" sz="2800" dirty="0" smtClean="0"/>
              <a:t>近似度最低。</a:t>
            </a:r>
            <a:endParaRPr lang="zh-CN" altLang="en-US" sz="2800" dirty="0"/>
          </a:p>
        </p:txBody>
      </p:sp>
      <p:graphicFrame>
        <p:nvGraphicFramePr>
          <p:cNvPr id="4" name="内容占位符 3"/>
          <p:cNvGraphicFramePr>
            <a:graphicFrameLocks/>
          </p:cNvGraphicFramePr>
          <p:nvPr>
            <p:extLst>
              <p:ext uri="{D42A27DB-BD31-4B8C-83A1-F6EECF244321}">
                <p14:modId xmlns:p14="http://schemas.microsoft.com/office/powerpoint/2010/main" val="2403571703"/>
              </p:ext>
            </p:extLst>
          </p:nvPr>
        </p:nvGraphicFramePr>
        <p:xfrm>
          <a:off x="1475656" y="4149080"/>
          <a:ext cx="5832645" cy="2595880"/>
        </p:xfrm>
        <a:graphic>
          <a:graphicData uri="http://schemas.openxmlformats.org/drawingml/2006/table">
            <a:tbl>
              <a:tblPr firstRow="1" bandRow="1">
                <a:tableStyleId>{5C22544A-7EE6-4342-B048-85BDC9FD1C3A}</a:tableStyleId>
              </a:tblPr>
              <a:tblGrid>
                <a:gridCol w="833235"/>
                <a:gridCol w="833235"/>
                <a:gridCol w="833235"/>
                <a:gridCol w="833235"/>
                <a:gridCol w="833235"/>
                <a:gridCol w="833235"/>
                <a:gridCol w="833235"/>
              </a:tblGrid>
              <a:tr h="370840">
                <a:tc>
                  <a:txBody>
                    <a:bodyPr/>
                    <a:lstStyle/>
                    <a:p>
                      <a:pPr algn="ctr"/>
                      <a:endParaRPr lang="zh-CN" altLang="en-US" dirty="0"/>
                    </a:p>
                  </a:txBody>
                  <a:tcPr anchor="ctr"/>
                </a:tc>
                <a:tc>
                  <a:txBody>
                    <a:bodyPr/>
                    <a:lstStyle/>
                    <a:p>
                      <a:pPr algn="ctr"/>
                      <a:r>
                        <a:rPr lang="zh-CN" altLang="en-US" dirty="0" smtClean="0"/>
                        <a:t>物品</a:t>
                      </a:r>
                      <a:r>
                        <a:rPr lang="en-US" altLang="zh-CN" dirty="0" smtClean="0"/>
                        <a:t>1</a:t>
                      </a:r>
                      <a:endParaRPr lang="zh-CN" altLang="en-US" dirty="0"/>
                    </a:p>
                  </a:txBody>
                  <a:tcPr anchor="ctr"/>
                </a:tc>
                <a:tc>
                  <a:txBody>
                    <a:bodyPr/>
                    <a:lstStyle/>
                    <a:p>
                      <a:pPr algn="ctr"/>
                      <a:r>
                        <a:rPr lang="zh-CN" altLang="en-US" dirty="0" smtClean="0"/>
                        <a:t>物品</a:t>
                      </a:r>
                      <a:r>
                        <a:rPr lang="en-US" altLang="zh-CN" dirty="0" smtClean="0"/>
                        <a:t>2</a:t>
                      </a:r>
                      <a:endParaRPr lang="zh-CN" altLang="en-US" dirty="0"/>
                    </a:p>
                  </a:txBody>
                  <a:tcPr anchor="ctr"/>
                </a:tc>
                <a:tc>
                  <a:txBody>
                    <a:bodyPr/>
                    <a:lstStyle/>
                    <a:p>
                      <a:pPr algn="ctr"/>
                      <a:r>
                        <a:rPr lang="zh-CN" altLang="en-US" dirty="0" smtClean="0"/>
                        <a:t>物品</a:t>
                      </a:r>
                      <a:r>
                        <a:rPr lang="en-US" altLang="zh-CN" dirty="0" smtClean="0"/>
                        <a:t>3</a:t>
                      </a:r>
                      <a:endParaRPr lang="zh-CN" altLang="en-US" dirty="0"/>
                    </a:p>
                  </a:txBody>
                  <a:tcPr anchor="ctr"/>
                </a:tc>
                <a:tc>
                  <a:txBody>
                    <a:bodyPr/>
                    <a:lstStyle/>
                    <a:p>
                      <a:pPr algn="ctr"/>
                      <a:r>
                        <a:rPr lang="zh-CN" altLang="en-US" dirty="0" smtClean="0"/>
                        <a:t>物品</a:t>
                      </a:r>
                      <a:r>
                        <a:rPr lang="en-US" altLang="zh-CN" dirty="0" smtClean="0"/>
                        <a:t>4</a:t>
                      </a:r>
                      <a:endParaRPr lang="zh-CN" altLang="en-US" dirty="0"/>
                    </a:p>
                  </a:txBody>
                  <a:tcPr anchor="ctr"/>
                </a:tc>
                <a:tc>
                  <a:txBody>
                    <a:bodyPr/>
                    <a:lstStyle/>
                    <a:p>
                      <a:pPr algn="ctr"/>
                      <a:r>
                        <a:rPr lang="zh-CN" altLang="en-US" dirty="0" smtClean="0"/>
                        <a:t>物品</a:t>
                      </a:r>
                      <a:r>
                        <a:rPr lang="en-US" altLang="zh-CN" dirty="0" smtClean="0"/>
                        <a:t>5</a:t>
                      </a:r>
                      <a:endParaRPr lang="zh-CN" altLang="en-US" dirty="0"/>
                    </a:p>
                  </a:txBody>
                  <a:tcPr anchor="ctr"/>
                </a:tc>
                <a:tc>
                  <a:txBody>
                    <a:bodyPr/>
                    <a:lstStyle/>
                    <a:p>
                      <a:pPr algn="ctr"/>
                      <a:r>
                        <a:rPr lang="zh-CN" altLang="en-US" dirty="0" smtClean="0"/>
                        <a:t>物品</a:t>
                      </a:r>
                      <a:r>
                        <a:rPr lang="en-US" altLang="zh-CN" dirty="0" smtClean="0"/>
                        <a:t>6</a:t>
                      </a:r>
                      <a:endParaRPr lang="zh-CN" altLang="en-US" dirty="0"/>
                    </a:p>
                  </a:txBody>
                  <a:tcPr anchor="ctr"/>
                </a:tc>
              </a:tr>
              <a:tr h="370840">
                <a:tc>
                  <a:txBody>
                    <a:bodyPr/>
                    <a:lstStyle/>
                    <a:p>
                      <a:pPr algn="ctr"/>
                      <a:r>
                        <a:rPr lang="zh-CN" altLang="en-US" dirty="0" smtClean="0"/>
                        <a:t>用户</a:t>
                      </a:r>
                      <a:r>
                        <a:rPr lang="en-US" altLang="zh-CN" dirty="0" smtClean="0"/>
                        <a:t>1</a:t>
                      </a:r>
                      <a:endParaRPr lang="zh-CN" altLang="en-US" dirty="0"/>
                    </a:p>
                  </a:txBody>
                  <a:tcPr anchor="ctr"/>
                </a:tc>
                <a:tc>
                  <a:txBody>
                    <a:bodyPr/>
                    <a:lstStyle/>
                    <a:p>
                      <a:pPr algn="ctr"/>
                      <a:r>
                        <a:rPr lang="en-US" altLang="zh-CN" dirty="0" smtClean="0"/>
                        <a:t>1</a:t>
                      </a: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r>
                        <a:rPr lang="en-US" altLang="zh-CN" dirty="0" smtClean="0"/>
                        <a:t>1</a:t>
                      </a:r>
                      <a:endParaRPr lang="zh-CN" altLang="en-US" dirty="0"/>
                    </a:p>
                  </a:txBody>
                  <a:tcPr anchor="ctr"/>
                </a:tc>
                <a:tc>
                  <a:txBody>
                    <a:bodyPr/>
                    <a:lstStyle/>
                    <a:p>
                      <a:pPr algn="ctr"/>
                      <a:r>
                        <a:rPr lang="en-US" altLang="zh-CN" dirty="0" smtClean="0"/>
                        <a:t>1</a:t>
                      </a:r>
                      <a:endParaRPr lang="zh-CN" altLang="en-US" dirty="0"/>
                    </a:p>
                  </a:txBody>
                  <a:tcPr anchor="ctr"/>
                </a:tc>
              </a:tr>
              <a:tr h="370840">
                <a:tc>
                  <a:txBody>
                    <a:bodyPr/>
                    <a:lstStyle/>
                    <a:p>
                      <a:pPr algn="ctr"/>
                      <a:r>
                        <a:rPr lang="zh-CN" altLang="en-US" dirty="0" smtClean="0"/>
                        <a:t>用户</a:t>
                      </a:r>
                      <a:r>
                        <a:rPr lang="en-US" altLang="zh-CN" dirty="0" smtClean="0"/>
                        <a:t>2</a:t>
                      </a:r>
                      <a:endParaRPr lang="zh-CN" altLang="en-US" dirty="0"/>
                    </a:p>
                  </a:txBody>
                  <a:tcPr anchor="ctr"/>
                </a:tc>
                <a:tc>
                  <a:txBody>
                    <a:bodyPr/>
                    <a:lstStyle/>
                    <a:p>
                      <a:pPr algn="ctr"/>
                      <a:r>
                        <a:rPr lang="en-US" altLang="zh-CN" dirty="0" smtClean="0"/>
                        <a:t>1</a:t>
                      </a:r>
                      <a:endParaRPr lang="zh-CN" altLang="en-US" dirty="0"/>
                    </a:p>
                  </a:txBody>
                  <a:tcPr anchor="ctr"/>
                </a:tc>
                <a:tc>
                  <a:txBody>
                    <a:bodyPr/>
                    <a:lstStyle/>
                    <a:p>
                      <a:pPr algn="ctr"/>
                      <a:r>
                        <a:rPr lang="en-US" altLang="zh-CN" dirty="0" smtClean="0"/>
                        <a:t>1</a:t>
                      </a: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r>
              <a:tr h="370840">
                <a:tc>
                  <a:txBody>
                    <a:bodyPr/>
                    <a:lstStyle/>
                    <a:p>
                      <a:pPr algn="ctr"/>
                      <a:r>
                        <a:rPr lang="zh-CN" altLang="en-US" dirty="0" smtClean="0"/>
                        <a:t>用户</a:t>
                      </a:r>
                      <a:r>
                        <a:rPr lang="en-US" altLang="zh-CN" dirty="0" smtClean="0"/>
                        <a:t>3</a:t>
                      </a:r>
                      <a:endParaRPr lang="zh-CN" altLang="en-US" dirty="0"/>
                    </a:p>
                  </a:txBody>
                  <a:tcPr anchor="ctr"/>
                </a:tc>
                <a:tc>
                  <a:txBody>
                    <a:bodyPr/>
                    <a:lstStyle/>
                    <a:p>
                      <a:pPr algn="ctr"/>
                      <a:endParaRPr lang="zh-CN" altLang="en-US"/>
                    </a:p>
                  </a:txBody>
                  <a:tcPr anchor="ctr"/>
                </a:tc>
                <a:tc>
                  <a:txBody>
                    <a:bodyPr/>
                    <a:lstStyle/>
                    <a:p>
                      <a:pPr algn="ctr"/>
                      <a:r>
                        <a:rPr lang="en-US" altLang="zh-CN" dirty="0" smtClean="0"/>
                        <a:t>1</a:t>
                      </a:r>
                      <a:endParaRPr lang="zh-CN" altLang="en-US" dirty="0"/>
                    </a:p>
                  </a:txBody>
                  <a:tcPr anchor="ctr"/>
                </a:tc>
                <a:tc>
                  <a:txBody>
                    <a:bodyPr/>
                    <a:lstStyle/>
                    <a:p>
                      <a:pPr algn="ctr"/>
                      <a:r>
                        <a:rPr lang="en-US" altLang="zh-CN" dirty="0" smtClean="0"/>
                        <a:t>1</a:t>
                      </a: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r>
              <a:tr h="370840">
                <a:tc>
                  <a:txBody>
                    <a:bodyPr/>
                    <a:lstStyle/>
                    <a:p>
                      <a:pPr algn="ctr"/>
                      <a:r>
                        <a:rPr lang="zh-CN" altLang="en-US" dirty="0" smtClean="0"/>
                        <a:t>用户</a:t>
                      </a:r>
                      <a:r>
                        <a:rPr lang="en-US" altLang="zh-CN" dirty="0" smtClean="0"/>
                        <a:t>4</a:t>
                      </a: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r>
                        <a:rPr lang="en-US" altLang="zh-CN" dirty="0" smtClean="0"/>
                        <a:t>1</a:t>
                      </a:r>
                      <a:endParaRPr lang="zh-CN" altLang="en-US" dirty="0"/>
                    </a:p>
                  </a:txBody>
                  <a:tcPr anchor="ctr"/>
                </a:tc>
                <a:tc>
                  <a:txBody>
                    <a:bodyPr/>
                    <a:lstStyle/>
                    <a:p>
                      <a:pPr algn="ctr"/>
                      <a:r>
                        <a:rPr lang="en-US" altLang="zh-CN" dirty="0" smtClean="0"/>
                        <a:t>1</a:t>
                      </a: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r>
              <a:tr h="370840">
                <a:tc>
                  <a:txBody>
                    <a:bodyPr/>
                    <a:lstStyle/>
                    <a:p>
                      <a:pPr algn="ctr"/>
                      <a:r>
                        <a:rPr lang="zh-CN" altLang="en-US" dirty="0" smtClean="0"/>
                        <a:t>用户</a:t>
                      </a:r>
                      <a:r>
                        <a:rPr lang="en-US" altLang="zh-CN" dirty="0" smtClean="0"/>
                        <a:t>5</a:t>
                      </a: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r>
                        <a:rPr lang="en-US" altLang="zh-CN" dirty="0" smtClean="0"/>
                        <a:t>1</a:t>
                      </a:r>
                      <a:endParaRPr lang="zh-CN" altLang="en-US" dirty="0"/>
                    </a:p>
                  </a:txBody>
                  <a:tcPr anchor="ctr"/>
                </a:tc>
                <a:tc>
                  <a:txBody>
                    <a:bodyPr/>
                    <a:lstStyle/>
                    <a:p>
                      <a:pPr algn="ctr"/>
                      <a:r>
                        <a:rPr lang="en-US" altLang="zh-CN" dirty="0" smtClean="0"/>
                        <a:t>1</a:t>
                      </a:r>
                      <a:endParaRPr lang="zh-CN" altLang="en-US" dirty="0"/>
                    </a:p>
                  </a:txBody>
                  <a:tcPr anchor="ctr"/>
                </a:tc>
                <a:tc>
                  <a:txBody>
                    <a:bodyPr/>
                    <a:lstStyle/>
                    <a:p>
                      <a:pPr algn="ctr"/>
                      <a:endParaRPr lang="zh-CN" altLang="en-US" dirty="0"/>
                    </a:p>
                  </a:txBody>
                  <a:tcPr anchor="ctr"/>
                </a:tc>
              </a:tr>
              <a:tr h="370840">
                <a:tc>
                  <a:txBody>
                    <a:bodyPr/>
                    <a:lstStyle/>
                    <a:p>
                      <a:pPr algn="ctr"/>
                      <a:r>
                        <a:rPr lang="zh-CN" altLang="en-US" dirty="0" smtClean="0"/>
                        <a:t>用户</a:t>
                      </a:r>
                      <a:r>
                        <a:rPr lang="en-US" altLang="zh-CN" dirty="0" smtClean="0"/>
                        <a:t>6</a:t>
                      </a: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r>
                        <a:rPr lang="en-US" altLang="zh-CN" dirty="0" smtClean="0"/>
                        <a:t>1</a:t>
                      </a:r>
                      <a:endParaRPr lang="zh-CN" altLang="en-US" dirty="0"/>
                    </a:p>
                  </a:txBody>
                  <a:tcPr anchor="ctr"/>
                </a:tc>
                <a:tc>
                  <a:txBody>
                    <a:bodyPr/>
                    <a:lstStyle/>
                    <a:p>
                      <a:pPr algn="ctr"/>
                      <a:endParaRPr lang="zh-CN" altLang="en-US" dirty="0"/>
                    </a:p>
                  </a:txBody>
                  <a:tcPr anchor="ctr"/>
                </a:tc>
                <a:tc>
                  <a:txBody>
                    <a:bodyPr/>
                    <a:lstStyle/>
                    <a:p>
                      <a:pPr algn="ctr"/>
                      <a:r>
                        <a:rPr lang="en-US" altLang="zh-CN" dirty="0" smtClean="0"/>
                        <a:t>1</a:t>
                      </a:r>
                      <a:endParaRPr lang="zh-CN" altLang="en-US" dirty="0"/>
                    </a:p>
                  </a:txBody>
                  <a:tcPr anchor="ctr"/>
                </a:tc>
              </a:tr>
            </a:tbl>
          </a:graphicData>
        </a:graphic>
      </p:graphicFrame>
    </p:spTree>
    <p:extLst>
      <p:ext uri="{BB962C8B-B14F-4D97-AF65-F5344CB8AC3E}">
        <p14:creationId xmlns:p14="http://schemas.microsoft.com/office/powerpoint/2010/main" val="35384994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基于学习的方法</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4380317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zh-CN" altLang="en-US" dirty="0" smtClean="0"/>
              <a:t>基于学习的方法概述</a:t>
            </a:r>
            <a:endParaRPr lang="zh-CN" altLang="en-US" dirty="0"/>
          </a:p>
        </p:txBody>
      </p:sp>
      <p:sp>
        <p:nvSpPr>
          <p:cNvPr id="5" name="内容占位符 4"/>
          <p:cNvSpPr>
            <a:spLocks noGrp="1"/>
          </p:cNvSpPr>
          <p:nvPr>
            <p:ph idx="1"/>
          </p:nvPr>
        </p:nvSpPr>
        <p:spPr/>
        <p:txBody>
          <a:bodyPr>
            <a:normAutofit/>
          </a:bodyPr>
          <a:lstStyle/>
          <a:p>
            <a:r>
              <a:rPr lang="zh-CN" altLang="en-US" sz="2800" dirty="0" smtClean="0"/>
              <a:t>在基于图的方法中，用户集或者物品集之间的相似度可以从图中估算得到，与此不同的是，基于学习的方法首先定义一个参数模型来描述用户之间、物品之间或者用户和物品之间的关系，然后通过优化模型得到模型的参数。</a:t>
            </a:r>
            <a:endParaRPr lang="en-US" altLang="zh-CN" sz="2800" dirty="0" smtClean="0"/>
          </a:p>
          <a:p>
            <a:r>
              <a:rPr lang="zh-CN" altLang="en-US" sz="2800" dirty="0" smtClean="0"/>
              <a:t>常用的基于</a:t>
            </a:r>
            <a:r>
              <a:rPr lang="zh-CN" altLang="en-US" sz="2800" dirty="0"/>
              <a:t>学习的</a:t>
            </a:r>
            <a:r>
              <a:rPr lang="zh-CN" altLang="en-US" sz="2800" dirty="0" smtClean="0"/>
              <a:t>方法有</a:t>
            </a:r>
            <a:r>
              <a:rPr lang="zh-CN" altLang="en-US" sz="2800" dirty="0" smtClean="0">
                <a:solidFill>
                  <a:srgbClr val="FF0000"/>
                </a:solidFill>
              </a:rPr>
              <a:t>矩阵分解方法</a:t>
            </a:r>
            <a:r>
              <a:rPr lang="zh-CN" altLang="en-US" sz="2800" dirty="0" smtClean="0"/>
              <a:t>和自适应近邻学习方法等。</a:t>
            </a:r>
            <a:endParaRPr lang="zh-CN" altLang="en-US" sz="2800" dirty="0"/>
          </a:p>
        </p:txBody>
      </p:sp>
    </p:spTree>
    <p:extLst>
      <p:ext uri="{BB962C8B-B14F-4D97-AF65-F5344CB8AC3E}">
        <p14:creationId xmlns:p14="http://schemas.microsoft.com/office/powerpoint/2010/main" val="205069844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矩阵分解模型</a:t>
            </a:r>
          </a:p>
        </p:txBody>
      </p:sp>
      <p:sp>
        <p:nvSpPr>
          <p:cNvPr id="3" name="内容占位符 2"/>
          <p:cNvSpPr>
            <a:spLocks noGrp="1"/>
          </p:cNvSpPr>
          <p:nvPr>
            <p:ph idx="1"/>
          </p:nvPr>
        </p:nvSpPr>
        <p:spPr/>
        <p:txBody>
          <a:bodyPr>
            <a:normAutofit/>
          </a:bodyPr>
          <a:lstStyle/>
          <a:p>
            <a:r>
              <a:rPr lang="zh-CN" altLang="en-US" sz="2800" dirty="0" smtClean="0"/>
              <a:t>基于分解的方法通过将用户或者物品映射到潜在变量空间以获取它们之间最突出的特征来解决数据稀疏等问题。</a:t>
            </a:r>
            <a:endParaRPr lang="en-US" altLang="zh-CN" sz="2800" dirty="0" smtClean="0"/>
          </a:p>
          <a:p>
            <a:r>
              <a:rPr lang="zh-CN" altLang="en-US" sz="2800" dirty="0" smtClean="0"/>
              <a:t>使用基于分解的方法发现的是隐语义，即物品中可能隐含的信息，比如在协同过滤中，某个电影有</a:t>
            </a:r>
            <a:r>
              <a:rPr lang="en-US" altLang="zh-CN" sz="2800" dirty="0" smtClean="0"/>
              <a:t>80%</a:t>
            </a:r>
            <a:r>
              <a:rPr lang="zh-CN" altLang="en-US" sz="2800" dirty="0" smtClean="0"/>
              <a:t>的内容是战争，</a:t>
            </a:r>
            <a:r>
              <a:rPr lang="en-US" altLang="zh-CN" sz="2800" dirty="0" smtClean="0"/>
              <a:t>20%</a:t>
            </a:r>
            <a:r>
              <a:rPr lang="zh-CN" altLang="en-US" sz="2800" dirty="0" smtClean="0"/>
              <a:t>的内容是搞笑，而某个用户对战争题材电影的感兴趣程度为</a:t>
            </a:r>
            <a:r>
              <a:rPr lang="en-US" altLang="zh-CN" sz="2800" dirty="0"/>
              <a:t>5</a:t>
            </a:r>
            <a:r>
              <a:rPr lang="zh-CN" altLang="en-US" sz="2800" dirty="0" smtClean="0"/>
              <a:t>分，对搞笑题材感兴趣程度为</a:t>
            </a:r>
            <a:r>
              <a:rPr lang="en-US" altLang="zh-CN" sz="2800" dirty="0" smtClean="0"/>
              <a:t>1</a:t>
            </a:r>
            <a:r>
              <a:rPr lang="zh-CN" altLang="en-US" sz="2800" dirty="0" smtClean="0"/>
              <a:t>分，那么用户对这部电影的评分就是</a:t>
            </a:r>
            <a:r>
              <a:rPr lang="en-US" altLang="zh-CN" sz="2800" dirty="0" smtClean="0"/>
              <a:t>4.2</a:t>
            </a:r>
            <a:r>
              <a:rPr lang="zh-CN" altLang="en-US" sz="2800" dirty="0" smtClean="0"/>
              <a:t>。</a:t>
            </a:r>
            <a:endParaRPr lang="en-US" altLang="zh-CN" sz="2800" dirty="0" smtClean="0"/>
          </a:p>
          <a:p>
            <a:endParaRPr lang="en-US" altLang="zh-CN" sz="2800" dirty="0" smtClean="0"/>
          </a:p>
        </p:txBody>
      </p:sp>
    </p:spTree>
    <p:extLst>
      <p:ext uri="{BB962C8B-B14F-4D97-AF65-F5344CB8AC3E}">
        <p14:creationId xmlns:p14="http://schemas.microsoft.com/office/powerpoint/2010/main" val="18975414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基于用户评分的预测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基于邻域的用户推荐方法预测用户</a:t>
            </a:r>
            <a:r>
              <a:rPr lang="en-US" altLang="zh-CN" sz="2800" dirty="0" smtClean="0"/>
              <a:t>u</a:t>
            </a:r>
            <a:r>
              <a:rPr lang="zh-CN" altLang="en-US" sz="2800" dirty="0" smtClean="0"/>
              <a:t>对物品</a:t>
            </a:r>
            <a:r>
              <a:rPr lang="en-US" altLang="zh-CN" sz="2800" dirty="0" err="1" smtClean="0"/>
              <a:t>i</a:t>
            </a:r>
            <a:r>
              <a:rPr lang="zh-CN" altLang="en-US" sz="2800" dirty="0" smtClean="0"/>
              <a:t>的评分</a:t>
            </a:r>
            <a:r>
              <a:rPr lang="en-US" altLang="zh-CN" sz="2800" dirty="0" err="1" smtClean="0"/>
              <a:t>r</a:t>
            </a:r>
            <a:r>
              <a:rPr lang="en-US" altLang="zh-CN" sz="2800" baseline="-25000" dirty="0" err="1" smtClean="0"/>
              <a:t>ui</a:t>
            </a:r>
            <a:r>
              <a:rPr lang="zh-CN" altLang="en-US" sz="2800" dirty="0" smtClean="0"/>
              <a:t>，需要利用和用户</a:t>
            </a:r>
            <a:r>
              <a:rPr lang="en-US" altLang="zh-CN" sz="2800" dirty="0" smtClean="0"/>
              <a:t>u</a:t>
            </a:r>
            <a:r>
              <a:rPr lang="zh-CN" altLang="en-US" sz="2800" dirty="0" smtClean="0"/>
              <a:t>评分相近的用户，这些用户称为近邻，近邻的集合记作</a:t>
            </a:r>
            <a:r>
              <a:rPr lang="en-US" altLang="zh-CN" sz="2800" dirty="0" smtClean="0"/>
              <a:t>N(u)</a:t>
            </a:r>
            <a:r>
              <a:rPr lang="zh-CN" altLang="en-US" sz="2800" dirty="0" smtClean="0"/>
              <a:t>。</a:t>
            </a:r>
            <a:endParaRPr lang="en-US" altLang="zh-CN" sz="2800" dirty="0" smtClean="0"/>
          </a:p>
          <a:p>
            <a:r>
              <a:rPr lang="zh-CN" altLang="en-US" sz="2800" dirty="0"/>
              <a:t>与</a:t>
            </a:r>
            <a:r>
              <a:rPr lang="en-US" altLang="zh-CN" sz="2800" dirty="0"/>
              <a:t>k</a:t>
            </a:r>
            <a:r>
              <a:rPr lang="zh-CN" altLang="en-US" sz="2800" dirty="0"/>
              <a:t>近邻算法不同的是，在协同过滤推荐中，每个用户的评分都是有限的</a:t>
            </a:r>
            <a:r>
              <a:rPr lang="zh-CN" altLang="en-US" sz="2800" dirty="0" smtClean="0"/>
              <a:t>，如果我们希望预测用户</a:t>
            </a:r>
            <a:r>
              <a:rPr lang="en-US" altLang="zh-CN" sz="2800" dirty="0" smtClean="0"/>
              <a:t>u</a:t>
            </a:r>
            <a:r>
              <a:rPr lang="zh-CN" altLang="en-US" sz="2800" dirty="0" smtClean="0"/>
              <a:t>对物品</a:t>
            </a:r>
            <a:r>
              <a:rPr lang="en-US" altLang="zh-CN" sz="2800" dirty="0" err="1" smtClean="0"/>
              <a:t>i</a:t>
            </a:r>
            <a:r>
              <a:rPr lang="zh-CN" altLang="en-US" sz="2800" dirty="0" smtClean="0"/>
              <a:t>的评分，必须选择那些对物品</a:t>
            </a:r>
            <a:r>
              <a:rPr lang="en-US" altLang="zh-CN" sz="2800" dirty="0" err="1" smtClean="0"/>
              <a:t>i</a:t>
            </a:r>
            <a:r>
              <a:rPr lang="zh-CN" altLang="en-US" sz="2800" dirty="0" smtClean="0"/>
              <a:t>有过评分的用户当作用户</a:t>
            </a:r>
            <a:r>
              <a:rPr lang="en-US" altLang="zh-CN" sz="2800" dirty="0" smtClean="0"/>
              <a:t>u</a:t>
            </a:r>
            <a:r>
              <a:rPr lang="zh-CN" altLang="en-US" sz="2800" dirty="0" smtClean="0"/>
              <a:t>的近邻，将这些近邻的集合记作</a:t>
            </a:r>
            <a:r>
              <a:rPr lang="en-US" altLang="zh-CN" sz="2800" dirty="0" smtClean="0">
                <a:solidFill>
                  <a:prstClr val="black"/>
                </a:solidFill>
              </a:rPr>
              <a:t>N</a:t>
            </a:r>
            <a:r>
              <a:rPr lang="en-US" altLang="zh-CN" sz="2800" baseline="-25000" dirty="0" smtClean="0">
                <a:solidFill>
                  <a:prstClr val="black"/>
                </a:solidFill>
              </a:rPr>
              <a:t>i</a:t>
            </a:r>
            <a:r>
              <a:rPr lang="en-US" altLang="zh-CN" sz="2800" dirty="0" smtClean="0">
                <a:solidFill>
                  <a:prstClr val="black"/>
                </a:solidFill>
              </a:rPr>
              <a:t>(u)</a:t>
            </a:r>
            <a:r>
              <a:rPr lang="zh-CN" altLang="en-US" sz="2800" dirty="0" smtClean="0">
                <a:solidFill>
                  <a:prstClr val="black"/>
                </a:solidFill>
              </a:rPr>
              <a:t>。</a:t>
            </a:r>
            <a:endParaRPr lang="en-US" altLang="zh-CN" sz="2800" dirty="0" smtClean="0"/>
          </a:p>
        </p:txBody>
      </p:sp>
      <p:graphicFrame>
        <p:nvGraphicFramePr>
          <p:cNvPr id="5" name="对象 4"/>
          <p:cNvGraphicFramePr>
            <a:graphicFrameLocks noChangeAspect="1"/>
          </p:cNvGraphicFramePr>
          <p:nvPr>
            <p:extLst>
              <p:ext uri="{D42A27DB-BD31-4B8C-83A1-F6EECF244321}">
                <p14:modId xmlns:p14="http://schemas.microsoft.com/office/powerpoint/2010/main" val="3885906993"/>
              </p:ext>
            </p:extLst>
          </p:nvPr>
        </p:nvGraphicFramePr>
        <p:xfrm>
          <a:off x="3131840" y="5445224"/>
          <a:ext cx="3257825" cy="1196752"/>
        </p:xfrm>
        <a:graphic>
          <a:graphicData uri="http://schemas.openxmlformats.org/presentationml/2006/ole">
            <mc:AlternateContent xmlns:mc="http://schemas.openxmlformats.org/markup-compatibility/2006">
              <mc:Choice xmlns:v="urn:schemas-microsoft-com:vml" Requires="v">
                <p:oleObj spid="_x0000_s13493" name="Equation" r:id="rId3" imgW="1244520" imgH="457200" progId="Equation.DSMT4">
                  <p:embed/>
                </p:oleObj>
              </mc:Choice>
              <mc:Fallback>
                <p:oleObj name="Equation" r:id="rId3" imgW="1244520" imgH="457200" progId="Equation.DSMT4">
                  <p:embed/>
                  <p:pic>
                    <p:nvPicPr>
                      <p:cNvPr id="0" name=""/>
                      <p:cNvPicPr/>
                      <p:nvPr/>
                    </p:nvPicPr>
                    <p:blipFill>
                      <a:blip r:embed="rId4"/>
                      <a:stretch>
                        <a:fillRect/>
                      </a:stretch>
                    </p:blipFill>
                    <p:spPr>
                      <a:xfrm>
                        <a:off x="3131840" y="5445224"/>
                        <a:ext cx="3257825" cy="1196752"/>
                      </a:xfrm>
                      <a:prstGeom prst="rect">
                        <a:avLst/>
                      </a:prstGeom>
                    </p:spPr>
                  </p:pic>
                </p:oleObj>
              </mc:Fallback>
            </mc:AlternateContent>
          </a:graphicData>
        </a:graphic>
      </p:graphicFrame>
    </p:spTree>
    <p:extLst>
      <p:ext uri="{BB962C8B-B14F-4D97-AF65-F5344CB8AC3E}">
        <p14:creationId xmlns:p14="http://schemas.microsoft.com/office/powerpoint/2010/main" val="106144415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矩阵分解模型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对于下图，原始的评分矩阵</a:t>
            </a:r>
            <a:r>
              <a:rPr lang="en-US" altLang="zh-CN" sz="2800" dirty="0" smtClean="0"/>
              <a:t>(</a:t>
            </a:r>
            <a:r>
              <a:rPr lang="zh-CN" altLang="en-US" sz="2800" dirty="0" smtClean="0"/>
              <a:t>左侧矩阵</a:t>
            </a:r>
            <a:r>
              <a:rPr lang="en-US" altLang="zh-CN" sz="2800" dirty="0" smtClean="0"/>
              <a:t>)</a:t>
            </a:r>
            <a:r>
              <a:rPr lang="zh-CN" altLang="en-US" sz="2800" dirty="0" smtClean="0"/>
              <a:t> 只包含了用户的评分信息，但书的内容和用户的信息并不包含在内。</a:t>
            </a:r>
            <a:endParaRPr lang="zh-CN" altLang="en-US" sz="28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3082920"/>
            <a:ext cx="6140280" cy="3547289"/>
          </a:xfrm>
          <a:prstGeom prst="rect">
            <a:avLst/>
          </a:prstGeom>
        </p:spPr>
      </p:pic>
    </p:spTree>
    <p:extLst>
      <p:ext uri="{BB962C8B-B14F-4D97-AF65-F5344CB8AC3E}">
        <p14:creationId xmlns:p14="http://schemas.microsoft.com/office/powerpoint/2010/main" val="95496847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矩阵分解模型</a:t>
            </a:r>
          </a:p>
        </p:txBody>
      </p:sp>
      <p:sp>
        <p:nvSpPr>
          <p:cNvPr id="3" name="内容占位符 2"/>
          <p:cNvSpPr>
            <a:spLocks noGrp="1"/>
          </p:cNvSpPr>
          <p:nvPr>
            <p:ph idx="1"/>
          </p:nvPr>
        </p:nvSpPr>
        <p:spPr/>
        <p:txBody>
          <a:bodyPr>
            <a:normAutofit/>
          </a:bodyPr>
          <a:lstStyle/>
          <a:p>
            <a:r>
              <a:rPr lang="zh-CN" altLang="en-US" sz="2800" dirty="0" smtClean="0"/>
              <a:t>而一本书其实是包含不同的主题的</a:t>
            </a:r>
            <a:r>
              <a:rPr lang="en-US" altLang="zh-CN" sz="2800" dirty="0" smtClean="0"/>
              <a:t>(</a:t>
            </a:r>
            <a:r>
              <a:rPr lang="zh-CN" altLang="en-US" sz="2800" dirty="0" smtClean="0"/>
              <a:t>比如</a:t>
            </a:r>
            <a:r>
              <a:rPr lang="en-US" altLang="zh-CN" sz="2800" dirty="0" smtClean="0"/>
              <a:t>50%</a:t>
            </a:r>
            <a:r>
              <a:rPr lang="zh-CN" altLang="en-US" sz="2800" dirty="0" smtClean="0"/>
              <a:t>的数学，</a:t>
            </a:r>
            <a:r>
              <a:rPr lang="en-US" altLang="zh-CN" sz="2800" dirty="0"/>
              <a:t>4</a:t>
            </a:r>
            <a:r>
              <a:rPr lang="en-US" altLang="zh-CN" sz="2800" dirty="0" smtClean="0"/>
              <a:t>0%</a:t>
            </a:r>
            <a:r>
              <a:rPr lang="zh-CN" altLang="en-US" sz="2800" dirty="0" smtClean="0"/>
              <a:t>的机器学习，</a:t>
            </a:r>
            <a:r>
              <a:rPr lang="en-US" altLang="zh-CN" sz="2800" dirty="0" smtClean="0"/>
              <a:t>10%</a:t>
            </a:r>
            <a:r>
              <a:rPr lang="zh-CN" altLang="en-US" sz="2800" dirty="0" smtClean="0"/>
              <a:t>的英语</a:t>
            </a:r>
            <a:r>
              <a:rPr lang="en-US" altLang="zh-CN" sz="2800" dirty="0" smtClean="0"/>
              <a:t>)</a:t>
            </a:r>
            <a:r>
              <a:rPr lang="zh-CN" altLang="en-US" sz="2800" dirty="0" smtClean="0"/>
              <a:t>，并且每本书的这些比例都是不同的，而不同的用户对于这几个主题的感兴趣程度也不同，于是可以训练两个矩阵，第一个矩阵包含每个用户对不同的主题的感兴趣程度</a:t>
            </a:r>
            <a:r>
              <a:rPr lang="en-US" altLang="zh-CN" sz="2800" dirty="0" smtClean="0"/>
              <a:t>(</a:t>
            </a:r>
            <a:r>
              <a:rPr lang="zh-CN" altLang="en-US" sz="2800" dirty="0" smtClean="0"/>
              <a:t>上一页中右上矩阵，每一行表示一个主题</a:t>
            </a:r>
            <a:r>
              <a:rPr lang="en-US" altLang="zh-CN" sz="2800" dirty="0" smtClean="0"/>
              <a:t>)</a:t>
            </a:r>
            <a:r>
              <a:rPr lang="zh-CN" altLang="en-US" sz="2800" dirty="0" smtClean="0"/>
              <a:t>，第二个矩阵表示不同的书里这些主题所占比例</a:t>
            </a:r>
            <a:r>
              <a:rPr lang="en-US" altLang="zh-CN" sz="2800" dirty="0" smtClean="0"/>
              <a:t>(</a:t>
            </a:r>
            <a:r>
              <a:rPr lang="zh-CN" altLang="en-US" sz="2800" dirty="0" smtClean="0"/>
              <a:t>右下矩阵</a:t>
            </a:r>
            <a:r>
              <a:rPr lang="en-US" altLang="zh-CN" sz="2800" dirty="0" smtClean="0"/>
              <a:t>)</a:t>
            </a:r>
            <a:r>
              <a:rPr lang="zh-CN" altLang="en-US" sz="2800" dirty="0" smtClean="0"/>
              <a:t>。</a:t>
            </a:r>
            <a:endParaRPr lang="en-US" altLang="zh-CN" sz="2800" dirty="0" smtClean="0"/>
          </a:p>
          <a:p>
            <a:r>
              <a:rPr lang="zh-CN" altLang="en-US" sz="2800" dirty="0" smtClean="0"/>
              <a:t>即现在推荐系统的问题变成了将原来的一个矩阵分解成两个矩阵相乘的形式</a:t>
            </a:r>
            <a:r>
              <a:rPr lang="en-US" altLang="zh-CN" sz="2800" dirty="0" smtClean="0"/>
              <a:t>(</a:t>
            </a:r>
            <a:r>
              <a:rPr lang="zh-CN" altLang="en-US" sz="2800" dirty="0" smtClean="0"/>
              <a:t>也有可能是三个</a:t>
            </a:r>
            <a:r>
              <a:rPr lang="en-US" altLang="zh-CN" sz="2800" dirty="0" smtClean="0"/>
              <a:t>)</a:t>
            </a:r>
            <a:r>
              <a:rPr lang="zh-CN" altLang="en-US" sz="2800" dirty="0" smtClean="0"/>
              <a:t>。</a:t>
            </a:r>
            <a:endParaRPr lang="zh-CN" altLang="en-US" sz="2800" dirty="0"/>
          </a:p>
        </p:txBody>
      </p:sp>
    </p:spTree>
    <p:extLst>
      <p:ext uri="{BB962C8B-B14F-4D97-AF65-F5344CB8AC3E}">
        <p14:creationId xmlns:p14="http://schemas.microsoft.com/office/powerpoint/2010/main" val="166760021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注意</a:t>
            </a:r>
            <a:endParaRPr lang="zh-CN" altLang="en-US" dirty="0"/>
          </a:p>
        </p:txBody>
      </p:sp>
      <p:sp>
        <p:nvSpPr>
          <p:cNvPr id="3" name="内容占位符 2"/>
          <p:cNvSpPr>
            <a:spLocks noGrp="1"/>
          </p:cNvSpPr>
          <p:nvPr>
            <p:ph idx="1"/>
          </p:nvPr>
        </p:nvSpPr>
        <p:spPr>
          <a:xfrm>
            <a:off x="457200" y="1600200"/>
            <a:ext cx="8229600" cy="4853136"/>
          </a:xfrm>
        </p:spPr>
        <p:txBody>
          <a:bodyPr>
            <a:normAutofit/>
          </a:bodyPr>
          <a:lstStyle/>
          <a:p>
            <a:r>
              <a:rPr lang="zh-CN" altLang="en-US" sz="2800" dirty="0" smtClean="0"/>
              <a:t>从评分矩阵中我们只能得到用户对于物品的总评分，即无法得到物品包含多少主题，也无法得到每个用户对各个主题的感兴趣程度。</a:t>
            </a:r>
            <a:endParaRPr lang="en-US" altLang="zh-CN" sz="2800" dirty="0" smtClean="0"/>
          </a:p>
          <a:p>
            <a:r>
              <a:rPr lang="zh-CN" altLang="en-US" sz="2800" dirty="0" smtClean="0"/>
              <a:t>其实这两项内容都是不需要得到的，我们只是将原来的评分矩阵分解为两个矩阵</a:t>
            </a:r>
            <a:r>
              <a:rPr lang="en-US" altLang="zh-CN" sz="2800" dirty="0" smtClean="0"/>
              <a:t>(</a:t>
            </a:r>
            <a:r>
              <a:rPr lang="zh-CN" altLang="en-US" sz="2800" dirty="0" smtClean="0"/>
              <a:t>或者三个</a:t>
            </a:r>
            <a:r>
              <a:rPr lang="en-US" altLang="zh-CN" sz="2800" dirty="0" smtClean="0"/>
              <a:t>)</a:t>
            </a:r>
            <a:r>
              <a:rPr lang="zh-CN" altLang="en-US" sz="2800" dirty="0" smtClean="0"/>
              <a:t>相乘的形式，然后</a:t>
            </a:r>
            <a:r>
              <a:rPr lang="zh-CN" altLang="en-US" sz="2800" dirty="0" smtClean="0">
                <a:solidFill>
                  <a:srgbClr val="FF0000"/>
                </a:solidFill>
              </a:rPr>
              <a:t>假设</a:t>
            </a:r>
            <a:r>
              <a:rPr lang="zh-CN" altLang="en-US" sz="2800" dirty="0" smtClean="0"/>
              <a:t>其中一个矩阵表示的是物品包含若干个主题</a:t>
            </a:r>
            <a:r>
              <a:rPr lang="en-US" altLang="zh-CN" sz="2800" dirty="0" smtClean="0"/>
              <a:t>(</a:t>
            </a:r>
            <a:r>
              <a:rPr lang="zh-CN" altLang="en-US" sz="2800" dirty="0" smtClean="0"/>
              <a:t>这些主题是什么并不重要，在矩阵中它们没有名字</a:t>
            </a:r>
            <a:r>
              <a:rPr lang="en-US" altLang="zh-CN" sz="2800" dirty="0" smtClean="0"/>
              <a:t>)</a:t>
            </a:r>
            <a:r>
              <a:rPr lang="zh-CN" altLang="en-US" sz="2800" dirty="0" smtClean="0"/>
              <a:t>，另一个矩阵表示每个用户对各个主题的感兴趣程度。</a:t>
            </a:r>
            <a:endParaRPr lang="en-US" altLang="zh-CN" sz="2800" dirty="0" smtClean="0"/>
          </a:p>
          <a:p>
            <a:r>
              <a:rPr lang="zh-CN" altLang="en-US" sz="2800" dirty="0"/>
              <a:t>所以该</a:t>
            </a:r>
            <a:r>
              <a:rPr lang="zh-CN" altLang="en-US" sz="2800" dirty="0" smtClean="0"/>
              <a:t>方法也成为</a:t>
            </a:r>
            <a:r>
              <a:rPr lang="zh-CN" altLang="en-US" sz="2800" dirty="0" smtClean="0">
                <a:solidFill>
                  <a:srgbClr val="FF0000"/>
                </a:solidFill>
              </a:rPr>
              <a:t>潜在</a:t>
            </a:r>
            <a:r>
              <a:rPr lang="zh-CN" altLang="en-US" sz="2800" dirty="0" smtClean="0"/>
              <a:t>语义分析</a:t>
            </a:r>
            <a:r>
              <a:rPr lang="en-US" altLang="zh-CN" sz="2800" dirty="0" smtClean="0"/>
              <a:t>(LSA)</a:t>
            </a:r>
            <a:r>
              <a:rPr lang="zh-CN" altLang="en-US" sz="2800" dirty="0" smtClean="0"/>
              <a:t>。</a:t>
            </a:r>
            <a:endParaRPr lang="zh-CN" altLang="en-US" sz="2800" dirty="0"/>
          </a:p>
        </p:txBody>
      </p:sp>
    </p:spTree>
    <p:extLst>
      <p:ext uri="{BB962C8B-B14F-4D97-AF65-F5344CB8AC3E}">
        <p14:creationId xmlns:p14="http://schemas.microsoft.com/office/powerpoint/2010/main" val="175133494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SVD</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1844824"/>
            <a:ext cx="7047121" cy="2664296"/>
          </a:xfrm>
        </p:spPr>
      </p:pic>
      <p:sp>
        <p:nvSpPr>
          <p:cNvPr id="5" name="TextBox 4"/>
          <p:cNvSpPr txBox="1"/>
          <p:nvPr/>
        </p:nvSpPr>
        <p:spPr>
          <a:xfrm>
            <a:off x="1187624" y="4869160"/>
            <a:ext cx="7956376" cy="1384995"/>
          </a:xfrm>
          <a:prstGeom prst="rect">
            <a:avLst/>
          </a:prstGeom>
          <a:noFill/>
        </p:spPr>
        <p:txBody>
          <a:bodyPr wrap="square" rtlCol="0">
            <a:spAutoFit/>
          </a:bodyPr>
          <a:lstStyle/>
          <a:p>
            <a:r>
              <a:rPr lang="en-US" altLang="zh-CN" sz="2800" dirty="0" smtClean="0"/>
              <a:t>SVD</a:t>
            </a:r>
            <a:r>
              <a:rPr lang="zh-CN" altLang="en-US" sz="2800" dirty="0" smtClean="0"/>
              <a:t>在推荐系统中的作用同样是降维，将原来稀疏的评分矩阵分解为三个小的矩阵相乘的形式，由于矩阵规模变小，使得数据变得密集。</a:t>
            </a:r>
            <a:endParaRPr lang="zh-CN" altLang="en-US" sz="2800" dirty="0"/>
          </a:p>
        </p:txBody>
      </p:sp>
    </p:spTree>
    <p:extLst>
      <p:ext uri="{BB962C8B-B14F-4D97-AF65-F5344CB8AC3E}">
        <p14:creationId xmlns:p14="http://schemas.microsoft.com/office/powerpoint/2010/main" val="216608559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SVD</a:t>
            </a:r>
            <a:endParaRPr lang="zh-CN" altLang="en-US" dirty="0"/>
          </a:p>
        </p:txBody>
      </p:sp>
      <p:sp>
        <p:nvSpPr>
          <p:cNvPr id="3" name="内容占位符 2"/>
          <p:cNvSpPr>
            <a:spLocks noGrp="1"/>
          </p:cNvSpPr>
          <p:nvPr>
            <p:ph idx="1"/>
          </p:nvPr>
        </p:nvSpPr>
        <p:spPr/>
        <p:txBody>
          <a:bodyPr>
            <a:normAutofit/>
          </a:bodyPr>
          <a:lstStyle/>
          <a:p>
            <a:r>
              <a:rPr lang="zh-CN" altLang="en-US" sz="2800" dirty="0"/>
              <a:t>假设用户集为</a:t>
            </a:r>
            <a:r>
              <a:rPr lang="en-US" altLang="zh-CN" sz="2800" dirty="0"/>
              <a:t>U</a:t>
            </a:r>
            <a:r>
              <a:rPr lang="zh-CN" altLang="en-US" sz="2800" dirty="0"/>
              <a:t>，物品集为</a:t>
            </a:r>
            <a:r>
              <a:rPr lang="en-US" altLang="zh-CN" sz="2800" dirty="0"/>
              <a:t>I</a:t>
            </a:r>
            <a:r>
              <a:rPr lang="zh-CN" altLang="en-US" sz="2800" dirty="0"/>
              <a:t>，评分矩阵为</a:t>
            </a:r>
            <a:r>
              <a:rPr lang="en-US" altLang="zh-CN" sz="2800" dirty="0"/>
              <a:t>R</a:t>
            </a:r>
            <a:r>
              <a:rPr lang="zh-CN" altLang="en-US" sz="2800" dirty="0"/>
              <a:t>，则</a:t>
            </a:r>
            <a:r>
              <a:rPr lang="en-US" altLang="zh-CN" sz="2800" dirty="0"/>
              <a:t>R</a:t>
            </a:r>
            <a:r>
              <a:rPr lang="zh-CN" altLang="en-US" sz="2800" dirty="0"/>
              <a:t>的大小为</a:t>
            </a:r>
          </a:p>
          <a:p>
            <a:r>
              <a:rPr lang="zh-CN" altLang="en-US" sz="2800" dirty="0" smtClean="0"/>
              <a:t>经过奇异值分解后得到的三个矩阵中</a:t>
            </a:r>
            <a:r>
              <a:rPr lang="en-US" altLang="zh-CN" sz="2800" dirty="0" smtClean="0"/>
              <a:t>(</a:t>
            </a:r>
            <a:r>
              <a:rPr lang="zh-CN" altLang="en-US" sz="2800" dirty="0" smtClean="0"/>
              <a:t>假设保留</a:t>
            </a:r>
            <a:r>
              <a:rPr lang="en-US" altLang="zh-CN" sz="2800" dirty="0" smtClean="0"/>
              <a:t>k</a:t>
            </a:r>
            <a:r>
              <a:rPr lang="zh-CN" altLang="en-US" sz="2800" dirty="0" smtClean="0"/>
              <a:t>个奇异值</a:t>
            </a:r>
            <a:r>
              <a:rPr lang="en-US" altLang="zh-CN" sz="2800" dirty="0" smtClean="0"/>
              <a:t>)</a:t>
            </a:r>
            <a:r>
              <a:rPr lang="zh-CN" altLang="en-US" sz="2800" dirty="0" smtClean="0"/>
              <a:t>，第一个矩阵的大小为           ，第二个矩阵的大小为          ，第三个矩阵的大小为          。</a:t>
            </a:r>
            <a:endParaRPr lang="en-US" altLang="zh-CN" sz="2800" dirty="0" smtClean="0"/>
          </a:p>
          <a:p>
            <a:r>
              <a:rPr lang="zh-CN" altLang="en-US" sz="2800" dirty="0"/>
              <a:t>第一个</a:t>
            </a:r>
            <a:r>
              <a:rPr lang="zh-CN" altLang="en-US" sz="2800" dirty="0" smtClean="0"/>
              <a:t>矩阵的每一行表示一个用户对各个潜在主题的偏好程度，第三个矩阵</a:t>
            </a:r>
            <a:r>
              <a:rPr lang="en-US" altLang="zh-CN" sz="2800" dirty="0" smtClean="0"/>
              <a:t>(</a:t>
            </a:r>
            <a:r>
              <a:rPr lang="zh-CN" altLang="en-US" sz="2800" dirty="0" smtClean="0"/>
              <a:t>转置后</a:t>
            </a:r>
            <a:r>
              <a:rPr lang="en-US" altLang="zh-CN" sz="2800" dirty="0" smtClean="0"/>
              <a:t>)</a:t>
            </a:r>
            <a:r>
              <a:rPr lang="zh-CN" altLang="en-US" sz="2800" dirty="0" smtClean="0"/>
              <a:t>每一列表示一个物品包含的各个潜在主题。</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3872661065"/>
              </p:ext>
            </p:extLst>
          </p:nvPr>
        </p:nvGraphicFramePr>
        <p:xfrm>
          <a:off x="2339975" y="2060575"/>
          <a:ext cx="792163" cy="439738"/>
        </p:xfrm>
        <a:graphic>
          <a:graphicData uri="http://schemas.openxmlformats.org/presentationml/2006/ole">
            <mc:AlternateContent xmlns:mc="http://schemas.openxmlformats.org/markup-compatibility/2006">
              <mc:Choice xmlns:v="urn:schemas-microsoft-com:vml" Requires="v">
                <p:oleObj spid="_x0000_s81990" name="Equation" r:id="rId3" imgW="457200" imgH="253800" progId="Equation.DSMT4">
                  <p:embed/>
                </p:oleObj>
              </mc:Choice>
              <mc:Fallback>
                <p:oleObj name="Equation" r:id="rId3" imgW="457200" imgH="2538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2060575"/>
                        <a:ext cx="792163"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835145825"/>
              </p:ext>
            </p:extLst>
          </p:nvPr>
        </p:nvGraphicFramePr>
        <p:xfrm>
          <a:off x="6116638" y="2997200"/>
          <a:ext cx="725487" cy="439738"/>
        </p:xfrm>
        <a:graphic>
          <a:graphicData uri="http://schemas.openxmlformats.org/presentationml/2006/ole">
            <mc:AlternateContent xmlns:mc="http://schemas.openxmlformats.org/markup-compatibility/2006">
              <mc:Choice xmlns:v="urn:schemas-microsoft-com:vml" Requires="v">
                <p:oleObj spid="_x0000_s81991" name="Equation" r:id="rId5" imgW="419040" imgH="253800" progId="Equation.DSMT4">
                  <p:embed/>
                </p:oleObj>
              </mc:Choice>
              <mc:Fallback>
                <p:oleObj name="Equation" r:id="rId5" imgW="419040" imgH="253800" progId="Equation.DSMT4">
                  <p:embed/>
                  <p:pic>
                    <p:nvPicPr>
                      <p:cNvPr id="0" name="对象 3"/>
                      <p:cNvPicPr>
                        <a:picLocks noChangeAspect="1" noChangeArrowheads="1"/>
                      </p:cNvPicPr>
                      <p:nvPr/>
                    </p:nvPicPr>
                    <p:blipFill>
                      <a:blip r:embed="rId6"/>
                      <a:srcRect/>
                      <a:stretch>
                        <a:fillRect/>
                      </a:stretch>
                    </p:blipFill>
                    <p:spPr bwMode="auto">
                      <a:xfrm>
                        <a:off x="6116638" y="2997200"/>
                        <a:ext cx="725487"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09852855"/>
              </p:ext>
            </p:extLst>
          </p:nvPr>
        </p:nvGraphicFramePr>
        <p:xfrm>
          <a:off x="3168650" y="3487738"/>
          <a:ext cx="571500" cy="306387"/>
        </p:xfrm>
        <a:graphic>
          <a:graphicData uri="http://schemas.openxmlformats.org/presentationml/2006/ole">
            <mc:AlternateContent xmlns:mc="http://schemas.openxmlformats.org/markup-compatibility/2006">
              <mc:Choice xmlns:v="urn:schemas-microsoft-com:vml" Requires="v">
                <p:oleObj spid="_x0000_s81992" name="Equation" r:id="rId7" imgW="330120" imgH="177480" progId="Equation.DSMT4">
                  <p:embed/>
                </p:oleObj>
              </mc:Choice>
              <mc:Fallback>
                <p:oleObj name="Equation" r:id="rId7" imgW="330120" imgH="177480" progId="Equation.DSMT4">
                  <p:embed/>
                  <p:pic>
                    <p:nvPicPr>
                      <p:cNvPr id="0" name="对象 3"/>
                      <p:cNvPicPr>
                        <a:picLocks noChangeAspect="1" noChangeArrowheads="1"/>
                      </p:cNvPicPr>
                      <p:nvPr/>
                    </p:nvPicPr>
                    <p:blipFill>
                      <a:blip r:embed="rId8"/>
                      <a:srcRect/>
                      <a:stretch>
                        <a:fillRect/>
                      </a:stretch>
                    </p:blipFill>
                    <p:spPr bwMode="auto">
                      <a:xfrm>
                        <a:off x="3168650" y="3487738"/>
                        <a:ext cx="5715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84096168"/>
              </p:ext>
            </p:extLst>
          </p:nvPr>
        </p:nvGraphicFramePr>
        <p:xfrm>
          <a:off x="7456488" y="3421063"/>
          <a:ext cx="638175" cy="439737"/>
        </p:xfrm>
        <a:graphic>
          <a:graphicData uri="http://schemas.openxmlformats.org/presentationml/2006/ole">
            <mc:AlternateContent xmlns:mc="http://schemas.openxmlformats.org/markup-compatibility/2006">
              <mc:Choice xmlns:v="urn:schemas-microsoft-com:vml" Requires="v">
                <p:oleObj spid="_x0000_s81993" name="Equation" r:id="rId9" imgW="368280" imgH="253800" progId="Equation.DSMT4">
                  <p:embed/>
                </p:oleObj>
              </mc:Choice>
              <mc:Fallback>
                <p:oleObj name="Equation" r:id="rId9" imgW="368280" imgH="253800" progId="Equation.DSMT4">
                  <p:embed/>
                  <p:pic>
                    <p:nvPicPr>
                      <p:cNvPr id="0" name="对象 3"/>
                      <p:cNvPicPr>
                        <a:picLocks noChangeAspect="1" noChangeArrowheads="1"/>
                      </p:cNvPicPr>
                      <p:nvPr/>
                    </p:nvPicPr>
                    <p:blipFill>
                      <a:blip r:embed="rId10"/>
                      <a:srcRect/>
                      <a:stretch>
                        <a:fillRect/>
                      </a:stretch>
                    </p:blipFill>
                    <p:spPr bwMode="auto">
                      <a:xfrm>
                        <a:off x="7456488" y="3421063"/>
                        <a:ext cx="638175"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2972605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有如下评分矩阵</a:t>
            </a:r>
            <a:endParaRPr lang="zh-CN" altLang="en-US" sz="2800" dirty="0"/>
          </a:p>
        </p:txBody>
      </p:sp>
      <p:graphicFrame>
        <p:nvGraphicFramePr>
          <p:cNvPr id="4" name="表格 3"/>
          <p:cNvGraphicFramePr>
            <a:graphicFrameLocks noGrp="1"/>
          </p:cNvGraphicFramePr>
          <p:nvPr>
            <p:extLst>
              <p:ext uri="{D42A27DB-BD31-4B8C-83A1-F6EECF244321}">
                <p14:modId xmlns:p14="http://schemas.microsoft.com/office/powerpoint/2010/main" val="1912114859"/>
              </p:ext>
            </p:extLst>
          </p:nvPr>
        </p:nvGraphicFramePr>
        <p:xfrm>
          <a:off x="971600" y="2420888"/>
          <a:ext cx="7560840" cy="4061256"/>
        </p:xfrm>
        <a:graphic>
          <a:graphicData uri="http://schemas.openxmlformats.org/drawingml/2006/table">
            <a:tbl>
              <a:tblPr firstRow="1" bandRow="1">
                <a:tableStyleId>{5C22544A-7EE6-4342-B048-85BDC9FD1C3A}</a:tableStyleId>
              </a:tblPr>
              <a:tblGrid>
                <a:gridCol w="1260140"/>
                <a:gridCol w="1260140"/>
                <a:gridCol w="1260140"/>
                <a:gridCol w="1260140"/>
                <a:gridCol w="1260140"/>
                <a:gridCol w="1260140"/>
              </a:tblGrid>
              <a:tr h="676876">
                <a:tc>
                  <a:txBody>
                    <a:bodyPr/>
                    <a:lstStyle/>
                    <a:p>
                      <a:pPr algn="ctr"/>
                      <a:endParaRPr lang="zh-CN" altLang="en-US" sz="2000" dirty="0"/>
                    </a:p>
                  </a:txBody>
                  <a:tcPr anchor="ctr"/>
                </a:tc>
                <a:tc>
                  <a:txBody>
                    <a:bodyPr/>
                    <a:lstStyle/>
                    <a:p>
                      <a:pPr algn="ctr"/>
                      <a:r>
                        <a:rPr lang="zh-CN" altLang="en-US" sz="2000" dirty="0" smtClean="0"/>
                        <a:t>物品</a:t>
                      </a:r>
                      <a:r>
                        <a:rPr lang="en-US" altLang="zh-CN" sz="2000" dirty="0" smtClean="0"/>
                        <a:t>1</a:t>
                      </a:r>
                      <a:endParaRPr lang="zh-CN" altLang="en-US" sz="2000" dirty="0"/>
                    </a:p>
                  </a:txBody>
                  <a:tcPr anchor="ctr"/>
                </a:tc>
                <a:tc>
                  <a:txBody>
                    <a:bodyPr/>
                    <a:lstStyle/>
                    <a:p>
                      <a:pPr algn="ctr"/>
                      <a:r>
                        <a:rPr lang="zh-CN" altLang="en-US" sz="2000" dirty="0" smtClean="0"/>
                        <a:t>物品</a:t>
                      </a:r>
                      <a:r>
                        <a:rPr lang="en-US" altLang="zh-CN" sz="2000" dirty="0" smtClean="0"/>
                        <a:t>2</a:t>
                      </a:r>
                      <a:endParaRPr lang="zh-CN" altLang="en-US" sz="2000" dirty="0"/>
                    </a:p>
                  </a:txBody>
                  <a:tcPr anchor="ctr"/>
                </a:tc>
                <a:tc>
                  <a:txBody>
                    <a:bodyPr/>
                    <a:lstStyle/>
                    <a:p>
                      <a:pPr algn="ctr"/>
                      <a:r>
                        <a:rPr lang="zh-CN" altLang="en-US" sz="2000" dirty="0" smtClean="0"/>
                        <a:t>物品</a:t>
                      </a:r>
                      <a:r>
                        <a:rPr lang="en-US" altLang="zh-CN" sz="2000" dirty="0" smtClean="0"/>
                        <a:t>3</a:t>
                      </a:r>
                      <a:endParaRPr lang="zh-CN" altLang="en-US" sz="2000" dirty="0"/>
                    </a:p>
                  </a:txBody>
                  <a:tcPr anchor="ctr"/>
                </a:tc>
                <a:tc>
                  <a:txBody>
                    <a:bodyPr/>
                    <a:lstStyle/>
                    <a:p>
                      <a:pPr algn="ctr"/>
                      <a:r>
                        <a:rPr lang="zh-CN" altLang="en-US" sz="2000" dirty="0" smtClean="0"/>
                        <a:t>物品</a:t>
                      </a:r>
                      <a:r>
                        <a:rPr lang="en-US" altLang="zh-CN" sz="2000" dirty="0" smtClean="0"/>
                        <a:t>4</a:t>
                      </a:r>
                      <a:endParaRPr lang="zh-CN" altLang="en-US" sz="2000" dirty="0"/>
                    </a:p>
                  </a:txBody>
                  <a:tcPr anchor="ctr"/>
                </a:tc>
                <a:tc>
                  <a:txBody>
                    <a:bodyPr/>
                    <a:lstStyle/>
                    <a:p>
                      <a:pPr algn="ctr"/>
                      <a:r>
                        <a:rPr lang="zh-CN" altLang="en-US" sz="2000" dirty="0" smtClean="0"/>
                        <a:t>物品</a:t>
                      </a:r>
                      <a:r>
                        <a:rPr lang="en-US" altLang="zh-CN" sz="2000" dirty="0" smtClean="0"/>
                        <a:t>5</a:t>
                      </a:r>
                      <a:endParaRPr lang="zh-CN" altLang="en-US" sz="2000" dirty="0"/>
                    </a:p>
                  </a:txBody>
                  <a:tcPr anchor="ctr"/>
                </a:tc>
              </a:tr>
              <a:tr h="67687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用户</a:t>
                      </a:r>
                      <a:r>
                        <a:rPr lang="en-US" altLang="zh-CN" sz="2000" dirty="0" smtClean="0"/>
                        <a:t>1</a:t>
                      </a:r>
                      <a:endParaRPr lang="zh-CN" altLang="en-US" sz="2000" dirty="0" smtClean="0"/>
                    </a:p>
                  </a:txBody>
                  <a:tcPr anchor="ctr"/>
                </a:tc>
                <a:tc>
                  <a:txBody>
                    <a:bodyPr/>
                    <a:lstStyle/>
                    <a:p>
                      <a:pPr algn="ctr"/>
                      <a:r>
                        <a:rPr lang="en-US" altLang="zh-CN" sz="2000" dirty="0" smtClean="0"/>
                        <a:t>3</a:t>
                      </a:r>
                      <a:endParaRPr lang="zh-CN" altLang="en-US" sz="2000" dirty="0"/>
                    </a:p>
                  </a:txBody>
                  <a:tcPr anchor="ctr"/>
                </a:tc>
                <a:tc>
                  <a:txBody>
                    <a:bodyPr/>
                    <a:lstStyle/>
                    <a:p>
                      <a:pPr algn="ctr"/>
                      <a:r>
                        <a:rPr lang="en-US" altLang="zh-CN" sz="2000" dirty="0" smtClean="0"/>
                        <a:t>1</a:t>
                      </a:r>
                      <a:endParaRPr lang="zh-CN" altLang="en-US" sz="2000" dirty="0"/>
                    </a:p>
                  </a:txBody>
                  <a:tcPr anchor="ctr"/>
                </a:tc>
                <a:tc>
                  <a:txBody>
                    <a:bodyPr/>
                    <a:lstStyle/>
                    <a:p>
                      <a:pPr algn="ctr"/>
                      <a:r>
                        <a:rPr lang="en-US" altLang="zh-CN" sz="2000" dirty="0" smtClean="0"/>
                        <a:t>2</a:t>
                      </a:r>
                      <a:endParaRPr lang="zh-CN" altLang="en-US" sz="2000" dirty="0"/>
                    </a:p>
                  </a:txBody>
                  <a:tcPr anchor="ctr"/>
                </a:tc>
                <a:tc>
                  <a:txBody>
                    <a:bodyPr/>
                    <a:lstStyle/>
                    <a:p>
                      <a:pPr algn="ctr"/>
                      <a:r>
                        <a:rPr lang="en-US" altLang="zh-CN" sz="2000" dirty="0" smtClean="0"/>
                        <a:t>3</a:t>
                      </a:r>
                      <a:endParaRPr lang="zh-CN" altLang="en-US" sz="2000" dirty="0"/>
                    </a:p>
                  </a:txBody>
                  <a:tcPr anchor="ctr"/>
                </a:tc>
                <a:tc>
                  <a:txBody>
                    <a:bodyPr/>
                    <a:lstStyle/>
                    <a:p>
                      <a:pPr algn="ctr"/>
                      <a:r>
                        <a:rPr lang="en-US" altLang="zh-CN" sz="2000" dirty="0" smtClean="0"/>
                        <a:t>3</a:t>
                      </a:r>
                      <a:endParaRPr lang="zh-CN" altLang="en-US" sz="2000" dirty="0"/>
                    </a:p>
                  </a:txBody>
                  <a:tcPr anchor="ctr"/>
                </a:tc>
              </a:tr>
              <a:tr h="676876">
                <a:tc>
                  <a:txBody>
                    <a:bodyPr/>
                    <a:lstStyle/>
                    <a:p>
                      <a:pPr algn="ctr"/>
                      <a:r>
                        <a:rPr lang="zh-CN" altLang="en-US" sz="2000" dirty="0" smtClean="0"/>
                        <a:t>用户</a:t>
                      </a:r>
                      <a:r>
                        <a:rPr lang="en-US" altLang="zh-CN" sz="2000" dirty="0" smtClean="0"/>
                        <a:t>2</a:t>
                      </a:r>
                      <a:endParaRPr lang="zh-CN" altLang="en-US" sz="2000" dirty="0"/>
                    </a:p>
                  </a:txBody>
                  <a:tcPr anchor="ctr"/>
                </a:tc>
                <a:tc>
                  <a:txBody>
                    <a:bodyPr/>
                    <a:lstStyle/>
                    <a:p>
                      <a:pPr algn="ctr"/>
                      <a:r>
                        <a:rPr lang="en-US" altLang="zh-CN" sz="2000" dirty="0" smtClean="0"/>
                        <a:t>4</a:t>
                      </a:r>
                      <a:endParaRPr lang="zh-CN" altLang="en-US" sz="2000" dirty="0"/>
                    </a:p>
                  </a:txBody>
                  <a:tcPr anchor="ctr"/>
                </a:tc>
                <a:tc>
                  <a:txBody>
                    <a:bodyPr/>
                    <a:lstStyle/>
                    <a:p>
                      <a:pPr algn="ctr"/>
                      <a:r>
                        <a:rPr lang="en-US" altLang="zh-CN" sz="2000" dirty="0" smtClean="0"/>
                        <a:t>3</a:t>
                      </a:r>
                      <a:endParaRPr lang="zh-CN" altLang="en-US" sz="2000" dirty="0"/>
                    </a:p>
                  </a:txBody>
                  <a:tcPr anchor="ctr"/>
                </a:tc>
                <a:tc>
                  <a:txBody>
                    <a:bodyPr/>
                    <a:lstStyle/>
                    <a:p>
                      <a:pPr algn="ctr"/>
                      <a:r>
                        <a:rPr lang="en-US" altLang="zh-CN" sz="2000" dirty="0" smtClean="0"/>
                        <a:t>4</a:t>
                      </a:r>
                      <a:endParaRPr lang="zh-CN" altLang="en-US" sz="2000" dirty="0"/>
                    </a:p>
                  </a:txBody>
                  <a:tcPr anchor="ctr"/>
                </a:tc>
                <a:tc>
                  <a:txBody>
                    <a:bodyPr/>
                    <a:lstStyle/>
                    <a:p>
                      <a:pPr algn="ctr"/>
                      <a:r>
                        <a:rPr lang="en-US" altLang="zh-CN" sz="2000" dirty="0" smtClean="0"/>
                        <a:t>3</a:t>
                      </a:r>
                      <a:endParaRPr lang="zh-CN" altLang="en-US" sz="2000" dirty="0"/>
                    </a:p>
                  </a:txBody>
                  <a:tcPr anchor="ctr"/>
                </a:tc>
                <a:tc>
                  <a:txBody>
                    <a:bodyPr/>
                    <a:lstStyle/>
                    <a:p>
                      <a:pPr algn="ctr"/>
                      <a:r>
                        <a:rPr lang="en-US" altLang="zh-CN" sz="2000" dirty="0" smtClean="0"/>
                        <a:t>5</a:t>
                      </a:r>
                      <a:endParaRPr lang="zh-CN" altLang="en-US" sz="2000" dirty="0"/>
                    </a:p>
                  </a:txBody>
                  <a:tcPr anchor="ctr"/>
                </a:tc>
              </a:tr>
              <a:tr h="676876">
                <a:tc>
                  <a:txBody>
                    <a:bodyPr/>
                    <a:lstStyle/>
                    <a:p>
                      <a:pPr algn="ctr"/>
                      <a:r>
                        <a:rPr lang="zh-CN" altLang="en-US" sz="2000" dirty="0" smtClean="0"/>
                        <a:t>用户</a:t>
                      </a:r>
                      <a:r>
                        <a:rPr lang="en-US" altLang="zh-CN" sz="2000" dirty="0" smtClean="0"/>
                        <a:t>3</a:t>
                      </a:r>
                      <a:endParaRPr lang="zh-CN" altLang="en-US" sz="2000" dirty="0"/>
                    </a:p>
                  </a:txBody>
                  <a:tcPr anchor="ctr"/>
                </a:tc>
                <a:tc>
                  <a:txBody>
                    <a:bodyPr/>
                    <a:lstStyle/>
                    <a:p>
                      <a:pPr algn="ctr"/>
                      <a:r>
                        <a:rPr lang="en-US" altLang="zh-CN" sz="2000" dirty="0" smtClean="0"/>
                        <a:t>3</a:t>
                      </a:r>
                      <a:endParaRPr lang="zh-CN" altLang="en-US" sz="2000" dirty="0"/>
                    </a:p>
                  </a:txBody>
                  <a:tcPr anchor="ctr"/>
                </a:tc>
                <a:tc>
                  <a:txBody>
                    <a:bodyPr/>
                    <a:lstStyle/>
                    <a:p>
                      <a:pPr algn="ctr"/>
                      <a:r>
                        <a:rPr lang="en-US" altLang="zh-CN" sz="2000" dirty="0" smtClean="0"/>
                        <a:t>2</a:t>
                      </a:r>
                      <a:endParaRPr lang="zh-CN" altLang="en-US" sz="2000" dirty="0"/>
                    </a:p>
                  </a:txBody>
                  <a:tcPr anchor="ctr"/>
                </a:tc>
                <a:tc>
                  <a:txBody>
                    <a:bodyPr/>
                    <a:lstStyle/>
                    <a:p>
                      <a:pPr algn="ctr"/>
                      <a:r>
                        <a:rPr lang="en-US" altLang="zh-CN" sz="2000" dirty="0" smtClean="0"/>
                        <a:t>1</a:t>
                      </a:r>
                      <a:endParaRPr lang="zh-CN" altLang="en-US" sz="2000" dirty="0"/>
                    </a:p>
                  </a:txBody>
                  <a:tcPr anchor="ctr"/>
                </a:tc>
                <a:tc>
                  <a:txBody>
                    <a:bodyPr/>
                    <a:lstStyle/>
                    <a:p>
                      <a:pPr algn="ctr"/>
                      <a:r>
                        <a:rPr lang="en-US" altLang="zh-CN" sz="2000" dirty="0" smtClean="0"/>
                        <a:t>5</a:t>
                      </a:r>
                      <a:endParaRPr lang="zh-CN" altLang="en-US" sz="2000" dirty="0"/>
                    </a:p>
                  </a:txBody>
                  <a:tcPr anchor="ctr"/>
                </a:tc>
                <a:tc>
                  <a:txBody>
                    <a:bodyPr/>
                    <a:lstStyle/>
                    <a:p>
                      <a:pPr algn="ctr"/>
                      <a:r>
                        <a:rPr lang="en-US" altLang="zh-CN" sz="2000" dirty="0" smtClean="0"/>
                        <a:t>4</a:t>
                      </a:r>
                      <a:endParaRPr lang="zh-CN" altLang="en-US" sz="2000" dirty="0"/>
                    </a:p>
                  </a:txBody>
                  <a:tcPr anchor="ctr"/>
                </a:tc>
              </a:tr>
              <a:tr h="676876">
                <a:tc>
                  <a:txBody>
                    <a:bodyPr/>
                    <a:lstStyle/>
                    <a:p>
                      <a:pPr algn="ctr"/>
                      <a:r>
                        <a:rPr lang="zh-CN" altLang="en-US" sz="2000" dirty="0" smtClean="0"/>
                        <a:t>用户</a:t>
                      </a:r>
                      <a:r>
                        <a:rPr lang="en-US" altLang="zh-CN" sz="2000" dirty="0" smtClean="0"/>
                        <a:t>4</a:t>
                      </a:r>
                      <a:endParaRPr lang="zh-CN" altLang="en-US" sz="2000" dirty="0"/>
                    </a:p>
                  </a:txBody>
                  <a:tcPr anchor="ctr"/>
                </a:tc>
                <a:tc>
                  <a:txBody>
                    <a:bodyPr/>
                    <a:lstStyle/>
                    <a:p>
                      <a:pPr algn="ctr"/>
                      <a:r>
                        <a:rPr lang="en-US" altLang="zh-CN" sz="2000" dirty="0" smtClean="0"/>
                        <a:t>1</a:t>
                      </a:r>
                      <a:endParaRPr lang="zh-CN" altLang="en-US" sz="2000" dirty="0"/>
                    </a:p>
                  </a:txBody>
                  <a:tcPr anchor="ctr"/>
                </a:tc>
                <a:tc>
                  <a:txBody>
                    <a:bodyPr/>
                    <a:lstStyle/>
                    <a:p>
                      <a:pPr algn="ctr"/>
                      <a:r>
                        <a:rPr lang="en-US" altLang="zh-CN" sz="2000" dirty="0" smtClean="0"/>
                        <a:t>5</a:t>
                      </a:r>
                      <a:endParaRPr lang="zh-CN" altLang="en-US" sz="2000" dirty="0"/>
                    </a:p>
                  </a:txBody>
                  <a:tcPr anchor="ctr"/>
                </a:tc>
                <a:tc>
                  <a:txBody>
                    <a:bodyPr/>
                    <a:lstStyle/>
                    <a:p>
                      <a:pPr algn="ctr"/>
                      <a:r>
                        <a:rPr lang="en-US" altLang="zh-CN" sz="2000" dirty="0" smtClean="0"/>
                        <a:t>5</a:t>
                      </a:r>
                      <a:endParaRPr lang="zh-CN" altLang="en-US" sz="2000" dirty="0"/>
                    </a:p>
                  </a:txBody>
                  <a:tcPr anchor="ctr"/>
                </a:tc>
                <a:tc>
                  <a:txBody>
                    <a:bodyPr/>
                    <a:lstStyle/>
                    <a:p>
                      <a:pPr algn="ctr"/>
                      <a:r>
                        <a:rPr lang="en-US" altLang="zh-CN" sz="2000" dirty="0" smtClean="0"/>
                        <a:t>2</a:t>
                      </a:r>
                      <a:endParaRPr lang="zh-CN" altLang="en-US" sz="2000" dirty="0"/>
                    </a:p>
                  </a:txBody>
                  <a:tcPr anchor="ctr"/>
                </a:tc>
                <a:tc>
                  <a:txBody>
                    <a:bodyPr/>
                    <a:lstStyle/>
                    <a:p>
                      <a:pPr algn="ctr"/>
                      <a:r>
                        <a:rPr lang="en-US" altLang="zh-CN" sz="2000" dirty="0" smtClean="0"/>
                        <a:t>1</a:t>
                      </a:r>
                      <a:endParaRPr lang="zh-CN" altLang="en-US" sz="2000" dirty="0"/>
                    </a:p>
                  </a:txBody>
                  <a:tcPr anchor="ctr"/>
                </a:tc>
              </a:tr>
              <a:tr h="676876">
                <a:tc>
                  <a:txBody>
                    <a:bodyPr/>
                    <a:lstStyle/>
                    <a:p>
                      <a:pPr algn="ctr"/>
                      <a:r>
                        <a:rPr lang="zh-CN" altLang="en-US" sz="2000" dirty="0" smtClean="0"/>
                        <a:t>用户</a:t>
                      </a:r>
                      <a:r>
                        <a:rPr lang="en-US" altLang="zh-CN" sz="2000" dirty="0" smtClean="0"/>
                        <a:t>5</a:t>
                      </a:r>
                      <a:endParaRPr lang="zh-CN" altLang="en-US" sz="2000" dirty="0"/>
                    </a:p>
                  </a:txBody>
                  <a:tcPr anchor="ctr"/>
                </a:tc>
                <a:tc>
                  <a:txBody>
                    <a:bodyPr/>
                    <a:lstStyle/>
                    <a:p>
                      <a:pPr algn="ctr"/>
                      <a:r>
                        <a:rPr lang="en-US" altLang="zh-CN" sz="2000" dirty="0" smtClean="0"/>
                        <a:t>5</a:t>
                      </a:r>
                      <a:endParaRPr lang="zh-CN" altLang="en-US" sz="2000" dirty="0"/>
                    </a:p>
                  </a:txBody>
                  <a:tcPr anchor="ctr"/>
                </a:tc>
                <a:tc>
                  <a:txBody>
                    <a:bodyPr/>
                    <a:lstStyle/>
                    <a:p>
                      <a:pPr algn="ctr"/>
                      <a:r>
                        <a:rPr lang="en-US" altLang="zh-CN" sz="2000" dirty="0" smtClean="0"/>
                        <a:t>3</a:t>
                      </a:r>
                      <a:endParaRPr lang="zh-CN" altLang="en-US" sz="2000" dirty="0"/>
                    </a:p>
                  </a:txBody>
                  <a:tcPr anchor="ctr"/>
                </a:tc>
                <a:tc>
                  <a:txBody>
                    <a:bodyPr/>
                    <a:lstStyle/>
                    <a:p>
                      <a:pPr algn="ctr"/>
                      <a:r>
                        <a:rPr lang="en-US" altLang="zh-CN" sz="2000" dirty="0" smtClean="0"/>
                        <a:t>4</a:t>
                      </a:r>
                      <a:endParaRPr lang="zh-CN" altLang="en-US" sz="2000" dirty="0"/>
                    </a:p>
                  </a:txBody>
                  <a:tcPr anchor="ctr"/>
                </a:tc>
                <a:tc>
                  <a:txBody>
                    <a:bodyPr/>
                    <a:lstStyle/>
                    <a:p>
                      <a:pPr algn="ctr"/>
                      <a:r>
                        <a:rPr lang="en-US" altLang="zh-CN" sz="2000" dirty="0" smtClean="0"/>
                        <a:t>4</a:t>
                      </a:r>
                      <a:endParaRPr lang="zh-CN" altLang="en-US" sz="2000" dirty="0"/>
                    </a:p>
                  </a:txBody>
                  <a:tcPr anchor="ctr"/>
                </a:tc>
                <a:tc>
                  <a:txBody>
                    <a:bodyPr/>
                    <a:lstStyle/>
                    <a:p>
                      <a:pPr algn="ctr"/>
                      <a:r>
                        <a:rPr lang="zh-CN" altLang="en-US" sz="2000" dirty="0" smtClean="0"/>
                        <a:t>？</a:t>
                      </a:r>
                      <a:endParaRPr lang="zh-CN" altLang="en-US" sz="2000" dirty="0"/>
                    </a:p>
                  </a:txBody>
                  <a:tcPr anchor="ctr"/>
                </a:tc>
              </a:tr>
            </a:tbl>
          </a:graphicData>
        </a:graphic>
      </p:graphicFrame>
    </p:spTree>
    <p:extLst>
      <p:ext uri="{BB962C8B-B14F-4D97-AF65-F5344CB8AC3E}">
        <p14:creationId xmlns:p14="http://schemas.microsoft.com/office/powerpoint/2010/main" val="1801197616"/>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通过此矩阵可以得到用户之间的相似度，也可以得到物品之间的相似度，通过这些相似度可以确定是否要把物品</a:t>
            </a:r>
            <a:r>
              <a:rPr lang="en-US" altLang="zh-CN" sz="2800" dirty="0" smtClean="0"/>
              <a:t>5</a:t>
            </a:r>
            <a:r>
              <a:rPr lang="zh-CN" altLang="en-US" sz="2800" dirty="0" smtClean="0"/>
              <a:t>推荐给用户</a:t>
            </a:r>
            <a:r>
              <a:rPr lang="en-US" altLang="zh-CN" sz="2800" dirty="0" smtClean="0"/>
              <a:t>5.</a:t>
            </a:r>
          </a:p>
          <a:p>
            <a:r>
              <a:rPr lang="zh-CN" altLang="en-US" sz="2800" dirty="0" smtClean="0"/>
              <a:t>同时我们可以对评分矩阵进行奇异值分解，降低维度后再计算相似度。</a:t>
            </a:r>
            <a:endParaRPr lang="en-US" altLang="zh-CN" sz="2800" dirty="0" smtClean="0"/>
          </a:p>
          <a:p>
            <a:r>
              <a:rPr lang="zh-CN" altLang="en-US" sz="2800" dirty="0" smtClean="0"/>
              <a:t>首先去除掉物品</a:t>
            </a:r>
            <a:r>
              <a:rPr lang="en-US" altLang="zh-CN" sz="2800" dirty="0" smtClean="0"/>
              <a:t>5</a:t>
            </a:r>
            <a:r>
              <a:rPr lang="zh-CN" altLang="en-US" sz="2800" dirty="0" smtClean="0"/>
              <a:t>和用户</a:t>
            </a:r>
            <a:r>
              <a:rPr lang="en-US" altLang="zh-CN" sz="2800" dirty="0" smtClean="0"/>
              <a:t>5</a:t>
            </a:r>
            <a:r>
              <a:rPr lang="zh-CN" altLang="en-US" sz="2800" dirty="0" smtClean="0"/>
              <a:t>，得到</a:t>
            </a:r>
            <a:r>
              <a:rPr lang="en-US" altLang="zh-CN" sz="2800" dirty="0" smtClean="0"/>
              <a:t>4×4</a:t>
            </a:r>
            <a:r>
              <a:rPr lang="zh-CN" altLang="en-US" sz="2800" dirty="0" smtClean="0"/>
              <a:t>的矩阵，然后奇异值分解</a:t>
            </a:r>
            <a:r>
              <a:rPr lang="en-US" altLang="zh-CN" sz="2800" dirty="0" smtClean="0"/>
              <a:t>(</a:t>
            </a:r>
            <a:r>
              <a:rPr lang="zh-CN" altLang="en-US" sz="2800" dirty="0" smtClean="0"/>
              <a:t>保留两个奇异值</a:t>
            </a:r>
            <a:r>
              <a:rPr lang="en-US" altLang="zh-CN" sz="2800" dirty="0" smtClean="0"/>
              <a:t>)</a:t>
            </a:r>
            <a:r>
              <a:rPr lang="zh-CN" altLang="en-US" sz="2800" dirty="0" smtClean="0"/>
              <a:t>可以得到：</a:t>
            </a:r>
            <a:endParaRPr lang="zh-CN" altLang="en-US" sz="2800" dirty="0"/>
          </a:p>
        </p:txBody>
      </p:sp>
    </p:spTree>
    <p:extLst>
      <p:ext uri="{BB962C8B-B14F-4D97-AF65-F5344CB8AC3E}">
        <p14:creationId xmlns:p14="http://schemas.microsoft.com/office/powerpoint/2010/main" val="260166779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3824289720"/>
              </p:ext>
            </p:extLst>
          </p:nvPr>
        </p:nvGraphicFramePr>
        <p:xfrm>
          <a:off x="2195736" y="2204864"/>
          <a:ext cx="529878" cy="337195"/>
        </p:xfrm>
        <a:graphic>
          <a:graphicData uri="http://schemas.openxmlformats.org/presentationml/2006/ole">
            <mc:AlternateContent xmlns:mc="http://schemas.openxmlformats.org/markup-compatibility/2006">
              <mc:Choice xmlns:v="urn:schemas-microsoft-com:vml" Requires="v">
                <p:oleObj spid="_x0000_s82991" name="Equation" r:id="rId3" imgW="279360" imgH="177480" progId="Equation.DSMT4">
                  <p:embed/>
                </p:oleObj>
              </mc:Choice>
              <mc:Fallback>
                <p:oleObj name="Equation" r:id="rId3" imgW="279360" imgH="177480" progId="Equation.DSMT4">
                  <p:embed/>
                  <p:pic>
                    <p:nvPicPr>
                      <p:cNvPr id="0" name=""/>
                      <p:cNvPicPr/>
                      <p:nvPr/>
                    </p:nvPicPr>
                    <p:blipFill>
                      <a:blip r:embed="rId4"/>
                      <a:stretch>
                        <a:fillRect/>
                      </a:stretch>
                    </p:blipFill>
                    <p:spPr>
                      <a:xfrm>
                        <a:off x="2195736" y="2204864"/>
                        <a:ext cx="529878" cy="33719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94637784"/>
              </p:ext>
            </p:extLst>
          </p:nvPr>
        </p:nvGraphicFramePr>
        <p:xfrm>
          <a:off x="1931988" y="3678238"/>
          <a:ext cx="481012" cy="288925"/>
        </p:xfrm>
        <a:graphic>
          <a:graphicData uri="http://schemas.openxmlformats.org/presentationml/2006/ole">
            <mc:AlternateContent xmlns:mc="http://schemas.openxmlformats.org/markup-compatibility/2006">
              <mc:Choice xmlns:v="urn:schemas-microsoft-com:vml" Requires="v">
                <p:oleObj spid="_x0000_s82992" name="Equation" r:id="rId5" imgW="253800" imgH="152280" progId="Equation.DSMT4">
                  <p:embed/>
                </p:oleObj>
              </mc:Choice>
              <mc:Fallback>
                <p:oleObj name="Equation" r:id="rId5" imgW="253800" imgH="152280" progId="Equation.DSMT4">
                  <p:embed/>
                  <p:pic>
                    <p:nvPicPr>
                      <p:cNvPr id="0" name="对象 6"/>
                      <p:cNvPicPr>
                        <a:picLocks noChangeAspect="1" noChangeArrowheads="1"/>
                      </p:cNvPicPr>
                      <p:nvPr/>
                    </p:nvPicPr>
                    <p:blipFill>
                      <a:blip r:embed="rId6"/>
                      <a:srcRect/>
                      <a:stretch>
                        <a:fillRect/>
                      </a:stretch>
                    </p:blipFill>
                    <p:spPr bwMode="auto">
                      <a:xfrm>
                        <a:off x="1931988" y="3678238"/>
                        <a:ext cx="48101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832026939"/>
              </p:ext>
            </p:extLst>
          </p:nvPr>
        </p:nvGraphicFramePr>
        <p:xfrm>
          <a:off x="885825" y="4921250"/>
          <a:ext cx="650875" cy="384175"/>
        </p:xfrm>
        <a:graphic>
          <a:graphicData uri="http://schemas.openxmlformats.org/presentationml/2006/ole">
            <mc:AlternateContent xmlns:mc="http://schemas.openxmlformats.org/markup-compatibility/2006">
              <mc:Choice xmlns:v="urn:schemas-microsoft-com:vml" Requires="v">
                <p:oleObj spid="_x0000_s82993" name="Equation" r:id="rId7" imgW="342720" imgH="203040" progId="Equation.DSMT4">
                  <p:embed/>
                </p:oleObj>
              </mc:Choice>
              <mc:Fallback>
                <p:oleObj name="Equation" r:id="rId7" imgW="342720" imgH="203040" progId="Equation.DSMT4">
                  <p:embed/>
                  <p:pic>
                    <p:nvPicPr>
                      <p:cNvPr id="0" name="对象 6"/>
                      <p:cNvPicPr>
                        <a:picLocks noChangeAspect="1" noChangeArrowheads="1"/>
                      </p:cNvPicPr>
                      <p:nvPr/>
                    </p:nvPicPr>
                    <p:blipFill>
                      <a:blip r:embed="rId8"/>
                      <a:srcRect/>
                      <a:stretch>
                        <a:fillRect/>
                      </a:stretch>
                    </p:blipFill>
                    <p:spPr bwMode="auto">
                      <a:xfrm>
                        <a:off x="885825" y="4921250"/>
                        <a:ext cx="6508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 name="图片 11" descr="屏幕剪辑"/>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80026" y="1556792"/>
            <a:ext cx="3189618" cy="1411234"/>
          </a:xfrm>
          <a:prstGeom prst="rect">
            <a:avLst/>
          </a:prstGeom>
        </p:spPr>
      </p:pic>
      <p:pic>
        <p:nvPicPr>
          <p:cNvPr id="13" name="图片 12" descr="屏幕剪辑"/>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80027" y="3429000"/>
            <a:ext cx="3420166" cy="730285"/>
          </a:xfrm>
          <a:prstGeom prst="rect">
            <a:avLst/>
          </a:prstGeom>
        </p:spPr>
      </p:pic>
      <p:pic>
        <p:nvPicPr>
          <p:cNvPr id="14" name="图片 13" descr="屏幕剪辑"/>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63686" y="4797152"/>
            <a:ext cx="6912769" cy="830051"/>
          </a:xfrm>
          <a:prstGeom prst="rect">
            <a:avLst/>
          </a:prstGeom>
        </p:spPr>
      </p:pic>
    </p:spTree>
    <p:extLst>
      <p:ext uri="{BB962C8B-B14F-4D97-AF65-F5344CB8AC3E}">
        <p14:creationId xmlns:p14="http://schemas.microsoft.com/office/powerpoint/2010/main" val="118659261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由于第一</a:t>
            </a:r>
            <a:r>
              <a:rPr lang="zh-CN" altLang="en-US" sz="2800" dirty="0"/>
              <a:t>个矩阵的每一行表示一个用户对各个潜在主题的偏好程度，第三个矩阵</a:t>
            </a:r>
            <a:r>
              <a:rPr lang="en-US" altLang="zh-CN" sz="2800" dirty="0"/>
              <a:t>(</a:t>
            </a:r>
            <a:r>
              <a:rPr lang="zh-CN" altLang="en-US" sz="2800" dirty="0"/>
              <a:t>转置后</a:t>
            </a:r>
            <a:r>
              <a:rPr lang="en-US" altLang="zh-CN" sz="2800" dirty="0"/>
              <a:t>)</a:t>
            </a:r>
            <a:r>
              <a:rPr lang="zh-CN" altLang="en-US" sz="2800" dirty="0"/>
              <a:t>每一列表示一个物品包含的各个潜在</a:t>
            </a:r>
            <a:r>
              <a:rPr lang="zh-CN" altLang="en-US" sz="2800" dirty="0" smtClean="0"/>
              <a:t>主题，所以可以得到下图</a:t>
            </a:r>
            <a:endParaRPr lang="zh-CN" altLang="en-US" sz="2800" dirty="0"/>
          </a:p>
          <a:p>
            <a:endParaRPr lang="zh-CN" altLang="en-US" sz="28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3063028"/>
            <a:ext cx="5616624" cy="3578788"/>
          </a:xfrm>
          <a:prstGeom prst="rect">
            <a:avLst/>
          </a:prstGeom>
        </p:spPr>
      </p:pic>
    </p:spTree>
    <p:extLst>
      <p:ext uri="{BB962C8B-B14F-4D97-AF65-F5344CB8AC3E}">
        <p14:creationId xmlns:p14="http://schemas.microsoft.com/office/powerpoint/2010/main" val="90254932"/>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矩阵</a:t>
            </a:r>
            <a:r>
              <a:rPr lang="en-US" altLang="zh-CN" sz="2800" dirty="0" smtClean="0"/>
              <a:t>U</a:t>
            </a:r>
            <a:r>
              <a:rPr lang="zh-CN" altLang="en-US" sz="2800" dirty="0" smtClean="0"/>
              <a:t>的每一行表示一个用户，那么把用户</a:t>
            </a:r>
            <a:r>
              <a:rPr lang="en-US" altLang="zh-CN" sz="2800" dirty="0" smtClean="0"/>
              <a:t>5</a:t>
            </a:r>
            <a:r>
              <a:rPr lang="zh-CN" altLang="en-US" sz="2800" dirty="0" smtClean="0"/>
              <a:t>降维到</a:t>
            </a:r>
            <a:r>
              <a:rPr lang="en-US" altLang="zh-CN" sz="2800" dirty="0" smtClean="0"/>
              <a:t>2</a:t>
            </a:r>
            <a:r>
              <a:rPr lang="zh-CN" altLang="en-US" sz="2800" dirty="0" smtClean="0"/>
              <a:t>维，然后比较此二维向量与</a:t>
            </a:r>
            <a:r>
              <a:rPr lang="en-US" altLang="zh-CN" sz="2800" dirty="0" smtClean="0"/>
              <a:t>U</a:t>
            </a:r>
            <a:r>
              <a:rPr lang="zh-CN" altLang="en-US" sz="2800" dirty="0" smtClean="0"/>
              <a:t>中的每个行向量之间的相似度就可以得到用户</a:t>
            </a:r>
            <a:r>
              <a:rPr lang="en-US" altLang="zh-CN" sz="2800" dirty="0" smtClean="0"/>
              <a:t>5</a:t>
            </a:r>
            <a:r>
              <a:rPr lang="zh-CN" altLang="en-US" sz="2800" dirty="0" smtClean="0"/>
              <a:t>的近邻，进而进行推荐。</a:t>
            </a:r>
            <a:endParaRPr lang="en-US" altLang="zh-CN" sz="2800" dirty="0" smtClean="0"/>
          </a:p>
          <a:p>
            <a:r>
              <a:rPr lang="zh-CN" altLang="en-US" sz="2800" dirty="0"/>
              <a:t>降维</a:t>
            </a:r>
            <a:r>
              <a:rPr lang="zh-CN" altLang="en-US" sz="2800" dirty="0" smtClean="0"/>
              <a:t>的方法为</a:t>
            </a:r>
            <a:endParaRPr lang="en-US" altLang="zh-CN" sz="2800" dirty="0" smtClean="0"/>
          </a:p>
          <a:p>
            <a:endParaRPr lang="en-US" altLang="zh-CN" sz="2800" dirty="0"/>
          </a:p>
          <a:p>
            <a:endParaRPr lang="en-US" altLang="zh-CN" sz="2800" dirty="0" smtClean="0"/>
          </a:p>
          <a:p>
            <a:endParaRPr lang="en-US" altLang="zh-CN"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2024509966"/>
              </p:ext>
            </p:extLst>
          </p:nvPr>
        </p:nvGraphicFramePr>
        <p:xfrm>
          <a:off x="3221038" y="3860800"/>
          <a:ext cx="3133725" cy="817563"/>
        </p:xfrm>
        <a:graphic>
          <a:graphicData uri="http://schemas.openxmlformats.org/presentationml/2006/ole">
            <mc:AlternateContent xmlns:mc="http://schemas.openxmlformats.org/markup-compatibility/2006">
              <mc:Choice xmlns:v="urn:schemas-microsoft-com:vml" Requires="v">
                <p:oleObj spid="_x0000_s83999" name="Equation" r:id="rId3" imgW="1117440" imgH="291960" progId="Equation.DSMT4">
                  <p:embed/>
                </p:oleObj>
              </mc:Choice>
              <mc:Fallback>
                <p:oleObj name="Equation" r:id="rId3" imgW="1117440" imgH="291960" progId="Equation.DSMT4">
                  <p:embed/>
                  <p:pic>
                    <p:nvPicPr>
                      <p:cNvPr id="0" name=""/>
                      <p:cNvPicPr/>
                      <p:nvPr/>
                    </p:nvPicPr>
                    <p:blipFill>
                      <a:blip r:embed="rId4"/>
                      <a:stretch>
                        <a:fillRect/>
                      </a:stretch>
                    </p:blipFill>
                    <p:spPr>
                      <a:xfrm>
                        <a:off x="3221038" y="3860800"/>
                        <a:ext cx="3133725" cy="81756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160996032"/>
              </p:ext>
            </p:extLst>
          </p:nvPr>
        </p:nvGraphicFramePr>
        <p:xfrm>
          <a:off x="-75486" y="5118157"/>
          <a:ext cx="9247253" cy="1770675"/>
        </p:xfrm>
        <a:graphic>
          <a:graphicData uri="http://schemas.openxmlformats.org/presentationml/2006/ole">
            <mc:AlternateContent xmlns:mc="http://schemas.openxmlformats.org/markup-compatibility/2006">
              <mc:Choice xmlns:v="urn:schemas-microsoft-com:vml" Requires="v">
                <p:oleObj spid="_x0000_s84000" name="Equation" r:id="rId5" imgW="4775040" imgH="914400" progId="Equation.DSMT4">
                  <p:embed/>
                </p:oleObj>
              </mc:Choice>
              <mc:Fallback>
                <p:oleObj name="Equation" r:id="rId5" imgW="4775040" imgH="914400" progId="Equation.DSMT4">
                  <p:embed/>
                  <p:pic>
                    <p:nvPicPr>
                      <p:cNvPr id="0" name=""/>
                      <p:cNvPicPr/>
                      <p:nvPr/>
                    </p:nvPicPr>
                    <p:blipFill>
                      <a:blip r:embed="rId6"/>
                      <a:stretch>
                        <a:fillRect/>
                      </a:stretch>
                    </p:blipFill>
                    <p:spPr>
                      <a:xfrm>
                        <a:off x="-75486" y="5118157"/>
                        <a:ext cx="9247253" cy="1770675"/>
                      </a:xfrm>
                      <a:prstGeom prst="rect">
                        <a:avLst/>
                      </a:prstGeom>
                    </p:spPr>
                  </p:pic>
                </p:oleObj>
              </mc:Fallback>
            </mc:AlternateContent>
          </a:graphicData>
        </a:graphic>
      </p:graphicFrame>
    </p:spTree>
    <p:extLst>
      <p:ext uri="{BB962C8B-B14F-4D97-AF65-F5344CB8AC3E}">
        <p14:creationId xmlns:p14="http://schemas.microsoft.com/office/powerpoint/2010/main" val="25601506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基于用户评分的预测</a:t>
            </a:r>
          </a:p>
        </p:txBody>
      </p:sp>
      <p:sp>
        <p:nvSpPr>
          <p:cNvPr id="3" name="内容占位符 2"/>
          <p:cNvSpPr>
            <a:spLocks noGrp="1"/>
          </p:cNvSpPr>
          <p:nvPr>
            <p:ph idx="1"/>
          </p:nvPr>
        </p:nvSpPr>
        <p:spPr/>
        <p:txBody>
          <a:bodyPr>
            <a:normAutofit/>
          </a:bodyPr>
          <a:lstStyle/>
          <a:p>
            <a:pPr lvl="0">
              <a:buClr>
                <a:srgbClr val="477AB1"/>
              </a:buClr>
            </a:pPr>
            <a:r>
              <a:rPr lang="zh-CN" altLang="en-US" sz="2800" dirty="0">
                <a:solidFill>
                  <a:prstClr val="black"/>
                </a:solidFill>
              </a:rPr>
              <a:t>由于近邻也有远近之分，所以需要给每一个近邻用户</a:t>
            </a:r>
            <a:r>
              <a:rPr lang="en-US" altLang="zh-CN" sz="2800" dirty="0">
                <a:solidFill>
                  <a:prstClr val="black"/>
                </a:solidFill>
              </a:rPr>
              <a:t>v</a:t>
            </a:r>
            <a:r>
              <a:rPr lang="zh-CN" altLang="en-US" sz="2800" dirty="0">
                <a:solidFill>
                  <a:prstClr val="black"/>
                </a:solidFill>
              </a:rPr>
              <a:t>一个权重，记作        。</a:t>
            </a:r>
            <a:endParaRPr lang="en-US" altLang="zh-CN" sz="2800" dirty="0">
              <a:solidFill>
                <a:prstClr val="black"/>
              </a:solidFill>
            </a:endParaRPr>
          </a:p>
          <a:p>
            <a:r>
              <a:rPr lang="zh-CN" altLang="en-US" sz="2800" dirty="0" smtClean="0"/>
              <a:t>权重的和不一定为</a:t>
            </a:r>
            <a:r>
              <a:rPr lang="en-US" altLang="zh-CN" sz="2800" dirty="0" smtClean="0"/>
              <a:t>1</a:t>
            </a:r>
            <a:r>
              <a:rPr lang="zh-CN" altLang="en-US" sz="2800" dirty="0" smtClean="0"/>
              <a:t>，所以预测评分的准则为：</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107626828"/>
              </p:ext>
            </p:extLst>
          </p:nvPr>
        </p:nvGraphicFramePr>
        <p:xfrm>
          <a:off x="4283968" y="1988840"/>
          <a:ext cx="639763" cy="574675"/>
        </p:xfrm>
        <a:graphic>
          <a:graphicData uri="http://schemas.openxmlformats.org/presentationml/2006/ole">
            <mc:AlternateContent xmlns:mc="http://schemas.openxmlformats.org/markup-compatibility/2006">
              <mc:Choice xmlns:v="urn:schemas-microsoft-com:vml" Requires="v">
                <p:oleObj spid="_x0000_s14862" name="Equation" r:id="rId3" imgW="253800" imgH="228600" progId="Equation.DSMT4">
                  <p:embed/>
                </p:oleObj>
              </mc:Choice>
              <mc:Fallback>
                <p:oleObj name="Equation" r:id="rId3" imgW="253800" imgH="2286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1988840"/>
                        <a:ext cx="639763"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998700519"/>
              </p:ext>
            </p:extLst>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14863" name="Equation" r:id="rId5" imgW="114120" imgH="177480" progId="Equation.DSMT4">
                  <p:embed/>
                </p:oleObj>
              </mc:Choice>
              <mc:Fallback>
                <p:oleObj name="Equation" r:id="rId5" imgW="114120" imgH="177480" progId="Equation.DSMT4">
                  <p:embed/>
                  <p:pic>
                    <p:nvPicPr>
                      <p:cNvPr id="0" name=""/>
                      <p:cNvPicPr/>
                      <p:nvPr/>
                    </p:nvPicPr>
                    <p:blipFill>
                      <a:blip r:embed="rId6"/>
                      <a:stretch>
                        <a:fillRect/>
                      </a:stretch>
                    </p:blipFill>
                    <p:spPr>
                      <a:xfrm>
                        <a:off x="4794250" y="2371725"/>
                        <a:ext cx="114300" cy="1778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851881790"/>
              </p:ext>
            </p:extLst>
          </p:nvPr>
        </p:nvGraphicFramePr>
        <p:xfrm>
          <a:off x="3419871" y="3573016"/>
          <a:ext cx="2463431" cy="1800200"/>
        </p:xfrm>
        <a:graphic>
          <a:graphicData uri="http://schemas.openxmlformats.org/presentationml/2006/ole">
            <mc:AlternateContent xmlns:mc="http://schemas.openxmlformats.org/markup-compatibility/2006">
              <mc:Choice xmlns:v="urn:schemas-microsoft-com:vml" Requires="v">
                <p:oleObj spid="_x0000_s14864" name="Equation" r:id="rId7" imgW="990360" imgH="723600" progId="Equation.DSMT4">
                  <p:embed/>
                </p:oleObj>
              </mc:Choice>
              <mc:Fallback>
                <p:oleObj name="Equation" r:id="rId7" imgW="990360" imgH="723600" progId="Equation.DSMT4">
                  <p:embed/>
                  <p:pic>
                    <p:nvPicPr>
                      <p:cNvPr id="0" name=""/>
                      <p:cNvPicPr/>
                      <p:nvPr/>
                    </p:nvPicPr>
                    <p:blipFill>
                      <a:blip r:embed="rId8"/>
                      <a:stretch>
                        <a:fillRect/>
                      </a:stretch>
                    </p:blipFill>
                    <p:spPr>
                      <a:xfrm>
                        <a:off x="3419871" y="3573016"/>
                        <a:ext cx="2463431" cy="1800200"/>
                      </a:xfrm>
                      <a:prstGeom prst="rect">
                        <a:avLst/>
                      </a:prstGeom>
                    </p:spPr>
                  </p:pic>
                </p:oleObj>
              </mc:Fallback>
            </mc:AlternateContent>
          </a:graphicData>
        </a:graphic>
      </p:graphicFrame>
    </p:spTree>
    <p:extLst>
      <p:ext uri="{BB962C8B-B14F-4D97-AF65-F5344CB8AC3E}">
        <p14:creationId xmlns:p14="http://schemas.microsoft.com/office/powerpoint/2010/main" val="357641972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由于</a:t>
            </a:r>
            <a:endParaRPr lang="en-US" altLang="zh-CN" sz="2800" dirty="0" smtClean="0"/>
          </a:p>
          <a:p>
            <a:endParaRPr lang="en-US" altLang="zh-CN" sz="2800" dirty="0"/>
          </a:p>
          <a:p>
            <a:r>
              <a:rPr lang="zh-CN" altLang="en-US" sz="2800" dirty="0" smtClean="0"/>
              <a:t>所以</a:t>
            </a:r>
            <a:endParaRPr lang="en-US" altLang="zh-CN" sz="2800" dirty="0" smtClean="0"/>
          </a:p>
          <a:p>
            <a:endParaRPr lang="en-US" altLang="zh-CN" sz="2800" dirty="0"/>
          </a:p>
          <a:p>
            <a:endParaRPr lang="en-US" altLang="zh-CN" sz="2800" dirty="0" smtClean="0"/>
          </a:p>
          <a:p>
            <a:r>
              <a:rPr lang="zh-CN" altLang="en-US" sz="2800" dirty="0" smtClean="0"/>
              <a:t>由于</a:t>
            </a:r>
            <a:r>
              <a:rPr lang="en-US" altLang="zh-CN" sz="2800" dirty="0" smtClean="0"/>
              <a:t>U</a:t>
            </a:r>
            <a:r>
              <a:rPr lang="zh-CN" altLang="en-US" sz="2800" dirty="0" smtClean="0"/>
              <a:t>的每一行表示一个用户对不同潜在主题的偏好程度，所以令矩阵</a:t>
            </a:r>
            <a:r>
              <a:rPr lang="en-US" altLang="zh-CN" sz="2800" dirty="0" smtClean="0"/>
              <a:t>R</a:t>
            </a:r>
            <a:r>
              <a:rPr lang="zh-CN" altLang="en-US" sz="2800" dirty="0" smtClean="0"/>
              <a:t>的第</a:t>
            </a:r>
            <a:r>
              <a:rPr lang="en-US" altLang="zh-CN" sz="2800" dirty="0" err="1" smtClean="0"/>
              <a:t>i</a:t>
            </a:r>
            <a:r>
              <a:rPr lang="zh-CN" altLang="en-US" sz="2800" dirty="0" smtClean="0"/>
              <a:t>行乘以矩阵</a:t>
            </a:r>
            <a:r>
              <a:rPr lang="en-US" altLang="zh-CN" sz="2800" dirty="0" smtClean="0"/>
              <a:t>V</a:t>
            </a:r>
            <a:r>
              <a:rPr lang="zh-CN" altLang="en-US" sz="2800" dirty="0" smtClean="0"/>
              <a:t>可以得到一个行向量，这个行向量乘以矩阵        可以得到矩阵</a:t>
            </a:r>
            <a:r>
              <a:rPr lang="en-US" altLang="zh-CN" sz="2800" dirty="0" smtClean="0"/>
              <a:t>U</a:t>
            </a:r>
            <a:r>
              <a:rPr lang="zh-CN" altLang="en-US" sz="2800" dirty="0" smtClean="0"/>
              <a:t>的第</a:t>
            </a:r>
            <a:r>
              <a:rPr lang="en-US" altLang="zh-CN" sz="2800" dirty="0" err="1" smtClean="0"/>
              <a:t>i</a:t>
            </a:r>
            <a:r>
              <a:rPr lang="zh-CN" altLang="en-US" sz="2800" dirty="0" smtClean="0"/>
              <a:t>行。</a:t>
            </a:r>
            <a:endParaRPr lang="en-US" altLang="zh-CN" sz="2800" dirty="0" smtClean="0"/>
          </a:p>
          <a:p>
            <a:endParaRPr lang="en-US" altLang="zh-CN" sz="2800" dirty="0"/>
          </a:p>
          <a:p>
            <a:endParaRPr lang="en-US" altLang="zh-CN" sz="2800" dirty="0" smtClean="0"/>
          </a:p>
        </p:txBody>
      </p:sp>
      <p:graphicFrame>
        <p:nvGraphicFramePr>
          <p:cNvPr id="4" name="对象 3"/>
          <p:cNvGraphicFramePr>
            <a:graphicFrameLocks noChangeAspect="1"/>
          </p:cNvGraphicFramePr>
          <p:nvPr>
            <p:extLst>
              <p:ext uri="{D42A27DB-BD31-4B8C-83A1-F6EECF244321}">
                <p14:modId xmlns:p14="http://schemas.microsoft.com/office/powerpoint/2010/main" val="3143909914"/>
              </p:ext>
            </p:extLst>
          </p:nvPr>
        </p:nvGraphicFramePr>
        <p:xfrm>
          <a:off x="3059832" y="2060848"/>
          <a:ext cx="3048000" cy="490537"/>
        </p:xfrm>
        <a:graphic>
          <a:graphicData uri="http://schemas.openxmlformats.org/presentationml/2006/ole">
            <mc:AlternateContent xmlns:mc="http://schemas.openxmlformats.org/markup-compatibility/2006">
              <mc:Choice xmlns:v="urn:schemas-microsoft-com:vml" Requires="v">
                <p:oleObj spid="_x0000_s85038" name="Equation" r:id="rId3" imgW="1257120" imgH="203040" progId="Equation.DSMT4">
                  <p:embed/>
                </p:oleObj>
              </mc:Choice>
              <mc:Fallback>
                <p:oleObj name="Equation" r:id="rId3" imgW="1257120" imgH="203040" progId="Equation.DSMT4">
                  <p:embed/>
                  <p:pic>
                    <p:nvPicPr>
                      <p:cNvPr id="0" name=""/>
                      <p:cNvPicPr/>
                      <p:nvPr/>
                    </p:nvPicPr>
                    <p:blipFill>
                      <a:blip r:embed="rId4"/>
                      <a:stretch>
                        <a:fillRect/>
                      </a:stretch>
                    </p:blipFill>
                    <p:spPr>
                      <a:xfrm>
                        <a:off x="3059832" y="2060848"/>
                        <a:ext cx="3048000" cy="490537"/>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367454579"/>
              </p:ext>
            </p:extLst>
          </p:nvPr>
        </p:nvGraphicFramePr>
        <p:xfrm>
          <a:off x="3635896" y="3284984"/>
          <a:ext cx="1754188" cy="490537"/>
        </p:xfrm>
        <a:graphic>
          <a:graphicData uri="http://schemas.openxmlformats.org/presentationml/2006/ole">
            <mc:AlternateContent xmlns:mc="http://schemas.openxmlformats.org/markup-compatibility/2006">
              <mc:Choice xmlns:v="urn:schemas-microsoft-com:vml" Requires="v">
                <p:oleObj spid="_x0000_s85039" name="Equation" r:id="rId5" imgW="723600" imgH="203040" progId="Equation.DSMT4">
                  <p:embed/>
                </p:oleObj>
              </mc:Choice>
              <mc:Fallback>
                <p:oleObj name="Equation" r:id="rId5" imgW="723600" imgH="203040" progId="Equation.DSMT4">
                  <p:embed/>
                  <p:pic>
                    <p:nvPicPr>
                      <p:cNvPr id="0" name="对象 3"/>
                      <p:cNvPicPr>
                        <a:picLocks noChangeAspect="1" noChangeArrowheads="1"/>
                      </p:cNvPicPr>
                      <p:nvPr/>
                    </p:nvPicPr>
                    <p:blipFill>
                      <a:blip r:embed="rId6"/>
                      <a:srcRect/>
                      <a:stretch>
                        <a:fillRect/>
                      </a:stretch>
                    </p:blipFill>
                    <p:spPr bwMode="auto">
                      <a:xfrm>
                        <a:off x="3635896" y="3284984"/>
                        <a:ext cx="1754188"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281745452"/>
              </p:ext>
            </p:extLst>
          </p:nvPr>
        </p:nvGraphicFramePr>
        <p:xfrm>
          <a:off x="6285790" y="5013176"/>
          <a:ext cx="590466" cy="492055"/>
        </p:xfrm>
        <a:graphic>
          <a:graphicData uri="http://schemas.openxmlformats.org/presentationml/2006/ole">
            <mc:AlternateContent xmlns:mc="http://schemas.openxmlformats.org/markup-compatibility/2006">
              <mc:Choice xmlns:v="urn:schemas-microsoft-com:vml" Requires="v">
                <p:oleObj spid="_x0000_s85040" name="Equation" r:id="rId7" imgW="228600" imgH="190440" progId="Equation.DSMT4">
                  <p:embed/>
                </p:oleObj>
              </mc:Choice>
              <mc:Fallback>
                <p:oleObj name="Equation" r:id="rId7" imgW="228600" imgH="190440" progId="Equation.DSMT4">
                  <p:embed/>
                  <p:pic>
                    <p:nvPicPr>
                      <p:cNvPr id="0" name=""/>
                      <p:cNvPicPr/>
                      <p:nvPr/>
                    </p:nvPicPr>
                    <p:blipFill>
                      <a:blip r:embed="rId8"/>
                      <a:stretch>
                        <a:fillRect/>
                      </a:stretch>
                    </p:blipFill>
                    <p:spPr>
                      <a:xfrm>
                        <a:off x="6285790" y="5013176"/>
                        <a:ext cx="590466" cy="492055"/>
                      </a:xfrm>
                      <a:prstGeom prst="rect">
                        <a:avLst/>
                      </a:prstGeom>
                    </p:spPr>
                  </p:pic>
                </p:oleObj>
              </mc:Fallback>
            </mc:AlternateContent>
          </a:graphicData>
        </a:graphic>
      </p:graphicFrame>
    </p:spTree>
    <p:extLst>
      <p:ext uri="{BB962C8B-B14F-4D97-AF65-F5344CB8AC3E}">
        <p14:creationId xmlns:p14="http://schemas.microsoft.com/office/powerpoint/2010/main" val="68366030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即在评分矩阵中用户</a:t>
            </a:r>
            <a:r>
              <a:rPr lang="en-US" altLang="zh-CN" sz="2800" dirty="0" err="1" smtClean="0"/>
              <a:t>i</a:t>
            </a:r>
            <a:r>
              <a:rPr lang="zh-CN" altLang="en-US" sz="2800" dirty="0" smtClean="0"/>
              <a:t>的评分组成一个行向量，用词向量乘以矩阵</a:t>
            </a:r>
            <a:r>
              <a:rPr lang="en-US" altLang="zh-CN" sz="2800" dirty="0" smtClean="0"/>
              <a:t>V</a:t>
            </a:r>
            <a:r>
              <a:rPr lang="zh-CN" altLang="en-US" sz="2800" dirty="0" smtClean="0"/>
              <a:t>再乘以       可以得到用户</a:t>
            </a:r>
            <a:r>
              <a:rPr lang="en-US" altLang="zh-CN" sz="2800" dirty="0" err="1" smtClean="0"/>
              <a:t>i</a:t>
            </a:r>
            <a:r>
              <a:rPr lang="zh-CN" altLang="en-US" sz="2800" dirty="0" smtClean="0"/>
              <a:t>对潜在主题的偏好程度向量。</a:t>
            </a:r>
            <a:endParaRPr lang="en-US" altLang="zh-CN" sz="2800" dirty="0" smtClean="0"/>
          </a:p>
          <a:p>
            <a:r>
              <a:rPr lang="zh-CN" altLang="en-US" sz="2800" dirty="0" smtClean="0"/>
              <a:t>所以对于一个新用户，也可以用他的评分组成行向量然后执行此流程。</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1342903979"/>
              </p:ext>
            </p:extLst>
          </p:nvPr>
        </p:nvGraphicFramePr>
        <p:xfrm>
          <a:off x="4716016" y="2060848"/>
          <a:ext cx="474340" cy="395283"/>
        </p:xfrm>
        <a:graphic>
          <a:graphicData uri="http://schemas.openxmlformats.org/presentationml/2006/ole">
            <mc:AlternateContent xmlns:mc="http://schemas.openxmlformats.org/markup-compatibility/2006">
              <mc:Choice xmlns:v="urn:schemas-microsoft-com:vml" Requires="v">
                <p:oleObj spid="_x0000_s86030" name="Equation" r:id="rId3" imgW="228600" imgH="190440" progId="Equation.DSMT4">
                  <p:embed/>
                </p:oleObj>
              </mc:Choice>
              <mc:Fallback>
                <p:oleObj name="Equation" r:id="rId3" imgW="228600" imgH="190440" progId="Equation.DSMT4">
                  <p:embed/>
                  <p:pic>
                    <p:nvPicPr>
                      <p:cNvPr id="0" name=""/>
                      <p:cNvPicPr/>
                      <p:nvPr/>
                    </p:nvPicPr>
                    <p:blipFill>
                      <a:blip r:embed="rId4"/>
                      <a:stretch>
                        <a:fillRect/>
                      </a:stretch>
                    </p:blipFill>
                    <p:spPr>
                      <a:xfrm>
                        <a:off x="4716016" y="2060848"/>
                        <a:ext cx="474340" cy="395283"/>
                      </a:xfrm>
                      <a:prstGeom prst="rect">
                        <a:avLst/>
                      </a:prstGeom>
                    </p:spPr>
                  </p:pic>
                </p:oleObj>
              </mc:Fallback>
            </mc:AlternateContent>
          </a:graphicData>
        </a:graphic>
      </p:graphicFrame>
    </p:spTree>
    <p:extLst>
      <p:ext uri="{BB962C8B-B14F-4D97-AF65-F5344CB8AC3E}">
        <p14:creationId xmlns:p14="http://schemas.microsoft.com/office/powerpoint/2010/main" val="236474251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思考</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上面例子是对用户</a:t>
            </a:r>
            <a:r>
              <a:rPr lang="en-US" altLang="zh-CN" sz="2800" dirty="0" smtClean="0"/>
              <a:t>5</a:t>
            </a:r>
            <a:r>
              <a:rPr lang="zh-CN" altLang="en-US" sz="2800" dirty="0" smtClean="0"/>
              <a:t>的评分数据进行了降维，计算用户</a:t>
            </a:r>
            <a:r>
              <a:rPr lang="en-US" altLang="zh-CN" sz="2800" dirty="0" smtClean="0"/>
              <a:t>5</a:t>
            </a:r>
            <a:r>
              <a:rPr lang="zh-CN" altLang="en-US" sz="2800" smtClean="0"/>
              <a:t>和其他用户之间的相似度，那么物品之间的相似度该如何计算。</a:t>
            </a:r>
            <a:endParaRPr lang="zh-CN" altLang="en-US" sz="2800" dirty="0"/>
          </a:p>
        </p:txBody>
      </p:sp>
    </p:spTree>
    <p:extLst>
      <p:ext uri="{BB962C8B-B14F-4D97-AF65-F5344CB8AC3E}">
        <p14:creationId xmlns:p14="http://schemas.microsoft.com/office/powerpoint/2010/main" val="158229492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SVD</a:t>
            </a:r>
            <a:r>
              <a:rPr lang="zh-CN" altLang="en-US" dirty="0" smtClean="0"/>
              <a:t>缺点与改进</a:t>
            </a:r>
            <a:endParaRPr lang="zh-CN" altLang="en-US" dirty="0"/>
          </a:p>
        </p:txBody>
      </p:sp>
      <p:sp>
        <p:nvSpPr>
          <p:cNvPr id="3" name="内容占位符 2"/>
          <p:cNvSpPr>
            <a:spLocks noGrp="1"/>
          </p:cNvSpPr>
          <p:nvPr>
            <p:ph idx="1"/>
          </p:nvPr>
        </p:nvSpPr>
        <p:spPr>
          <a:xfrm>
            <a:off x="457200" y="1600200"/>
            <a:ext cx="8229600" cy="4853136"/>
          </a:xfrm>
        </p:spPr>
        <p:txBody>
          <a:bodyPr>
            <a:normAutofit/>
          </a:bodyPr>
          <a:lstStyle/>
          <a:p>
            <a:r>
              <a:rPr lang="zh-CN" altLang="en-US" sz="2800" dirty="0" smtClean="0"/>
              <a:t>用特征值分解和奇异值分解方法对相似度矩阵和评分矩阵进行分解存在两个重要的缺点：</a:t>
            </a:r>
            <a:endParaRPr lang="en-US" altLang="zh-CN" sz="2800" dirty="0" smtClean="0"/>
          </a:p>
          <a:p>
            <a:pPr marL="1062000"/>
            <a:r>
              <a:rPr lang="zh-CN" altLang="en-US" sz="2400" dirty="0"/>
              <a:t>评分矩阵</a:t>
            </a:r>
            <a:r>
              <a:rPr lang="zh-CN" altLang="en-US" sz="2400" dirty="0" smtClean="0"/>
              <a:t>中存在很多的缺失值，这些缺失值可以用默认值进行填补，但是这会导致数据的偏差。</a:t>
            </a:r>
            <a:endParaRPr lang="en-US" altLang="zh-CN" sz="2400" dirty="0" smtClean="0"/>
          </a:p>
          <a:p>
            <a:pPr marL="1062000"/>
            <a:r>
              <a:rPr lang="en-US" altLang="zh-CN" sz="2400" dirty="0" smtClean="0"/>
              <a:t>SVD</a:t>
            </a:r>
            <a:r>
              <a:rPr lang="zh-CN" altLang="en-US" sz="2400" dirty="0" smtClean="0"/>
              <a:t>的时间复杂度很高，不利于大规模应用。</a:t>
            </a:r>
            <a:endParaRPr lang="en-US" altLang="zh-CN" sz="2400" dirty="0" smtClean="0"/>
          </a:p>
          <a:p>
            <a:r>
              <a:rPr lang="zh-CN" altLang="en-US" sz="2800" dirty="0"/>
              <a:t>解决这两个</a:t>
            </a:r>
            <a:r>
              <a:rPr lang="zh-CN" altLang="en-US" sz="2800" dirty="0" smtClean="0"/>
              <a:t>问题通常的做法是对矩阵进行分解时只使用已有的评分，即我们并不是直接对矩阵进行分解，而是先找到两个低秩的矩阵，这两个矩阵相乘得到的矩阵与原矩阵尺寸一样，然后调整这两个低秩矩阵中的元素，使得乘积矩阵中的元素</a:t>
            </a:r>
            <a:r>
              <a:rPr lang="zh-CN" altLang="en-US" sz="2800" dirty="0"/>
              <a:t>与原</a:t>
            </a:r>
            <a:r>
              <a:rPr lang="zh-CN" altLang="en-US" sz="2800" dirty="0" smtClean="0"/>
              <a:t>矩阵已有的的评分值差距</a:t>
            </a:r>
            <a:r>
              <a:rPr lang="zh-CN" altLang="en-US" sz="2800" dirty="0"/>
              <a:t>尽可能的</a:t>
            </a:r>
            <a:r>
              <a:rPr lang="zh-CN" altLang="en-US" sz="2800" dirty="0" smtClean="0"/>
              <a:t>小。</a:t>
            </a:r>
            <a:endParaRPr lang="zh-CN" altLang="en-US" sz="2800" dirty="0"/>
          </a:p>
        </p:txBody>
      </p:sp>
    </p:spTree>
    <p:extLst>
      <p:ext uri="{BB962C8B-B14F-4D97-AF65-F5344CB8AC3E}">
        <p14:creationId xmlns:p14="http://schemas.microsoft.com/office/powerpoint/2010/main" val="9890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矩阵分解方法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800" dirty="0" smtClean="0"/>
                  <a:t>假设用户集为</a:t>
                </a:r>
                <a:r>
                  <a:rPr lang="en-US" altLang="zh-CN" sz="2800" dirty="0" smtClean="0"/>
                  <a:t>U</a:t>
                </a:r>
                <a:r>
                  <a:rPr lang="zh-CN" altLang="en-US" sz="2800" dirty="0" smtClean="0"/>
                  <a:t>，物品集为</a:t>
                </a:r>
                <a:r>
                  <a:rPr lang="en-US" altLang="zh-CN" sz="2800" dirty="0" smtClean="0"/>
                  <a:t>I</a:t>
                </a:r>
                <a:r>
                  <a:rPr lang="zh-CN" altLang="en-US" sz="2800" dirty="0" smtClean="0"/>
                  <a:t>，评分矩阵</a:t>
                </a:r>
                <a:r>
                  <a:rPr lang="zh-CN" altLang="en-US" sz="2800" dirty="0"/>
                  <a:t>为</a:t>
                </a:r>
                <a:r>
                  <a:rPr lang="en-US" altLang="zh-CN" sz="2800" dirty="0" smtClean="0"/>
                  <a:t>R</a:t>
                </a:r>
                <a:r>
                  <a:rPr lang="zh-CN" altLang="en-US" sz="2800" dirty="0" smtClean="0"/>
                  <a:t>，则</a:t>
                </a:r>
                <a:r>
                  <a:rPr lang="en-US" altLang="zh-CN" sz="2800" dirty="0" smtClean="0"/>
                  <a:t>R</a:t>
                </a:r>
                <a:r>
                  <a:rPr lang="zh-CN" altLang="en-US" sz="2800" dirty="0" smtClean="0"/>
                  <a:t>的大小为</a:t>
                </a:r>
                <a:endParaRPr lang="en-US" altLang="zh-CN" sz="2800" dirty="0" smtClean="0"/>
              </a:p>
              <a:p>
                <a:r>
                  <a:rPr lang="zh-CN" altLang="en-US" sz="2800" dirty="0" smtClean="0"/>
                  <a:t>假设隐变量的数量为</a:t>
                </a:r>
                <a:r>
                  <a:rPr lang="en-US" altLang="zh-CN" sz="2800" dirty="0" smtClean="0"/>
                  <a:t>K</a:t>
                </a:r>
                <a:r>
                  <a:rPr lang="en-US" altLang="zh-CN" sz="2800" dirty="0"/>
                  <a:t>(</a:t>
                </a:r>
                <a:r>
                  <a:rPr lang="en-US" altLang="zh-CN" sz="2800" dirty="0" smtClean="0"/>
                  <a:t>K</a:t>
                </a:r>
                <a:r>
                  <a:rPr lang="zh-CN" altLang="en-US" sz="2800" dirty="0"/>
                  <a:t>小于</a:t>
                </a:r>
                <a14:m>
                  <m:oMath xmlns:m="http://schemas.openxmlformats.org/officeDocument/2006/math">
                    <m:d>
                      <m:dPr>
                        <m:begChr m:val="|"/>
                        <m:endChr m:val="|"/>
                        <m:ctrlPr>
                          <a:rPr lang="en-US" altLang="zh-CN" sz="2800" i="1" dirty="0" smtClean="0">
                            <a:latin typeface="Cambria Math"/>
                          </a:rPr>
                        </m:ctrlPr>
                      </m:dPr>
                      <m:e>
                        <m:r>
                          <a:rPr lang="en-US" altLang="zh-CN" sz="2800" i="1" dirty="0">
                            <a:latin typeface="Cambria Math"/>
                          </a:rPr>
                          <m:t>𝑈</m:t>
                        </m:r>
                      </m:e>
                    </m:d>
                  </m:oMath>
                </a14:m>
                <a:r>
                  <a:rPr lang="zh-CN" altLang="en-US" sz="2800" dirty="0" smtClean="0"/>
                  <a:t>和</a:t>
                </a:r>
                <a14:m>
                  <m:oMath xmlns:m="http://schemas.openxmlformats.org/officeDocument/2006/math">
                    <m:d>
                      <m:dPr>
                        <m:begChr m:val="|"/>
                        <m:endChr m:val="|"/>
                        <m:ctrlPr>
                          <a:rPr lang="en-US" altLang="zh-CN" sz="2800" i="1" dirty="0" smtClean="0">
                            <a:latin typeface="Cambria Math"/>
                          </a:rPr>
                        </m:ctrlPr>
                      </m:dPr>
                      <m:e>
                        <m:r>
                          <m:rPr>
                            <m:nor/>
                          </m:rPr>
                          <a:rPr lang="en-US" altLang="zh-CN" sz="2800" dirty="0"/>
                          <m:t>I</m:t>
                        </m:r>
                      </m:e>
                    </m:d>
                  </m:oMath>
                </a14:m>
                <a:r>
                  <a:rPr lang="en-US" altLang="zh-CN" sz="2800" dirty="0" smtClean="0"/>
                  <a:t>)</a:t>
                </a:r>
                <a:r>
                  <a:rPr lang="zh-CN" altLang="en-US" sz="2800" dirty="0" smtClean="0"/>
                  <a:t>，则通过矩阵分解进行推荐需要找到矩阵</a:t>
                </a:r>
                <a:r>
                  <a:rPr lang="en-US" altLang="zh-CN" sz="2800" dirty="0" smtClean="0"/>
                  <a:t>P</a:t>
                </a:r>
                <a:r>
                  <a:rPr lang="zh-CN" altLang="en-US" sz="2800" dirty="0" smtClean="0"/>
                  <a:t>和</a:t>
                </a:r>
                <a:r>
                  <a:rPr lang="en-US" altLang="zh-CN" sz="2800" dirty="0" smtClean="0"/>
                  <a:t>Q</a:t>
                </a:r>
                <a:r>
                  <a:rPr lang="zh-CN" altLang="en-US" sz="2800" dirty="0" smtClean="0"/>
                  <a:t>，使得</a:t>
                </a:r>
                <a:endParaRPr lang="en-US" altLang="zh-CN" sz="2800" dirty="0" smtClean="0"/>
              </a:p>
              <a:p>
                <a:r>
                  <a:rPr lang="en-US" altLang="zh-CN" sz="2800" dirty="0" smtClean="0"/>
                  <a:t>                                                           </a:t>
                </a:r>
                <a14:m>
                  <m:oMath xmlns:m="http://schemas.openxmlformats.org/officeDocument/2006/math">
                    <m:acc>
                      <m:accPr>
                        <m:chr m:val="̂"/>
                        <m:ctrlPr>
                          <a:rPr lang="en-US" altLang="zh-CN" sz="2800" i="1" smtClean="0">
                            <a:latin typeface="Cambria Math"/>
                          </a:rPr>
                        </m:ctrlPr>
                      </m:accPr>
                      <m:e>
                        <m:r>
                          <a:rPr lang="en-US" altLang="zh-CN" sz="2800" b="0" i="1" smtClean="0">
                            <a:latin typeface="Cambria Math"/>
                          </a:rPr>
                          <m:t>𝑅</m:t>
                        </m:r>
                      </m:e>
                    </m:acc>
                  </m:oMath>
                </a14:m>
                <a:endParaRPr lang="en-US" altLang="zh-CN" sz="2800" dirty="0" smtClean="0"/>
              </a:p>
              <a:p>
                <a:endParaRPr lang="en-US" altLang="zh-CN" sz="1400" dirty="0" smtClean="0"/>
              </a:p>
              <a:p>
                <a:pPr marL="0" indent="0">
                  <a:buNone/>
                </a:pPr>
                <a:r>
                  <a:rPr lang="en-US" altLang="zh-CN" sz="2800" dirty="0" smtClean="0"/>
                  <a:t>                                           </a:t>
                </a:r>
                <a14:m>
                  <m:oMath xmlns:m="http://schemas.openxmlformats.org/officeDocument/2006/math">
                    <m:acc>
                      <m:accPr>
                        <m:chr m:val="̂"/>
                        <m:ctrlPr>
                          <a:rPr lang="en-US" altLang="zh-CN" sz="2800" i="1" smtClean="0">
                            <a:latin typeface="Cambria Math"/>
                          </a:rPr>
                        </m:ctrlPr>
                      </m:accPr>
                      <m:e>
                        <m:sSub>
                          <m:sSubPr>
                            <m:ctrlPr>
                              <a:rPr lang="en-US" altLang="zh-CN" sz="2800" i="1" smtClean="0">
                                <a:latin typeface="Cambria Math"/>
                              </a:rPr>
                            </m:ctrlPr>
                          </m:sSubPr>
                          <m:e>
                            <m:r>
                              <a:rPr lang="en-US" altLang="zh-CN" sz="2800" b="0" i="1" smtClean="0">
                                <a:latin typeface="Cambria Math"/>
                              </a:rPr>
                              <m:t>𝑟</m:t>
                            </m:r>
                          </m:e>
                          <m:sub>
                            <m:r>
                              <a:rPr lang="en-US" altLang="zh-CN" sz="2800" b="0" i="1" smtClean="0">
                                <a:latin typeface="Cambria Math"/>
                              </a:rPr>
                              <m:t>𝑢𝑖</m:t>
                            </m:r>
                          </m:sub>
                        </m:sSub>
                      </m:e>
                    </m:acc>
                    <m:r>
                      <a:rPr lang="en-US" altLang="zh-CN" sz="2800" b="0" i="1" smtClean="0">
                        <a:latin typeface="Cambria Math"/>
                      </a:rPr>
                      <m:t>=</m:t>
                    </m:r>
                  </m:oMath>
                </a14:m>
                <a:endParaRPr lang="en-US" altLang="zh-CN" sz="2800" dirty="0" smtClean="0"/>
              </a:p>
              <a:p>
                <a:r>
                  <a:rPr lang="zh-CN" altLang="en-US" sz="2800" dirty="0" smtClean="0"/>
                  <a:t>此处</a:t>
                </a:r>
                <a:r>
                  <a:rPr lang="zh-CN" altLang="en-US" sz="2800" dirty="0"/>
                  <a:t>需要注意</a:t>
                </a:r>
                <a:r>
                  <a:rPr lang="zh-CN" altLang="en-US" sz="2800" dirty="0" smtClean="0"/>
                  <a:t>的是矩阵</a:t>
                </a:r>
                <a:r>
                  <a:rPr lang="en-US" altLang="zh-CN" sz="2800" dirty="0" smtClean="0"/>
                  <a:t>R</a:t>
                </a:r>
                <a:r>
                  <a:rPr lang="zh-CN" altLang="en-US" sz="2800" dirty="0" smtClean="0"/>
                  <a:t>是稀疏的，缺失的元素可以使用矩阵</a:t>
                </a:r>
                <a14:m>
                  <m:oMath xmlns:m="http://schemas.openxmlformats.org/officeDocument/2006/math">
                    <m:acc>
                      <m:accPr>
                        <m:chr m:val="̂"/>
                        <m:ctrlPr>
                          <a:rPr lang="en-US" altLang="zh-CN" sz="2800" i="1">
                            <a:solidFill>
                              <a:prstClr val="black"/>
                            </a:solidFill>
                            <a:latin typeface="Cambria Math"/>
                          </a:rPr>
                        </m:ctrlPr>
                      </m:accPr>
                      <m:e>
                        <m:r>
                          <a:rPr lang="en-US" altLang="zh-CN" sz="2800" i="1">
                            <a:solidFill>
                              <a:prstClr val="black"/>
                            </a:solidFill>
                            <a:latin typeface="Cambria Math"/>
                          </a:rPr>
                          <m:t>𝑅</m:t>
                        </m:r>
                      </m:e>
                    </m:acc>
                  </m:oMath>
                </a14:m>
                <a:r>
                  <a:rPr lang="zh-CN" altLang="en-US" sz="2800" dirty="0" smtClean="0"/>
                  <a:t>中对应位置的元素替代。</a:t>
                </a: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t="-1752" r="-889"/>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2822080298"/>
              </p:ext>
            </p:extLst>
          </p:nvPr>
        </p:nvGraphicFramePr>
        <p:xfrm>
          <a:off x="2339752" y="2060848"/>
          <a:ext cx="907302" cy="504056"/>
        </p:xfrm>
        <a:graphic>
          <a:graphicData uri="http://schemas.openxmlformats.org/presentationml/2006/ole">
            <mc:AlternateContent xmlns:mc="http://schemas.openxmlformats.org/markup-compatibility/2006">
              <mc:Choice xmlns:v="urn:schemas-microsoft-com:vml" Requires="v">
                <p:oleObj spid="_x0000_s47469" name="Equation" r:id="rId4" imgW="457200" imgH="253800" progId="Equation.DSMT4">
                  <p:embed/>
                </p:oleObj>
              </mc:Choice>
              <mc:Fallback>
                <p:oleObj name="Equation" r:id="rId4" imgW="457200" imgH="253800" progId="Equation.DSMT4">
                  <p:embed/>
                  <p:pic>
                    <p:nvPicPr>
                      <p:cNvPr id="0" name=""/>
                      <p:cNvPicPr/>
                      <p:nvPr/>
                    </p:nvPicPr>
                    <p:blipFill>
                      <a:blip r:embed="rId5"/>
                      <a:stretch>
                        <a:fillRect/>
                      </a:stretch>
                    </p:blipFill>
                    <p:spPr>
                      <a:xfrm>
                        <a:off x="2339752" y="2060848"/>
                        <a:ext cx="907302" cy="504056"/>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960112361"/>
              </p:ext>
            </p:extLst>
          </p:nvPr>
        </p:nvGraphicFramePr>
        <p:xfrm>
          <a:off x="3851920" y="3501008"/>
          <a:ext cx="1568450" cy="504825"/>
        </p:xfrm>
        <a:graphic>
          <a:graphicData uri="http://schemas.openxmlformats.org/presentationml/2006/ole">
            <mc:AlternateContent xmlns:mc="http://schemas.openxmlformats.org/markup-compatibility/2006">
              <mc:Choice xmlns:v="urn:schemas-microsoft-com:vml" Requires="v">
                <p:oleObj spid="_x0000_s47470" name="Equation" r:id="rId6" imgW="711000" imgH="228600" progId="Equation.DSMT4">
                  <p:embed/>
                </p:oleObj>
              </mc:Choice>
              <mc:Fallback>
                <p:oleObj name="Equation" r:id="rId6" imgW="711000" imgH="228600" progId="Equation.DSMT4">
                  <p:embed/>
                  <p:pic>
                    <p:nvPicPr>
                      <p:cNvPr id="0" name=""/>
                      <p:cNvPicPr/>
                      <p:nvPr/>
                    </p:nvPicPr>
                    <p:blipFill>
                      <a:blip r:embed="rId7"/>
                      <a:stretch>
                        <a:fillRect/>
                      </a:stretch>
                    </p:blipFill>
                    <p:spPr>
                      <a:xfrm>
                        <a:off x="3851920" y="3501008"/>
                        <a:ext cx="1568450" cy="50482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016185408"/>
              </p:ext>
            </p:extLst>
          </p:nvPr>
        </p:nvGraphicFramePr>
        <p:xfrm>
          <a:off x="4860032" y="4221088"/>
          <a:ext cx="719138" cy="566737"/>
        </p:xfrm>
        <a:graphic>
          <a:graphicData uri="http://schemas.openxmlformats.org/presentationml/2006/ole">
            <mc:AlternateContent xmlns:mc="http://schemas.openxmlformats.org/markup-compatibility/2006">
              <mc:Choice xmlns:v="urn:schemas-microsoft-com:vml" Requires="v">
                <p:oleObj spid="_x0000_s47471" name="Equation" r:id="rId8" imgW="355320" imgH="279360" progId="Equation.DSMT4">
                  <p:embed/>
                </p:oleObj>
              </mc:Choice>
              <mc:Fallback>
                <p:oleObj name="Equation" r:id="rId8" imgW="355320" imgH="279360" progId="Equation.DSMT4">
                  <p:embed/>
                  <p:pic>
                    <p:nvPicPr>
                      <p:cNvPr id="0" name=""/>
                      <p:cNvPicPr/>
                      <p:nvPr/>
                    </p:nvPicPr>
                    <p:blipFill>
                      <a:blip r:embed="rId9"/>
                      <a:stretch>
                        <a:fillRect/>
                      </a:stretch>
                    </p:blipFill>
                    <p:spPr>
                      <a:xfrm>
                        <a:off x="4860032" y="4221088"/>
                        <a:ext cx="719138" cy="566737"/>
                      </a:xfrm>
                      <a:prstGeom prst="rect">
                        <a:avLst/>
                      </a:prstGeom>
                    </p:spPr>
                  </p:pic>
                </p:oleObj>
              </mc:Fallback>
            </mc:AlternateContent>
          </a:graphicData>
        </a:graphic>
      </p:graphicFrame>
    </p:spTree>
    <p:extLst>
      <p:ext uri="{BB962C8B-B14F-4D97-AF65-F5344CB8AC3E}">
        <p14:creationId xmlns:p14="http://schemas.microsoft.com/office/powerpoint/2010/main" val="69327269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有用户评分矩阵</a:t>
            </a:r>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r>
              <a:rPr lang="zh-CN" altLang="en-US" sz="2800" dirty="0" smtClean="0"/>
              <a:t>如果将其分解为</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4220270219"/>
              </p:ext>
            </p:extLst>
          </p:nvPr>
        </p:nvGraphicFramePr>
        <p:xfrm>
          <a:off x="3692525" y="2205038"/>
          <a:ext cx="2338388" cy="1792287"/>
        </p:xfrm>
        <a:graphic>
          <a:graphicData uri="http://schemas.openxmlformats.org/presentationml/2006/ole">
            <mc:AlternateContent xmlns:mc="http://schemas.openxmlformats.org/markup-compatibility/2006">
              <mc:Choice xmlns:v="urn:schemas-microsoft-com:vml" Requires="v">
                <p:oleObj spid="_x0000_s45300" name="Equation" r:id="rId3" imgW="927000" imgH="711000" progId="Equation.DSMT4">
                  <p:embed/>
                </p:oleObj>
              </mc:Choice>
              <mc:Fallback>
                <p:oleObj name="Equation" r:id="rId3" imgW="927000" imgH="711000" progId="Equation.DSMT4">
                  <p:embed/>
                  <p:pic>
                    <p:nvPicPr>
                      <p:cNvPr id="0" name=""/>
                      <p:cNvPicPr/>
                      <p:nvPr/>
                    </p:nvPicPr>
                    <p:blipFill>
                      <a:blip r:embed="rId4"/>
                      <a:stretch>
                        <a:fillRect/>
                      </a:stretch>
                    </p:blipFill>
                    <p:spPr>
                      <a:xfrm>
                        <a:off x="3692525" y="2205038"/>
                        <a:ext cx="2338388" cy="1792287"/>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91253697"/>
              </p:ext>
            </p:extLst>
          </p:nvPr>
        </p:nvGraphicFramePr>
        <p:xfrm>
          <a:off x="2854325" y="4724400"/>
          <a:ext cx="3963988" cy="1851025"/>
        </p:xfrm>
        <a:graphic>
          <a:graphicData uri="http://schemas.openxmlformats.org/presentationml/2006/ole">
            <mc:AlternateContent xmlns:mc="http://schemas.openxmlformats.org/markup-compatibility/2006">
              <mc:Choice xmlns:v="urn:schemas-microsoft-com:vml" Requires="v">
                <p:oleObj spid="_x0000_s45301" name="Equation" r:id="rId5" imgW="1523880" imgH="711000" progId="Equation.DSMT4">
                  <p:embed/>
                </p:oleObj>
              </mc:Choice>
              <mc:Fallback>
                <p:oleObj name="Equation" r:id="rId5" imgW="1523880" imgH="711000" progId="Equation.DSMT4">
                  <p:embed/>
                  <p:pic>
                    <p:nvPicPr>
                      <p:cNvPr id="0" name=""/>
                      <p:cNvPicPr/>
                      <p:nvPr/>
                    </p:nvPicPr>
                    <p:blipFill>
                      <a:blip r:embed="rId6"/>
                      <a:stretch>
                        <a:fillRect/>
                      </a:stretch>
                    </p:blipFill>
                    <p:spPr>
                      <a:xfrm>
                        <a:off x="2854325" y="4724400"/>
                        <a:ext cx="3963988" cy="1851025"/>
                      </a:xfrm>
                      <a:prstGeom prst="rect">
                        <a:avLst/>
                      </a:prstGeom>
                    </p:spPr>
                  </p:pic>
                </p:oleObj>
              </mc:Fallback>
            </mc:AlternateContent>
          </a:graphicData>
        </a:graphic>
      </p:graphicFrame>
    </p:spTree>
    <p:extLst>
      <p:ext uri="{BB962C8B-B14F-4D97-AF65-F5344CB8AC3E}">
        <p14:creationId xmlns:p14="http://schemas.microsoft.com/office/powerpoint/2010/main" val="127847641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endParaRPr lang="zh-CN" altLang="en-US" dirty="0"/>
          </a:p>
        </p:txBody>
      </p:sp>
      <p:sp>
        <p:nvSpPr>
          <p:cNvPr id="3" name="内容占位符 2"/>
          <p:cNvSpPr>
            <a:spLocks noGrp="1"/>
          </p:cNvSpPr>
          <p:nvPr>
            <p:ph idx="1"/>
          </p:nvPr>
        </p:nvSpPr>
        <p:spPr>
          <a:xfrm>
            <a:off x="457200" y="1600200"/>
            <a:ext cx="8229600" cy="5257800"/>
          </a:xfrm>
        </p:spPr>
        <p:txBody>
          <a:bodyPr>
            <a:normAutofit/>
          </a:bodyPr>
          <a:lstStyle/>
          <a:p>
            <a:r>
              <a:rPr lang="zh-CN" altLang="en-US" sz="2800" dirty="0" smtClean="0"/>
              <a:t>那么，分解后的矩阵相乘可以得到</a:t>
            </a:r>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r>
              <a:rPr lang="zh-CN" altLang="en-US" sz="2800" dirty="0" smtClean="0"/>
              <a:t>与原矩阵的差值为：</a:t>
            </a:r>
            <a:endParaRPr lang="en-US" altLang="zh-CN" sz="2800" dirty="0" smtClean="0"/>
          </a:p>
          <a:p>
            <a:endParaRPr lang="en-US" altLang="zh-CN" sz="2800" dirty="0"/>
          </a:p>
          <a:p>
            <a:endParaRPr lang="en-US" altLang="zh-CN" sz="2800" dirty="0" smtClean="0"/>
          </a:p>
          <a:p>
            <a:r>
              <a:rPr lang="zh-CN" altLang="en-US" sz="2800" dirty="0" smtClean="0"/>
              <a:t>假设此时已达到最优，那么原矩阵中缺失的值就可以用此矩阵中的值进行填补。</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1191552422"/>
              </p:ext>
            </p:extLst>
          </p:nvPr>
        </p:nvGraphicFramePr>
        <p:xfrm>
          <a:off x="3707904" y="2204863"/>
          <a:ext cx="2160240" cy="1680187"/>
        </p:xfrm>
        <a:graphic>
          <a:graphicData uri="http://schemas.openxmlformats.org/presentationml/2006/ole">
            <mc:AlternateContent xmlns:mc="http://schemas.openxmlformats.org/markup-compatibility/2006">
              <mc:Choice xmlns:v="urn:schemas-microsoft-com:vml" Requires="v">
                <p:oleObj spid="_x0000_s46329" name="Equation" r:id="rId3" imgW="914400" imgH="711000" progId="Equation.DSMT4">
                  <p:embed/>
                </p:oleObj>
              </mc:Choice>
              <mc:Fallback>
                <p:oleObj name="Equation" r:id="rId3" imgW="914400" imgH="711000" progId="Equation.DSMT4">
                  <p:embed/>
                  <p:pic>
                    <p:nvPicPr>
                      <p:cNvPr id="0" name=""/>
                      <p:cNvPicPr/>
                      <p:nvPr/>
                    </p:nvPicPr>
                    <p:blipFill>
                      <a:blip r:embed="rId4"/>
                      <a:stretch>
                        <a:fillRect/>
                      </a:stretch>
                    </p:blipFill>
                    <p:spPr>
                      <a:xfrm>
                        <a:off x="3707904" y="2204863"/>
                        <a:ext cx="2160240" cy="1680187"/>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33328954"/>
              </p:ext>
            </p:extLst>
          </p:nvPr>
        </p:nvGraphicFramePr>
        <p:xfrm>
          <a:off x="3347864" y="4725144"/>
          <a:ext cx="3100388" cy="688975"/>
        </p:xfrm>
        <a:graphic>
          <a:graphicData uri="http://schemas.openxmlformats.org/presentationml/2006/ole">
            <mc:AlternateContent xmlns:mc="http://schemas.openxmlformats.org/markup-compatibility/2006">
              <mc:Choice xmlns:v="urn:schemas-microsoft-com:vml" Requires="v">
                <p:oleObj spid="_x0000_s46330" name="Equation" r:id="rId5" imgW="1257120" imgH="279360" progId="Equation.DSMT4">
                  <p:embed/>
                </p:oleObj>
              </mc:Choice>
              <mc:Fallback>
                <p:oleObj name="Equation" r:id="rId5" imgW="1257120" imgH="279360" progId="Equation.DSMT4">
                  <p:embed/>
                  <p:pic>
                    <p:nvPicPr>
                      <p:cNvPr id="0" name=""/>
                      <p:cNvPicPr/>
                      <p:nvPr/>
                    </p:nvPicPr>
                    <p:blipFill>
                      <a:blip r:embed="rId6"/>
                      <a:stretch>
                        <a:fillRect/>
                      </a:stretch>
                    </p:blipFill>
                    <p:spPr>
                      <a:xfrm>
                        <a:off x="3347864" y="4725144"/>
                        <a:ext cx="3100388" cy="688975"/>
                      </a:xfrm>
                      <a:prstGeom prst="rect">
                        <a:avLst/>
                      </a:prstGeom>
                    </p:spPr>
                  </p:pic>
                </p:oleObj>
              </mc:Fallback>
            </mc:AlternateContent>
          </a:graphicData>
        </a:graphic>
      </p:graphicFrame>
    </p:spTree>
    <p:extLst>
      <p:ext uri="{BB962C8B-B14F-4D97-AF65-F5344CB8AC3E}">
        <p14:creationId xmlns:p14="http://schemas.microsoft.com/office/powerpoint/2010/main" val="304769121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矩阵分解方法进阶</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00200"/>
                <a:ext cx="8229600" cy="4781128"/>
              </a:xfrm>
            </p:spPr>
            <p:txBody>
              <a:bodyPr>
                <a:normAutofit/>
              </a:bodyPr>
              <a:lstStyle/>
              <a:p>
                <a:r>
                  <a:rPr lang="zh-CN" altLang="en-US" sz="2800" dirty="0" smtClean="0"/>
                  <a:t>用矩阵分解的方法预测评分就是要使得</a:t>
                </a:r>
                <a14:m>
                  <m:oMath xmlns:m="http://schemas.openxmlformats.org/officeDocument/2006/math">
                    <m:acc>
                      <m:accPr>
                        <m:chr m:val="̂"/>
                        <m:ctrlPr>
                          <a:rPr lang="en-US" altLang="zh-CN" sz="2800" i="1">
                            <a:solidFill>
                              <a:prstClr val="black"/>
                            </a:solidFill>
                            <a:latin typeface="Cambria Math"/>
                          </a:rPr>
                        </m:ctrlPr>
                      </m:accPr>
                      <m:e>
                        <m:r>
                          <a:rPr lang="en-US" altLang="zh-CN" sz="2800" b="0" i="1" smtClean="0">
                            <a:solidFill>
                              <a:prstClr val="black"/>
                            </a:solidFill>
                            <a:latin typeface="Cambria Math"/>
                          </a:rPr>
                          <m:t>𝑅</m:t>
                        </m:r>
                      </m:e>
                    </m:acc>
                  </m:oMath>
                </a14:m>
                <a:r>
                  <a:rPr lang="zh-CN" altLang="en-US" sz="2800" dirty="0" smtClean="0"/>
                  <a:t>中的元素与</a:t>
                </a:r>
                <a:r>
                  <a:rPr lang="zh-CN" altLang="en-US" sz="2800" dirty="0"/>
                  <a:t>原来</a:t>
                </a:r>
                <a:r>
                  <a:rPr lang="zh-CN" altLang="en-US" sz="2800" dirty="0" smtClean="0"/>
                  <a:t>的评分矩阵</a:t>
                </a:r>
                <a:r>
                  <a:rPr lang="en-US" altLang="zh-CN" sz="2800" dirty="0" smtClean="0"/>
                  <a:t>R</a:t>
                </a:r>
                <a:r>
                  <a:rPr lang="zh-CN" altLang="en-US" sz="2800" dirty="0" smtClean="0"/>
                  <a:t>中已有的元素尽可能的接近，为了达到这一目的可以使用梯度下降的方法。</a:t>
                </a:r>
                <a:endParaRPr lang="en-US" altLang="zh-CN" sz="2800" dirty="0" smtClean="0"/>
              </a:p>
              <a:p>
                <a:r>
                  <a:rPr lang="zh-CN" altLang="en-US" sz="2800" dirty="0" smtClean="0"/>
                  <a:t>损失函数为：</a:t>
                </a:r>
                <a:endParaRPr lang="en-US" altLang="zh-CN" sz="2800" dirty="0" smtClean="0"/>
              </a:p>
              <a:p>
                <a:endParaRPr lang="en-US" altLang="zh-CN" sz="2800" dirty="0"/>
              </a:p>
              <a:p>
                <a:endParaRPr lang="en-US" altLang="zh-CN" sz="2800" dirty="0" smtClean="0"/>
              </a:p>
              <a:p>
                <a:r>
                  <a:rPr lang="zh-CN" altLang="en-US" sz="2800" dirty="0"/>
                  <a:t>梯度下降流程为</a:t>
                </a:r>
                <a:r>
                  <a:rPr lang="zh-CN" altLang="en-US" sz="2800" dirty="0" smtClean="0"/>
                  <a:t>：</a:t>
                </a:r>
                <a:endParaRPr lang="en-US" altLang="zh-CN" sz="2800" dirty="0" smtClean="0"/>
              </a:p>
              <a:p>
                <a:pPr marL="1062000"/>
                <a:r>
                  <a:rPr lang="zh-CN" altLang="en-US" sz="2400" dirty="0" smtClean="0"/>
                  <a:t>准备好</a:t>
                </a:r>
                <a:r>
                  <a:rPr lang="zh-CN" altLang="en-US" sz="2400" dirty="0"/>
                  <a:t>用户物品的评分矩阵，每一条评分数据看做一条训练样本；</a:t>
                </a:r>
              </a:p>
              <a:p>
                <a:pPr marL="1062000"/>
                <a:r>
                  <a:rPr lang="zh-CN" altLang="en-US" sz="2400" dirty="0"/>
                  <a:t>给分解后的 </a:t>
                </a:r>
                <a:r>
                  <a:rPr lang="en-US" altLang="zh-CN" sz="2400" dirty="0"/>
                  <a:t>U </a:t>
                </a:r>
                <a:r>
                  <a:rPr lang="zh-CN" altLang="en-US" sz="2400" dirty="0"/>
                  <a:t>矩阵和 </a:t>
                </a:r>
                <a:r>
                  <a:rPr lang="en-US" altLang="zh-CN" sz="2400" dirty="0"/>
                  <a:t>V </a:t>
                </a:r>
                <a:r>
                  <a:rPr lang="zh-CN" altLang="en-US" sz="2400" dirty="0"/>
                  <a:t>矩阵随机初始化元素值；</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0"/>
                <a:ext cx="8229600" cy="4781128"/>
              </a:xfrm>
              <a:blipFill rotWithShape="1">
                <a:blip r:embed="rId3"/>
                <a:stretch>
                  <a:fillRect t="-1020" r="-5630" b="-765"/>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2242426911"/>
              </p:ext>
            </p:extLst>
          </p:nvPr>
        </p:nvGraphicFramePr>
        <p:xfrm>
          <a:off x="2123728" y="3429000"/>
          <a:ext cx="5213350" cy="954087"/>
        </p:xfrm>
        <a:graphic>
          <a:graphicData uri="http://schemas.openxmlformats.org/presentationml/2006/ole">
            <mc:AlternateContent xmlns:mc="http://schemas.openxmlformats.org/markup-compatibility/2006">
              <mc:Choice xmlns:v="urn:schemas-microsoft-com:vml" Requires="v">
                <p:oleObj spid="_x0000_s48248" name="Equation" r:id="rId4" imgW="2425680" imgH="444240" progId="Equation.DSMT4">
                  <p:embed/>
                </p:oleObj>
              </mc:Choice>
              <mc:Fallback>
                <p:oleObj name="Equation" r:id="rId4" imgW="2425680" imgH="444240" progId="Equation.DSMT4">
                  <p:embed/>
                  <p:pic>
                    <p:nvPicPr>
                      <p:cNvPr id="0" name=""/>
                      <p:cNvPicPr/>
                      <p:nvPr/>
                    </p:nvPicPr>
                    <p:blipFill>
                      <a:blip r:embed="rId5"/>
                      <a:stretch>
                        <a:fillRect/>
                      </a:stretch>
                    </p:blipFill>
                    <p:spPr>
                      <a:xfrm>
                        <a:off x="2123728" y="3429000"/>
                        <a:ext cx="5213350" cy="954087"/>
                      </a:xfrm>
                      <a:prstGeom prst="rect">
                        <a:avLst/>
                      </a:prstGeom>
                    </p:spPr>
                  </p:pic>
                </p:oleObj>
              </mc:Fallback>
            </mc:AlternateContent>
          </a:graphicData>
        </a:graphic>
      </p:graphicFrame>
    </p:spTree>
    <p:extLst>
      <p:ext uri="{BB962C8B-B14F-4D97-AF65-F5344CB8AC3E}">
        <p14:creationId xmlns:p14="http://schemas.microsoft.com/office/powerpoint/2010/main" val="267389429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矩阵分解方法进阶</a:t>
            </a:r>
          </a:p>
        </p:txBody>
      </p:sp>
      <p:sp>
        <p:nvSpPr>
          <p:cNvPr id="3" name="内容占位符 2"/>
          <p:cNvSpPr>
            <a:spLocks noGrp="1"/>
          </p:cNvSpPr>
          <p:nvPr>
            <p:ph idx="1"/>
          </p:nvPr>
        </p:nvSpPr>
        <p:spPr/>
        <p:txBody>
          <a:bodyPr/>
          <a:lstStyle/>
          <a:p>
            <a:pPr marL="1062000"/>
            <a:r>
              <a:rPr lang="zh-CN" altLang="en-US" sz="2400" dirty="0"/>
              <a:t>用 </a:t>
            </a:r>
            <a:r>
              <a:rPr lang="en-US" altLang="zh-CN" sz="2400" dirty="0"/>
              <a:t>U </a:t>
            </a:r>
            <a:r>
              <a:rPr lang="zh-CN" altLang="en-US" sz="2400" dirty="0"/>
              <a:t>和 </a:t>
            </a:r>
            <a:r>
              <a:rPr lang="en-US" altLang="zh-CN" sz="2400" dirty="0"/>
              <a:t>V </a:t>
            </a:r>
            <a:r>
              <a:rPr lang="zh-CN" altLang="en-US" sz="2400" dirty="0"/>
              <a:t>计算预测后的分数；</a:t>
            </a:r>
          </a:p>
          <a:p>
            <a:pPr marL="1062000"/>
            <a:r>
              <a:rPr lang="zh-CN" altLang="en-US" sz="2400" dirty="0"/>
              <a:t>计算预测的分数和实际的分数误差；</a:t>
            </a:r>
          </a:p>
          <a:p>
            <a:pPr marL="1062000"/>
            <a:r>
              <a:rPr lang="zh-CN" altLang="en-US" sz="2400" dirty="0"/>
              <a:t>按照梯度下降的方向更新 </a:t>
            </a:r>
            <a:r>
              <a:rPr lang="en-US" altLang="zh-CN" sz="2400" dirty="0"/>
              <a:t>U </a:t>
            </a:r>
            <a:r>
              <a:rPr lang="zh-CN" altLang="en-US" sz="2400" dirty="0"/>
              <a:t>和 </a:t>
            </a:r>
            <a:r>
              <a:rPr lang="en-US" altLang="zh-CN" sz="2400" dirty="0"/>
              <a:t>V </a:t>
            </a:r>
            <a:r>
              <a:rPr lang="zh-CN" altLang="en-US" sz="2400" dirty="0"/>
              <a:t>中的元素值；</a:t>
            </a:r>
          </a:p>
          <a:p>
            <a:pPr marL="1062000"/>
            <a:r>
              <a:rPr lang="zh-CN" altLang="en-US" sz="2400" dirty="0"/>
              <a:t>重复步骤 </a:t>
            </a:r>
            <a:r>
              <a:rPr lang="en-US" altLang="zh-CN" sz="2400" dirty="0"/>
              <a:t>3 </a:t>
            </a:r>
            <a:r>
              <a:rPr lang="zh-CN" altLang="en-US" sz="2400" dirty="0"/>
              <a:t>到 </a:t>
            </a:r>
            <a:r>
              <a:rPr lang="en-US" altLang="zh-CN" sz="2400" dirty="0"/>
              <a:t>5</a:t>
            </a:r>
            <a:r>
              <a:rPr lang="zh-CN" altLang="en-US" sz="2400" dirty="0"/>
              <a:t>，直到达到停止条件</a:t>
            </a:r>
            <a:r>
              <a:rPr lang="zh-CN" altLang="en-US" sz="2400" dirty="0" smtClean="0"/>
              <a:t>。</a:t>
            </a:r>
            <a:endParaRPr lang="en-US" altLang="zh-CN" sz="2400" dirty="0" smtClean="0"/>
          </a:p>
          <a:p>
            <a:r>
              <a:rPr lang="zh-CN" altLang="en-US" sz="2800" dirty="0"/>
              <a:t>同时，为了避免过</a:t>
            </a:r>
            <a:r>
              <a:rPr lang="zh-CN" altLang="en-US" sz="2800" dirty="0" smtClean="0"/>
              <a:t>拟合，需要加入正则项</a:t>
            </a:r>
            <a:endParaRPr lang="en-US" altLang="zh-CN" sz="2800" dirty="0"/>
          </a:p>
          <a:p>
            <a:endParaRPr lang="en-US" altLang="zh-CN" sz="2800" dirty="0" smtClean="0"/>
          </a:p>
          <a:p>
            <a:endParaRPr lang="en-US" altLang="zh-CN" sz="2800" dirty="0"/>
          </a:p>
          <a:p>
            <a:r>
              <a:rPr lang="zh-CN" altLang="en-US" sz="2800" dirty="0" smtClean="0"/>
              <a:t>通常，会限定矩阵</a:t>
            </a:r>
            <a:r>
              <a:rPr lang="en-US" altLang="zh-CN" sz="2800" dirty="0" smtClean="0"/>
              <a:t>P</a:t>
            </a:r>
            <a:r>
              <a:rPr lang="zh-CN" altLang="en-US" sz="2800" dirty="0" smtClean="0"/>
              <a:t>和矩阵</a:t>
            </a:r>
            <a:r>
              <a:rPr lang="en-US" altLang="zh-CN" sz="2800" dirty="0" smtClean="0"/>
              <a:t>Q</a:t>
            </a:r>
            <a:r>
              <a:rPr lang="zh-CN" altLang="en-US" sz="2800" dirty="0" smtClean="0"/>
              <a:t>的元素非负，用户的评分值可以看作是对隐变量的评分线性加权拟合。</a:t>
            </a:r>
            <a:endParaRPr lang="zh-CN" altLang="en-US" sz="2800" dirty="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957707507"/>
              </p:ext>
            </p:extLst>
          </p:nvPr>
        </p:nvGraphicFramePr>
        <p:xfrm>
          <a:off x="1619672" y="3933056"/>
          <a:ext cx="5845175" cy="957262"/>
        </p:xfrm>
        <a:graphic>
          <a:graphicData uri="http://schemas.openxmlformats.org/presentationml/2006/ole">
            <mc:AlternateContent xmlns:mc="http://schemas.openxmlformats.org/markup-compatibility/2006">
              <mc:Choice xmlns:v="urn:schemas-microsoft-com:vml" Requires="v">
                <p:oleObj spid="_x0000_s49276" name="Equation" r:id="rId3" imgW="2717640" imgH="444240" progId="Equation.DSMT4">
                  <p:embed/>
                </p:oleObj>
              </mc:Choice>
              <mc:Fallback>
                <p:oleObj name="Equation" r:id="rId3" imgW="2717640" imgH="444240" progId="Equation.DSMT4">
                  <p:embed/>
                  <p:pic>
                    <p:nvPicPr>
                      <p:cNvPr id="0" name="对象 3"/>
                      <p:cNvPicPr>
                        <a:picLocks noChangeAspect="1" noChangeArrowheads="1"/>
                      </p:cNvPicPr>
                      <p:nvPr/>
                    </p:nvPicPr>
                    <p:blipFill>
                      <a:blip r:embed="rId4"/>
                      <a:srcRect/>
                      <a:stretch>
                        <a:fillRect/>
                      </a:stretch>
                    </p:blipFill>
                    <p:spPr bwMode="auto">
                      <a:xfrm>
                        <a:off x="1619672" y="3933056"/>
                        <a:ext cx="5845175"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96371193"/>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矩阵分解方法进阶</a:t>
            </a:r>
          </a:p>
        </p:txBody>
      </p:sp>
      <p:sp>
        <p:nvSpPr>
          <p:cNvPr id="3" name="内容占位符 2"/>
          <p:cNvSpPr>
            <a:spLocks noGrp="1"/>
          </p:cNvSpPr>
          <p:nvPr>
            <p:ph idx="1"/>
          </p:nvPr>
        </p:nvSpPr>
        <p:spPr/>
        <p:txBody>
          <a:bodyPr>
            <a:normAutofit/>
          </a:bodyPr>
          <a:lstStyle/>
          <a:p>
            <a:r>
              <a:rPr lang="zh-CN" altLang="en-US" sz="2800" dirty="0" smtClean="0"/>
              <a:t>在评分标准化一节中提到的用户评分尺度不同的问题，在矩阵分解中同样</a:t>
            </a:r>
            <a:r>
              <a:rPr lang="zh-CN" altLang="en-US" sz="2800" dirty="0"/>
              <a:t>存在</a:t>
            </a:r>
            <a:r>
              <a:rPr lang="zh-CN" altLang="en-US" sz="2800" dirty="0" smtClean="0"/>
              <a:t>，为此，我们可以评分 </a:t>
            </a:r>
            <a:r>
              <a:rPr lang="en-US" altLang="zh-CN" sz="2800" dirty="0"/>
              <a:t>= </a:t>
            </a:r>
            <a:r>
              <a:rPr lang="zh-CN" altLang="en-US" sz="2800" dirty="0"/>
              <a:t>兴趣 </a:t>
            </a:r>
            <a:r>
              <a:rPr lang="en-US" altLang="zh-CN" sz="2800" dirty="0"/>
              <a:t>+ </a:t>
            </a:r>
            <a:r>
              <a:rPr lang="zh-CN" altLang="en-US" sz="2800" dirty="0" smtClean="0"/>
              <a:t>偏见，那么原来的</a:t>
            </a:r>
            <a:endParaRPr lang="en-US" altLang="zh-CN" sz="2800" dirty="0" smtClean="0"/>
          </a:p>
          <a:p>
            <a:endParaRPr lang="en-US" altLang="zh-CN" sz="2800" dirty="0"/>
          </a:p>
          <a:p>
            <a:endParaRPr lang="en-US" altLang="zh-CN" sz="2800" dirty="0" smtClean="0"/>
          </a:p>
          <a:p>
            <a:r>
              <a:rPr lang="zh-CN" altLang="en-US" sz="2800" dirty="0" smtClean="0"/>
              <a:t>应该变为</a:t>
            </a:r>
            <a:endParaRPr lang="en-US" altLang="zh-CN" sz="2800" dirty="0" smtClean="0"/>
          </a:p>
          <a:p>
            <a:endParaRPr lang="en-US" altLang="zh-CN" sz="2800" dirty="0"/>
          </a:p>
          <a:p>
            <a:r>
              <a:rPr lang="zh-CN" altLang="en-US" sz="2800" dirty="0"/>
              <a:t>其中，</a:t>
            </a:r>
            <a:r>
              <a:rPr lang="en-US" altLang="zh-CN" sz="2800" dirty="0"/>
              <a:t>μ</a:t>
            </a:r>
            <a:r>
              <a:rPr lang="zh-CN" altLang="en-US" sz="2800" dirty="0"/>
              <a:t>表示全局均值， </a:t>
            </a:r>
            <a:r>
              <a:rPr lang="en-US" altLang="zh-CN" sz="2800" dirty="0" err="1"/>
              <a:t>b</a:t>
            </a:r>
            <a:r>
              <a:rPr lang="en-US" altLang="zh-CN" sz="2800" baseline="-25000" dirty="0" err="1"/>
              <a:t>u</a:t>
            </a:r>
            <a:r>
              <a:rPr lang="zh-CN" altLang="en-US" sz="2800" dirty="0"/>
              <a:t>表示用户偏见，</a:t>
            </a:r>
            <a:r>
              <a:rPr lang="en-US" altLang="zh-CN" sz="2800" dirty="0"/>
              <a:t>b</a:t>
            </a:r>
            <a:r>
              <a:rPr lang="en-US" altLang="zh-CN" sz="2800" baseline="-25000" dirty="0"/>
              <a:t>i</a:t>
            </a:r>
            <a:r>
              <a:rPr lang="zh-CN" altLang="en-US" sz="2800" dirty="0"/>
              <a:t>表示物品偏见。</a:t>
            </a:r>
            <a:endParaRPr lang="en-US" altLang="zh-CN" sz="2800" dirty="0" smtClean="0"/>
          </a:p>
          <a:p>
            <a:pPr marL="0" indent="0">
              <a:buNone/>
            </a:pP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475906474"/>
              </p:ext>
            </p:extLst>
          </p:nvPr>
        </p:nvGraphicFramePr>
        <p:xfrm>
          <a:off x="3862388" y="3213100"/>
          <a:ext cx="1695450" cy="592138"/>
        </p:xfrm>
        <a:graphic>
          <a:graphicData uri="http://schemas.openxmlformats.org/presentationml/2006/ole">
            <mc:AlternateContent xmlns:mc="http://schemas.openxmlformats.org/markup-compatibility/2006">
              <mc:Choice xmlns:v="urn:schemas-microsoft-com:vml" Requires="v">
                <p:oleObj spid="_x0000_s50407" name="Equation" r:id="rId3" imgW="838080" imgH="291960" progId="Equation.DSMT4">
                  <p:embed/>
                </p:oleObj>
              </mc:Choice>
              <mc:Fallback>
                <p:oleObj name="Equation" r:id="rId3" imgW="838080" imgH="291960" progId="Equation.DSMT4">
                  <p:embed/>
                  <p:pic>
                    <p:nvPicPr>
                      <p:cNvPr id="0" name="对象 8"/>
                      <p:cNvPicPr>
                        <a:picLocks noChangeAspect="1" noChangeArrowheads="1"/>
                      </p:cNvPicPr>
                      <p:nvPr/>
                    </p:nvPicPr>
                    <p:blipFill>
                      <a:blip r:embed="rId4"/>
                      <a:srcRect/>
                      <a:stretch>
                        <a:fillRect/>
                      </a:stretch>
                    </p:blipFill>
                    <p:spPr bwMode="auto">
                      <a:xfrm>
                        <a:off x="3862388" y="3213100"/>
                        <a:ext cx="1695450"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124569908"/>
              </p:ext>
            </p:extLst>
          </p:nvPr>
        </p:nvGraphicFramePr>
        <p:xfrm>
          <a:off x="3200400" y="4437063"/>
          <a:ext cx="3211513" cy="592137"/>
        </p:xfrm>
        <a:graphic>
          <a:graphicData uri="http://schemas.openxmlformats.org/presentationml/2006/ole">
            <mc:AlternateContent xmlns:mc="http://schemas.openxmlformats.org/markup-compatibility/2006">
              <mc:Choice xmlns:v="urn:schemas-microsoft-com:vml" Requires="v">
                <p:oleObj spid="_x0000_s50408" name="Equation" r:id="rId5" imgW="1587240" imgH="291960" progId="Equation.DSMT4">
                  <p:embed/>
                </p:oleObj>
              </mc:Choice>
              <mc:Fallback>
                <p:oleObj name="Equation" r:id="rId5" imgW="1587240" imgH="291960" progId="Equation.DSMT4">
                  <p:embed/>
                  <p:pic>
                    <p:nvPicPr>
                      <p:cNvPr id="0" name="对象 3"/>
                      <p:cNvPicPr>
                        <a:picLocks noChangeAspect="1" noChangeArrowheads="1"/>
                      </p:cNvPicPr>
                      <p:nvPr/>
                    </p:nvPicPr>
                    <p:blipFill>
                      <a:blip r:embed="rId6"/>
                      <a:srcRect/>
                      <a:stretch>
                        <a:fillRect/>
                      </a:stretch>
                    </p:blipFill>
                    <p:spPr bwMode="auto">
                      <a:xfrm>
                        <a:off x="3200400" y="4437063"/>
                        <a:ext cx="3211513" cy="592137"/>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7" name="TextBox 6"/>
              <p:cNvSpPr txBox="1"/>
              <p:nvPr/>
            </p:nvSpPr>
            <p:spPr>
              <a:xfrm>
                <a:off x="2699792" y="4509120"/>
                <a:ext cx="6089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smtClean="0">
                              <a:latin typeface="Cambria Math"/>
                            </a:rPr>
                          </m:ctrlPr>
                        </m:accPr>
                        <m:e>
                          <m:sSub>
                            <m:sSubPr>
                              <m:ctrlPr>
                                <a:rPr lang="en-US" altLang="zh-CN" sz="2400" i="1" smtClean="0">
                                  <a:latin typeface="Cambria Math"/>
                                </a:rPr>
                              </m:ctrlPr>
                            </m:sSubPr>
                            <m:e>
                              <m:r>
                                <a:rPr lang="en-US" altLang="zh-CN" sz="2400" b="0" i="1" smtClean="0">
                                  <a:latin typeface="Cambria Math"/>
                                </a:rPr>
                                <m:t>𝑟</m:t>
                              </m:r>
                            </m:e>
                            <m:sub>
                              <m:r>
                                <a:rPr lang="en-US" altLang="zh-CN" sz="2400" b="0" i="1" smtClean="0">
                                  <a:latin typeface="Cambria Math"/>
                                </a:rPr>
                                <m:t>𝑢𝑖</m:t>
                              </m:r>
                            </m:sub>
                          </m:sSub>
                        </m:e>
                      </m:acc>
                    </m:oMath>
                  </m:oMathPara>
                </a14:m>
                <a:endParaRPr lang="zh-CN" alt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2699792" y="4509120"/>
                <a:ext cx="608949" cy="461665"/>
              </a:xfrm>
              <a:prstGeom prst="rect">
                <a:avLst/>
              </a:prstGeom>
              <a:blipFill rotWithShape="1">
                <a:blip r:embed="rId7"/>
                <a:stretch>
                  <a:fillRect t="-1333" r="-15000" b="-5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355054" y="3241504"/>
                <a:ext cx="6089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smtClean="0">
                              <a:latin typeface="Cambria Math"/>
                            </a:rPr>
                          </m:ctrlPr>
                        </m:accPr>
                        <m:e>
                          <m:sSub>
                            <m:sSubPr>
                              <m:ctrlPr>
                                <a:rPr lang="en-US" altLang="zh-CN" sz="2400" i="1" smtClean="0">
                                  <a:latin typeface="Cambria Math"/>
                                </a:rPr>
                              </m:ctrlPr>
                            </m:sSubPr>
                            <m:e>
                              <m:r>
                                <a:rPr lang="en-US" altLang="zh-CN" sz="2400" b="0" i="1" smtClean="0">
                                  <a:latin typeface="Cambria Math"/>
                                </a:rPr>
                                <m:t>𝑟</m:t>
                              </m:r>
                            </m:e>
                            <m:sub>
                              <m:r>
                                <a:rPr lang="en-US" altLang="zh-CN" sz="2400" b="0" i="1" smtClean="0">
                                  <a:latin typeface="Cambria Math"/>
                                </a:rPr>
                                <m:t>𝑢𝑖</m:t>
                              </m:r>
                            </m:sub>
                          </m:sSub>
                        </m:e>
                      </m:acc>
                    </m:oMath>
                  </m:oMathPara>
                </a14:m>
                <a:endParaRPr lang="zh-CN" alt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3355054" y="3241504"/>
                <a:ext cx="608949" cy="461665"/>
              </a:xfrm>
              <a:prstGeom prst="rect">
                <a:avLst/>
              </a:prstGeom>
              <a:blipFill rotWithShape="1">
                <a:blip r:embed="rId8"/>
                <a:stretch>
                  <a:fillRect t="-1333" r="-16000" b="-5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80817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197691350"/>
              </p:ext>
            </p:extLst>
          </p:nvPr>
        </p:nvGraphicFramePr>
        <p:xfrm>
          <a:off x="457200" y="1600200"/>
          <a:ext cx="8435280" cy="4095570"/>
        </p:xfrm>
        <a:graphic>
          <a:graphicData uri="http://schemas.openxmlformats.org/drawingml/2006/table">
            <a:tbl>
              <a:tblPr firstRow="1" bandRow="1">
                <a:tableStyleId>{5C22544A-7EE6-4342-B048-85BDC9FD1C3A}</a:tableStyleId>
              </a:tblPr>
              <a:tblGrid>
                <a:gridCol w="1405880"/>
                <a:gridCol w="1405880"/>
                <a:gridCol w="1405880"/>
                <a:gridCol w="1405880"/>
                <a:gridCol w="1405880"/>
                <a:gridCol w="1405880"/>
              </a:tblGrid>
              <a:tr h="682595">
                <a:tc>
                  <a:txBody>
                    <a:bodyPr/>
                    <a:lstStyle/>
                    <a:p>
                      <a:pPr algn="ctr"/>
                      <a:endParaRPr lang="zh-CN" altLang="en-US" sz="2000" dirty="0"/>
                    </a:p>
                  </a:txBody>
                  <a:tcPr anchor="ctr"/>
                </a:tc>
                <a:tc>
                  <a:txBody>
                    <a:bodyPr/>
                    <a:lstStyle/>
                    <a:p>
                      <a:pPr algn="ctr"/>
                      <a:r>
                        <a:rPr lang="zh-CN" altLang="en-US" sz="2000" dirty="0" smtClean="0"/>
                        <a:t>流浪地球</a:t>
                      </a:r>
                      <a:endParaRPr lang="zh-CN" altLang="en-US" sz="2000" dirty="0"/>
                    </a:p>
                  </a:txBody>
                  <a:tcPr anchor="ctr"/>
                </a:tc>
                <a:tc>
                  <a:txBody>
                    <a:bodyPr/>
                    <a:lstStyle/>
                    <a:p>
                      <a:pPr algn="ctr"/>
                      <a:r>
                        <a:rPr lang="zh-CN" altLang="en-US" sz="2000" dirty="0" smtClean="0"/>
                        <a:t>教父</a:t>
                      </a:r>
                      <a:endParaRPr lang="zh-CN" altLang="en-US" sz="2000" dirty="0"/>
                    </a:p>
                  </a:txBody>
                  <a:tcPr anchor="ctr"/>
                </a:tc>
                <a:tc>
                  <a:txBody>
                    <a:bodyPr/>
                    <a:lstStyle/>
                    <a:p>
                      <a:pPr algn="ctr"/>
                      <a:r>
                        <a:rPr lang="zh-CN" altLang="en-US" sz="2000" dirty="0" smtClean="0"/>
                        <a:t>星球大战</a:t>
                      </a:r>
                      <a:endParaRPr lang="zh-CN" altLang="en-US" sz="2000" dirty="0"/>
                    </a:p>
                  </a:txBody>
                  <a:tcPr anchor="ctr"/>
                </a:tc>
                <a:tc>
                  <a:txBody>
                    <a:bodyPr/>
                    <a:lstStyle/>
                    <a:p>
                      <a:pPr algn="ctr"/>
                      <a:r>
                        <a:rPr lang="zh-CN" altLang="en-US" sz="2000" dirty="0" smtClean="0"/>
                        <a:t>喜剧之王</a:t>
                      </a:r>
                      <a:endParaRPr lang="zh-CN" altLang="en-US" sz="2000" dirty="0"/>
                    </a:p>
                  </a:txBody>
                  <a:tcPr anchor="ctr"/>
                </a:tc>
                <a:tc>
                  <a:txBody>
                    <a:bodyPr/>
                    <a:lstStyle/>
                    <a:p>
                      <a:pPr algn="ctr"/>
                      <a:r>
                        <a:rPr lang="zh-CN" altLang="en-US" sz="2000" dirty="0" smtClean="0"/>
                        <a:t>七宗罪</a:t>
                      </a:r>
                      <a:endParaRPr lang="zh-CN" altLang="en-US" sz="2000" dirty="0"/>
                    </a:p>
                  </a:txBody>
                  <a:tcPr anchor="ctr"/>
                </a:tc>
              </a:tr>
              <a:tr h="682595">
                <a:tc>
                  <a:txBody>
                    <a:bodyPr/>
                    <a:lstStyle/>
                    <a:p>
                      <a:pPr algn="ctr"/>
                      <a:r>
                        <a:rPr lang="zh-CN" altLang="en-US" sz="2000" dirty="0" smtClean="0"/>
                        <a:t>用户</a:t>
                      </a:r>
                      <a:r>
                        <a:rPr lang="en-US" altLang="zh-CN" sz="2000" dirty="0" smtClean="0"/>
                        <a:t>1</a:t>
                      </a:r>
                      <a:endParaRPr lang="zh-CN" altLang="en-US" sz="2000" dirty="0"/>
                    </a:p>
                  </a:txBody>
                  <a:tcPr anchor="ctr"/>
                </a:tc>
                <a:tc>
                  <a:txBody>
                    <a:bodyPr/>
                    <a:lstStyle/>
                    <a:p>
                      <a:pPr algn="ctr"/>
                      <a:r>
                        <a:rPr lang="en-US" altLang="zh-CN" sz="2000" dirty="0" smtClean="0"/>
                        <a:t>5</a:t>
                      </a:r>
                      <a:endParaRPr lang="zh-CN" altLang="en-US" sz="2000" dirty="0"/>
                    </a:p>
                  </a:txBody>
                  <a:tcPr anchor="ctr"/>
                </a:tc>
                <a:tc>
                  <a:txBody>
                    <a:bodyPr/>
                    <a:lstStyle/>
                    <a:p>
                      <a:pPr algn="ctr"/>
                      <a:r>
                        <a:rPr lang="en-US" altLang="zh-CN" sz="2000" dirty="0" smtClean="0"/>
                        <a:t>1</a:t>
                      </a:r>
                      <a:endParaRPr lang="zh-CN" altLang="en-US" sz="2000" dirty="0"/>
                    </a:p>
                  </a:txBody>
                  <a:tcPr anchor="ctr"/>
                </a:tc>
                <a:tc>
                  <a:txBody>
                    <a:bodyPr/>
                    <a:lstStyle/>
                    <a:p>
                      <a:pPr algn="ctr"/>
                      <a:r>
                        <a:rPr lang="en-US" altLang="zh-CN" sz="2000" dirty="0" smtClean="0"/>
                        <a:t>1</a:t>
                      </a:r>
                      <a:endParaRPr lang="zh-CN" altLang="en-US" sz="2000" dirty="0"/>
                    </a:p>
                  </a:txBody>
                  <a:tcPr anchor="ctr"/>
                </a:tc>
                <a:tc>
                  <a:txBody>
                    <a:bodyPr/>
                    <a:lstStyle/>
                    <a:p>
                      <a:pPr algn="ctr"/>
                      <a:r>
                        <a:rPr lang="en-US" altLang="zh-CN" sz="2000" dirty="0" smtClean="0"/>
                        <a:t>5</a:t>
                      </a:r>
                      <a:endParaRPr lang="zh-CN" altLang="en-US" sz="2000" dirty="0"/>
                    </a:p>
                  </a:txBody>
                  <a:tcPr anchor="ctr"/>
                </a:tc>
                <a:tc>
                  <a:txBody>
                    <a:bodyPr/>
                    <a:lstStyle/>
                    <a:p>
                      <a:pPr algn="ctr"/>
                      <a:r>
                        <a:rPr lang="en-US" altLang="zh-CN" sz="2000" dirty="0" smtClean="0"/>
                        <a:t>1</a:t>
                      </a:r>
                      <a:endParaRPr lang="zh-CN" altLang="en-US" sz="2000" dirty="0"/>
                    </a:p>
                  </a:txBody>
                  <a:tcPr anchor="ctr"/>
                </a:tc>
              </a:tr>
              <a:tr h="682595">
                <a:tc>
                  <a:txBody>
                    <a:bodyPr/>
                    <a:lstStyle/>
                    <a:p>
                      <a:pPr algn="ctr"/>
                      <a:r>
                        <a:rPr lang="zh-CN" altLang="en-US" sz="2000" dirty="0" smtClean="0"/>
                        <a:t>用户</a:t>
                      </a:r>
                      <a:r>
                        <a:rPr lang="en-US" altLang="zh-CN" sz="2000" dirty="0" smtClean="0"/>
                        <a:t>2</a:t>
                      </a:r>
                      <a:endParaRPr lang="zh-CN" altLang="en-US" sz="2000" dirty="0"/>
                    </a:p>
                  </a:txBody>
                  <a:tcPr anchor="ctr"/>
                </a:tc>
                <a:tc>
                  <a:txBody>
                    <a:bodyPr/>
                    <a:lstStyle/>
                    <a:p>
                      <a:pPr algn="ctr"/>
                      <a:r>
                        <a:rPr lang="en-US" altLang="zh-CN" sz="2000" dirty="0" smtClean="0"/>
                        <a:t>4</a:t>
                      </a:r>
                      <a:endParaRPr lang="zh-CN" altLang="en-US" sz="2000" dirty="0"/>
                    </a:p>
                  </a:txBody>
                  <a:tcPr anchor="ctr"/>
                </a:tc>
                <a:tc>
                  <a:txBody>
                    <a:bodyPr/>
                    <a:lstStyle/>
                    <a:p>
                      <a:pPr algn="ctr"/>
                      <a:r>
                        <a:rPr lang="en-US" altLang="zh-CN" sz="2000" dirty="0" smtClean="0"/>
                        <a:t>1</a:t>
                      </a:r>
                      <a:endParaRPr lang="zh-CN" altLang="en-US" sz="2000" dirty="0"/>
                    </a:p>
                  </a:txBody>
                  <a:tcPr anchor="ctr"/>
                </a:tc>
                <a:tc>
                  <a:txBody>
                    <a:bodyPr/>
                    <a:lstStyle/>
                    <a:p>
                      <a:pPr algn="ctr"/>
                      <a:r>
                        <a:rPr lang="en-US" altLang="zh-CN" sz="2000" dirty="0" smtClean="0"/>
                        <a:t>1</a:t>
                      </a:r>
                      <a:endParaRPr lang="zh-CN" altLang="en-US" sz="2000" dirty="0"/>
                    </a:p>
                  </a:txBody>
                  <a:tcPr anchor="ctr"/>
                </a:tc>
                <a:tc>
                  <a:txBody>
                    <a:bodyPr/>
                    <a:lstStyle/>
                    <a:p>
                      <a:pPr algn="ctr"/>
                      <a:r>
                        <a:rPr lang="en-US" altLang="zh-CN" sz="2000" dirty="0" smtClean="0"/>
                        <a:t>4</a:t>
                      </a:r>
                      <a:endParaRPr lang="zh-CN" altLang="en-US" sz="2000" dirty="0"/>
                    </a:p>
                  </a:txBody>
                  <a:tcPr anchor="ctr"/>
                </a:tc>
                <a:tc>
                  <a:txBody>
                    <a:bodyPr/>
                    <a:lstStyle/>
                    <a:p>
                      <a:pPr algn="ctr"/>
                      <a:r>
                        <a:rPr lang="en-US" altLang="zh-CN" sz="2000" dirty="0" smtClean="0"/>
                        <a:t>2</a:t>
                      </a:r>
                      <a:endParaRPr lang="zh-CN" altLang="en-US" sz="2000" dirty="0"/>
                    </a:p>
                  </a:txBody>
                  <a:tcPr anchor="ctr"/>
                </a:tc>
              </a:tr>
              <a:tr h="682595">
                <a:tc>
                  <a:txBody>
                    <a:bodyPr/>
                    <a:lstStyle/>
                    <a:p>
                      <a:pPr algn="ctr"/>
                      <a:r>
                        <a:rPr lang="zh-CN" altLang="en-US" sz="2000" dirty="0" smtClean="0"/>
                        <a:t>用户</a:t>
                      </a:r>
                      <a:r>
                        <a:rPr lang="en-US" altLang="zh-CN" sz="2000" dirty="0" smtClean="0"/>
                        <a:t>3</a:t>
                      </a:r>
                      <a:endParaRPr lang="zh-CN" altLang="en-US" sz="2000" dirty="0"/>
                    </a:p>
                  </a:txBody>
                  <a:tcPr anchor="ctr"/>
                </a:tc>
                <a:tc>
                  <a:txBody>
                    <a:bodyPr/>
                    <a:lstStyle/>
                    <a:p>
                      <a:pPr algn="ctr"/>
                      <a:r>
                        <a:rPr lang="en-US" altLang="zh-CN" sz="2000" dirty="0" smtClean="0"/>
                        <a:t>2</a:t>
                      </a:r>
                      <a:endParaRPr lang="zh-CN" altLang="en-US" sz="2000" dirty="0"/>
                    </a:p>
                  </a:txBody>
                  <a:tcPr anchor="ctr"/>
                </a:tc>
                <a:tc>
                  <a:txBody>
                    <a:bodyPr/>
                    <a:lstStyle/>
                    <a:p>
                      <a:pPr algn="ctr"/>
                      <a:r>
                        <a:rPr lang="en-US" altLang="zh-CN" sz="2000" dirty="0" smtClean="0"/>
                        <a:t>5</a:t>
                      </a:r>
                      <a:endParaRPr lang="zh-CN" altLang="en-US" sz="2000" dirty="0"/>
                    </a:p>
                  </a:txBody>
                  <a:tcPr anchor="ctr"/>
                </a:tc>
                <a:tc>
                  <a:txBody>
                    <a:bodyPr/>
                    <a:lstStyle/>
                    <a:p>
                      <a:pPr algn="ctr"/>
                      <a:r>
                        <a:rPr lang="en-US" altLang="zh-CN" sz="2000" dirty="0" smtClean="0"/>
                        <a:t>5</a:t>
                      </a:r>
                      <a:endParaRPr lang="zh-CN" altLang="en-US" sz="2000" dirty="0"/>
                    </a:p>
                  </a:txBody>
                  <a:tcPr anchor="ctr"/>
                </a:tc>
                <a:tc>
                  <a:txBody>
                    <a:bodyPr/>
                    <a:lstStyle/>
                    <a:p>
                      <a:pPr algn="ctr"/>
                      <a:r>
                        <a:rPr lang="en-US" altLang="zh-CN" sz="2000" dirty="0" smtClean="0"/>
                        <a:t>1</a:t>
                      </a:r>
                      <a:endParaRPr lang="zh-CN" altLang="en-US" sz="2000" dirty="0"/>
                    </a:p>
                  </a:txBody>
                  <a:tcPr anchor="ctr"/>
                </a:tc>
                <a:tc>
                  <a:txBody>
                    <a:bodyPr/>
                    <a:lstStyle/>
                    <a:p>
                      <a:pPr algn="ctr"/>
                      <a:r>
                        <a:rPr lang="en-US" altLang="zh-CN" sz="2000" dirty="0" smtClean="0"/>
                        <a:t>5</a:t>
                      </a:r>
                      <a:endParaRPr lang="zh-CN" altLang="en-US" sz="2000" dirty="0"/>
                    </a:p>
                  </a:txBody>
                  <a:tcPr anchor="ctr"/>
                </a:tc>
              </a:tr>
              <a:tr h="682595">
                <a:tc>
                  <a:txBody>
                    <a:bodyPr/>
                    <a:lstStyle/>
                    <a:p>
                      <a:pPr algn="ctr"/>
                      <a:r>
                        <a:rPr lang="zh-CN" altLang="en-US" sz="2000" dirty="0" smtClean="0"/>
                        <a:t>用户</a:t>
                      </a:r>
                      <a:r>
                        <a:rPr lang="en-US" altLang="zh-CN" sz="2000" dirty="0" smtClean="0"/>
                        <a:t>4</a:t>
                      </a:r>
                      <a:endParaRPr lang="zh-CN" altLang="en-US" sz="2000" dirty="0"/>
                    </a:p>
                  </a:txBody>
                  <a:tcPr anchor="ctr"/>
                </a:tc>
                <a:tc>
                  <a:txBody>
                    <a:bodyPr/>
                    <a:lstStyle/>
                    <a:p>
                      <a:pPr algn="ctr"/>
                      <a:r>
                        <a:rPr lang="en-US" altLang="zh-CN" sz="2000" dirty="0" smtClean="0"/>
                        <a:t>5</a:t>
                      </a:r>
                      <a:endParaRPr lang="zh-CN" altLang="en-US" sz="2000" dirty="0"/>
                    </a:p>
                  </a:txBody>
                  <a:tcPr anchor="ctr"/>
                </a:tc>
                <a:tc>
                  <a:txBody>
                    <a:bodyPr/>
                    <a:lstStyle/>
                    <a:p>
                      <a:pPr algn="ctr"/>
                      <a:r>
                        <a:rPr lang="en-US" altLang="zh-CN" sz="2000" dirty="0" smtClean="0"/>
                        <a:t>3</a:t>
                      </a:r>
                      <a:endParaRPr lang="zh-CN" altLang="en-US" sz="2000" dirty="0"/>
                    </a:p>
                  </a:txBody>
                  <a:tcPr anchor="ctr"/>
                </a:tc>
                <a:tc>
                  <a:txBody>
                    <a:bodyPr/>
                    <a:lstStyle/>
                    <a:p>
                      <a:pPr algn="ctr"/>
                      <a:r>
                        <a:rPr lang="en-US" altLang="zh-CN" sz="2000" smtClean="0"/>
                        <a:t>3</a:t>
                      </a:r>
                      <a:endParaRPr lang="zh-CN" altLang="en-US" sz="2000" dirty="0"/>
                    </a:p>
                  </a:txBody>
                  <a:tcPr anchor="ctr"/>
                </a:tc>
                <a:tc>
                  <a:txBody>
                    <a:bodyPr/>
                    <a:lstStyle/>
                    <a:p>
                      <a:pPr algn="ctr"/>
                      <a:r>
                        <a:rPr lang="en-US" altLang="zh-CN" sz="2000" dirty="0" smtClean="0"/>
                        <a:t>1</a:t>
                      </a:r>
                      <a:endParaRPr lang="zh-CN" altLang="en-US" sz="2000" dirty="0"/>
                    </a:p>
                  </a:txBody>
                  <a:tcPr anchor="ctr"/>
                </a:tc>
                <a:tc>
                  <a:txBody>
                    <a:bodyPr/>
                    <a:lstStyle/>
                    <a:p>
                      <a:pPr algn="ctr"/>
                      <a:r>
                        <a:rPr lang="en-US" altLang="zh-CN" sz="2000" dirty="0" smtClean="0"/>
                        <a:t>1</a:t>
                      </a:r>
                      <a:endParaRPr lang="zh-CN" altLang="en-US" sz="2000" dirty="0"/>
                    </a:p>
                  </a:txBody>
                  <a:tcPr anchor="ctr"/>
                </a:tc>
              </a:tr>
              <a:tr h="682595">
                <a:tc>
                  <a:txBody>
                    <a:bodyPr/>
                    <a:lstStyle/>
                    <a:p>
                      <a:pPr algn="ctr"/>
                      <a:r>
                        <a:rPr lang="zh-CN" altLang="en-US" sz="2000" dirty="0" smtClean="0"/>
                        <a:t>用户</a:t>
                      </a:r>
                      <a:r>
                        <a:rPr lang="en-US" altLang="zh-CN" sz="2000" dirty="0" smtClean="0"/>
                        <a:t>5</a:t>
                      </a:r>
                      <a:endParaRPr lang="zh-CN" altLang="en-US" sz="2000" dirty="0"/>
                    </a:p>
                  </a:txBody>
                  <a:tcPr anchor="ctr"/>
                </a:tc>
                <a:tc>
                  <a:txBody>
                    <a:bodyPr/>
                    <a:lstStyle/>
                    <a:p>
                      <a:pPr algn="ctr"/>
                      <a:r>
                        <a:rPr lang="zh-CN" altLang="en-US" sz="2000" dirty="0" smtClean="0"/>
                        <a:t>？</a:t>
                      </a:r>
                      <a:endParaRPr lang="zh-CN" altLang="en-US" sz="2000" dirty="0"/>
                    </a:p>
                  </a:txBody>
                  <a:tcPr anchor="ctr"/>
                </a:tc>
                <a:tc>
                  <a:txBody>
                    <a:bodyPr/>
                    <a:lstStyle/>
                    <a:p>
                      <a:pPr algn="ctr"/>
                      <a:r>
                        <a:rPr lang="en-US" altLang="zh-CN" sz="2000" dirty="0" smtClean="0"/>
                        <a:t>2</a:t>
                      </a:r>
                      <a:endParaRPr lang="zh-CN" altLang="en-US" sz="2000" dirty="0"/>
                    </a:p>
                  </a:txBody>
                  <a:tcPr anchor="ctr"/>
                </a:tc>
                <a:tc>
                  <a:txBody>
                    <a:bodyPr/>
                    <a:lstStyle/>
                    <a:p>
                      <a:pPr algn="ctr"/>
                      <a:r>
                        <a:rPr lang="en-US" altLang="zh-CN" sz="2000" dirty="0" smtClean="0"/>
                        <a:t>?</a:t>
                      </a:r>
                      <a:endParaRPr lang="zh-CN" altLang="en-US" sz="2000" dirty="0"/>
                    </a:p>
                  </a:txBody>
                  <a:tcPr anchor="ctr"/>
                </a:tc>
                <a:tc>
                  <a:txBody>
                    <a:bodyPr/>
                    <a:lstStyle/>
                    <a:p>
                      <a:pPr algn="ctr"/>
                      <a:r>
                        <a:rPr lang="en-US" altLang="zh-CN" sz="2000" dirty="0" smtClean="0"/>
                        <a:t>5</a:t>
                      </a:r>
                      <a:endParaRPr lang="zh-CN" altLang="en-US" sz="2000" dirty="0"/>
                    </a:p>
                  </a:txBody>
                  <a:tcPr anchor="ctr"/>
                </a:tc>
                <a:tc>
                  <a:txBody>
                    <a:bodyPr/>
                    <a:lstStyle/>
                    <a:p>
                      <a:pPr algn="ctr"/>
                      <a:r>
                        <a:rPr lang="en-US" altLang="zh-CN" sz="2000" dirty="0" smtClean="0"/>
                        <a:t>1</a:t>
                      </a:r>
                      <a:endParaRPr lang="zh-CN" altLang="en-US" sz="2000" dirty="0"/>
                    </a:p>
                  </a:txBody>
                  <a:tcPr anchor="ctr"/>
                </a:tc>
              </a:tr>
            </a:tbl>
          </a:graphicData>
        </a:graphic>
      </p:graphicFrame>
    </p:spTree>
    <p:extLst>
      <p:ext uri="{BB962C8B-B14F-4D97-AF65-F5344CB8AC3E}">
        <p14:creationId xmlns:p14="http://schemas.microsoft.com/office/powerpoint/2010/main" val="213145655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endParaRPr lang="zh-CN" altLang="en-US" dirty="0"/>
          </a:p>
        </p:txBody>
      </p:sp>
      <p:sp>
        <p:nvSpPr>
          <p:cNvPr id="3" name="内容占位符 2"/>
          <p:cNvSpPr>
            <a:spLocks noGrp="1"/>
          </p:cNvSpPr>
          <p:nvPr>
            <p:ph idx="1"/>
          </p:nvPr>
        </p:nvSpPr>
        <p:spPr>
          <a:xfrm>
            <a:off x="457200" y="1600200"/>
            <a:ext cx="8229600" cy="5257800"/>
          </a:xfrm>
        </p:spPr>
        <p:txBody>
          <a:bodyPr>
            <a:normAutofit lnSpcReduction="10000"/>
          </a:bodyPr>
          <a:lstStyle/>
          <a:p>
            <a:r>
              <a:rPr lang="zh-CN" altLang="en-US" sz="2800" dirty="0"/>
              <a:t>一个电影网站全局评分为 </a:t>
            </a:r>
            <a:r>
              <a:rPr lang="en-US" altLang="zh-CN" sz="2800" dirty="0"/>
              <a:t>3.5 </a:t>
            </a:r>
            <a:r>
              <a:rPr lang="zh-CN" altLang="en-US" sz="2800" dirty="0"/>
              <a:t>分</a:t>
            </a:r>
            <a:r>
              <a:rPr lang="zh-CN" altLang="en-US" sz="2800" dirty="0" smtClean="0"/>
              <a:t>，一个用户评分</a:t>
            </a:r>
            <a:r>
              <a:rPr lang="zh-CN" altLang="en-US" sz="2800" dirty="0"/>
              <a:t>电影时比较严格，一般打分比平均分都要低 </a:t>
            </a:r>
            <a:r>
              <a:rPr lang="en-US" altLang="zh-CN" sz="2800" dirty="0"/>
              <a:t>0.5</a:t>
            </a:r>
            <a:r>
              <a:rPr lang="zh-CN" altLang="en-US" sz="2800" dirty="0"/>
              <a:t>，</a:t>
            </a:r>
            <a:r>
              <a:rPr lang="en-US" altLang="zh-CN" sz="2800" dirty="0"/>
              <a:t>《</a:t>
            </a:r>
            <a:r>
              <a:rPr lang="zh-CN" altLang="en-US" sz="2800" dirty="0"/>
              <a:t>肖申克的救赎</a:t>
            </a:r>
            <a:r>
              <a:rPr lang="en-US" altLang="zh-CN" sz="2800" dirty="0"/>
              <a:t>》</a:t>
            </a:r>
            <a:r>
              <a:rPr lang="zh-CN" altLang="en-US" sz="2800" dirty="0"/>
              <a:t>的平均分比全局平均分要高 </a:t>
            </a:r>
            <a:r>
              <a:rPr lang="en-US" altLang="zh-CN" sz="2800" dirty="0"/>
              <a:t>1 </a:t>
            </a:r>
            <a:r>
              <a:rPr lang="zh-CN" altLang="en-US" sz="2800" dirty="0"/>
              <a:t>分。这里 </a:t>
            </a:r>
            <a:r>
              <a:rPr lang="en-US" altLang="zh-CN" sz="2800" dirty="0"/>
              <a:t>u=3.5</a:t>
            </a:r>
            <a:r>
              <a:rPr lang="zh-CN" altLang="en-US" sz="2800" dirty="0"/>
              <a:t>，</a:t>
            </a:r>
            <a:r>
              <a:rPr lang="en-US" altLang="zh-CN" sz="2800" dirty="0" err="1"/>
              <a:t>b</a:t>
            </a:r>
            <a:r>
              <a:rPr lang="en-US" altLang="zh-CN" sz="2800" baseline="-25000" dirty="0" err="1"/>
              <a:t>u</a:t>
            </a:r>
            <a:r>
              <a:rPr lang="en-US" altLang="zh-CN" sz="2800" dirty="0"/>
              <a:t>=-0.5</a:t>
            </a:r>
            <a:r>
              <a:rPr lang="zh-CN" altLang="en-US" sz="2800" dirty="0"/>
              <a:t>，</a:t>
            </a:r>
            <a:r>
              <a:rPr lang="en-US" altLang="zh-CN" sz="2800" dirty="0"/>
              <a:t>b</a:t>
            </a:r>
            <a:r>
              <a:rPr lang="en-US" altLang="zh-CN" sz="2800" baseline="-25000" dirty="0"/>
              <a:t>i</a:t>
            </a:r>
            <a:r>
              <a:rPr lang="en-US" altLang="zh-CN" sz="2800" dirty="0"/>
              <a:t>=1</a:t>
            </a:r>
            <a:r>
              <a:rPr lang="zh-CN" altLang="en-US" sz="2800" dirty="0" smtClean="0"/>
              <a:t>分，那么此人对</a:t>
            </a:r>
            <a:r>
              <a:rPr lang="en-US" altLang="zh-CN" sz="2800" dirty="0"/>
              <a:t>《</a:t>
            </a:r>
            <a:r>
              <a:rPr lang="zh-CN" altLang="en-US" sz="2800" dirty="0"/>
              <a:t>肖申克的救赎</a:t>
            </a:r>
            <a:r>
              <a:rPr lang="en-US" altLang="zh-CN" sz="2800" dirty="0" smtClean="0"/>
              <a:t>》</a:t>
            </a:r>
            <a:r>
              <a:rPr lang="zh-CN" altLang="en-US" sz="2800" dirty="0" smtClean="0"/>
              <a:t>的评分为</a:t>
            </a:r>
            <a:r>
              <a:rPr lang="en-US" altLang="zh-CN" sz="2800" dirty="0" smtClean="0"/>
              <a:t>3.5-0.5+1=4</a:t>
            </a:r>
            <a:r>
              <a:rPr lang="zh-CN" altLang="en-US" sz="2800" dirty="0" smtClean="0"/>
              <a:t>分。</a:t>
            </a:r>
            <a:endParaRPr lang="en-US" altLang="zh-CN" sz="2800" dirty="0" smtClean="0"/>
          </a:p>
          <a:p>
            <a:r>
              <a:rPr lang="zh-CN" altLang="en-US" sz="2800" dirty="0" smtClean="0"/>
              <a:t>或者如果根据分解得到的矩阵</a:t>
            </a:r>
            <a:r>
              <a:rPr lang="en-US" altLang="zh-CN" sz="2800" dirty="0" smtClean="0"/>
              <a:t>P</a:t>
            </a:r>
            <a:r>
              <a:rPr lang="zh-CN" altLang="en-US" sz="2800" dirty="0" smtClean="0"/>
              <a:t>和</a:t>
            </a:r>
            <a:r>
              <a:rPr lang="en-US" altLang="zh-CN" sz="2800" dirty="0" smtClean="0"/>
              <a:t>Q</a:t>
            </a:r>
            <a:r>
              <a:rPr lang="zh-CN" altLang="en-US" sz="2800" dirty="0" smtClean="0"/>
              <a:t>可以知道某用户对某部包含喜剧和战争题材的电影的评分为</a:t>
            </a:r>
            <a:r>
              <a:rPr lang="en-US" altLang="zh-CN" sz="2800" dirty="0" smtClean="0"/>
              <a:t>4</a:t>
            </a:r>
            <a:r>
              <a:rPr lang="zh-CN" altLang="en-US" sz="2800" dirty="0" smtClean="0"/>
              <a:t>分</a:t>
            </a:r>
            <a:r>
              <a:rPr lang="en-US" altLang="zh-CN" sz="2800" dirty="0" smtClean="0"/>
              <a:t>(</a:t>
            </a:r>
            <a:r>
              <a:rPr lang="zh-CN" altLang="en-US" sz="2800" dirty="0" smtClean="0"/>
              <a:t>加上全局均值</a:t>
            </a:r>
            <a:r>
              <a:rPr lang="en-US" altLang="zh-CN" sz="2800" dirty="0" smtClean="0"/>
              <a:t>)</a:t>
            </a:r>
            <a:r>
              <a:rPr lang="zh-CN" altLang="en-US" sz="2800" dirty="0" smtClean="0"/>
              <a:t>，但，该电影比其他</a:t>
            </a:r>
            <a:r>
              <a:rPr lang="zh-CN" altLang="en-US" sz="2800" dirty="0"/>
              <a:t>同样</a:t>
            </a:r>
            <a:r>
              <a:rPr lang="zh-CN" altLang="en-US" sz="2800" dirty="0" smtClean="0"/>
              <a:t>包含喜剧和战争题材且各题材所占比重相同的电影得到的平均分高</a:t>
            </a:r>
            <a:r>
              <a:rPr lang="en-US" altLang="zh-CN" sz="2800" dirty="0" smtClean="0"/>
              <a:t>0.5</a:t>
            </a:r>
            <a:r>
              <a:rPr lang="zh-CN" altLang="en-US" sz="2800" dirty="0" smtClean="0"/>
              <a:t>，该用户评分时打分比平均分高</a:t>
            </a:r>
            <a:r>
              <a:rPr lang="en-US" altLang="zh-CN" sz="2800" dirty="0" smtClean="0"/>
              <a:t>0.3</a:t>
            </a:r>
            <a:r>
              <a:rPr lang="zh-CN" altLang="en-US" sz="2800" dirty="0" smtClean="0"/>
              <a:t>，那么该用户对这部电影的评分预测值为</a:t>
            </a:r>
            <a:r>
              <a:rPr lang="en-US" altLang="zh-CN" sz="2800" dirty="0" smtClean="0"/>
              <a:t>4+0.5+0.3=4.8</a:t>
            </a:r>
            <a:r>
              <a:rPr lang="zh-CN" altLang="en-US" sz="2800" dirty="0" smtClean="0"/>
              <a:t>。</a:t>
            </a:r>
            <a:endParaRPr lang="zh-CN" altLang="en-US" sz="2800" dirty="0"/>
          </a:p>
        </p:txBody>
      </p:sp>
    </p:spTree>
    <p:extLst>
      <p:ext uri="{BB962C8B-B14F-4D97-AF65-F5344CB8AC3E}">
        <p14:creationId xmlns:p14="http://schemas.microsoft.com/office/powerpoint/2010/main" val="51271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矩阵分解方法进阶</a:t>
            </a:r>
          </a:p>
        </p:txBody>
      </p:sp>
      <p:sp>
        <p:nvSpPr>
          <p:cNvPr id="3" name="内容占位符 2"/>
          <p:cNvSpPr>
            <a:spLocks noGrp="1"/>
          </p:cNvSpPr>
          <p:nvPr>
            <p:ph idx="1"/>
          </p:nvPr>
        </p:nvSpPr>
        <p:spPr/>
        <p:txBody>
          <a:bodyPr/>
          <a:lstStyle/>
          <a:p>
            <a:r>
              <a:rPr lang="zh-CN" altLang="en-US" dirty="0" smtClean="0"/>
              <a:t>梯度下降需要最小化的目标函数变为：</a:t>
            </a:r>
            <a:endParaRPr lang="zh-CN" altLang="en-US" dirty="0"/>
          </a:p>
        </p:txBody>
      </p:sp>
      <mc:AlternateContent xmlns:mc="http://schemas.openxmlformats.org/markup-compatibility/2006" xmlns:a14="http://schemas.microsoft.com/office/drawing/2010/main">
        <mc:Choice Requires="a14">
          <p:sp>
            <p:nvSpPr>
              <p:cNvPr id="5" name="TextBox 4"/>
              <p:cNvSpPr txBox="1"/>
              <p:nvPr/>
            </p:nvSpPr>
            <p:spPr>
              <a:xfrm>
                <a:off x="4283968" y="2823319"/>
                <a:ext cx="6089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smtClean="0">
                              <a:latin typeface="Cambria Math"/>
                            </a:rPr>
                          </m:ctrlPr>
                        </m:accPr>
                        <m:e>
                          <m:sSub>
                            <m:sSubPr>
                              <m:ctrlPr>
                                <a:rPr lang="en-US" altLang="zh-CN" sz="2400" i="1" smtClean="0">
                                  <a:latin typeface="Cambria Math"/>
                                </a:rPr>
                              </m:ctrlPr>
                            </m:sSubPr>
                            <m:e>
                              <m:r>
                                <a:rPr lang="en-US" altLang="zh-CN" sz="2400" b="0" i="1" smtClean="0">
                                  <a:latin typeface="Cambria Math"/>
                                </a:rPr>
                                <m:t>𝑟</m:t>
                              </m:r>
                            </m:e>
                            <m:sub>
                              <m:r>
                                <a:rPr lang="en-US" altLang="zh-CN" sz="2400" b="0" i="1" smtClean="0">
                                  <a:latin typeface="Cambria Math"/>
                                </a:rPr>
                                <m:t>𝑢𝑖</m:t>
                              </m:r>
                            </m:sub>
                          </m:sSub>
                        </m:e>
                      </m:acc>
                    </m:oMath>
                  </m:oMathPara>
                </a14:m>
                <a:endParaRPr lang="zh-CN" alt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4283968" y="2823319"/>
                <a:ext cx="608949" cy="461665"/>
              </a:xfrm>
              <a:prstGeom prst="rect">
                <a:avLst/>
              </a:prstGeom>
              <a:blipFill rotWithShape="1">
                <a:blip r:embed="rId3"/>
                <a:stretch>
                  <a:fillRect t="-1316" r="-15000" b="-3947"/>
                </a:stretch>
              </a:blipFill>
            </p:spPr>
            <p:txBody>
              <a:bodyPr/>
              <a:lstStyle/>
              <a:p>
                <a:r>
                  <a:rPr lang="zh-CN" altLang="en-US">
                    <a:noFill/>
                  </a:rPr>
                  <a:t> </a:t>
                </a:r>
              </a:p>
            </p:txBody>
          </p:sp>
        </mc:Fallback>
      </mc:AlternateContent>
      <p:graphicFrame>
        <p:nvGraphicFramePr>
          <p:cNvPr id="6" name="对象 5"/>
          <p:cNvGraphicFramePr>
            <a:graphicFrameLocks noChangeAspect="1"/>
          </p:cNvGraphicFramePr>
          <p:nvPr>
            <p:extLst>
              <p:ext uri="{D42A27DB-BD31-4B8C-83A1-F6EECF244321}">
                <p14:modId xmlns:p14="http://schemas.microsoft.com/office/powerpoint/2010/main" val="924290766"/>
              </p:ext>
            </p:extLst>
          </p:nvPr>
        </p:nvGraphicFramePr>
        <p:xfrm>
          <a:off x="1043608" y="2742384"/>
          <a:ext cx="7345363" cy="863600"/>
        </p:xfrm>
        <a:graphic>
          <a:graphicData uri="http://schemas.openxmlformats.org/presentationml/2006/ole">
            <mc:AlternateContent xmlns:mc="http://schemas.openxmlformats.org/markup-compatibility/2006">
              <mc:Choice xmlns:v="urn:schemas-microsoft-com:vml" Requires="v">
                <p:oleObj spid="_x0000_s51314" name="Equation" r:id="rId4" imgW="3454200" imgH="406080" progId="Equation.DSMT4">
                  <p:embed/>
                </p:oleObj>
              </mc:Choice>
              <mc:Fallback>
                <p:oleObj name="Equation" r:id="rId4" imgW="3454200" imgH="406080" progId="Equation.DSMT4">
                  <p:embed/>
                  <p:pic>
                    <p:nvPicPr>
                      <p:cNvPr id="0" name=""/>
                      <p:cNvPicPr/>
                      <p:nvPr/>
                    </p:nvPicPr>
                    <p:blipFill>
                      <a:blip r:embed="rId5"/>
                      <a:stretch>
                        <a:fillRect/>
                      </a:stretch>
                    </p:blipFill>
                    <p:spPr>
                      <a:xfrm>
                        <a:off x="1043608" y="2742384"/>
                        <a:ext cx="7345363" cy="863600"/>
                      </a:xfrm>
                      <a:prstGeom prst="rect">
                        <a:avLst/>
                      </a:prstGeom>
                    </p:spPr>
                  </p:pic>
                </p:oleObj>
              </mc:Fallback>
            </mc:AlternateContent>
          </a:graphicData>
        </a:graphic>
      </p:graphicFrame>
    </p:spTree>
    <p:extLst>
      <p:ext uri="{BB962C8B-B14F-4D97-AF65-F5344CB8AC3E}">
        <p14:creationId xmlns:p14="http://schemas.microsoft.com/office/powerpoint/2010/main" val="193863672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SVD++</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在实际应用中</a:t>
            </a:r>
            <a:r>
              <a:rPr lang="zh-CN" altLang="en-US" sz="2800" dirty="0"/>
              <a:t>，</a:t>
            </a:r>
            <a:r>
              <a:rPr lang="zh-CN" altLang="en-US" sz="2800" dirty="0" smtClean="0"/>
              <a:t>用户的显式评分</a:t>
            </a:r>
            <a:r>
              <a:rPr lang="zh-CN" altLang="en-US" sz="2800" dirty="0"/>
              <a:t>数据</a:t>
            </a:r>
            <a:r>
              <a:rPr lang="zh-CN" altLang="en-US" sz="2800" dirty="0" smtClean="0"/>
              <a:t>很少，而隐</a:t>
            </a:r>
            <a:r>
              <a:rPr lang="zh-CN" altLang="en-US" sz="2800" dirty="0"/>
              <a:t>式</a:t>
            </a:r>
            <a:r>
              <a:rPr lang="zh-CN" altLang="en-US" sz="2800" dirty="0" smtClean="0"/>
              <a:t>数据比较多，比如一个用户对某个商品进行了长时间的浏览，但并没有购买，虽然没有显式的评分，但同样说明了该用户对此商品感兴趣。还有用户曾经对一部科幻电影打了一分，但既然该用户肯花时间看这部电影并且来打分，说明此用户是对科幻电影感兴趣的，只是可能有某种原因导致该用户不喜欢这部电影。</a:t>
            </a:r>
            <a:endParaRPr lang="en-US" altLang="zh-CN" sz="2800" dirty="0" smtClean="0"/>
          </a:p>
        </p:txBody>
      </p:sp>
    </p:spTree>
    <p:extLst>
      <p:ext uri="{BB962C8B-B14F-4D97-AF65-F5344CB8AC3E}">
        <p14:creationId xmlns:p14="http://schemas.microsoft.com/office/powerpoint/2010/main" val="385191058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SVD++</a:t>
            </a:r>
            <a:endParaRPr lang="zh-CN" altLang="en-US" dirty="0"/>
          </a:p>
        </p:txBody>
      </p:sp>
      <p:sp>
        <p:nvSpPr>
          <p:cNvPr id="3" name="内容占位符 2"/>
          <p:cNvSpPr>
            <a:spLocks noGrp="1"/>
          </p:cNvSpPr>
          <p:nvPr>
            <p:ph idx="1"/>
          </p:nvPr>
        </p:nvSpPr>
        <p:spPr/>
        <p:txBody>
          <a:bodyPr>
            <a:normAutofit/>
          </a:bodyPr>
          <a:lstStyle/>
          <a:p>
            <a:r>
              <a:rPr lang="en-US" altLang="zh-CN" sz="2800" dirty="0"/>
              <a:t>SVD++ </a:t>
            </a:r>
            <a:r>
              <a:rPr lang="zh-CN" altLang="en-US" sz="2800" dirty="0"/>
              <a:t>就是在 </a:t>
            </a:r>
            <a:r>
              <a:rPr lang="en-US" altLang="zh-CN" sz="2800" dirty="0"/>
              <a:t>SVD </a:t>
            </a:r>
            <a:r>
              <a:rPr lang="zh-CN" altLang="en-US" sz="2800" dirty="0"/>
              <a:t>模型中融入用户对物品的隐式行为</a:t>
            </a:r>
            <a:r>
              <a:rPr lang="zh-CN" altLang="en-US" sz="2800" dirty="0" smtClean="0"/>
              <a:t>。</a:t>
            </a:r>
            <a:endParaRPr lang="en-US" altLang="zh-CN" sz="2800" dirty="0" smtClean="0"/>
          </a:p>
          <a:p>
            <a:r>
              <a:rPr lang="zh-CN" altLang="en-US" sz="2800" dirty="0" smtClean="0"/>
              <a:t>我们</a:t>
            </a:r>
            <a:r>
              <a:rPr lang="zh-CN" altLang="en-US" sz="2800" dirty="0"/>
              <a:t>可以认为 评分</a:t>
            </a:r>
            <a:r>
              <a:rPr lang="en-US" altLang="zh-CN" sz="2800" dirty="0"/>
              <a:t>=</a:t>
            </a:r>
            <a:r>
              <a:rPr lang="zh-CN" altLang="en-US" sz="2800" dirty="0"/>
              <a:t>显式兴趣 </a:t>
            </a:r>
            <a:r>
              <a:rPr lang="en-US" altLang="zh-CN" sz="2800" dirty="0"/>
              <a:t>+ </a:t>
            </a:r>
            <a:r>
              <a:rPr lang="zh-CN" altLang="en-US" sz="2800" dirty="0"/>
              <a:t>隐式兴趣 </a:t>
            </a:r>
            <a:r>
              <a:rPr lang="en-US" altLang="zh-CN" sz="2800" dirty="0"/>
              <a:t>+ </a:t>
            </a:r>
            <a:r>
              <a:rPr lang="zh-CN" altLang="en-US" sz="2800" dirty="0"/>
              <a:t>偏见。</a:t>
            </a:r>
          </a:p>
          <a:p>
            <a:r>
              <a:rPr lang="zh-CN" altLang="en-US" sz="2800" dirty="0"/>
              <a:t>首先，隐式兴趣对应的向量也是 </a:t>
            </a:r>
            <a:r>
              <a:rPr lang="en-US" altLang="zh-CN" sz="2800" dirty="0"/>
              <a:t>k </a:t>
            </a:r>
            <a:r>
              <a:rPr lang="zh-CN" altLang="en-US" sz="2800" dirty="0"/>
              <a:t>维，它由用户有过评分的物品生成。</a:t>
            </a:r>
          </a:p>
          <a:p>
            <a:r>
              <a:rPr lang="zh-CN" altLang="en-US" sz="2800" dirty="0" smtClean="0"/>
              <a:t>实践证明，</a:t>
            </a:r>
            <a:r>
              <a:rPr lang="en-US" altLang="zh-CN" sz="2800" dirty="0" smtClean="0"/>
              <a:t>SVD++</a:t>
            </a:r>
            <a:r>
              <a:rPr lang="zh-CN" altLang="en-US" sz="2800" dirty="0" smtClean="0"/>
              <a:t>方法比单纯的</a:t>
            </a:r>
            <a:r>
              <a:rPr lang="en-US" altLang="zh-CN" sz="2800" dirty="0" smtClean="0"/>
              <a:t>SVD</a:t>
            </a:r>
            <a:r>
              <a:rPr lang="zh-CN" altLang="en-US" sz="2800" dirty="0" smtClean="0"/>
              <a:t>方法能提供更好的准确度。</a:t>
            </a:r>
            <a:endParaRPr lang="en-US" altLang="zh-CN" sz="2800" dirty="0" smtClean="0"/>
          </a:p>
          <a:p>
            <a:r>
              <a:rPr lang="zh-CN" altLang="en-US" sz="2800" dirty="0" smtClean="0"/>
              <a:t>以</a:t>
            </a:r>
            <a:r>
              <a:rPr lang="en-US" altLang="zh-CN" sz="2800" dirty="0" smtClean="0"/>
              <a:t>R(u)</a:t>
            </a:r>
            <a:r>
              <a:rPr lang="zh-CN" altLang="en-US" sz="2800" dirty="0" smtClean="0"/>
              <a:t>表示用户</a:t>
            </a:r>
            <a:r>
              <a:rPr lang="en-US" altLang="zh-CN" sz="2800" dirty="0" smtClean="0"/>
              <a:t>u</a:t>
            </a:r>
            <a:r>
              <a:rPr lang="zh-CN" altLang="en-US" sz="2800" dirty="0" smtClean="0"/>
              <a:t>评分的所有物品，则目标函数为：</a:t>
            </a:r>
            <a:endParaRPr lang="zh-CN" altLang="en-US" sz="2800" dirty="0"/>
          </a:p>
        </p:txBody>
      </p:sp>
      <p:graphicFrame>
        <p:nvGraphicFramePr>
          <p:cNvPr id="6" name="对象 5"/>
          <p:cNvGraphicFramePr>
            <a:graphicFrameLocks noChangeAspect="1"/>
          </p:cNvGraphicFramePr>
          <p:nvPr>
            <p:extLst>
              <p:ext uri="{D42A27DB-BD31-4B8C-83A1-F6EECF244321}">
                <p14:modId xmlns:p14="http://schemas.microsoft.com/office/powerpoint/2010/main" val="2828282003"/>
              </p:ext>
            </p:extLst>
          </p:nvPr>
        </p:nvGraphicFramePr>
        <p:xfrm>
          <a:off x="1347788" y="5308238"/>
          <a:ext cx="6824612" cy="1386250"/>
        </p:xfrm>
        <a:graphic>
          <a:graphicData uri="http://schemas.openxmlformats.org/presentationml/2006/ole">
            <mc:AlternateContent xmlns:mc="http://schemas.openxmlformats.org/markup-compatibility/2006">
              <mc:Choice xmlns:v="urn:schemas-microsoft-com:vml" Requires="v">
                <p:oleObj spid="_x0000_s52336" name="Equation" r:id="rId3" imgW="2501640" imgH="507960" progId="Equation.DSMT4">
                  <p:embed/>
                </p:oleObj>
              </mc:Choice>
              <mc:Fallback>
                <p:oleObj name="Equation" r:id="rId3" imgW="2501640" imgH="507960" progId="Equation.DSMT4">
                  <p:embed/>
                  <p:pic>
                    <p:nvPicPr>
                      <p:cNvPr id="0" name=""/>
                      <p:cNvPicPr/>
                      <p:nvPr/>
                    </p:nvPicPr>
                    <p:blipFill>
                      <a:blip r:embed="rId4"/>
                      <a:stretch>
                        <a:fillRect/>
                      </a:stretch>
                    </p:blipFill>
                    <p:spPr>
                      <a:xfrm>
                        <a:off x="1347788" y="5308238"/>
                        <a:ext cx="6824612" cy="138625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1" name="TextBox 10"/>
              <p:cNvSpPr txBox="1"/>
              <p:nvPr/>
            </p:nvSpPr>
            <p:spPr>
              <a:xfrm>
                <a:off x="866707" y="5733256"/>
                <a:ext cx="6089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smtClean="0">
                              <a:latin typeface="Cambria Math"/>
                            </a:rPr>
                          </m:ctrlPr>
                        </m:accPr>
                        <m:e>
                          <m:sSub>
                            <m:sSubPr>
                              <m:ctrlPr>
                                <a:rPr lang="en-US" altLang="zh-CN" sz="2400" i="1" smtClean="0">
                                  <a:latin typeface="Cambria Math"/>
                                </a:rPr>
                              </m:ctrlPr>
                            </m:sSubPr>
                            <m:e>
                              <m:r>
                                <a:rPr lang="en-US" altLang="zh-CN" sz="2400" b="0" i="1" smtClean="0">
                                  <a:latin typeface="Cambria Math"/>
                                </a:rPr>
                                <m:t>𝑟</m:t>
                              </m:r>
                            </m:e>
                            <m:sub>
                              <m:r>
                                <a:rPr lang="en-US" altLang="zh-CN" sz="2400" b="0" i="1" smtClean="0">
                                  <a:latin typeface="Cambria Math"/>
                                </a:rPr>
                                <m:t>𝑢𝑖</m:t>
                              </m:r>
                            </m:sub>
                          </m:sSub>
                        </m:e>
                      </m:acc>
                    </m:oMath>
                  </m:oMathPara>
                </a14:m>
                <a:endParaRPr lang="zh-CN" alt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866707" y="5733256"/>
                <a:ext cx="608949" cy="461665"/>
              </a:xfrm>
              <a:prstGeom prst="rect">
                <a:avLst/>
              </a:prstGeom>
              <a:blipFill rotWithShape="1">
                <a:blip r:embed="rId5"/>
                <a:stretch>
                  <a:fillRect t="-1316" r="-16000" b="-3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666121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效果</a:t>
            </a:r>
            <a:endParaRPr lang="zh-CN" altLang="en-US" dirty="0"/>
          </a:p>
        </p:txBody>
      </p:sp>
      <p:pic>
        <p:nvPicPr>
          <p:cNvPr id="6" name="内容占位符 5"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656255"/>
            <a:ext cx="7520360" cy="4653065"/>
          </a:xfrm>
        </p:spPr>
      </p:pic>
    </p:spTree>
    <p:extLst>
      <p:ext uri="{BB962C8B-B14F-4D97-AF65-F5344CB8AC3E}">
        <p14:creationId xmlns:p14="http://schemas.microsoft.com/office/powerpoint/2010/main" val="311531993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效果</a:t>
            </a:r>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546" y="1484784"/>
            <a:ext cx="7033665" cy="4824535"/>
          </a:xfrm>
        </p:spPr>
      </p:pic>
    </p:spTree>
    <p:extLst>
      <p:ext uri="{BB962C8B-B14F-4D97-AF65-F5344CB8AC3E}">
        <p14:creationId xmlns:p14="http://schemas.microsoft.com/office/powerpoint/2010/main" val="427070700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SLIM(Sparse </a:t>
            </a:r>
            <a:r>
              <a:rPr lang="en-US" altLang="zh-CN" dirty="0" err="1"/>
              <a:t>LInear</a:t>
            </a:r>
            <a:r>
              <a:rPr lang="en-US" altLang="zh-CN" dirty="0"/>
              <a:t> </a:t>
            </a:r>
            <a:r>
              <a:rPr lang="en-US" altLang="zh-CN" dirty="0" smtClean="0"/>
              <a:t>Method)</a:t>
            </a:r>
            <a:r>
              <a:rPr lang="zh-CN" altLang="en-US" dirty="0" smtClean="0"/>
              <a:t>算法</a:t>
            </a:r>
            <a:endParaRPr lang="zh-CN" altLang="en-US" dirty="0"/>
          </a:p>
        </p:txBody>
      </p:sp>
      <p:sp>
        <p:nvSpPr>
          <p:cNvPr id="3" name="内容占位符 2"/>
          <p:cNvSpPr>
            <a:spLocks noGrp="1"/>
          </p:cNvSpPr>
          <p:nvPr>
            <p:ph idx="1"/>
          </p:nvPr>
        </p:nvSpPr>
        <p:spPr>
          <a:xfrm>
            <a:off x="457200" y="1600200"/>
            <a:ext cx="8229600" cy="4853136"/>
          </a:xfrm>
        </p:spPr>
        <p:txBody>
          <a:bodyPr>
            <a:normAutofit lnSpcReduction="10000"/>
          </a:bodyPr>
          <a:lstStyle/>
          <a:p>
            <a:r>
              <a:rPr lang="zh-CN" altLang="en-US" sz="2800" dirty="0" smtClean="0"/>
              <a:t>标准的基于邻域的推荐算法是通过预定义的规则</a:t>
            </a:r>
            <a:r>
              <a:rPr lang="en-US" altLang="zh-CN" sz="2800" dirty="0" smtClean="0"/>
              <a:t>(</a:t>
            </a:r>
            <a:r>
              <a:rPr lang="zh-CN" altLang="en-US" sz="2800" dirty="0" smtClean="0"/>
              <a:t>比如相似度阈值或者相似度最高的</a:t>
            </a:r>
            <a:r>
              <a:rPr lang="en-US" altLang="zh-CN" sz="2800" dirty="0" smtClean="0"/>
              <a:t>N</a:t>
            </a:r>
            <a:r>
              <a:rPr lang="zh-CN" altLang="en-US" sz="2800" dirty="0" smtClean="0"/>
              <a:t>个数据</a:t>
            </a:r>
            <a:r>
              <a:rPr lang="en-US" altLang="zh-CN" sz="2800" dirty="0" smtClean="0"/>
              <a:t>)</a:t>
            </a:r>
            <a:r>
              <a:rPr lang="zh-CN" altLang="en-US" sz="2800" dirty="0" smtClean="0"/>
              <a:t>来确定邻域，这种方法由于每个数据集都有其特殊性，而推荐系统的设计者不可能对所拥有的数据有太透彻的了解</a:t>
            </a:r>
            <a:r>
              <a:rPr lang="en-US" altLang="zh-CN" sz="2800" dirty="0" smtClean="0"/>
              <a:t>(</a:t>
            </a:r>
            <a:r>
              <a:rPr lang="zh-CN" altLang="en-US" sz="2800" dirty="0" smtClean="0"/>
              <a:t>如果掌握了数据的每一个细节，也就用不着机器学习或者数据挖掘了</a:t>
            </a:r>
            <a:r>
              <a:rPr lang="en-US" altLang="zh-CN" sz="2800" dirty="0" smtClean="0"/>
              <a:t>)</a:t>
            </a:r>
            <a:r>
              <a:rPr lang="zh-CN" altLang="en-US" sz="2800" dirty="0" smtClean="0"/>
              <a:t>，所以预定义规则可能会不符合实际。</a:t>
            </a:r>
            <a:endParaRPr lang="en-US" altLang="zh-CN" sz="2800" dirty="0" smtClean="0"/>
          </a:p>
          <a:p>
            <a:r>
              <a:rPr lang="zh-CN" altLang="en-US" sz="2800" dirty="0" smtClean="0"/>
              <a:t>而基于矩阵分解的方法的缺点在于隐语义缺乏合理性。</a:t>
            </a:r>
            <a:endParaRPr lang="en-US" altLang="zh-CN" sz="2800" dirty="0" smtClean="0"/>
          </a:p>
          <a:p>
            <a:r>
              <a:rPr lang="en-US" altLang="zh-CN" sz="2800" dirty="0" smtClean="0"/>
              <a:t>SLIM</a:t>
            </a:r>
            <a:r>
              <a:rPr lang="zh-CN" altLang="en-US" sz="2800" dirty="0" smtClean="0"/>
              <a:t>算法可以在一定程度上解决上面两类算法的缺点。</a:t>
            </a:r>
            <a:endParaRPr lang="zh-CN" altLang="en-US" sz="2800" dirty="0"/>
          </a:p>
        </p:txBody>
      </p:sp>
    </p:spTree>
    <p:extLst>
      <p:ext uri="{BB962C8B-B14F-4D97-AF65-F5344CB8AC3E}">
        <p14:creationId xmlns:p14="http://schemas.microsoft.com/office/powerpoint/2010/main" val="256335325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SLIM</a:t>
            </a:r>
            <a:r>
              <a:rPr lang="zh-CN" altLang="en-US" dirty="0"/>
              <a:t>算法</a:t>
            </a:r>
          </a:p>
        </p:txBody>
      </p:sp>
      <p:sp>
        <p:nvSpPr>
          <p:cNvPr id="3" name="内容占位符 2"/>
          <p:cNvSpPr>
            <a:spLocks noGrp="1"/>
          </p:cNvSpPr>
          <p:nvPr>
            <p:ph idx="1"/>
          </p:nvPr>
        </p:nvSpPr>
        <p:spPr/>
        <p:txBody>
          <a:bodyPr>
            <a:normAutofit/>
          </a:bodyPr>
          <a:lstStyle/>
          <a:p>
            <a:r>
              <a:rPr lang="zh-CN" altLang="en-US" sz="2800" dirty="0" smtClean="0"/>
              <a:t>矩阵分解的</a:t>
            </a:r>
            <a:r>
              <a:rPr lang="zh-CN" altLang="en-US" sz="2800" dirty="0"/>
              <a:t>精髓在于找出两</a:t>
            </a:r>
            <a:r>
              <a:rPr lang="zh-CN" altLang="en-US" sz="2800" dirty="0" smtClean="0"/>
              <a:t>个小矩阵</a:t>
            </a:r>
            <a:r>
              <a:rPr lang="en-US" altLang="zh-CN" sz="2800" dirty="0" smtClean="0"/>
              <a:t>P</a:t>
            </a:r>
            <a:r>
              <a:rPr lang="zh-CN" altLang="en-US" sz="2800" dirty="0" smtClean="0"/>
              <a:t>和</a:t>
            </a:r>
            <a:r>
              <a:rPr lang="en-US" altLang="zh-CN" sz="2800" dirty="0" smtClean="0"/>
              <a:t>Q</a:t>
            </a:r>
            <a:r>
              <a:rPr lang="zh-CN" altLang="en-US" sz="2800" dirty="0" smtClean="0"/>
              <a:t>，</a:t>
            </a:r>
            <a:r>
              <a:rPr lang="en-US" altLang="zh-CN" sz="2800" dirty="0" smtClean="0"/>
              <a:t>P</a:t>
            </a:r>
            <a:r>
              <a:rPr lang="zh-CN" altLang="en-US" sz="2800" dirty="0" smtClean="0"/>
              <a:t>的</a:t>
            </a:r>
            <a:r>
              <a:rPr lang="zh-CN" altLang="en-US" sz="2800" dirty="0"/>
              <a:t>第 </a:t>
            </a:r>
            <a:r>
              <a:rPr lang="en-US" altLang="zh-CN" sz="2800" dirty="0" err="1"/>
              <a:t>i</a:t>
            </a:r>
            <a:r>
              <a:rPr lang="en-US" altLang="zh-CN" sz="2800" dirty="0"/>
              <a:t> </a:t>
            </a:r>
            <a:r>
              <a:rPr lang="zh-CN" altLang="en-US" sz="2800" dirty="0"/>
              <a:t>行即为用户 </a:t>
            </a:r>
            <a:r>
              <a:rPr lang="en-US" altLang="zh-CN" sz="2800" dirty="0" err="1"/>
              <a:t>i</a:t>
            </a:r>
            <a:r>
              <a:rPr lang="en-US" altLang="zh-CN" sz="2800" dirty="0"/>
              <a:t> </a:t>
            </a:r>
            <a:r>
              <a:rPr lang="zh-CN" altLang="en-US" sz="2800" dirty="0"/>
              <a:t>的特征</a:t>
            </a:r>
            <a:r>
              <a:rPr lang="zh-CN" altLang="en-US" sz="2800" dirty="0" smtClean="0"/>
              <a:t>，</a:t>
            </a:r>
            <a:r>
              <a:rPr lang="en-US" altLang="zh-CN" sz="2800" dirty="0" smtClean="0"/>
              <a:t>Q</a:t>
            </a:r>
            <a:r>
              <a:rPr lang="en-US" altLang="zh-CN" sz="2800" baseline="30000" dirty="0" smtClean="0"/>
              <a:t>T</a:t>
            </a:r>
            <a:r>
              <a:rPr lang="zh-CN" altLang="en-US" sz="2800" dirty="0" smtClean="0"/>
              <a:t>的</a:t>
            </a:r>
            <a:r>
              <a:rPr lang="zh-CN" altLang="en-US" sz="2800" dirty="0"/>
              <a:t>第 </a:t>
            </a:r>
            <a:r>
              <a:rPr lang="en-US" altLang="zh-CN" sz="2800" dirty="0"/>
              <a:t>j </a:t>
            </a:r>
            <a:r>
              <a:rPr lang="zh-CN" altLang="en-US" sz="2800" dirty="0"/>
              <a:t>列</a:t>
            </a:r>
            <a:r>
              <a:rPr lang="zh-CN" altLang="en-US" sz="2800" dirty="0" smtClean="0"/>
              <a:t>即</a:t>
            </a:r>
            <a:r>
              <a:rPr lang="zh-CN" altLang="en-US" sz="2800" dirty="0"/>
              <a:t>为物品 </a:t>
            </a:r>
            <a:r>
              <a:rPr lang="en-US" altLang="zh-CN" sz="2800" dirty="0"/>
              <a:t>j </a:t>
            </a:r>
            <a:r>
              <a:rPr lang="zh-CN" altLang="en-US" sz="2800" dirty="0"/>
              <a:t>的特征，两个向量相乘，得到的即为用户 </a:t>
            </a:r>
            <a:r>
              <a:rPr lang="en-US" altLang="zh-CN" sz="2800" dirty="0" err="1"/>
              <a:t>i</a:t>
            </a:r>
            <a:r>
              <a:rPr lang="en-US" altLang="zh-CN" sz="2800" dirty="0"/>
              <a:t> </a:t>
            </a:r>
            <a:r>
              <a:rPr lang="zh-CN" altLang="en-US" sz="2800" dirty="0"/>
              <a:t>对于 物品 </a:t>
            </a:r>
            <a:r>
              <a:rPr lang="en-US" altLang="zh-CN" sz="2800" dirty="0"/>
              <a:t>j  </a:t>
            </a:r>
            <a:r>
              <a:rPr lang="zh-CN" altLang="en-US" sz="2800" dirty="0"/>
              <a:t>的得分预测</a:t>
            </a:r>
            <a:r>
              <a:rPr lang="zh-CN" altLang="en-US" sz="2800" dirty="0" smtClean="0"/>
              <a:t>。</a:t>
            </a:r>
            <a:endParaRPr lang="en-US" altLang="zh-CN" sz="2800" dirty="0" smtClean="0"/>
          </a:p>
          <a:p>
            <a:r>
              <a:rPr lang="en-US" altLang="zh-CN" sz="2800" dirty="0" smtClean="0"/>
              <a:t>SLIM</a:t>
            </a:r>
            <a:r>
              <a:rPr lang="zh-CN" altLang="en-US" sz="2800" dirty="0" smtClean="0"/>
              <a:t>算法中取消了矩阵</a:t>
            </a:r>
            <a:r>
              <a:rPr lang="en-US" altLang="zh-CN" sz="2800" dirty="0" smtClean="0"/>
              <a:t>P</a:t>
            </a:r>
            <a:r>
              <a:rPr lang="zh-CN" altLang="en-US" sz="2800" dirty="0" smtClean="0"/>
              <a:t>，直接以评分矩阵替代，即要找到一个矩阵</a:t>
            </a:r>
            <a:r>
              <a:rPr lang="en-US" altLang="zh-CN" sz="2800" dirty="0" smtClean="0"/>
              <a:t>W</a:t>
            </a:r>
            <a:r>
              <a:rPr lang="zh-CN" altLang="en-US" sz="2800" dirty="0" smtClean="0"/>
              <a:t>使得</a:t>
            </a:r>
            <a:r>
              <a:rPr lang="en-US" altLang="zh-CN" sz="2800" dirty="0" smtClean="0"/>
              <a:t>RW</a:t>
            </a:r>
            <a:r>
              <a:rPr lang="zh-CN" altLang="en-US" sz="2800" dirty="0" smtClean="0"/>
              <a:t>与原来的评分矩阵</a:t>
            </a:r>
            <a:r>
              <a:rPr lang="en-US" altLang="zh-CN" sz="2800" dirty="0" smtClean="0"/>
              <a:t>R</a:t>
            </a:r>
            <a:r>
              <a:rPr lang="zh-CN" altLang="en-US" sz="2800" dirty="0" smtClean="0"/>
              <a:t>尽可能的接近。</a:t>
            </a:r>
            <a:endParaRPr lang="en-US" altLang="zh-CN" sz="2800" dirty="0" smtClean="0"/>
          </a:p>
          <a:p>
            <a:r>
              <a:rPr lang="zh-CN" altLang="en-US" sz="2800" dirty="0" smtClean="0"/>
              <a:t>对</a:t>
            </a:r>
            <a:r>
              <a:rPr lang="en-US" altLang="zh-CN" sz="2800" dirty="0" smtClean="0"/>
              <a:t>W</a:t>
            </a:r>
            <a:r>
              <a:rPr lang="zh-CN" altLang="en-US" sz="2800" dirty="0" smtClean="0"/>
              <a:t>有两个要求：</a:t>
            </a:r>
            <a:r>
              <a:rPr lang="en-US" altLang="zh-CN" sz="2800" dirty="0" smtClean="0"/>
              <a:t>W</a:t>
            </a:r>
            <a:r>
              <a:rPr lang="zh-CN" altLang="en-US" sz="2800" dirty="0" smtClean="0"/>
              <a:t>中的元素非负和</a:t>
            </a:r>
            <a:r>
              <a:rPr lang="en-US" altLang="zh-CN" sz="2800" dirty="0" smtClean="0"/>
              <a:t>W</a:t>
            </a:r>
            <a:r>
              <a:rPr lang="zh-CN" altLang="en-US" sz="2800" dirty="0" smtClean="0"/>
              <a:t>的对角线元素均为</a:t>
            </a:r>
            <a:r>
              <a:rPr lang="en-US" altLang="zh-CN" sz="2800" dirty="0" smtClean="0"/>
              <a:t>0</a:t>
            </a:r>
            <a:r>
              <a:rPr lang="zh-CN" altLang="en-US" sz="2800" dirty="0" smtClean="0"/>
              <a:t>。</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55904181"/>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54371" name="Equation" r:id="rId3" imgW="914400" imgH="198720" progId="Equation.DSMT4">
                  <p:embed/>
                </p:oleObj>
              </mc:Choice>
              <mc:Fallback>
                <p:oleObj name="Equation" r:id="rId3" imgW="914400" imgH="198720" progId="Equation.DSMT4">
                  <p:embed/>
                  <p:pic>
                    <p:nvPicPr>
                      <p:cNvPr id="0" name=""/>
                      <p:cNvPicPr/>
                      <p:nvPr/>
                    </p:nvPicPr>
                    <p:blipFill>
                      <a:blip r:embed="rId4"/>
                      <a:stretch>
                        <a:fillRect/>
                      </a:stretch>
                    </p:blipFill>
                    <p:spPr>
                      <a:xfrm>
                        <a:off x="4394200" y="23622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275517113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SLIM</a:t>
            </a:r>
            <a:r>
              <a:rPr lang="zh-CN" altLang="en-US" dirty="0"/>
              <a:t>算法</a:t>
            </a:r>
          </a:p>
        </p:txBody>
      </p:sp>
      <p:sp>
        <p:nvSpPr>
          <p:cNvPr id="8" name="TextBox 7"/>
          <p:cNvSpPr txBox="1"/>
          <p:nvPr/>
        </p:nvSpPr>
        <p:spPr>
          <a:xfrm>
            <a:off x="561991" y="1772816"/>
            <a:ext cx="965329" cy="523220"/>
          </a:xfrm>
          <a:prstGeom prst="rect">
            <a:avLst/>
          </a:prstGeom>
          <a:noFill/>
        </p:spPr>
        <p:txBody>
          <a:bodyPr wrap="none" rtlCol="0">
            <a:spAutoFit/>
          </a:bodyPr>
          <a:lstStyle/>
          <a:p>
            <a:r>
              <a:rPr lang="en-US" altLang="zh-CN" sz="2800" dirty="0" smtClean="0"/>
              <a:t>SLIM</a:t>
            </a:r>
            <a:endParaRPr lang="zh-CN" altLang="en-US" sz="2800" dirty="0"/>
          </a:p>
        </p:txBody>
      </p:sp>
      <p:sp>
        <p:nvSpPr>
          <p:cNvPr id="10" name="TextBox 9"/>
          <p:cNvSpPr txBox="1"/>
          <p:nvPr/>
        </p:nvSpPr>
        <p:spPr>
          <a:xfrm>
            <a:off x="43237" y="4293096"/>
            <a:ext cx="1980029" cy="523220"/>
          </a:xfrm>
          <a:prstGeom prst="rect">
            <a:avLst/>
          </a:prstGeom>
          <a:noFill/>
        </p:spPr>
        <p:txBody>
          <a:bodyPr wrap="none" rtlCol="0">
            <a:spAutoFit/>
          </a:bodyPr>
          <a:lstStyle/>
          <a:p>
            <a:r>
              <a:rPr lang="zh-CN" altLang="en-US" sz="2800" dirty="0" smtClean="0"/>
              <a:t>原矩阵分解</a:t>
            </a:r>
            <a:endParaRPr lang="zh-CN" altLang="en-US" sz="2800" dirty="0"/>
          </a:p>
        </p:txBody>
      </p:sp>
      <p:graphicFrame>
        <p:nvGraphicFramePr>
          <p:cNvPr id="3" name="对象 2"/>
          <p:cNvGraphicFramePr>
            <a:graphicFrameLocks noChangeAspect="1"/>
          </p:cNvGraphicFramePr>
          <p:nvPr>
            <p:extLst>
              <p:ext uri="{D42A27DB-BD31-4B8C-83A1-F6EECF244321}">
                <p14:modId xmlns:p14="http://schemas.microsoft.com/office/powerpoint/2010/main" val="3876493401"/>
              </p:ext>
            </p:extLst>
          </p:nvPr>
        </p:nvGraphicFramePr>
        <p:xfrm>
          <a:off x="1537058" y="4848838"/>
          <a:ext cx="7345362" cy="863600"/>
        </p:xfrm>
        <a:graphic>
          <a:graphicData uri="http://schemas.openxmlformats.org/presentationml/2006/ole">
            <mc:AlternateContent xmlns:mc="http://schemas.openxmlformats.org/markup-compatibility/2006">
              <mc:Choice xmlns:v="urn:schemas-microsoft-com:vml" Requires="v">
                <p:oleObj spid="_x0000_s55484" name="Equation" r:id="rId3" imgW="3454200" imgH="406080" progId="Equation.DSMT4">
                  <p:embed/>
                </p:oleObj>
              </mc:Choice>
              <mc:Fallback>
                <p:oleObj name="Equation" r:id="rId3" imgW="3454200" imgH="406080" progId="Equation.DSMT4">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7058" y="4848838"/>
                        <a:ext cx="73453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9" name="TextBox 8"/>
              <p:cNvSpPr txBox="1"/>
              <p:nvPr/>
            </p:nvSpPr>
            <p:spPr>
              <a:xfrm>
                <a:off x="4755139" y="4941168"/>
                <a:ext cx="6089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smtClean="0">
                              <a:latin typeface="Cambria Math"/>
                            </a:rPr>
                          </m:ctrlPr>
                        </m:accPr>
                        <m:e>
                          <m:sSub>
                            <m:sSubPr>
                              <m:ctrlPr>
                                <a:rPr lang="en-US" altLang="zh-CN" sz="2400" i="1" smtClean="0">
                                  <a:latin typeface="Cambria Math"/>
                                </a:rPr>
                              </m:ctrlPr>
                            </m:sSubPr>
                            <m:e>
                              <m:r>
                                <a:rPr lang="en-US" altLang="zh-CN" sz="2400" b="0" i="1" smtClean="0">
                                  <a:latin typeface="Cambria Math"/>
                                </a:rPr>
                                <m:t>𝑟</m:t>
                              </m:r>
                            </m:e>
                            <m:sub>
                              <m:r>
                                <a:rPr lang="en-US" altLang="zh-CN" sz="2400" b="0" i="1" smtClean="0">
                                  <a:latin typeface="Cambria Math"/>
                                </a:rPr>
                                <m:t>𝑢𝑖</m:t>
                              </m:r>
                            </m:sub>
                          </m:sSub>
                        </m:e>
                      </m:acc>
                    </m:oMath>
                  </m:oMathPara>
                </a14:m>
                <a:endParaRPr lang="zh-CN" alt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4755139" y="4941168"/>
                <a:ext cx="608949" cy="461665"/>
              </a:xfrm>
              <a:prstGeom prst="rect">
                <a:avLst/>
              </a:prstGeom>
              <a:blipFill rotWithShape="1">
                <a:blip r:embed="rId5"/>
                <a:stretch>
                  <a:fillRect t="-1333" r="-16000" b="-5333"/>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2325352129"/>
              </p:ext>
            </p:extLst>
          </p:nvPr>
        </p:nvGraphicFramePr>
        <p:xfrm>
          <a:off x="2267744" y="1484784"/>
          <a:ext cx="4655954" cy="2113558"/>
        </p:xfrm>
        <a:graphic>
          <a:graphicData uri="http://schemas.openxmlformats.org/presentationml/2006/ole">
            <mc:AlternateContent xmlns:mc="http://schemas.openxmlformats.org/markup-compatibility/2006">
              <mc:Choice xmlns:v="urn:schemas-microsoft-com:vml" Requires="v">
                <p:oleObj spid="_x0000_s55485" name="Equation" r:id="rId6" imgW="1930320" imgH="876240" progId="Equation.DSMT4">
                  <p:embed/>
                </p:oleObj>
              </mc:Choice>
              <mc:Fallback>
                <p:oleObj name="Equation" r:id="rId6" imgW="1930320" imgH="876240" progId="Equation.DSMT4">
                  <p:embed/>
                  <p:pic>
                    <p:nvPicPr>
                      <p:cNvPr id="0" name=""/>
                      <p:cNvPicPr/>
                      <p:nvPr/>
                    </p:nvPicPr>
                    <p:blipFill>
                      <a:blip r:embed="rId7"/>
                      <a:stretch>
                        <a:fillRect/>
                      </a:stretch>
                    </p:blipFill>
                    <p:spPr>
                      <a:xfrm>
                        <a:off x="2267744" y="1484784"/>
                        <a:ext cx="4655954" cy="2113558"/>
                      </a:xfrm>
                      <a:prstGeom prst="rect">
                        <a:avLst/>
                      </a:prstGeom>
                    </p:spPr>
                  </p:pic>
                </p:oleObj>
              </mc:Fallback>
            </mc:AlternateContent>
          </a:graphicData>
        </a:graphic>
      </p:graphicFrame>
    </p:spTree>
    <p:extLst>
      <p:ext uri="{BB962C8B-B14F-4D97-AF65-F5344CB8AC3E}">
        <p14:creationId xmlns:p14="http://schemas.microsoft.com/office/powerpoint/2010/main" val="1416929999"/>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SLIM</a:t>
            </a:r>
            <a:r>
              <a:rPr lang="zh-CN" altLang="en-US" dirty="0" smtClean="0"/>
              <a:t>算法特点</a:t>
            </a:r>
            <a:endParaRPr lang="zh-CN" altLang="en-US" dirty="0"/>
          </a:p>
        </p:txBody>
      </p:sp>
      <p:sp>
        <p:nvSpPr>
          <p:cNvPr id="3" name="内容占位符 2"/>
          <p:cNvSpPr>
            <a:spLocks noGrp="1"/>
          </p:cNvSpPr>
          <p:nvPr>
            <p:ph idx="1"/>
          </p:nvPr>
        </p:nvSpPr>
        <p:spPr/>
        <p:txBody>
          <a:bodyPr>
            <a:normAutofit/>
          </a:bodyPr>
          <a:lstStyle/>
          <a:p>
            <a:pPr lvl="0">
              <a:buClr>
                <a:srgbClr val="477AB1"/>
              </a:buClr>
            </a:pPr>
            <a:r>
              <a:rPr lang="en-US" altLang="zh-CN" sz="2800" dirty="0">
                <a:solidFill>
                  <a:prstClr val="black"/>
                </a:solidFill>
              </a:rPr>
              <a:t>SLIM</a:t>
            </a:r>
            <a:r>
              <a:rPr lang="zh-CN" altLang="en-US" sz="2800" dirty="0">
                <a:solidFill>
                  <a:prstClr val="black"/>
                </a:solidFill>
              </a:rPr>
              <a:t>算法是用来解决</a:t>
            </a:r>
            <a:r>
              <a:rPr lang="en-US" altLang="zh-CN" sz="2800" dirty="0">
                <a:solidFill>
                  <a:prstClr val="black"/>
                </a:solidFill>
              </a:rPr>
              <a:t>top-N</a:t>
            </a:r>
            <a:r>
              <a:rPr lang="zh-CN" altLang="en-US" sz="2800" dirty="0">
                <a:solidFill>
                  <a:prstClr val="black"/>
                </a:solidFill>
              </a:rPr>
              <a:t>问题的</a:t>
            </a:r>
            <a:r>
              <a:rPr lang="en-US" altLang="zh-CN" sz="2800" dirty="0">
                <a:solidFill>
                  <a:prstClr val="black"/>
                </a:solidFill>
              </a:rPr>
              <a:t>(</a:t>
            </a:r>
            <a:r>
              <a:rPr lang="zh-CN" altLang="en-US" sz="2800" dirty="0">
                <a:solidFill>
                  <a:prstClr val="black"/>
                </a:solidFill>
              </a:rPr>
              <a:t>论文题目：</a:t>
            </a:r>
            <a:r>
              <a:rPr lang="en-US" altLang="zh-CN" sz="2800" dirty="0">
                <a:solidFill>
                  <a:prstClr val="black"/>
                </a:solidFill>
              </a:rPr>
              <a:t>SLIM: Sparse Linear Methods for Top-N Recommender Systems )</a:t>
            </a:r>
            <a:r>
              <a:rPr lang="zh-CN" altLang="en-US" sz="2800" dirty="0">
                <a:solidFill>
                  <a:prstClr val="black"/>
                </a:solidFill>
              </a:rPr>
              <a:t>，即在评分矩阵中，用户感兴趣的分值为</a:t>
            </a:r>
            <a:r>
              <a:rPr lang="en-US" altLang="zh-CN" sz="2800" dirty="0">
                <a:solidFill>
                  <a:prstClr val="black"/>
                </a:solidFill>
              </a:rPr>
              <a:t>1</a:t>
            </a:r>
            <a:r>
              <a:rPr lang="zh-CN" altLang="en-US" sz="2800" dirty="0">
                <a:solidFill>
                  <a:prstClr val="black"/>
                </a:solidFill>
              </a:rPr>
              <a:t>，否则为</a:t>
            </a:r>
            <a:r>
              <a:rPr lang="en-US" altLang="zh-CN" sz="2800" dirty="0">
                <a:solidFill>
                  <a:prstClr val="black"/>
                </a:solidFill>
              </a:rPr>
              <a:t>0</a:t>
            </a:r>
            <a:r>
              <a:rPr lang="en-US" altLang="zh-CN" sz="2800" dirty="0" smtClean="0">
                <a:solidFill>
                  <a:prstClr val="black"/>
                </a:solidFill>
              </a:rPr>
              <a:t>.</a:t>
            </a:r>
            <a:endParaRPr lang="en-US" altLang="zh-CN" sz="2800" dirty="0" smtClean="0"/>
          </a:p>
          <a:p>
            <a:r>
              <a:rPr lang="zh-CN" altLang="en-US" sz="2800" dirty="0" smtClean="0"/>
              <a:t>在</a:t>
            </a:r>
            <a:r>
              <a:rPr lang="en-US" altLang="zh-CN" sz="2800" dirty="0" smtClean="0"/>
              <a:t>SLIM</a:t>
            </a:r>
            <a:r>
              <a:rPr lang="zh-CN" altLang="en-US" sz="2800" dirty="0" smtClean="0"/>
              <a:t>算法中，由于需要最小化</a:t>
            </a:r>
            <a:r>
              <a:rPr lang="en-US" altLang="zh-CN" sz="2800" dirty="0" smtClean="0"/>
              <a:t>R-RW</a:t>
            </a:r>
            <a:r>
              <a:rPr lang="zh-CN" altLang="en-US" sz="2800" dirty="0" smtClean="0"/>
              <a:t>，为了避免</a:t>
            </a:r>
            <a:r>
              <a:rPr lang="zh-CN" altLang="en-US" sz="2800" dirty="0"/>
              <a:t>矩阵</a:t>
            </a:r>
            <a:r>
              <a:rPr lang="en-US" altLang="zh-CN" sz="2800" dirty="0" smtClean="0"/>
              <a:t>W</a:t>
            </a:r>
            <a:r>
              <a:rPr lang="zh-CN" altLang="en-US" sz="2800" dirty="0" smtClean="0"/>
              <a:t>向单位阵收敛，要求需要学习的矩阵</a:t>
            </a:r>
            <a:r>
              <a:rPr lang="en-US" altLang="zh-CN" sz="2800" dirty="0" smtClean="0"/>
              <a:t>W</a:t>
            </a:r>
            <a:r>
              <a:rPr lang="zh-CN" altLang="en-US" sz="2800" dirty="0" smtClean="0"/>
              <a:t>的主对角线全部为</a:t>
            </a:r>
            <a:r>
              <a:rPr lang="en-US" altLang="zh-CN" sz="2800" dirty="0" smtClean="0"/>
              <a:t>0</a:t>
            </a:r>
            <a:r>
              <a:rPr lang="zh-CN" altLang="en-US" sz="2800" dirty="0" smtClean="0"/>
              <a:t>。</a:t>
            </a:r>
            <a:endParaRPr lang="en-US" altLang="zh-CN" sz="2800" dirty="0" smtClean="0"/>
          </a:p>
          <a:p>
            <a:r>
              <a:rPr lang="en-US" altLang="zh-CN" sz="2800" dirty="0" smtClean="0"/>
              <a:t>SLIM</a:t>
            </a:r>
            <a:r>
              <a:rPr lang="zh-CN" altLang="en-US" sz="2800" dirty="0" smtClean="0"/>
              <a:t>算法希望</a:t>
            </a:r>
            <a:r>
              <a:rPr lang="en-US" altLang="zh-CN" sz="2800" dirty="0" smtClean="0"/>
              <a:t>R</a:t>
            </a:r>
            <a:r>
              <a:rPr lang="zh-CN" altLang="en-US" sz="2800" dirty="0" smtClean="0"/>
              <a:t>与</a:t>
            </a:r>
            <a:r>
              <a:rPr lang="en-US" altLang="zh-CN" sz="2800" dirty="0" smtClean="0"/>
              <a:t>RW</a:t>
            </a:r>
            <a:r>
              <a:rPr lang="zh-CN" altLang="en-US" sz="2800" dirty="0" smtClean="0"/>
              <a:t>尽可能的接近，即希望</a:t>
            </a:r>
            <a:endParaRPr lang="en-US" altLang="zh-CN" sz="2800" dirty="0" smtClean="0"/>
          </a:p>
          <a:p>
            <a:endParaRPr lang="en-US" altLang="zh-CN" sz="2800" dirty="0"/>
          </a:p>
          <a:p>
            <a:endParaRPr lang="en-US" altLang="zh-CN" sz="2800" dirty="0" smtClean="0"/>
          </a:p>
          <a:p>
            <a:endParaRPr lang="en-US" altLang="zh-CN" sz="2800" dirty="0"/>
          </a:p>
          <a:p>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1166787967"/>
              </p:ext>
            </p:extLst>
          </p:nvPr>
        </p:nvGraphicFramePr>
        <p:xfrm>
          <a:off x="3673475" y="5373688"/>
          <a:ext cx="1943100" cy="792162"/>
        </p:xfrm>
        <a:graphic>
          <a:graphicData uri="http://schemas.openxmlformats.org/presentationml/2006/ole">
            <mc:AlternateContent xmlns:mc="http://schemas.openxmlformats.org/markup-compatibility/2006">
              <mc:Choice xmlns:v="urn:schemas-microsoft-com:vml" Requires="v">
                <p:oleObj spid="_x0000_s56416" name="Equation" r:id="rId3" imgW="685800" imgH="279360" progId="Equation.DSMT4">
                  <p:embed/>
                </p:oleObj>
              </mc:Choice>
              <mc:Fallback>
                <p:oleObj name="Equation" r:id="rId3" imgW="685800" imgH="279360" progId="Equation.DSMT4">
                  <p:embed/>
                  <p:pic>
                    <p:nvPicPr>
                      <p:cNvPr id="0" name=""/>
                      <p:cNvPicPr/>
                      <p:nvPr/>
                    </p:nvPicPr>
                    <p:blipFill>
                      <a:blip r:embed="rId4"/>
                      <a:stretch>
                        <a:fillRect/>
                      </a:stretch>
                    </p:blipFill>
                    <p:spPr>
                      <a:xfrm>
                        <a:off x="3673475" y="5373688"/>
                        <a:ext cx="1943100" cy="792162"/>
                      </a:xfrm>
                      <a:prstGeom prst="rect">
                        <a:avLst/>
                      </a:prstGeom>
                    </p:spPr>
                  </p:pic>
                </p:oleObj>
              </mc:Fallback>
            </mc:AlternateContent>
          </a:graphicData>
        </a:graphic>
      </p:graphicFrame>
      <p:sp>
        <p:nvSpPr>
          <p:cNvPr id="5" name="矩形标注 4"/>
          <p:cNvSpPr/>
          <p:nvPr/>
        </p:nvSpPr>
        <p:spPr>
          <a:xfrm>
            <a:off x="6093746" y="5661248"/>
            <a:ext cx="3074640" cy="972688"/>
          </a:xfrm>
          <a:prstGeom prst="wedgeRectCallout">
            <a:avLst>
              <a:gd name="adj1" fmla="val -66178"/>
              <a:gd name="adj2" fmla="val -3511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注意</a:t>
            </a:r>
            <a:r>
              <a:rPr lang="en-US" altLang="zh-CN" dirty="0" smtClean="0">
                <a:solidFill>
                  <a:srgbClr val="FF0000"/>
                </a:solidFill>
              </a:rPr>
              <a:t>《</a:t>
            </a:r>
            <a:r>
              <a:rPr lang="zh-CN" altLang="en-US" dirty="0" smtClean="0">
                <a:solidFill>
                  <a:srgbClr val="FF0000"/>
                </a:solidFill>
              </a:rPr>
              <a:t>推荐系统</a:t>
            </a:r>
            <a:r>
              <a:rPr lang="en-US" altLang="zh-CN" dirty="0" smtClean="0">
                <a:solidFill>
                  <a:srgbClr val="FF0000"/>
                </a:solidFill>
              </a:rPr>
              <a:t>》</a:t>
            </a:r>
            <a:r>
              <a:rPr lang="zh-CN" altLang="en-US" dirty="0" smtClean="0">
                <a:solidFill>
                  <a:srgbClr val="FF0000"/>
                </a:solidFill>
              </a:rPr>
              <a:t>中文版书中此处写错了</a:t>
            </a:r>
            <a:endParaRPr lang="zh-CN" altLang="en-US" dirty="0">
              <a:solidFill>
                <a:srgbClr val="FF0000"/>
              </a:solidFill>
            </a:endParaRPr>
          </a:p>
        </p:txBody>
      </p:sp>
    </p:spTree>
    <p:extLst>
      <p:ext uri="{BB962C8B-B14F-4D97-AF65-F5344CB8AC3E}">
        <p14:creationId xmlns:p14="http://schemas.microsoft.com/office/powerpoint/2010/main" val="7015850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如表中所示，我们希望预测新用户对于</a:t>
            </a:r>
            <a:r>
              <a:rPr lang="en-US" altLang="zh-CN" sz="2800" dirty="0" smtClean="0"/>
              <a:t>《</a:t>
            </a:r>
            <a:r>
              <a:rPr lang="zh-CN" altLang="en-US" sz="2800" dirty="0" smtClean="0"/>
              <a:t>流浪地球</a:t>
            </a:r>
            <a:r>
              <a:rPr lang="en-US" altLang="zh-CN" sz="2800" dirty="0" smtClean="0"/>
              <a:t>》</a:t>
            </a:r>
            <a:r>
              <a:rPr lang="zh-CN" altLang="en-US" sz="2800" dirty="0" smtClean="0"/>
              <a:t>的评分，根据公式</a:t>
            </a:r>
            <a:r>
              <a:rPr lang="en-US" altLang="zh-CN" sz="2800" dirty="0" smtClean="0"/>
              <a:t>(</a:t>
            </a:r>
            <a:r>
              <a:rPr lang="zh-CN" altLang="en-US" sz="2800" dirty="0" smtClean="0"/>
              <a:t>不考虑权重</a:t>
            </a:r>
            <a:r>
              <a:rPr lang="en-US" altLang="zh-CN" sz="2800" dirty="0" smtClean="0"/>
              <a:t>)</a:t>
            </a:r>
            <a:r>
              <a:rPr lang="zh-CN" altLang="en-US" sz="2800" dirty="0" smtClean="0"/>
              <a:t>，其评分为</a:t>
            </a:r>
            <a:r>
              <a:rPr lang="en-US" altLang="zh-CN" sz="2800" dirty="0" smtClean="0"/>
              <a:t>(4+5)/2=4.5.</a:t>
            </a:r>
          </a:p>
          <a:p>
            <a:r>
              <a:rPr lang="zh-CN" altLang="en-US" sz="2800" dirty="0" smtClean="0"/>
              <a:t>如果假设权重分别为</a:t>
            </a:r>
            <a:r>
              <a:rPr lang="en-US" altLang="zh-CN" sz="2800" dirty="0" smtClean="0"/>
              <a:t>0.8</a:t>
            </a:r>
            <a:r>
              <a:rPr lang="zh-CN" altLang="en-US" sz="2800" dirty="0" smtClean="0"/>
              <a:t>和</a:t>
            </a:r>
            <a:r>
              <a:rPr lang="en-US" altLang="zh-CN" sz="2800" dirty="0" smtClean="0"/>
              <a:t>0.6</a:t>
            </a:r>
            <a:r>
              <a:rPr lang="zh-CN" altLang="en-US" sz="2800" dirty="0" smtClean="0"/>
              <a:t>，那么新用户对于</a:t>
            </a:r>
            <a:r>
              <a:rPr lang="zh-CN" altLang="en-US" sz="2800" dirty="0">
                <a:solidFill>
                  <a:prstClr val="black"/>
                </a:solidFill>
              </a:rPr>
              <a:t>流浪地球</a:t>
            </a:r>
            <a:r>
              <a:rPr lang="en-US" altLang="zh-CN" sz="2800" dirty="0">
                <a:solidFill>
                  <a:prstClr val="black"/>
                </a:solidFill>
              </a:rPr>
              <a:t>》</a:t>
            </a:r>
            <a:r>
              <a:rPr lang="zh-CN" altLang="en-US" sz="2800" dirty="0">
                <a:solidFill>
                  <a:prstClr val="black"/>
                </a:solidFill>
              </a:rPr>
              <a:t>的</a:t>
            </a:r>
            <a:r>
              <a:rPr lang="zh-CN" altLang="en-US" sz="2800" dirty="0" smtClean="0">
                <a:solidFill>
                  <a:prstClr val="black"/>
                </a:solidFill>
              </a:rPr>
              <a:t>评分将被预测为</a:t>
            </a:r>
            <a:r>
              <a:rPr lang="en-US" altLang="zh-CN" sz="2800" dirty="0" smtClean="0">
                <a:solidFill>
                  <a:prstClr val="black"/>
                </a:solidFill>
              </a:rPr>
              <a:t>(5×0.8+4×0.6)/(0.8+0.6)=4.57.</a:t>
            </a:r>
          </a:p>
          <a:p>
            <a:pPr lvl="0">
              <a:buClr>
                <a:srgbClr val="477AB1"/>
              </a:buClr>
            </a:pPr>
            <a:r>
              <a:rPr lang="zh-CN" altLang="en-US" sz="2800" dirty="0">
                <a:solidFill>
                  <a:prstClr val="black"/>
                </a:solidFill>
              </a:rPr>
              <a:t>同时在表中可以看出</a:t>
            </a:r>
            <a:r>
              <a:rPr lang="zh-CN" altLang="en-US" sz="2800" dirty="0" smtClean="0">
                <a:solidFill>
                  <a:prstClr val="black"/>
                </a:solidFill>
              </a:rPr>
              <a:t>，用户</a:t>
            </a:r>
            <a:r>
              <a:rPr lang="en-US" altLang="zh-CN" sz="2800" dirty="0" smtClean="0">
                <a:solidFill>
                  <a:prstClr val="black"/>
                </a:solidFill>
              </a:rPr>
              <a:t>3</a:t>
            </a:r>
            <a:r>
              <a:rPr lang="zh-CN" altLang="en-US" sz="2800" dirty="0" smtClean="0">
                <a:solidFill>
                  <a:prstClr val="black"/>
                </a:solidFill>
              </a:rPr>
              <a:t>与</a:t>
            </a:r>
            <a:r>
              <a:rPr lang="zh-CN" altLang="en-US" sz="2800" dirty="0">
                <a:solidFill>
                  <a:prstClr val="black"/>
                </a:solidFill>
              </a:rPr>
              <a:t>此人</a:t>
            </a:r>
            <a:r>
              <a:rPr lang="zh-CN" altLang="en-US" sz="2800" dirty="0" smtClean="0">
                <a:solidFill>
                  <a:prstClr val="black"/>
                </a:solidFill>
              </a:rPr>
              <a:t>的偏好是</a:t>
            </a:r>
            <a:r>
              <a:rPr lang="zh-CN" altLang="en-US" sz="2800" dirty="0">
                <a:solidFill>
                  <a:prstClr val="black"/>
                </a:solidFill>
              </a:rPr>
              <a:t>相反的，那么在预测评分时，可以取其相反地观点来对新用户的评分进行预测。</a:t>
            </a:r>
            <a:endParaRPr lang="en-US" altLang="zh-CN" sz="2800" dirty="0">
              <a:solidFill>
                <a:prstClr val="black"/>
              </a:solidFill>
            </a:endParaRPr>
          </a:p>
          <a:p>
            <a:endParaRPr lang="zh-CN" altLang="en-US" sz="2800" dirty="0"/>
          </a:p>
        </p:txBody>
      </p:sp>
    </p:spTree>
    <p:extLst>
      <p:ext uri="{BB962C8B-B14F-4D97-AF65-F5344CB8AC3E}">
        <p14:creationId xmlns:p14="http://schemas.microsoft.com/office/powerpoint/2010/main" val="368774463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solidFill>
                  <a:srgbClr val="001B36"/>
                </a:solidFill>
              </a:rPr>
              <a:t>SLIM</a:t>
            </a:r>
            <a:r>
              <a:rPr lang="zh-CN" altLang="en-US" dirty="0">
                <a:solidFill>
                  <a:srgbClr val="001B36"/>
                </a:solidFill>
              </a:rPr>
              <a:t>算法特点</a:t>
            </a:r>
            <a:endParaRPr lang="zh-CN" altLang="en-US" dirty="0"/>
          </a:p>
        </p:txBody>
      </p:sp>
      <p:sp>
        <p:nvSpPr>
          <p:cNvPr id="3" name="内容占位符 2"/>
          <p:cNvSpPr>
            <a:spLocks noGrp="1"/>
          </p:cNvSpPr>
          <p:nvPr>
            <p:ph idx="1"/>
          </p:nvPr>
        </p:nvSpPr>
        <p:spPr/>
        <p:txBody>
          <a:bodyPr>
            <a:normAutofit/>
          </a:bodyPr>
          <a:lstStyle/>
          <a:p>
            <a:pPr lvl="0">
              <a:buClr>
                <a:srgbClr val="477AB1"/>
              </a:buClr>
            </a:pPr>
            <a:r>
              <a:rPr lang="zh-CN" altLang="en-US" sz="2800" dirty="0">
                <a:solidFill>
                  <a:prstClr val="black"/>
                </a:solidFill>
              </a:rPr>
              <a:t>此式展开</a:t>
            </a:r>
            <a:r>
              <a:rPr lang="zh-CN" altLang="en-US" sz="2800" dirty="0" smtClean="0">
                <a:solidFill>
                  <a:prstClr val="black"/>
                </a:solidFill>
              </a:rPr>
              <a:t>为</a:t>
            </a:r>
            <a:endParaRPr lang="en-US" altLang="zh-CN" sz="2800" dirty="0" smtClean="0">
              <a:solidFill>
                <a:prstClr val="black"/>
              </a:solidFill>
            </a:endParaRPr>
          </a:p>
          <a:p>
            <a:pPr lvl="0">
              <a:buClr>
                <a:srgbClr val="477AB1"/>
              </a:buClr>
            </a:pPr>
            <a:endParaRPr lang="en-US" altLang="zh-CN" sz="2800" dirty="0">
              <a:solidFill>
                <a:prstClr val="black"/>
              </a:solidFill>
            </a:endParaRPr>
          </a:p>
          <a:p>
            <a:pPr lvl="0">
              <a:buClr>
                <a:srgbClr val="477AB1"/>
              </a:buClr>
            </a:pPr>
            <a:endParaRPr lang="en-US" altLang="zh-CN" sz="2800" dirty="0" smtClean="0">
              <a:solidFill>
                <a:prstClr val="black"/>
              </a:solidFill>
            </a:endParaRPr>
          </a:p>
          <a:p>
            <a:pPr lvl="0">
              <a:buClr>
                <a:srgbClr val="477AB1"/>
              </a:buClr>
            </a:pPr>
            <a:r>
              <a:rPr lang="zh-CN" altLang="en-US" sz="2800" dirty="0" smtClean="0">
                <a:solidFill>
                  <a:prstClr val="black"/>
                </a:solidFill>
              </a:rPr>
              <a:t>同时</a:t>
            </a:r>
            <a:r>
              <a:rPr lang="zh-CN" altLang="en-US" sz="2800" dirty="0">
                <a:solidFill>
                  <a:prstClr val="black"/>
                </a:solidFill>
              </a:rPr>
              <a:t>应注意，矩阵</a:t>
            </a:r>
            <a:r>
              <a:rPr lang="en-US" altLang="zh-CN" sz="2800" dirty="0">
                <a:solidFill>
                  <a:prstClr val="black"/>
                </a:solidFill>
              </a:rPr>
              <a:t>W</a:t>
            </a:r>
            <a:r>
              <a:rPr lang="zh-CN" altLang="en-US" sz="2800" dirty="0">
                <a:solidFill>
                  <a:prstClr val="black"/>
                </a:solidFill>
              </a:rPr>
              <a:t>的主对角线为</a:t>
            </a:r>
            <a:r>
              <a:rPr lang="en-US" altLang="zh-CN" sz="2800" dirty="0">
                <a:solidFill>
                  <a:prstClr val="black"/>
                </a:solidFill>
              </a:rPr>
              <a:t>0</a:t>
            </a:r>
            <a:r>
              <a:rPr lang="zh-CN" altLang="en-US" sz="2800" dirty="0">
                <a:solidFill>
                  <a:prstClr val="black"/>
                </a:solidFill>
              </a:rPr>
              <a:t>，</a:t>
            </a:r>
            <a:r>
              <a:rPr lang="zh-CN" altLang="en-US" sz="2800" dirty="0" smtClean="0">
                <a:solidFill>
                  <a:prstClr val="black"/>
                </a:solidFill>
              </a:rPr>
              <a:t>即</a:t>
            </a:r>
            <a:endParaRPr lang="en-US" altLang="zh-CN" sz="2800" dirty="0" smtClean="0">
              <a:solidFill>
                <a:prstClr val="black"/>
              </a:solidFill>
            </a:endParaRPr>
          </a:p>
          <a:p>
            <a:pPr lvl="0">
              <a:buClr>
                <a:srgbClr val="477AB1"/>
              </a:buClr>
            </a:pPr>
            <a:endParaRPr lang="en-US" altLang="zh-CN" sz="2800" dirty="0">
              <a:solidFill>
                <a:prstClr val="black"/>
              </a:solidFill>
            </a:endParaRPr>
          </a:p>
          <a:p>
            <a:pPr lvl="0">
              <a:buClr>
                <a:srgbClr val="477AB1"/>
              </a:buClr>
            </a:pPr>
            <a:endParaRPr lang="en-US" altLang="zh-CN" sz="2800" dirty="0" smtClean="0">
              <a:solidFill>
                <a:prstClr val="black"/>
              </a:solidFill>
            </a:endParaRPr>
          </a:p>
          <a:p>
            <a:pPr lvl="0">
              <a:buClr>
                <a:srgbClr val="477AB1"/>
              </a:buClr>
            </a:pPr>
            <a:r>
              <a:rPr lang="zh-CN" altLang="en-US" sz="2800" dirty="0" smtClean="0">
                <a:solidFill>
                  <a:prstClr val="black"/>
                </a:solidFill>
              </a:rPr>
              <a:t>所以</a:t>
            </a:r>
            <a:r>
              <a:rPr lang="zh-CN" altLang="en-US" sz="2800" dirty="0">
                <a:solidFill>
                  <a:prstClr val="black"/>
                </a:solidFill>
              </a:rPr>
              <a:t>，此处与线性回归类似，即用用户</a:t>
            </a:r>
            <a:r>
              <a:rPr lang="en-US" altLang="zh-CN" sz="2800" dirty="0">
                <a:solidFill>
                  <a:prstClr val="black"/>
                </a:solidFill>
              </a:rPr>
              <a:t>u</a:t>
            </a:r>
            <a:r>
              <a:rPr lang="zh-CN" altLang="en-US" sz="2800" dirty="0" smtClean="0">
                <a:solidFill>
                  <a:prstClr val="black"/>
                </a:solidFill>
              </a:rPr>
              <a:t>对除物品</a:t>
            </a:r>
            <a:r>
              <a:rPr lang="en-US" altLang="zh-CN" sz="2800" dirty="0" err="1">
                <a:solidFill>
                  <a:prstClr val="black"/>
                </a:solidFill>
              </a:rPr>
              <a:t>i</a:t>
            </a:r>
            <a:r>
              <a:rPr lang="zh-CN" altLang="en-US" sz="2800" dirty="0">
                <a:solidFill>
                  <a:prstClr val="black"/>
                </a:solidFill>
              </a:rPr>
              <a:t>以外的物品的感兴趣程度来预测对物品</a:t>
            </a:r>
            <a:r>
              <a:rPr lang="en-US" altLang="zh-CN" sz="2800" dirty="0" err="1">
                <a:solidFill>
                  <a:prstClr val="black"/>
                </a:solidFill>
              </a:rPr>
              <a:t>i</a:t>
            </a:r>
            <a:r>
              <a:rPr lang="zh-CN" altLang="en-US" sz="2800" dirty="0">
                <a:solidFill>
                  <a:prstClr val="black"/>
                </a:solidFill>
              </a:rPr>
              <a:t>个感兴趣</a:t>
            </a:r>
            <a:r>
              <a:rPr lang="zh-CN" altLang="en-US" sz="2800" dirty="0" smtClean="0">
                <a:solidFill>
                  <a:prstClr val="black"/>
                </a:solidFill>
              </a:rPr>
              <a:t>程度，且原矩阵中用户不感兴趣的评分为</a:t>
            </a:r>
            <a:r>
              <a:rPr lang="en-US" altLang="zh-CN" sz="2800" dirty="0" smtClean="0">
                <a:solidFill>
                  <a:prstClr val="black"/>
                </a:solidFill>
              </a:rPr>
              <a:t>0</a:t>
            </a:r>
            <a:r>
              <a:rPr lang="zh-CN" altLang="en-US" sz="2800" dirty="0" smtClean="0">
                <a:solidFill>
                  <a:prstClr val="black"/>
                </a:solidFill>
              </a:rPr>
              <a:t>，即用</a:t>
            </a:r>
            <a:endParaRPr lang="en-US" altLang="zh-CN" sz="2800" dirty="0">
              <a:solidFill>
                <a:prstClr val="black"/>
              </a:solidFill>
            </a:endParaRPr>
          </a:p>
          <a:p>
            <a:pPr lvl="0">
              <a:buClr>
                <a:srgbClr val="477AB1"/>
              </a:buClr>
            </a:pPr>
            <a:endParaRPr lang="en-US" altLang="zh-CN" sz="2800" dirty="0">
              <a:solidFill>
                <a:prstClr val="black"/>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234128066"/>
              </p:ext>
            </p:extLst>
          </p:nvPr>
        </p:nvGraphicFramePr>
        <p:xfrm>
          <a:off x="1979712" y="2204864"/>
          <a:ext cx="5800725" cy="720725"/>
        </p:xfrm>
        <a:graphic>
          <a:graphicData uri="http://schemas.openxmlformats.org/presentationml/2006/ole">
            <mc:AlternateContent xmlns:mc="http://schemas.openxmlformats.org/markup-compatibility/2006">
              <mc:Choice xmlns:v="urn:schemas-microsoft-com:vml" Requires="v">
                <p:oleObj spid="_x0000_s58550" name="Equation" r:id="rId3" imgW="1841400" imgH="228600" progId="Equation.DSMT4">
                  <p:embed/>
                </p:oleObj>
              </mc:Choice>
              <mc:Fallback>
                <p:oleObj name="Equation" r:id="rId3" imgW="1841400" imgH="228600" progId="Equation.DSMT4">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2204864"/>
                        <a:ext cx="580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322540997"/>
              </p:ext>
            </p:extLst>
          </p:nvPr>
        </p:nvGraphicFramePr>
        <p:xfrm>
          <a:off x="3851920" y="3789040"/>
          <a:ext cx="1360488" cy="719138"/>
        </p:xfrm>
        <a:graphic>
          <a:graphicData uri="http://schemas.openxmlformats.org/presentationml/2006/ole">
            <mc:AlternateContent xmlns:mc="http://schemas.openxmlformats.org/markup-compatibility/2006">
              <mc:Choice xmlns:v="urn:schemas-microsoft-com:vml" Requires="v">
                <p:oleObj spid="_x0000_s58551" name="Equation" r:id="rId5" imgW="431640" imgH="228600" progId="Equation.DSMT4">
                  <p:embed/>
                </p:oleObj>
              </mc:Choice>
              <mc:Fallback>
                <p:oleObj name="Equation" r:id="rId5" imgW="431640" imgH="228600" progId="Equation.DSMT4">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920" y="3789040"/>
                        <a:ext cx="1360488"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3033817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SLIM</a:t>
            </a:r>
            <a:r>
              <a:rPr lang="zh-CN" altLang="en-US" dirty="0" smtClean="0"/>
              <a:t>算法特点</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户不感兴趣的物品不参与对物品</a:t>
            </a:r>
            <a:r>
              <a:rPr lang="en-US" altLang="zh-CN" sz="2800" dirty="0" err="1" smtClean="0"/>
              <a:t>i</a:t>
            </a:r>
            <a:r>
              <a:rPr lang="zh-CN" altLang="en-US" sz="2800" dirty="0" smtClean="0"/>
              <a:t>的预测</a:t>
            </a:r>
            <a:r>
              <a:rPr lang="en-US" altLang="zh-CN" sz="2800" dirty="0" smtClean="0"/>
              <a:t>(</a:t>
            </a:r>
            <a:r>
              <a:rPr lang="zh-CN" altLang="en-US" sz="2800" dirty="0" smtClean="0"/>
              <a:t>随着梯度下降的过程，这些评分也会发生变化，但应该还是小于用户真正感兴趣的物品</a:t>
            </a:r>
            <a:r>
              <a:rPr lang="en-US" altLang="zh-CN" sz="2800" dirty="0" smtClean="0"/>
              <a:t>)</a:t>
            </a:r>
            <a:r>
              <a:rPr lang="zh-CN" altLang="en-US" sz="2800" dirty="0" smtClean="0"/>
              <a:t>，那么</a:t>
            </a:r>
            <a:r>
              <a:rPr lang="en-US" altLang="zh-CN" sz="2800" dirty="0" smtClean="0"/>
              <a:t>SLIM</a:t>
            </a:r>
            <a:r>
              <a:rPr lang="zh-CN" altLang="en-US" sz="2800" dirty="0" smtClean="0"/>
              <a:t>算法其实利用了物品之间的相似度，而没有人为的规定邻域，提高了精度。</a:t>
            </a:r>
            <a:endParaRPr lang="en-US" altLang="zh-CN" sz="2800" dirty="0" smtClean="0"/>
          </a:p>
        </p:txBody>
      </p:sp>
    </p:spTree>
    <p:extLst>
      <p:ext uri="{BB962C8B-B14F-4D97-AF65-F5344CB8AC3E}">
        <p14:creationId xmlns:p14="http://schemas.microsoft.com/office/powerpoint/2010/main" val="147134818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复习</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协同过滤概念</a:t>
            </a:r>
            <a:endParaRPr lang="en-US" altLang="zh-CN" sz="2800" dirty="0" smtClean="0"/>
          </a:p>
          <a:p>
            <a:r>
              <a:rPr lang="zh-CN" altLang="en-US" sz="2800" dirty="0"/>
              <a:t>基于</a:t>
            </a:r>
            <a:r>
              <a:rPr lang="zh-CN" altLang="en-US" sz="2800" dirty="0" smtClean="0"/>
              <a:t>物品和基于用户</a:t>
            </a:r>
            <a:endParaRPr lang="en-US" altLang="zh-CN" sz="2800" dirty="0" smtClean="0"/>
          </a:p>
          <a:p>
            <a:r>
              <a:rPr lang="zh-CN" altLang="en-US" sz="2800" dirty="0"/>
              <a:t>评分</a:t>
            </a:r>
            <a:r>
              <a:rPr lang="zh-CN" altLang="en-US" sz="2800" dirty="0" smtClean="0"/>
              <a:t>标准化</a:t>
            </a:r>
            <a:endParaRPr lang="en-US" altLang="zh-CN" sz="2800" dirty="0" smtClean="0"/>
          </a:p>
          <a:p>
            <a:r>
              <a:rPr lang="zh-CN" altLang="en-US" sz="2800" dirty="0" smtClean="0"/>
              <a:t>相似度与权重</a:t>
            </a:r>
            <a:endParaRPr lang="en-US" altLang="zh-CN" sz="2800" dirty="0" smtClean="0"/>
          </a:p>
          <a:p>
            <a:r>
              <a:rPr lang="zh-CN" altLang="en-US" sz="2800" dirty="0"/>
              <a:t>协同</a:t>
            </a:r>
            <a:r>
              <a:rPr lang="zh-CN" altLang="en-US" sz="2800" dirty="0" smtClean="0"/>
              <a:t>过滤优缺点</a:t>
            </a:r>
            <a:endParaRPr lang="en-US" altLang="zh-CN" sz="2800" dirty="0" smtClean="0"/>
          </a:p>
          <a:p>
            <a:r>
              <a:rPr lang="zh-CN" altLang="en-US" sz="2800" dirty="0"/>
              <a:t>基于图的</a:t>
            </a:r>
            <a:r>
              <a:rPr lang="zh-CN" altLang="en-US" sz="2800" dirty="0" smtClean="0"/>
              <a:t>方法</a:t>
            </a:r>
            <a:endParaRPr lang="en-US" altLang="zh-CN" sz="2800" dirty="0" smtClean="0"/>
          </a:p>
          <a:p>
            <a:r>
              <a:rPr lang="zh-CN" altLang="en-US" sz="2800" dirty="0"/>
              <a:t>基于学习的方法</a:t>
            </a:r>
          </a:p>
        </p:txBody>
      </p:sp>
    </p:spTree>
    <p:extLst>
      <p:ext uri="{BB962C8B-B14F-4D97-AF65-F5344CB8AC3E}">
        <p14:creationId xmlns:p14="http://schemas.microsoft.com/office/powerpoint/2010/main" val="879579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基于</a:t>
            </a:r>
            <a:r>
              <a:rPr lang="zh-CN" altLang="en-US" dirty="0" smtClean="0"/>
              <a:t>物品的推荐</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除了以行为单位进行对比寻找近邻外，还可以以列为单位进行对比，称为基于物品的推荐。</a:t>
            </a:r>
            <a:endParaRPr lang="en-US" altLang="zh-CN" sz="2800" dirty="0" smtClean="0"/>
          </a:p>
          <a:p>
            <a:r>
              <a:rPr lang="zh-CN" altLang="en-US" sz="2800" dirty="0"/>
              <a:t>基于物品</a:t>
            </a:r>
            <a:r>
              <a:rPr lang="zh-CN" altLang="en-US" sz="2800" dirty="0" smtClean="0"/>
              <a:t>的推荐计算方法与基于用户的推荐方法类似。</a:t>
            </a:r>
            <a:endParaRPr lang="en-US" altLang="zh-CN" sz="2800" dirty="0" smtClean="0"/>
          </a:p>
          <a:p>
            <a:endParaRPr lang="zh-CN" altLang="en-US" sz="2800" dirty="0"/>
          </a:p>
        </p:txBody>
      </p:sp>
      <p:graphicFrame>
        <p:nvGraphicFramePr>
          <p:cNvPr id="4" name="内容占位符 3"/>
          <p:cNvGraphicFramePr>
            <a:graphicFrameLocks/>
          </p:cNvGraphicFramePr>
          <p:nvPr>
            <p:extLst>
              <p:ext uri="{D42A27DB-BD31-4B8C-83A1-F6EECF244321}">
                <p14:modId xmlns:p14="http://schemas.microsoft.com/office/powerpoint/2010/main" val="1813799091"/>
              </p:ext>
            </p:extLst>
          </p:nvPr>
        </p:nvGraphicFramePr>
        <p:xfrm>
          <a:off x="2123728" y="3356992"/>
          <a:ext cx="6203034" cy="3240560"/>
        </p:xfrm>
        <a:graphic>
          <a:graphicData uri="http://schemas.openxmlformats.org/drawingml/2006/table">
            <a:tbl>
              <a:tblPr firstRow="1" bandRow="1">
                <a:tableStyleId>{5C22544A-7EE6-4342-B048-85BDC9FD1C3A}</a:tableStyleId>
              </a:tblPr>
              <a:tblGrid>
                <a:gridCol w="1033839"/>
                <a:gridCol w="1033839"/>
                <a:gridCol w="1033839"/>
                <a:gridCol w="1033839"/>
                <a:gridCol w="1033839"/>
                <a:gridCol w="1033839"/>
              </a:tblGrid>
              <a:tr h="619726">
                <a:tc>
                  <a:txBody>
                    <a:bodyPr/>
                    <a:lstStyle/>
                    <a:p>
                      <a:pPr algn="ctr"/>
                      <a:endParaRPr lang="zh-CN" altLang="en-US" sz="2000" dirty="0"/>
                    </a:p>
                  </a:txBody>
                  <a:tcPr anchor="ctr"/>
                </a:tc>
                <a:tc>
                  <a:txBody>
                    <a:bodyPr/>
                    <a:lstStyle/>
                    <a:p>
                      <a:pPr algn="ctr"/>
                      <a:r>
                        <a:rPr lang="zh-CN" altLang="en-US" sz="2000" dirty="0" smtClean="0"/>
                        <a:t>流浪地球</a:t>
                      </a:r>
                      <a:endParaRPr lang="zh-CN" altLang="en-US" sz="2000" dirty="0"/>
                    </a:p>
                  </a:txBody>
                  <a:tcPr anchor="ctr"/>
                </a:tc>
                <a:tc>
                  <a:txBody>
                    <a:bodyPr/>
                    <a:lstStyle/>
                    <a:p>
                      <a:pPr algn="ctr"/>
                      <a:r>
                        <a:rPr lang="zh-CN" altLang="en-US" sz="2000" dirty="0" smtClean="0"/>
                        <a:t>教父</a:t>
                      </a:r>
                      <a:endParaRPr lang="zh-CN" altLang="en-US" sz="2000" dirty="0"/>
                    </a:p>
                  </a:txBody>
                  <a:tcPr anchor="ctr"/>
                </a:tc>
                <a:tc>
                  <a:txBody>
                    <a:bodyPr/>
                    <a:lstStyle/>
                    <a:p>
                      <a:pPr algn="ctr"/>
                      <a:r>
                        <a:rPr lang="zh-CN" altLang="en-US" sz="2000" dirty="0" smtClean="0"/>
                        <a:t>星球大战</a:t>
                      </a:r>
                      <a:endParaRPr lang="zh-CN" altLang="en-US" sz="2000" dirty="0"/>
                    </a:p>
                  </a:txBody>
                  <a:tcPr anchor="ctr"/>
                </a:tc>
                <a:tc>
                  <a:txBody>
                    <a:bodyPr/>
                    <a:lstStyle/>
                    <a:p>
                      <a:pPr algn="ctr"/>
                      <a:r>
                        <a:rPr lang="zh-CN" altLang="en-US" sz="2000" dirty="0" smtClean="0"/>
                        <a:t>喜剧之王</a:t>
                      </a:r>
                      <a:endParaRPr lang="zh-CN" altLang="en-US" sz="2000" dirty="0"/>
                    </a:p>
                  </a:txBody>
                  <a:tcPr anchor="ctr"/>
                </a:tc>
                <a:tc>
                  <a:txBody>
                    <a:bodyPr/>
                    <a:lstStyle/>
                    <a:p>
                      <a:pPr algn="ctr"/>
                      <a:r>
                        <a:rPr lang="zh-CN" altLang="en-US" sz="2000" dirty="0" smtClean="0"/>
                        <a:t>七宗罪</a:t>
                      </a:r>
                      <a:endParaRPr lang="zh-CN" altLang="en-US" sz="2000" dirty="0"/>
                    </a:p>
                  </a:txBody>
                  <a:tcPr anchor="ctr"/>
                </a:tc>
              </a:tr>
              <a:tr h="507904">
                <a:tc>
                  <a:txBody>
                    <a:bodyPr/>
                    <a:lstStyle/>
                    <a:p>
                      <a:pPr algn="ctr"/>
                      <a:r>
                        <a:rPr lang="zh-CN" altLang="en-US" sz="2000" dirty="0" smtClean="0"/>
                        <a:t>用户</a:t>
                      </a:r>
                      <a:r>
                        <a:rPr lang="en-US" altLang="zh-CN" sz="2000" dirty="0" smtClean="0"/>
                        <a:t>1</a:t>
                      </a:r>
                      <a:endParaRPr lang="zh-CN" altLang="en-US" sz="2000" dirty="0"/>
                    </a:p>
                  </a:txBody>
                  <a:tcPr anchor="ctr"/>
                </a:tc>
                <a:tc>
                  <a:txBody>
                    <a:bodyPr/>
                    <a:lstStyle/>
                    <a:p>
                      <a:pPr algn="ctr"/>
                      <a:r>
                        <a:rPr lang="en-US" altLang="zh-CN" sz="2000" dirty="0" smtClean="0"/>
                        <a:t>5</a:t>
                      </a:r>
                      <a:endParaRPr lang="zh-CN" altLang="en-US" sz="2000" dirty="0"/>
                    </a:p>
                  </a:txBody>
                  <a:tcPr anchor="ctr"/>
                </a:tc>
                <a:tc>
                  <a:txBody>
                    <a:bodyPr/>
                    <a:lstStyle/>
                    <a:p>
                      <a:pPr algn="ctr"/>
                      <a:r>
                        <a:rPr lang="en-US" altLang="zh-CN" sz="2000" dirty="0" smtClean="0"/>
                        <a:t>1</a:t>
                      </a:r>
                      <a:endParaRPr lang="zh-CN" altLang="en-US" sz="2000" dirty="0"/>
                    </a:p>
                  </a:txBody>
                  <a:tcPr anchor="ctr"/>
                </a:tc>
                <a:tc>
                  <a:txBody>
                    <a:bodyPr/>
                    <a:lstStyle/>
                    <a:p>
                      <a:pPr algn="ctr"/>
                      <a:r>
                        <a:rPr lang="en-US" altLang="zh-CN" sz="2000" dirty="0" smtClean="0"/>
                        <a:t>1</a:t>
                      </a:r>
                      <a:endParaRPr lang="zh-CN" altLang="en-US" sz="2000" dirty="0"/>
                    </a:p>
                  </a:txBody>
                  <a:tcPr anchor="ctr"/>
                </a:tc>
                <a:tc>
                  <a:txBody>
                    <a:bodyPr/>
                    <a:lstStyle/>
                    <a:p>
                      <a:pPr algn="ctr"/>
                      <a:r>
                        <a:rPr lang="en-US" altLang="zh-CN" sz="2000" dirty="0" smtClean="0"/>
                        <a:t>5</a:t>
                      </a:r>
                      <a:endParaRPr lang="zh-CN" altLang="en-US" sz="2000" dirty="0"/>
                    </a:p>
                  </a:txBody>
                  <a:tcPr anchor="ctr"/>
                </a:tc>
                <a:tc>
                  <a:txBody>
                    <a:bodyPr/>
                    <a:lstStyle/>
                    <a:p>
                      <a:pPr algn="ctr"/>
                      <a:r>
                        <a:rPr lang="en-US" altLang="zh-CN" sz="2000" dirty="0" smtClean="0"/>
                        <a:t>1</a:t>
                      </a:r>
                      <a:endParaRPr lang="zh-CN" altLang="en-US" sz="2000" dirty="0"/>
                    </a:p>
                  </a:txBody>
                  <a:tcPr anchor="ctr"/>
                </a:tc>
              </a:tr>
              <a:tr h="507904">
                <a:tc>
                  <a:txBody>
                    <a:bodyPr/>
                    <a:lstStyle/>
                    <a:p>
                      <a:pPr algn="ctr"/>
                      <a:r>
                        <a:rPr lang="zh-CN" altLang="en-US" sz="2000" dirty="0" smtClean="0"/>
                        <a:t>用户</a:t>
                      </a:r>
                      <a:r>
                        <a:rPr lang="en-US" altLang="zh-CN" sz="2000" dirty="0" smtClean="0"/>
                        <a:t>2</a:t>
                      </a:r>
                      <a:endParaRPr lang="zh-CN" altLang="en-US" sz="2000" dirty="0"/>
                    </a:p>
                  </a:txBody>
                  <a:tcPr anchor="ctr"/>
                </a:tc>
                <a:tc>
                  <a:txBody>
                    <a:bodyPr/>
                    <a:lstStyle/>
                    <a:p>
                      <a:pPr algn="ctr"/>
                      <a:r>
                        <a:rPr lang="en-US" altLang="zh-CN" sz="2000" dirty="0" smtClean="0"/>
                        <a:t>4</a:t>
                      </a:r>
                      <a:endParaRPr lang="zh-CN" altLang="en-US" sz="2000" dirty="0"/>
                    </a:p>
                  </a:txBody>
                  <a:tcPr anchor="ctr"/>
                </a:tc>
                <a:tc>
                  <a:txBody>
                    <a:bodyPr/>
                    <a:lstStyle/>
                    <a:p>
                      <a:pPr algn="ctr"/>
                      <a:r>
                        <a:rPr lang="en-US" altLang="zh-CN" sz="2000" dirty="0" smtClean="0"/>
                        <a:t>1</a:t>
                      </a:r>
                      <a:endParaRPr lang="zh-CN" altLang="en-US" sz="2000" dirty="0"/>
                    </a:p>
                  </a:txBody>
                  <a:tcPr anchor="ctr"/>
                </a:tc>
                <a:tc>
                  <a:txBody>
                    <a:bodyPr/>
                    <a:lstStyle/>
                    <a:p>
                      <a:pPr algn="ctr"/>
                      <a:r>
                        <a:rPr lang="en-US" altLang="zh-CN" sz="2000" dirty="0" smtClean="0"/>
                        <a:t>1</a:t>
                      </a:r>
                      <a:endParaRPr lang="zh-CN" altLang="en-US" sz="2000" dirty="0"/>
                    </a:p>
                  </a:txBody>
                  <a:tcPr anchor="ctr"/>
                </a:tc>
                <a:tc>
                  <a:txBody>
                    <a:bodyPr/>
                    <a:lstStyle/>
                    <a:p>
                      <a:pPr algn="ctr"/>
                      <a:r>
                        <a:rPr lang="en-US" altLang="zh-CN" sz="2000" dirty="0" smtClean="0"/>
                        <a:t>4</a:t>
                      </a:r>
                      <a:endParaRPr lang="zh-CN" altLang="en-US" sz="2000" dirty="0"/>
                    </a:p>
                  </a:txBody>
                  <a:tcPr anchor="ctr"/>
                </a:tc>
                <a:tc>
                  <a:txBody>
                    <a:bodyPr/>
                    <a:lstStyle/>
                    <a:p>
                      <a:pPr algn="ctr"/>
                      <a:r>
                        <a:rPr lang="en-US" altLang="zh-CN" sz="2000" dirty="0" smtClean="0"/>
                        <a:t>2</a:t>
                      </a:r>
                      <a:endParaRPr lang="zh-CN" altLang="en-US" sz="2000" dirty="0"/>
                    </a:p>
                  </a:txBody>
                  <a:tcPr anchor="ctr"/>
                </a:tc>
              </a:tr>
              <a:tr h="507904">
                <a:tc>
                  <a:txBody>
                    <a:bodyPr/>
                    <a:lstStyle/>
                    <a:p>
                      <a:pPr algn="ctr"/>
                      <a:r>
                        <a:rPr lang="zh-CN" altLang="en-US" sz="2000" dirty="0" smtClean="0"/>
                        <a:t>用户</a:t>
                      </a:r>
                      <a:r>
                        <a:rPr lang="en-US" altLang="zh-CN" sz="2000" dirty="0" smtClean="0"/>
                        <a:t>3</a:t>
                      </a:r>
                      <a:endParaRPr lang="zh-CN" altLang="en-US" sz="2000" dirty="0"/>
                    </a:p>
                  </a:txBody>
                  <a:tcPr anchor="ctr"/>
                </a:tc>
                <a:tc>
                  <a:txBody>
                    <a:bodyPr/>
                    <a:lstStyle/>
                    <a:p>
                      <a:pPr algn="ctr"/>
                      <a:r>
                        <a:rPr lang="en-US" altLang="zh-CN" sz="2000" dirty="0" smtClean="0"/>
                        <a:t>2</a:t>
                      </a:r>
                      <a:endParaRPr lang="zh-CN" altLang="en-US" sz="2000" dirty="0"/>
                    </a:p>
                  </a:txBody>
                  <a:tcPr anchor="ctr"/>
                </a:tc>
                <a:tc>
                  <a:txBody>
                    <a:bodyPr/>
                    <a:lstStyle/>
                    <a:p>
                      <a:pPr algn="ctr"/>
                      <a:r>
                        <a:rPr lang="en-US" altLang="zh-CN" sz="2000" dirty="0" smtClean="0"/>
                        <a:t>5</a:t>
                      </a:r>
                      <a:endParaRPr lang="zh-CN" altLang="en-US" sz="2000" dirty="0"/>
                    </a:p>
                  </a:txBody>
                  <a:tcPr anchor="ctr"/>
                </a:tc>
                <a:tc>
                  <a:txBody>
                    <a:bodyPr/>
                    <a:lstStyle/>
                    <a:p>
                      <a:pPr algn="ctr"/>
                      <a:r>
                        <a:rPr lang="en-US" altLang="zh-CN" sz="2000" dirty="0" smtClean="0"/>
                        <a:t>5</a:t>
                      </a:r>
                      <a:endParaRPr lang="zh-CN" altLang="en-US" sz="2000" dirty="0"/>
                    </a:p>
                  </a:txBody>
                  <a:tcPr anchor="ctr"/>
                </a:tc>
                <a:tc>
                  <a:txBody>
                    <a:bodyPr/>
                    <a:lstStyle/>
                    <a:p>
                      <a:pPr algn="ctr"/>
                      <a:r>
                        <a:rPr lang="en-US" altLang="zh-CN" sz="2000" dirty="0" smtClean="0"/>
                        <a:t>1</a:t>
                      </a:r>
                      <a:endParaRPr lang="zh-CN" altLang="en-US" sz="2000" dirty="0"/>
                    </a:p>
                  </a:txBody>
                  <a:tcPr anchor="ctr"/>
                </a:tc>
                <a:tc>
                  <a:txBody>
                    <a:bodyPr/>
                    <a:lstStyle/>
                    <a:p>
                      <a:pPr algn="ctr"/>
                      <a:r>
                        <a:rPr lang="en-US" altLang="zh-CN" sz="2000" dirty="0" smtClean="0"/>
                        <a:t>5</a:t>
                      </a:r>
                      <a:endParaRPr lang="zh-CN" altLang="en-US" sz="2000" dirty="0"/>
                    </a:p>
                  </a:txBody>
                  <a:tcPr anchor="ctr"/>
                </a:tc>
              </a:tr>
              <a:tr h="507904">
                <a:tc>
                  <a:txBody>
                    <a:bodyPr/>
                    <a:lstStyle/>
                    <a:p>
                      <a:pPr algn="ctr"/>
                      <a:r>
                        <a:rPr lang="zh-CN" altLang="en-US" sz="2000" dirty="0" smtClean="0"/>
                        <a:t>用户</a:t>
                      </a:r>
                      <a:r>
                        <a:rPr lang="en-US" altLang="zh-CN" sz="2000" dirty="0" smtClean="0"/>
                        <a:t>4</a:t>
                      </a:r>
                      <a:endParaRPr lang="zh-CN" altLang="en-US" sz="2000" dirty="0"/>
                    </a:p>
                  </a:txBody>
                  <a:tcPr anchor="ctr"/>
                </a:tc>
                <a:tc>
                  <a:txBody>
                    <a:bodyPr/>
                    <a:lstStyle/>
                    <a:p>
                      <a:pPr algn="ctr"/>
                      <a:r>
                        <a:rPr lang="en-US" altLang="zh-CN" sz="2000" dirty="0" smtClean="0"/>
                        <a:t>5</a:t>
                      </a:r>
                      <a:endParaRPr lang="zh-CN" altLang="en-US" sz="2000" dirty="0"/>
                    </a:p>
                  </a:txBody>
                  <a:tcPr anchor="ctr"/>
                </a:tc>
                <a:tc>
                  <a:txBody>
                    <a:bodyPr/>
                    <a:lstStyle/>
                    <a:p>
                      <a:pPr algn="ctr"/>
                      <a:r>
                        <a:rPr lang="en-US" altLang="zh-CN" sz="2000" dirty="0" smtClean="0"/>
                        <a:t>3</a:t>
                      </a:r>
                      <a:endParaRPr lang="zh-CN" altLang="en-US" sz="2000" dirty="0"/>
                    </a:p>
                  </a:txBody>
                  <a:tcPr anchor="ctr"/>
                </a:tc>
                <a:tc>
                  <a:txBody>
                    <a:bodyPr/>
                    <a:lstStyle/>
                    <a:p>
                      <a:pPr algn="ctr"/>
                      <a:r>
                        <a:rPr lang="en-US" altLang="zh-CN" sz="2000" smtClean="0"/>
                        <a:t>3</a:t>
                      </a:r>
                      <a:endParaRPr lang="zh-CN" altLang="en-US" sz="2000" dirty="0"/>
                    </a:p>
                  </a:txBody>
                  <a:tcPr anchor="ctr"/>
                </a:tc>
                <a:tc>
                  <a:txBody>
                    <a:bodyPr/>
                    <a:lstStyle/>
                    <a:p>
                      <a:pPr algn="ctr"/>
                      <a:r>
                        <a:rPr lang="en-US" altLang="zh-CN" sz="2000" dirty="0" smtClean="0"/>
                        <a:t>1</a:t>
                      </a:r>
                      <a:endParaRPr lang="zh-CN" altLang="en-US" sz="2000" dirty="0"/>
                    </a:p>
                  </a:txBody>
                  <a:tcPr anchor="ctr"/>
                </a:tc>
                <a:tc>
                  <a:txBody>
                    <a:bodyPr/>
                    <a:lstStyle/>
                    <a:p>
                      <a:pPr algn="ctr"/>
                      <a:r>
                        <a:rPr lang="en-US" altLang="zh-CN" sz="2000" dirty="0" smtClean="0"/>
                        <a:t>1</a:t>
                      </a:r>
                      <a:endParaRPr lang="zh-CN" altLang="en-US" sz="2000" dirty="0"/>
                    </a:p>
                  </a:txBody>
                  <a:tcPr anchor="ctr"/>
                </a:tc>
              </a:tr>
              <a:tr h="507904">
                <a:tc>
                  <a:txBody>
                    <a:bodyPr/>
                    <a:lstStyle/>
                    <a:p>
                      <a:pPr algn="ctr"/>
                      <a:r>
                        <a:rPr lang="zh-CN" altLang="en-US" sz="2000" dirty="0" smtClean="0"/>
                        <a:t>用户</a:t>
                      </a:r>
                      <a:r>
                        <a:rPr lang="en-US" altLang="zh-CN" sz="2000" dirty="0" smtClean="0"/>
                        <a:t>5</a:t>
                      </a:r>
                      <a:endParaRPr lang="zh-CN" altLang="en-US" sz="2000" dirty="0"/>
                    </a:p>
                  </a:txBody>
                  <a:tcPr anchor="ctr"/>
                </a:tc>
                <a:tc>
                  <a:txBody>
                    <a:bodyPr/>
                    <a:lstStyle/>
                    <a:p>
                      <a:pPr algn="ctr"/>
                      <a:r>
                        <a:rPr lang="zh-CN" altLang="en-US" sz="2000" dirty="0" smtClean="0"/>
                        <a:t>？</a:t>
                      </a:r>
                      <a:endParaRPr lang="zh-CN" altLang="en-US" sz="2000" dirty="0"/>
                    </a:p>
                  </a:txBody>
                  <a:tcPr anchor="ctr"/>
                </a:tc>
                <a:tc>
                  <a:txBody>
                    <a:bodyPr/>
                    <a:lstStyle/>
                    <a:p>
                      <a:pPr algn="ctr"/>
                      <a:r>
                        <a:rPr lang="en-US" altLang="zh-CN" sz="2000" dirty="0" smtClean="0"/>
                        <a:t>2</a:t>
                      </a:r>
                      <a:endParaRPr lang="zh-CN" altLang="en-US" sz="2000" dirty="0"/>
                    </a:p>
                  </a:txBody>
                  <a:tcPr anchor="ctr"/>
                </a:tc>
                <a:tc>
                  <a:txBody>
                    <a:bodyPr/>
                    <a:lstStyle/>
                    <a:p>
                      <a:pPr algn="ctr"/>
                      <a:r>
                        <a:rPr lang="en-US" altLang="zh-CN" sz="2000" dirty="0" smtClean="0"/>
                        <a:t>?</a:t>
                      </a:r>
                      <a:endParaRPr lang="zh-CN" altLang="en-US" sz="2000" dirty="0"/>
                    </a:p>
                  </a:txBody>
                  <a:tcPr anchor="ctr"/>
                </a:tc>
                <a:tc>
                  <a:txBody>
                    <a:bodyPr/>
                    <a:lstStyle/>
                    <a:p>
                      <a:pPr algn="ctr"/>
                      <a:r>
                        <a:rPr lang="en-US" altLang="zh-CN" sz="2000" dirty="0" smtClean="0"/>
                        <a:t>5</a:t>
                      </a:r>
                      <a:endParaRPr lang="zh-CN" altLang="en-US" sz="2000" dirty="0"/>
                    </a:p>
                  </a:txBody>
                  <a:tcPr anchor="ctr"/>
                </a:tc>
                <a:tc>
                  <a:txBody>
                    <a:bodyPr/>
                    <a:lstStyle/>
                    <a:p>
                      <a:pPr algn="ctr"/>
                      <a:r>
                        <a:rPr lang="en-US" altLang="zh-CN" sz="2000" dirty="0" smtClean="0"/>
                        <a:t>1</a:t>
                      </a:r>
                      <a:endParaRPr lang="zh-CN" altLang="en-US" sz="2000" dirty="0"/>
                    </a:p>
                  </a:txBody>
                  <a:tcPr anchor="ctr"/>
                </a:tc>
              </a:tr>
            </a:tbl>
          </a:graphicData>
        </a:graphic>
      </p:graphicFrame>
    </p:spTree>
    <p:extLst>
      <p:ext uri="{BB962C8B-B14F-4D97-AF65-F5344CB8AC3E}">
        <p14:creationId xmlns:p14="http://schemas.microsoft.com/office/powerpoint/2010/main" val="13418882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标准化</a:t>
            </a:r>
          </a:p>
        </p:txBody>
      </p:sp>
      <p:sp>
        <p:nvSpPr>
          <p:cNvPr id="3" name="内容占位符 2"/>
          <p:cNvSpPr>
            <a:spLocks noGrp="1"/>
          </p:cNvSpPr>
          <p:nvPr>
            <p:ph idx="1"/>
          </p:nvPr>
        </p:nvSpPr>
        <p:spPr>
          <a:xfrm>
            <a:off x="457200" y="1600200"/>
            <a:ext cx="8229600" cy="5069160"/>
          </a:xfrm>
        </p:spPr>
        <p:txBody>
          <a:bodyPr>
            <a:normAutofit/>
          </a:bodyPr>
          <a:lstStyle/>
          <a:p>
            <a:r>
              <a:rPr lang="zh-CN" altLang="en-US" sz="2800" dirty="0" smtClean="0"/>
              <a:t>在</a:t>
            </a:r>
            <a:r>
              <a:rPr lang="zh-CN" altLang="en-US" sz="2800" dirty="0"/>
              <a:t>实际</a:t>
            </a:r>
            <a:r>
              <a:rPr lang="zh-CN" altLang="en-US" sz="2800" dirty="0" smtClean="0"/>
              <a:t>中由于性格原因，用户的评分尺度是不同的，对于脾气好的用户可能对不太喜欢的电影也给一个及格分，而对于挑剔的用户也许只有对于自己特别喜欢的电影才给及格分。比如</a:t>
            </a:r>
            <a:r>
              <a:rPr lang="zh-CN" altLang="en-US" sz="2800" dirty="0"/>
              <a:t>物理学家泡</a:t>
            </a:r>
            <a:r>
              <a:rPr lang="zh-CN" altLang="en-US" sz="2800" dirty="0" smtClean="0"/>
              <a:t>利，据说他能给别人文章的最高评价就是这竟然没什么错误。为了解决这一问题，需要对评分进行</a:t>
            </a:r>
            <a:r>
              <a:rPr lang="zh-CN" altLang="en-US" sz="2800" dirty="0" smtClean="0">
                <a:solidFill>
                  <a:srgbClr val="FF0000"/>
                </a:solidFill>
              </a:rPr>
              <a:t>标准化</a:t>
            </a:r>
            <a:r>
              <a:rPr lang="zh-CN" altLang="en-US" sz="2800" dirty="0"/>
              <a:t>。常用的标准化方法有两个：均值中心化</a:t>
            </a:r>
            <a:r>
              <a:rPr lang="en-US" altLang="zh-CN" sz="2800" dirty="0"/>
              <a:t>(mean-centering)</a:t>
            </a:r>
            <a:r>
              <a:rPr lang="zh-CN" altLang="en-US" sz="2800" dirty="0"/>
              <a:t>和</a:t>
            </a:r>
            <a:r>
              <a:rPr lang="en-US" altLang="zh-CN" sz="2800" dirty="0"/>
              <a:t>Z-score</a:t>
            </a:r>
            <a:r>
              <a:rPr lang="zh-CN" altLang="en-US" sz="2800" dirty="0"/>
              <a:t>。</a:t>
            </a:r>
          </a:p>
          <a:p>
            <a:endParaRPr lang="zh-CN" altLang="en-US" sz="2800" dirty="0"/>
          </a:p>
        </p:txBody>
      </p:sp>
    </p:spTree>
    <p:extLst>
      <p:ext uri="{BB962C8B-B14F-4D97-AF65-F5344CB8AC3E}">
        <p14:creationId xmlns:p14="http://schemas.microsoft.com/office/powerpoint/2010/main" val="13837258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均值中心化</a:t>
            </a:r>
            <a:r>
              <a:rPr lang="en-US" altLang="zh-CN" dirty="0"/>
              <a:t>(mean-centering)</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假设</a:t>
            </a:r>
            <a:r>
              <a:rPr lang="en-US" altLang="zh-CN" sz="2800" dirty="0" err="1" smtClean="0"/>
              <a:t>r</a:t>
            </a:r>
            <a:r>
              <a:rPr lang="en-US" altLang="zh-CN" sz="2800" baseline="-25000" dirty="0" err="1" smtClean="0"/>
              <a:t>ui</a:t>
            </a:r>
            <a:r>
              <a:rPr lang="zh-CN" altLang="en-US" sz="2800" dirty="0" smtClean="0"/>
              <a:t>为用户</a:t>
            </a:r>
            <a:r>
              <a:rPr lang="en-US" altLang="zh-CN" sz="2800" dirty="0" smtClean="0"/>
              <a:t>u</a:t>
            </a:r>
            <a:r>
              <a:rPr lang="zh-CN" altLang="en-US" sz="2800" dirty="0" smtClean="0"/>
              <a:t>对物品</a:t>
            </a:r>
            <a:r>
              <a:rPr lang="en-US" altLang="zh-CN" sz="2800" dirty="0" err="1" smtClean="0"/>
              <a:t>i</a:t>
            </a:r>
            <a:r>
              <a:rPr lang="zh-CN" altLang="en-US" sz="2800" dirty="0" smtClean="0"/>
              <a:t>的原始评分，他所有评分的均值为     ，那么此用户对物品</a:t>
            </a:r>
            <a:r>
              <a:rPr lang="en-US" altLang="zh-CN" sz="2800" dirty="0" err="1" smtClean="0"/>
              <a:t>i</a:t>
            </a:r>
            <a:r>
              <a:rPr lang="zh-CN" altLang="en-US" sz="2800" dirty="0" smtClean="0"/>
              <a:t>的均值中心化评分为：</a:t>
            </a:r>
            <a:endParaRPr lang="en-US" altLang="zh-CN" sz="2800" dirty="0" smtClean="0"/>
          </a:p>
          <a:p>
            <a:endParaRPr lang="en-US" altLang="zh-CN" sz="2800" dirty="0" smtClean="0"/>
          </a:p>
          <a:p>
            <a:r>
              <a:rPr lang="zh-CN" altLang="en-US" sz="2800" dirty="0" smtClean="0"/>
              <a:t>如果此值为正说明用户对此物品的评价偏正面，否则说明用户对此物品不满意。</a:t>
            </a:r>
            <a:endParaRPr lang="en-US" altLang="zh-CN" sz="2800" dirty="0"/>
          </a:p>
          <a:p>
            <a:r>
              <a:rPr lang="zh-CN" altLang="en-US" sz="2800" dirty="0" smtClean="0"/>
              <a:t>新用户</a:t>
            </a:r>
            <a:r>
              <a:rPr lang="en-US" altLang="zh-CN" sz="2800" dirty="0" smtClean="0"/>
              <a:t>u</a:t>
            </a:r>
            <a:r>
              <a:rPr lang="zh-CN" altLang="en-US" sz="2800" dirty="0" smtClean="0"/>
              <a:t>的评分通过如下方式预测：</a:t>
            </a:r>
            <a:endParaRPr lang="en-US" altLang="zh-CN" sz="2800" dirty="0"/>
          </a:p>
          <a:p>
            <a:endParaRPr lang="en-US" altLang="zh-CN" sz="2800" dirty="0" smtClean="0"/>
          </a:p>
          <a:p>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2908516244"/>
              </p:ext>
            </p:extLst>
          </p:nvPr>
        </p:nvGraphicFramePr>
        <p:xfrm>
          <a:off x="2339752" y="1988840"/>
          <a:ext cx="408582" cy="563255"/>
        </p:xfrm>
        <a:graphic>
          <a:graphicData uri="http://schemas.openxmlformats.org/presentationml/2006/ole">
            <mc:AlternateContent xmlns:mc="http://schemas.openxmlformats.org/markup-compatibility/2006">
              <mc:Choice xmlns:v="urn:schemas-microsoft-com:vml" Requires="v">
                <p:oleObj spid="_x0000_s12831" name="Equation" r:id="rId3" imgW="152280" imgH="241200" progId="Equation.DSMT4">
                  <p:embed/>
                </p:oleObj>
              </mc:Choice>
              <mc:Fallback>
                <p:oleObj name="Equation" r:id="rId3" imgW="152280" imgH="241200" progId="Equation.DSMT4">
                  <p:embed/>
                  <p:pic>
                    <p:nvPicPr>
                      <p:cNvPr id="0" name=""/>
                      <p:cNvPicPr/>
                      <p:nvPr/>
                    </p:nvPicPr>
                    <p:blipFill>
                      <a:blip r:embed="rId4"/>
                      <a:stretch>
                        <a:fillRect/>
                      </a:stretch>
                    </p:blipFill>
                    <p:spPr>
                      <a:xfrm>
                        <a:off x="2339752" y="1988840"/>
                        <a:ext cx="408582" cy="56325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26909436"/>
              </p:ext>
            </p:extLst>
          </p:nvPr>
        </p:nvGraphicFramePr>
        <p:xfrm>
          <a:off x="3707904" y="2852936"/>
          <a:ext cx="2073275" cy="576262"/>
        </p:xfrm>
        <a:graphic>
          <a:graphicData uri="http://schemas.openxmlformats.org/presentationml/2006/ole">
            <mc:AlternateContent xmlns:mc="http://schemas.openxmlformats.org/markup-compatibility/2006">
              <mc:Choice xmlns:v="urn:schemas-microsoft-com:vml" Requires="v">
                <p:oleObj spid="_x0000_s12832" name="Equation" r:id="rId5" imgW="914400" imgH="253800" progId="Equation.DSMT4">
                  <p:embed/>
                </p:oleObj>
              </mc:Choice>
              <mc:Fallback>
                <p:oleObj name="Equation" r:id="rId5" imgW="914400" imgH="253800" progId="Equation.DSMT4">
                  <p:embed/>
                  <p:pic>
                    <p:nvPicPr>
                      <p:cNvPr id="0" name=""/>
                      <p:cNvPicPr/>
                      <p:nvPr/>
                    </p:nvPicPr>
                    <p:blipFill>
                      <a:blip r:embed="rId6"/>
                      <a:stretch>
                        <a:fillRect/>
                      </a:stretch>
                    </p:blipFill>
                    <p:spPr>
                      <a:xfrm>
                        <a:off x="3707904" y="2852936"/>
                        <a:ext cx="2073275" cy="57626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822189931"/>
              </p:ext>
            </p:extLst>
          </p:nvPr>
        </p:nvGraphicFramePr>
        <p:xfrm>
          <a:off x="3203848" y="5013176"/>
          <a:ext cx="3784145" cy="1728192"/>
        </p:xfrm>
        <a:graphic>
          <a:graphicData uri="http://schemas.openxmlformats.org/presentationml/2006/ole">
            <mc:AlternateContent xmlns:mc="http://schemas.openxmlformats.org/markup-compatibility/2006">
              <mc:Choice xmlns:v="urn:schemas-microsoft-com:vml" Requires="v">
                <p:oleObj spid="_x0000_s12833" name="Equation" r:id="rId7" imgW="1612800" imgH="736560" progId="Equation.DSMT4">
                  <p:embed/>
                </p:oleObj>
              </mc:Choice>
              <mc:Fallback>
                <p:oleObj name="Equation" r:id="rId7" imgW="1612800" imgH="736560" progId="Equation.DSMT4">
                  <p:embed/>
                  <p:pic>
                    <p:nvPicPr>
                      <p:cNvPr id="0" name=""/>
                      <p:cNvPicPr/>
                      <p:nvPr/>
                    </p:nvPicPr>
                    <p:blipFill>
                      <a:blip r:embed="rId8"/>
                      <a:stretch>
                        <a:fillRect/>
                      </a:stretch>
                    </p:blipFill>
                    <p:spPr>
                      <a:xfrm>
                        <a:off x="3203848" y="5013176"/>
                        <a:ext cx="3784145" cy="1728192"/>
                      </a:xfrm>
                      <a:prstGeom prst="rect">
                        <a:avLst/>
                      </a:prstGeom>
                    </p:spPr>
                  </p:pic>
                </p:oleObj>
              </mc:Fallback>
            </mc:AlternateContent>
          </a:graphicData>
        </a:graphic>
      </p:graphicFrame>
    </p:spTree>
    <p:extLst>
      <p:ext uri="{BB962C8B-B14F-4D97-AF65-F5344CB8AC3E}">
        <p14:creationId xmlns:p14="http://schemas.microsoft.com/office/powerpoint/2010/main" val="1071803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smtClean="0"/>
              <a:t>协同过滤推荐系统历史</a:t>
            </a:r>
            <a:endParaRPr lang="zh-CN" altLang="en-US" dirty="0"/>
          </a:p>
        </p:txBody>
      </p:sp>
      <p:sp>
        <p:nvSpPr>
          <p:cNvPr id="2" name="内容占位符 1"/>
          <p:cNvSpPr>
            <a:spLocks noGrp="1"/>
          </p:cNvSpPr>
          <p:nvPr>
            <p:ph idx="1"/>
          </p:nvPr>
        </p:nvSpPr>
        <p:spPr/>
        <p:txBody>
          <a:bodyPr>
            <a:normAutofit lnSpcReduction="10000"/>
          </a:bodyPr>
          <a:lstStyle/>
          <a:p>
            <a:r>
              <a:rPr lang="en-US" altLang="zh-CN" sz="2800" dirty="0" smtClean="0"/>
              <a:t>1992</a:t>
            </a:r>
            <a:r>
              <a:rPr lang="zh-CN" altLang="en-US" sz="2800" dirty="0" smtClean="0"/>
              <a:t>年，</a:t>
            </a:r>
            <a:r>
              <a:rPr lang="en-US" altLang="zh-CN" sz="2800" dirty="0" smtClean="0"/>
              <a:t>Xerox</a:t>
            </a:r>
            <a:r>
              <a:rPr lang="zh-CN" altLang="en-US" sz="2800" dirty="0"/>
              <a:t>公司在</a:t>
            </a:r>
            <a:r>
              <a:rPr lang="en-US" altLang="zh-CN" sz="2800" dirty="0"/>
              <a:t>Palo Alto</a:t>
            </a:r>
            <a:r>
              <a:rPr lang="zh-CN" altLang="en-US" sz="2800" dirty="0"/>
              <a:t>的</a:t>
            </a:r>
            <a:r>
              <a:rPr lang="zh-CN" altLang="en-US" sz="2800" dirty="0" smtClean="0"/>
              <a:t>研究中心为了解决咨询过载问题首次应用了协同过滤系统。</a:t>
            </a:r>
            <a:endParaRPr lang="en-US" altLang="zh-CN" sz="2800" dirty="0" smtClean="0"/>
          </a:p>
          <a:p>
            <a:r>
              <a:rPr lang="zh-CN" altLang="en-US" sz="2800" dirty="0" smtClean="0"/>
              <a:t>这个</a:t>
            </a:r>
            <a:r>
              <a:rPr lang="zh-CN" altLang="en-US" sz="2800" dirty="0"/>
              <a:t>研究中心的员工每天会收到非常多的电子邮件却无从筛选分类，于是研究中心便发展这项实验性的邮件系统来帮助员工解决这项问题。 其运作机制大致如下</a:t>
            </a:r>
            <a:r>
              <a:rPr lang="zh-CN" altLang="en-US" sz="2800" dirty="0" smtClean="0"/>
              <a:t>：个人随机</a:t>
            </a:r>
            <a:r>
              <a:rPr lang="zh-CN" altLang="en-US" sz="2800" dirty="0"/>
              <a:t>发出一项资讯需求，可预测的结果是会收到非常多相关的文件；从这些文件中个人选出至少</a:t>
            </a:r>
            <a:r>
              <a:rPr lang="zh-CN" altLang="en-US" sz="2800" dirty="0" smtClean="0"/>
              <a:t>三</a:t>
            </a:r>
            <a:r>
              <a:rPr lang="zh-CN" altLang="en-US" sz="2800" dirty="0"/>
              <a:t>份</a:t>
            </a:r>
            <a:r>
              <a:rPr lang="zh-CN" altLang="en-US" sz="2800" dirty="0" smtClean="0"/>
              <a:t>是</a:t>
            </a:r>
            <a:r>
              <a:rPr lang="zh-CN" altLang="en-US" sz="2800" dirty="0"/>
              <a:t>其认为有用、会想要看的；系统便将之记录起来成为个人邮件系统内的过滤器，从此以后经过过滤的文件会最先送达</a:t>
            </a:r>
            <a:r>
              <a:rPr lang="zh-CN" altLang="en-US" sz="2800" dirty="0" smtClean="0"/>
              <a:t>信箱</a:t>
            </a:r>
            <a:r>
              <a:rPr lang="zh-CN" altLang="en-US" sz="2800" dirty="0"/>
              <a:t>。</a:t>
            </a:r>
            <a:endParaRPr lang="en-US" altLang="zh-CN" sz="2800" dirty="0" smtClean="0"/>
          </a:p>
        </p:txBody>
      </p:sp>
    </p:spTree>
    <p:extLst>
      <p:ext uri="{BB962C8B-B14F-4D97-AF65-F5344CB8AC3E}">
        <p14:creationId xmlns:p14="http://schemas.microsoft.com/office/powerpoint/2010/main" val="12331890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将上面例子中的数据按用户均值中心化后可以得到</a:t>
            </a:r>
            <a:endParaRPr lang="zh-CN" altLang="en-US" sz="2800" dirty="0"/>
          </a:p>
        </p:txBody>
      </p:sp>
      <p:graphicFrame>
        <p:nvGraphicFramePr>
          <p:cNvPr id="4" name="表格 3"/>
          <p:cNvGraphicFramePr>
            <a:graphicFrameLocks noGrp="1"/>
          </p:cNvGraphicFramePr>
          <p:nvPr>
            <p:extLst>
              <p:ext uri="{D42A27DB-BD31-4B8C-83A1-F6EECF244321}">
                <p14:modId xmlns:p14="http://schemas.microsoft.com/office/powerpoint/2010/main" val="106162174"/>
              </p:ext>
            </p:extLst>
          </p:nvPr>
        </p:nvGraphicFramePr>
        <p:xfrm>
          <a:off x="827584" y="2420888"/>
          <a:ext cx="7632846" cy="3672409"/>
        </p:xfrm>
        <a:graphic>
          <a:graphicData uri="http://schemas.openxmlformats.org/drawingml/2006/table">
            <a:tbl>
              <a:tblPr firstRow="1" bandRow="1">
                <a:tableStyleId>{5C22544A-7EE6-4342-B048-85BDC9FD1C3A}</a:tableStyleId>
              </a:tblPr>
              <a:tblGrid>
                <a:gridCol w="1272141"/>
                <a:gridCol w="1272141"/>
                <a:gridCol w="1272141"/>
                <a:gridCol w="1272141"/>
                <a:gridCol w="1272141"/>
                <a:gridCol w="1272141"/>
              </a:tblGrid>
              <a:tr h="959834">
                <a:tc>
                  <a:txBody>
                    <a:bodyPr/>
                    <a:lstStyle/>
                    <a:p>
                      <a:pPr algn="ctr"/>
                      <a:endParaRPr lang="zh-CN" altLang="en-US" sz="2000" dirty="0"/>
                    </a:p>
                  </a:txBody>
                  <a:tcPr anchor="ctr"/>
                </a:tc>
                <a:tc>
                  <a:txBody>
                    <a:bodyPr/>
                    <a:lstStyle/>
                    <a:p>
                      <a:pPr algn="ctr"/>
                      <a:r>
                        <a:rPr lang="zh-CN" altLang="en-US" sz="2000" dirty="0" smtClean="0"/>
                        <a:t>流浪地球</a:t>
                      </a:r>
                      <a:endParaRPr lang="zh-CN" altLang="en-US" sz="2000" dirty="0"/>
                    </a:p>
                  </a:txBody>
                  <a:tcPr anchor="ctr"/>
                </a:tc>
                <a:tc>
                  <a:txBody>
                    <a:bodyPr/>
                    <a:lstStyle/>
                    <a:p>
                      <a:pPr algn="ctr"/>
                      <a:r>
                        <a:rPr lang="zh-CN" altLang="en-US" sz="2000" dirty="0" smtClean="0"/>
                        <a:t>教父</a:t>
                      </a:r>
                      <a:endParaRPr lang="zh-CN" altLang="en-US" sz="2000" dirty="0"/>
                    </a:p>
                  </a:txBody>
                  <a:tcPr anchor="ctr"/>
                </a:tc>
                <a:tc>
                  <a:txBody>
                    <a:bodyPr/>
                    <a:lstStyle/>
                    <a:p>
                      <a:pPr algn="ctr"/>
                      <a:r>
                        <a:rPr lang="zh-CN" altLang="en-US" sz="2000" dirty="0" smtClean="0"/>
                        <a:t>星球大战</a:t>
                      </a:r>
                      <a:endParaRPr lang="zh-CN" altLang="en-US" sz="2000" dirty="0"/>
                    </a:p>
                  </a:txBody>
                  <a:tcPr anchor="ctr"/>
                </a:tc>
                <a:tc>
                  <a:txBody>
                    <a:bodyPr/>
                    <a:lstStyle/>
                    <a:p>
                      <a:pPr algn="ctr"/>
                      <a:r>
                        <a:rPr lang="zh-CN" altLang="en-US" sz="2000" dirty="0" smtClean="0"/>
                        <a:t>喜剧之王</a:t>
                      </a:r>
                      <a:endParaRPr lang="zh-CN" altLang="en-US" sz="2000" dirty="0"/>
                    </a:p>
                  </a:txBody>
                  <a:tcPr anchor="ctr"/>
                </a:tc>
                <a:tc>
                  <a:txBody>
                    <a:bodyPr/>
                    <a:lstStyle/>
                    <a:p>
                      <a:pPr algn="ctr"/>
                      <a:r>
                        <a:rPr lang="zh-CN" altLang="en-US" sz="2000" dirty="0" smtClean="0"/>
                        <a:t>七宗罪</a:t>
                      </a:r>
                      <a:endParaRPr lang="zh-CN" altLang="en-US" sz="2000" dirty="0"/>
                    </a:p>
                  </a:txBody>
                  <a:tcPr anchor="ctr"/>
                </a:tc>
              </a:tr>
              <a:tr h="542515">
                <a:tc>
                  <a:txBody>
                    <a:bodyPr/>
                    <a:lstStyle/>
                    <a:p>
                      <a:pPr algn="ctr"/>
                      <a:r>
                        <a:rPr lang="zh-CN" altLang="en-US" sz="2000" dirty="0" smtClean="0"/>
                        <a:t>用户</a:t>
                      </a:r>
                      <a:r>
                        <a:rPr lang="en-US" altLang="zh-CN" sz="2000" dirty="0" smtClean="0"/>
                        <a:t>1</a:t>
                      </a:r>
                      <a:endParaRPr lang="zh-CN" altLang="en-US" sz="2000" dirty="0"/>
                    </a:p>
                  </a:txBody>
                  <a:tcPr anchor="ctr"/>
                </a:tc>
                <a:tc>
                  <a:txBody>
                    <a:bodyPr/>
                    <a:lstStyle/>
                    <a:p>
                      <a:pPr algn="ctr"/>
                      <a:r>
                        <a:rPr lang="en-US" altLang="zh-CN" sz="2000" dirty="0" smtClean="0"/>
                        <a:t>2.4</a:t>
                      </a:r>
                      <a:endParaRPr lang="zh-CN" altLang="en-US" sz="2000" dirty="0"/>
                    </a:p>
                  </a:txBody>
                  <a:tcPr anchor="ctr"/>
                </a:tc>
                <a:tc>
                  <a:txBody>
                    <a:bodyPr/>
                    <a:lstStyle/>
                    <a:p>
                      <a:pPr algn="ctr"/>
                      <a:r>
                        <a:rPr lang="en-US" altLang="zh-CN" sz="2000" dirty="0" smtClean="0"/>
                        <a:t>-1.6</a:t>
                      </a:r>
                      <a:endParaRPr lang="zh-CN" altLang="en-US" sz="2000" dirty="0"/>
                    </a:p>
                  </a:txBody>
                  <a:tcPr anchor="ctr"/>
                </a:tc>
                <a:tc>
                  <a:txBody>
                    <a:bodyPr/>
                    <a:lstStyle/>
                    <a:p>
                      <a:pPr algn="ctr"/>
                      <a:r>
                        <a:rPr lang="en-US" altLang="zh-CN" sz="2000" dirty="0" smtClean="0"/>
                        <a:t>-1.6</a:t>
                      </a:r>
                      <a:endParaRPr lang="zh-CN" altLang="en-US" sz="2000" dirty="0"/>
                    </a:p>
                  </a:txBody>
                  <a:tcPr anchor="ctr"/>
                </a:tc>
                <a:tc>
                  <a:txBody>
                    <a:bodyPr/>
                    <a:lstStyle/>
                    <a:p>
                      <a:pPr algn="ctr"/>
                      <a:r>
                        <a:rPr lang="en-US" altLang="zh-CN" sz="2000" dirty="0" smtClean="0"/>
                        <a:t>2.4</a:t>
                      </a:r>
                      <a:endParaRPr lang="zh-CN" altLang="en-US" sz="2000" dirty="0"/>
                    </a:p>
                  </a:txBody>
                  <a:tcPr anchor="ctr"/>
                </a:tc>
                <a:tc>
                  <a:txBody>
                    <a:bodyPr/>
                    <a:lstStyle/>
                    <a:p>
                      <a:pPr algn="ctr"/>
                      <a:r>
                        <a:rPr lang="en-US" altLang="zh-CN" sz="2000" dirty="0" smtClean="0"/>
                        <a:t>-1.6</a:t>
                      </a:r>
                      <a:endParaRPr lang="zh-CN" altLang="en-US" sz="2000" dirty="0"/>
                    </a:p>
                  </a:txBody>
                  <a:tcPr anchor="ctr"/>
                </a:tc>
              </a:tr>
              <a:tr h="542515">
                <a:tc>
                  <a:txBody>
                    <a:bodyPr/>
                    <a:lstStyle/>
                    <a:p>
                      <a:pPr algn="ctr"/>
                      <a:r>
                        <a:rPr lang="zh-CN" altLang="en-US" sz="2000" dirty="0" smtClean="0"/>
                        <a:t>用户</a:t>
                      </a:r>
                      <a:r>
                        <a:rPr lang="en-US" altLang="zh-CN" sz="2000" dirty="0" smtClean="0"/>
                        <a:t>2</a:t>
                      </a:r>
                      <a:endParaRPr lang="zh-CN" altLang="en-US" sz="2000" dirty="0"/>
                    </a:p>
                  </a:txBody>
                  <a:tcPr anchor="ctr"/>
                </a:tc>
                <a:tc>
                  <a:txBody>
                    <a:bodyPr/>
                    <a:lstStyle/>
                    <a:p>
                      <a:pPr algn="ctr"/>
                      <a:r>
                        <a:rPr lang="en-US" altLang="zh-CN" sz="2000" dirty="0" smtClean="0"/>
                        <a:t>1.6</a:t>
                      </a:r>
                      <a:endParaRPr lang="zh-CN" altLang="en-US" sz="2000" dirty="0"/>
                    </a:p>
                  </a:txBody>
                  <a:tcPr anchor="ctr"/>
                </a:tc>
                <a:tc>
                  <a:txBody>
                    <a:bodyPr/>
                    <a:lstStyle/>
                    <a:p>
                      <a:pPr algn="ctr"/>
                      <a:r>
                        <a:rPr lang="en-US" altLang="zh-CN" sz="2000" dirty="0" smtClean="0"/>
                        <a:t>-1.4</a:t>
                      </a:r>
                      <a:endParaRPr lang="zh-CN" altLang="en-US" sz="2000" dirty="0"/>
                    </a:p>
                  </a:txBody>
                  <a:tcPr anchor="ctr"/>
                </a:tc>
                <a:tc>
                  <a:txBody>
                    <a:bodyPr/>
                    <a:lstStyle/>
                    <a:p>
                      <a:pPr algn="ctr"/>
                      <a:r>
                        <a:rPr lang="en-US" altLang="zh-CN" sz="2000" dirty="0" smtClean="0"/>
                        <a:t>-1.4</a:t>
                      </a:r>
                      <a:endParaRPr lang="zh-CN" altLang="en-US" sz="2000" dirty="0"/>
                    </a:p>
                  </a:txBody>
                  <a:tcPr anchor="ctr"/>
                </a:tc>
                <a:tc>
                  <a:txBody>
                    <a:bodyPr/>
                    <a:lstStyle/>
                    <a:p>
                      <a:pPr algn="ctr"/>
                      <a:r>
                        <a:rPr lang="en-US" altLang="zh-CN" sz="2000" dirty="0" smtClean="0"/>
                        <a:t>1.6</a:t>
                      </a:r>
                      <a:endParaRPr lang="zh-CN" altLang="en-US" sz="2000" dirty="0"/>
                    </a:p>
                  </a:txBody>
                  <a:tcPr anchor="ctr"/>
                </a:tc>
                <a:tc>
                  <a:txBody>
                    <a:bodyPr/>
                    <a:lstStyle/>
                    <a:p>
                      <a:pPr algn="ctr"/>
                      <a:r>
                        <a:rPr lang="en-US" altLang="zh-CN" sz="2000" dirty="0" smtClean="0"/>
                        <a:t>-0.4</a:t>
                      </a:r>
                      <a:endParaRPr lang="zh-CN" altLang="en-US" sz="2000" dirty="0"/>
                    </a:p>
                  </a:txBody>
                  <a:tcPr anchor="ctr"/>
                </a:tc>
              </a:tr>
              <a:tr h="542515">
                <a:tc>
                  <a:txBody>
                    <a:bodyPr/>
                    <a:lstStyle/>
                    <a:p>
                      <a:pPr algn="ctr"/>
                      <a:r>
                        <a:rPr lang="zh-CN" altLang="en-US" sz="2000" dirty="0" smtClean="0"/>
                        <a:t>用户</a:t>
                      </a:r>
                      <a:r>
                        <a:rPr lang="en-US" altLang="zh-CN" sz="2000" dirty="0" smtClean="0"/>
                        <a:t>3</a:t>
                      </a:r>
                      <a:endParaRPr lang="zh-CN" altLang="en-US" sz="2000" dirty="0"/>
                    </a:p>
                  </a:txBody>
                  <a:tcPr anchor="ctr"/>
                </a:tc>
                <a:tc>
                  <a:txBody>
                    <a:bodyPr/>
                    <a:lstStyle/>
                    <a:p>
                      <a:pPr algn="ctr"/>
                      <a:r>
                        <a:rPr lang="en-US" altLang="zh-CN" sz="2000" dirty="0" smtClean="0"/>
                        <a:t>-1.6</a:t>
                      </a:r>
                      <a:endParaRPr lang="zh-CN" altLang="en-US" sz="2000" dirty="0"/>
                    </a:p>
                  </a:txBody>
                  <a:tcPr anchor="ctr"/>
                </a:tc>
                <a:tc>
                  <a:txBody>
                    <a:bodyPr/>
                    <a:lstStyle/>
                    <a:p>
                      <a:pPr algn="ctr"/>
                      <a:r>
                        <a:rPr lang="en-US" altLang="zh-CN" sz="2000" dirty="0" smtClean="0"/>
                        <a:t>1.4</a:t>
                      </a:r>
                      <a:endParaRPr lang="zh-CN" altLang="en-US" sz="2000" dirty="0"/>
                    </a:p>
                  </a:txBody>
                  <a:tcPr anchor="ctr"/>
                </a:tc>
                <a:tc>
                  <a:txBody>
                    <a:bodyPr/>
                    <a:lstStyle/>
                    <a:p>
                      <a:pPr algn="ctr"/>
                      <a:r>
                        <a:rPr lang="en-US" altLang="zh-CN" sz="2000" dirty="0" smtClean="0"/>
                        <a:t>1.4</a:t>
                      </a:r>
                      <a:endParaRPr lang="zh-CN" altLang="en-US" sz="2000" dirty="0"/>
                    </a:p>
                  </a:txBody>
                  <a:tcPr anchor="ctr"/>
                </a:tc>
                <a:tc>
                  <a:txBody>
                    <a:bodyPr/>
                    <a:lstStyle/>
                    <a:p>
                      <a:pPr algn="ctr"/>
                      <a:r>
                        <a:rPr lang="en-US" altLang="zh-CN" sz="2000" dirty="0" smtClean="0"/>
                        <a:t>-2.6</a:t>
                      </a:r>
                      <a:endParaRPr lang="zh-CN" altLang="en-US" sz="2000" dirty="0"/>
                    </a:p>
                  </a:txBody>
                  <a:tcPr anchor="ctr"/>
                </a:tc>
                <a:tc>
                  <a:txBody>
                    <a:bodyPr/>
                    <a:lstStyle/>
                    <a:p>
                      <a:pPr algn="ctr"/>
                      <a:r>
                        <a:rPr lang="en-US" altLang="zh-CN" sz="2000" dirty="0" smtClean="0"/>
                        <a:t>1.4</a:t>
                      </a:r>
                      <a:endParaRPr lang="zh-CN" altLang="en-US" sz="2000" dirty="0"/>
                    </a:p>
                  </a:txBody>
                  <a:tcPr anchor="ctr"/>
                </a:tc>
              </a:tr>
              <a:tr h="542515">
                <a:tc>
                  <a:txBody>
                    <a:bodyPr/>
                    <a:lstStyle/>
                    <a:p>
                      <a:pPr algn="ctr"/>
                      <a:r>
                        <a:rPr lang="zh-CN" altLang="en-US" sz="2000" dirty="0" smtClean="0"/>
                        <a:t>用户</a:t>
                      </a:r>
                      <a:r>
                        <a:rPr lang="en-US" altLang="zh-CN" sz="2000" dirty="0" smtClean="0"/>
                        <a:t>4</a:t>
                      </a:r>
                      <a:endParaRPr lang="zh-CN" altLang="en-US" sz="2000" dirty="0"/>
                    </a:p>
                  </a:txBody>
                  <a:tcPr anchor="ctr"/>
                </a:tc>
                <a:tc>
                  <a:txBody>
                    <a:bodyPr/>
                    <a:lstStyle/>
                    <a:p>
                      <a:pPr algn="ctr"/>
                      <a:r>
                        <a:rPr lang="en-US" altLang="zh-CN" sz="2000" dirty="0" smtClean="0"/>
                        <a:t>2.4</a:t>
                      </a:r>
                      <a:endParaRPr lang="zh-CN" altLang="en-US" sz="2000" dirty="0"/>
                    </a:p>
                  </a:txBody>
                  <a:tcPr anchor="ctr"/>
                </a:tc>
                <a:tc>
                  <a:txBody>
                    <a:bodyPr/>
                    <a:lstStyle/>
                    <a:p>
                      <a:pPr algn="ctr"/>
                      <a:r>
                        <a:rPr lang="en-US" altLang="zh-CN" sz="2000" dirty="0" smtClean="0"/>
                        <a:t>0.4</a:t>
                      </a:r>
                      <a:endParaRPr lang="zh-CN" altLang="en-US" sz="2000" dirty="0"/>
                    </a:p>
                  </a:txBody>
                  <a:tcPr anchor="ctr"/>
                </a:tc>
                <a:tc>
                  <a:txBody>
                    <a:bodyPr/>
                    <a:lstStyle/>
                    <a:p>
                      <a:pPr algn="ctr"/>
                      <a:r>
                        <a:rPr lang="en-US" altLang="zh-CN" sz="2000" dirty="0" smtClean="0"/>
                        <a:t>0.4</a:t>
                      </a:r>
                      <a:endParaRPr lang="zh-CN" altLang="en-US" sz="2000" dirty="0"/>
                    </a:p>
                  </a:txBody>
                  <a:tcPr anchor="ctr"/>
                </a:tc>
                <a:tc>
                  <a:txBody>
                    <a:bodyPr/>
                    <a:lstStyle/>
                    <a:p>
                      <a:pPr algn="ctr"/>
                      <a:r>
                        <a:rPr lang="en-US" altLang="zh-CN" sz="2000" dirty="0" smtClean="0"/>
                        <a:t>-1.6</a:t>
                      </a:r>
                      <a:endParaRPr lang="zh-CN" altLang="en-US" sz="2000" dirty="0"/>
                    </a:p>
                  </a:txBody>
                  <a:tcPr anchor="ctr"/>
                </a:tc>
                <a:tc>
                  <a:txBody>
                    <a:bodyPr/>
                    <a:lstStyle/>
                    <a:p>
                      <a:pPr algn="ctr"/>
                      <a:r>
                        <a:rPr lang="en-US" altLang="zh-CN" sz="2000" dirty="0" smtClean="0"/>
                        <a:t>-1.6</a:t>
                      </a:r>
                      <a:endParaRPr lang="zh-CN" altLang="en-US" sz="2000" dirty="0"/>
                    </a:p>
                  </a:txBody>
                  <a:tcPr anchor="ctr"/>
                </a:tc>
              </a:tr>
              <a:tr h="542515">
                <a:tc>
                  <a:txBody>
                    <a:bodyPr/>
                    <a:lstStyle/>
                    <a:p>
                      <a:pPr algn="ctr"/>
                      <a:r>
                        <a:rPr lang="zh-CN" altLang="en-US" sz="2000" dirty="0" smtClean="0"/>
                        <a:t>用户</a:t>
                      </a:r>
                      <a:r>
                        <a:rPr lang="en-US" altLang="zh-CN" sz="2000" dirty="0" smtClean="0"/>
                        <a:t>5</a:t>
                      </a:r>
                      <a:endParaRPr lang="zh-CN" altLang="en-US" sz="2000" dirty="0"/>
                    </a:p>
                  </a:txBody>
                  <a:tcPr anchor="ctr"/>
                </a:tc>
                <a:tc>
                  <a:txBody>
                    <a:bodyPr/>
                    <a:lstStyle/>
                    <a:p>
                      <a:pPr algn="ctr"/>
                      <a:r>
                        <a:rPr lang="zh-CN" altLang="en-US" sz="2000" dirty="0" smtClean="0"/>
                        <a:t>？</a:t>
                      </a:r>
                      <a:endParaRPr lang="zh-CN" altLang="en-US" sz="2000" dirty="0"/>
                    </a:p>
                  </a:txBody>
                  <a:tcPr anchor="ctr"/>
                </a:tc>
                <a:tc>
                  <a:txBody>
                    <a:bodyPr/>
                    <a:lstStyle/>
                    <a:p>
                      <a:pPr algn="ctr"/>
                      <a:r>
                        <a:rPr lang="en-US" altLang="zh-CN" sz="2000" dirty="0" smtClean="0"/>
                        <a:t>-0.67</a:t>
                      </a:r>
                      <a:endParaRPr lang="zh-CN" altLang="en-US" sz="2000" dirty="0"/>
                    </a:p>
                  </a:txBody>
                  <a:tcPr anchor="ctr"/>
                </a:tc>
                <a:tc>
                  <a:txBody>
                    <a:bodyPr/>
                    <a:lstStyle/>
                    <a:p>
                      <a:pPr algn="ctr"/>
                      <a:r>
                        <a:rPr lang="en-US" altLang="zh-CN" sz="2000" dirty="0" smtClean="0"/>
                        <a:t>?</a:t>
                      </a:r>
                      <a:endParaRPr lang="zh-CN" altLang="en-US" sz="2000" dirty="0"/>
                    </a:p>
                  </a:txBody>
                  <a:tcPr anchor="ctr"/>
                </a:tc>
                <a:tc>
                  <a:txBody>
                    <a:bodyPr/>
                    <a:lstStyle/>
                    <a:p>
                      <a:pPr algn="ctr"/>
                      <a:r>
                        <a:rPr lang="en-US" altLang="zh-CN" sz="2000" dirty="0" smtClean="0"/>
                        <a:t>2.33</a:t>
                      </a:r>
                      <a:endParaRPr lang="zh-CN" altLang="en-US" sz="2000" dirty="0"/>
                    </a:p>
                  </a:txBody>
                  <a:tcPr anchor="ctr"/>
                </a:tc>
                <a:tc>
                  <a:txBody>
                    <a:bodyPr/>
                    <a:lstStyle/>
                    <a:p>
                      <a:pPr algn="ctr"/>
                      <a:r>
                        <a:rPr lang="en-US" altLang="zh-CN" sz="2000" dirty="0" smtClean="0"/>
                        <a:t>-1.67</a:t>
                      </a:r>
                      <a:endParaRPr lang="zh-CN" altLang="en-US" sz="2000" dirty="0"/>
                    </a:p>
                  </a:txBody>
                  <a:tcPr anchor="ctr"/>
                </a:tc>
              </a:tr>
            </a:tbl>
          </a:graphicData>
        </a:graphic>
      </p:graphicFrame>
    </p:spTree>
    <p:extLst>
      <p:ext uri="{BB962C8B-B14F-4D97-AF65-F5344CB8AC3E}">
        <p14:creationId xmlns:p14="http://schemas.microsoft.com/office/powerpoint/2010/main" val="14487811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根据用户均值中心化后的数据预测用户</a:t>
            </a:r>
            <a:r>
              <a:rPr lang="en-US" altLang="zh-CN" sz="2800" dirty="0" smtClean="0"/>
              <a:t>5</a:t>
            </a:r>
            <a:r>
              <a:rPr lang="zh-CN" altLang="en-US" sz="2800" dirty="0" smtClean="0"/>
              <a:t>对</a:t>
            </a:r>
            <a:r>
              <a:rPr lang="en-US" altLang="zh-CN" sz="2800" dirty="0" smtClean="0"/>
              <a:t>《</a:t>
            </a:r>
            <a:r>
              <a:rPr lang="zh-CN" altLang="en-US" sz="2800" dirty="0" smtClean="0"/>
              <a:t>流浪地球</a:t>
            </a:r>
            <a:r>
              <a:rPr lang="en-US" altLang="zh-CN" sz="2800" dirty="0" smtClean="0"/>
              <a:t>》</a:t>
            </a:r>
            <a:r>
              <a:rPr lang="zh-CN" altLang="en-US" sz="2800" dirty="0" smtClean="0"/>
              <a:t>的评分可以得到</a:t>
            </a:r>
            <a:r>
              <a:rPr lang="en-US" altLang="zh-CN" sz="2800" dirty="0" smtClean="0"/>
              <a:t>(</a:t>
            </a:r>
            <a:r>
              <a:rPr lang="zh-CN" altLang="en-US" sz="2800" dirty="0" smtClean="0"/>
              <a:t>以</a:t>
            </a:r>
            <a:r>
              <a:rPr lang="zh-CN" altLang="en-US" sz="2800" dirty="0"/>
              <a:t>用户</a:t>
            </a:r>
            <a:r>
              <a:rPr lang="en-US" altLang="zh-CN" sz="2800" dirty="0"/>
              <a:t>1 </a:t>
            </a:r>
            <a:r>
              <a:rPr lang="zh-CN" altLang="en-US" sz="2800" dirty="0"/>
              <a:t>和用户</a:t>
            </a:r>
            <a:r>
              <a:rPr lang="en-US" altLang="zh-CN" sz="2800" dirty="0" smtClean="0"/>
              <a:t>2</a:t>
            </a:r>
            <a:r>
              <a:rPr lang="zh-CN" altLang="en-US" sz="2800" dirty="0" smtClean="0"/>
              <a:t>为近邻，权重分别为</a:t>
            </a:r>
            <a:r>
              <a:rPr lang="en-US" altLang="zh-CN" sz="2800" dirty="0" smtClean="0"/>
              <a:t>0.8</a:t>
            </a:r>
            <a:r>
              <a:rPr lang="zh-CN" altLang="en-US" sz="2800" dirty="0" smtClean="0"/>
              <a:t>和</a:t>
            </a:r>
            <a:r>
              <a:rPr lang="en-US" altLang="zh-CN" sz="2800" dirty="0" smtClean="0"/>
              <a:t>0.6)</a:t>
            </a:r>
            <a:r>
              <a:rPr lang="zh-CN" altLang="en-US" sz="2800" dirty="0" smtClean="0"/>
              <a:t>：</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3117921993"/>
              </p:ext>
            </p:extLst>
          </p:nvPr>
        </p:nvGraphicFramePr>
        <p:xfrm>
          <a:off x="1691680" y="3356992"/>
          <a:ext cx="5184775" cy="923925"/>
        </p:xfrm>
        <a:graphic>
          <a:graphicData uri="http://schemas.openxmlformats.org/presentationml/2006/ole">
            <mc:AlternateContent xmlns:mc="http://schemas.openxmlformats.org/markup-compatibility/2006">
              <mc:Choice xmlns:v="urn:schemas-microsoft-com:vml" Requires="v">
                <p:oleObj spid="_x0000_s60496" name="Equation" r:id="rId3" imgW="2209680" imgH="393480" progId="Equation.DSMT4">
                  <p:embed/>
                </p:oleObj>
              </mc:Choice>
              <mc:Fallback>
                <p:oleObj name="Equation" r:id="rId3" imgW="2209680" imgH="393480" progId="Equation.DSMT4">
                  <p:embed/>
                  <p:pic>
                    <p:nvPicPr>
                      <p:cNvPr id="0" name="对象 5"/>
                      <p:cNvPicPr>
                        <a:picLocks noChangeAspect="1" noChangeArrowheads="1"/>
                      </p:cNvPicPr>
                      <p:nvPr/>
                    </p:nvPicPr>
                    <p:blipFill>
                      <a:blip r:embed="rId4"/>
                      <a:srcRect/>
                      <a:stretch>
                        <a:fillRect/>
                      </a:stretch>
                    </p:blipFill>
                    <p:spPr bwMode="auto">
                      <a:xfrm>
                        <a:off x="1691680" y="3356992"/>
                        <a:ext cx="51847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标注 4"/>
          <p:cNvSpPr/>
          <p:nvPr/>
        </p:nvSpPr>
        <p:spPr>
          <a:xfrm>
            <a:off x="1475656" y="5373216"/>
            <a:ext cx="2736304" cy="612648"/>
          </a:xfrm>
          <a:prstGeom prst="wedgeRectCallout">
            <a:avLst>
              <a:gd name="adj1" fmla="val -5450"/>
              <a:gd name="adj2" fmla="val -28339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FF0000"/>
                </a:solidFill>
              </a:rPr>
              <a:t>标准化前的评分均值</a:t>
            </a:r>
            <a:endParaRPr lang="zh-CN" altLang="en-US" sz="2000" dirty="0">
              <a:solidFill>
                <a:srgbClr val="FF0000"/>
              </a:solidFill>
            </a:endParaRPr>
          </a:p>
        </p:txBody>
      </p:sp>
    </p:spTree>
    <p:extLst>
      <p:ext uri="{BB962C8B-B14F-4D97-AF65-F5344CB8AC3E}">
        <p14:creationId xmlns:p14="http://schemas.microsoft.com/office/powerpoint/2010/main" val="3443893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endParaRPr lang="zh-CN" altLang="en-US" dirty="0"/>
          </a:p>
        </p:txBody>
      </p:sp>
      <p:sp>
        <p:nvSpPr>
          <p:cNvPr id="3" name="内容占位符 2"/>
          <p:cNvSpPr>
            <a:spLocks noGrp="1"/>
          </p:cNvSpPr>
          <p:nvPr>
            <p:ph idx="1"/>
          </p:nvPr>
        </p:nvSpPr>
        <p:spPr/>
        <p:txBody>
          <a:bodyPr/>
          <a:lstStyle/>
          <a:p>
            <a:pPr lvl="0">
              <a:buClr>
                <a:srgbClr val="477AB1"/>
              </a:buClr>
            </a:pPr>
            <a:r>
              <a:rPr lang="zh-CN" altLang="en-US" sz="2800" dirty="0">
                <a:solidFill>
                  <a:prstClr val="black"/>
                </a:solidFill>
              </a:rPr>
              <a:t>将例</a:t>
            </a:r>
            <a:r>
              <a:rPr lang="en-US" altLang="zh-CN" sz="2800" dirty="0">
                <a:solidFill>
                  <a:prstClr val="black"/>
                </a:solidFill>
              </a:rPr>
              <a:t>1</a:t>
            </a:r>
            <a:r>
              <a:rPr lang="zh-CN" altLang="en-US" sz="2800" dirty="0">
                <a:solidFill>
                  <a:prstClr val="black"/>
                </a:solidFill>
              </a:rPr>
              <a:t>中的</a:t>
            </a:r>
            <a:r>
              <a:rPr lang="zh-CN" altLang="en-US" sz="2800" dirty="0" smtClean="0">
                <a:solidFill>
                  <a:prstClr val="black"/>
                </a:solidFill>
              </a:rPr>
              <a:t>表物品均值</a:t>
            </a:r>
            <a:r>
              <a:rPr lang="zh-CN" altLang="en-US" sz="2800" dirty="0">
                <a:solidFill>
                  <a:prstClr val="black"/>
                </a:solidFill>
              </a:rPr>
              <a:t>中心化后可以得到</a:t>
            </a:r>
          </a:p>
          <a:p>
            <a:endParaRPr lang="zh-CN" altLang="en-US" dirty="0"/>
          </a:p>
        </p:txBody>
      </p:sp>
      <p:graphicFrame>
        <p:nvGraphicFramePr>
          <p:cNvPr id="6" name="内容占位符 3"/>
          <p:cNvGraphicFramePr>
            <a:graphicFrameLocks/>
          </p:cNvGraphicFramePr>
          <p:nvPr>
            <p:extLst>
              <p:ext uri="{D42A27DB-BD31-4B8C-83A1-F6EECF244321}">
                <p14:modId xmlns:p14="http://schemas.microsoft.com/office/powerpoint/2010/main" val="3105140912"/>
              </p:ext>
            </p:extLst>
          </p:nvPr>
        </p:nvGraphicFramePr>
        <p:xfrm>
          <a:off x="539552" y="2276872"/>
          <a:ext cx="8208912" cy="4104456"/>
        </p:xfrm>
        <a:graphic>
          <a:graphicData uri="http://schemas.openxmlformats.org/drawingml/2006/table">
            <a:tbl>
              <a:tblPr firstRow="1" bandRow="1">
                <a:tableStyleId>{5C22544A-7EE6-4342-B048-85BDC9FD1C3A}</a:tableStyleId>
              </a:tblPr>
              <a:tblGrid>
                <a:gridCol w="1368152"/>
                <a:gridCol w="1368152"/>
                <a:gridCol w="1368152"/>
                <a:gridCol w="1368152"/>
                <a:gridCol w="1368152"/>
                <a:gridCol w="1368152"/>
              </a:tblGrid>
              <a:tr h="684076">
                <a:tc>
                  <a:txBody>
                    <a:bodyPr/>
                    <a:lstStyle/>
                    <a:p>
                      <a:pPr algn="ctr"/>
                      <a:endParaRPr lang="zh-CN" altLang="en-US" sz="2000" dirty="0"/>
                    </a:p>
                  </a:txBody>
                  <a:tcPr anchor="ctr"/>
                </a:tc>
                <a:tc>
                  <a:txBody>
                    <a:bodyPr/>
                    <a:lstStyle/>
                    <a:p>
                      <a:pPr algn="ctr"/>
                      <a:r>
                        <a:rPr lang="zh-CN" altLang="en-US" sz="2000" dirty="0" smtClean="0"/>
                        <a:t>流浪地球</a:t>
                      </a:r>
                      <a:endParaRPr lang="zh-CN" altLang="en-US" sz="2000" dirty="0"/>
                    </a:p>
                  </a:txBody>
                  <a:tcPr anchor="ctr"/>
                </a:tc>
                <a:tc>
                  <a:txBody>
                    <a:bodyPr/>
                    <a:lstStyle/>
                    <a:p>
                      <a:pPr algn="ctr"/>
                      <a:r>
                        <a:rPr lang="zh-CN" altLang="en-US" sz="2000" dirty="0" smtClean="0"/>
                        <a:t>教父</a:t>
                      </a:r>
                      <a:endParaRPr lang="zh-CN" altLang="en-US" sz="2000" dirty="0"/>
                    </a:p>
                  </a:txBody>
                  <a:tcPr anchor="ctr"/>
                </a:tc>
                <a:tc>
                  <a:txBody>
                    <a:bodyPr/>
                    <a:lstStyle/>
                    <a:p>
                      <a:pPr algn="ctr"/>
                      <a:r>
                        <a:rPr lang="zh-CN" altLang="en-US" sz="2000" dirty="0" smtClean="0"/>
                        <a:t>星球大战</a:t>
                      </a:r>
                      <a:endParaRPr lang="zh-CN" altLang="en-US" sz="2000" dirty="0"/>
                    </a:p>
                  </a:txBody>
                  <a:tcPr anchor="ctr"/>
                </a:tc>
                <a:tc>
                  <a:txBody>
                    <a:bodyPr/>
                    <a:lstStyle/>
                    <a:p>
                      <a:pPr algn="ctr"/>
                      <a:r>
                        <a:rPr lang="zh-CN" altLang="en-US" sz="2000" dirty="0" smtClean="0"/>
                        <a:t>喜剧之王</a:t>
                      </a:r>
                      <a:endParaRPr lang="zh-CN" altLang="en-US" sz="2000" dirty="0"/>
                    </a:p>
                  </a:txBody>
                  <a:tcPr anchor="ctr"/>
                </a:tc>
                <a:tc>
                  <a:txBody>
                    <a:bodyPr/>
                    <a:lstStyle/>
                    <a:p>
                      <a:pPr algn="ctr"/>
                      <a:r>
                        <a:rPr lang="zh-CN" altLang="en-US" sz="2000" dirty="0" smtClean="0"/>
                        <a:t>七宗罪</a:t>
                      </a:r>
                      <a:endParaRPr lang="zh-CN" altLang="en-US" sz="2000" dirty="0"/>
                    </a:p>
                  </a:txBody>
                  <a:tcPr anchor="ctr"/>
                </a:tc>
              </a:tr>
              <a:tr h="684076">
                <a:tc>
                  <a:txBody>
                    <a:bodyPr/>
                    <a:lstStyle/>
                    <a:p>
                      <a:pPr algn="ctr"/>
                      <a:r>
                        <a:rPr lang="zh-CN" altLang="en-US" sz="2000" dirty="0" smtClean="0"/>
                        <a:t>用户</a:t>
                      </a:r>
                      <a:r>
                        <a:rPr lang="en-US" altLang="zh-CN" sz="2000" dirty="0" smtClean="0"/>
                        <a:t>1</a:t>
                      </a:r>
                      <a:endParaRPr lang="zh-CN" altLang="en-US" sz="2000" dirty="0"/>
                    </a:p>
                  </a:txBody>
                  <a:tcPr anchor="ctr"/>
                </a:tc>
                <a:tc>
                  <a:txBody>
                    <a:bodyPr/>
                    <a:lstStyle/>
                    <a:p>
                      <a:pPr algn="ctr"/>
                      <a:r>
                        <a:rPr lang="en-US" altLang="zh-CN" sz="2000" dirty="0" smtClean="0"/>
                        <a:t>1</a:t>
                      </a:r>
                      <a:endParaRPr lang="zh-CN" altLang="en-US" sz="2000" dirty="0"/>
                    </a:p>
                  </a:txBody>
                  <a:tcPr anchor="ctr"/>
                </a:tc>
                <a:tc>
                  <a:txBody>
                    <a:bodyPr/>
                    <a:lstStyle/>
                    <a:p>
                      <a:pPr algn="ctr"/>
                      <a:r>
                        <a:rPr lang="en-US" altLang="zh-CN" sz="2000" dirty="0" smtClean="0"/>
                        <a:t>-1.4</a:t>
                      </a:r>
                      <a:endParaRPr lang="zh-CN" altLang="en-US" sz="2000" dirty="0"/>
                    </a:p>
                  </a:txBody>
                  <a:tcPr anchor="ctr"/>
                </a:tc>
                <a:tc>
                  <a:txBody>
                    <a:bodyPr/>
                    <a:lstStyle/>
                    <a:p>
                      <a:pPr algn="ctr"/>
                      <a:r>
                        <a:rPr lang="en-US" altLang="zh-CN" sz="2000" dirty="0" smtClean="0"/>
                        <a:t>-1.5</a:t>
                      </a:r>
                      <a:endParaRPr lang="zh-CN" altLang="en-US" sz="2000" dirty="0"/>
                    </a:p>
                  </a:txBody>
                  <a:tcPr anchor="ctr"/>
                </a:tc>
                <a:tc>
                  <a:txBody>
                    <a:bodyPr/>
                    <a:lstStyle/>
                    <a:p>
                      <a:pPr algn="ctr"/>
                      <a:r>
                        <a:rPr lang="en-US" altLang="zh-CN" sz="2000" dirty="0" smtClean="0"/>
                        <a:t>1.8</a:t>
                      </a:r>
                      <a:endParaRPr lang="zh-CN" altLang="en-US" sz="2000" dirty="0"/>
                    </a:p>
                  </a:txBody>
                  <a:tcPr anchor="ctr"/>
                </a:tc>
                <a:tc>
                  <a:txBody>
                    <a:bodyPr/>
                    <a:lstStyle/>
                    <a:p>
                      <a:pPr algn="ctr"/>
                      <a:r>
                        <a:rPr lang="en-US" altLang="zh-CN" sz="2000" dirty="0" smtClean="0"/>
                        <a:t>-1</a:t>
                      </a:r>
                      <a:endParaRPr lang="zh-CN" altLang="en-US" sz="2000" dirty="0"/>
                    </a:p>
                  </a:txBody>
                  <a:tcPr anchor="ctr"/>
                </a:tc>
              </a:tr>
              <a:tr h="684076">
                <a:tc>
                  <a:txBody>
                    <a:bodyPr/>
                    <a:lstStyle/>
                    <a:p>
                      <a:pPr algn="ctr"/>
                      <a:r>
                        <a:rPr lang="zh-CN" altLang="en-US" sz="2000" dirty="0" smtClean="0"/>
                        <a:t>用户</a:t>
                      </a:r>
                      <a:r>
                        <a:rPr lang="en-US" altLang="zh-CN" sz="2000" dirty="0" smtClean="0"/>
                        <a:t>2</a:t>
                      </a:r>
                      <a:endParaRPr lang="zh-CN" altLang="en-US" sz="2000" dirty="0"/>
                    </a:p>
                  </a:txBody>
                  <a:tcPr anchor="ctr"/>
                </a:tc>
                <a:tc>
                  <a:txBody>
                    <a:bodyPr/>
                    <a:lstStyle/>
                    <a:p>
                      <a:pPr algn="ctr"/>
                      <a:r>
                        <a:rPr lang="en-US" altLang="zh-CN" sz="2000" dirty="0" smtClean="0"/>
                        <a:t>0</a:t>
                      </a:r>
                      <a:endParaRPr lang="zh-CN" altLang="en-US" sz="2000" dirty="0"/>
                    </a:p>
                  </a:txBody>
                  <a:tcPr anchor="ctr"/>
                </a:tc>
                <a:tc>
                  <a:txBody>
                    <a:bodyPr/>
                    <a:lstStyle/>
                    <a:p>
                      <a:pPr algn="ctr"/>
                      <a:r>
                        <a:rPr lang="en-US" altLang="zh-CN" sz="2000" dirty="0" smtClean="0"/>
                        <a:t>-1.4</a:t>
                      </a:r>
                      <a:endParaRPr lang="zh-CN" altLang="en-US" sz="2000" dirty="0"/>
                    </a:p>
                  </a:txBody>
                  <a:tcPr anchor="ctr"/>
                </a:tc>
                <a:tc>
                  <a:txBody>
                    <a:bodyPr/>
                    <a:lstStyle/>
                    <a:p>
                      <a:pPr algn="ctr"/>
                      <a:r>
                        <a:rPr lang="en-US" altLang="zh-CN" sz="2000" dirty="0" smtClean="0"/>
                        <a:t>-1.5</a:t>
                      </a:r>
                      <a:endParaRPr lang="zh-CN" altLang="en-US" sz="2000" dirty="0"/>
                    </a:p>
                  </a:txBody>
                  <a:tcPr anchor="ctr"/>
                </a:tc>
                <a:tc>
                  <a:txBody>
                    <a:bodyPr/>
                    <a:lstStyle/>
                    <a:p>
                      <a:pPr algn="ctr"/>
                      <a:r>
                        <a:rPr lang="en-US" altLang="zh-CN" sz="2000" dirty="0" smtClean="0"/>
                        <a:t>0.8</a:t>
                      </a:r>
                      <a:endParaRPr lang="zh-CN" altLang="en-US" sz="2000" dirty="0"/>
                    </a:p>
                  </a:txBody>
                  <a:tcPr anchor="ctr"/>
                </a:tc>
                <a:tc>
                  <a:txBody>
                    <a:bodyPr/>
                    <a:lstStyle/>
                    <a:p>
                      <a:pPr algn="ctr"/>
                      <a:r>
                        <a:rPr lang="en-US" altLang="zh-CN" sz="2000" dirty="0" smtClean="0"/>
                        <a:t>0</a:t>
                      </a:r>
                      <a:endParaRPr lang="zh-CN" altLang="en-US" sz="2000" dirty="0"/>
                    </a:p>
                  </a:txBody>
                  <a:tcPr anchor="ctr"/>
                </a:tc>
              </a:tr>
              <a:tr h="684076">
                <a:tc>
                  <a:txBody>
                    <a:bodyPr/>
                    <a:lstStyle/>
                    <a:p>
                      <a:pPr algn="ctr"/>
                      <a:r>
                        <a:rPr lang="zh-CN" altLang="en-US" sz="2000" dirty="0" smtClean="0"/>
                        <a:t>用户</a:t>
                      </a:r>
                      <a:r>
                        <a:rPr lang="en-US" altLang="zh-CN" sz="2000" dirty="0" smtClean="0"/>
                        <a:t>3</a:t>
                      </a:r>
                      <a:endParaRPr lang="zh-CN" altLang="en-US" sz="2000" dirty="0"/>
                    </a:p>
                  </a:txBody>
                  <a:tcPr anchor="ctr"/>
                </a:tc>
                <a:tc>
                  <a:txBody>
                    <a:bodyPr/>
                    <a:lstStyle/>
                    <a:p>
                      <a:pPr algn="ctr"/>
                      <a:r>
                        <a:rPr lang="en-US" altLang="zh-CN" sz="2000" dirty="0" smtClean="0"/>
                        <a:t>-2</a:t>
                      </a:r>
                      <a:endParaRPr lang="zh-CN" altLang="en-US" sz="2000" dirty="0"/>
                    </a:p>
                  </a:txBody>
                  <a:tcPr anchor="ctr"/>
                </a:tc>
                <a:tc>
                  <a:txBody>
                    <a:bodyPr/>
                    <a:lstStyle/>
                    <a:p>
                      <a:pPr algn="ctr"/>
                      <a:r>
                        <a:rPr lang="en-US" altLang="zh-CN" sz="2000" dirty="0" smtClean="0"/>
                        <a:t>2.6</a:t>
                      </a:r>
                      <a:endParaRPr lang="zh-CN" altLang="en-US" sz="2000" dirty="0"/>
                    </a:p>
                  </a:txBody>
                  <a:tcPr anchor="ctr"/>
                </a:tc>
                <a:tc>
                  <a:txBody>
                    <a:bodyPr/>
                    <a:lstStyle/>
                    <a:p>
                      <a:pPr algn="ctr"/>
                      <a:r>
                        <a:rPr lang="en-US" altLang="zh-CN" sz="2000" dirty="0" smtClean="0"/>
                        <a:t>2.5</a:t>
                      </a:r>
                      <a:endParaRPr lang="zh-CN" altLang="en-US" sz="2000" dirty="0"/>
                    </a:p>
                  </a:txBody>
                  <a:tcPr anchor="ctr"/>
                </a:tc>
                <a:tc>
                  <a:txBody>
                    <a:bodyPr/>
                    <a:lstStyle/>
                    <a:p>
                      <a:pPr algn="ctr"/>
                      <a:r>
                        <a:rPr lang="en-US" altLang="zh-CN" sz="2000" dirty="0" smtClean="0"/>
                        <a:t>-2.2</a:t>
                      </a:r>
                      <a:endParaRPr lang="zh-CN" altLang="en-US" sz="2000" dirty="0"/>
                    </a:p>
                  </a:txBody>
                  <a:tcPr anchor="ctr"/>
                </a:tc>
                <a:tc>
                  <a:txBody>
                    <a:bodyPr/>
                    <a:lstStyle/>
                    <a:p>
                      <a:pPr algn="ctr"/>
                      <a:r>
                        <a:rPr lang="en-US" altLang="zh-CN" sz="2000" dirty="0" smtClean="0"/>
                        <a:t>3</a:t>
                      </a:r>
                      <a:endParaRPr lang="zh-CN" altLang="en-US" sz="2000" dirty="0"/>
                    </a:p>
                  </a:txBody>
                  <a:tcPr anchor="ctr"/>
                </a:tc>
              </a:tr>
              <a:tr h="684076">
                <a:tc>
                  <a:txBody>
                    <a:bodyPr/>
                    <a:lstStyle/>
                    <a:p>
                      <a:pPr algn="ctr"/>
                      <a:r>
                        <a:rPr lang="zh-CN" altLang="en-US" sz="2000" dirty="0" smtClean="0"/>
                        <a:t>用户</a:t>
                      </a:r>
                      <a:r>
                        <a:rPr lang="en-US" altLang="zh-CN" sz="2000" dirty="0" smtClean="0"/>
                        <a:t>4</a:t>
                      </a:r>
                      <a:endParaRPr lang="zh-CN" altLang="en-US" sz="2000" dirty="0"/>
                    </a:p>
                  </a:txBody>
                  <a:tcPr anchor="ctr"/>
                </a:tc>
                <a:tc>
                  <a:txBody>
                    <a:bodyPr/>
                    <a:lstStyle/>
                    <a:p>
                      <a:pPr algn="ctr"/>
                      <a:r>
                        <a:rPr lang="en-US" altLang="zh-CN" sz="2000" dirty="0" smtClean="0"/>
                        <a:t>1</a:t>
                      </a:r>
                      <a:endParaRPr lang="zh-CN" altLang="en-US" sz="2000" dirty="0"/>
                    </a:p>
                  </a:txBody>
                  <a:tcPr anchor="ctr"/>
                </a:tc>
                <a:tc>
                  <a:txBody>
                    <a:bodyPr/>
                    <a:lstStyle/>
                    <a:p>
                      <a:pPr algn="ctr"/>
                      <a:r>
                        <a:rPr lang="en-US" altLang="zh-CN" sz="2000" dirty="0" smtClean="0"/>
                        <a:t>0.6</a:t>
                      </a:r>
                      <a:endParaRPr lang="zh-CN" altLang="en-US" sz="2000" dirty="0"/>
                    </a:p>
                  </a:txBody>
                  <a:tcPr anchor="ctr"/>
                </a:tc>
                <a:tc>
                  <a:txBody>
                    <a:bodyPr/>
                    <a:lstStyle/>
                    <a:p>
                      <a:pPr algn="ctr"/>
                      <a:r>
                        <a:rPr lang="en-US" altLang="zh-CN" sz="2000" dirty="0" smtClean="0"/>
                        <a:t>0.5</a:t>
                      </a:r>
                      <a:endParaRPr lang="zh-CN" altLang="en-US" sz="2000" dirty="0"/>
                    </a:p>
                  </a:txBody>
                  <a:tcPr anchor="ctr"/>
                </a:tc>
                <a:tc>
                  <a:txBody>
                    <a:bodyPr/>
                    <a:lstStyle/>
                    <a:p>
                      <a:pPr algn="ctr"/>
                      <a:r>
                        <a:rPr lang="en-US" altLang="zh-CN" sz="2000" dirty="0" smtClean="0"/>
                        <a:t>-2.2</a:t>
                      </a:r>
                      <a:endParaRPr lang="zh-CN" altLang="en-US" sz="2000" dirty="0"/>
                    </a:p>
                  </a:txBody>
                  <a:tcPr anchor="ctr"/>
                </a:tc>
                <a:tc>
                  <a:txBody>
                    <a:bodyPr/>
                    <a:lstStyle/>
                    <a:p>
                      <a:pPr algn="ctr"/>
                      <a:r>
                        <a:rPr lang="en-US" altLang="zh-CN" sz="2000" dirty="0" smtClean="0"/>
                        <a:t>-1</a:t>
                      </a:r>
                      <a:endParaRPr lang="zh-CN" altLang="en-US" sz="2000" dirty="0"/>
                    </a:p>
                  </a:txBody>
                  <a:tcPr anchor="ctr"/>
                </a:tc>
              </a:tr>
              <a:tr h="684076">
                <a:tc>
                  <a:txBody>
                    <a:bodyPr/>
                    <a:lstStyle/>
                    <a:p>
                      <a:pPr algn="ctr"/>
                      <a:r>
                        <a:rPr lang="zh-CN" altLang="en-US" sz="2000" dirty="0" smtClean="0"/>
                        <a:t>用户</a:t>
                      </a:r>
                      <a:r>
                        <a:rPr lang="en-US" altLang="zh-CN" sz="2000" dirty="0" smtClean="0"/>
                        <a:t>5</a:t>
                      </a:r>
                      <a:endParaRPr lang="zh-CN" altLang="en-US" sz="2000" dirty="0"/>
                    </a:p>
                  </a:txBody>
                  <a:tcPr anchor="ctr"/>
                </a:tc>
                <a:tc>
                  <a:txBody>
                    <a:bodyPr/>
                    <a:lstStyle/>
                    <a:p>
                      <a:pPr algn="ctr"/>
                      <a:r>
                        <a:rPr lang="zh-CN" altLang="en-US" sz="2000" dirty="0" smtClean="0"/>
                        <a:t>？</a:t>
                      </a:r>
                      <a:endParaRPr lang="zh-CN" altLang="en-US" sz="2000" dirty="0"/>
                    </a:p>
                  </a:txBody>
                  <a:tcPr anchor="ctr"/>
                </a:tc>
                <a:tc>
                  <a:txBody>
                    <a:bodyPr/>
                    <a:lstStyle/>
                    <a:p>
                      <a:pPr algn="ctr"/>
                      <a:r>
                        <a:rPr lang="en-US" altLang="zh-CN" sz="2000" dirty="0" smtClean="0"/>
                        <a:t>-0.4</a:t>
                      </a:r>
                      <a:endParaRPr lang="zh-CN" altLang="en-US" sz="2000" dirty="0"/>
                    </a:p>
                  </a:txBody>
                  <a:tcPr anchor="ctr"/>
                </a:tc>
                <a:tc>
                  <a:txBody>
                    <a:bodyPr/>
                    <a:lstStyle/>
                    <a:p>
                      <a:pPr algn="ctr"/>
                      <a:r>
                        <a:rPr lang="en-US" altLang="zh-CN" sz="2000" dirty="0" smtClean="0"/>
                        <a:t>?</a:t>
                      </a:r>
                      <a:endParaRPr lang="zh-CN" altLang="en-US" sz="2000" dirty="0"/>
                    </a:p>
                  </a:txBody>
                  <a:tcPr anchor="ctr"/>
                </a:tc>
                <a:tc>
                  <a:txBody>
                    <a:bodyPr/>
                    <a:lstStyle/>
                    <a:p>
                      <a:pPr algn="ctr"/>
                      <a:r>
                        <a:rPr lang="en-US" altLang="zh-CN" sz="2000" dirty="0" smtClean="0"/>
                        <a:t>1.8</a:t>
                      </a:r>
                      <a:endParaRPr lang="zh-CN" altLang="en-US" sz="2000" dirty="0"/>
                    </a:p>
                  </a:txBody>
                  <a:tcPr anchor="ctr"/>
                </a:tc>
                <a:tc>
                  <a:txBody>
                    <a:bodyPr/>
                    <a:lstStyle/>
                    <a:p>
                      <a:pPr algn="ctr"/>
                      <a:r>
                        <a:rPr lang="en-US" altLang="zh-CN" sz="2000" dirty="0" smtClean="0"/>
                        <a:t>-1</a:t>
                      </a:r>
                      <a:endParaRPr lang="zh-CN" altLang="en-US" sz="2000" dirty="0"/>
                    </a:p>
                  </a:txBody>
                  <a:tcPr anchor="ctr"/>
                </a:tc>
              </a:tr>
            </a:tbl>
          </a:graphicData>
        </a:graphic>
      </p:graphicFrame>
    </p:spTree>
    <p:extLst>
      <p:ext uri="{BB962C8B-B14F-4D97-AF65-F5344CB8AC3E}">
        <p14:creationId xmlns:p14="http://schemas.microsoft.com/office/powerpoint/2010/main" val="29115391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均值</a:t>
            </a:r>
            <a:r>
              <a:rPr lang="zh-CN" altLang="en-US" dirty="0" smtClean="0"/>
              <a:t>中心化的作用</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假设系统中有两个用户比较挑剔，所有的评分都在</a:t>
            </a:r>
            <a:r>
              <a:rPr lang="en-US" altLang="zh-CN" sz="2800" dirty="0" smtClean="0"/>
              <a:t>1-3</a:t>
            </a:r>
            <a:r>
              <a:rPr lang="zh-CN" altLang="en-US" sz="2800" dirty="0" smtClean="0"/>
              <a:t>之间，而另一个用户所有的评分都在</a:t>
            </a:r>
            <a:r>
              <a:rPr lang="en-US" altLang="zh-CN" sz="2800" dirty="0" smtClean="0"/>
              <a:t>3-5</a:t>
            </a:r>
            <a:r>
              <a:rPr lang="zh-CN" altLang="en-US" sz="2800" dirty="0" smtClean="0"/>
              <a:t>之间，对于某个电影第一个用户给了</a:t>
            </a:r>
            <a:r>
              <a:rPr lang="en-US" altLang="zh-CN" sz="2800" dirty="0" smtClean="0"/>
              <a:t>2</a:t>
            </a:r>
            <a:r>
              <a:rPr lang="zh-CN" altLang="en-US" sz="2800" dirty="0" smtClean="0"/>
              <a:t>分，第二个用户给了</a:t>
            </a:r>
            <a:r>
              <a:rPr lang="en-US" altLang="zh-CN" sz="2800" dirty="0" smtClean="0"/>
              <a:t>4</a:t>
            </a:r>
            <a:r>
              <a:rPr lang="zh-CN" altLang="en-US" sz="2800" dirty="0" smtClean="0"/>
              <a:t>分，如果直接按评分计算，就会得出这两个用户对这个电影的看法正好相反的观点，但其实他们两个对这个电影的看法是类似的。如果用均值中心化计算之后就不会出现这种偏差。</a:t>
            </a:r>
            <a:endParaRPr lang="zh-CN" altLang="en-US" sz="2800" dirty="0"/>
          </a:p>
        </p:txBody>
      </p:sp>
    </p:spTree>
    <p:extLst>
      <p:ext uri="{BB962C8B-B14F-4D97-AF65-F5344CB8AC3E}">
        <p14:creationId xmlns:p14="http://schemas.microsoft.com/office/powerpoint/2010/main" val="26117426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Z-score</a:t>
            </a:r>
            <a:r>
              <a:rPr lang="zh-CN" altLang="en-US" dirty="0" smtClean="0"/>
              <a:t>标准化</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均值中心化方法移除了不同用户间平均评分不同而造成的偏差，但除此之外，个人评分范围不同带来的差异性也是需要考虑的因素之一。</a:t>
            </a:r>
            <a:endParaRPr lang="en-US" altLang="zh-CN" sz="2800" dirty="0" smtClean="0"/>
          </a:p>
          <a:p>
            <a:r>
              <a:rPr lang="zh-CN" altLang="en-US" sz="2800" dirty="0" smtClean="0"/>
              <a:t>比如</a:t>
            </a:r>
            <a:r>
              <a:rPr lang="en-US" altLang="zh-CN" sz="2800" dirty="0" smtClean="0"/>
              <a:t>A</a:t>
            </a:r>
            <a:r>
              <a:rPr lang="zh-CN" altLang="en-US" sz="2800" dirty="0" smtClean="0"/>
              <a:t>用户每次评分都会在</a:t>
            </a:r>
            <a:r>
              <a:rPr lang="en-US" altLang="zh-CN" sz="2800" dirty="0" smtClean="0"/>
              <a:t>1-5</a:t>
            </a:r>
            <a:r>
              <a:rPr lang="zh-CN" altLang="en-US" sz="2800" dirty="0" smtClean="0"/>
              <a:t>分之间选择，但</a:t>
            </a:r>
            <a:r>
              <a:rPr lang="en-US" altLang="zh-CN" sz="2800" dirty="0" smtClean="0"/>
              <a:t>B</a:t>
            </a:r>
            <a:r>
              <a:rPr lang="zh-CN" altLang="en-US" sz="2800" dirty="0" smtClean="0"/>
              <a:t>用户每次都给</a:t>
            </a:r>
            <a:r>
              <a:rPr lang="en-US" altLang="zh-CN" sz="2800" dirty="0" smtClean="0"/>
              <a:t>3</a:t>
            </a:r>
            <a:r>
              <a:rPr lang="zh-CN" altLang="en-US" sz="2800" dirty="0" smtClean="0"/>
              <a:t>分，在面对一个新的物品时两个用户都给了</a:t>
            </a:r>
            <a:r>
              <a:rPr lang="en-US" altLang="zh-CN" sz="2800" dirty="0" smtClean="0"/>
              <a:t>5</a:t>
            </a:r>
            <a:r>
              <a:rPr lang="zh-CN" altLang="en-US" sz="2800" dirty="0" smtClean="0"/>
              <a:t>分，那么</a:t>
            </a:r>
            <a:r>
              <a:rPr lang="en-US" altLang="zh-CN" sz="2800" dirty="0" smtClean="0"/>
              <a:t>B</a:t>
            </a:r>
            <a:r>
              <a:rPr lang="zh-CN" altLang="en-US" sz="2800" dirty="0" smtClean="0"/>
              <a:t>对此物品的喜欢程度要比</a:t>
            </a:r>
            <a:r>
              <a:rPr lang="en-US" altLang="zh-CN" sz="2800" dirty="0" smtClean="0"/>
              <a:t>A</a:t>
            </a:r>
            <a:r>
              <a:rPr lang="zh-CN" altLang="en-US" sz="2800" dirty="0" smtClean="0"/>
              <a:t>高得多。</a:t>
            </a:r>
            <a:endParaRPr lang="en-US" altLang="zh-CN" sz="2800" dirty="0" smtClean="0"/>
          </a:p>
          <a:p>
            <a:r>
              <a:rPr lang="zh-CN" altLang="en-US" sz="2800" dirty="0" smtClean="0"/>
              <a:t>为了解决这一问题，可以在均值中心化的基础上再除以标准差，即</a:t>
            </a:r>
            <a:endParaRPr lang="zh-CN" altLang="en-US" sz="2800" dirty="0"/>
          </a:p>
        </p:txBody>
      </p:sp>
    </p:spTree>
    <p:extLst>
      <p:ext uri="{BB962C8B-B14F-4D97-AF65-F5344CB8AC3E}">
        <p14:creationId xmlns:p14="http://schemas.microsoft.com/office/powerpoint/2010/main" val="31253368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Z-score</a:t>
            </a:r>
            <a:r>
              <a:rPr lang="zh-CN" altLang="en-US" dirty="0"/>
              <a:t>标准化</a:t>
            </a:r>
          </a:p>
        </p:txBody>
      </p:sp>
      <p:sp>
        <p:nvSpPr>
          <p:cNvPr id="3" name="内容占位符 2"/>
          <p:cNvSpPr>
            <a:spLocks noGrp="1"/>
          </p:cNvSpPr>
          <p:nvPr>
            <p:ph idx="1"/>
          </p:nvPr>
        </p:nvSpPr>
        <p:spPr/>
        <p:txBody>
          <a:bodyPr>
            <a:normAutofit lnSpcReduction="10000"/>
          </a:bodyPr>
          <a:lstStyle/>
          <a:p>
            <a:endParaRPr lang="en-US" altLang="zh-CN" sz="2800" dirty="0" smtClean="0"/>
          </a:p>
          <a:p>
            <a:endParaRPr lang="en-US" altLang="zh-CN" sz="2800" dirty="0"/>
          </a:p>
          <a:p>
            <a:r>
              <a:rPr lang="zh-CN" altLang="en-US" sz="2800" dirty="0" smtClean="0"/>
              <a:t>基于用户的推荐方法预测评分为：</a:t>
            </a:r>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endParaRPr lang="en-US" altLang="zh-CN" sz="2800" dirty="0"/>
          </a:p>
          <a:p>
            <a:r>
              <a:rPr lang="zh-CN" altLang="en-US" sz="2800" dirty="0" smtClean="0"/>
              <a:t>基于物品的推荐方法预测评分与此类似。</a:t>
            </a:r>
            <a:endParaRPr lang="zh-CN" altLang="en-US" sz="2800" dirty="0"/>
          </a:p>
        </p:txBody>
      </p:sp>
      <p:graphicFrame>
        <p:nvGraphicFramePr>
          <p:cNvPr id="5" name="对象 4"/>
          <p:cNvGraphicFramePr>
            <a:graphicFrameLocks noChangeAspect="1"/>
          </p:cNvGraphicFramePr>
          <p:nvPr>
            <p:extLst>
              <p:ext uri="{D42A27DB-BD31-4B8C-83A1-F6EECF244321}">
                <p14:modId xmlns:p14="http://schemas.microsoft.com/office/powerpoint/2010/main" val="2431111092"/>
              </p:ext>
            </p:extLst>
          </p:nvPr>
        </p:nvGraphicFramePr>
        <p:xfrm>
          <a:off x="3635896" y="1556792"/>
          <a:ext cx="2130425" cy="1038225"/>
        </p:xfrm>
        <a:graphic>
          <a:graphicData uri="http://schemas.openxmlformats.org/presentationml/2006/ole">
            <mc:AlternateContent xmlns:mc="http://schemas.openxmlformats.org/markup-compatibility/2006">
              <mc:Choice xmlns:v="urn:schemas-microsoft-com:vml" Requires="v">
                <p:oleObj spid="_x0000_s16722" name="Equation" r:id="rId3" imgW="939600" imgH="457200" progId="Equation.DSMT4">
                  <p:embed/>
                </p:oleObj>
              </mc:Choice>
              <mc:Fallback>
                <p:oleObj name="Equation" r:id="rId3" imgW="939600" imgH="457200" progId="Equation.DSMT4">
                  <p:embed/>
                  <p:pic>
                    <p:nvPicPr>
                      <p:cNvPr id="0" name="对象 4"/>
                      <p:cNvPicPr>
                        <a:picLocks noChangeAspect="1" noChangeArrowheads="1"/>
                      </p:cNvPicPr>
                      <p:nvPr/>
                    </p:nvPicPr>
                    <p:blipFill>
                      <a:blip/>
                      <a:srcRect/>
                      <a:stretch>
                        <a:fillRect/>
                      </a:stretch>
                    </p:blipFill>
                    <p:spPr bwMode="auto">
                      <a:xfrm>
                        <a:off x="3635896" y="1556792"/>
                        <a:ext cx="213042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75741854"/>
              </p:ext>
            </p:extLst>
          </p:nvPr>
        </p:nvGraphicFramePr>
        <p:xfrm>
          <a:off x="2320925" y="3429000"/>
          <a:ext cx="4829175" cy="1728788"/>
        </p:xfrm>
        <a:graphic>
          <a:graphicData uri="http://schemas.openxmlformats.org/presentationml/2006/ole">
            <mc:AlternateContent xmlns:mc="http://schemas.openxmlformats.org/markup-compatibility/2006">
              <mc:Choice xmlns:v="urn:schemas-microsoft-com:vml" Requires="v">
                <p:oleObj spid="_x0000_s16723" name="Equation" r:id="rId4" imgW="2057400" imgH="736560" progId="Equation.DSMT4">
                  <p:embed/>
                </p:oleObj>
              </mc:Choice>
              <mc:Fallback>
                <p:oleObj name="Equation" r:id="rId4" imgW="2057400" imgH="736560" progId="Equation.DSMT4">
                  <p:embed/>
                  <p:pic>
                    <p:nvPicPr>
                      <p:cNvPr id="0" name="对象 5"/>
                      <p:cNvPicPr>
                        <a:picLocks noChangeAspect="1" noChangeArrowheads="1"/>
                      </p:cNvPicPr>
                      <p:nvPr/>
                    </p:nvPicPr>
                    <p:blipFill>
                      <a:blip r:embed="rId5"/>
                      <a:srcRect/>
                      <a:stretch>
                        <a:fillRect/>
                      </a:stretch>
                    </p:blipFill>
                    <p:spPr bwMode="auto">
                      <a:xfrm>
                        <a:off x="2320925" y="3429000"/>
                        <a:ext cx="4829175"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131906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对上面例子中的数据通过基于用户的推荐方法预测评分时，用户</a:t>
            </a:r>
            <a:r>
              <a:rPr lang="en-US" altLang="zh-CN" sz="2800" dirty="0" smtClean="0"/>
              <a:t>1</a:t>
            </a:r>
            <a:r>
              <a:rPr lang="zh-CN" altLang="en-US" sz="2800" dirty="0" smtClean="0"/>
              <a:t>的评分</a:t>
            </a:r>
            <a:r>
              <a:rPr lang="en-US" altLang="zh-CN" sz="2800" dirty="0" smtClean="0"/>
              <a:t>Z-score</a:t>
            </a:r>
            <a:r>
              <a:rPr lang="zh-CN" altLang="en-US" sz="2800" dirty="0" smtClean="0"/>
              <a:t>标准化后为为：</a:t>
            </a:r>
            <a:endParaRPr lang="zh-CN" altLang="en-US" sz="2800" dirty="0"/>
          </a:p>
        </p:txBody>
      </p:sp>
      <p:graphicFrame>
        <p:nvGraphicFramePr>
          <p:cNvPr id="5" name="对象 4"/>
          <p:cNvGraphicFramePr>
            <a:graphicFrameLocks noChangeAspect="1"/>
          </p:cNvGraphicFramePr>
          <p:nvPr>
            <p:extLst>
              <p:ext uri="{D42A27DB-BD31-4B8C-83A1-F6EECF244321}">
                <p14:modId xmlns:p14="http://schemas.microsoft.com/office/powerpoint/2010/main" val="2384180687"/>
              </p:ext>
            </p:extLst>
          </p:nvPr>
        </p:nvGraphicFramePr>
        <p:xfrm>
          <a:off x="539750" y="2622550"/>
          <a:ext cx="8320088" cy="1671638"/>
        </p:xfrm>
        <a:graphic>
          <a:graphicData uri="http://schemas.openxmlformats.org/presentationml/2006/ole">
            <mc:AlternateContent xmlns:mc="http://schemas.openxmlformats.org/markup-compatibility/2006">
              <mc:Choice xmlns:v="urn:schemas-microsoft-com:vml" Requires="v">
                <p:oleObj spid="_x0000_s59558" name="Equation" r:id="rId3" imgW="3670200" imgH="736560" progId="Equation.DSMT4">
                  <p:embed/>
                </p:oleObj>
              </mc:Choice>
              <mc:Fallback>
                <p:oleObj name="Equation" r:id="rId3" imgW="3670200" imgH="736560" progId="Equation.DSMT4">
                  <p:embed/>
                  <p:pic>
                    <p:nvPicPr>
                      <p:cNvPr id="0" name="对象 4"/>
                      <p:cNvPicPr>
                        <a:picLocks noChangeAspect="1" noChangeArrowheads="1"/>
                      </p:cNvPicPr>
                      <p:nvPr/>
                    </p:nvPicPr>
                    <p:blipFill>
                      <a:blip r:embed="rId4"/>
                      <a:srcRect/>
                      <a:stretch>
                        <a:fillRect/>
                      </a:stretch>
                    </p:blipFill>
                    <p:spPr bwMode="auto">
                      <a:xfrm>
                        <a:off x="539750" y="2622550"/>
                        <a:ext cx="8320088" cy="16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702595829"/>
              </p:ext>
            </p:extLst>
          </p:nvPr>
        </p:nvGraphicFramePr>
        <p:xfrm>
          <a:off x="827584" y="4365104"/>
          <a:ext cx="7724775" cy="2224088"/>
        </p:xfrm>
        <a:graphic>
          <a:graphicData uri="http://schemas.openxmlformats.org/presentationml/2006/ole">
            <mc:AlternateContent xmlns:mc="http://schemas.openxmlformats.org/markup-compatibility/2006">
              <mc:Choice xmlns:v="urn:schemas-microsoft-com:vml" Requires="v">
                <p:oleObj spid="_x0000_s59559" name="Equation" r:id="rId5" imgW="2997000" imgH="863280" progId="Equation.DSMT4">
                  <p:embed/>
                </p:oleObj>
              </mc:Choice>
              <mc:Fallback>
                <p:oleObj name="Equation" r:id="rId5" imgW="2997000" imgH="863280" progId="Equation.DSMT4">
                  <p:embed/>
                  <p:pic>
                    <p:nvPicPr>
                      <p:cNvPr id="0" name=""/>
                      <p:cNvPicPr/>
                      <p:nvPr/>
                    </p:nvPicPr>
                    <p:blipFill>
                      <a:blip r:embed="rId6"/>
                      <a:stretch>
                        <a:fillRect/>
                      </a:stretch>
                    </p:blipFill>
                    <p:spPr>
                      <a:xfrm>
                        <a:off x="827584" y="4365104"/>
                        <a:ext cx="7724775" cy="2224088"/>
                      </a:xfrm>
                      <a:prstGeom prst="rect">
                        <a:avLst/>
                      </a:prstGeom>
                    </p:spPr>
                  </p:pic>
                </p:oleObj>
              </mc:Fallback>
            </mc:AlternateContent>
          </a:graphicData>
        </a:graphic>
      </p:graphicFrame>
    </p:spTree>
    <p:extLst>
      <p:ext uri="{BB962C8B-B14F-4D97-AF65-F5344CB8AC3E}">
        <p14:creationId xmlns:p14="http://schemas.microsoft.com/office/powerpoint/2010/main" val="4441325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例</a:t>
            </a:r>
          </a:p>
        </p:txBody>
      </p:sp>
      <p:sp>
        <p:nvSpPr>
          <p:cNvPr id="3" name="内容占位符 2"/>
          <p:cNvSpPr>
            <a:spLocks noGrp="1"/>
          </p:cNvSpPr>
          <p:nvPr>
            <p:ph idx="1"/>
          </p:nvPr>
        </p:nvSpPr>
        <p:spPr/>
        <p:txBody>
          <a:bodyPr>
            <a:normAutofit/>
          </a:bodyPr>
          <a:lstStyle/>
          <a:p>
            <a:r>
              <a:rPr lang="zh-CN" altLang="en-US" sz="2800" dirty="0" smtClean="0"/>
              <a:t>基于用户的推荐方法使用</a:t>
            </a:r>
            <a:r>
              <a:rPr lang="en-US" altLang="zh-CN" sz="2800" dirty="0" smtClean="0"/>
              <a:t>Z-score</a:t>
            </a:r>
            <a:r>
              <a:rPr lang="zh-CN" altLang="en-US" sz="2800" dirty="0" smtClean="0"/>
              <a:t>标准化：</a:t>
            </a:r>
            <a:endParaRPr lang="zh-CN" altLang="en-US" sz="2800" dirty="0"/>
          </a:p>
        </p:txBody>
      </p:sp>
      <p:graphicFrame>
        <p:nvGraphicFramePr>
          <p:cNvPr id="4" name="内容占位符 3"/>
          <p:cNvGraphicFramePr>
            <a:graphicFrameLocks/>
          </p:cNvGraphicFramePr>
          <p:nvPr>
            <p:extLst>
              <p:ext uri="{D42A27DB-BD31-4B8C-83A1-F6EECF244321}">
                <p14:modId xmlns:p14="http://schemas.microsoft.com/office/powerpoint/2010/main" val="503337403"/>
              </p:ext>
            </p:extLst>
          </p:nvPr>
        </p:nvGraphicFramePr>
        <p:xfrm>
          <a:off x="539552" y="2276872"/>
          <a:ext cx="8208912" cy="4104456"/>
        </p:xfrm>
        <a:graphic>
          <a:graphicData uri="http://schemas.openxmlformats.org/drawingml/2006/table">
            <a:tbl>
              <a:tblPr firstRow="1" bandRow="1">
                <a:tableStyleId>{5C22544A-7EE6-4342-B048-85BDC9FD1C3A}</a:tableStyleId>
              </a:tblPr>
              <a:tblGrid>
                <a:gridCol w="1368152"/>
                <a:gridCol w="1368152"/>
                <a:gridCol w="1368152"/>
                <a:gridCol w="1368152"/>
                <a:gridCol w="1368152"/>
                <a:gridCol w="1368152"/>
              </a:tblGrid>
              <a:tr h="684076">
                <a:tc>
                  <a:txBody>
                    <a:bodyPr/>
                    <a:lstStyle/>
                    <a:p>
                      <a:pPr algn="ctr"/>
                      <a:endParaRPr lang="zh-CN" altLang="en-US" sz="2000" dirty="0"/>
                    </a:p>
                  </a:txBody>
                  <a:tcPr anchor="ctr"/>
                </a:tc>
                <a:tc>
                  <a:txBody>
                    <a:bodyPr/>
                    <a:lstStyle/>
                    <a:p>
                      <a:pPr algn="ctr"/>
                      <a:r>
                        <a:rPr lang="zh-CN" altLang="en-US" sz="2000" dirty="0" smtClean="0"/>
                        <a:t>流浪地球</a:t>
                      </a:r>
                      <a:endParaRPr lang="zh-CN" altLang="en-US" sz="2000" dirty="0"/>
                    </a:p>
                  </a:txBody>
                  <a:tcPr anchor="ctr"/>
                </a:tc>
                <a:tc>
                  <a:txBody>
                    <a:bodyPr/>
                    <a:lstStyle/>
                    <a:p>
                      <a:pPr algn="ctr"/>
                      <a:r>
                        <a:rPr lang="zh-CN" altLang="en-US" sz="2000" dirty="0" smtClean="0"/>
                        <a:t>教父</a:t>
                      </a:r>
                      <a:endParaRPr lang="zh-CN" altLang="en-US" sz="2000" dirty="0"/>
                    </a:p>
                  </a:txBody>
                  <a:tcPr anchor="ctr"/>
                </a:tc>
                <a:tc>
                  <a:txBody>
                    <a:bodyPr/>
                    <a:lstStyle/>
                    <a:p>
                      <a:pPr algn="ctr"/>
                      <a:r>
                        <a:rPr lang="zh-CN" altLang="en-US" sz="2000" dirty="0" smtClean="0"/>
                        <a:t>星球大战</a:t>
                      </a:r>
                      <a:endParaRPr lang="zh-CN" altLang="en-US" sz="2000" dirty="0"/>
                    </a:p>
                  </a:txBody>
                  <a:tcPr anchor="ctr"/>
                </a:tc>
                <a:tc>
                  <a:txBody>
                    <a:bodyPr/>
                    <a:lstStyle/>
                    <a:p>
                      <a:pPr algn="ctr"/>
                      <a:r>
                        <a:rPr lang="zh-CN" altLang="en-US" sz="2000" dirty="0" smtClean="0"/>
                        <a:t>喜剧之王</a:t>
                      </a:r>
                      <a:endParaRPr lang="zh-CN" altLang="en-US" sz="2000" dirty="0"/>
                    </a:p>
                  </a:txBody>
                  <a:tcPr anchor="ctr"/>
                </a:tc>
                <a:tc>
                  <a:txBody>
                    <a:bodyPr/>
                    <a:lstStyle/>
                    <a:p>
                      <a:pPr algn="ctr"/>
                      <a:r>
                        <a:rPr lang="zh-CN" altLang="en-US" sz="2000" dirty="0" smtClean="0"/>
                        <a:t>七宗罪</a:t>
                      </a:r>
                      <a:endParaRPr lang="zh-CN" altLang="en-US" sz="2000" dirty="0"/>
                    </a:p>
                  </a:txBody>
                  <a:tcPr anchor="ctr"/>
                </a:tc>
              </a:tr>
              <a:tr h="684076">
                <a:tc>
                  <a:txBody>
                    <a:bodyPr/>
                    <a:lstStyle/>
                    <a:p>
                      <a:pPr algn="ctr"/>
                      <a:r>
                        <a:rPr lang="zh-CN" altLang="en-US" sz="2000" dirty="0" smtClean="0"/>
                        <a:t>用户</a:t>
                      </a:r>
                      <a:r>
                        <a:rPr lang="en-US" altLang="zh-CN" sz="2000" dirty="0" smtClean="0"/>
                        <a:t>1</a:t>
                      </a:r>
                      <a:endParaRPr lang="zh-CN" altLang="en-US" sz="2000" dirty="0"/>
                    </a:p>
                  </a:txBody>
                  <a:tcPr anchor="ctr"/>
                </a:tc>
                <a:tc>
                  <a:txBody>
                    <a:bodyPr/>
                    <a:lstStyle/>
                    <a:p>
                      <a:pPr algn="ctr"/>
                      <a:r>
                        <a:rPr lang="en-US" altLang="zh-CN" sz="2000" dirty="0" smtClean="0"/>
                        <a:t>0.55</a:t>
                      </a:r>
                      <a:endParaRPr lang="zh-CN" altLang="en-US" sz="2000" dirty="0"/>
                    </a:p>
                  </a:txBody>
                  <a:tcPr anchor="ctr"/>
                </a:tc>
                <a:tc>
                  <a:txBody>
                    <a:bodyPr/>
                    <a:lstStyle/>
                    <a:p>
                      <a:pPr algn="ctr"/>
                      <a:r>
                        <a:rPr lang="en-US" altLang="zh-CN" sz="2000" dirty="0" smtClean="0"/>
                        <a:t>-0.37</a:t>
                      </a:r>
                      <a:endParaRPr lang="zh-CN" altLang="en-US" sz="2000" dirty="0"/>
                    </a:p>
                  </a:txBody>
                  <a:tcPr anchor="ctr"/>
                </a:tc>
                <a:tc>
                  <a:txBody>
                    <a:bodyPr/>
                    <a:lstStyle/>
                    <a:p>
                      <a:pPr algn="ctr"/>
                      <a:r>
                        <a:rPr lang="en-US" altLang="zh-CN" sz="2000" dirty="0" smtClean="0"/>
                        <a:t>-0.37</a:t>
                      </a:r>
                      <a:endParaRPr lang="zh-CN" altLang="en-US" sz="2000" dirty="0"/>
                    </a:p>
                  </a:txBody>
                  <a:tcPr anchor="ctr"/>
                </a:tc>
                <a:tc>
                  <a:txBody>
                    <a:bodyPr/>
                    <a:lstStyle/>
                    <a:p>
                      <a:pPr algn="ctr"/>
                      <a:r>
                        <a:rPr lang="en-US" altLang="zh-CN" sz="2000" dirty="0" smtClean="0"/>
                        <a:t>0.55</a:t>
                      </a:r>
                      <a:endParaRPr lang="zh-CN" altLang="en-US" sz="2000" dirty="0"/>
                    </a:p>
                  </a:txBody>
                  <a:tcPr anchor="ctr"/>
                </a:tc>
                <a:tc>
                  <a:txBody>
                    <a:bodyPr/>
                    <a:lstStyle/>
                    <a:p>
                      <a:pPr algn="ctr"/>
                      <a:r>
                        <a:rPr lang="en-US" altLang="zh-CN" sz="2000" dirty="0" smtClean="0"/>
                        <a:t>-0.37</a:t>
                      </a:r>
                      <a:endParaRPr lang="zh-CN" altLang="en-US" sz="2000" dirty="0"/>
                    </a:p>
                  </a:txBody>
                  <a:tcPr anchor="ctr"/>
                </a:tc>
              </a:tr>
              <a:tr h="684076">
                <a:tc>
                  <a:txBody>
                    <a:bodyPr/>
                    <a:lstStyle/>
                    <a:p>
                      <a:pPr algn="ctr"/>
                      <a:r>
                        <a:rPr lang="zh-CN" altLang="en-US" sz="2000" dirty="0" smtClean="0"/>
                        <a:t>用户</a:t>
                      </a:r>
                      <a:r>
                        <a:rPr lang="en-US" altLang="zh-CN" sz="2000" dirty="0" smtClean="0"/>
                        <a:t>2</a:t>
                      </a:r>
                      <a:endParaRPr lang="zh-CN" altLang="en-US" sz="2000" dirty="0"/>
                    </a:p>
                  </a:txBody>
                  <a:tcPr anchor="ctr"/>
                </a:tc>
                <a:tc>
                  <a:txBody>
                    <a:bodyPr/>
                    <a:lstStyle/>
                    <a:p>
                      <a:pPr algn="ctr"/>
                      <a:r>
                        <a:rPr lang="en-US" altLang="zh-CN" sz="2000" dirty="0" smtClean="0"/>
                        <a:t>0.53</a:t>
                      </a:r>
                      <a:endParaRPr lang="zh-CN" altLang="en-US" sz="2000" dirty="0"/>
                    </a:p>
                  </a:txBody>
                  <a:tcPr anchor="ctr"/>
                </a:tc>
                <a:tc>
                  <a:txBody>
                    <a:bodyPr/>
                    <a:lstStyle/>
                    <a:p>
                      <a:pPr algn="ctr"/>
                      <a:r>
                        <a:rPr lang="en-US" altLang="zh-CN" sz="2000" dirty="0" smtClean="0"/>
                        <a:t>-0.46</a:t>
                      </a:r>
                      <a:endParaRPr lang="zh-CN" altLang="en-US" sz="2000" dirty="0"/>
                    </a:p>
                  </a:txBody>
                  <a:tcPr anchor="ctr"/>
                </a:tc>
                <a:tc>
                  <a:txBody>
                    <a:bodyPr/>
                    <a:lstStyle/>
                    <a:p>
                      <a:pPr algn="ctr"/>
                      <a:r>
                        <a:rPr lang="en-US" altLang="zh-CN" sz="2000" dirty="0" smtClean="0"/>
                        <a:t>-0.46</a:t>
                      </a:r>
                      <a:endParaRPr lang="zh-CN" altLang="en-US" sz="2000" dirty="0"/>
                    </a:p>
                  </a:txBody>
                  <a:tcPr anchor="ctr"/>
                </a:tc>
                <a:tc>
                  <a:txBody>
                    <a:bodyPr/>
                    <a:lstStyle/>
                    <a:p>
                      <a:pPr algn="ctr"/>
                      <a:r>
                        <a:rPr lang="en-US" altLang="zh-CN" sz="2000" dirty="0" smtClean="0"/>
                        <a:t>0.53</a:t>
                      </a:r>
                      <a:endParaRPr lang="zh-CN" altLang="en-US" sz="2000" dirty="0"/>
                    </a:p>
                  </a:txBody>
                  <a:tcPr anchor="ctr"/>
                </a:tc>
                <a:tc>
                  <a:txBody>
                    <a:bodyPr/>
                    <a:lstStyle/>
                    <a:p>
                      <a:pPr algn="ctr"/>
                      <a:r>
                        <a:rPr lang="en-US" altLang="zh-CN" sz="2000" dirty="0" smtClean="0"/>
                        <a:t>-0.13</a:t>
                      </a:r>
                      <a:endParaRPr lang="zh-CN" altLang="en-US" sz="2000" dirty="0"/>
                    </a:p>
                  </a:txBody>
                  <a:tcPr anchor="ctr"/>
                </a:tc>
              </a:tr>
              <a:tr h="684076">
                <a:tc>
                  <a:txBody>
                    <a:bodyPr/>
                    <a:lstStyle/>
                    <a:p>
                      <a:pPr algn="ctr"/>
                      <a:r>
                        <a:rPr lang="zh-CN" altLang="en-US" sz="2000" dirty="0" smtClean="0"/>
                        <a:t>用户</a:t>
                      </a:r>
                      <a:r>
                        <a:rPr lang="en-US" altLang="zh-CN" sz="2000" dirty="0" smtClean="0"/>
                        <a:t>3</a:t>
                      </a:r>
                      <a:endParaRPr lang="zh-CN" altLang="en-US" sz="2000" dirty="0"/>
                    </a:p>
                  </a:txBody>
                  <a:tcPr anchor="ctr"/>
                </a:tc>
                <a:tc>
                  <a:txBody>
                    <a:bodyPr/>
                    <a:lstStyle/>
                    <a:p>
                      <a:pPr algn="ctr"/>
                      <a:r>
                        <a:rPr lang="en-US" altLang="zh-CN" sz="2000" dirty="0" smtClean="0"/>
                        <a:t>-0.41</a:t>
                      </a:r>
                      <a:endParaRPr lang="zh-CN" altLang="en-US" sz="2000" dirty="0"/>
                    </a:p>
                  </a:txBody>
                  <a:tcPr anchor="ctr"/>
                </a:tc>
                <a:tc>
                  <a:txBody>
                    <a:bodyPr/>
                    <a:lstStyle/>
                    <a:p>
                      <a:pPr algn="ctr"/>
                      <a:r>
                        <a:rPr lang="en-US" altLang="zh-CN" sz="2000" dirty="0" smtClean="0"/>
                        <a:t>0.36</a:t>
                      </a:r>
                      <a:endParaRPr lang="zh-CN" altLang="en-US" sz="2000" dirty="0"/>
                    </a:p>
                  </a:txBody>
                  <a:tcPr anchor="ctr"/>
                </a:tc>
                <a:tc>
                  <a:txBody>
                    <a:bodyPr/>
                    <a:lstStyle/>
                    <a:p>
                      <a:pPr algn="ctr"/>
                      <a:r>
                        <a:rPr lang="en-US" altLang="zh-CN" sz="2000" dirty="0" smtClean="0"/>
                        <a:t>0.36</a:t>
                      </a:r>
                      <a:endParaRPr lang="zh-CN" altLang="en-US" sz="2000" dirty="0"/>
                    </a:p>
                  </a:txBody>
                  <a:tcPr anchor="ctr"/>
                </a:tc>
                <a:tc>
                  <a:txBody>
                    <a:bodyPr/>
                    <a:lstStyle/>
                    <a:p>
                      <a:pPr algn="ctr"/>
                      <a:r>
                        <a:rPr lang="en-US" altLang="zh-CN" sz="2000" dirty="0" smtClean="0"/>
                        <a:t>-0.67</a:t>
                      </a:r>
                      <a:endParaRPr lang="zh-CN" altLang="en-US" sz="2000" dirty="0"/>
                    </a:p>
                  </a:txBody>
                  <a:tcPr anchor="ctr"/>
                </a:tc>
                <a:tc>
                  <a:txBody>
                    <a:bodyPr/>
                    <a:lstStyle/>
                    <a:p>
                      <a:pPr algn="ctr"/>
                      <a:r>
                        <a:rPr lang="en-US" altLang="zh-CN" sz="2000" dirty="0" smtClean="0"/>
                        <a:t>0.36</a:t>
                      </a:r>
                      <a:endParaRPr lang="zh-CN" altLang="en-US" sz="2000" dirty="0"/>
                    </a:p>
                  </a:txBody>
                  <a:tcPr anchor="ctr"/>
                </a:tc>
              </a:tr>
              <a:tr h="684076">
                <a:tc>
                  <a:txBody>
                    <a:bodyPr/>
                    <a:lstStyle/>
                    <a:p>
                      <a:pPr algn="ctr"/>
                      <a:r>
                        <a:rPr lang="zh-CN" altLang="en-US" sz="2000" dirty="0" smtClean="0"/>
                        <a:t>用户</a:t>
                      </a:r>
                      <a:r>
                        <a:rPr lang="en-US" altLang="zh-CN" sz="2000" dirty="0" smtClean="0"/>
                        <a:t>4</a:t>
                      </a:r>
                      <a:endParaRPr lang="zh-CN" altLang="en-US" sz="2000" dirty="0"/>
                    </a:p>
                  </a:txBody>
                  <a:tcPr anchor="ctr"/>
                </a:tc>
                <a:tc>
                  <a:txBody>
                    <a:bodyPr/>
                    <a:lstStyle/>
                    <a:p>
                      <a:pPr algn="ctr"/>
                      <a:r>
                        <a:rPr lang="en-US" altLang="zh-CN" sz="2000" dirty="0" smtClean="0"/>
                        <a:t>0.72</a:t>
                      </a:r>
                      <a:endParaRPr lang="zh-CN" altLang="en-US" sz="2000" dirty="0"/>
                    </a:p>
                  </a:txBody>
                  <a:tcPr anchor="ctr"/>
                </a:tc>
                <a:tc>
                  <a:txBody>
                    <a:bodyPr/>
                    <a:lstStyle/>
                    <a:p>
                      <a:pPr algn="ctr"/>
                      <a:r>
                        <a:rPr lang="en-US" altLang="zh-CN" sz="2000" dirty="0" smtClean="0"/>
                        <a:t>0.12</a:t>
                      </a:r>
                      <a:endParaRPr lang="zh-CN" altLang="en-US" sz="2000" dirty="0"/>
                    </a:p>
                  </a:txBody>
                  <a:tcPr anchor="ctr"/>
                </a:tc>
                <a:tc>
                  <a:txBody>
                    <a:bodyPr/>
                    <a:lstStyle/>
                    <a:p>
                      <a:pPr algn="ctr"/>
                      <a:r>
                        <a:rPr lang="en-US" altLang="zh-CN" sz="2000" dirty="0" smtClean="0"/>
                        <a:t>0.12</a:t>
                      </a:r>
                      <a:endParaRPr lang="zh-CN" altLang="en-US" sz="2000" dirty="0"/>
                    </a:p>
                  </a:txBody>
                  <a:tcPr anchor="ctr"/>
                </a:tc>
                <a:tc>
                  <a:txBody>
                    <a:bodyPr/>
                    <a:lstStyle/>
                    <a:p>
                      <a:pPr algn="ctr"/>
                      <a:r>
                        <a:rPr lang="en-US" altLang="zh-CN" sz="2000" dirty="0" smtClean="0"/>
                        <a:t>-0.48</a:t>
                      </a:r>
                      <a:endParaRPr lang="zh-CN" altLang="en-US" sz="2000" dirty="0"/>
                    </a:p>
                  </a:txBody>
                  <a:tcPr anchor="ctr"/>
                </a:tc>
                <a:tc>
                  <a:txBody>
                    <a:bodyPr/>
                    <a:lstStyle/>
                    <a:p>
                      <a:pPr algn="ctr"/>
                      <a:r>
                        <a:rPr lang="en-US" altLang="zh-CN" sz="2000" dirty="0" smtClean="0"/>
                        <a:t>-0.48</a:t>
                      </a:r>
                      <a:endParaRPr lang="zh-CN" altLang="en-US" sz="2000" dirty="0"/>
                    </a:p>
                  </a:txBody>
                  <a:tcPr anchor="ctr"/>
                </a:tc>
              </a:tr>
              <a:tr h="684076">
                <a:tc>
                  <a:txBody>
                    <a:bodyPr/>
                    <a:lstStyle/>
                    <a:p>
                      <a:pPr algn="ctr"/>
                      <a:r>
                        <a:rPr lang="zh-CN" altLang="en-US" sz="2000" dirty="0" smtClean="0"/>
                        <a:t>用户</a:t>
                      </a:r>
                      <a:r>
                        <a:rPr lang="en-US" altLang="zh-CN" sz="2000" dirty="0" smtClean="0"/>
                        <a:t>5</a:t>
                      </a:r>
                      <a:endParaRPr lang="zh-CN" altLang="en-US" sz="2000" dirty="0"/>
                    </a:p>
                  </a:txBody>
                  <a:tcPr anchor="ctr"/>
                </a:tc>
                <a:tc>
                  <a:txBody>
                    <a:bodyPr/>
                    <a:lstStyle/>
                    <a:p>
                      <a:pPr algn="ctr"/>
                      <a:r>
                        <a:rPr lang="zh-CN" altLang="en-US" sz="2000" dirty="0" smtClean="0"/>
                        <a:t>？</a:t>
                      </a:r>
                      <a:endParaRPr lang="zh-CN" altLang="en-US" sz="2000" dirty="0"/>
                    </a:p>
                  </a:txBody>
                  <a:tcPr anchor="ctr"/>
                </a:tc>
                <a:tc>
                  <a:txBody>
                    <a:bodyPr/>
                    <a:lstStyle/>
                    <a:p>
                      <a:pPr algn="ctr"/>
                      <a:r>
                        <a:rPr lang="en-US" altLang="zh-CN" sz="2000" dirty="0" smtClean="0"/>
                        <a:t>-0.23</a:t>
                      </a:r>
                      <a:endParaRPr lang="zh-CN" altLang="en-US" sz="2000" dirty="0"/>
                    </a:p>
                  </a:txBody>
                  <a:tcPr anchor="ctr"/>
                </a:tc>
                <a:tc>
                  <a:txBody>
                    <a:bodyPr/>
                    <a:lstStyle/>
                    <a:p>
                      <a:pPr algn="ctr"/>
                      <a:r>
                        <a:rPr lang="en-US" altLang="zh-CN" sz="2000" dirty="0" smtClean="0"/>
                        <a:t>?</a:t>
                      </a:r>
                      <a:endParaRPr lang="zh-CN" altLang="en-US" sz="2000" dirty="0"/>
                    </a:p>
                  </a:txBody>
                  <a:tcPr anchor="ctr"/>
                </a:tc>
                <a:tc>
                  <a:txBody>
                    <a:bodyPr/>
                    <a:lstStyle/>
                    <a:p>
                      <a:pPr algn="ctr"/>
                      <a:r>
                        <a:rPr lang="en-US" altLang="zh-CN" sz="2000" dirty="0" smtClean="0"/>
                        <a:t>0.79</a:t>
                      </a:r>
                      <a:endParaRPr lang="zh-CN" altLang="en-US" sz="2000" dirty="0"/>
                    </a:p>
                  </a:txBody>
                  <a:tcPr anchor="ctr"/>
                </a:tc>
                <a:tc>
                  <a:txBody>
                    <a:bodyPr/>
                    <a:lstStyle/>
                    <a:p>
                      <a:pPr algn="ctr"/>
                      <a:r>
                        <a:rPr lang="en-US" altLang="zh-CN" sz="2000" dirty="0" smtClean="0"/>
                        <a:t>-0.57</a:t>
                      </a:r>
                      <a:endParaRPr lang="zh-CN" altLang="en-US" sz="2000" dirty="0"/>
                    </a:p>
                  </a:txBody>
                  <a:tcPr anchor="ctr"/>
                </a:tc>
              </a:tr>
            </a:tbl>
          </a:graphicData>
        </a:graphic>
      </p:graphicFrame>
    </p:spTree>
    <p:extLst>
      <p:ext uri="{BB962C8B-B14F-4D97-AF65-F5344CB8AC3E}">
        <p14:creationId xmlns:p14="http://schemas.microsoft.com/office/powerpoint/2010/main" val="20993937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根据</a:t>
            </a:r>
            <a:r>
              <a:rPr lang="en-US" altLang="zh-CN" sz="2800" dirty="0" smtClean="0"/>
              <a:t>Z-score</a:t>
            </a:r>
            <a:r>
              <a:rPr lang="zh-CN" altLang="en-US" sz="2800" dirty="0" smtClean="0"/>
              <a:t>标准化后</a:t>
            </a:r>
            <a:r>
              <a:rPr lang="zh-CN" altLang="en-US" sz="2800" dirty="0"/>
              <a:t>的数据预测用户</a:t>
            </a:r>
            <a:r>
              <a:rPr lang="en-US" altLang="zh-CN" sz="2800" dirty="0"/>
              <a:t>5</a:t>
            </a:r>
            <a:r>
              <a:rPr lang="zh-CN" altLang="en-US" sz="2800" dirty="0"/>
              <a:t>对</a:t>
            </a:r>
            <a:r>
              <a:rPr lang="en-US" altLang="zh-CN" sz="2800" dirty="0"/>
              <a:t>《</a:t>
            </a:r>
            <a:r>
              <a:rPr lang="zh-CN" altLang="en-US" sz="2800" dirty="0"/>
              <a:t>流浪地球</a:t>
            </a:r>
            <a:r>
              <a:rPr lang="en-US" altLang="zh-CN" sz="2800" dirty="0"/>
              <a:t>》</a:t>
            </a:r>
            <a:r>
              <a:rPr lang="zh-CN" altLang="en-US" sz="2800" dirty="0"/>
              <a:t>的评分可以得到</a:t>
            </a:r>
            <a:r>
              <a:rPr lang="en-US" altLang="zh-CN" sz="2800" dirty="0"/>
              <a:t>(</a:t>
            </a:r>
            <a:r>
              <a:rPr lang="zh-CN" altLang="en-US" sz="2800" dirty="0"/>
              <a:t>以用户</a:t>
            </a:r>
            <a:r>
              <a:rPr lang="en-US" altLang="zh-CN" sz="2800" dirty="0"/>
              <a:t>1 </a:t>
            </a:r>
            <a:r>
              <a:rPr lang="zh-CN" altLang="en-US" sz="2800" dirty="0"/>
              <a:t>和用户</a:t>
            </a:r>
            <a:r>
              <a:rPr lang="en-US" altLang="zh-CN" sz="2800" dirty="0"/>
              <a:t>2</a:t>
            </a:r>
            <a:r>
              <a:rPr lang="zh-CN" altLang="en-US" sz="2800" dirty="0"/>
              <a:t>为近邻，权重分别为</a:t>
            </a:r>
            <a:r>
              <a:rPr lang="en-US" altLang="zh-CN" sz="2800" dirty="0"/>
              <a:t>0.8</a:t>
            </a:r>
            <a:r>
              <a:rPr lang="zh-CN" altLang="en-US" sz="2800" dirty="0"/>
              <a:t>和</a:t>
            </a:r>
            <a:r>
              <a:rPr lang="en-US" altLang="zh-CN" sz="2800" dirty="0"/>
              <a:t>0.6)</a:t>
            </a:r>
            <a:r>
              <a:rPr lang="zh-CN" altLang="en-US" sz="2800" dirty="0"/>
              <a:t>：</a:t>
            </a:r>
          </a:p>
          <a:p>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3083260860"/>
              </p:ext>
            </p:extLst>
          </p:nvPr>
        </p:nvGraphicFramePr>
        <p:xfrm>
          <a:off x="1257300" y="3357563"/>
          <a:ext cx="6467475" cy="923925"/>
        </p:xfrm>
        <a:graphic>
          <a:graphicData uri="http://schemas.openxmlformats.org/presentationml/2006/ole">
            <mc:AlternateContent xmlns:mc="http://schemas.openxmlformats.org/markup-compatibility/2006">
              <mc:Choice xmlns:v="urn:schemas-microsoft-com:vml" Requires="v">
                <p:oleObj spid="_x0000_s61516" name="Equation" r:id="rId3" imgW="2755800" imgH="393480" progId="Equation.DSMT4">
                  <p:embed/>
                </p:oleObj>
              </mc:Choice>
              <mc:Fallback>
                <p:oleObj name="Equation" r:id="rId3" imgW="2755800" imgH="393480" progId="Equation.DSMT4">
                  <p:embed/>
                  <p:pic>
                    <p:nvPicPr>
                      <p:cNvPr id="0" name="对象 5"/>
                      <p:cNvPicPr>
                        <a:picLocks noChangeAspect="1" noChangeArrowheads="1"/>
                      </p:cNvPicPr>
                      <p:nvPr/>
                    </p:nvPicPr>
                    <p:blipFill>
                      <a:blip r:embed="rId4"/>
                      <a:srcRect/>
                      <a:stretch>
                        <a:fillRect/>
                      </a:stretch>
                    </p:blipFill>
                    <p:spPr bwMode="auto">
                      <a:xfrm>
                        <a:off x="1257300" y="3357563"/>
                        <a:ext cx="64674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295158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注意</a:t>
            </a:r>
            <a:endParaRPr lang="zh-CN" altLang="en-US" dirty="0"/>
          </a:p>
        </p:txBody>
      </p:sp>
      <p:sp>
        <p:nvSpPr>
          <p:cNvPr id="3" name="内容占位符 2"/>
          <p:cNvSpPr>
            <a:spLocks noGrp="1"/>
          </p:cNvSpPr>
          <p:nvPr>
            <p:ph idx="1"/>
          </p:nvPr>
        </p:nvSpPr>
        <p:spPr>
          <a:xfrm>
            <a:off x="457200" y="1600200"/>
            <a:ext cx="8229600" cy="4997152"/>
          </a:xfrm>
        </p:spPr>
        <p:txBody>
          <a:bodyPr>
            <a:normAutofit lnSpcReduction="10000"/>
          </a:bodyPr>
          <a:lstStyle/>
          <a:p>
            <a:r>
              <a:rPr lang="zh-CN" altLang="en-US" sz="2800" dirty="0" smtClean="0"/>
              <a:t>对评分进行标准化一般会提高效果，但也可能产生意外的错误，比如某个用户只对自己喜欢的物品打分，而不喜欢的物品则直接忽略，如果用均值中心化，那么被该用户打分的物品中低于平均分的物品将会被认为是该用户不喜欢的，然而事实并非如此。</a:t>
            </a:r>
            <a:r>
              <a:rPr lang="en-US" altLang="zh-CN" sz="2800" dirty="0" smtClean="0"/>
              <a:t>(</a:t>
            </a:r>
            <a:r>
              <a:rPr lang="zh-CN" altLang="en-US" sz="2800" dirty="0" smtClean="0"/>
              <a:t>所以大家以后不要只给喜欢的打分评或者只给不喜欢的打分</a:t>
            </a:r>
            <a:r>
              <a:rPr lang="en-US" altLang="zh-CN" sz="2800" dirty="0" smtClean="0"/>
              <a:t>)</a:t>
            </a:r>
          </a:p>
          <a:p>
            <a:r>
              <a:rPr lang="zh-CN" altLang="en-US" sz="2800" dirty="0" smtClean="0"/>
              <a:t>另外如果系统中的评分数量较少，就会出现有的用户只对一个物品进行过评分或者只对几个物品进行过评分，但这几个评分是一样的，那么用均值中心化将无法得知其偏好，如果用</a:t>
            </a:r>
            <a:r>
              <a:rPr lang="en-US" altLang="zh-CN" sz="2800" dirty="0" smtClean="0"/>
              <a:t>Z-score</a:t>
            </a:r>
            <a:r>
              <a:rPr lang="zh-CN" altLang="en-US" sz="2800" dirty="0" smtClean="0"/>
              <a:t>将会导致除</a:t>
            </a:r>
            <a:r>
              <a:rPr lang="en-US" altLang="zh-CN" sz="2800" dirty="0" smtClean="0"/>
              <a:t>0.</a:t>
            </a:r>
            <a:endParaRPr lang="zh-CN" altLang="en-US" sz="2800" dirty="0"/>
          </a:p>
        </p:txBody>
      </p:sp>
    </p:spTree>
    <p:extLst>
      <p:ext uri="{BB962C8B-B14F-4D97-AF65-F5344CB8AC3E}">
        <p14:creationId xmlns:p14="http://schemas.microsoft.com/office/powerpoint/2010/main" val="1358486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协同过滤推荐系统历史</a:t>
            </a:r>
          </a:p>
        </p:txBody>
      </p:sp>
      <p:sp>
        <p:nvSpPr>
          <p:cNvPr id="3" name="内容占位符 2"/>
          <p:cNvSpPr>
            <a:spLocks noGrp="1"/>
          </p:cNvSpPr>
          <p:nvPr>
            <p:ph idx="1"/>
          </p:nvPr>
        </p:nvSpPr>
        <p:spPr>
          <a:xfrm>
            <a:off x="457200" y="1600200"/>
            <a:ext cx="8229600" cy="4709120"/>
          </a:xfrm>
        </p:spPr>
        <p:txBody>
          <a:bodyPr>
            <a:normAutofit/>
          </a:bodyPr>
          <a:lstStyle/>
          <a:p>
            <a:r>
              <a:rPr lang="en-US" altLang="zh-CN" sz="2800" dirty="0"/>
              <a:t>1994</a:t>
            </a:r>
            <a:r>
              <a:rPr lang="zh-CN" altLang="en-US" sz="2800" dirty="0"/>
              <a:t>年，出现了协同过滤史上的里程碑</a:t>
            </a:r>
            <a:r>
              <a:rPr lang="en-US" altLang="zh-CN" sz="2800" dirty="0"/>
              <a:t>GroupLens</a:t>
            </a:r>
            <a:r>
              <a:rPr lang="zh-CN" altLang="en-US" sz="2800" dirty="0"/>
              <a:t>，这个系统主要是应用在新闻的筛选上，在</a:t>
            </a:r>
            <a:r>
              <a:rPr lang="en-US" altLang="zh-CN" sz="2800" dirty="0"/>
              <a:t>GroupLens</a:t>
            </a:r>
            <a:r>
              <a:rPr lang="zh-CN" altLang="en-US" sz="2800" dirty="0"/>
              <a:t>之后还有性质相近的</a:t>
            </a:r>
            <a:r>
              <a:rPr lang="en-US" altLang="zh-CN" sz="2800" dirty="0" err="1"/>
              <a:t>MovieLens</a:t>
            </a:r>
            <a:r>
              <a:rPr lang="zh-CN" altLang="en-US" sz="2800" dirty="0"/>
              <a:t>，电影推荐系统、</a:t>
            </a:r>
            <a:r>
              <a:rPr lang="en-US" altLang="zh-CN" sz="2800" dirty="0"/>
              <a:t>Ringo</a:t>
            </a:r>
            <a:r>
              <a:rPr lang="zh-CN" altLang="en-US" sz="2800" dirty="0"/>
              <a:t>、音乐推荐系统、</a:t>
            </a:r>
            <a:r>
              <a:rPr lang="en-US" altLang="zh-CN" sz="2800" dirty="0"/>
              <a:t>Video Recommender</a:t>
            </a:r>
            <a:r>
              <a:rPr lang="zh-CN" altLang="en-US" sz="2800" dirty="0"/>
              <a:t>、影音推荐系统、</a:t>
            </a:r>
            <a:r>
              <a:rPr lang="en-US" altLang="zh-CN" sz="2800" dirty="0" err="1"/>
              <a:t>Jster</a:t>
            </a:r>
            <a:r>
              <a:rPr lang="zh-CN" altLang="en-US" sz="2800" dirty="0"/>
              <a:t>，笑话推荐系统等等。乃至于今日的</a:t>
            </a:r>
            <a:r>
              <a:rPr lang="en-US" altLang="zh-CN" sz="2800" dirty="0"/>
              <a:t>YouTube</a:t>
            </a:r>
            <a:r>
              <a:rPr lang="zh-CN" altLang="en-US" sz="2800" dirty="0"/>
              <a:t>、</a:t>
            </a:r>
            <a:r>
              <a:rPr lang="en-US" altLang="zh-CN" sz="2800" dirty="0" err="1"/>
              <a:t>aNobii</a:t>
            </a:r>
            <a:r>
              <a:rPr lang="zh-CN" altLang="en-US" sz="2800" dirty="0"/>
              <a:t>皆是相似性质的网络推荐平台</a:t>
            </a:r>
            <a:r>
              <a:rPr lang="zh-CN" altLang="en-US" sz="2800" dirty="0" smtClean="0"/>
              <a:t>。</a:t>
            </a:r>
            <a:endParaRPr lang="en-US" altLang="zh-CN" sz="2800" dirty="0" smtClean="0"/>
          </a:p>
          <a:p>
            <a:r>
              <a:rPr lang="en-US" altLang="zh-CN" sz="2800" dirty="0" smtClean="0"/>
              <a:t>1998</a:t>
            </a:r>
            <a:r>
              <a:rPr lang="zh-CN" altLang="en-US" sz="2800" dirty="0" smtClean="0"/>
              <a:t>年，亚马逊书籍推荐。</a:t>
            </a:r>
            <a:endParaRPr lang="zh-CN" altLang="en-US" sz="2800" dirty="0"/>
          </a:p>
          <a:p>
            <a:r>
              <a:rPr lang="zh-CN" altLang="en-US" sz="2800" dirty="0" smtClean="0"/>
              <a:t>现在，所有成规模的网站的推荐系统都需要用到协同过滤推荐。</a:t>
            </a:r>
            <a:endParaRPr lang="zh-CN" altLang="en-US" sz="2800" dirty="0"/>
          </a:p>
        </p:txBody>
      </p:sp>
    </p:spTree>
    <p:extLst>
      <p:ext uri="{BB962C8B-B14F-4D97-AF65-F5344CB8AC3E}">
        <p14:creationId xmlns:p14="http://schemas.microsoft.com/office/powerpoint/2010/main" val="32585770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注意</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基于物品的相似度中，利用以上两种标准化方法可能无法区分特别好的物品与特别坏的物品，比如下表</a:t>
            </a:r>
            <a:endParaRPr lang="zh-CN" altLang="en-US" sz="2800" dirty="0"/>
          </a:p>
        </p:txBody>
      </p:sp>
      <p:graphicFrame>
        <p:nvGraphicFramePr>
          <p:cNvPr id="4" name="表格 3"/>
          <p:cNvGraphicFramePr>
            <a:graphicFrameLocks noGrp="1"/>
          </p:cNvGraphicFramePr>
          <p:nvPr>
            <p:extLst>
              <p:ext uri="{D42A27DB-BD31-4B8C-83A1-F6EECF244321}">
                <p14:modId xmlns:p14="http://schemas.microsoft.com/office/powerpoint/2010/main" val="857217254"/>
              </p:ext>
            </p:extLst>
          </p:nvPr>
        </p:nvGraphicFramePr>
        <p:xfrm>
          <a:off x="971600" y="3284986"/>
          <a:ext cx="7272810" cy="2659656"/>
        </p:xfrm>
        <a:graphic>
          <a:graphicData uri="http://schemas.openxmlformats.org/drawingml/2006/table">
            <a:tbl>
              <a:tblPr firstRow="1" bandRow="1">
                <a:tableStyleId>{5C22544A-7EE6-4342-B048-85BDC9FD1C3A}</a:tableStyleId>
              </a:tblPr>
              <a:tblGrid>
                <a:gridCol w="1454562"/>
                <a:gridCol w="1454562"/>
                <a:gridCol w="1454562"/>
                <a:gridCol w="1454562"/>
                <a:gridCol w="1454562"/>
              </a:tblGrid>
              <a:tr h="489654">
                <a:tc>
                  <a:txBody>
                    <a:bodyPr/>
                    <a:lstStyle/>
                    <a:p>
                      <a:pPr algn="ctr"/>
                      <a:endParaRPr lang="zh-CN" altLang="en-US" sz="2000" dirty="0"/>
                    </a:p>
                  </a:txBody>
                  <a:tcPr anchor="ctr"/>
                </a:tc>
                <a:tc>
                  <a:txBody>
                    <a:bodyPr/>
                    <a:lstStyle/>
                    <a:p>
                      <a:pPr algn="ctr"/>
                      <a:r>
                        <a:rPr lang="zh-CN" altLang="en-US" sz="2000" dirty="0" smtClean="0"/>
                        <a:t>三枪</a:t>
                      </a:r>
                      <a:endParaRPr lang="zh-CN" altLang="en-US" sz="2000" dirty="0"/>
                    </a:p>
                  </a:txBody>
                  <a:tcPr anchor="ctr"/>
                </a:tc>
                <a:tc>
                  <a:txBody>
                    <a:bodyPr/>
                    <a:lstStyle/>
                    <a:p>
                      <a:pPr algn="ctr"/>
                      <a:r>
                        <a:rPr lang="zh-CN" altLang="en-US" sz="2000" dirty="0" smtClean="0"/>
                        <a:t>流浪地球</a:t>
                      </a:r>
                      <a:endParaRPr lang="zh-CN" altLang="en-US" sz="2000" dirty="0"/>
                    </a:p>
                  </a:txBody>
                  <a:tcPr anchor="ctr"/>
                </a:tc>
                <a:tc>
                  <a:txBody>
                    <a:bodyPr/>
                    <a:lstStyle/>
                    <a:p>
                      <a:pPr algn="ctr"/>
                      <a:r>
                        <a:rPr lang="zh-CN" altLang="en-US" sz="2000" dirty="0" smtClean="0"/>
                        <a:t>均值化后三枪</a:t>
                      </a:r>
                      <a:endParaRPr lang="zh-CN" altLang="en-US" sz="2000" dirty="0"/>
                    </a:p>
                  </a:txBody>
                  <a:tcPr anchor="ctr"/>
                </a:tc>
                <a:tc>
                  <a:txBody>
                    <a:bodyPr/>
                    <a:lstStyle/>
                    <a:p>
                      <a:pPr algn="ctr"/>
                      <a:r>
                        <a:rPr lang="zh-CN" altLang="en-US" sz="2000" dirty="0" smtClean="0"/>
                        <a:t>均值化后流浪地球</a:t>
                      </a:r>
                      <a:endParaRPr lang="zh-CN" altLang="en-US" sz="2000" dirty="0"/>
                    </a:p>
                  </a:txBody>
                  <a:tcPr anchor="ctr"/>
                </a:tc>
              </a:tr>
              <a:tr h="489654">
                <a:tc>
                  <a:txBody>
                    <a:bodyPr/>
                    <a:lstStyle/>
                    <a:p>
                      <a:pPr algn="ctr"/>
                      <a:r>
                        <a:rPr lang="zh-CN" altLang="en-US" sz="2000" dirty="0" smtClean="0"/>
                        <a:t>用户</a:t>
                      </a:r>
                      <a:r>
                        <a:rPr lang="en-US" altLang="zh-CN" sz="2000" dirty="0" smtClean="0"/>
                        <a:t>1</a:t>
                      </a:r>
                      <a:endParaRPr lang="zh-CN" altLang="en-US" sz="2000" dirty="0"/>
                    </a:p>
                  </a:txBody>
                  <a:tcPr anchor="ctr"/>
                </a:tc>
                <a:tc>
                  <a:txBody>
                    <a:bodyPr/>
                    <a:lstStyle/>
                    <a:p>
                      <a:pPr algn="ctr"/>
                      <a:r>
                        <a:rPr lang="en-US" altLang="zh-CN" sz="2000" dirty="0" smtClean="0"/>
                        <a:t>1</a:t>
                      </a:r>
                      <a:endParaRPr lang="zh-CN" altLang="en-US" sz="2000" dirty="0"/>
                    </a:p>
                  </a:txBody>
                  <a:tcPr anchor="ctr"/>
                </a:tc>
                <a:tc>
                  <a:txBody>
                    <a:bodyPr/>
                    <a:lstStyle/>
                    <a:p>
                      <a:pPr algn="ctr"/>
                      <a:r>
                        <a:rPr lang="en-US" altLang="zh-CN" sz="2000" dirty="0" smtClean="0"/>
                        <a:t>4</a:t>
                      </a:r>
                      <a:endParaRPr lang="zh-CN" altLang="en-US" sz="2000" dirty="0"/>
                    </a:p>
                  </a:txBody>
                  <a:tcPr anchor="ctr"/>
                </a:tc>
                <a:tc>
                  <a:txBody>
                    <a:bodyPr/>
                    <a:lstStyle/>
                    <a:p>
                      <a:pPr algn="ctr"/>
                      <a:r>
                        <a:rPr lang="en-US" altLang="zh-CN" sz="2000" dirty="0" smtClean="0"/>
                        <a:t>-0.5</a:t>
                      </a:r>
                      <a:endParaRPr lang="zh-CN" altLang="en-US" sz="2000" dirty="0"/>
                    </a:p>
                  </a:txBody>
                  <a:tcPr anchor="ctr"/>
                </a:tc>
                <a:tc>
                  <a:txBody>
                    <a:bodyPr/>
                    <a:lstStyle/>
                    <a:p>
                      <a:pPr algn="ctr"/>
                      <a:r>
                        <a:rPr lang="en-US" altLang="zh-CN" sz="2000" dirty="0" smtClean="0"/>
                        <a:t>-0.5</a:t>
                      </a:r>
                      <a:endParaRPr lang="zh-CN" altLang="en-US" sz="2000" dirty="0"/>
                    </a:p>
                  </a:txBody>
                  <a:tcPr anchor="ctr"/>
                </a:tc>
              </a:tr>
              <a:tr h="489654">
                <a:tc>
                  <a:txBody>
                    <a:bodyPr/>
                    <a:lstStyle/>
                    <a:p>
                      <a:pPr algn="ctr"/>
                      <a:r>
                        <a:rPr lang="zh-CN" altLang="en-US" sz="2000" dirty="0" smtClean="0"/>
                        <a:t>用户</a:t>
                      </a:r>
                      <a:r>
                        <a:rPr lang="en-US" altLang="zh-CN" sz="2000" dirty="0" smtClean="0"/>
                        <a:t>2</a:t>
                      </a:r>
                      <a:endParaRPr lang="zh-CN" altLang="en-US" sz="2000" dirty="0"/>
                    </a:p>
                  </a:txBody>
                  <a:tcPr anchor="ctr"/>
                </a:tc>
                <a:tc>
                  <a:txBody>
                    <a:bodyPr/>
                    <a:lstStyle/>
                    <a:p>
                      <a:pPr algn="ctr"/>
                      <a:r>
                        <a:rPr lang="en-US" altLang="zh-CN" sz="2000" dirty="0" smtClean="0"/>
                        <a:t>2</a:t>
                      </a:r>
                      <a:endParaRPr lang="zh-CN" altLang="en-US" sz="2000" dirty="0"/>
                    </a:p>
                  </a:txBody>
                  <a:tcPr anchor="ctr"/>
                </a:tc>
                <a:tc>
                  <a:txBody>
                    <a:bodyPr/>
                    <a:lstStyle/>
                    <a:p>
                      <a:pPr algn="ctr"/>
                      <a:r>
                        <a:rPr lang="en-US" altLang="zh-CN" sz="2000" dirty="0" smtClean="0"/>
                        <a:t>5</a:t>
                      </a:r>
                      <a:endParaRPr lang="zh-CN" altLang="en-US" sz="2000" dirty="0"/>
                    </a:p>
                  </a:txBody>
                  <a:tcPr anchor="ctr"/>
                </a:tc>
                <a:tc>
                  <a:txBody>
                    <a:bodyPr/>
                    <a:lstStyle/>
                    <a:p>
                      <a:pPr algn="ctr"/>
                      <a:r>
                        <a:rPr lang="en-US" altLang="zh-CN" sz="2000" dirty="0" smtClean="0"/>
                        <a:t>0.5</a:t>
                      </a:r>
                      <a:endParaRPr lang="zh-CN" altLang="en-US" sz="2000" dirty="0"/>
                    </a:p>
                  </a:txBody>
                  <a:tcPr anchor="ctr"/>
                </a:tc>
                <a:tc>
                  <a:txBody>
                    <a:bodyPr/>
                    <a:lstStyle/>
                    <a:p>
                      <a:pPr algn="ctr"/>
                      <a:r>
                        <a:rPr lang="en-US" altLang="zh-CN" sz="2000" dirty="0" smtClean="0"/>
                        <a:t>0.5</a:t>
                      </a:r>
                      <a:endParaRPr lang="zh-CN" altLang="en-US" sz="2000" dirty="0"/>
                    </a:p>
                  </a:txBody>
                  <a:tcPr anchor="ctr"/>
                </a:tc>
              </a:tr>
              <a:tr h="489654">
                <a:tc>
                  <a:txBody>
                    <a:bodyPr/>
                    <a:lstStyle/>
                    <a:p>
                      <a:pPr algn="ctr"/>
                      <a:r>
                        <a:rPr lang="zh-CN" altLang="en-US" sz="2000" dirty="0" smtClean="0"/>
                        <a:t>用户</a:t>
                      </a:r>
                      <a:r>
                        <a:rPr lang="en-US" altLang="zh-CN" sz="2000" dirty="0" smtClean="0"/>
                        <a:t>3</a:t>
                      </a:r>
                      <a:endParaRPr lang="zh-CN" altLang="en-US" sz="2000" dirty="0"/>
                    </a:p>
                  </a:txBody>
                  <a:tcPr anchor="ctr"/>
                </a:tc>
                <a:tc>
                  <a:txBody>
                    <a:bodyPr/>
                    <a:lstStyle/>
                    <a:p>
                      <a:pPr algn="ctr"/>
                      <a:r>
                        <a:rPr lang="en-US" altLang="zh-CN" sz="2000" dirty="0" smtClean="0"/>
                        <a:t>1</a:t>
                      </a:r>
                      <a:endParaRPr lang="zh-CN" altLang="en-US" sz="2000" dirty="0"/>
                    </a:p>
                  </a:txBody>
                  <a:tcPr anchor="ctr"/>
                </a:tc>
                <a:tc>
                  <a:txBody>
                    <a:bodyPr/>
                    <a:lstStyle/>
                    <a:p>
                      <a:pPr algn="ctr"/>
                      <a:r>
                        <a:rPr lang="en-US" altLang="zh-CN" sz="2000" dirty="0" smtClean="0"/>
                        <a:t>4</a:t>
                      </a:r>
                      <a:endParaRPr lang="zh-CN" altLang="en-US" sz="2000" dirty="0"/>
                    </a:p>
                  </a:txBody>
                  <a:tcPr anchor="ctr"/>
                </a:tc>
                <a:tc>
                  <a:txBody>
                    <a:bodyPr/>
                    <a:lstStyle/>
                    <a:p>
                      <a:pPr algn="ctr"/>
                      <a:r>
                        <a:rPr lang="en-US" altLang="zh-CN" sz="2000" dirty="0" smtClean="0"/>
                        <a:t>-0.5</a:t>
                      </a:r>
                      <a:endParaRPr lang="zh-CN" altLang="en-US" sz="2000" dirty="0"/>
                    </a:p>
                  </a:txBody>
                  <a:tcPr anchor="ctr"/>
                </a:tc>
                <a:tc>
                  <a:txBody>
                    <a:bodyPr/>
                    <a:lstStyle/>
                    <a:p>
                      <a:pPr algn="ctr"/>
                      <a:r>
                        <a:rPr lang="en-US" altLang="zh-CN" sz="2000" dirty="0" smtClean="0"/>
                        <a:t>-0.5</a:t>
                      </a:r>
                      <a:endParaRPr lang="zh-CN" altLang="en-US" sz="2000" dirty="0"/>
                    </a:p>
                  </a:txBody>
                  <a:tcPr anchor="ctr"/>
                </a:tc>
              </a:tr>
              <a:tr h="489654">
                <a:tc>
                  <a:txBody>
                    <a:bodyPr/>
                    <a:lstStyle/>
                    <a:p>
                      <a:pPr algn="ctr"/>
                      <a:r>
                        <a:rPr lang="zh-CN" altLang="en-US" sz="2000" dirty="0" smtClean="0"/>
                        <a:t>用户</a:t>
                      </a:r>
                      <a:r>
                        <a:rPr lang="en-US" altLang="zh-CN" sz="2000" dirty="0" smtClean="0"/>
                        <a:t>4</a:t>
                      </a:r>
                      <a:endParaRPr lang="zh-CN" altLang="en-US" sz="2000" dirty="0"/>
                    </a:p>
                  </a:txBody>
                  <a:tcPr anchor="ctr"/>
                </a:tc>
                <a:tc>
                  <a:txBody>
                    <a:bodyPr/>
                    <a:lstStyle/>
                    <a:p>
                      <a:pPr algn="ctr"/>
                      <a:r>
                        <a:rPr lang="en-US" altLang="zh-CN" sz="2000" dirty="0" smtClean="0"/>
                        <a:t>2</a:t>
                      </a:r>
                      <a:endParaRPr lang="zh-CN" altLang="en-US" sz="2000" dirty="0"/>
                    </a:p>
                  </a:txBody>
                  <a:tcPr anchor="ctr"/>
                </a:tc>
                <a:tc>
                  <a:txBody>
                    <a:bodyPr/>
                    <a:lstStyle/>
                    <a:p>
                      <a:pPr algn="ctr"/>
                      <a:r>
                        <a:rPr lang="en-US" altLang="zh-CN" sz="2000" dirty="0" smtClean="0"/>
                        <a:t>5</a:t>
                      </a:r>
                      <a:endParaRPr lang="zh-CN" altLang="en-US" sz="2000" dirty="0"/>
                    </a:p>
                  </a:txBody>
                  <a:tcPr anchor="ctr"/>
                </a:tc>
                <a:tc>
                  <a:txBody>
                    <a:bodyPr/>
                    <a:lstStyle/>
                    <a:p>
                      <a:pPr algn="ctr"/>
                      <a:r>
                        <a:rPr lang="en-US" altLang="zh-CN" sz="2000" dirty="0" smtClean="0"/>
                        <a:t>0.5</a:t>
                      </a:r>
                      <a:endParaRPr lang="zh-CN" altLang="en-US" sz="2000" dirty="0"/>
                    </a:p>
                  </a:txBody>
                  <a:tcPr anchor="ctr"/>
                </a:tc>
                <a:tc>
                  <a:txBody>
                    <a:bodyPr/>
                    <a:lstStyle/>
                    <a:p>
                      <a:pPr algn="ctr"/>
                      <a:r>
                        <a:rPr lang="en-US" altLang="zh-CN" sz="2000" dirty="0" smtClean="0"/>
                        <a:t>0.5</a:t>
                      </a:r>
                      <a:endParaRPr lang="zh-CN" altLang="en-US" sz="2000" dirty="0"/>
                    </a:p>
                  </a:txBody>
                  <a:tcPr anchor="ctr"/>
                </a:tc>
              </a:tr>
            </a:tbl>
          </a:graphicData>
        </a:graphic>
      </p:graphicFrame>
    </p:spTree>
    <p:extLst>
      <p:ext uri="{BB962C8B-B14F-4D97-AF65-F5344CB8AC3E}">
        <p14:creationId xmlns:p14="http://schemas.microsoft.com/office/powerpoint/2010/main" val="1873258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mtClean="0"/>
              <a:t>如何计算相似度</a:t>
            </a:r>
            <a:endParaRPr lang="zh-CN" altLang="en-US"/>
          </a:p>
        </p:txBody>
      </p:sp>
      <p:sp>
        <p:nvSpPr>
          <p:cNvPr id="3" name="内容占位符 2"/>
          <p:cNvSpPr>
            <a:spLocks noGrp="1"/>
          </p:cNvSpPr>
          <p:nvPr>
            <p:ph idx="1"/>
          </p:nvPr>
        </p:nvSpPr>
        <p:spPr/>
        <p:txBody>
          <a:bodyPr>
            <a:normAutofit/>
          </a:bodyPr>
          <a:lstStyle/>
          <a:p>
            <a:r>
              <a:rPr lang="zh-CN" altLang="en-US" sz="2800" dirty="0" smtClean="0"/>
              <a:t>相似度在协同过滤中起到两个作用：选择哪些数据可以作为近邻和给不同的近邻以不同的权重。</a:t>
            </a:r>
            <a:endParaRPr lang="en-US" altLang="zh-CN" sz="2800" dirty="0" smtClean="0"/>
          </a:p>
          <a:p>
            <a:r>
              <a:rPr lang="zh-CN" altLang="en-US" sz="2800" dirty="0"/>
              <a:t>协同过滤推荐中计算相似度的方法有余弦相似度、皮尔逊相关系数</a:t>
            </a:r>
            <a:r>
              <a:rPr lang="en-US" altLang="zh-CN" sz="2800" dirty="0"/>
              <a:t>(Pearson Correlation, PC)</a:t>
            </a:r>
            <a:r>
              <a:rPr lang="zh-CN" altLang="en-US" sz="2800" dirty="0"/>
              <a:t>、均方差</a:t>
            </a:r>
            <a:r>
              <a:rPr lang="en-US" altLang="zh-CN" sz="2800" dirty="0"/>
              <a:t>(Mean Squared Difference, MSD)</a:t>
            </a:r>
            <a:r>
              <a:rPr lang="zh-CN" altLang="en-US" sz="2800" dirty="0"/>
              <a:t>，斯皮尔曼等级关联</a:t>
            </a:r>
            <a:r>
              <a:rPr lang="en-US" altLang="zh-CN" sz="2800" dirty="0"/>
              <a:t>(Spearman Rank </a:t>
            </a:r>
            <a:r>
              <a:rPr lang="en-US" altLang="zh-CN" sz="2800" dirty="0" err="1"/>
              <a:t>Correlatin</a:t>
            </a:r>
            <a:r>
              <a:rPr lang="en-US" altLang="zh-CN" sz="2800" dirty="0"/>
              <a:t>, SRC)</a:t>
            </a:r>
            <a:r>
              <a:rPr lang="zh-CN" altLang="en-US" sz="2800" dirty="0" smtClean="0"/>
              <a:t>等。</a:t>
            </a:r>
            <a:endParaRPr lang="en-US" altLang="zh-CN" sz="2800" dirty="0" smtClean="0"/>
          </a:p>
          <a:p>
            <a:r>
              <a:rPr lang="zh-CN" altLang="en-US" sz="2800" dirty="0" smtClean="0">
                <a:solidFill>
                  <a:srgbClr val="FF0000"/>
                </a:solidFill>
              </a:rPr>
              <a:t>通常</a:t>
            </a:r>
            <a:r>
              <a:rPr lang="zh-CN" altLang="en-US" sz="2800" dirty="0" smtClean="0"/>
              <a:t>皮尔逊相关系数被认为是最好的相似度计算方法，但相似度的计算效果也</a:t>
            </a:r>
            <a:r>
              <a:rPr lang="zh-CN" altLang="en-US" sz="2800" dirty="0" smtClean="0">
                <a:solidFill>
                  <a:srgbClr val="FF0000"/>
                </a:solidFill>
              </a:rPr>
              <a:t>与数据集有关</a:t>
            </a:r>
            <a:r>
              <a:rPr lang="zh-CN" altLang="en-US" sz="2800" dirty="0" smtClean="0"/>
              <a:t>。</a:t>
            </a:r>
            <a:endParaRPr lang="zh-CN" altLang="en-US" sz="2800" dirty="0"/>
          </a:p>
          <a:p>
            <a:endParaRPr lang="en-US" altLang="zh-CN" sz="2800" dirty="0"/>
          </a:p>
        </p:txBody>
      </p:sp>
    </p:spTree>
    <p:extLst>
      <p:ext uri="{BB962C8B-B14F-4D97-AF65-F5344CB8AC3E}">
        <p14:creationId xmlns:p14="http://schemas.microsoft.com/office/powerpoint/2010/main" val="10775343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余弦相似度</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两个向量之间的余弦相似度为</a:t>
            </a:r>
            <a:endParaRPr lang="en-US" altLang="zh-CN" sz="2800" dirty="0" smtClean="0"/>
          </a:p>
          <a:p>
            <a:endParaRPr lang="en-US" altLang="zh-CN" sz="2800" dirty="0" smtClean="0"/>
          </a:p>
          <a:p>
            <a:endParaRPr lang="en-US" altLang="zh-CN" sz="2800" dirty="0" smtClean="0"/>
          </a:p>
          <a:p>
            <a:endParaRPr lang="en-US" altLang="zh-CN" sz="2800" dirty="0" smtClean="0"/>
          </a:p>
          <a:p>
            <a:r>
              <a:rPr lang="zh-CN" altLang="en-US" sz="2800" dirty="0" smtClean="0"/>
              <a:t>由于用户不会对所有的物品进行评分，所以计算余弦相似度首先需要以</a:t>
            </a:r>
            <a:r>
              <a:rPr lang="en-US" altLang="zh-CN" sz="2800" dirty="0" smtClean="0"/>
              <a:t>0</a:t>
            </a:r>
            <a:r>
              <a:rPr lang="zh-CN" altLang="en-US" sz="2800" dirty="0"/>
              <a:t>代替</a:t>
            </a:r>
            <a:r>
              <a:rPr lang="zh-CN" altLang="en-US" sz="2800" dirty="0" smtClean="0"/>
              <a:t>所有不存在的评分。然后用户</a:t>
            </a:r>
            <a:r>
              <a:rPr lang="en-US" altLang="zh-CN" sz="2800" dirty="0" smtClean="0"/>
              <a:t>u</a:t>
            </a:r>
            <a:r>
              <a:rPr lang="zh-CN" altLang="en-US" sz="2800" dirty="0" smtClean="0"/>
              <a:t>和</a:t>
            </a:r>
            <a:r>
              <a:rPr lang="en-US" altLang="zh-CN" sz="2800" dirty="0" smtClean="0"/>
              <a:t>v</a:t>
            </a:r>
            <a:r>
              <a:rPr lang="zh-CN" altLang="en-US" sz="2800" dirty="0" smtClean="0"/>
              <a:t>之间的余弦相似度可以表示为</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881836555"/>
              </p:ext>
            </p:extLst>
          </p:nvPr>
        </p:nvGraphicFramePr>
        <p:xfrm>
          <a:off x="2699792" y="2276872"/>
          <a:ext cx="3639323" cy="1224136"/>
        </p:xfrm>
        <a:graphic>
          <a:graphicData uri="http://schemas.openxmlformats.org/presentationml/2006/ole">
            <mc:AlternateContent xmlns:mc="http://schemas.openxmlformats.org/markup-compatibility/2006">
              <mc:Choice xmlns:v="urn:schemas-microsoft-com:vml" Requires="v">
                <p:oleObj spid="_x0000_s17735" name="Equation" r:id="rId3" imgW="1396800" imgH="469800" progId="Equation.DSMT4">
                  <p:embed/>
                </p:oleObj>
              </mc:Choice>
              <mc:Fallback>
                <p:oleObj name="Equation" r:id="rId3" imgW="1396800" imgH="469800" progId="Equation.DSMT4">
                  <p:embed/>
                  <p:pic>
                    <p:nvPicPr>
                      <p:cNvPr id="0" name=""/>
                      <p:cNvPicPr/>
                      <p:nvPr/>
                    </p:nvPicPr>
                    <p:blipFill>
                      <a:blip r:embed="rId4"/>
                      <a:stretch>
                        <a:fillRect/>
                      </a:stretch>
                    </p:blipFill>
                    <p:spPr>
                      <a:xfrm>
                        <a:off x="2699792" y="2276872"/>
                        <a:ext cx="3639323" cy="1224136"/>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680113219"/>
              </p:ext>
            </p:extLst>
          </p:nvPr>
        </p:nvGraphicFramePr>
        <p:xfrm>
          <a:off x="1509713" y="4865688"/>
          <a:ext cx="6021387" cy="1951037"/>
        </p:xfrm>
        <a:graphic>
          <a:graphicData uri="http://schemas.openxmlformats.org/presentationml/2006/ole">
            <mc:AlternateContent xmlns:mc="http://schemas.openxmlformats.org/markup-compatibility/2006">
              <mc:Choice xmlns:v="urn:schemas-microsoft-com:vml" Requires="v">
                <p:oleObj spid="_x0000_s17736" name="Equation" r:id="rId5" imgW="2311200" imgH="749160" progId="Equation.DSMT4">
                  <p:embed/>
                </p:oleObj>
              </mc:Choice>
              <mc:Fallback>
                <p:oleObj name="Equation" r:id="rId5" imgW="2311200" imgH="749160" progId="Equation.DSMT4">
                  <p:embed/>
                  <p:pic>
                    <p:nvPicPr>
                      <p:cNvPr id="0" name="对象 3"/>
                      <p:cNvPicPr>
                        <a:picLocks noChangeAspect="1" noChangeArrowheads="1"/>
                      </p:cNvPicPr>
                      <p:nvPr/>
                    </p:nvPicPr>
                    <p:blipFill>
                      <a:blip r:embed="rId6"/>
                      <a:srcRect/>
                      <a:stretch>
                        <a:fillRect/>
                      </a:stretch>
                    </p:blipFill>
                    <p:spPr bwMode="auto">
                      <a:xfrm>
                        <a:off x="1509713" y="4865688"/>
                        <a:ext cx="6021387" cy="195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065251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endParaRPr lang="zh-CN" altLang="en-US" dirty="0"/>
          </a:p>
        </p:txBody>
      </p:sp>
      <p:graphicFrame>
        <p:nvGraphicFramePr>
          <p:cNvPr id="4" name="内容占位符 3"/>
          <p:cNvGraphicFramePr>
            <a:graphicFrameLocks noGrp="1" noChangeAspect="1"/>
          </p:cNvGraphicFramePr>
          <p:nvPr>
            <p:ph idx="1"/>
            <p:extLst>
              <p:ext uri="{D42A27DB-BD31-4B8C-83A1-F6EECF244321}">
                <p14:modId xmlns:p14="http://schemas.microsoft.com/office/powerpoint/2010/main" val="1331175767"/>
              </p:ext>
            </p:extLst>
          </p:nvPr>
        </p:nvGraphicFramePr>
        <p:xfrm>
          <a:off x="1331913" y="2276475"/>
          <a:ext cx="6816725" cy="1873250"/>
        </p:xfrm>
        <a:graphic>
          <a:graphicData uri="http://schemas.openxmlformats.org/presentationml/2006/ole">
            <mc:AlternateContent xmlns:mc="http://schemas.openxmlformats.org/markup-compatibility/2006">
              <mc:Choice xmlns:v="urn:schemas-microsoft-com:vml" Requires="v">
                <p:oleObj spid="_x0000_s70715" name="Equation" r:id="rId3" imgW="3327120" imgH="914400" progId="Equation.DSMT4">
                  <p:embed/>
                </p:oleObj>
              </mc:Choice>
              <mc:Fallback>
                <p:oleObj name="Equation" r:id="rId3" imgW="3327120" imgH="914400" progId="Equation.DSMT4">
                  <p:embed/>
                  <p:pic>
                    <p:nvPicPr>
                      <p:cNvPr id="0" name=""/>
                      <p:cNvPicPr>
                        <a:picLocks noChangeAspect="1" noChangeArrowheads="1"/>
                      </p:cNvPicPr>
                      <p:nvPr/>
                    </p:nvPicPr>
                    <p:blipFill>
                      <a:blip r:embed="rId4"/>
                      <a:srcRect/>
                      <a:stretch>
                        <a:fillRect/>
                      </a:stretch>
                    </p:blipFill>
                    <p:spPr bwMode="auto">
                      <a:xfrm>
                        <a:off x="1331913" y="2276475"/>
                        <a:ext cx="6816725" cy="1873250"/>
                      </a:xfrm>
                      <a:prstGeom prst="rect">
                        <a:avLst/>
                      </a:prstGeom>
                      <a:noFill/>
                      <a:ln>
                        <a:noFill/>
                      </a:ln>
                    </p:spPr>
                  </p:pic>
                </p:oleObj>
              </mc:Fallback>
            </mc:AlternateContent>
          </a:graphicData>
        </a:graphic>
      </p:graphicFrame>
      <p:sp>
        <p:nvSpPr>
          <p:cNvPr id="3" name="TextBox 2"/>
          <p:cNvSpPr txBox="1"/>
          <p:nvPr/>
        </p:nvSpPr>
        <p:spPr>
          <a:xfrm>
            <a:off x="683568" y="1628800"/>
            <a:ext cx="7366119" cy="523220"/>
          </a:xfrm>
          <a:prstGeom prst="rect">
            <a:avLst/>
          </a:prstGeom>
          <a:noFill/>
        </p:spPr>
        <p:txBody>
          <a:bodyPr wrap="none" rtlCol="0">
            <a:spAutoFit/>
          </a:bodyPr>
          <a:lstStyle/>
          <a:p>
            <a:r>
              <a:rPr lang="zh-CN" altLang="en-US" sz="2800" dirty="0" smtClean="0"/>
              <a:t>余弦相似度有时会得到一些意料之外的结果：</a:t>
            </a:r>
            <a:endParaRPr lang="zh-CN" altLang="en-US" sz="2800" dirty="0"/>
          </a:p>
        </p:txBody>
      </p:sp>
    </p:spTree>
    <p:extLst>
      <p:ext uri="{BB962C8B-B14F-4D97-AF65-F5344CB8AC3E}">
        <p14:creationId xmlns:p14="http://schemas.microsoft.com/office/powerpoint/2010/main" val="198011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下表中两个用户的余弦相似度为</a:t>
            </a:r>
            <a:r>
              <a:rPr lang="en-US" altLang="zh-CN" sz="2800" dirty="0" smtClean="0"/>
              <a:t>(</a:t>
            </a:r>
            <a:r>
              <a:rPr lang="zh-CN" altLang="en-US" sz="2800" dirty="0" smtClean="0"/>
              <a:t>缺失的评分以</a:t>
            </a:r>
            <a:r>
              <a:rPr lang="en-US" altLang="zh-CN" sz="2800" dirty="0" smtClean="0"/>
              <a:t>0</a:t>
            </a:r>
            <a:r>
              <a:rPr lang="zh-CN" altLang="en-US" sz="2800" dirty="0" smtClean="0"/>
              <a:t>补全</a:t>
            </a:r>
            <a:r>
              <a:rPr lang="en-US" altLang="zh-CN" sz="2800" dirty="0" smtClean="0"/>
              <a:t>)</a:t>
            </a:r>
            <a:r>
              <a:rPr lang="zh-CN" altLang="en-US" sz="2800" dirty="0" smtClean="0"/>
              <a:t>：</a:t>
            </a:r>
            <a:endParaRPr lang="zh-CN" altLang="en-US" sz="2800" dirty="0"/>
          </a:p>
        </p:txBody>
      </p:sp>
      <p:graphicFrame>
        <p:nvGraphicFramePr>
          <p:cNvPr id="4" name="表格 3"/>
          <p:cNvGraphicFramePr>
            <a:graphicFrameLocks noGrp="1"/>
          </p:cNvGraphicFramePr>
          <p:nvPr>
            <p:extLst>
              <p:ext uri="{D42A27DB-BD31-4B8C-83A1-F6EECF244321}">
                <p14:modId xmlns:p14="http://schemas.microsoft.com/office/powerpoint/2010/main" val="3125098360"/>
              </p:ext>
            </p:extLst>
          </p:nvPr>
        </p:nvGraphicFramePr>
        <p:xfrm>
          <a:off x="1331640" y="4149080"/>
          <a:ext cx="7128792" cy="2088231"/>
        </p:xfrm>
        <a:graphic>
          <a:graphicData uri="http://schemas.openxmlformats.org/drawingml/2006/table">
            <a:tbl>
              <a:tblPr firstRow="1" bandRow="1">
                <a:tableStyleId>{5C22544A-7EE6-4342-B048-85BDC9FD1C3A}</a:tableStyleId>
              </a:tblPr>
              <a:tblGrid>
                <a:gridCol w="1188132"/>
                <a:gridCol w="1188132"/>
                <a:gridCol w="1188132"/>
                <a:gridCol w="1188132"/>
                <a:gridCol w="1188132"/>
                <a:gridCol w="1188132"/>
              </a:tblGrid>
              <a:tr h="696077">
                <a:tc>
                  <a:txBody>
                    <a:bodyPr/>
                    <a:lstStyle/>
                    <a:p>
                      <a:pPr algn="ctr"/>
                      <a:endParaRPr lang="zh-CN" altLang="en-US" sz="2400" dirty="0"/>
                    </a:p>
                  </a:txBody>
                  <a:tcPr anchor="ctr"/>
                </a:tc>
                <a:tc>
                  <a:txBody>
                    <a:bodyPr/>
                    <a:lstStyle/>
                    <a:p>
                      <a:pPr algn="ctr"/>
                      <a:r>
                        <a:rPr lang="zh-CN" altLang="en-US" sz="2400" dirty="0" smtClean="0"/>
                        <a:t>物品</a:t>
                      </a:r>
                      <a:r>
                        <a:rPr lang="en-US" altLang="zh-CN" sz="2400" dirty="0" smtClean="0"/>
                        <a:t>1</a:t>
                      </a:r>
                      <a:endParaRPr lang="zh-CN" altLang="en-US" sz="2400" dirty="0"/>
                    </a:p>
                  </a:txBody>
                  <a:tcPr anchor="ctr"/>
                </a:tc>
                <a:tc>
                  <a:txBody>
                    <a:bodyPr/>
                    <a:lstStyle/>
                    <a:p>
                      <a:pPr algn="ctr"/>
                      <a:r>
                        <a:rPr lang="zh-CN" altLang="en-US" sz="2400" dirty="0" smtClean="0"/>
                        <a:t>物品</a:t>
                      </a:r>
                      <a:r>
                        <a:rPr lang="en-US" altLang="zh-CN" sz="2400" dirty="0" smtClean="0"/>
                        <a:t>2</a:t>
                      </a:r>
                      <a:endParaRPr lang="zh-CN" altLang="en-US" sz="2400" dirty="0"/>
                    </a:p>
                  </a:txBody>
                  <a:tcPr anchor="ctr"/>
                </a:tc>
                <a:tc>
                  <a:txBody>
                    <a:bodyPr/>
                    <a:lstStyle/>
                    <a:p>
                      <a:pPr algn="ctr"/>
                      <a:r>
                        <a:rPr lang="zh-CN" altLang="en-US" sz="2400" dirty="0" smtClean="0"/>
                        <a:t>物品</a:t>
                      </a:r>
                      <a:r>
                        <a:rPr lang="en-US" altLang="zh-CN" sz="2400" dirty="0" smtClean="0"/>
                        <a:t>3</a:t>
                      </a:r>
                      <a:endParaRPr lang="zh-CN" altLang="en-US" sz="2400" dirty="0"/>
                    </a:p>
                  </a:txBody>
                  <a:tcPr anchor="ctr"/>
                </a:tc>
                <a:tc>
                  <a:txBody>
                    <a:bodyPr/>
                    <a:lstStyle/>
                    <a:p>
                      <a:pPr algn="ctr"/>
                      <a:r>
                        <a:rPr lang="zh-CN" altLang="en-US" sz="2400" dirty="0" smtClean="0"/>
                        <a:t>物品</a:t>
                      </a:r>
                      <a:r>
                        <a:rPr lang="en-US" altLang="zh-CN" sz="2400" dirty="0" smtClean="0"/>
                        <a:t>4</a:t>
                      </a:r>
                      <a:endParaRPr lang="zh-CN" altLang="en-US" sz="2400" dirty="0"/>
                    </a:p>
                  </a:txBody>
                  <a:tcPr anchor="ctr"/>
                </a:tc>
                <a:tc>
                  <a:txBody>
                    <a:bodyPr/>
                    <a:lstStyle/>
                    <a:p>
                      <a:pPr algn="ctr"/>
                      <a:r>
                        <a:rPr lang="zh-CN" altLang="en-US" sz="2400" dirty="0" smtClean="0"/>
                        <a:t>物品</a:t>
                      </a:r>
                      <a:r>
                        <a:rPr lang="en-US" altLang="zh-CN" sz="2400" dirty="0" smtClean="0"/>
                        <a:t>5</a:t>
                      </a:r>
                      <a:endParaRPr lang="zh-CN" altLang="en-US" sz="2400" dirty="0"/>
                    </a:p>
                  </a:txBody>
                  <a:tcPr anchor="ctr"/>
                </a:tc>
              </a:tr>
              <a:tr h="696077">
                <a:tc>
                  <a:txBody>
                    <a:bodyPr/>
                    <a:lstStyle/>
                    <a:p>
                      <a:pPr algn="ctr"/>
                      <a:r>
                        <a:rPr lang="zh-CN" altLang="en-US" sz="2400" dirty="0" smtClean="0"/>
                        <a:t>用户</a:t>
                      </a:r>
                      <a:r>
                        <a:rPr lang="en-US" altLang="zh-CN" sz="2400" dirty="0" smtClean="0"/>
                        <a:t>1</a:t>
                      </a:r>
                      <a:endParaRPr lang="zh-CN" altLang="en-US" sz="2400" dirty="0"/>
                    </a:p>
                  </a:txBody>
                  <a:tcPr anchor="ctr"/>
                </a:tc>
                <a:tc>
                  <a:txBody>
                    <a:bodyPr/>
                    <a:lstStyle/>
                    <a:p>
                      <a:pPr algn="ctr"/>
                      <a:r>
                        <a:rPr lang="en-US" altLang="zh-CN" sz="2400" dirty="0" smtClean="0"/>
                        <a:t>1</a:t>
                      </a:r>
                      <a:endParaRPr lang="zh-CN" altLang="en-US" sz="2400" dirty="0"/>
                    </a:p>
                  </a:txBody>
                  <a:tcPr anchor="ctr"/>
                </a:tc>
                <a:tc>
                  <a:txBody>
                    <a:bodyPr/>
                    <a:lstStyle/>
                    <a:p>
                      <a:pPr algn="ctr"/>
                      <a:r>
                        <a:rPr lang="en-US" altLang="zh-CN" sz="2400" dirty="0" smtClean="0"/>
                        <a:t>1</a:t>
                      </a:r>
                      <a:endParaRPr lang="zh-CN" altLang="en-US" sz="2400" dirty="0"/>
                    </a:p>
                  </a:txBody>
                  <a:tcPr anchor="ctr"/>
                </a:tc>
                <a:tc>
                  <a:txBody>
                    <a:bodyPr/>
                    <a:lstStyle/>
                    <a:p>
                      <a:pPr algn="ctr"/>
                      <a:endParaRPr lang="zh-CN" altLang="en-US" sz="2400" dirty="0"/>
                    </a:p>
                  </a:txBody>
                  <a:tcPr anchor="ctr"/>
                </a:tc>
                <a:tc>
                  <a:txBody>
                    <a:bodyPr/>
                    <a:lstStyle/>
                    <a:p>
                      <a:pPr algn="ctr"/>
                      <a:endParaRPr lang="zh-CN" altLang="en-US" sz="2400" dirty="0"/>
                    </a:p>
                  </a:txBody>
                  <a:tcPr anchor="ctr"/>
                </a:tc>
                <a:tc>
                  <a:txBody>
                    <a:bodyPr/>
                    <a:lstStyle/>
                    <a:p>
                      <a:pPr algn="ctr"/>
                      <a:r>
                        <a:rPr lang="en-US" altLang="zh-CN" sz="2400" dirty="0" smtClean="0"/>
                        <a:t>3</a:t>
                      </a:r>
                      <a:endParaRPr lang="zh-CN" altLang="en-US" sz="2400" dirty="0"/>
                    </a:p>
                  </a:txBody>
                  <a:tcPr anchor="ctr"/>
                </a:tc>
              </a:tr>
              <a:tr h="696077">
                <a:tc>
                  <a:txBody>
                    <a:bodyPr/>
                    <a:lstStyle/>
                    <a:p>
                      <a:pPr algn="ctr"/>
                      <a:r>
                        <a:rPr lang="zh-CN" altLang="en-US" sz="2400" dirty="0" smtClean="0"/>
                        <a:t>用户</a:t>
                      </a:r>
                      <a:r>
                        <a:rPr lang="en-US" altLang="zh-CN" sz="2400" dirty="0" smtClean="0"/>
                        <a:t>2</a:t>
                      </a:r>
                      <a:endParaRPr lang="zh-CN" altLang="en-US" sz="2400" dirty="0"/>
                    </a:p>
                  </a:txBody>
                  <a:tcPr anchor="ctr"/>
                </a:tc>
                <a:tc>
                  <a:txBody>
                    <a:bodyPr/>
                    <a:lstStyle/>
                    <a:p>
                      <a:pPr algn="ctr"/>
                      <a:r>
                        <a:rPr lang="en-US" altLang="zh-CN" sz="2400" dirty="0" smtClean="0"/>
                        <a:t>3</a:t>
                      </a:r>
                      <a:endParaRPr lang="zh-CN" altLang="en-US" sz="2400" dirty="0"/>
                    </a:p>
                  </a:txBody>
                  <a:tcPr anchor="ctr"/>
                </a:tc>
                <a:tc>
                  <a:txBody>
                    <a:bodyPr/>
                    <a:lstStyle/>
                    <a:p>
                      <a:pPr algn="ctr"/>
                      <a:endParaRPr lang="zh-CN" altLang="en-US" sz="2400" dirty="0"/>
                    </a:p>
                  </a:txBody>
                  <a:tcPr anchor="ctr"/>
                </a:tc>
                <a:tc>
                  <a:txBody>
                    <a:bodyPr/>
                    <a:lstStyle/>
                    <a:p>
                      <a:pPr algn="ctr"/>
                      <a:endParaRPr lang="zh-CN" altLang="en-US" sz="2400" dirty="0"/>
                    </a:p>
                  </a:txBody>
                  <a:tcPr anchor="ctr"/>
                </a:tc>
                <a:tc>
                  <a:txBody>
                    <a:bodyPr/>
                    <a:lstStyle/>
                    <a:p>
                      <a:pPr algn="ctr"/>
                      <a:r>
                        <a:rPr lang="en-US" altLang="zh-CN" sz="2400" dirty="0" smtClean="0"/>
                        <a:t>4</a:t>
                      </a:r>
                      <a:endParaRPr lang="zh-CN" altLang="en-US" sz="2400" dirty="0"/>
                    </a:p>
                  </a:txBody>
                  <a:tcPr anchor="ctr"/>
                </a:tc>
                <a:tc>
                  <a:txBody>
                    <a:bodyPr/>
                    <a:lstStyle/>
                    <a:p>
                      <a:pPr algn="ctr"/>
                      <a:r>
                        <a:rPr lang="en-US" altLang="zh-CN" sz="2400" dirty="0" smtClean="0"/>
                        <a:t>5</a:t>
                      </a:r>
                      <a:endParaRPr lang="zh-CN" altLang="en-US" sz="2400" dirty="0"/>
                    </a:p>
                  </a:txBody>
                  <a:tcPr anchor="ctr"/>
                </a:tc>
              </a:tr>
            </a:tbl>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368102287"/>
              </p:ext>
            </p:extLst>
          </p:nvPr>
        </p:nvGraphicFramePr>
        <p:xfrm>
          <a:off x="251520" y="2708920"/>
          <a:ext cx="8645525" cy="1257300"/>
        </p:xfrm>
        <a:graphic>
          <a:graphicData uri="http://schemas.openxmlformats.org/presentationml/2006/ole">
            <mc:AlternateContent xmlns:mc="http://schemas.openxmlformats.org/markup-compatibility/2006">
              <mc:Choice xmlns:v="urn:schemas-microsoft-com:vml" Requires="v">
                <p:oleObj spid="_x0000_s62539" name="Equation" r:id="rId3" imgW="3492360" imgH="507960" progId="Equation.DSMT4">
                  <p:embed/>
                </p:oleObj>
              </mc:Choice>
              <mc:Fallback>
                <p:oleObj name="Equation" r:id="rId3" imgW="3492360" imgH="507960" progId="Equation.DSMT4">
                  <p:embed/>
                  <p:pic>
                    <p:nvPicPr>
                      <p:cNvPr id="0" name="对象 5"/>
                      <p:cNvPicPr>
                        <a:picLocks noChangeAspect="1" noChangeArrowheads="1"/>
                      </p:cNvPicPr>
                      <p:nvPr/>
                    </p:nvPicPr>
                    <p:blipFill>
                      <a:blip r:embed="rId4"/>
                      <a:srcRect/>
                      <a:stretch>
                        <a:fillRect/>
                      </a:stretch>
                    </p:blipFill>
                    <p:spPr bwMode="auto">
                      <a:xfrm>
                        <a:off x="251520" y="2708920"/>
                        <a:ext cx="8645525" cy="12573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0191790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皮尔逊相关系数</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余弦相似度没有考虑到用户的评分均值和方差之间的差异，而皮尔逊相关系数可以将这两者的影响消除。</a:t>
            </a:r>
            <a:endParaRPr lang="en-US" altLang="zh-CN" sz="2800" dirty="0" smtClean="0"/>
          </a:p>
          <a:p>
            <a:r>
              <a:rPr lang="zh-CN" altLang="en-US" sz="2800" dirty="0"/>
              <a:t>皮尔逊相关系数是由卡尔</a:t>
            </a:r>
            <a:r>
              <a:rPr lang="en-US" altLang="zh-CN" sz="2800" dirty="0"/>
              <a:t>·</a:t>
            </a:r>
            <a:r>
              <a:rPr lang="zh-CN" altLang="en-US" sz="2800" dirty="0"/>
              <a:t>皮尔逊从弗朗西斯</a:t>
            </a:r>
            <a:r>
              <a:rPr lang="en-US" altLang="zh-CN" sz="2800" dirty="0"/>
              <a:t>·</a:t>
            </a:r>
            <a:r>
              <a:rPr lang="zh-CN" altLang="en-US" sz="2800" dirty="0"/>
              <a:t>高尔顿在</a:t>
            </a:r>
            <a:r>
              <a:rPr lang="en-US" altLang="zh-CN" sz="2800" dirty="0"/>
              <a:t>19</a:t>
            </a:r>
            <a:r>
              <a:rPr lang="zh-CN" altLang="en-US" sz="2800" dirty="0"/>
              <a:t>世纪</a:t>
            </a:r>
            <a:r>
              <a:rPr lang="en-US" altLang="zh-CN" sz="2800" dirty="0"/>
              <a:t>80</a:t>
            </a:r>
            <a:r>
              <a:rPr lang="zh-CN" altLang="en-US" sz="2800" dirty="0"/>
              <a:t>年代提出的一个相似却又稍有不同的想法演变而来的。这个相关系数也称作“皮尔逊积矩相关系数”。</a:t>
            </a: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4726169"/>
            <a:ext cx="1891824" cy="2131831"/>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4630" y="4726168"/>
            <a:ext cx="1876563" cy="2131831"/>
          </a:xfrm>
          <a:prstGeom prst="rect">
            <a:avLst/>
          </a:prstGeom>
        </p:spPr>
      </p:pic>
    </p:spTree>
    <p:extLst>
      <p:ext uri="{BB962C8B-B14F-4D97-AF65-F5344CB8AC3E}">
        <p14:creationId xmlns:p14="http://schemas.microsoft.com/office/powerpoint/2010/main" val="19770875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皮尔逊相关系数</a:t>
            </a:r>
          </a:p>
        </p:txBody>
      </p:sp>
      <p:sp>
        <p:nvSpPr>
          <p:cNvPr id="3" name="内容占位符 2"/>
          <p:cNvSpPr>
            <a:spLocks noGrp="1"/>
          </p:cNvSpPr>
          <p:nvPr>
            <p:ph idx="1"/>
          </p:nvPr>
        </p:nvSpPr>
        <p:spPr>
          <a:xfrm>
            <a:off x="457200" y="1600200"/>
            <a:ext cx="8229600" cy="4637112"/>
          </a:xfrm>
        </p:spPr>
        <p:txBody>
          <a:bodyPr>
            <a:normAutofit lnSpcReduction="10000"/>
          </a:bodyPr>
          <a:lstStyle/>
          <a:p>
            <a:r>
              <a:rPr lang="zh-CN" altLang="en-US" sz="2800" dirty="0" smtClean="0"/>
              <a:t>简单来说，将数据先做均值中心化，再求余弦相似度就是皮尔逊相关系数，比如用户</a:t>
            </a:r>
            <a:r>
              <a:rPr lang="en-US" altLang="zh-CN" sz="2800" dirty="0" smtClean="0"/>
              <a:t>u</a:t>
            </a:r>
            <a:r>
              <a:rPr lang="zh-CN" altLang="en-US" sz="2800" dirty="0" smtClean="0"/>
              <a:t>和</a:t>
            </a:r>
            <a:r>
              <a:rPr lang="en-US" altLang="zh-CN" sz="2800" dirty="0" smtClean="0"/>
              <a:t>v</a:t>
            </a:r>
            <a:r>
              <a:rPr lang="zh-CN" altLang="en-US" sz="2800" dirty="0" smtClean="0"/>
              <a:t>之间的皮尔逊相关系数为：</a:t>
            </a:r>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r>
              <a:rPr lang="zh-CN" altLang="en-US" sz="2800" dirty="0"/>
              <a:t>物品间</a:t>
            </a:r>
            <a:r>
              <a:rPr lang="zh-CN" altLang="en-US" sz="2800" dirty="0" smtClean="0"/>
              <a:t>的皮尔逊相关系数参照此公式形式。</a:t>
            </a:r>
            <a:endParaRPr lang="en-US" altLang="zh-CN" sz="2800" dirty="0" smtClean="0"/>
          </a:p>
          <a:p>
            <a:r>
              <a:rPr lang="zh-CN" altLang="en-US" sz="2800" dirty="0" smtClean="0"/>
              <a:t>与余弦相似度不同的是，皮尔逊相关系数的取值范围为</a:t>
            </a:r>
            <a:r>
              <a:rPr lang="en-US" altLang="zh-CN" sz="2800" dirty="0" smtClean="0"/>
              <a:t>-1</a:t>
            </a:r>
            <a:r>
              <a:rPr lang="zh-CN" altLang="en-US" sz="2800" dirty="0" smtClean="0"/>
              <a:t>到</a:t>
            </a:r>
            <a:r>
              <a:rPr lang="en-US" altLang="zh-CN" sz="2800" dirty="0" smtClean="0"/>
              <a:t>1.</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1433115696"/>
              </p:ext>
            </p:extLst>
          </p:nvPr>
        </p:nvGraphicFramePr>
        <p:xfrm>
          <a:off x="1835696" y="2924944"/>
          <a:ext cx="5344344" cy="1800200"/>
        </p:xfrm>
        <a:graphic>
          <a:graphicData uri="http://schemas.openxmlformats.org/presentationml/2006/ole">
            <mc:AlternateContent xmlns:mc="http://schemas.openxmlformats.org/markup-compatibility/2006">
              <mc:Choice xmlns:v="urn:schemas-microsoft-com:vml" Requires="v">
                <p:oleObj spid="_x0000_s18597" name="Equation" r:id="rId3" imgW="2412720" imgH="812520" progId="Equation.DSMT4">
                  <p:embed/>
                </p:oleObj>
              </mc:Choice>
              <mc:Fallback>
                <p:oleObj name="Equation" r:id="rId3" imgW="2412720" imgH="812520" progId="Equation.DSMT4">
                  <p:embed/>
                  <p:pic>
                    <p:nvPicPr>
                      <p:cNvPr id="0" name=""/>
                      <p:cNvPicPr/>
                      <p:nvPr/>
                    </p:nvPicPr>
                    <p:blipFill>
                      <a:blip r:embed="rId4"/>
                      <a:stretch>
                        <a:fillRect/>
                      </a:stretch>
                    </p:blipFill>
                    <p:spPr>
                      <a:xfrm>
                        <a:off x="1835696" y="2924944"/>
                        <a:ext cx="5344344" cy="1800200"/>
                      </a:xfrm>
                      <a:prstGeom prst="rect">
                        <a:avLst/>
                      </a:prstGeom>
                    </p:spPr>
                  </p:pic>
                </p:oleObj>
              </mc:Fallback>
            </mc:AlternateContent>
          </a:graphicData>
        </a:graphic>
      </p:graphicFrame>
    </p:spTree>
    <p:extLst>
      <p:ext uri="{BB962C8B-B14F-4D97-AF65-F5344CB8AC3E}">
        <p14:creationId xmlns:p14="http://schemas.microsoft.com/office/powerpoint/2010/main" val="1464236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下表中的两个用户皮尔逊相关系数为：</a:t>
            </a:r>
            <a:endParaRPr lang="en-US" altLang="zh-CN" sz="2800" dirty="0" smtClean="0"/>
          </a:p>
        </p:txBody>
      </p:sp>
      <p:graphicFrame>
        <p:nvGraphicFramePr>
          <p:cNvPr id="4" name="表格 3"/>
          <p:cNvGraphicFramePr>
            <a:graphicFrameLocks noGrp="1"/>
          </p:cNvGraphicFramePr>
          <p:nvPr>
            <p:extLst>
              <p:ext uri="{D42A27DB-BD31-4B8C-83A1-F6EECF244321}">
                <p14:modId xmlns:p14="http://schemas.microsoft.com/office/powerpoint/2010/main" val="277024540"/>
              </p:ext>
            </p:extLst>
          </p:nvPr>
        </p:nvGraphicFramePr>
        <p:xfrm>
          <a:off x="971600" y="2348880"/>
          <a:ext cx="7128792" cy="2088231"/>
        </p:xfrm>
        <a:graphic>
          <a:graphicData uri="http://schemas.openxmlformats.org/drawingml/2006/table">
            <a:tbl>
              <a:tblPr firstRow="1" bandRow="1">
                <a:tableStyleId>{5C22544A-7EE6-4342-B048-85BDC9FD1C3A}</a:tableStyleId>
              </a:tblPr>
              <a:tblGrid>
                <a:gridCol w="1188132"/>
                <a:gridCol w="1188132"/>
                <a:gridCol w="1188132"/>
                <a:gridCol w="1188132"/>
                <a:gridCol w="1188132"/>
                <a:gridCol w="1188132"/>
              </a:tblGrid>
              <a:tr h="696077">
                <a:tc>
                  <a:txBody>
                    <a:bodyPr/>
                    <a:lstStyle/>
                    <a:p>
                      <a:pPr algn="ctr"/>
                      <a:endParaRPr lang="zh-CN" altLang="en-US" sz="2400" dirty="0"/>
                    </a:p>
                  </a:txBody>
                  <a:tcPr anchor="ctr"/>
                </a:tc>
                <a:tc>
                  <a:txBody>
                    <a:bodyPr/>
                    <a:lstStyle/>
                    <a:p>
                      <a:pPr algn="ctr"/>
                      <a:r>
                        <a:rPr lang="zh-CN" altLang="en-US" sz="2400" dirty="0" smtClean="0"/>
                        <a:t>物品</a:t>
                      </a:r>
                      <a:r>
                        <a:rPr lang="en-US" altLang="zh-CN" sz="2400" dirty="0" smtClean="0"/>
                        <a:t>1</a:t>
                      </a:r>
                      <a:endParaRPr lang="zh-CN" altLang="en-US" sz="2400" dirty="0"/>
                    </a:p>
                  </a:txBody>
                  <a:tcPr anchor="ctr"/>
                </a:tc>
                <a:tc>
                  <a:txBody>
                    <a:bodyPr/>
                    <a:lstStyle/>
                    <a:p>
                      <a:pPr algn="ctr"/>
                      <a:r>
                        <a:rPr lang="zh-CN" altLang="en-US" sz="2400" dirty="0" smtClean="0"/>
                        <a:t>物品</a:t>
                      </a:r>
                      <a:r>
                        <a:rPr lang="en-US" altLang="zh-CN" sz="2400" dirty="0" smtClean="0"/>
                        <a:t>2</a:t>
                      </a:r>
                      <a:endParaRPr lang="zh-CN" altLang="en-US" sz="2400" dirty="0"/>
                    </a:p>
                  </a:txBody>
                  <a:tcPr anchor="ctr"/>
                </a:tc>
                <a:tc>
                  <a:txBody>
                    <a:bodyPr/>
                    <a:lstStyle/>
                    <a:p>
                      <a:pPr algn="ctr"/>
                      <a:r>
                        <a:rPr lang="zh-CN" altLang="en-US" sz="2400" dirty="0" smtClean="0"/>
                        <a:t>物品</a:t>
                      </a:r>
                      <a:r>
                        <a:rPr lang="en-US" altLang="zh-CN" sz="2400" dirty="0" smtClean="0"/>
                        <a:t>3</a:t>
                      </a:r>
                      <a:endParaRPr lang="zh-CN" altLang="en-US" sz="2400" dirty="0"/>
                    </a:p>
                  </a:txBody>
                  <a:tcPr anchor="ctr"/>
                </a:tc>
                <a:tc>
                  <a:txBody>
                    <a:bodyPr/>
                    <a:lstStyle/>
                    <a:p>
                      <a:pPr algn="ctr"/>
                      <a:r>
                        <a:rPr lang="zh-CN" altLang="en-US" sz="2400" dirty="0" smtClean="0"/>
                        <a:t>物品</a:t>
                      </a:r>
                      <a:r>
                        <a:rPr lang="en-US" altLang="zh-CN" sz="2400" dirty="0" smtClean="0"/>
                        <a:t>4</a:t>
                      </a:r>
                      <a:endParaRPr lang="zh-CN" altLang="en-US" sz="2400" dirty="0"/>
                    </a:p>
                  </a:txBody>
                  <a:tcPr anchor="ctr"/>
                </a:tc>
                <a:tc>
                  <a:txBody>
                    <a:bodyPr/>
                    <a:lstStyle/>
                    <a:p>
                      <a:pPr algn="ctr"/>
                      <a:r>
                        <a:rPr lang="zh-CN" altLang="en-US" sz="2400" dirty="0" smtClean="0"/>
                        <a:t>物品</a:t>
                      </a:r>
                      <a:r>
                        <a:rPr lang="en-US" altLang="zh-CN" sz="2400" dirty="0" smtClean="0"/>
                        <a:t>5</a:t>
                      </a:r>
                      <a:endParaRPr lang="zh-CN" altLang="en-US" sz="2400" dirty="0"/>
                    </a:p>
                  </a:txBody>
                  <a:tcPr anchor="ctr"/>
                </a:tc>
              </a:tr>
              <a:tr h="696077">
                <a:tc>
                  <a:txBody>
                    <a:bodyPr/>
                    <a:lstStyle/>
                    <a:p>
                      <a:pPr algn="ctr"/>
                      <a:r>
                        <a:rPr lang="zh-CN" altLang="en-US" sz="2400" dirty="0" smtClean="0"/>
                        <a:t>用户</a:t>
                      </a:r>
                      <a:r>
                        <a:rPr lang="en-US" altLang="zh-CN" sz="2400" dirty="0" smtClean="0"/>
                        <a:t>1</a:t>
                      </a:r>
                      <a:endParaRPr lang="zh-CN" altLang="en-US" sz="2400" dirty="0"/>
                    </a:p>
                  </a:txBody>
                  <a:tcPr anchor="ctr"/>
                </a:tc>
                <a:tc>
                  <a:txBody>
                    <a:bodyPr/>
                    <a:lstStyle/>
                    <a:p>
                      <a:pPr algn="ctr"/>
                      <a:r>
                        <a:rPr lang="en-US" altLang="zh-CN" sz="2400" dirty="0" smtClean="0"/>
                        <a:t>3</a:t>
                      </a:r>
                      <a:endParaRPr lang="zh-CN" altLang="en-US" sz="2400" dirty="0"/>
                    </a:p>
                  </a:txBody>
                  <a:tcPr anchor="ctr"/>
                </a:tc>
                <a:tc>
                  <a:txBody>
                    <a:bodyPr/>
                    <a:lstStyle/>
                    <a:p>
                      <a:pPr algn="ctr"/>
                      <a:r>
                        <a:rPr lang="en-US" altLang="zh-CN" sz="2400" dirty="0" smtClean="0"/>
                        <a:t>4</a:t>
                      </a:r>
                      <a:endParaRPr lang="zh-CN" altLang="en-US" sz="2400" dirty="0"/>
                    </a:p>
                  </a:txBody>
                  <a:tcPr anchor="ctr"/>
                </a:tc>
                <a:tc>
                  <a:txBody>
                    <a:bodyPr/>
                    <a:lstStyle/>
                    <a:p>
                      <a:pPr algn="ctr"/>
                      <a:r>
                        <a:rPr lang="en-US" altLang="zh-CN" sz="2400" dirty="0" smtClean="0"/>
                        <a:t>4</a:t>
                      </a:r>
                      <a:endParaRPr lang="zh-CN" altLang="en-US" sz="2400" dirty="0"/>
                    </a:p>
                  </a:txBody>
                  <a:tcPr anchor="ctr"/>
                </a:tc>
                <a:tc>
                  <a:txBody>
                    <a:bodyPr/>
                    <a:lstStyle/>
                    <a:p>
                      <a:pPr algn="ctr"/>
                      <a:r>
                        <a:rPr lang="en-US" altLang="zh-CN" sz="2400" dirty="0" smtClean="0"/>
                        <a:t>4</a:t>
                      </a:r>
                      <a:endParaRPr lang="zh-CN" altLang="en-US" sz="2400" dirty="0"/>
                    </a:p>
                  </a:txBody>
                  <a:tcPr anchor="ctr"/>
                </a:tc>
                <a:tc>
                  <a:txBody>
                    <a:bodyPr/>
                    <a:lstStyle/>
                    <a:p>
                      <a:pPr algn="ctr"/>
                      <a:r>
                        <a:rPr lang="en-US" altLang="zh-CN" sz="2400" dirty="0" smtClean="0"/>
                        <a:t>5</a:t>
                      </a:r>
                      <a:endParaRPr lang="zh-CN" altLang="en-US" sz="2400" dirty="0"/>
                    </a:p>
                  </a:txBody>
                  <a:tcPr anchor="ctr"/>
                </a:tc>
              </a:tr>
              <a:tr h="696077">
                <a:tc>
                  <a:txBody>
                    <a:bodyPr/>
                    <a:lstStyle/>
                    <a:p>
                      <a:pPr algn="ctr"/>
                      <a:r>
                        <a:rPr lang="zh-CN" altLang="en-US" sz="2400" dirty="0" smtClean="0"/>
                        <a:t>用户</a:t>
                      </a:r>
                      <a:r>
                        <a:rPr lang="en-US" altLang="zh-CN" sz="2400" dirty="0" smtClean="0"/>
                        <a:t>2</a:t>
                      </a:r>
                      <a:endParaRPr lang="zh-CN" altLang="en-US" sz="2400" dirty="0"/>
                    </a:p>
                  </a:txBody>
                  <a:tcPr anchor="ctr"/>
                </a:tc>
                <a:tc>
                  <a:txBody>
                    <a:bodyPr/>
                    <a:lstStyle/>
                    <a:p>
                      <a:pPr algn="ctr"/>
                      <a:r>
                        <a:rPr lang="en-US" altLang="zh-CN" sz="2400" dirty="0" smtClean="0"/>
                        <a:t>1</a:t>
                      </a:r>
                      <a:endParaRPr lang="zh-CN" altLang="en-US" sz="2400" dirty="0"/>
                    </a:p>
                  </a:txBody>
                  <a:tcPr anchor="ctr"/>
                </a:tc>
                <a:tc>
                  <a:txBody>
                    <a:bodyPr/>
                    <a:lstStyle/>
                    <a:p>
                      <a:pPr algn="ctr"/>
                      <a:r>
                        <a:rPr lang="en-US" altLang="zh-CN" sz="2400" dirty="0" smtClean="0"/>
                        <a:t>3</a:t>
                      </a:r>
                      <a:endParaRPr lang="zh-CN" altLang="en-US" sz="2400" dirty="0"/>
                    </a:p>
                  </a:txBody>
                  <a:tcPr anchor="ctr"/>
                </a:tc>
                <a:tc>
                  <a:txBody>
                    <a:bodyPr/>
                    <a:lstStyle/>
                    <a:p>
                      <a:pPr algn="ctr"/>
                      <a:r>
                        <a:rPr lang="en-US" altLang="zh-CN" sz="2400" dirty="0" smtClean="0"/>
                        <a:t>3</a:t>
                      </a:r>
                      <a:endParaRPr lang="zh-CN" altLang="en-US" sz="2400" dirty="0"/>
                    </a:p>
                  </a:txBody>
                  <a:tcPr anchor="ctr"/>
                </a:tc>
                <a:tc>
                  <a:txBody>
                    <a:bodyPr/>
                    <a:lstStyle/>
                    <a:p>
                      <a:pPr algn="ctr"/>
                      <a:r>
                        <a:rPr lang="en-US" altLang="zh-CN" sz="2400" dirty="0" smtClean="0"/>
                        <a:t>3</a:t>
                      </a:r>
                      <a:endParaRPr lang="zh-CN" altLang="en-US" sz="2400" dirty="0"/>
                    </a:p>
                  </a:txBody>
                  <a:tcPr anchor="ctr"/>
                </a:tc>
                <a:tc>
                  <a:txBody>
                    <a:bodyPr/>
                    <a:lstStyle/>
                    <a:p>
                      <a:pPr algn="ctr"/>
                      <a:r>
                        <a:rPr lang="en-US" altLang="zh-CN" sz="2400" dirty="0" smtClean="0"/>
                        <a:t>5</a:t>
                      </a:r>
                      <a:endParaRPr lang="zh-CN" altLang="en-US" sz="2400" dirty="0"/>
                    </a:p>
                  </a:txBody>
                  <a:tcPr anchor="ctr"/>
                </a:tc>
              </a:tr>
            </a:tbl>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420882999"/>
              </p:ext>
            </p:extLst>
          </p:nvPr>
        </p:nvGraphicFramePr>
        <p:xfrm>
          <a:off x="755576" y="4725144"/>
          <a:ext cx="7708900" cy="1293812"/>
        </p:xfrm>
        <a:graphic>
          <a:graphicData uri="http://schemas.openxmlformats.org/presentationml/2006/ole">
            <mc:AlternateContent xmlns:mc="http://schemas.openxmlformats.org/markup-compatibility/2006">
              <mc:Choice xmlns:v="urn:schemas-microsoft-com:vml" Requires="v">
                <p:oleObj spid="_x0000_s63557" name="Equation" r:id="rId3" imgW="3479760" imgH="583920" progId="Equation.DSMT4">
                  <p:embed/>
                </p:oleObj>
              </mc:Choice>
              <mc:Fallback>
                <p:oleObj name="Equation" r:id="rId3" imgW="3479760" imgH="583920" progId="Equation.DSMT4">
                  <p:embed/>
                  <p:pic>
                    <p:nvPicPr>
                      <p:cNvPr id="0" name="对象 3"/>
                      <p:cNvPicPr>
                        <a:picLocks noChangeAspect="1" noChangeArrowheads="1"/>
                      </p:cNvPicPr>
                      <p:nvPr/>
                    </p:nvPicPr>
                    <p:blipFill>
                      <a:blip r:embed="rId4"/>
                      <a:srcRect/>
                      <a:stretch>
                        <a:fillRect/>
                      </a:stretch>
                    </p:blipFill>
                    <p:spPr bwMode="auto">
                      <a:xfrm>
                        <a:off x="755576" y="4725144"/>
                        <a:ext cx="7708900"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218434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endParaRPr lang="zh-CN" altLang="en-US" dirty="0"/>
          </a:p>
        </p:txBody>
      </p:sp>
      <p:sp>
        <p:nvSpPr>
          <p:cNvPr id="3" name="内容占位符 2"/>
          <p:cNvSpPr>
            <a:spLocks noGrp="1"/>
          </p:cNvSpPr>
          <p:nvPr>
            <p:ph idx="1"/>
          </p:nvPr>
        </p:nvSpPr>
        <p:spPr/>
        <p:txBody>
          <a:bodyPr/>
          <a:lstStyle/>
          <a:p>
            <a:r>
              <a:rPr lang="zh-CN" altLang="en-US" dirty="0" smtClean="0"/>
              <a:t>计算下面表中用户间的皮尔逊相关系数</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038234790"/>
              </p:ext>
            </p:extLst>
          </p:nvPr>
        </p:nvGraphicFramePr>
        <p:xfrm>
          <a:off x="1187624" y="2348880"/>
          <a:ext cx="6912768" cy="2862065"/>
        </p:xfrm>
        <a:graphic>
          <a:graphicData uri="http://schemas.openxmlformats.org/drawingml/2006/table">
            <a:tbl>
              <a:tblPr firstRow="1" bandRow="1">
                <a:tableStyleId>{5C22544A-7EE6-4342-B048-85BDC9FD1C3A}</a:tableStyleId>
              </a:tblPr>
              <a:tblGrid>
                <a:gridCol w="1152128"/>
                <a:gridCol w="1152128"/>
                <a:gridCol w="1152128"/>
                <a:gridCol w="1152128"/>
                <a:gridCol w="1152128"/>
                <a:gridCol w="1152128"/>
              </a:tblGrid>
              <a:tr h="572413">
                <a:tc>
                  <a:txBody>
                    <a:bodyPr/>
                    <a:lstStyle/>
                    <a:p>
                      <a:pPr algn="ctr"/>
                      <a:endParaRPr lang="zh-CN" altLang="en-US" sz="2400" dirty="0"/>
                    </a:p>
                  </a:txBody>
                  <a:tcPr anchor="ctr"/>
                </a:tc>
                <a:tc>
                  <a:txBody>
                    <a:bodyPr/>
                    <a:lstStyle/>
                    <a:p>
                      <a:pPr algn="ctr"/>
                      <a:r>
                        <a:rPr lang="zh-CN" altLang="en-US" sz="2400" dirty="0" smtClean="0"/>
                        <a:t>电影</a:t>
                      </a:r>
                      <a:r>
                        <a:rPr lang="en-US" altLang="zh-CN" sz="2400" dirty="0" smtClean="0"/>
                        <a:t>1</a:t>
                      </a:r>
                      <a:endParaRPr lang="zh-CN" altLang="en-US" sz="2400" dirty="0"/>
                    </a:p>
                  </a:txBody>
                  <a:tcPr anchor="ctr"/>
                </a:tc>
                <a:tc>
                  <a:txBody>
                    <a:bodyPr/>
                    <a:lstStyle/>
                    <a:p>
                      <a:pPr algn="ctr"/>
                      <a:r>
                        <a:rPr lang="zh-CN" altLang="en-US" sz="2400" dirty="0" smtClean="0"/>
                        <a:t>电影</a:t>
                      </a:r>
                      <a:r>
                        <a:rPr lang="en-US" altLang="zh-CN" sz="2400" dirty="0" smtClean="0"/>
                        <a:t>2</a:t>
                      </a:r>
                      <a:endParaRPr lang="zh-CN" altLang="en-US" sz="2400" dirty="0"/>
                    </a:p>
                  </a:txBody>
                  <a:tcPr anchor="ctr"/>
                </a:tc>
                <a:tc>
                  <a:txBody>
                    <a:bodyPr/>
                    <a:lstStyle/>
                    <a:p>
                      <a:pPr algn="ctr"/>
                      <a:r>
                        <a:rPr lang="zh-CN" altLang="en-US" sz="2400" dirty="0" smtClean="0"/>
                        <a:t>电影</a:t>
                      </a:r>
                      <a:r>
                        <a:rPr lang="en-US" altLang="zh-CN" sz="2400" dirty="0" smtClean="0"/>
                        <a:t>3</a:t>
                      </a:r>
                      <a:endParaRPr lang="zh-CN" altLang="en-US" sz="2400" dirty="0"/>
                    </a:p>
                  </a:txBody>
                  <a:tcPr anchor="ctr"/>
                </a:tc>
                <a:tc>
                  <a:txBody>
                    <a:bodyPr/>
                    <a:lstStyle/>
                    <a:p>
                      <a:pPr algn="ctr"/>
                      <a:r>
                        <a:rPr lang="zh-CN" altLang="en-US" sz="2400" dirty="0" smtClean="0"/>
                        <a:t>电影</a:t>
                      </a:r>
                      <a:r>
                        <a:rPr lang="en-US" altLang="zh-CN" sz="2400" dirty="0" smtClean="0"/>
                        <a:t>4</a:t>
                      </a:r>
                      <a:endParaRPr lang="zh-CN" altLang="en-US" sz="2400" dirty="0"/>
                    </a:p>
                  </a:txBody>
                  <a:tcPr anchor="ctr"/>
                </a:tc>
                <a:tc>
                  <a:txBody>
                    <a:bodyPr/>
                    <a:lstStyle/>
                    <a:p>
                      <a:pPr algn="ctr"/>
                      <a:r>
                        <a:rPr lang="zh-CN" altLang="en-US" sz="2400" dirty="0" smtClean="0"/>
                        <a:t>电影</a:t>
                      </a:r>
                      <a:r>
                        <a:rPr lang="en-US" altLang="zh-CN" sz="2400" dirty="0" smtClean="0"/>
                        <a:t>5</a:t>
                      </a:r>
                      <a:endParaRPr lang="zh-CN" altLang="en-US" sz="2400" dirty="0"/>
                    </a:p>
                  </a:txBody>
                  <a:tcPr anchor="ctr"/>
                </a:tc>
              </a:tr>
              <a:tr h="572413">
                <a:tc>
                  <a:txBody>
                    <a:bodyPr/>
                    <a:lstStyle/>
                    <a:p>
                      <a:pPr algn="ctr"/>
                      <a:r>
                        <a:rPr lang="zh-CN" altLang="en-US" sz="2400" dirty="0" smtClean="0"/>
                        <a:t>用户</a:t>
                      </a:r>
                      <a:r>
                        <a:rPr lang="en-US" altLang="zh-CN" sz="2400" dirty="0" smtClean="0"/>
                        <a:t>1</a:t>
                      </a:r>
                      <a:endParaRPr lang="zh-CN" altLang="en-US" sz="2400" dirty="0"/>
                    </a:p>
                  </a:txBody>
                  <a:tcPr anchor="ctr"/>
                </a:tc>
                <a:tc>
                  <a:txBody>
                    <a:bodyPr/>
                    <a:lstStyle/>
                    <a:p>
                      <a:pPr algn="ctr"/>
                      <a:r>
                        <a:rPr lang="en-US" altLang="zh-CN" sz="2400" dirty="0" smtClean="0"/>
                        <a:t>5</a:t>
                      </a:r>
                      <a:endParaRPr lang="zh-CN" altLang="en-US" sz="2400" dirty="0"/>
                    </a:p>
                  </a:txBody>
                  <a:tcPr anchor="ctr"/>
                </a:tc>
                <a:tc>
                  <a:txBody>
                    <a:bodyPr/>
                    <a:lstStyle/>
                    <a:p>
                      <a:pPr algn="ctr"/>
                      <a:r>
                        <a:rPr lang="en-US" altLang="zh-CN" sz="2400" dirty="0" smtClean="0"/>
                        <a:t>1</a:t>
                      </a:r>
                      <a:endParaRPr lang="zh-CN" altLang="en-US" sz="2400" dirty="0"/>
                    </a:p>
                  </a:txBody>
                  <a:tcPr anchor="ctr"/>
                </a:tc>
                <a:tc>
                  <a:txBody>
                    <a:bodyPr/>
                    <a:lstStyle/>
                    <a:p>
                      <a:pPr algn="ctr"/>
                      <a:endParaRPr lang="zh-CN" altLang="en-US" sz="2400" dirty="0"/>
                    </a:p>
                  </a:txBody>
                  <a:tcPr anchor="ctr"/>
                </a:tc>
                <a:tc>
                  <a:txBody>
                    <a:bodyPr/>
                    <a:lstStyle/>
                    <a:p>
                      <a:pPr algn="ctr"/>
                      <a:r>
                        <a:rPr lang="en-US" altLang="zh-CN" sz="2400" dirty="0" smtClean="0"/>
                        <a:t>2</a:t>
                      </a:r>
                      <a:endParaRPr lang="zh-CN" altLang="en-US" sz="2400" dirty="0"/>
                    </a:p>
                  </a:txBody>
                  <a:tcPr anchor="ctr"/>
                </a:tc>
                <a:tc>
                  <a:txBody>
                    <a:bodyPr/>
                    <a:lstStyle/>
                    <a:p>
                      <a:pPr algn="ctr"/>
                      <a:r>
                        <a:rPr lang="en-US" altLang="zh-CN" sz="2400" dirty="0" smtClean="0"/>
                        <a:t>2</a:t>
                      </a:r>
                      <a:endParaRPr lang="zh-CN" altLang="en-US" sz="2400" dirty="0"/>
                    </a:p>
                  </a:txBody>
                  <a:tcPr anchor="ctr"/>
                </a:tc>
              </a:tr>
              <a:tr h="572413">
                <a:tc>
                  <a:txBody>
                    <a:bodyPr/>
                    <a:lstStyle/>
                    <a:p>
                      <a:pPr algn="ctr"/>
                      <a:r>
                        <a:rPr lang="zh-CN" altLang="en-US" sz="2400" dirty="0" smtClean="0"/>
                        <a:t>用户</a:t>
                      </a:r>
                      <a:r>
                        <a:rPr lang="en-US" altLang="zh-CN" sz="2400" dirty="0" smtClean="0"/>
                        <a:t>2</a:t>
                      </a:r>
                      <a:endParaRPr lang="zh-CN" altLang="en-US" sz="2400" dirty="0"/>
                    </a:p>
                  </a:txBody>
                  <a:tcPr anchor="ctr"/>
                </a:tc>
                <a:tc>
                  <a:txBody>
                    <a:bodyPr/>
                    <a:lstStyle/>
                    <a:p>
                      <a:pPr algn="ctr"/>
                      <a:r>
                        <a:rPr lang="en-US" altLang="zh-CN" sz="2400" dirty="0" smtClean="0"/>
                        <a:t>1</a:t>
                      </a:r>
                      <a:endParaRPr lang="zh-CN" altLang="en-US" sz="2400" dirty="0"/>
                    </a:p>
                  </a:txBody>
                  <a:tcPr anchor="ctr"/>
                </a:tc>
                <a:tc>
                  <a:txBody>
                    <a:bodyPr/>
                    <a:lstStyle/>
                    <a:p>
                      <a:pPr algn="ctr"/>
                      <a:r>
                        <a:rPr lang="en-US" altLang="zh-CN" sz="2400" dirty="0" smtClean="0"/>
                        <a:t>5</a:t>
                      </a:r>
                      <a:endParaRPr lang="zh-CN" altLang="en-US" sz="2400" dirty="0"/>
                    </a:p>
                  </a:txBody>
                  <a:tcPr anchor="ctr"/>
                </a:tc>
                <a:tc>
                  <a:txBody>
                    <a:bodyPr/>
                    <a:lstStyle/>
                    <a:p>
                      <a:pPr algn="ctr"/>
                      <a:r>
                        <a:rPr lang="en-US" altLang="zh-CN" sz="2400" dirty="0" smtClean="0"/>
                        <a:t>2</a:t>
                      </a:r>
                      <a:endParaRPr lang="zh-CN" altLang="en-US" sz="2400" dirty="0"/>
                    </a:p>
                  </a:txBody>
                  <a:tcPr anchor="ctr"/>
                </a:tc>
                <a:tc>
                  <a:txBody>
                    <a:bodyPr/>
                    <a:lstStyle/>
                    <a:p>
                      <a:pPr algn="ctr"/>
                      <a:r>
                        <a:rPr lang="en-US" altLang="zh-CN" sz="2400" dirty="0" smtClean="0"/>
                        <a:t>5</a:t>
                      </a:r>
                      <a:endParaRPr lang="zh-CN" altLang="en-US" sz="2400" dirty="0"/>
                    </a:p>
                  </a:txBody>
                  <a:tcPr anchor="ctr"/>
                </a:tc>
                <a:tc>
                  <a:txBody>
                    <a:bodyPr/>
                    <a:lstStyle/>
                    <a:p>
                      <a:pPr algn="ctr"/>
                      <a:r>
                        <a:rPr lang="en-US" altLang="zh-CN" sz="2400" dirty="0" smtClean="0"/>
                        <a:t>5</a:t>
                      </a:r>
                      <a:endParaRPr lang="zh-CN" altLang="en-US" sz="2400" dirty="0"/>
                    </a:p>
                  </a:txBody>
                  <a:tcPr anchor="ctr"/>
                </a:tc>
              </a:tr>
              <a:tr h="572413">
                <a:tc>
                  <a:txBody>
                    <a:bodyPr/>
                    <a:lstStyle/>
                    <a:p>
                      <a:pPr algn="ctr"/>
                      <a:r>
                        <a:rPr lang="zh-CN" altLang="en-US" sz="2400" dirty="0" smtClean="0"/>
                        <a:t>用户</a:t>
                      </a:r>
                      <a:r>
                        <a:rPr lang="en-US" altLang="zh-CN" sz="2400" dirty="0" smtClean="0"/>
                        <a:t>3</a:t>
                      </a:r>
                      <a:endParaRPr lang="zh-CN" altLang="en-US" sz="2400" dirty="0"/>
                    </a:p>
                  </a:txBody>
                  <a:tcPr anchor="ctr"/>
                </a:tc>
                <a:tc>
                  <a:txBody>
                    <a:bodyPr/>
                    <a:lstStyle/>
                    <a:p>
                      <a:pPr algn="ctr"/>
                      <a:r>
                        <a:rPr lang="en-US" altLang="zh-CN" sz="2400" dirty="0" smtClean="0"/>
                        <a:t>2</a:t>
                      </a:r>
                      <a:endParaRPr lang="zh-CN" altLang="en-US" sz="2400" dirty="0"/>
                    </a:p>
                  </a:txBody>
                  <a:tcPr anchor="ctr"/>
                </a:tc>
                <a:tc>
                  <a:txBody>
                    <a:bodyPr/>
                    <a:lstStyle/>
                    <a:p>
                      <a:pPr algn="ctr"/>
                      <a:endParaRPr lang="zh-CN" altLang="en-US" sz="2400" dirty="0"/>
                    </a:p>
                  </a:txBody>
                  <a:tcPr anchor="ctr"/>
                </a:tc>
                <a:tc>
                  <a:txBody>
                    <a:bodyPr/>
                    <a:lstStyle/>
                    <a:p>
                      <a:pPr algn="ctr"/>
                      <a:r>
                        <a:rPr lang="en-US" altLang="zh-CN" sz="2400" dirty="0" smtClean="0"/>
                        <a:t>3</a:t>
                      </a:r>
                      <a:endParaRPr lang="zh-CN" altLang="en-US" sz="2400" dirty="0"/>
                    </a:p>
                  </a:txBody>
                  <a:tcPr anchor="ctr"/>
                </a:tc>
                <a:tc>
                  <a:txBody>
                    <a:bodyPr/>
                    <a:lstStyle/>
                    <a:p>
                      <a:pPr algn="ctr"/>
                      <a:r>
                        <a:rPr lang="en-US" altLang="zh-CN" sz="2400" dirty="0" smtClean="0"/>
                        <a:t>5</a:t>
                      </a:r>
                      <a:endParaRPr lang="zh-CN" altLang="en-US" sz="2400" dirty="0"/>
                    </a:p>
                  </a:txBody>
                  <a:tcPr anchor="ctr"/>
                </a:tc>
                <a:tc>
                  <a:txBody>
                    <a:bodyPr/>
                    <a:lstStyle/>
                    <a:p>
                      <a:pPr algn="ctr"/>
                      <a:r>
                        <a:rPr lang="en-US" altLang="zh-CN" sz="2400" dirty="0" smtClean="0"/>
                        <a:t>4</a:t>
                      </a:r>
                      <a:endParaRPr lang="zh-CN" altLang="en-US" sz="2400" dirty="0"/>
                    </a:p>
                  </a:txBody>
                  <a:tcPr anchor="ctr"/>
                </a:tc>
              </a:tr>
              <a:tr h="572413">
                <a:tc>
                  <a:txBody>
                    <a:bodyPr/>
                    <a:lstStyle/>
                    <a:p>
                      <a:pPr algn="ctr"/>
                      <a:r>
                        <a:rPr lang="zh-CN" altLang="en-US" sz="2400" dirty="0" smtClean="0"/>
                        <a:t>用户</a:t>
                      </a:r>
                      <a:r>
                        <a:rPr lang="en-US" altLang="zh-CN" sz="2400" dirty="0" smtClean="0"/>
                        <a:t>3</a:t>
                      </a:r>
                      <a:endParaRPr lang="zh-CN" altLang="en-US" sz="2400" dirty="0"/>
                    </a:p>
                  </a:txBody>
                  <a:tcPr anchor="ctr"/>
                </a:tc>
                <a:tc>
                  <a:txBody>
                    <a:bodyPr/>
                    <a:lstStyle/>
                    <a:p>
                      <a:pPr algn="ctr"/>
                      <a:r>
                        <a:rPr lang="en-US" altLang="zh-CN" sz="2400" dirty="0" smtClean="0"/>
                        <a:t>4</a:t>
                      </a:r>
                      <a:endParaRPr lang="zh-CN" altLang="en-US" sz="2400" dirty="0"/>
                    </a:p>
                  </a:txBody>
                  <a:tcPr anchor="ctr"/>
                </a:tc>
                <a:tc>
                  <a:txBody>
                    <a:bodyPr/>
                    <a:lstStyle/>
                    <a:p>
                      <a:pPr algn="ctr"/>
                      <a:r>
                        <a:rPr lang="en-US" altLang="zh-CN" sz="2400" dirty="0" smtClean="0"/>
                        <a:t>3</a:t>
                      </a:r>
                      <a:endParaRPr lang="zh-CN" altLang="en-US" sz="2400" dirty="0"/>
                    </a:p>
                  </a:txBody>
                  <a:tcPr anchor="ctr"/>
                </a:tc>
                <a:tc>
                  <a:txBody>
                    <a:bodyPr/>
                    <a:lstStyle/>
                    <a:p>
                      <a:pPr algn="ctr"/>
                      <a:r>
                        <a:rPr lang="en-US" altLang="zh-CN" sz="2400" dirty="0" smtClean="0"/>
                        <a:t>5</a:t>
                      </a:r>
                      <a:endParaRPr lang="zh-CN" altLang="en-US" sz="2400" dirty="0"/>
                    </a:p>
                  </a:txBody>
                  <a:tcPr anchor="ctr"/>
                </a:tc>
                <a:tc>
                  <a:txBody>
                    <a:bodyPr/>
                    <a:lstStyle/>
                    <a:p>
                      <a:pPr algn="ctr"/>
                      <a:r>
                        <a:rPr lang="en-US" altLang="zh-CN" sz="2400" dirty="0" smtClean="0"/>
                        <a:t>3</a:t>
                      </a:r>
                      <a:endParaRPr lang="zh-CN" altLang="en-US" sz="2400" dirty="0"/>
                    </a:p>
                  </a:txBody>
                  <a:tcPr anchor="ctr"/>
                </a:tc>
                <a:tc>
                  <a:txBody>
                    <a:bodyPr/>
                    <a:lstStyle/>
                    <a:p>
                      <a:pPr algn="ctr"/>
                      <a:endParaRPr lang="zh-CN" altLang="en-US" sz="2400" dirty="0"/>
                    </a:p>
                  </a:txBody>
                  <a:tcPr anchor="ctr"/>
                </a:tc>
              </a:tr>
            </a:tbl>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590883779"/>
              </p:ext>
            </p:extLst>
          </p:nvPr>
        </p:nvGraphicFramePr>
        <p:xfrm>
          <a:off x="1547664" y="5085790"/>
          <a:ext cx="5345113" cy="1800225"/>
        </p:xfrm>
        <a:graphic>
          <a:graphicData uri="http://schemas.openxmlformats.org/presentationml/2006/ole">
            <mc:AlternateContent xmlns:mc="http://schemas.openxmlformats.org/markup-compatibility/2006">
              <mc:Choice xmlns:v="urn:schemas-microsoft-com:vml" Requires="v">
                <p:oleObj spid="_x0000_s73771" name="Equation" r:id="rId3" imgW="2412720" imgH="812520" progId="Equation.DSMT4">
                  <p:embed/>
                </p:oleObj>
              </mc:Choice>
              <mc:Fallback>
                <p:oleObj name="Equation" r:id="rId3" imgW="2412720" imgH="81252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5085790"/>
                        <a:ext cx="534511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028133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用户均值中心化后</a:t>
            </a:r>
            <a:endParaRPr lang="zh-CN" altLang="en-US" sz="2800" dirty="0"/>
          </a:p>
        </p:txBody>
      </p:sp>
      <p:graphicFrame>
        <p:nvGraphicFramePr>
          <p:cNvPr id="4" name="表格 3"/>
          <p:cNvGraphicFramePr>
            <a:graphicFrameLocks noGrp="1"/>
          </p:cNvGraphicFramePr>
          <p:nvPr>
            <p:extLst>
              <p:ext uri="{D42A27DB-BD31-4B8C-83A1-F6EECF244321}">
                <p14:modId xmlns:p14="http://schemas.microsoft.com/office/powerpoint/2010/main" val="2365769588"/>
              </p:ext>
            </p:extLst>
          </p:nvPr>
        </p:nvGraphicFramePr>
        <p:xfrm>
          <a:off x="1187624" y="2204864"/>
          <a:ext cx="6912768" cy="2862065"/>
        </p:xfrm>
        <a:graphic>
          <a:graphicData uri="http://schemas.openxmlformats.org/drawingml/2006/table">
            <a:tbl>
              <a:tblPr firstRow="1" bandRow="1">
                <a:tableStyleId>{5C22544A-7EE6-4342-B048-85BDC9FD1C3A}</a:tableStyleId>
              </a:tblPr>
              <a:tblGrid>
                <a:gridCol w="1152128"/>
                <a:gridCol w="1152128"/>
                <a:gridCol w="1152128"/>
                <a:gridCol w="1152128"/>
                <a:gridCol w="1152128"/>
                <a:gridCol w="1152128"/>
              </a:tblGrid>
              <a:tr h="572413">
                <a:tc>
                  <a:txBody>
                    <a:bodyPr/>
                    <a:lstStyle/>
                    <a:p>
                      <a:pPr algn="ctr"/>
                      <a:endParaRPr lang="zh-CN" altLang="en-US" sz="2400" dirty="0"/>
                    </a:p>
                  </a:txBody>
                  <a:tcPr anchor="ctr"/>
                </a:tc>
                <a:tc>
                  <a:txBody>
                    <a:bodyPr/>
                    <a:lstStyle/>
                    <a:p>
                      <a:pPr algn="ctr"/>
                      <a:r>
                        <a:rPr lang="zh-CN" altLang="en-US" sz="2400" dirty="0" smtClean="0"/>
                        <a:t>电影</a:t>
                      </a:r>
                      <a:r>
                        <a:rPr lang="en-US" altLang="zh-CN" sz="2400" dirty="0" smtClean="0"/>
                        <a:t>1</a:t>
                      </a:r>
                      <a:endParaRPr lang="zh-CN" altLang="en-US" sz="2400" dirty="0"/>
                    </a:p>
                  </a:txBody>
                  <a:tcPr anchor="ctr"/>
                </a:tc>
                <a:tc>
                  <a:txBody>
                    <a:bodyPr/>
                    <a:lstStyle/>
                    <a:p>
                      <a:pPr algn="ctr"/>
                      <a:r>
                        <a:rPr lang="zh-CN" altLang="en-US" sz="2400" dirty="0" smtClean="0"/>
                        <a:t>电影</a:t>
                      </a:r>
                      <a:r>
                        <a:rPr lang="en-US" altLang="zh-CN" sz="2400" dirty="0" smtClean="0"/>
                        <a:t>2</a:t>
                      </a:r>
                      <a:endParaRPr lang="zh-CN" altLang="en-US" sz="2400" dirty="0"/>
                    </a:p>
                  </a:txBody>
                  <a:tcPr anchor="ctr"/>
                </a:tc>
                <a:tc>
                  <a:txBody>
                    <a:bodyPr/>
                    <a:lstStyle/>
                    <a:p>
                      <a:pPr algn="ctr"/>
                      <a:r>
                        <a:rPr lang="zh-CN" altLang="en-US" sz="2400" dirty="0" smtClean="0"/>
                        <a:t>电影</a:t>
                      </a:r>
                      <a:r>
                        <a:rPr lang="en-US" altLang="zh-CN" sz="2400" dirty="0" smtClean="0"/>
                        <a:t>3</a:t>
                      </a:r>
                      <a:endParaRPr lang="zh-CN" altLang="en-US" sz="2400" dirty="0"/>
                    </a:p>
                  </a:txBody>
                  <a:tcPr anchor="ctr"/>
                </a:tc>
                <a:tc>
                  <a:txBody>
                    <a:bodyPr/>
                    <a:lstStyle/>
                    <a:p>
                      <a:pPr algn="ctr"/>
                      <a:r>
                        <a:rPr lang="zh-CN" altLang="en-US" sz="2400" dirty="0" smtClean="0"/>
                        <a:t>电影</a:t>
                      </a:r>
                      <a:r>
                        <a:rPr lang="en-US" altLang="zh-CN" sz="2400" dirty="0" smtClean="0"/>
                        <a:t>4</a:t>
                      </a:r>
                      <a:endParaRPr lang="zh-CN" altLang="en-US" sz="2400" dirty="0"/>
                    </a:p>
                  </a:txBody>
                  <a:tcPr anchor="ctr"/>
                </a:tc>
                <a:tc>
                  <a:txBody>
                    <a:bodyPr/>
                    <a:lstStyle/>
                    <a:p>
                      <a:pPr algn="ctr"/>
                      <a:r>
                        <a:rPr lang="zh-CN" altLang="en-US" sz="2400" dirty="0" smtClean="0"/>
                        <a:t>电影</a:t>
                      </a:r>
                      <a:r>
                        <a:rPr lang="en-US" altLang="zh-CN" sz="2400" dirty="0" smtClean="0"/>
                        <a:t>5</a:t>
                      </a:r>
                      <a:endParaRPr lang="zh-CN" altLang="en-US" sz="2400" dirty="0"/>
                    </a:p>
                  </a:txBody>
                  <a:tcPr anchor="ctr"/>
                </a:tc>
              </a:tr>
              <a:tr h="572413">
                <a:tc>
                  <a:txBody>
                    <a:bodyPr/>
                    <a:lstStyle/>
                    <a:p>
                      <a:pPr algn="ctr"/>
                      <a:r>
                        <a:rPr lang="zh-CN" altLang="en-US" sz="2400" dirty="0" smtClean="0"/>
                        <a:t>用户</a:t>
                      </a:r>
                      <a:r>
                        <a:rPr lang="en-US" altLang="zh-CN" sz="2400" dirty="0" smtClean="0"/>
                        <a:t>1</a:t>
                      </a:r>
                      <a:endParaRPr lang="zh-CN" altLang="en-US" sz="2400" dirty="0"/>
                    </a:p>
                  </a:txBody>
                  <a:tcPr anchor="ctr"/>
                </a:tc>
                <a:tc>
                  <a:txBody>
                    <a:bodyPr/>
                    <a:lstStyle/>
                    <a:p>
                      <a:pPr algn="ctr"/>
                      <a:r>
                        <a:rPr lang="en-US" altLang="zh-CN" sz="2400" dirty="0" smtClean="0"/>
                        <a:t>2.5</a:t>
                      </a:r>
                      <a:endParaRPr lang="zh-CN" altLang="en-US" sz="2400" dirty="0"/>
                    </a:p>
                  </a:txBody>
                  <a:tcPr anchor="ctr"/>
                </a:tc>
                <a:tc>
                  <a:txBody>
                    <a:bodyPr/>
                    <a:lstStyle/>
                    <a:p>
                      <a:pPr algn="ctr"/>
                      <a:r>
                        <a:rPr lang="en-US" altLang="zh-CN" sz="2400" dirty="0" smtClean="0"/>
                        <a:t>-1.5</a:t>
                      </a:r>
                      <a:endParaRPr lang="zh-CN" altLang="en-US" sz="2400" dirty="0"/>
                    </a:p>
                  </a:txBody>
                  <a:tcPr anchor="ctr"/>
                </a:tc>
                <a:tc>
                  <a:txBody>
                    <a:bodyPr/>
                    <a:lstStyle/>
                    <a:p>
                      <a:pPr algn="ctr"/>
                      <a:endParaRPr lang="zh-CN" altLang="en-US" sz="2400" dirty="0"/>
                    </a:p>
                  </a:txBody>
                  <a:tcPr anchor="ctr"/>
                </a:tc>
                <a:tc>
                  <a:txBody>
                    <a:bodyPr/>
                    <a:lstStyle/>
                    <a:p>
                      <a:pPr algn="ctr"/>
                      <a:r>
                        <a:rPr lang="en-US" altLang="zh-CN" sz="2400" dirty="0" smtClean="0"/>
                        <a:t>-0.5</a:t>
                      </a:r>
                      <a:endParaRPr lang="zh-CN" altLang="en-US" sz="2400" dirty="0"/>
                    </a:p>
                  </a:txBody>
                  <a:tcPr anchor="ctr"/>
                </a:tc>
                <a:tc>
                  <a:txBody>
                    <a:bodyPr/>
                    <a:lstStyle/>
                    <a:p>
                      <a:pPr algn="ctr"/>
                      <a:r>
                        <a:rPr lang="en-US" altLang="zh-CN" sz="2400" dirty="0" smtClean="0"/>
                        <a:t>-0.5</a:t>
                      </a:r>
                      <a:endParaRPr lang="zh-CN" altLang="en-US" sz="2400" dirty="0"/>
                    </a:p>
                  </a:txBody>
                  <a:tcPr anchor="ctr"/>
                </a:tc>
              </a:tr>
              <a:tr h="572413">
                <a:tc>
                  <a:txBody>
                    <a:bodyPr/>
                    <a:lstStyle/>
                    <a:p>
                      <a:pPr algn="ctr"/>
                      <a:r>
                        <a:rPr lang="zh-CN" altLang="en-US" sz="2400" dirty="0" smtClean="0"/>
                        <a:t>用户</a:t>
                      </a:r>
                      <a:r>
                        <a:rPr lang="en-US" altLang="zh-CN" sz="2400" dirty="0" smtClean="0"/>
                        <a:t>2</a:t>
                      </a:r>
                      <a:endParaRPr lang="zh-CN" altLang="en-US" sz="2400" dirty="0"/>
                    </a:p>
                  </a:txBody>
                  <a:tcPr anchor="ctr"/>
                </a:tc>
                <a:tc>
                  <a:txBody>
                    <a:bodyPr/>
                    <a:lstStyle/>
                    <a:p>
                      <a:pPr algn="ctr"/>
                      <a:r>
                        <a:rPr lang="en-US" altLang="zh-CN" sz="2400" dirty="0" smtClean="0"/>
                        <a:t>-2.6</a:t>
                      </a:r>
                      <a:endParaRPr lang="zh-CN" altLang="en-US" sz="2400" dirty="0"/>
                    </a:p>
                  </a:txBody>
                  <a:tcPr anchor="ctr"/>
                </a:tc>
                <a:tc>
                  <a:txBody>
                    <a:bodyPr/>
                    <a:lstStyle/>
                    <a:p>
                      <a:pPr algn="ctr"/>
                      <a:r>
                        <a:rPr lang="en-US" altLang="zh-CN" sz="2400" dirty="0" smtClean="0"/>
                        <a:t>2.4</a:t>
                      </a:r>
                      <a:endParaRPr lang="zh-CN" altLang="en-US" sz="2400" dirty="0"/>
                    </a:p>
                  </a:txBody>
                  <a:tcPr anchor="ctr"/>
                </a:tc>
                <a:tc>
                  <a:txBody>
                    <a:bodyPr/>
                    <a:lstStyle/>
                    <a:p>
                      <a:pPr algn="ctr"/>
                      <a:r>
                        <a:rPr lang="en-US" altLang="zh-CN" sz="2400" dirty="0" smtClean="0"/>
                        <a:t>-1.6</a:t>
                      </a:r>
                      <a:endParaRPr lang="zh-CN" altLang="en-US" sz="2400" dirty="0"/>
                    </a:p>
                  </a:txBody>
                  <a:tcPr anchor="ctr"/>
                </a:tc>
                <a:tc>
                  <a:txBody>
                    <a:bodyPr/>
                    <a:lstStyle/>
                    <a:p>
                      <a:pPr algn="ctr"/>
                      <a:r>
                        <a:rPr lang="en-US" altLang="zh-CN" sz="2400" dirty="0" smtClean="0"/>
                        <a:t>1.4</a:t>
                      </a:r>
                      <a:endParaRPr lang="zh-CN" altLang="en-US" sz="2400" dirty="0"/>
                    </a:p>
                  </a:txBody>
                  <a:tcPr anchor="ctr"/>
                </a:tc>
                <a:tc>
                  <a:txBody>
                    <a:bodyPr/>
                    <a:lstStyle/>
                    <a:p>
                      <a:pPr algn="ctr"/>
                      <a:r>
                        <a:rPr lang="en-US" altLang="zh-CN" sz="2400" dirty="0" smtClean="0"/>
                        <a:t>1.4</a:t>
                      </a:r>
                      <a:endParaRPr lang="zh-CN" altLang="en-US" sz="2400" dirty="0"/>
                    </a:p>
                  </a:txBody>
                  <a:tcPr anchor="ctr"/>
                </a:tc>
              </a:tr>
              <a:tr h="572413">
                <a:tc>
                  <a:txBody>
                    <a:bodyPr/>
                    <a:lstStyle/>
                    <a:p>
                      <a:pPr algn="ctr"/>
                      <a:r>
                        <a:rPr lang="zh-CN" altLang="en-US" sz="2400" dirty="0" smtClean="0"/>
                        <a:t>用户</a:t>
                      </a:r>
                      <a:r>
                        <a:rPr lang="en-US" altLang="zh-CN" sz="2400" dirty="0" smtClean="0"/>
                        <a:t>3</a:t>
                      </a:r>
                      <a:endParaRPr lang="zh-CN" altLang="en-US" sz="2400" dirty="0"/>
                    </a:p>
                  </a:txBody>
                  <a:tcPr anchor="ctr"/>
                </a:tc>
                <a:tc>
                  <a:txBody>
                    <a:bodyPr/>
                    <a:lstStyle/>
                    <a:p>
                      <a:pPr algn="ctr"/>
                      <a:r>
                        <a:rPr lang="en-US" altLang="zh-CN" sz="2400" dirty="0" smtClean="0"/>
                        <a:t>-1.5</a:t>
                      </a:r>
                      <a:endParaRPr lang="zh-CN" altLang="en-US" sz="2400" dirty="0"/>
                    </a:p>
                  </a:txBody>
                  <a:tcPr anchor="ctr"/>
                </a:tc>
                <a:tc>
                  <a:txBody>
                    <a:bodyPr/>
                    <a:lstStyle/>
                    <a:p>
                      <a:pPr algn="ctr"/>
                      <a:endParaRPr lang="zh-CN" altLang="en-US" sz="2400"/>
                    </a:p>
                  </a:txBody>
                  <a:tcPr anchor="ctr"/>
                </a:tc>
                <a:tc>
                  <a:txBody>
                    <a:bodyPr/>
                    <a:lstStyle/>
                    <a:p>
                      <a:pPr algn="ctr"/>
                      <a:r>
                        <a:rPr lang="en-US" altLang="zh-CN" sz="2400" dirty="0" smtClean="0"/>
                        <a:t>-0.5</a:t>
                      </a:r>
                      <a:endParaRPr lang="zh-CN" altLang="en-US" sz="2400" dirty="0"/>
                    </a:p>
                  </a:txBody>
                  <a:tcPr anchor="ctr"/>
                </a:tc>
                <a:tc>
                  <a:txBody>
                    <a:bodyPr/>
                    <a:lstStyle/>
                    <a:p>
                      <a:pPr algn="ctr"/>
                      <a:r>
                        <a:rPr lang="en-US" altLang="zh-CN" sz="2400" dirty="0" smtClean="0"/>
                        <a:t>1.5</a:t>
                      </a:r>
                      <a:endParaRPr lang="zh-CN" altLang="en-US" sz="2400" dirty="0"/>
                    </a:p>
                  </a:txBody>
                  <a:tcPr anchor="ctr"/>
                </a:tc>
                <a:tc>
                  <a:txBody>
                    <a:bodyPr/>
                    <a:lstStyle/>
                    <a:p>
                      <a:pPr algn="ctr"/>
                      <a:r>
                        <a:rPr lang="en-US" altLang="zh-CN" sz="2400" dirty="0" smtClean="0"/>
                        <a:t>0.5</a:t>
                      </a:r>
                      <a:endParaRPr lang="zh-CN" altLang="en-US" sz="2400" dirty="0"/>
                    </a:p>
                  </a:txBody>
                  <a:tcPr anchor="ctr"/>
                </a:tc>
              </a:tr>
              <a:tr h="572413">
                <a:tc>
                  <a:txBody>
                    <a:bodyPr/>
                    <a:lstStyle/>
                    <a:p>
                      <a:pPr algn="ctr"/>
                      <a:r>
                        <a:rPr lang="zh-CN" altLang="en-US" sz="2400" dirty="0" smtClean="0"/>
                        <a:t>用户</a:t>
                      </a:r>
                      <a:r>
                        <a:rPr lang="en-US" altLang="zh-CN" sz="2400" dirty="0" smtClean="0"/>
                        <a:t>3</a:t>
                      </a:r>
                      <a:endParaRPr lang="zh-CN" altLang="en-US" sz="2400" dirty="0"/>
                    </a:p>
                  </a:txBody>
                  <a:tcPr anchor="ctr"/>
                </a:tc>
                <a:tc>
                  <a:txBody>
                    <a:bodyPr/>
                    <a:lstStyle/>
                    <a:p>
                      <a:pPr algn="ctr"/>
                      <a:r>
                        <a:rPr lang="en-US" altLang="zh-CN" sz="2400" dirty="0" smtClean="0"/>
                        <a:t>0.25</a:t>
                      </a:r>
                      <a:endParaRPr lang="zh-CN" altLang="en-US" sz="2400" dirty="0"/>
                    </a:p>
                  </a:txBody>
                  <a:tcPr anchor="ctr"/>
                </a:tc>
                <a:tc>
                  <a:txBody>
                    <a:bodyPr/>
                    <a:lstStyle/>
                    <a:p>
                      <a:pPr algn="ctr"/>
                      <a:r>
                        <a:rPr lang="en-US" altLang="zh-CN" sz="2400" dirty="0" smtClean="0"/>
                        <a:t>-0.75</a:t>
                      </a:r>
                      <a:endParaRPr lang="zh-CN" altLang="en-US" sz="2400" dirty="0"/>
                    </a:p>
                  </a:txBody>
                  <a:tcPr anchor="ctr"/>
                </a:tc>
                <a:tc>
                  <a:txBody>
                    <a:bodyPr/>
                    <a:lstStyle/>
                    <a:p>
                      <a:pPr algn="ctr"/>
                      <a:r>
                        <a:rPr lang="en-US" altLang="zh-CN" sz="2400" dirty="0" smtClean="0"/>
                        <a:t>1.25</a:t>
                      </a:r>
                      <a:endParaRPr lang="zh-CN" altLang="en-US" sz="2400" dirty="0"/>
                    </a:p>
                  </a:txBody>
                  <a:tcPr anchor="ctr"/>
                </a:tc>
                <a:tc>
                  <a:txBody>
                    <a:bodyPr/>
                    <a:lstStyle/>
                    <a:p>
                      <a:pPr algn="ctr"/>
                      <a:r>
                        <a:rPr lang="en-US" altLang="zh-CN" sz="2400" dirty="0" smtClean="0"/>
                        <a:t>-0.75</a:t>
                      </a:r>
                      <a:endParaRPr lang="zh-CN" altLang="en-US" sz="2400" dirty="0"/>
                    </a:p>
                  </a:txBody>
                  <a:tcPr anchor="ctr"/>
                </a:tc>
                <a:tc>
                  <a:txBody>
                    <a:bodyPr/>
                    <a:lstStyle/>
                    <a:p>
                      <a:pPr algn="ctr"/>
                      <a:endParaRPr lang="zh-CN" altLang="en-US" sz="2400" dirty="0"/>
                    </a:p>
                  </a:txBody>
                  <a:tcPr anchor="ctr"/>
                </a:tc>
              </a:tr>
            </a:tbl>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590883779"/>
              </p:ext>
            </p:extLst>
          </p:nvPr>
        </p:nvGraphicFramePr>
        <p:xfrm>
          <a:off x="1547813" y="5086350"/>
          <a:ext cx="5345112" cy="1800225"/>
        </p:xfrm>
        <a:graphic>
          <a:graphicData uri="http://schemas.openxmlformats.org/presentationml/2006/ole">
            <mc:AlternateContent xmlns:mc="http://schemas.openxmlformats.org/markup-compatibility/2006">
              <mc:Choice xmlns:v="urn:schemas-microsoft-com:vml" Requires="v">
                <p:oleObj spid="_x0000_s74791" name="Equation" r:id="rId3" imgW="2413000" imgH="812800" progId="Equation.DSMT4">
                  <p:embed/>
                </p:oleObj>
              </mc:Choice>
              <mc:Fallback>
                <p:oleObj name="Equation" r:id="rId3" imgW="2413000" imgH="812800"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5086350"/>
                        <a:ext cx="534511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7454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协同过滤推荐系统</a:t>
            </a:r>
            <a:endParaRPr lang="zh-CN" altLang="en-US" dirty="0"/>
          </a:p>
        </p:txBody>
      </p:sp>
      <p:sp>
        <p:nvSpPr>
          <p:cNvPr id="3" name="内容占位符 2"/>
          <p:cNvSpPr>
            <a:spLocks noGrp="1"/>
          </p:cNvSpPr>
          <p:nvPr>
            <p:ph idx="1"/>
          </p:nvPr>
        </p:nvSpPr>
        <p:spPr/>
        <p:txBody>
          <a:bodyPr>
            <a:normAutofit lnSpcReduction="10000"/>
          </a:bodyPr>
          <a:lstStyle/>
          <a:p>
            <a:r>
              <a:rPr lang="zh-CN" altLang="en-US" sz="2800" dirty="0" smtClean="0"/>
              <a:t>协同过滤推荐也叫社会化推荐，核心思想是如果两个用户在一系列物品上的评分相似，那么他们在一个新物品上的评分也是相似的，或者两个物品得到了很多用户相似的评分，那么这两个物品就是相似的。</a:t>
            </a:r>
            <a:endParaRPr lang="en-US" altLang="zh-CN" sz="2800" dirty="0" smtClean="0"/>
          </a:p>
          <a:p>
            <a:r>
              <a:rPr lang="zh-CN" altLang="en-US" sz="2800" dirty="0" smtClean="0"/>
              <a:t>协同过滤推荐系统对一个用户进行推荐时依赖于其他用户的评分，而不是用户本身的信息</a:t>
            </a:r>
            <a:r>
              <a:rPr lang="en-US" altLang="zh-CN" sz="2800" dirty="0" smtClean="0"/>
              <a:t>(</a:t>
            </a:r>
            <a:r>
              <a:rPr lang="zh-CN" altLang="en-US" sz="2800" dirty="0" smtClean="0"/>
              <a:t>年龄、性别、收入等</a:t>
            </a:r>
            <a:r>
              <a:rPr lang="en-US" altLang="zh-CN" sz="2800" dirty="0" smtClean="0"/>
              <a:t>)</a:t>
            </a:r>
            <a:r>
              <a:rPr lang="zh-CN" altLang="en-US" sz="2800" dirty="0" smtClean="0"/>
              <a:t>，也不依赖于物品本身的信息</a:t>
            </a:r>
            <a:r>
              <a:rPr lang="en-US" altLang="zh-CN" sz="2800" dirty="0" smtClean="0"/>
              <a:t>(</a:t>
            </a:r>
            <a:r>
              <a:rPr lang="zh-CN" altLang="en-US" sz="2800" dirty="0" smtClean="0"/>
              <a:t>比如新闻的关键词</a:t>
            </a:r>
            <a:r>
              <a:rPr lang="en-US" altLang="zh-CN" sz="2800" dirty="0" smtClean="0"/>
              <a:t>)</a:t>
            </a:r>
            <a:r>
              <a:rPr lang="zh-CN" altLang="en-US" sz="2800" dirty="0" smtClean="0"/>
              <a:t>。</a:t>
            </a:r>
            <a:endParaRPr lang="en-US" altLang="zh-CN" sz="2800" dirty="0" smtClean="0"/>
          </a:p>
          <a:p>
            <a:r>
              <a:rPr lang="zh-CN" altLang="en-US" sz="2800" dirty="0"/>
              <a:t>协同</a:t>
            </a:r>
            <a:r>
              <a:rPr lang="zh-CN" altLang="en-US" sz="2800" dirty="0" smtClean="0"/>
              <a:t>过滤推荐方法可以大致分为两类：基于邻域的方法和基于模型的方法。</a:t>
            </a:r>
            <a:endParaRPr lang="zh-CN" altLang="en-US" sz="2800" dirty="0"/>
          </a:p>
        </p:txBody>
      </p:sp>
    </p:spTree>
    <p:extLst>
      <p:ext uri="{BB962C8B-B14F-4D97-AF65-F5344CB8AC3E}">
        <p14:creationId xmlns:p14="http://schemas.microsoft.com/office/powerpoint/2010/main" val="41462903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用户间的皮尔逊相关系数</a:t>
            </a:r>
            <a:endParaRPr lang="zh-CN" altLang="en-US" sz="2800" dirty="0"/>
          </a:p>
        </p:txBody>
      </p:sp>
      <p:graphicFrame>
        <p:nvGraphicFramePr>
          <p:cNvPr id="4" name="表格 3"/>
          <p:cNvGraphicFramePr>
            <a:graphicFrameLocks noGrp="1"/>
          </p:cNvGraphicFramePr>
          <p:nvPr>
            <p:extLst>
              <p:ext uri="{D42A27DB-BD31-4B8C-83A1-F6EECF244321}">
                <p14:modId xmlns:p14="http://schemas.microsoft.com/office/powerpoint/2010/main" val="1081489470"/>
              </p:ext>
            </p:extLst>
          </p:nvPr>
        </p:nvGraphicFramePr>
        <p:xfrm>
          <a:off x="971600" y="2276872"/>
          <a:ext cx="7416825" cy="3888430"/>
        </p:xfrm>
        <a:graphic>
          <a:graphicData uri="http://schemas.openxmlformats.org/drawingml/2006/table">
            <a:tbl>
              <a:tblPr firstRow="1" bandRow="1">
                <a:tableStyleId>{5C22544A-7EE6-4342-B048-85BDC9FD1C3A}</a:tableStyleId>
              </a:tblPr>
              <a:tblGrid>
                <a:gridCol w="1483365"/>
                <a:gridCol w="1483365"/>
                <a:gridCol w="1483365"/>
                <a:gridCol w="1483365"/>
                <a:gridCol w="1483365"/>
              </a:tblGrid>
              <a:tr h="777686">
                <a:tc>
                  <a:txBody>
                    <a:bodyPr/>
                    <a:lstStyle/>
                    <a:p>
                      <a:pPr algn="ctr"/>
                      <a:endParaRPr lang="zh-CN" altLang="en-US"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t>用户</a:t>
                      </a:r>
                      <a:r>
                        <a:rPr lang="en-US" altLang="zh-CN" sz="2400" dirty="0" smtClean="0"/>
                        <a:t>1</a:t>
                      </a:r>
                      <a:endParaRPr lang="zh-CN" altLang="en-US" sz="2400" dirty="0"/>
                    </a:p>
                  </a:txBody>
                  <a:tcPr anchor="ctr"/>
                </a:tc>
                <a:tc>
                  <a:txBody>
                    <a:bodyPr/>
                    <a:lstStyle/>
                    <a:p>
                      <a:pPr algn="ctr"/>
                      <a:r>
                        <a:rPr lang="zh-CN" altLang="en-US" sz="2400" dirty="0" smtClean="0"/>
                        <a:t>用户</a:t>
                      </a:r>
                      <a:r>
                        <a:rPr lang="en-US" altLang="zh-CN" sz="2400" dirty="0" smtClean="0"/>
                        <a:t>2</a:t>
                      </a:r>
                      <a:endParaRPr lang="zh-CN" altLang="en-US" sz="2400" dirty="0"/>
                    </a:p>
                  </a:txBody>
                  <a:tcPr anchor="ctr"/>
                </a:tc>
                <a:tc>
                  <a:txBody>
                    <a:bodyPr/>
                    <a:lstStyle/>
                    <a:p>
                      <a:pPr algn="ctr"/>
                      <a:r>
                        <a:rPr lang="zh-CN" altLang="en-US" sz="2400" dirty="0" smtClean="0"/>
                        <a:t>用户</a:t>
                      </a:r>
                      <a:r>
                        <a:rPr lang="en-US" altLang="zh-CN" sz="2400" dirty="0" smtClean="0"/>
                        <a:t>3</a:t>
                      </a:r>
                      <a:endParaRPr lang="zh-CN" altLang="en-US" sz="2400" dirty="0"/>
                    </a:p>
                  </a:txBody>
                  <a:tcPr anchor="ctr"/>
                </a:tc>
                <a:tc>
                  <a:txBody>
                    <a:bodyPr/>
                    <a:lstStyle/>
                    <a:p>
                      <a:pPr algn="ctr"/>
                      <a:r>
                        <a:rPr lang="zh-CN" altLang="en-US" sz="2400" dirty="0" smtClean="0"/>
                        <a:t>用户</a:t>
                      </a:r>
                      <a:r>
                        <a:rPr lang="en-US" altLang="zh-CN" sz="2400" dirty="0" smtClean="0"/>
                        <a:t>4</a:t>
                      </a:r>
                      <a:endParaRPr lang="zh-CN" altLang="en-US" sz="2400" dirty="0"/>
                    </a:p>
                  </a:txBody>
                  <a:tcPr anchor="ctr"/>
                </a:tc>
              </a:tr>
              <a:tr h="777686">
                <a:tc>
                  <a:txBody>
                    <a:bodyPr/>
                    <a:lstStyle/>
                    <a:p>
                      <a:pPr algn="ctr"/>
                      <a:r>
                        <a:rPr lang="zh-CN" altLang="en-US" sz="2400" dirty="0" smtClean="0"/>
                        <a:t>用户</a:t>
                      </a:r>
                      <a:r>
                        <a:rPr lang="en-US" altLang="zh-CN" sz="2400" dirty="0" smtClean="0"/>
                        <a:t>1</a:t>
                      </a:r>
                      <a:endParaRPr lang="zh-CN" altLang="en-US" sz="2400" dirty="0"/>
                    </a:p>
                  </a:txBody>
                  <a:tcPr anchor="ctr"/>
                </a:tc>
                <a:tc>
                  <a:txBody>
                    <a:bodyPr/>
                    <a:lstStyle/>
                    <a:p>
                      <a:pPr algn="ctr"/>
                      <a:r>
                        <a:rPr lang="en-US" altLang="zh-CN" sz="2400" dirty="0" smtClean="0"/>
                        <a:t>1</a:t>
                      </a:r>
                      <a:endParaRPr lang="zh-CN" altLang="en-US" sz="2400" dirty="0"/>
                    </a:p>
                  </a:txBody>
                  <a:tcPr anchor="ctr"/>
                </a:tc>
                <a:tc>
                  <a:txBody>
                    <a:bodyPr/>
                    <a:lstStyle/>
                    <a:p>
                      <a:pPr algn="ctr"/>
                      <a:r>
                        <a:rPr lang="en-US" altLang="zh-CN" sz="2400" dirty="0" smtClean="0"/>
                        <a:t>-0.938</a:t>
                      </a:r>
                      <a:endParaRPr lang="zh-CN" altLang="en-US" sz="2400" dirty="0"/>
                    </a:p>
                  </a:txBody>
                  <a:tcPr anchor="ctr"/>
                </a:tc>
                <a:tc>
                  <a:txBody>
                    <a:bodyPr/>
                    <a:lstStyle/>
                    <a:p>
                      <a:pPr algn="ctr"/>
                      <a:r>
                        <a:rPr lang="en-US" altLang="zh-CN" sz="2400" dirty="0" smtClean="0"/>
                        <a:t>-0.839</a:t>
                      </a:r>
                      <a:endParaRPr lang="zh-CN" altLang="en-US" sz="2400" dirty="0"/>
                    </a:p>
                  </a:txBody>
                  <a:tcPr anchor="ctr"/>
                </a:tc>
                <a:tc>
                  <a:txBody>
                    <a:bodyPr/>
                    <a:lstStyle/>
                    <a:p>
                      <a:pPr algn="ctr"/>
                      <a:r>
                        <a:rPr lang="en-US" altLang="zh-CN" sz="2400" dirty="0" smtClean="0"/>
                        <a:t>0.659</a:t>
                      </a:r>
                      <a:endParaRPr lang="zh-CN" altLang="en-US" sz="2400" dirty="0"/>
                    </a:p>
                  </a:txBody>
                  <a:tcPr anchor="ctr"/>
                </a:tc>
              </a:tr>
              <a:tr h="777686">
                <a:tc>
                  <a:txBody>
                    <a:bodyPr/>
                    <a:lstStyle/>
                    <a:p>
                      <a:pPr algn="ctr"/>
                      <a:r>
                        <a:rPr lang="zh-CN" altLang="en-US" sz="2400" dirty="0" smtClean="0"/>
                        <a:t>用户</a:t>
                      </a:r>
                      <a:r>
                        <a:rPr lang="en-US" altLang="zh-CN" sz="2400" dirty="0" smtClean="0"/>
                        <a:t>2</a:t>
                      </a:r>
                      <a:endParaRPr lang="zh-CN" altLang="en-US" sz="2400" dirty="0"/>
                    </a:p>
                  </a:txBody>
                  <a:tcPr anchor="ctr"/>
                </a:tc>
                <a:tc>
                  <a:txBody>
                    <a:bodyPr/>
                    <a:lstStyle/>
                    <a:p>
                      <a:pPr algn="ctr"/>
                      <a:r>
                        <a:rPr lang="en-US" altLang="zh-CN" sz="2400" dirty="0" smtClean="0"/>
                        <a:t>-0.938</a:t>
                      </a:r>
                      <a:endParaRPr lang="zh-CN" altLang="en-US" sz="2400" dirty="0"/>
                    </a:p>
                  </a:txBody>
                  <a:tcPr anchor="ctr"/>
                </a:tc>
                <a:tc>
                  <a:txBody>
                    <a:bodyPr/>
                    <a:lstStyle/>
                    <a:p>
                      <a:pPr algn="ctr"/>
                      <a:r>
                        <a:rPr lang="en-US" altLang="zh-CN" sz="2400" dirty="0" smtClean="0"/>
                        <a:t>1</a:t>
                      </a:r>
                      <a:endParaRPr lang="zh-CN" altLang="en-US" sz="2400" dirty="0"/>
                    </a:p>
                  </a:txBody>
                  <a:tcPr anchor="ctr"/>
                </a:tc>
                <a:tc>
                  <a:txBody>
                    <a:bodyPr/>
                    <a:lstStyle/>
                    <a:p>
                      <a:pPr algn="ctr"/>
                      <a:r>
                        <a:rPr lang="en-US" altLang="zh-CN" sz="2400" dirty="0" smtClean="0"/>
                        <a:t>0.922</a:t>
                      </a:r>
                      <a:endParaRPr lang="zh-CN" altLang="en-US" sz="2400" dirty="0"/>
                    </a:p>
                  </a:txBody>
                  <a:tcPr anchor="ctr"/>
                </a:tc>
                <a:tc>
                  <a:txBody>
                    <a:bodyPr/>
                    <a:lstStyle/>
                    <a:p>
                      <a:pPr algn="ctr"/>
                      <a:r>
                        <a:rPr lang="en-US" altLang="zh-CN" sz="2400" dirty="0" smtClean="0"/>
                        <a:t>-0.787</a:t>
                      </a:r>
                      <a:endParaRPr lang="zh-CN" altLang="en-US" sz="2400" dirty="0"/>
                    </a:p>
                  </a:txBody>
                  <a:tcPr anchor="ctr"/>
                </a:tc>
              </a:tr>
              <a:tr h="777686">
                <a:tc>
                  <a:txBody>
                    <a:bodyPr/>
                    <a:lstStyle/>
                    <a:p>
                      <a:pPr algn="ctr"/>
                      <a:r>
                        <a:rPr lang="zh-CN" altLang="en-US" sz="2400" dirty="0" smtClean="0"/>
                        <a:t>用户</a:t>
                      </a:r>
                      <a:r>
                        <a:rPr lang="en-US" altLang="zh-CN" sz="2400" dirty="0" smtClean="0"/>
                        <a:t>3</a:t>
                      </a:r>
                      <a:endParaRPr lang="zh-CN" altLang="en-US" sz="2400" dirty="0"/>
                    </a:p>
                  </a:txBody>
                  <a:tcPr anchor="ctr"/>
                </a:tc>
                <a:tc>
                  <a:txBody>
                    <a:bodyPr/>
                    <a:lstStyle/>
                    <a:p>
                      <a:pPr algn="ctr"/>
                      <a:r>
                        <a:rPr lang="en-US" altLang="zh-CN" sz="2400" dirty="0" smtClean="0"/>
                        <a:t>-0.839</a:t>
                      </a:r>
                      <a:endParaRPr lang="zh-CN" altLang="en-US" sz="2400" dirty="0"/>
                    </a:p>
                  </a:txBody>
                  <a:tcPr anchor="ctr"/>
                </a:tc>
                <a:tc>
                  <a:txBody>
                    <a:bodyPr/>
                    <a:lstStyle/>
                    <a:p>
                      <a:pPr algn="ctr"/>
                      <a:r>
                        <a:rPr lang="en-US" altLang="zh-CN" sz="2400" dirty="0" smtClean="0"/>
                        <a:t>0.922</a:t>
                      </a:r>
                      <a:endParaRPr lang="zh-CN" altLang="en-US" sz="2400" dirty="0"/>
                    </a:p>
                  </a:txBody>
                  <a:tcPr anchor="ctr"/>
                </a:tc>
                <a:tc>
                  <a:txBody>
                    <a:bodyPr/>
                    <a:lstStyle/>
                    <a:p>
                      <a:pPr algn="ctr"/>
                      <a:r>
                        <a:rPr lang="en-US" altLang="zh-CN" sz="2400" dirty="0" smtClean="0"/>
                        <a:t>1</a:t>
                      </a:r>
                      <a:endParaRPr lang="zh-CN" altLang="en-US" sz="2400" dirty="0"/>
                    </a:p>
                  </a:txBody>
                  <a:tcPr anchor="ctr"/>
                </a:tc>
                <a:tc>
                  <a:txBody>
                    <a:bodyPr/>
                    <a:lstStyle/>
                    <a:p>
                      <a:pPr algn="ctr"/>
                      <a:r>
                        <a:rPr lang="en-US" altLang="zh-CN" sz="2400" dirty="0" smtClean="0"/>
                        <a:t>-0.659</a:t>
                      </a:r>
                      <a:endParaRPr lang="zh-CN" altLang="en-US" sz="2400" dirty="0"/>
                    </a:p>
                  </a:txBody>
                  <a:tcPr anchor="ctr"/>
                </a:tc>
              </a:tr>
              <a:tr h="777686">
                <a:tc>
                  <a:txBody>
                    <a:bodyPr/>
                    <a:lstStyle/>
                    <a:p>
                      <a:pPr algn="ctr"/>
                      <a:r>
                        <a:rPr lang="zh-CN" altLang="en-US" sz="2400" dirty="0" smtClean="0"/>
                        <a:t>用户</a:t>
                      </a:r>
                      <a:r>
                        <a:rPr lang="en-US" altLang="zh-CN" sz="2400" dirty="0" smtClean="0"/>
                        <a:t>4</a:t>
                      </a:r>
                      <a:endParaRPr lang="zh-CN" altLang="en-US" sz="2400" dirty="0"/>
                    </a:p>
                  </a:txBody>
                  <a:tcPr anchor="ctr"/>
                </a:tc>
                <a:tc>
                  <a:txBody>
                    <a:bodyPr/>
                    <a:lstStyle/>
                    <a:p>
                      <a:pPr algn="ctr"/>
                      <a:r>
                        <a:rPr lang="en-US" altLang="zh-CN" sz="2400" dirty="0" smtClean="0"/>
                        <a:t>0.659</a:t>
                      </a:r>
                      <a:endParaRPr lang="zh-CN" altLang="en-US" sz="2400" dirty="0"/>
                    </a:p>
                  </a:txBody>
                  <a:tcPr anchor="ctr"/>
                </a:tc>
                <a:tc>
                  <a:txBody>
                    <a:bodyPr/>
                    <a:lstStyle/>
                    <a:p>
                      <a:pPr algn="ctr"/>
                      <a:r>
                        <a:rPr lang="en-US" altLang="zh-CN" sz="2400" dirty="0" smtClean="0"/>
                        <a:t>-0.787</a:t>
                      </a:r>
                      <a:endParaRPr lang="zh-CN" altLang="en-US" sz="2400" dirty="0"/>
                    </a:p>
                  </a:txBody>
                  <a:tcPr anchor="ctr"/>
                </a:tc>
                <a:tc>
                  <a:txBody>
                    <a:bodyPr/>
                    <a:lstStyle/>
                    <a:p>
                      <a:pPr algn="ctr"/>
                      <a:r>
                        <a:rPr lang="en-US" altLang="zh-CN" sz="2400" dirty="0" smtClean="0"/>
                        <a:t>-0.659</a:t>
                      </a:r>
                      <a:endParaRPr lang="zh-CN" altLang="en-US" sz="2400" dirty="0"/>
                    </a:p>
                  </a:txBody>
                  <a:tcPr anchor="ctr"/>
                </a:tc>
                <a:tc>
                  <a:txBody>
                    <a:bodyPr/>
                    <a:lstStyle/>
                    <a:p>
                      <a:pPr algn="ctr"/>
                      <a:r>
                        <a:rPr lang="en-US" altLang="zh-CN" sz="2400" dirty="0" smtClean="0"/>
                        <a:t>1</a:t>
                      </a:r>
                      <a:endParaRPr lang="zh-CN" altLang="en-US" sz="2400" dirty="0"/>
                    </a:p>
                  </a:txBody>
                  <a:tcPr anchor="ctr"/>
                </a:tc>
              </a:tr>
            </a:tbl>
          </a:graphicData>
        </a:graphic>
      </p:graphicFrame>
    </p:spTree>
    <p:extLst>
      <p:ext uri="{BB962C8B-B14F-4D97-AF65-F5344CB8AC3E}">
        <p14:creationId xmlns:p14="http://schemas.microsoft.com/office/powerpoint/2010/main" val="34324026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注意</a:t>
            </a:r>
            <a:endParaRPr lang="zh-CN" altLang="en-US" dirty="0"/>
          </a:p>
        </p:txBody>
      </p:sp>
      <p:sp>
        <p:nvSpPr>
          <p:cNvPr id="3" name="内容占位符 2"/>
          <p:cNvSpPr>
            <a:spLocks noGrp="1"/>
          </p:cNvSpPr>
          <p:nvPr>
            <p:ph idx="1"/>
          </p:nvPr>
        </p:nvSpPr>
        <p:spPr/>
        <p:txBody>
          <a:bodyPr>
            <a:normAutofit/>
          </a:bodyPr>
          <a:lstStyle/>
          <a:p>
            <a:r>
              <a:rPr lang="zh-CN" altLang="en-US" sz="2800" dirty="0" smtClean="0">
                <a:solidFill>
                  <a:srgbClr val="FF0000"/>
                </a:solidFill>
              </a:rPr>
              <a:t>皮尔逊相关系数在其他领域一般与先进行均值中心化在求余弦相似度是一样的，但在基于邻域的推荐中是不同的。不同的原因是在基于邻域的推荐中皮尔逊相关系数仅考虑了用户评分交集的标准差，</a:t>
            </a:r>
            <a:r>
              <a:rPr lang="zh-CN" altLang="en-US" sz="2800" dirty="0">
                <a:solidFill>
                  <a:srgbClr val="FF0000"/>
                </a:solidFill>
              </a:rPr>
              <a:t>但是</a:t>
            </a:r>
            <a:r>
              <a:rPr lang="zh-CN" altLang="en-US" sz="2800" dirty="0" smtClean="0">
                <a:solidFill>
                  <a:srgbClr val="FF0000"/>
                </a:solidFill>
              </a:rPr>
              <a:t>每个用户的评分均值</a:t>
            </a:r>
            <a:r>
              <a:rPr lang="en-US" altLang="zh-CN" sz="2800" dirty="0" smtClean="0">
                <a:solidFill>
                  <a:srgbClr val="FF0000"/>
                </a:solidFill>
              </a:rPr>
              <a:t>(</a:t>
            </a:r>
            <a:r>
              <a:rPr lang="zh-CN" altLang="en-US" sz="2800" dirty="0" smtClean="0">
                <a:solidFill>
                  <a:srgbClr val="FF0000"/>
                </a:solidFill>
              </a:rPr>
              <a:t>基于用户的推荐中</a:t>
            </a:r>
            <a:r>
              <a:rPr lang="en-US" altLang="zh-CN" sz="2800" dirty="0" smtClean="0">
                <a:solidFill>
                  <a:srgbClr val="FF0000"/>
                </a:solidFill>
              </a:rPr>
              <a:t>)</a:t>
            </a:r>
            <a:r>
              <a:rPr lang="zh-CN" altLang="en-US" sz="2800" dirty="0" smtClean="0">
                <a:solidFill>
                  <a:srgbClr val="FF0000"/>
                </a:solidFill>
              </a:rPr>
              <a:t>仍然是按照该用户的所有评分求评价。</a:t>
            </a:r>
            <a:endParaRPr lang="zh-CN" altLang="en-US" sz="2800" dirty="0">
              <a:solidFill>
                <a:srgbClr val="FF0000"/>
              </a:solidFill>
            </a:endParaRPr>
          </a:p>
        </p:txBody>
      </p:sp>
    </p:spTree>
    <p:extLst>
      <p:ext uri="{BB962C8B-B14F-4D97-AF65-F5344CB8AC3E}">
        <p14:creationId xmlns:p14="http://schemas.microsoft.com/office/powerpoint/2010/main" val="24622121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均方差</a:t>
            </a:r>
            <a:r>
              <a:rPr lang="en-US" altLang="zh-CN" dirty="0" smtClean="0"/>
              <a:t>(Mean Squared Differenc</a:t>
            </a:r>
            <a:r>
              <a:rPr lang="en-US" altLang="zh-CN" dirty="0"/>
              <a:t>e</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均方差使用两个用户对相同物品的评分差的平方总和的均值的倒数表示两个用户的相似度</a:t>
            </a:r>
            <a:r>
              <a:rPr lang="en-US" altLang="zh-CN" sz="2800" dirty="0" smtClean="0"/>
              <a:t>(</a:t>
            </a:r>
            <a:r>
              <a:rPr lang="zh-CN" altLang="en-US" sz="2800" dirty="0" smtClean="0"/>
              <a:t>不需要补全缺失的评分</a:t>
            </a:r>
            <a:r>
              <a:rPr lang="en-US" altLang="zh-CN" sz="2800" dirty="0" smtClean="0"/>
              <a:t>)</a:t>
            </a:r>
            <a:r>
              <a:rPr lang="zh-CN" altLang="en-US" sz="2800" dirty="0" smtClean="0"/>
              <a:t>。</a:t>
            </a:r>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1931533033"/>
              </p:ext>
            </p:extLst>
          </p:nvPr>
        </p:nvGraphicFramePr>
        <p:xfrm>
          <a:off x="2987824" y="2852936"/>
          <a:ext cx="3537393" cy="1296144"/>
        </p:xfrm>
        <a:graphic>
          <a:graphicData uri="http://schemas.openxmlformats.org/presentationml/2006/ole">
            <mc:AlternateContent xmlns:mc="http://schemas.openxmlformats.org/markup-compatibility/2006">
              <mc:Choice xmlns:v="urn:schemas-microsoft-com:vml" Requires="v">
                <p:oleObj spid="_x0000_s20771" name="Equation" r:id="rId3" imgW="1663560" imgH="609480" progId="Equation.DSMT4">
                  <p:embed/>
                </p:oleObj>
              </mc:Choice>
              <mc:Fallback>
                <p:oleObj name="Equation" r:id="rId3" imgW="1663560" imgH="609480" progId="Equation.DSMT4">
                  <p:embed/>
                  <p:pic>
                    <p:nvPicPr>
                      <p:cNvPr id="0" name=""/>
                      <p:cNvPicPr/>
                      <p:nvPr/>
                    </p:nvPicPr>
                    <p:blipFill>
                      <a:blip r:embed="rId4"/>
                      <a:stretch>
                        <a:fillRect/>
                      </a:stretch>
                    </p:blipFill>
                    <p:spPr>
                      <a:xfrm>
                        <a:off x="2987824" y="2852936"/>
                        <a:ext cx="3537393" cy="1296144"/>
                      </a:xfrm>
                      <a:prstGeom prst="rect">
                        <a:avLst/>
                      </a:prstGeom>
                    </p:spPr>
                  </p:pic>
                </p:oleObj>
              </mc:Fallback>
            </mc:AlternateContent>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533526684"/>
              </p:ext>
            </p:extLst>
          </p:nvPr>
        </p:nvGraphicFramePr>
        <p:xfrm>
          <a:off x="1691680" y="4193768"/>
          <a:ext cx="6240016" cy="1395472"/>
        </p:xfrm>
        <a:graphic>
          <a:graphicData uri="http://schemas.openxmlformats.org/drawingml/2006/table">
            <a:tbl>
              <a:tblPr firstRow="1" bandRow="1">
                <a:tableStyleId>{5C22544A-7EE6-4342-B048-85BDC9FD1C3A}</a:tableStyleId>
              </a:tblPr>
              <a:tblGrid>
                <a:gridCol w="1560004"/>
                <a:gridCol w="1560004"/>
                <a:gridCol w="1560004"/>
                <a:gridCol w="1560004"/>
              </a:tblGrid>
              <a:tr h="460890">
                <a:tc>
                  <a:txBody>
                    <a:bodyPr/>
                    <a:lstStyle/>
                    <a:p>
                      <a:pPr algn="ctr"/>
                      <a:endParaRPr lang="zh-CN" altLang="en-US" dirty="0"/>
                    </a:p>
                  </a:txBody>
                  <a:tcPr anchor="ctr"/>
                </a:tc>
                <a:tc>
                  <a:txBody>
                    <a:bodyPr/>
                    <a:lstStyle/>
                    <a:p>
                      <a:pPr algn="ctr"/>
                      <a:r>
                        <a:rPr lang="zh-CN" altLang="en-US" dirty="0" smtClean="0"/>
                        <a:t>物品</a:t>
                      </a:r>
                      <a:r>
                        <a:rPr lang="en-US" altLang="zh-CN" dirty="0" smtClean="0"/>
                        <a:t>1</a:t>
                      </a:r>
                      <a:endParaRPr lang="zh-CN" altLang="en-US" dirty="0"/>
                    </a:p>
                  </a:txBody>
                  <a:tcPr anchor="ctr"/>
                </a:tc>
                <a:tc>
                  <a:txBody>
                    <a:bodyPr/>
                    <a:lstStyle/>
                    <a:p>
                      <a:pPr algn="ctr"/>
                      <a:r>
                        <a:rPr lang="zh-CN" altLang="en-US" dirty="0" smtClean="0"/>
                        <a:t>物品</a:t>
                      </a:r>
                      <a:r>
                        <a:rPr lang="en-US" altLang="zh-CN" dirty="0" smtClean="0"/>
                        <a:t>2</a:t>
                      </a:r>
                      <a:endParaRPr lang="zh-CN" altLang="en-US" dirty="0"/>
                    </a:p>
                  </a:txBody>
                  <a:tcPr anchor="ctr"/>
                </a:tc>
                <a:tc>
                  <a:txBody>
                    <a:bodyPr/>
                    <a:lstStyle/>
                    <a:p>
                      <a:pPr algn="ctr"/>
                      <a:r>
                        <a:rPr lang="zh-CN" altLang="en-US" dirty="0" smtClean="0"/>
                        <a:t>物品</a:t>
                      </a:r>
                      <a:r>
                        <a:rPr lang="en-US" altLang="zh-CN" dirty="0" smtClean="0"/>
                        <a:t>3</a:t>
                      </a:r>
                      <a:endParaRPr lang="zh-CN" altLang="en-US" dirty="0"/>
                    </a:p>
                  </a:txBody>
                  <a:tcPr anchor="ctr"/>
                </a:tc>
              </a:tr>
              <a:tr h="467291">
                <a:tc>
                  <a:txBody>
                    <a:bodyPr/>
                    <a:lstStyle/>
                    <a:p>
                      <a:pPr algn="ctr"/>
                      <a:r>
                        <a:rPr lang="zh-CN" altLang="en-US" dirty="0" smtClean="0"/>
                        <a:t>用户</a:t>
                      </a:r>
                      <a:r>
                        <a:rPr lang="en-US" altLang="zh-CN" dirty="0" smtClean="0"/>
                        <a:t>u</a:t>
                      </a:r>
                      <a:endParaRPr lang="zh-CN" altLang="en-US" dirty="0"/>
                    </a:p>
                  </a:txBody>
                  <a:tcPr anchor="ctr"/>
                </a:tc>
                <a:tc>
                  <a:txBody>
                    <a:bodyPr/>
                    <a:lstStyle/>
                    <a:p>
                      <a:pPr algn="ctr"/>
                      <a:r>
                        <a:rPr lang="en-US" altLang="zh-CN" dirty="0" smtClean="0"/>
                        <a:t>3</a:t>
                      </a:r>
                      <a:endParaRPr lang="zh-CN" altLang="en-US" dirty="0"/>
                    </a:p>
                  </a:txBody>
                  <a:tcPr anchor="ctr"/>
                </a:tc>
                <a:tc>
                  <a:txBody>
                    <a:bodyPr/>
                    <a:lstStyle/>
                    <a:p>
                      <a:pPr algn="ctr"/>
                      <a:r>
                        <a:rPr lang="en-US" altLang="zh-CN" dirty="0" smtClean="0"/>
                        <a:t>4</a:t>
                      </a:r>
                      <a:endParaRPr lang="zh-CN" altLang="en-US" dirty="0"/>
                    </a:p>
                  </a:txBody>
                  <a:tcPr anchor="ctr"/>
                </a:tc>
                <a:tc>
                  <a:txBody>
                    <a:bodyPr/>
                    <a:lstStyle/>
                    <a:p>
                      <a:pPr algn="ctr"/>
                      <a:r>
                        <a:rPr lang="en-US" altLang="zh-CN" dirty="0" smtClean="0"/>
                        <a:t>5</a:t>
                      </a:r>
                      <a:endParaRPr lang="zh-CN" altLang="en-US" dirty="0"/>
                    </a:p>
                  </a:txBody>
                  <a:tcPr anchor="ctr"/>
                </a:tc>
              </a:tr>
              <a:tr h="467291">
                <a:tc>
                  <a:txBody>
                    <a:bodyPr/>
                    <a:lstStyle/>
                    <a:p>
                      <a:pPr algn="ctr"/>
                      <a:r>
                        <a:rPr lang="zh-CN" altLang="en-US" dirty="0" smtClean="0"/>
                        <a:t>用户</a:t>
                      </a:r>
                      <a:r>
                        <a:rPr lang="en-US" altLang="zh-CN" dirty="0" smtClean="0"/>
                        <a:t>v</a:t>
                      </a:r>
                      <a:endParaRPr lang="zh-CN" altLang="en-US" dirty="0"/>
                    </a:p>
                  </a:txBody>
                  <a:tcPr anchor="ctr"/>
                </a:tc>
                <a:tc>
                  <a:txBody>
                    <a:bodyPr/>
                    <a:lstStyle/>
                    <a:p>
                      <a:pPr algn="ctr"/>
                      <a:endParaRPr lang="zh-CN" altLang="en-US"/>
                    </a:p>
                  </a:txBody>
                  <a:tcPr anchor="ctr"/>
                </a:tc>
                <a:tc>
                  <a:txBody>
                    <a:bodyPr/>
                    <a:lstStyle/>
                    <a:p>
                      <a:pPr algn="ctr"/>
                      <a:r>
                        <a:rPr lang="en-US" altLang="zh-CN" dirty="0" smtClean="0"/>
                        <a:t>5</a:t>
                      </a:r>
                      <a:endParaRPr lang="zh-CN" altLang="en-US" dirty="0"/>
                    </a:p>
                  </a:txBody>
                  <a:tcPr anchor="ctr"/>
                </a:tc>
                <a:tc>
                  <a:txBody>
                    <a:bodyPr/>
                    <a:lstStyle/>
                    <a:p>
                      <a:pPr algn="ctr"/>
                      <a:r>
                        <a:rPr lang="en-US" altLang="zh-CN" dirty="0" smtClean="0"/>
                        <a:t>4</a:t>
                      </a:r>
                      <a:endParaRPr lang="zh-CN" altLang="en-US" dirty="0"/>
                    </a:p>
                  </a:txBody>
                  <a:tcPr anchor="ctr"/>
                </a:tc>
              </a:tr>
            </a:tbl>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363903671"/>
              </p:ext>
            </p:extLst>
          </p:nvPr>
        </p:nvGraphicFramePr>
        <p:xfrm>
          <a:off x="2528888" y="5708650"/>
          <a:ext cx="4022725" cy="1000125"/>
        </p:xfrm>
        <a:graphic>
          <a:graphicData uri="http://schemas.openxmlformats.org/presentationml/2006/ole">
            <mc:AlternateContent xmlns:mc="http://schemas.openxmlformats.org/markup-compatibility/2006">
              <mc:Choice xmlns:v="urn:schemas-microsoft-com:vml" Requires="v">
                <p:oleObj spid="_x0000_s20772" name="Equation" r:id="rId5" imgW="1892160" imgH="469800" progId="Equation.DSMT4">
                  <p:embed/>
                </p:oleObj>
              </mc:Choice>
              <mc:Fallback>
                <p:oleObj name="Equation" r:id="rId5" imgW="1892160" imgH="469800" progId="Equation.DSMT4">
                  <p:embed/>
                  <p:pic>
                    <p:nvPicPr>
                      <p:cNvPr id="0" name="对象 3"/>
                      <p:cNvPicPr>
                        <a:picLocks noChangeAspect="1" noChangeArrowheads="1"/>
                      </p:cNvPicPr>
                      <p:nvPr/>
                    </p:nvPicPr>
                    <p:blipFill>
                      <a:blip r:embed="rId6"/>
                      <a:srcRect/>
                      <a:stretch>
                        <a:fillRect/>
                      </a:stretch>
                    </p:blipFill>
                    <p:spPr bwMode="auto">
                      <a:xfrm>
                        <a:off x="2528888" y="5708650"/>
                        <a:ext cx="40227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848404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斯皮尔曼等级关联</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斯皮尔曼等级关联公式的形式与皮尔逊相关系数类似，只需要把评分改为排名就可以了。</a:t>
            </a:r>
            <a:endParaRPr lang="en-US" altLang="zh-CN" sz="2800" dirty="0" smtClean="0"/>
          </a:p>
          <a:p>
            <a:r>
              <a:rPr lang="zh-CN" altLang="en-US" sz="2800" dirty="0" smtClean="0"/>
              <a:t>假设</a:t>
            </a:r>
            <a:r>
              <a:rPr lang="en-US" altLang="zh-CN" sz="2800" dirty="0" err="1" smtClean="0"/>
              <a:t>k</a:t>
            </a:r>
            <a:r>
              <a:rPr lang="en-US" altLang="zh-CN" sz="2800" baseline="-25000" dirty="0" err="1" smtClean="0"/>
              <a:t>ui</a:t>
            </a:r>
            <a:r>
              <a:rPr lang="zh-CN" altLang="en-US" sz="2800" dirty="0" smtClean="0"/>
              <a:t>代表物品</a:t>
            </a:r>
            <a:r>
              <a:rPr lang="en-US" altLang="zh-CN" sz="2800" dirty="0" err="1" smtClean="0"/>
              <a:t>i</a:t>
            </a:r>
            <a:r>
              <a:rPr lang="zh-CN" altLang="en-US" sz="2800" dirty="0" smtClean="0"/>
              <a:t>在用户</a:t>
            </a:r>
            <a:r>
              <a:rPr lang="en-US" altLang="zh-CN" sz="2800" dirty="0" smtClean="0"/>
              <a:t>u</a:t>
            </a:r>
            <a:r>
              <a:rPr lang="zh-CN" altLang="en-US" sz="2800" dirty="0" smtClean="0"/>
              <a:t>所有已评分物品中的排名，则两个用户的斯皮尔曼等级关联为：</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3645546499"/>
              </p:ext>
            </p:extLst>
          </p:nvPr>
        </p:nvGraphicFramePr>
        <p:xfrm>
          <a:off x="1638300" y="3644900"/>
          <a:ext cx="5738813" cy="1800225"/>
        </p:xfrm>
        <a:graphic>
          <a:graphicData uri="http://schemas.openxmlformats.org/presentationml/2006/ole">
            <mc:AlternateContent xmlns:mc="http://schemas.openxmlformats.org/markup-compatibility/2006">
              <mc:Choice xmlns:v="urn:schemas-microsoft-com:vml" Requires="v">
                <p:oleObj spid="_x0000_s21647" name="Equation" r:id="rId3" imgW="2590560" imgH="812520" progId="Equation.DSMT4">
                  <p:embed/>
                </p:oleObj>
              </mc:Choice>
              <mc:Fallback>
                <p:oleObj name="Equation" r:id="rId3" imgW="2590560" imgH="812520" progId="Equation.DSMT4">
                  <p:embed/>
                  <p:pic>
                    <p:nvPicPr>
                      <p:cNvPr id="0" name="对象 3"/>
                      <p:cNvPicPr>
                        <a:picLocks noChangeAspect="1" noChangeArrowheads="1"/>
                      </p:cNvPicPr>
                      <p:nvPr/>
                    </p:nvPicPr>
                    <p:blipFill>
                      <a:blip/>
                      <a:srcRect/>
                      <a:stretch>
                        <a:fillRect/>
                      </a:stretch>
                    </p:blipFill>
                    <p:spPr bwMode="auto">
                      <a:xfrm>
                        <a:off x="1638300" y="3644900"/>
                        <a:ext cx="573881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934444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斯皮尔曼等级关联</a:t>
            </a:r>
          </a:p>
        </p:txBody>
      </p:sp>
      <p:sp>
        <p:nvSpPr>
          <p:cNvPr id="3" name="内容占位符 2"/>
          <p:cNvSpPr>
            <a:spLocks noGrp="1"/>
          </p:cNvSpPr>
          <p:nvPr>
            <p:ph idx="1"/>
          </p:nvPr>
        </p:nvSpPr>
        <p:spPr/>
        <p:txBody>
          <a:bodyPr>
            <a:normAutofit/>
          </a:bodyPr>
          <a:lstStyle/>
          <a:p>
            <a:r>
              <a:rPr lang="zh-CN" altLang="en-US" sz="2800" dirty="0" smtClean="0"/>
              <a:t>斯皮尔曼等级关联的优势是绕开了对评分进行标准化的问题，但是其有一个隐含的假设，那就是用户对于自己喜欢和不喜欢的物品都进行了评分，这一点会影响相似度的计算</a:t>
            </a:r>
            <a:r>
              <a:rPr lang="en-US" altLang="zh-CN" sz="2800" dirty="0" smtClean="0"/>
              <a:t>(</a:t>
            </a:r>
            <a:r>
              <a:rPr lang="zh-CN" altLang="en-US" sz="2800" dirty="0" smtClean="0"/>
              <a:t>评分标准化也存在这个问题</a:t>
            </a:r>
            <a:r>
              <a:rPr lang="en-US" altLang="zh-CN" sz="2800" dirty="0" smtClean="0"/>
              <a:t>)</a:t>
            </a:r>
            <a:r>
              <a:rPr lang="zh-CN" altLang="en-US" sz="2800" dirty="0" smtClean="0"/>
              <a:t>。</a:t>
            </a:r>
            <a:endParaRPr lang="en-US" altLang="zh-CN" sz="2800" dirty="0" smtClean="0"/>
          </a:p>
          <a:p>
            <a:r>
              <a:rPr lang="zh-CN" altLang="en-US" sz="2800" dirty="0" smtClean="0"/>
              <a:t>斯皮尔曼等级关联在计算相似度前还需要对评分数据进行排序，消耗要大于皮尔逊相关系数。</a:t>
            </a:r>
            <a:endParaRPr lang="zh-CN" altLang="en-US" sz="2800" dirty="0"/>
          </a:p>
        </p:txBody>
      </p:sp>
    </p:spTree>
    <p:extLst>
      <p:ext uri="{BB962C8B-B14F-4D97-AF65-F5344CB8AC3E}">
        <p14:creationId xmlns:p14="http://schemas.microsoft.com/office/powerpoint/2010/main" val="30026683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PC</a:t>
            </a:r>
            <a:r>
              <a:rPr lang="zh-CN" altLang="en-US" dirty="0" smtClean="0"/>
              <a:t>、</a:t>
            </a:r>
            <a:r>
              <a:rPr lang="en-US" altLang="zh-CN" dirty="0" smtClean="0"/>
              <a:t>MSD</a:t>
            </a:r>
            <a:r>
              <a:rPr lang="zh-CN" altLang="en-US" dirty="0" smtClean="0"/>
              <a:t>和</a:t>
            </a:r>
            <a:r>
              <a:rPr lang="en-US" altLang="zh-CN" dirty="0" smtClean="0"/>
              <a:t>SRC</a:t>
            </a:r>
            <a:r>
              <a:rPr lang="zh-CN" altLang="en-US" dirty="0" smtClean="0"/>
              <a:t>对比</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下表中显示了</a:t>
            </a:r>
            <a:r>
              <a:rPr lang="en-US" altLang="zh-CN" sz="2800" dirty="0" smtClean="0"/>
              <a:t>PC</a:t>
            </a:r>
            <a:r>
              <a:rPr lang="zh-CN" altLang="en-US" sz="2800" dirty="0" smtClean="0"/>
              <a:t>、</a:t>
            </a:r>
            <a:r>
              <a:rPr lang="en-US" altLang="zh-CN" sz="2800" dirty="0" smtClean="0"/>
              <a:t>MSD</a:t>
            </a:r>
            <a:r>
              <a:rPr lang="zh-CN" altLang="en-US" sz="2800" dirty="0" smtClean="0"/>
              <a:t>和</a:t>
            </a:r>
            <a:r>
              <a:rPr lang="en-US" altLang="zh-CN" sz="2800" dirty="0" smtClean="0"/>
              <a:t>SRC</a:t>
            </a:r>
            <a:r>
              <a:rPr lang="zh-CN" altLang="en-US" sz="2800" dirty="0" smtClean="0"/>
              <a:t>在</a:t>
            </a:r>
            <a:r>
              <a:rPr lang="en-US" altLang="zh-CN" sz="2800" dirty="0" err="1" smtClean="0"/>
              <a:t>MovieLens</a:t>
            </a:r>
            <a:r>
              <a:rPr lang="zh-CN" altLang="en-US" sz="2800" dirty="0" smtClean="0"/>
              <a:t>数据集上基于用户预测的平均绝对误差</a:t>
            </a:r>
            <a:r>
              <a:rPr lang="en-US" altLang="zh-CN" sz="2800" dirty="0" smtClean="0"/>
              <a:t>(MAE)</a:t>
            </a:r>
            <a:r>
              <a:rPr lang="zh-CN" altLang="en-US" sz="2800" dirty="0" smtClean="0"/>
              <a:t>给出了不同的最大近邻数</a:t>
            </a:r>
            <a:r>
              <a:rPr lang="en-US" altLang="zh-CN" sz="2800" dirty="0" smtClean="0"/>
              <a:t>(k)</a:t>
            </a:r>
            <a:r>
              <a:rPr lang="zh-CN" altLang="en-US" sz="2800" dirty="0" smtClean="0"/>
              <a:t>的结果</a:t>
            </a:r>
            <a:r>
              <a:rPr lang="en-US" altLang="zh-CN" sz="2800" dirty="0" smtClean="0"/>
              <a:t>(MAE</a:t>
            </a:r>
            <a:r>
              <a:rPr lang="zh-CN" altLang="en-US" sz="2800" dirty="0" smtClean="0"/>
              <a:t>越小，效果越好</a:t>
            </a:r>
            <a:r>
              <a:rPr lang="en-US" altLang="zh-CN" sz="2800" dirty="0" smtClean="0"/>
              <a:t>)</a:t>
            </a:r>
            <a:r>
              <a:rPr lang="zh-CN" altLang="en-US" sz="2800" dirty="0" smtClean="0"/>
              <a:t>。</a:t>
            </a:r>
            <a:endParaRPr lang="zh-CN" altLang="en-US" sz="2800" dirty="0"/>
          </a:p>
        </p:txBody>
      </p:sp>
      <p:graphicFrame>
        <p:nvGraphicFramePr>
          <p:cNvPr id="4" name="表格 3"/>
          <p:cNvGraphicFramePr>
            <a:graphicFrameLocks noGrp="1"/>
          </p:cNvGraphicFramePr>
          <p:nvPr>
            <p:extLst>
              <p:ext uri="{D42A27DB-BD31-4B8C-83A1-F6EECF244321}">
                <p14:modId xmlns:p14="http://schemas.microsoft.com/office/powerpoint/2010/main" val="2375569114"/>
              </p:ext>
            </p:extLst>
          </p:nvPr>
        </p:nvGraphicFramePr>
        <p:xfrm>
          <a:off x="1619672" y="3140970"/>
          <a:ext cx="6480720" cy="3456383"/>
        </p:xfrm>
        <a:graphic>
          <a:graphicData uri="http://schemas.openxmlformats.org/drawingml/2006/table">
            <a:tbl>
              <a:tblPr firstRow="1" bandRow="1">
                <a:tableStyleId>{5C22544A-7EE6-4342-B048-85BDC9FD1C3A}</a:tableStyleId>
              </a:tblPr>
              <a:tblGrid>
                <a:gridCol w="1620180"/>
                <a:gridCol w="1620180"/>
                <a:gridCol w="1620180"/>
                <a:gridCol w="1620180"/>
              </a:tblGrid>
              <a:tr h="493769">
                <a:tc>
                  <a:txBody>
                    <a:bodyPr/>
                    <a:lstStyle/>
                    <a:p>
                      <a:pPr algn="ctr"/>
                      <a:r>
                        <a:rPr lang="en-US" altLang="zh-CN" dirty="0" smtClean="0"/>
                        <a:t>k</a:t>
                      </a:r>
                      <a:endParaRPr lang="zh-CN" altLang="en-US" dirty="0"/>
                    </a:p>
                  </a:txBody>
                  <a:tcPr anchor="ctr"/>
                </a:tc>
                <a:tc>
                  <a:txBody>
                    <a:bodyPr/>
                    <a:lstStyle/>
                    <a:p>
                      <a:pPr algn="ctr"/>
                      <a:r>
                        <a:rPr lang="en-US" altLang="zh-CN" dirty="0" smtClean="0"/>
                        <a:t>PC</a:t>
                      </a:r>
                      <a:endParaRPr lang="zh-CN" altLang="en-US" dirty="0"/>
                    </a:p>
                  </a:txBody>
                  <a:tcPr anchor="ctr"/>
                </a:tc>
                <a:tc>
                  <a:txBody>
                    <a:bodyPr/>
                    <a:lstStyle/>
                    <a:p>
                      <a:pPr algn="ctr"/>
                      <a:r>
                        <a:rPr lang="en-US" altLang="zh-CN" dirty="0" smtClean="0"/>
                        <a:t>MSD</a:t>
                      </a:r>
                      <a:endParaRPr lang="zh-CN" altLang="en-US" dirty="0"/>
                    </a:p>
                  </a:txBody>
                  <a:tcPr anchor="ctr"/>
                </a:tc>
                <a:tc>
                  <a:txBody>
                    <a:bodyPr/>
                    <a:lstStyle/>
                    <a:p>
                      <a:pPr algn="ctr"/>
                      <a:r>
                        <a:rPr lang="en-US" altLang="zh-CN" dirty="0" smtClean="0"/>
                        <a:t>SRC</a:t>
                      </a:r>
                      <a:endParaRPr lang="zh-CN" altLang="en-US" dirty="0"/>
                    </a:p>
                  </a:txBody>
                  <a:tcPr anchor="ctr"/>
                </a:tc>
              </a:tr>
              <a:tr h="493769">
                <a:tc>
                  <a:txBody>
                    <a:bodyPr/>
                    <a:lstStyle/>
                    <a:p>
                      <a:pPr algn="ctr"/>
                      <a:r>
                        <a:rPr lang="en-US" altLang="zh-CN" dirty="0" smtClean="0"/>
                        <a:t>5</a:t>
                      </a:r>
                      <a:endParaRPr lang="zh-CN" altLang="en-US" dirty="0"/>
                    </a:p>
                  </a:txBody>
                  <a:tcPr anchor="ctr"/>
                </a:tc>
                <a:tc>
                  <a:txBody>
                    <a:bodyPr/>
                    <a:lstStyle/>
                    <a:p>
                      <a:pPr algn="ctr"/>
                      <a:r>
                        <a:rPr lang="en-US" altLang="zh-CN" dirty="0" smtClean="0"/>
                        <a:t>0.7829</a:t>
                      </a:r>
                      <a:endParaRPr lang="zh-CN" altLang="en-US" dirty="0"/>
                    </a:p>
                  </a:txBody>
                  <a:tcPr anchor="ctr"/>
                </a:tc>
                <a:tc>
                  <a:txBody>
                    <a:bodyPr/>
                    <a:lstStyle/>
                    <a:p>
                      <a:pPr algn="ctr"/>
                      <a:r>
                        <a:rPr lang="en-US" altLang="zh-CN" dirty="0" smtClean="0"/>
                        <a:t>0.7898</a:t>
                      </a:r>
                      <a:endParaRPr lang="zh-CN" altLang="en-US" dirty="0"/>
                    </a:p>
                  </a:txBody>
                  <a:tcPr anchor="ctr"/>
                </a:tc>
                <a:tc>
                  <a:txBody>
                    <a:bodyPr/>
                    <a:lstStyle/>
                    <a:p>
                      <a:pPr algn="ctr"/>
                      <a:r>
                        <a:rPr lang="en-US" altLang="zh-CN" dirty="0" smtClean="0"/>
                        <a:t>0.7855</a:t>
                      </a:r>
                      <a:endParaRPr lang="zh-CN" altLang="en-US" dirty="0"/>
                    </a:p>
                  </a:txBody>
                  <a:tcPr anchor="ctr"/>
                </a:tc>
              </a:tr>
              <a:tr h="493769">
                <a:tc>
                  <a:txBody>
                    <a:bodyPr/>
                    <a:lstStyle/>
                    <a:p>
                      <a:pPr algn="ctr"/>
                      <a:r>
                        <a:rPr lang="en-US" altLang="zh-CN" dirty="0" smtClean="0"/>
                        <a:t>10</a:t>
                      </a:r>
                      <a:endParaRPr lang="zh-CN" altLang="en-US" dirty="0"/>
                    </a:p>
                  </a:txBody>
                  <a:tcPr anchor="ctr"/>
                </a:tc>
                <a:tc>
                  <a:txBody>
                    <a:bodyPr/>
                    <a:lstStyle/>
                    <a:p>
                      <a:pPr algn="ctr"/>
                      <a:r>
                        <a:rPr lang="en-US" altLang="zh-CN" dirty="0" smtClean="0"/>
                        <a:t>0.7618</a:t>
                      </a:r>
                      <a:endParaRPr lang="zh-CN" altLang="en-US" dirty="0"/>
                    </a:p>
                  </a:txBody>
                  <a:tcPr anchor="ctr"/>
                </a:tc>
                <a:tc>
                  <a:txBody>
                    <a:bodyPr/>
                    <a:lstStyle/>
                    <a:p>
                      <a:pPr algn="ctr"/>
                      <a:r>
                        <a:rPr lang="en-US" altLang="zh-CN" dirty="0" smtClean="0"/>
                        <a:t>0.7718</a:t>
                      </a:r>
                      <a:endParaRPr lang="zh-CN" altLang="en-US" dirty="0"/>
                    </a:p>
                  </a:txBody>
                  <a:tcPr anchor="ctr"/>
                </a:tc>
                <a:tc>
                  <a:txBody>
                    <a:bodyPr/>
                    <a:lstStyle/>
                    <a:p>
                      <a:pPr algn="ctr"/>
                      <a:r>
                        <a:rPr lang="en-US" altLang="zh-CN" dirty="0" smtClean="0"/>
                        <a:t>0.7636</a:t>
                      </a:r>
                      <a:endParaRPr lang="zh-CN" altLang="en-US" dirty="0"/>
                    </a:p>
                  </a:txBody>
                  <a:tcPr anchor="ctr"/>
                </a:tc>
              </a:tr>
              <a:tr h="493769">
                <a:tc>
                  <a:txBody>
                    <a:bodyPr/>
                    <a:lstStyle/>
                    <a:p>
                      <a:pPr algn="ctr"/>
                      <a:r>
                        <a:rPr lang="en-US" altLang="zh-CN" dirty="0" smtClean="0"/>
                        <a:t>20</a:t>
                      </a:r>
                      <a:endParaRPr lang="zh-CN" altLang="en-US" dirty="0"/>
                    </a:p>
                  </a:txBody>
                  <a:tcPr anchor="ctr"/>
                </a:tc>
                <a:tc>
                  <a:txBody>
                    <a:bodyPr/>
                    <a:lstStyle/>
                    <a:p>
                      <a:pPr algn="ctr"/>
                      <a:r>
                        <a:rPr lang="en-US" altLang="zh-CN" dirty="0" smtClean="0"/>
                        <a:t>0.7545</a:t>
                      </a:r>
                      <a:endParaRPr lang="zh-CN" altLang="en-US" dirty="0"/>
                    </a:p>
                  </a:txBody>
                  <a:tcPr anchor="ctr"/>
                </a:tc>
                <a:tc>
                  <a:txBody>
                    <a:bodyPr/>
                    <a:lstStyle/>
                    <a:p>
                      <a:pPr algn="ctr"/>
                      <a:r>
                        <a:rPr lang="en-US" altLang="zh-CN" dirty="0" smtClean="0"/>
                        <a:t>0.7634</a:t>
                      </a:r>
                      <a:endParaRPr lang="zh-CN" altLang="en-US" dirty="0"/>
                    </a:p>
                  </a:txBody>
                  <a:tcPr anchor="ctr"/>
                </a:tc>
                <a:tc>
                  <a:txBody>
                    <a:bodyPr/>
                    <a:lstStyle/>
                    <a:p>
                      <a:pPr algn="ctr"/>
                      <a:r>
                        <a:rPr lang="en-US" altLang="zh-CN" dirty="0" smtClean="0"/>
                        <a:t>0.7588</a:t>
                      </a:r>
                      <a:endParaRPr lang="zh-CN" altLang="en-US" dirty="0"/>
                    </a:p>
                  </a:txBody>
                  <a:tcPr anchor="ctr"/>
                </a:tc>
              </a:tr>
              <a:tr h="493769">
                <a:tc>
                  <a:txBody>
                    <a:bodyPr/>
                    <a:lstStyle/>
                    <a:p>
                      <a:pPr algn="ctr"/>
                      <a:r>
                        <a:rPr lang="en-US" altLang="zh-CN" dirty="0" smtClean="0"/>
                        <a:t>60</a:t>
                      </a:r>
                      <a:endParaRPr lang="zh-CN" altLang="en-US" dirty="0"/>
                    </a:p>
                  </a:txBody>
                  <a:tcPr anchor="ctr"/>
                </a:tc>
                <a:tc>
                  <a:txBody>
                    <a:bodyPr/>
                    <a:lstStyle/>
                    <a:p>
                      <a:pPr algn="ctr"/>
                      <a:r>
                        <a:rPr lang="en-US" altLang="zh-CN" dirty="0" smtClean="0"/>
                        <a:t>0.7518</a:t>
                      </a:r>
                      <a:endParaRPr lang="zh-CN" altLang="en-US" dirty="0"/>
                    </a:p>
                  </a:txBody>
                  <a:tcPr anchor="ctr"/>
                </a:tc>
                <a:tc>
                  <a:txBody>
                    <a:bodyPr/>
                    <a:lstStyle/>
                    <a:p>
                      <a:pPr algn="ctr"/>
                      <a:r>
                        <a:rPr lang="en-US" altLang="zh-CN" dirty="0" smtClean="0"/>
                        <a:t>0.7602</a:t>
                      </a:r>
                      <a:endParaRPr lang="zh-CN" altLang="en-US" dirty="0"/>
                    </a:p>
                  </a:txBody>
                  <a:tcPr anchor="ctr"/>
                </a:tc>
                <a:tc>
                  <a:txBody>
                    <a:bodyPr/>
                    <a:lstStyle/>
                    <a:p>
                      <a:pPr algn="ctr"/>
                      <a:r>
                        <a:rPr lang="en-US" altLang="zh-CN" dirty="0" smtClean="0"/>
                        <a:t>0.7529</a:t>
                      </a:r>
                      <a:endParaRPr lang="zh-CN" altLang="en-US" dirty="0"/>
                    </a:p>
                  </a:txBody>
                  <a:tcPr anchor="ctr"/>
                </a:tc>
              </a:tr>
              <a:tr h="493769">
                <a:tc>
                  <a:txBody>
                    <a:bodyPr/>
                    <a:lstStyle/>
                    <a:p>
                      <a:pPr algn="ctr"/>
                      <a:r>
                        <a:rPr lang="en-US" altLang="zh-CN" dirty="0" smtClean="0"/>
                        <a:t>80</a:t>
                      </a:r>
                      <a:endParaRPr lang="zh-CN" altLang="en-US" dirty="0"/>
                    </a:p>
                  </a:txBody>
                  <a:tcPr anchor="ctr"/>
                </a:tc>
                <a:tc>
                  <a:txBody>
                    <a:bodyPr/>
                    <a:lstStyle/>
                    <a:p>
                      <a:pPr algn="ctr"/>
                      <a:r>
                        <a:rPr lang="en-US" altLang="zh-CN" dirty="0" smtClean="0"/>
                        <a:t>0.7523</a:t>
                      </a:r>
                      <a:endParaRPr lang="zh-CN" altLang="en-US" dirty="0"/>
                    </a:p>
                  </a:txBody>
                  <a:tcPr anchor="ctr"/>
                </a:tc>
                <a:tc>
                  <a:txBody>
                    <a:bodyPr/>
                    <a:lstStyle/>
                    <a:p>
                      <a:pPr algn="ctr"/>
                      <a:r>
                        <a:rPr lang="en-US" altLang="zh-CN" dirty="0" smtClean="0"/>
                        <a:t>0.7605</a:t>
                      </a:r>
                      <a:endParaRPr lang="zh-CN" altLang="en-US" dirty="0"/>
                    </a:p>
                  </a:txBody>
                  <a:tcPr anchor="ctr"/>
                </a:tc>
                <a:tc>
                  <a:txBody>
                    <a:bodyPr/>
                    <a:lstStyle/>
                    <a:p>
                      <a:pPr algn="ctr"/>
                      <a:r>
                        <a:rPr lang="en-US" altLang="zh-CN" dirty="0" smtClean="0"/>
                        <a:t>0.7531</a:t>
                      </a:r>
                      <a:endParaRPr lang="zh-CN" altLang="en-US" dirty="0"/>
                    </a:p>
                  </a:txBody>
                  <a:tcPr anchor="ctr"/>
                </a:tc>
              </a:tr>
              <a:tr h="493769">
                <a:tc>
                  <a:txBody>
                    <a:bodyPr/>
                    <a:lstStyle/>
                    <a:p>
                      <a:pPr algn="ctr"/>
                      <a:r>
                        <a:rPr lang="en-US" altLang="zh-CN" dirty="0" smtClean="0"/>
                        <a:t>100</a:t>
                      </a:r>
                      <a:endParaRPr lang="zh-CN" altLang="en-US" dirty="0"/>
                    </a:p>
                  </a:txBody>
                  <a:tcPr anchor="ctr"/>
                </a:tc>
                <a:tc>
                  <a:txBody>
                    <a:bodyPr/>
                    <a:lstStyle/>
                    <a:p>
                      <a:pPr algn="ctr"/>
                      <a:r>
                        <a:rPr lang="en-US" altLang="zh-CN" dirty="0" smtClean="0"/>
                        <a:t>0.7528</a:t>
                      </a:r>
                      <a:endParaRPr lang="zh-CN" altLang="en-US" dirty="0"/>
                    </a:p>
                  </a:txBody>
                  <a:tcPr anchor="ctr"/>
                </a:tc>
                <a:tc>
                  <a:txBody>
                    <a:bodyPr/>
                    <a:lstStyle/>
                    <a:p>
                      <a:pPr algn="ctr"/>
                      <a:r>
                        <a:rPr lang="en-US" altLang="zh-CN" dirty="0" smtClean="0"/>
                        <a:t>0.7610</a:t>
                      </a:r>
                      <a:endParaRPr lang="zh-CN" altLang="en-US" dirty="0"/>
                    </a:p>
                  </a:txBody>
                  <a:tcPr anchor="ctr"/>
                </a:tc>
                <a:tc>
                  <a:txBody>
                    <a:bodyPr/>
                    <a:lstStyle/>
                    <a:p>
                      <a:pPr algn="ctr"/>
                      <a:r>
                        <a:rPr lang="en-US" altLang="zh-CN" dirty="0" smtClean="0"/>
                        <a:t>0.7533</a:t>
                      </a:r>
                      <a:endParaRPr lang="zh-CN" altLang="en-US" dirty="0"/>
                    </a:p>
                  </a:txBody>
                  <a:tcPr anchor="ctr"/>
                </a:tc>
              </a:tr>
            </a:tbl>
          </a:graphicData>
        </a:graphic>
      </p:graphicFrame>
    </p:spTree>
    <p:extLst>
      <p:ext uri="{BB962C8B-B14F-4D97-AF65-F5344CB8AC3E}">
        <p14:creationId xmlns:p14="http://schemas.microsoft.com/office/powerpoint/2010/main" val="21695867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相似度</a:t>
            </a:r>
            <a:r>
              <a:rPr lang="zh-CN" altLang="en-US" dirty="0" smtClean="0"/>
              <a:t>与权重</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在进行基于邻域的推荐时，需要给每一个近邻一个权重，权重应该遵循以下原则：</a:t>
            </a:r>
            <a:endParaRPr lang="en-US" altLang="zh-CN" sz="2800" dirty="0" smtClean="0"/>
          </a:p>
          <a:p>
            <a:pPr marL="1062000">
              <a:buFont typeface="Wingdings" panose="05000000000000000000" pitchFamily="2" charset="2"/>
              <a:buChar char="p"/>
            </a:pPr>
            <a:r>
              <a:rPr lang="zh-CN" altLang="en-US" sz="2400" dirty="0" smtClean="0"/>
              <a:t>相似度越高，则权重越高；</a:t>
            </a:r>
            <a:endParaRPr lang="en-US" altLang="zh-CN" sz="2400" dirty="0" smtClean="0"/>
          </a:p>
          <a:p>
            <a:pPr marL="1062000">
              <a:buFont typeface="Wingdings" panose="05000000000000000000" pitchFamily="2" charset="2"/>
              <a:buChar char="p"/>
            </a:pPr>
            <a:r>
              <a:rPr lang="zh-CN" altLang="en-US" sz="2400" dirty="0">
                <a:solidFill>
                  <a:srgbClr val="FF0000"/>
                </a:solidFill>
              </a:rPr>
              <a:t>共同</a:t>
            </a:r>
            <a:r>
              <a:rPr lang="zh-CN" altLang="en-US" sz="2400" dirty="0" smtClean="0">
                <a:solidFill>
                  <a:srgbClr val="FF0000"/>
                </a:solidFill>
              </a:rPr>
              <a:t>评分数越少，则权重越低；</a:t>
            </a:r>
            <a:endParaRPr lang="en-US" altLang="zh-CN" sz="2400" dirty="0" smtClean="0">
              <a:solidFill>
                <a:srgbClr val="FF0000"/>
              </a:solidFill>
            </a:endParaRPr>
          </a:p>
          <a:p>
            <a:pPr marL="1062000">
              <a:buFont typeface="Wingdings" panose="05000000000000000000" pitchFamily="2" charset="2"/>
              <a:buChar char="p"/>
            </a:pPr>
            <a:r>
              <a:rPr lang="zh-CN" altLang="en-US" sz="2400" dirty="0">
                <a:solidFill>
                  <a:srgbClr val="FF0000"/>
                </a:solidFill>
              </a:rPr>
              <a:t>一个</a:t>
            </a:r>
            <a:r>
              <a:rPr lang="zh-CN" altLang="en-US" sz="2400" dirty="0" smtClean="0">
                <a:solidFill>
                  <a:srgbClr val="FF0000"/>
                </a:solidFill>
              </a:rPr>
              <a:t>物品被人评价的越多，则其在基于用户的推荐中对两个用户是否为近邻提供的信息越</a:t>
            </a:r>
            <a:r>
              <a:rPr lang="zh-CN" altLang="en-US" sz="2400" dirty="0">
                <a:solidFill>
                  <a:srgbClr val="FF0000"/>
                </a:solidFill>
              </a:rPr>
              <a:t>少</a:t>
            </a:r>
            <a:r>
              <a:rPr lang="zh-CN" altLang="en-US" sz="2400" dirty="0" smtClean="0">
                <a:solidFill>
                  <a:srgbClr val="FF0000"/>
                </a:solidFill>
              </a:rPr>
              <a:t>。</a:t>
            </a:r>
            <a:endParaRPr lang="en-US" altLang="zh-CN" sz="2400" dirty="0" smtClean="0">
              <a:solidFill>
                <a:srgbClr val="FF0000"/>
              </a:solidFill>
            </a:endParaRPr>
          </a:p>
          <a:p>
            <a:pPr marL="1062000">
              <a:buFont typeface="Wingdings" panose="05000000000000000000" pitchFamily="2" charset="2"/>
              <a:buChar char="p"/>
            </a:pPr>
            <a:r>
              <a:rPr lang="zh-CN" altLang="en-US" sz="2400" dirty="0">
                <a:solidFill>
                  <a:srgbClr val="FF0000"/>
                </a:solidFill>
              </a:rPr>
              <a:t>一个</a:t>
            </a:r>
            <a:r>
              <a:rPr lang="zh-CN" altLang="en-US" sz="2400" dirty="0" smtClean="0">
                <a:solidFill>
                  <a:srgbClr val="FF0000"/>
                </a:solidFill>
              </a:rPr>
              <a:t>用户以同样的方式给予评分所提供的信息，要远远低于他对不同物品表现出不同偏好的变化所显示的信息。</a:t>
            </a:r>
            <a:endParaRPr lang="en-US" altLang="zh-CN" sz="2400" dirty="0" smtClean="0">
              <a:solidFill>
                <a:srgbClr val="FF0000"/>
              </a:solidFill>
            </a:endParaRPr>
          </a:p>
        </p:txBody>
      </p:sp>
    </p:spTree>
    <p:extLst>
      <p:ext uri="{BB962C8B-B14F-4D97-AF65-F5344CB8AC3E}">
        <p14:creationId xmlns:p14="http://schemas.microsoft.com/office/powerpoint/2010/main" val="28132842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共同评分数量与权重</a:t>
            </a:r>
            <a:endParaRPr lang="zh-CN" altLang="en-US" dirty="0"/>
          </a:p>
        </p:txBody>
      </p:sp>
      <p:sp>
        <p:nvSpPr>
          <p:cNvPr id="3" name="内容占位符 2"/>
          <p:cNvSpPr>
            <a:spLocks noGrp="1"/>
          </p:cNvSpPr>
          <p:nvPr>
            <p:ph idx="1"/>
          </p:nvPr>
        </p:nvSpPr>
        <p:spPr/>
        <p:txBody>
          <a:bodyPr>
            <a:normAutofit lnSpcReduction="10000"/>
          </a:bodyPr>
          <a:lstStyle/>
          <a:p>
            <a:r>
              <a:rPr lang="zh-CN" altLang="en-US" sz="2800" dirty="0" smtClean="0"/>
              <a:t>假设有三个用户</a:t>
            </a:r>
            <a:r>
              <a:rPr lang="en-US" altLang="zh-CN" sz="2800" dirty="0" smtClean="0"/>
              <a:t>1</a:t>
            </a:r>
            <a:r>
              <a:rPr lang="zh-CN" altLang="en-US" sz="2800" dirty="0" smtClean="0"/>
              <a:t>、</a:t>
            </a:r>
            <a:r>
              <a:rPr lang="en-US" altLang="zh-CN" sz="2800" dirty="0" smtClean="0"/>
              <a:t>2</a:t>
            </a:r>
            <a:r>
              <a:rPr lang="zh-CN" altLang="en-US" sz="2800" dirty="0" smtClean="0"/>
              <a:t>、</a:t>
            </a:r>
            <a:r>
              <a:rPr lang="en-US" altLang="zh-CN" sz="2800" dirty="0" smtClean="0"/>
              <a:t>3</a:t>
            </a:r>
            <a:r>
              <a:rPr lang="zh-CN" altLang="en-US" sz="2800" dirty="0" smtClean="0"/>
              <a:t>，其中</a:t>
            </a:r>
            <a:r>
              <a:rPr lang="en-US" altLang="zh-CN" sz="2800" dirty="0" smtClean="0"/>
              <a:t>1</a:t>
            </a:r>
            <a:r>
              <a:rPr lang="zh-CN" altLang="en-US" sz="2800" dirty="0" smtClean="0"/>
              <a:t>和</a:t>
            </a:r>
            <a:r>
              <a:rPr lang="en-US" altLang="zh-CN" sz="2800" dirty="0" smtClean="0"/>
              <a:t>2</a:t>
            </a:r>
            <a:r>
              <a:rPr lang="zh-CN" altLang="en-US" sz="2800" dirty="0" smtClean="0"/>
              <a:t>仅有少数几个物品有共同评分，但这些评分都完全一致，而</a:t>
            </a:r>
            <a:r>
              <a:rPr lang="en-US" altLang="zh-CN" sz="2800" dirty="0" smtClean="0"/>
              <a:t>2</a:t>
            </a:r>
            <a:r>
              <a:rPr lang="zh-CN" altLang="en-US" sz="2800" dirty="0" smtClean="0"/>
              <a:t>和</a:t>
            </a:r>
            <a:r>
              <a:rPr lang="en-US" altLang="zh-CN" sz="2800" dirty="0" smtClean="0"/>
              <a:t>3</a:t>
            </a:r>
            <a:r>
              <a:rPr lang="zh-CN" altLang="en-US" sz="2800" dirty="0" smtClean="0"/>
              <a:t>之间有大量的共同评分，但是其中不少都略有不同，如果根据相似度计算公式，很有可能会得到</a:t>
            </a:r>
            <a:r>
              <a:rPr lang="en-US" altLang="zh-CN" sz="2800" dirty="0" smtClean="0"/>
              <a:t>1</a:t>
            </a:r>
            <a:r>
              <a:rPr lang="zh-CN" altLang="en-US" sz="2800" dirty="0" smtClean="0"/>
              <a:t>和</a:t>
            </a:r>
            <a:r>
              <a:rPr lang="en-US" altLang="zh-CN" sz="2800" dirty="0" smtClean="0"/>
              <a:t>2</a:t>
            </a:r>
            <a:r>
              <a:rPr lang="zh-CN" altLang="en-US" sz="2800" dirty="0" smtClean="0"/>
              <a:t>，</a:t>
            </a:r>
            <a:r>
              <a:rPr lang="en-US" altLang="zh-CN" sz="2800" dirty="0" smtClean="0"/>
              <a:t>2</a:t>
            </a:r>
            <a:r>
              <a:rPr lang="zh-CN" altLang="en-US" sz="2800" dirty="0" smtClean="0"/>
              <a:t>和</a:t>
            </a:r>
            <a:r>
              <a:rPr lang="en-US" altLang="zh-CN" sz="2800" dirty="0" smtClean="0"/>
              <a:t>3</a:t>
            </a:r>
            <a:r>
              <a:rPr lang="zh-CN" altLang="en-US" sz="2800" dirty="0" smtClean="0"/>
              <a:t>之间的相似度很接近，甚至</a:t>
            </a:r>
            <a:r>
              <a:rPr lang="en-US" altLang="zh-CN" sz="2800" dirty="0" smtClean="0"/>
              <a:t>1</a:t>
            </a:r>
            <a:r>
              <a:rPr lang="zh-CN" altLang="en-US" sz="2800" dirty="0" smtClean="0"/>
              <a:t>和</a:t>
            </a:r>
            <a:r>
              <a:rPr lang="en-US" altLang="zh-CN" sz="2800" dirty="0" smtClean="0"/>
              <a:t>2</a:t>
            </a:r>
            <a:r>
              <a:rPr lang="zh-CN" altLang="en-US" sz="2800" dirty="0" smtClean="0"/>
              <a:t>之间的相似度更高的结论，但实际上</a:t>
            </a:r>
            <a:r>
              <a:rPr lang="en-US" altLang="zh-CN" sz="2800" dirty="0" smtClean="0"/>
              <a:t>1</a:t>
            </a:r>
            <a:r>
              <a:rPr lang="zh-CN" altLang="en-US" sz="2800" dirty="0" smtClean="0"/>
              <a:t>和</a:t>
            </a:r>
            <a:r>
              <a:rPr lang="en-US" altLang="zh-CN" sz="2800" dirty="0" smtClean="0"/>
              <a:t>2</a:t>
            </a:r>
            <a:r>
              <a:rPr lang="zh-CN" altLang="en-US" sz="2800" dirty="0" smtClean="0"/>
              <a:t>之间的共同评分太少，作为近邻是不可靠的。</a:t>
            </a:r>
            <a:endParaRPr lang="en-US" altLang="zh-CN" sz="2800" dirty="0" smtClean="0"/>
          </a:p>
          <a:p>
            <a:r>
              <a:rPr lang="zh-CN" altLang="en-US" sz="2800" dirty="0" smtClean="0"/>
              <a:t>因此，需要对那些共同评分数量较少的近邻的权重进行惩罚。</a:t>
            </a:r>
            <a:endParaRPr lang="en-US" altLang="zh-CN" sz="2800" dirty="0" smtClean="0"/>
          </a:p>
          <a:p>
            <a:r>
              <a:rPr lang="zh-CN" altLang="en-US" sz="2800" dirty="0" smtClean="0"/>
              <a:t>常用的一种惩罚公式为：</a:t>
            </a:r>
            <a:endParaRPr lang="zh-CN" altLang="en-US" sz="2800" dirty="0"/>
          </a:p>
        </p:txBody>
      </p:sp>
    </p:spTree>
    <p:extLst>
      <p:ext uri="{BB962C8B-B14F-4D97-AF65-F5344CB8AC3E}">
        <p14:creationId xmlns:p14="http://schemas.microsoft.com/office/powerpoint/2010/main" val="8514534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共同评分数量与权重</a:t>
            </a:r>
          </a:p>
        </p:txBody>
      </p:sp>
      <p:sp>
        <p:nvSpPr>
          <p:cNvPr id="3" name="内容占位符 2"/>
          <p:cNvSpPr>
            <a:spLocks noGrp="1"/>
          </p:cNvSpPr>
          <p:nvPr>
            <p:ph idx="1"/>
          </p:nvPr>
        </p:nvSpPr>
        <p:spPr/>
        <p:txBody>
          <a:bodyPr>
            <a:normAutofit/>
          </a:bodyPr>
          <a:lstStyle/>
          <a:p>
            <a:endParaRPr lang="en-US" altLang="zh-CN" sz="2800" dirty="0" smtClean="0"/>
          </a:p>
          <a:p>
            <a:endParaRPr lang="en-US" altLang="zh-CN" sz="2800" dirty="0"/>
          </a:p>
          <a:p>
            <a:r>
              <a:rPr lang="en-US" altLang="zh-CN" sz="2800" dirty="0" smtClean="0"/>
              <a:t>    </a:t>
            </a:r>
          </a:p>
          <a:p>
            <a:r>
              <a:rPr lang="zh-CN" altLang="en-US" sz="2800" dirty="0" smtClean="0"/>
              <a:t>比如给定</a:t>
            </a:r>
            <a:r>
              <a:rPr lang="en-US" altLang="zh-CN" sz="2800" dirty="0" smtClean="0"/>
              <a:t>20</a:t>
            </a:r>
            <a:r>
              <a:rPr lang="zh-CN" altLang="en-US" sz="2800" dirty="0" smtClean="0"/>
              <a:t>，而两个用户之间只有</a:t>
            </a:r>
            <a:r>
              <a:rPr lang="en-US" altLang="zh-CN" sz="2800" dirty="0" smtClean="0"/>
              <a:t>10</a:t>
            </a:r>
            <a:r>
              <a:rPr lang="zh-CN" altLang="en-US" sz="2800" dirty="0" smtClean="0"/>
              <a:t>个共同评分，那么权重将降为原来的</a:t>
            </a:r>
            <a:r>
              <a:rPr lang="en-US" altLang="zh-CN" sz="2800" dirty="0" smtClean="0"/>
              <a:t>10/20=1/2</a:t>
            </a:r>
            <a:r>
              <a:rPr lang="zh-CN" altLang="en-US" sz="2800" dirty="0" smtClean="0"/>
              <a:t>。</a:t>
            </a:r>
            <a:endParaRPr lang="en-US" altLang="zh-CN" sz="2800" dirty="0" smtClean="0"/>
          </a:p>
          <a:p>
            <a:r>
              <a:rPr lang="zh-CN" altLang="en-US" sz="2800" dirty="0" smtClean="0"/>
              <a:t>另一种惩罚公式为：</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4027727032"/>
              </p:ext>
            </p:extLst>
          </p:nvPr>
        </p:nvGraphicFramePr>
        <p:xfrm>
          <a:off x="2901950" y="1557338"/>
          <a:ext cx="3055938" cy="1046162"/>
        </p:xfrm>
        <a:graphic>
          <a:graphicData uri="http://schemas.openxmlformats.org/presentationml/2006/ole">
            <mc:AlternateContent xmlns:mc="http://schemas.openxmlformats.org/markup-compatibility/2006">
              <mc:Choice xmlns:v="urn:schemas-microsoft-com:vml" Requires="v">
                <p:oleObj spid="_x0000_s22869" name="Equation" r:id="rId3" imgW="1371600" imgH="469800" progId="Equation.DSMT4">
                  <p:embed/>
                </p:oleObj>
              </mc:Choice>
              <mc:Fallback>
                <p:oleObj name="Equation" r:id="rId3" imgW="1371600" imgH="469800" progId="Equation.DSMT4">
                  <p:embed/>
                  <p:pic>
                    <p:nvPicPr>
                      <p:cNvPr id="0" name=""/>
                      <p:cNvPicPr/>
                      <p:nvPr/>
                    </p:nvPicPr>
                    <p:blipFill>
                      <a:blip r:embed="rId4"/>
                      <a:stretch>
                        <a:fillRect/>
                      </a:stretch>
                    </p:blipFill>
                    <p:spPr>
                      <a:xfrm>
                        <a:off x="2901950" y="1557338"/>
                        <a:ext cx="3055938" cy="104616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835812025"/>
              </p:ext>
            </p:extLst>
          </p:nvPr>
        </p:nvGraphicFramePr>
        <p:xfrm>
          <a:off x="899592" y="2708920"/>
          <a:ext cx="2664296" cy="481841"/>
        </p:xfrm>
        <a:graphic>
          <a:graphicData uri="http://schemas.openxmlformats.org/presentationml/2006/ole">
            <mc:AlternateContent xmlns:mc="http://schemas.openxmlformats.org/markup-compatibility/2006">
              <mc:Choice xmlns:v="urn:schemas-microsoft-com:vml" Requires="v">
                <p:oleObj spid="_x0000_s22870" name="Equation" r:id="rId5" imgW="1193760" imgH="215640" progId="Equation.DSMT4">
                  <p:embed/>
                </p:oleObj>
              </mc:Choice>
              <mc:Fallback>
                <p:oleObj name="Equation" r:id="rId5" imgW="1193760" imgH="215640" progId="Equation.DSMT4">
                  <p:embed/>
                  <p:pic>
                    <p:nvPicPr>
                      <p:cNvPr id="0" name=""/>
                      <p:cNvPicPr/>
                      <p:nvPr/>
                    </p:nvPicPr>
                    <p:blipFill>
                      <a:blip r:embed="rId6"/>
                      <a:stretch>
                        <a:fillRect/>
                      </a:stretch>
                    </p:blipFill>
                    <p:spPr>
                      <a:xfrm>
                        <a:off x="899592" y="2708920"/>
                        <a:ext cx="2664296" cy="48184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93796671"/>
              </p:ext>
            </p:extLst>
          </p:nvPr>
        </p:nvGraphicFramePr>
        <p:xfrm>
          <a:off x="3491880" y="4797152"/>
          <a:ext cx="2290762" cy="1046163"/>
        </p:xfrm>
        <a:graphic>
          <a:graphicData uri="http://schemas.openxmlformats.org/presentationml/2006/ole">
            <mc:AlternateContent xmlns:mc="http://schemas.openxmlformats.org/markup-compatibility/2006">
              <mc:Choice xmlns:v="urn:schemas-microsoft-com:vml" Requires="v">
                <p:oleObj spid="_x0000_s22871" name="Equation" r:id="rId7" imgW="1028520" imgH="469800" progId="Equation.DSMT4">
                  <p:embed/>
                </p:oleObj>
              </mc:Choice>
              <mc:Fallback>
                <p:oleObj name="Equation" r:id="rId7" imgW="1028520" imgH="469800" progId="Equation.DSMT4">
                  <p:embed/>
                  <p:pic>
                    <p:nvPicPr>
                      <p:cNvPr id="0" name="对象 3"/>
                      <p:cNvPicPr>
                        <a:picLocks noChangeAspect="1" noChangeArrowheads="1"/>
                      </p:cNvPicPr>
                      <p:nvPr/>
                    </p:nvPicPr>
                    <p:blipFill>
                      <a:blip r:embed="rId8"/>
                      <a:srcRect/>
                      <a:stretch>
                        <a:fillRect/>
                      </a:stretch>
                    </p:blipFill>
                    <p:spPr bwMode="auto">
                      <a:xfrm>
                        <a:off x="3491880" y="4797152"/>
                        <a:ext cx="2290762"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019757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越多人关注</a:t>
            </a:r>
            <a:r>
              <a:rPr lang="en-US" altLang="zh-CN" dirty="0" smtClean="0"/>
              <a:t>=</a:t>
            </a:r>
            <a:r>
              <a:rPr lang="zh-CN" altLang="en-US" dirty="0" smtClean="0"/>
              <a:t>权重越低</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在基于用户的推荐中，一般来说，两个用户之间的共同评分越多，这两个用户越相似，同时在上面所讲的相似度计算方法中认为每一个共同评分对于相似度提高的贡献是平等的，但是这其实是不符合事实的。</a:t>
            </a:r>
            <a:endParaRPr lang="en-US" altLang="zh-CN" sz="2800" dirty="0" smtClean="0"/>
          </a:p>
          <a:p>
            <a:r>
              <a:rPr lang="zh-CN" altLang="en-US" sz="2800" dirty="0" smtClean="0"/>
              <a:t>比如对于</a:t>
            </a:r>
            <a:r>
              <a:rPr lang="en-US" altLang="zh-CN" sz="2800" dirty="0" smtClean="0"/>
              <a:t>《</a:t>
            </a:r>
            <a:r>
              <a:rPr lang="zh-CN" altLang="en-US" sz="2800" dirty="0" smtClean="0"/>
              <a:t>流浪地球</a:t>
            </a:r>
            <a:r>
              <a:rPr lang="en-US" altLang="zh-CN" sz="2800" dirty="0" smtClean="0"/>
              <a:t>》</a:t>
            </a:r>
            <a:r>
              <a:rPr lang="zh-CN" altLang="en-US" sz="2800" dirty="0" smtClean="0"/>
              <a:t>，大部分人的评价都是很高的，即大部分人的评分都类似，但不可能大部分人的偏好都是一样的，所以向</a:t>
            </a:r>
            <a:r>
              <a:rPr lang="en-US" altLang="zh-CN" sz="2800" dirty="0" smtClean="0"/>
              <a:t>《</a:t>
            </a:r>
            <a:r>
              <a:rPr lang="zh-CN" altLang="en-US" sz="2800" dirty="0" smtClean="0"/>
              <a:t>流浪地球</a:t>
            </a:r>
            <a:r>
              <a:rPr lang="en-US" altLang="zh-CN" sz="2800" dirty="0" smtClean="0"/>
              <a:t>》</a:t>
            </a:r>
            <a:r>
              <a:rPr lang="zh-CN" altLang="en-US" sz="2800" dirty="0" smtClean="0"/>
              <a:t>这种很多人关注且评价近似的物品，其评分对于提升两个用户之间的相似度的作用是不大的。</a:t>
            </a:r>
            <a:endParaRPr lang="zh-CN" altLang="en-US" sz="2800" dirty="0"/>
          </a:p>
        </p:txBody>
      </p:sp>
    </p:spTree>
    <p:extLst>
      <p:ext uri="{BB962C8B-B14F-4D97-AF65-F5344CB8AC3E}">
        <p14:creationId xmlns:p14="http://schemas.microsoft.com/office/powerpoint/2010/main" val="12112969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基于邻域的推荐方法</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基于邻域的推荐方法也可以分为两类：基于用户的推荐和基于物品的推荐。</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1383739414"/>
              </p:ext>
            </p:extLst>
          </p:nvPr>
        </p:nvGraphicFramePr>
        <p:xfrm>
          <a:off x="3600053" y="3710645"/>
          <a:ext cx="2993332" cy="2952328"/>
        </p:xfrm>
        <a:graphic>
          <a:graphicData uri="http://schemas.openxmlformats.org/presentationml/2006/ole">
            <mc:AlternateContent xmlns:mc="http://schemas.openxmlformats.org/markup-compatibility/2006">
              <mc:Choice xmlns:v="urn:schemas-microsoft-com:vml" Requires="v">
                <p:oleObj spid="_x0000_s1230" name="Equation" r:id="rId3" imgW="927000" imgH="914400" progId="Equation.DSMT4">
                  <p:embed/>
                </p:oleObj>
              </mc:Choice>
              <mc:Fallback>
                <p:oleObj name="Equation" r:id="rId3" imgW="927000" imgH="914400" progId="Equation.DSMT4">
                  <p:embed/>
                  <p:pic>
                    <p:nvPicPr>
                      <p:cNvPr id="0" name=""/>
                      <p:cNvPicPr/>
                      <p:nvPr/>
                    </p:nvPicPr>
                    <p:blipFill>
                      <a:blip r:embed="rId4"/>
                      <a:stretch>
                        <a:fillRect/>
                      </a:stretch>
                    </p:blipFill>
                    <p:spPr>
                      <a:xfrm>
                        <a:off x="3600053" y="3710645"/>
                        <a:ext cx="2993332" cy="2952328"/>
                      </a:xfrm>
                      <a:prstGeom prst="rect">
                        <a:avLst/>
                      </a:prstGeom>
                    </p:spPr>
                  </p:pic>
                </p:oleObj>
              </mc:Fallback>
            </mc:AlternateContent>
          </a:graphicData>
        </a:graphic>
      </p:graphicFrame>
      <p:sp>
        <p:nvSpPr>
          <p:cNvPr id="5" name="TextBox 4"/>
          <p:cNvSpPr txBox="1"/>
          <p:nvPr/>
        </p:nvSpPr>
        <p:spPr>
          <a:xfrm>
            <a:off x="2431398" y="3897052"/>
            <a:ext cx="1024639" cy="461665"/>
          </a:xfrm>
          <a:prstGeom prst="rect">
            <a:avLst/>
          </a:prstGeom>
          <a:noFill/>
        </p:spPr>
        <p:txBody>
          <a:bodyPr wrap="none" rtlCol="0">
            <a:spAutoFit/>
          </a:bodyPr>
          <a:lstStyle/>
          <a:p>
            <a:r>
              <a:rPr lang="zh-CN" altLang="en-US" sz="2400" dirty="0" smtClean="0">
                <a:solidFill>
                  <a:prstClr val="black"/>
                </a:solidFill>
                <a:latin typeface="等线" panose="020F0502020204030204"/>
                <a:ea typeface="宋体"/>
              </a:rPr>
              <a:t>用户 </a:t>
            </a:r>
            <a:r>
              <a:rPr lang="en-US" altLang="zh-CN" sz="2400" dirty="0" smtClean="0">
                <a:solidFill>
                  <a:prstClr val="black"/>
                </a:solidFill>
                <a:latin typeface="等线" panose="020F0502020204030204"/>
                <a:ea typeface="宋体"/>
              </a:rPr>
              <a:t>1</a:t>
            </a:r>
            <a:endParaRPr lang="zh-CN" altLang="en-US" sz="2400" dirty="0">
              <a:solidFill>
                <a:prstClr val="black"/>
              </a:solidFill>
              <a:latin typeface="等线" panose="020F0502020204030204"/>
              <a:ea typeface="宋体"/>
            </a:endParaRPr>
          </a:p>
        </p:txBody>
      </p:sp>
      <p:sp>
        <p:nvSpPr>
          <p:cNvPr id="6" name="TextBox 5"/>
          <p:cNvSpPr txBox="1"/>
          <p:nvPr/>
        </p:nvSpPr>
        <p:spPr>
          <a:xfrm>
            <a:off x="2431397" y="4646749"/>
            <a:ext cx="1024639" cy="461665"/>
          </a:xfrm>
          <a:prstGeom prst="rect">
            <a:avLst/>
          </a:prstGeom>
          <a:noFill/>
        </p:spPr>
        <p:txBody>
          <a:bodyPr wrap="none" rtlCol="0">
            <a:spAutoFit/>
          </a:bodyPr>
          <a:lstStyle/>
          <a:p>
            <a:r>
              <a:rPr lang="zh-CN" altLang="en-US" sz="2400" dirty="0" smtClean="0">
                <a:solidFill>
                  <a:prstClr val="black"/>
                </a:solidFill>
                <a:latin typeface="等线" panose="020F0502020204030204"/>
                <a:ea typeface="宋体"/>
              </a:rPr>
              <a:t>用户 </a:t>
            </a:r>
            <a:r>
              <a:rPr lang="en-US" altLang="zh-CN" sz="2400" dirty="0" smtClean="0">
                <a:solidFill>
                  <a:prstClr val="black"/>
                </a:solidFill>
                <a:latin typeface="等线" panose="020F0502020204030204"/>
                <a:ea typeface="宋体"/>
              </a:rPr>
              <a:t>2</a:t>
            </a:r>
            <a:endParaRPr lang="zh-CN" altLang="en-US" sz="2400" dirty="0">
              <a:solidFill>
                <a:prstClr val="black"/>
              </a:solidFill>
              <a:latin typeface="等线" panose="020F0502020204030204"/>
              <a:ea typeface="宋体"/>
            </a:endParaRPr>
          </a:p>
        </p:txBody>
      </p:sp>
      <p:sp>
        <p:nvSpPr>
          <p:cNvPr id="7" name="TextBox 6"/>
          <p:cNvSpPr txBox="1"/>
          <p:nvPr/>
        </p:nvSpPr>
        <p:spPr>
          <a:xfrm>
            <a:off x="2431398" y="5366829"/>
            <a:ext cx="1024639" cy="461665"/>
          </a:xfrm>
          <a:prstGeom prst="rect">
            <a:avLst/>
          </a:prstGeom>
          <a:noFill/>
        </p:spPr>
        <p:txBody>
          <a:bodyPr wrap="none" rtlCol="0">
            <a:spAutoFit/>
          </a:bodyPr>
          <a:lstStyle/>
          <a:p>
            <a:r>
              <a:rPr lang="zh-CN" altLang="en-US" sz="2400" dirty="0" smtClean="0">
                <a:solidFill>
                  <a:prstClr val="black"/>
                </a:solidFill>
                <a:latin typeface="等线" panose="020F0502020204030204"/>
                <a:ea typeface="宋体"/>
              </a:rPr>
              <a:t>用户 </a:t>
            </a:r>
            <a:r>
              <a:rPr lang="en-US" altLang="zh-CN" sz="2400" dirty="0" smtClean="0">
                <a:solidFill>
                  <a:prstClr val="black"/>
                </a:solidFill>
                <a:latin typeface="等线" panose="020F0502020204030204"/>
                <a:ea typeface="宋体"/>
              </a:rPr>
              <a:t>3</a:t>
            </a:r>
            <a:endParaRPr lang="zh-CN" altLang="en-US" sz="2400" dirty="0">
              <a:solidFill>
                <a:prstClr val="black"/>
              </a:solidFill>
              <a:latin typeface="等线" panose="020F0502020204030204"/>
              <a:ea typeface="宋体"/>
            </a:endParaRPr>
          </a:p>
        </p:txBody>
      </p:sp>
      <p:sp>
        <p:nvSpPr>
          <p:cNvPr id="8" name="TextBox 7"/>
          <p:cNvSpPr txBox="1"/>
          <p:nvPr/>
        </p:nvSpPr>
        <p:spPr>
          <a:xfrm>
            <a:off x="2431398" y="6014901"/>
            <a:ext cx="1024639" cy="461665"/>
          </a:xfrm>
          <a:prstGeom prst="rect">
            <a:avLst/>
          </a:prstGeom>
          <a:noFill/>
        </p:spPr>
        <p:txBody>
          <a:bodyPr wrap="none" rtlCol="0">
            <a:spAutoFit/>
          </a:bodyPr>
          <a:lstStyle/>
          <a:p>
            <a:r>
              <a:rPr lang="zh-CN" altLang="en-US" sz="2400" dirty="0" smtClean="0">
                <a:solidFill>
                  <a:prstClr val="black"/>
                </a:solidFill>
                <a:latin typeface="等线" panose="020F0502020204030204"/>
                <a:ea typeface="宋体"/>
              </a:rPr>
              <a:t>用户 </a:t>
            </a:r>
            <a:r>
              <a:rPr lang="en-US" altLang="zh-CN" sz="2400" dirty="0" smtClean="0">
                <a:solidFill>
                  <a:prstClr val="black"/>
                </a:solidFill>
                <a:latin typeface="等线" panose="020F0502020204030204"/>
                <a:ea typeface="宋体"/>
              </a:rPr>
              <a:t>4</a:t>
            </a:r>
            <a:endParaRPr lang="zh-CN" altLang="en-US" sz="2400" dirty="0">
              <a:solidFill>
                <a:prstClr val="black"/>
              </a:solidFill>
              <a:latin typeface="等线" panose="020F0502020204030204"/>
              <a:ea typeface="宋体"/>
            </a:endParaRPr>
          </a:p>
        </p:txBody>
      </p:sp>
      <p:sp>
        <p:nvSpPr>
          <p:cNvPr id="9" name="TextBox 8"/>
          <p:cNvSpPr txBox="1"/>
          <p:nvPr/>
        </p:nvSpPr>
        <p:spPr>
          <a:xfrm>
            <a:off x="3816077" y="2510316"/>
            <a:ext cx="492443" cy="1200329"/>
          </a:xfrm>
          <a:prstGeom prst="rect">
            <a:avLst/>
          </a:prstGeom>
          <a:noFill/>
        </p:spPr>
        <p:txBody>
          <a:bodyPr wrap="none" rtlCol="0">
            <a:spAutoFit/>
          </a:bodyPr>
          <a:lstStyle/>
          <a:p>
            <a:pPr algn="ctr"/>
            <a:r>
              <a:rPr lang="zh-CN" altLang="en-US" sz="2400" dirty="0" smtClean="0">
                <a:solidFill>
                  <a:prstClr val="black"/>
                </a:solidFill>
                <a:latin typeface="等线" panose="020F0502020204030204"/>
                <a:ea typeface="宋体"/>
              </a:rPr>
              <a:t>物</a:t>
            </a:r>
            <a:endParaRPr lang="en-US" altLang="zh-CN" sz="2400" dirty="0" smtClean="0">
              <a:solidFill>
                <a:prstClr val="black"/>
              </a:solidFill>
              <a:latin typeface="等线" panose="020F0502020204030204"/>
              <a:ea typeface="宋体"/>
            </a:endParaRPr>
          </a:p>
          <a:p>
            <a:pPr algn="ctr"/>
            <a:r>
              <a:rPr lang="zh-CN" altLang="en-US" sz="2400" dirty="0" smtClean="0">
                <a:solidFill>
                  <a:prstClr val="black"/>
                </a:solidFill>
                <a:latin typeface="等线" panose="020F0502020204030204"/>
                <a:ea typeface="宋体"/>
              </a:rPr>
              <a:t>品</a:t>
            </a:r>
            <a:endParaRPr lang="en-US" altLang="zh-CN" sz="2400" dirty="0" smtClean="0">
              <a:solidFill>
                <a:prstClr val="black"/>
              </a:solidFill>
              <a:latin typeface="等线" panose="020F0502020204030204"/>
              <a:ea typeface="宋体"/>
            </a:endParaRPr>
          </a:p>
          <a:p>
            <a:pPr algn="ctr"/>
            <a:r>
              <a:rPr lang="en-US" altLang="zh-CN" sz="2400" dirty="0" smtClean="0">
                <a:solidFill>
                  <a:prstClr val="black"/>
                </a:solidFill>
                <a:latin typeface="等线" panose="020F0502020204030204"/>
                <a:ea typeface="宋体"/>
              </a:rPr>
              <a:t>1</a:t>
            </a:r>
            <a:endParaRPr lang="zh-CN" altLang="en-US" sz="2400" dirty="0">
              <a:solidFill>
                <a:prstClr val="black"/>
              </a:solidFill>
              <a:latin typeface="等线" panose="020F0502020204030204"/>
              <a:ea typeface="宋体"/>
            </a:endParaRPr>
          </a:p>
        </p:txBody>
      </p:sp>
      <p:sp>
        <p:nvSpPr>
          <p:cNvPr id="10" name="TextBox 9"/>
          <p:cNvSpPr txBox="1"/>
          <p:nvPr/>
        </p:nvSpPr>
        <p:spPr>
          <a:xfrm>
            <a:off x="4536157" y="2510316"/>
            <a:ext cx="492443" cy="1200329"/>
          </a:xfrm>
          <a:prstGeom prst="rect">
            <a:avLst/>
          </a:prstGeom>
          <a:noFill/>
        </p:spPr>
        <p:txBody>
          <a:bodyPr wrap="none" rtlCol="0">
            <a:spAutoFit/>
          </a:bodyPr>
          <a:lstStyle/>
          <a:p>
            <a:pPr algn="ctr"/>
            <a:r>
              <a:rPr lang="zh-CN" altLang="en-US" sz="2400" dirty="0" smtClean="0">
                <a:solidFill>
                  <a:prstClr val="black"/>
                </a:solidFill>
                <a:latin typeface="等线" panose="020F0502020204030204"/>
                <a:ea typeface="宋体"/>
              </a:rPr>
              <a:t>物</a:t>
            </a:r>
            <a:endParaRPr lang="en-US" altLang="zh-CN" sz="2400" dirty="0" smtClean="0">
              <a:solidFill>
                <a:prstClr val="black"/>
              </a:solidFill>
              <a:latin typeface="等线" panose="020F0502020204030204"/>
              <a:ea typeface="宋体"/>
            </a:endParaRPr>
          </a:p>
          <a:p>
            <a:pPr algn="ctr"/>
            <a:r>
              <a:rPr lang="zh-CN" altLang="en-US" sz="2400" dirty="0" smtClean="0">
                <a:solidFill>
                  <a:prstClr val="black"/>
                </a:solidFill>
                <a:latin typeface="等线" panose="020F0502020204030204"/>
                <a:ea typeface="宋体"/>
              </a:rPr>
              <a:t>品</a:t>
            </a:r>
            <a:endParaRPr lang="en-US" altLang="zh-CN" sz="2400" dirty="0" smtClean="0">
              <a:solidFill>
                <a:prstClr val="black"/>
              </a:solidFill>
              <a:latin typeface="等线" panose="020F0502020204030204"/>
              <a:ea typeface="宋体"/>
            </a:endParaRPr>
          </a:p>
          <a:p>
            <a:pPr algn="ctr"/>
            <a:r>
              <a:rPr lang="en-US" altLang="zh-CN" sz="2400" dirty="0">
                <a:solidFill>
                  <a:prstClr val="black"/>
                </a:solidFill>
                <a:latin typeface="等线" panose="020F0502020204030204"/>
                <a:ea typeface="宋体"/>
              </a:rPr>
              <a:t>2</a:t>
            </a:r>
            <a:endParaRPr lang="zh-CN" altLang="en-US" sz="2400" dirty="0">
              <a:solidFill>
                <a:prstClr val="black"/>
              </a:solidFill>
              <a:latin typeface="等线" panose="020F0502020204030204"/>
              <a:ea typeface="宋体"/>
            </a:endParaRPr>
          </a:p>
        </p:txBody>
      </p:sp>
      <p:sp>
        <p:nvSpPr>
          <p:cNvPr id="11" name="TextBox 10"/>
          <p:cNvSpPr txBox="1"/>
          <p:nvPr/>
        </p:nvSpPr>
        <p:spPr>
          <a:xfrm>
            <a:off x="5256236" y="2510316"/>
            <a:ext cx="492443" cy="1200329"/>
          </a:xfrm>
          <a:prstGeom prst="rect">
            <a:avLst/>
          </a:prstGeom>
          <a:noFill/>
        </p:spPr>
        <p:txBody>
          <a:bodyPr wrap="none" rtlCol="0">
            <a:spAutoFit/>
          </a:bodyPr>
          <a:lstStyle/>
          <a:p>
            <a:pPr algn="ctr"/>
            <a:r>
              <a:rPr lang="zh-CN" altLang="en-US" sz="2400" dirty="0" smtClean="0">
                <a:solidFill>
                  <a:prstClr val="black"/>
                </a:solidFill>
                <a:latin typeface="等线" panose="020F0502020204030204"/>
                <a:ea typeface="宋体"/>
              </a:rPr>
              <a:t>物</a:t>
            </a:r>
            <a:endParaRPr lang="en-US" altLang="zh-CN" sz="2400" dirty="0" smtClean="0">
              <a:solidFill>
                <a:prstClr val="black"/>
              </a:solidFill>
              <a:latin typeface="等线" panose="020F0502020204030204"/>
              <a:ea typeface="宋体"/>
            </a:endParaRPr>
          </a:p>
          <a:p>
            <a:pPr algn="ctr"/>
            <a:r>
              <a:rPr lang="zh-CN" altLang="en-US" sz="2400" dirty="0" smtClean="0">
                <a:solidFill>
                  <a:prstClr val="black"/>
                </a:solidFill>
                <a:latin typeface="等线" panose="020F0502020204030204"/>
                <a:ea typeface="宋体"/>
              </a:rPr>
              <a:t>品</a:t>
            </a:r>
            <a:endParaRPr lang="en-US" altLang="zh-CN" sz="2400" dirty="0" smtClean="0">
              <a:solidFill>
                <a:prstClr val="black"/>
              </a:solidFill>
              <a:latin typeface="等线" panose="020F0502020204030204"/>
              <a:ea typeface="宋体"/>
            </a:endParaRPr>
          </a:p>
          <a:p>
            <a:pPr algn="ctr"/>
            <a:r>
              <a:rPr lang="en-US" altLang="zh-CN" sz="2400" dirty="0">
                <a:solidFill>
                  <a:prstClr val="black"/>
                </a:solidFill>
                <a:latin typeface="等线" panose="020F0502020204030204"/>
                <a:ea typeface="宋体"/>
              </a:rPr>
              <a:t>3</a:t>
            </a:r>
            <a:endParaRPr lang="zh-CN" altLang="en-US" sz="2400" dirty="0">
              <a:solidFill>
                <a:prstClr val="black"/>
              </a:solidFill>
              <a:latin typeface="等线" panose="020F0502020204030204"/>
              <a:ea typeface="宋体"/>
            </a:endParaRPr>
          </a:p>
        </p:txBody>
      </p:sp>
      <p:sp>
        <p:nvSpPr>
          <p:cNvPr id="12" name="TextBox 11"/>
          <p:cNvSpPr txBox="1"/>
          <p:nvPr/>
        </p:nvSpPr>
        <p:spPr>
          <a:xfrm>
            <a:off x="5904309" y="2510316"/>
            <a:ext cx="492443" cy="1200329"/>
          </a:xfrm>
          <a:prstGeom prst="rect">
            <a:avLst/>
          </a:prstGeom>
          <a:noFill/>
        </p:spPr>
        <p:txBody>
          <a:bodyPr wrap="none" rtlCol="0">
            <a:spAutoFit/>
          </a:bodyPr>
          <a:lstStyle/>
          <a:p>
            <a:pPr algn="ctr"/>
            <a:r>
              <a:rPr lang="zh-CN" altLang="en-US" sz="2400" dirty="0" smtClean="0">
                <a:solidFill>
                  <a:prstClr val="black"/>
                </a:solidFill>
                <a:latin typeface="等线" panose="020F0502020204030204"/>
                <a:ea typeface="宋体"/>
              </a:rPr>
              <a:t>物</a:t>
            </a:r>
            <a:endParaRPr lang="en-US" altLang="zh-CN" sz="2400" dirty="0" smtClean="0">
              <a:solidFill>
                <a:prstClr val="black"/>
              </a:solidFill>
              <a:latin typeface="等线" panose="020F0502020204030204"/>
              <a:ea typeface="宋体"/>
            </a:endParaRPr>
          </a:p>
          <a:p>
            <a:pPr algn="ctr"/>
            <a:r>
              <a:rPr lang="zh-CN" altLang="en-US" sz="2400" dirty="0" smtClean="0">
                <a:solidFill>
                  <a:prstClr val="black"/>
                </a:solidFill>
                <a:latin typeface="等线" panose="020F0502020204030204"/>
                <a:ea typeface="宋体"/>
              </a:rPr>
              <a:t>品</a:t>
            </a:r>
            <a:endParaRPr lang="en-US" altLang="zh-CN" sz="2400" dirty="0" smtClean="0">
              <a:solidFill>
                <a:prstClr val="black"/>
              </a:solidFill>
              <a:latin typeface="等线" panose="020F0502020204030204"/>
              <a:ea typeface="宋体"/>
            </a:endParaRPr>
          </a:p>
          <a:p>
            <a:pPr algn="ctr"/>
            <a:r>
              <a:rPr lang="en-US" altLang="zh-CN" sz="2400" dirty="0">
                <a:solidFill>
                  <a:prstClr val="black"/>
                </a:solidFill>
                <a:latin typeface="等线" panose="020F0502020204030204"/>
                <a:ea typeface="宋体"/>
              </a:rPr>
              <a:t>4</a:t>
            </a:r>
            <a:endParaRPr lang="zh-CN" altLang="en-US" sz="2400" dirty="0">
              <a:solidFill>
                <a:prstClr val="black"/>
              </a:solidFill>
              <a:latin typeface="等线" panose="020F0502020204030204"/>
              <a:ea typeface="宋体"/>
            </a:endParaRPr>
          </a:p>
        </p:txBody>
      </p:sp>
    </p:spTree>
    <p:extLst>
      <p:ext uri="{BB962C8B-B14F-4D97-AF65-F5344CB8AC3E}">
        <p14:creationId xmlns:p14="http://schemas.microsoft.com/office/powerpoint/2010/main" val="20782201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越多人关注</a:t>
            </a:r>
            <a:r>
              <a:rPr lang="en-US" altLang="zh-CN" dirty="0"/>
              <a:t>=</a:t>
            </a:r>
            <a:r>
              <a:rPr lang="zh-CN" altLang="en-US" dirty="0"/>
              <a:t>权重越低</a:t>
            </a:r>
          </a:p>
        </p:txBody>
      </p:sp>
      <p:sp>
        <p:nvSpPr>
          <p:cNvPr id="3" name="内容占位符 2"/>
          <p:cNvSpPr>
            <a:spLocks noGrp="1"/>
          </p:cNvSpPr>
          <p:nvPr>
            <p:ph idx="1"/>
          </p:nvPr>
        </p:nvSpPr>
        <p:spPr/>
        <p:txBody>
          <a:bodyPr>
            <a:normAutofit/>
          </a:bodyPr>
          <a:lstStyle/>
          <a:p>
            <a:r>
              <a:rPr lang="zh-CN" altLang="en-US" sz="2800" dirty="0" smtClean="0"/>
              <a:t>推荐系统解决这个问题的方法是使用反用户频率</a:t>
            </a:r>
            <a:r>
              <a:rPr lang="en-US" altLang="zh-CN" sz="2800" dirty="0" smtClean="0"/>
              <a:t>(Inverse User Frequency)</a:t>
            </a:r>
            <a:r>
              <a:rPr lang="zh-CN" altLang="en-US" sz="2800" dirty="0" smtClean="0"/>
              <a:t>，该方法给每一个物品</a:t>
            </a:r>
            <a:r>
              <a:rPr lang="en-US" altLang="zh-CN" sz="2800" dirty="0" err="1" smtClean="0"/>
              <a:t>i</a:t>
            </a:r>
            <a:r>
              <a:rPr lang="zh-CN" altLang="en-US" sz="2800" dirty="0" smtClean="0"/>
              <a:t>一个权重：</a:t>
            </a:r>
            <a:endParaRPr lang="en-US" altLang="zh-CN" sz="2800" dirty="0" smtClean="0"/>
          </a:p>
          <a:p>
            <a:endParaRPr lang="en-US" altLang="zh-CN" sz="2800" dirty="0"/>
          </a:p>
          <a:p>
            <a:endParaRPr lang="en-US" altLang="zh-CN" sz="2800" dirty="0" smtClean="0"/>
          </a:p>
          <a:p>
            <a:r>
              <a:rPr lang="zh-CN" altLang="en-US" sz="2800" dirty="0" smtClean="0"/>
              <a:t>同时相似度计算方式</a:t>
            </a:r>
            <a:r>
              <a:rPr lang="en-US" altLang="zh-CN" sz="2800" dirty="0" smtClean="0"/>
              <a:t>(</a:t>
            </a:r>
            <a:r>
              <a:rPr lang="zh-CN" altLang="en-US" sz="2800" dirty="0" smtClean="0"/>
              <a:t>以皮尔逊相似度为例</a:t>
            </a:r>
            <a:r>
              <a:rPr lang="en-US" altLang="zh-CN" sz="2800" dirty="0" smtClean="0"/>
              <a:t>)</a:t>
            </a:r>
            <a:r>
              <a:rPr lang="zh-CN" altLang="en-US" sz="2800" dirty="0" smtClean="0"/>
              <a:t>改变为</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1605788257"/>
              </p:ext>
            </p:extLst>
          </p:nvPr>
        </p:nvGraphicFramePr>
        <p:xfrm>
          <a:off x="3846513" y="2852738"/>
          <a:ext cx="2024062" cy="1152525"/>
        </p:xfrm>
        <a:graphic>
          <a:graphicData uri="http://schemas.openxmlformats.org/presentationml/2006/ole">
            <mc:AlternateContent xmlns:mc="http://schemas.openxmlformats.org/markup-compatibility/2006">
              <mc:Choice xmlns:v="urn:schemas-microsoft-com:vml" Requires="v">
                <p:oleObj spid="_x0000_s23833" name="Equation" r:id="rId3" imgW="825480" imgH="469800" progId="Equation.DSMT4">
                  <p:embed/>
                </p:oleObj>
              </mc:Choice>
              <mc:Fallback>
                <p:oleObj name="Equation" r:id="rId3" imgW="825480" imgH="469800" progId="Equation.DSMT4">
                  <p:embed/>
                  <p:pic>
                    <p:nvPicPr>
                      <p:cNvPr id="0" name=""/>
                      <p:cNvPicPr/>
                      <p:nvPr/>
                    </p:nvPicPr>
                    <p:blipFill>
                      <a:blip r:embed="rId4"/>
                      <a:stretch>
                        <a:fillRect/>
                      </a:stretch>
                    </p:blipFill>
                    <p:spPr>
                      <a:xfrm>
                        <a:off x="3846513" y="2852738"/>
                        <a:ext cx="2024062" cy="11525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524177865"/>
              </p:ext>
            </p:extLst>
          </p:nvPr>
        </p:nvGraphicFramePr>
        <p:xfrm>
          <a:off x="1576388" y="4724400"/>
          <a:ext cx="6442075" cy="1800225"/>
        </p:xfrm>
        <a:graphic>
          <a:graphicData uri="http://schemas.openxmlformats.org/presentationml/2006/ole">
            <mc:AlternateContent xmlns:mc="http://schemas.openxmlformats.org/markup-compatibility/2006">
              <mc:Choice xmlns:v="urn:schemas-microsoft-com:vml" Requires="v">
                <p:oleObj spid="_x0000_s23834" name="Equation" r:id="rId5" imgW="2908080" imgH="812520" progId="Equation.DSMT4">
                  <p:embed/>
                </p:oleObj>
              </mc:Choice>
              <mc:Fallback>
                <p:oleObj name="Equation" r:id="rId5" imgW="2908080" imgH="812520" progId="Equation.DSMT4">
                  <p:embed/>
                  <p:pic>
                    <p:nvPicPr>
                      <p:cNvPr id="0" name="对象 3"/>
                      <p:cNvPicPr>
                        <a:picLocks noChangeAspect="1" noChangeArrowheads="1"/>
                      </p:cNvPicPr>
                      <p:nvPr/>
                    </p:nvPicPr>
                    <p:blipFill>
                      <a:blip r:embed="rId6"/>
                      <a:srcRect/>
                      <a:stretch>
                        <a:fillRect/>
                      </a:stretch>
                    </p:blipFill>
                    <p:spPr bwMode="auto">
                      <a:xfrm>
                        <a:off x="1576388" y="4724400"/>
                        <a:ext cx="64420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500834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TF-IDF</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latin typeface="Times New Roman" panose="02020603050405020304" pitchFamily="18" charset="0"/>
                <a:cs typeface="Times New Roman" panose="02020603050405020304" pitchFamily="18" charset="0"/>
              </a:rPr>
              <a:t>词频</a:t>
            </a:r>
            <a:r>
              <a:rPr lang="en-US" altLang="zh-CN" dirty="0" smtClean="0">
                <a:solidFill>
                  <a:prstClr val="black"/>
                </a:solidFill>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逆</a:t>
            </a:r>
            <a:r>
              <a:rPr lang="zh-CN" altLang="en-US" dirty="0">
                <a:latin typeface="Times New Roman" panose="02020603050405020304" pitchFamily="18" charset="0"/>
                <a:cs typeface="Times New Roman" panose="02020603050405020304" pitchFamily="18" charset="0"/>
              </a:rPr>
              <a:t>文本</a:t>
            </a:r>
            <a:r>
              <a:rPr lang="zh-CN" altLang="en-US" dirty="0" smtClean="0">
                <a:latin typeface="Times New Roman" panose="02020603050405020304" pitchFamily="18" charset="0"/>
                <a:cs typeface="Times New Roman" panose="02020603050405020304" pitchFamily="18" charset="0"/>
              </a:rPr>
              <a:t>频率</a:t>
            </a:r>
            <a:r>
              <a:rPr lang="en-US" altLang="zh-CN" dirty="0" smtClean="0">
                <a:latin typeface="Times New Roman" panose="02020603050405020304" pitchFamily="18" charset="0"/>
                <a:cs typeface="Times New Roman" panose="02020603050405020304" pitchFamily="18" charset="0"/>
              </a:rPr>
              <a:t>(term </a:t>
            </a:r>
            <a:r>
              <a:rPr lang="en-US" altLang="zh-CN" dirty="0">
                <a:latin typeface="Times New Roman" panose="02020603050405020304" pitchFamily="18" charset="0"/>
                <a:cs typeface="Times New Roman" panose="02020603050405020304" pitchFamily="18" charset="0"/>
              </a:rPr>
              <a:t>frequency–inverse document </a:t>
            </a:r>
            <a:r>
              <a:rPr lang="en-US" altLang="zh-CN" dirty="0" smtClean="0">
                <a:latin typeface="Times New Roman" panose="02020603050405020304" pitchFamily="18" charset="0"/>
                <a:cs typeface="Times New Roman" panose="02020603050405020304" pitchFamily="18" charset="0"/>
              </a:rPr>
              <a:t>frequency, </a:t>
            </a:r>
            <a:r>
              <a:rPr lang="en-US" altLang="zh-CN" dirty="0" err="1" smtClean="0">
                <a:latin typeface="Times New Roman" panose="02020603050405020304" pitchFamily="18" charset="0"/>
                <a:cs typeface="Times New Roman" panose="02020603050405020304" pitchFamily="18" charset="0"/>
              </a:rPr>
              <a:t>tf-idf</a:t>
            </a:r>
            <a:r>
              <a:rPr lang="en-US" altLang="zh-CN"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是一种用于信息检索与数据挖掘的常用加权</a:t>
            </a:r>
            <a:r>
              <a:rPr lang="zh-CN" altLang="en-US" dirty="0" smtClean="0">
                <a:latin typeface="Times New Roman" panose="02020603050405020304" pitchFamily="18" charset="0"/>
                <a:cs typeface="Times New Roman" panose="02020603050405020304" pitchFamily="18" charset="0"/>
              </a:rPr>
              <a:t>技术。该算法包含</a:t>
            </a:r>
            <a:r>
              <a:rPr lang="en-US" altLang="zh-CN" dirty="0" err="1" smtClean="0">
                <a:latin typeface="Times New Roman" panose="02020603050405020304" pitchFamily="18" charset="0"/>
                <a:cs typeface="Times New Roman" panose="02020603050405020304" pitchFamily="18" charset="0"/>
              </a:rPr>
              <a:t>tf</a:t>
            </a:r>
            <a:r>
              <a:rPr lang="zh-CN" altLang="en-US" dirty="0" smtClean="0">
                <a:latin typeface="Times New Roman" panose="02020603050405020304" pitchFamily="18" charset="0"/>
                <a:cs typeface="Times New Roman" panose="02020603050405020304" pitchFamily="18" charset="0"/>
              </a:rPr>
              <a:t>和</a:t>
            </a:r>
            <a:r>
              <a:rPr lang="en-US" altLang="zh-CN" dirty="0" err="1" smtClean="0">
                <a:latin typeface="Times New Roman" panose="02020603050405020304" pitchFamily="18" charset="0"/>
                <a:cs typeface="Times New Roman" panose="02020603050405020304" pitchFamily="18" charset="0"/>
              </a:rPr>
              <a:t>idf</a:t>
            </a:r>
            <a:r>
              <a:rPr lang="zh-CN" altLang="en-US" dirty="0" smtClean="0">
                <a:latin typeface="Times New Roman" panose="02020603050405020304" pitchFamily="18" charset="0"/>
                <a:cs typeface="Times New Roman" panose="02020603050405020304" pitchFamily="18" charset="0"/>
              </a:rPr>
              <a:t>两部分。</a:t>
            </a:r>
            <a:endParaRPr lang="en-US" altLang="zh-CN" dirty="0" smtClean="0">
              <a:latin typeface="Times New Roman" panose="02020603050405020304" pitchFamily="18" charset="0"/>
              <a:cs typeface="Times New Roman" panose="02020603050405020304" pitchFamily="18" charset="0"/>
            </a:endParaRPr>
          </a:p>
          <a:p>
            <a:r>
              <a:rPr lang="en-US" altLang="zh-CN" dirty="0" err="1" smtClean="0">
                <a:latin typeface="Times New Roman" panose="02020603050405020304" pitchFamily="18" charset="0"/>
                <a:cs typeface="Times New Roman" panose="02020603050405020304" pitchFamily="18" charset="0"/>
              </a:rPr>
              <a:t>tf</a:t>
            </a:r>
            <a:r>
              <a:rPr lang="zh-CN" altLang="en-US" dirty="0" smtClean="0">
                <a:latin typeface="Times New Roman" panose="02020603050405020304" pitchFamily="18" charset="0"/>
                <a:cs typeface="Times New Roman" panose="02020603050405020304" pitchFamily="18" charset="0"/>
              </a:rPr>
              <a:t>指词频，即一个词除以某篇新闻的总字数就是这个词在这篇新闻中的词频。</a:t>
            </a:r>
            <a:endParaRPr lang="en-US" altLang="zh-CN" dirty="0" smtClean="0">
              <a:latin typeface="Times New Roman" panose="02020603050405020304" pitchFamily="18" charset="0"/>
              <a:cs typeface="Times New Roman" panose="02020603050405020304" pitchFamily="18" charset="0"/>
            </a:endParaRPr>
          </a:p>
          <a:p>
            <a:r>
              <a:rPr lang="en-US" altLang="zh-CN" dirty="0" err="1" smtClean="0">
                <a:latin typeface="Times New Roman" panose="02020603050405020304" pitchFamily="18" charset="0"/>
                <a:cs typeface="Times New Roman" panose="02020603050405020304" pitchFamily="18" charset="0"/>
              </a:rPr>
              <a:t>idf</a:t>
            </a:r>
            <a:r>
              <a:rPr lang="zh-CN" altLang="en-US" dirty="0" smtClean="0">
                <a:latin typeface="Times New Roman" panose="02020603050405020304" pitchFamily="18" charset="0"/>
                <a:cs typeface="Times New Roman" panose="02020603050405020304" pitchFamily="18" charset="0"/>
              </a:rPr>
              <a:t>的思想是如果一个词在很多新闻中出现，那么通过这个词很难对该新闻进行分类，计算新闻相似度时，它占的权重就会比较低。但是如果一个词只在很少的新闻中出现过，那么权重就会比较高。</a:t>
            </a:r>
            <a:endParaRPr lang="en-US" altLang="zh-CN" dirty="0" smtClean="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一个词对相似度贡献是</a:t>
            </a:r>
            <a:r>
              <a:rPr lang="en-US" altLang="zh-CN" dirty="0" err="1">
                <a:latin typeface="Times New Roman" panose="02020603050405020304" pitchFamily="18" charset="0"/>
                <a:cs typeface="Times New Roman" panose="02020603050405020304" pitchFamily="18" charset="0"/>
              </a:rPr>
              <a:t>tf</a:t>
            </a:r>
            <a:r>
              <a:rPr lang="zh-CN" altLang="en-US" dirty="0">
                <a:latin typeface="Times New Roman" panose="02020603050405020304" pitchFamily="18" charset="0"/>
                <a:cs typeface="Times New Roman" panose="02020603050405020304" pitchFamily="18" charset="0"/>
              </a:rPr>
              <a:t>和</a:t>
            </a:r>
            <a:r>
              <a:rPr lang="en-US" altLang="zh-CN" dirty="0" err="1">
                <a:latin typeface="Times New Roman" panose="02020603050405020304" pitchFamily="18" charset="0"/>
                <a:cs typeface="Times New Roman" panose="02020603050405020304" pitchFamily="18" charset="0"/>
              </a:rPr>
              <a:t>idf</a:t>
            </a:r>
            <a:r>
              <a:rPr lang="zh-CN" altLang="en-US" dirty="0">
                <a:latin typeface="Times New Roman" panose="02020603050405020304" pitchFamily="18" charset="0"/>
                <a:cs typeface="Times New Roman" panose="02020603050405020304" pitchFamily="18" charset="0"/>
              </a:rPr>
              <a:t>的</a:t>
            </a:r>
            <a:r>
              <a:rPr lang="zh-CN" altLang="en-US" dirty="0" smtClean="0">
                <a:latin typeface="Times New Roman" panose="02020603050405020304" pitchFamily="18" charset="0"/>
                <a:cs typeface="Times New Roman" panose="02020603050405020304" pitchFamily="18" charset="0"/>
              </a:rPr>
              <a:t>乘积。</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83698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IDF</a:t>
            </a:r>
            <a:r>
              <a:rPr lang="zh-CN" altLang="en-US" dirty="0" smtClean="0"/>
              <a:t>如何计算</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41140899"/>
              </p:ext>
            </p:extLst>
          </p:nvPr>
        </p:nvGraphicFramePr>
        <p:xfrm>
          <a:off x="539552" y="3717032"/>
          <a:ext cx="8224837" cy="1023937"/>
        </p:xfrm>
        <a:graphic>
          <a:graphicData uri="http://schemas.openxmlformats.org/presentationml/2006/ole">
            <mc:AlternateContent xmlns:mc="http://schemas.openxmlformats.org/markup-compatibility/2006">
              <mc:Choice xmlns:v="urn:schemas-microsoft-com:vml" Requires="v">
                <p:oleObj spid="_x0000_s71790" name="Equation" r:id="rId4" imgW="3670200" imgH="457200" progId="Equation.DSMT4">
                  <p:embed/>
                </p:oleObj>
              </mc:Choice>
              <mc:Fallback>
                <p:oleObj name="Equation" r:id="rId4" imgW="3670200" imgH="457200" progId="Equation.DSMT4">
                  <p:embed/>
                  <p:pic>
                    <p:nvPicPr>
                      <p:cNvPr id="0" name=""/>
                      <p:cNvPicPr/>
                      <p:nvPr/>
                    </p:nvPicPr>
                    <p:blipFill>
                      <a:blip r:embed="rId5"/>
                      <a:stretch>
                        <a:fillRect/>
                      </a:stretch>
                    </p:blipFill>
                    <p:spPr>
                      <a:xfrm>
                        <a:off x="539552" y="3717032"/>
                        <a:ext cx="8224837" cy="1023937"/>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893559953"/>
              </p:ext>
            </p:extLst>
          </p:nvPr>
        </p:nvGraphicFramePr>
        <p:xfrm>
          <a:off x="3124200" y="2060575"/>
          <a:ext cx="2608263" cy="1223963"/>
        </p:xfrm>
        <a:graphic>
          <a:graphicData uri="http://schemas.openxmlformats.org/presentationml/2006/ole">
            <mc:AlternateContent xmlns:mc="http://schemas.openxmlformats.org/markup-compatibility/2006">
              <mc:Choice xmlns:v="urn:schemas-microsoft-com:vml" Requires="v">
                <p:oleObj spid="_x0000_s71791" name="Equation" r:id="rId6" imgW="1028520" imgH="482400" progId="Equation.DSMT4">
                  <p:embed/>
                </p:oleObj>
              </mc:Choice>
              <mc:Fallback>
                <p:oleObj name="Equation" r:id="rId6" imgW="1028520" imgH="482400" progId="Equation.DSMT4">
                  <p:embed/>
                  <p:pic>
                    <p:nvPicPr>
                      <p:cNvPr id="0" name=""/>
                      <p:cNvPicPr/>
                      <p:nvPr/>
                    </p:nvPicPr>
                    <p:blipFill>
                      <a:blip r:embed="rId7"/>
                      <a:stretch>
                        <a:fillRect/>
                      </a:stretch>
                    </p:blipFill>
                    <p:spPr>
                      <a:xfrm>
                        <a:off x="3124200" y="2060575"/>
                        <a:ext cx="2608263" cy="1223963"/>
                      </a:xfrm>
                      <a:prstGeom prst="rect">
                        <a:avLst/>
                      </a:prstGeom>
                    </p:spPr>
                  </p:pic>
                </p:oleObj>
              </mc:Fallback>
            </mc:AlternateContent>
          </a:graphicData>
        </a:graphic>
      </p:graphicFrame>
    </p:spTree>
    <p:extLst>
      <p:ext uri="{BB962C8B-B14F-4D97-AF65-F5344CB8AC3E}">
        <p14:creationId xmlns:p14="http://schemas.microsoft.com/office/powerpoint/2010/main" val="14445091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假如一篇文件的总词语数是</a:t>
            </a:r>
            <a:r>
              <a:rPr lang="en-US" altLang="zh-CN" dirty="0">
                <a:latin typeface="Times New Roman" panose="02020603050405020304" pitchFamily="18" charset="0"/>
                <a:cs typeface="Times New Roman" panose="02020603050405020304" pitchFamily="18" charset="0"/>
              </a:rPr>
              <a:t>100</a:t>
            </a:r>
            <a:r>
              <a:rPr lang="zh-CN" altLang="en-US" dirty="0">
                <a:latin typeface="Times New Roman" panose="02020603050405020304" pitchFamily="18" charset="0"/>
                <a:cs typeface="Times New Roman" panose="02020603050405020304" pitchFamily="18" charset="0"/>
              </a:rPr>
              <a:t>个，而词语“母牛”出现了</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次，那么“母牛”一词在该文件中的词频就是</a:t>
            </a:r>
            <a:r>
              <a:rPr lang="en-US" altLang="zh-CN" dirty="0">
                <a:latin typeface="Times New Roman" panose="02020603050405020304" pitchFamily="18" charset="0"/>
                <a:cs typeface="Times New Roman" panose="02020603050405020304" pitchFamily="18" charset="0"/>
              </a:rPr>
              <a:t>3/100=0.03</a:t>
            </a:r>
            <a:r>
              <a:rPr lang="zh-CN" altLang="en-US" dirty="0">
                <a:latin typeface="Times New Roman" panose="02020603050405020304" pitchFamily="18" charset="0"/>
                <a:cs typeface="Times New Roman" panose="02020603050405020304" pitchFamily="18" charset="0"/>
              </a:rPr>
              <a:t>。而计算文件频率</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idf</a:t>
            </a:r>
            <a:r>
              <a:rPr lang="zh-CN" altLang="en-US"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的方法是以文件集的文件总数，除以出现“母牛”一词的文件数。所以，如果“母牛”一词在</a:t>
            </a:r>
            <a:r>
              <a:rPr lang="en-US" altLang="zh-CN" dirty="0">
                <a:latin typeface="Times New Roman" panose="02020603050405020304" pitchFamily="18" charset="0"/>
                <a:cs typeface="Times New Roman" panose="02020603050405020304" pitchFamily="18" charset="0"/>
              </a:rPr>
              <a:t>1,000</a:t>
            </a:r>
            <a:r>
              <a:rPr lang="zh-CN" altLang="en-US" dirty="0">
                <a:latin typeface="Times New Roman" panose="02020603050405020304" pitchFamily="18" charset="0"/>
                <a:cs typeface="Times New Roman" panose="02020603050405020304" pitchFamily="18" charset="0"/>
              </a:rPr>
              <a:t>份文件出现过，而文件总数是</a:t>
            </a:r>
            <a:r>
              <a:rPr lang="en-US" altLang="zh-CN" dirty="0">
                <a:latin typeface="Times New Roman" panose="02020603050405020304" pitchFamily="18" charset="0"/>
                <a:cs typeface="Times New Roman" panose="02020603050405020304" pitchFamily="18" charset="0"/>
              </a:rPr>
              <a:t>10,000,000</a:t>
            </a:r>
            <a:r>
              <a:rPr lang="zh-CN" altLang="en-US" dirty="0">
                <a:latin typeface="Times New Roman" panose="02020603050405020304" pitchFamily="18" charset="0"/>
                <a:cs typeface="Times New Roman" panose="02020603050405020304" pitchFamily="18" charset="0"/>
              </a:rPr>
              <a:t>份的话，其逆向文件频率就是</a:t>
            </a:r>
            <a:r>
              <a:rPr lang="en-US" altLang="zh-CN" dirty="0" smtClean="0">
                <a:latin typeface="Times New Roman" panose="02020603050405020304" pitchFamily="18" charset="0"/>
                <a:cs typeface="Times New Roman" panose="02020603050405020304" pitchFamily="18" charset="0"/>
              </a:rPr>
              <a:t>log(10,000,000 </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1,000)=4</a:t>
            </a:r>
            <a:r>
              <a:rPr lang="zh-CN" altLang="en-US" dirty="0">
                <a:latin typeface="Times New Roman" panose="02020603050405020304" pitchFamily="18" charset="0"/>
                <a:cs typeface="Times New Roman" panose="02020603050405020304" pitchFamily="18" charset="0"/>
              </a:rPr>
              <a:t>。最后的</a:t>
            </a:r>
            <a:r>
              <a:rPr lang="en-US" altLang="zh-CN" dirty="0" err="1">
                <a:latin typeface="Times New Roman" panose="02020603050405020304" pitchFamily="18" charset="0"/>
                <a:cs typeface="Times New Roman" panose="02020603050405020304" pitchFamily="18" charset="0"/>
              </a:rPr>
              <a:t>tf-idf</a:t>
            </a:r>
            <a:r>
              <a:rPr lang="zh-CN" altLang="en-US" dirty="0">
                <a:latin typeface="Times New Roman" panose="02020603050405020304" pitchFamily="18" charset="0"/>
                <a:cs typeface="Times New Roman" panose="02020603050405020304" pitchFamily="18" charset="0"/>
              </a:rPr>
              <a:t>的分数为</a:t>
            </a:r>
            <a:r>
              <a:rPr lang="en-US" altLang="zh-CN" dirty="0">
                <a:latin typeface="Times New Roman" panose="02020603050405020304" pitchFamily="18" charset="0"/>
                <a:cs typeface="Times New Roman" panose="02020603050405020304" pitchFamily="18" charset="0"/>
              </a:rPr>
              <a:t>0.03 * 4=0.12</a:t>
            </a:r>
            <a:r>
              <a:rPr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53202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为什么是</a:t>
            </a:r>
            <a:r>
              <a:rPr lang="en-US" altLang="zh-CN" dirty="0" smtClean="0"/>
              <a:t>log</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不管是反用户频率还是反文档频率，都可以看成是一种信息量的表示，在反用户频率中，被用户评分越多的物品能对用户近邻分析提供的信息越少，同样在文本相似度计算中，在所有文档中出现越多的词，能提供的信息量也越少，而信息熵的表示为：</a:t>
            </a:r>
            <a:endParaRPr lang="en-US" altLang="zh-CN" sz="2800" dirty="0" smtClean="0"/>
          </a:p>
          <a:p>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2587419042"/>
              </p:ext>
            </p:extLst>
          </p:nvPr>
        </p:nvGraphicFramePr>
        <p:xfrm>
          <a:off x="2771800" y="4437112"/>
          <a:ext cx="4048450" cy="792088"/>
        </p:xfrm>
        <a:graphic>
          <a:graphicData uri="http://schemas.openxmlformats.org/presentationml/2006/ole">
            <mc:AlternateContent xmlns:mc="http://schemas.openxmlformats.org/markup-compatibility/2006">
              <mc:Choice xmlns:v="urn:schemas-microsoft-com:vml" Requires="v">
                <p:oleObj spid="_x0000_s72759" name="Equation" r:id="rId3" imgW="1752480" imgH="342720" progId="Equation.DSMT4">
                  <p:embed/>
                </p:oleObj>
              </mc:Choice>
              <mc:Fallback>
                <p:oleObj name="Equation" r:id="rId3" imgW="1752480" imgH="342720" progId="Equation.DSMT4">
                  <p:embed/>
                  <p:pic>
                    <p:nvPicPr>
                      <p:cNvPr id="0" name=""/>
                      <p:cNvPicPr/>
                      <p:nvPr/>
                    </p:nvPicPr>
                    <p:blipFill>
                      <a:blip r:embed="rId4"/>
                      <a:stretch>
                        <a:fillRect/>
                      </a:stretch>
                    </p:blipFill>
                    <p:spPr>
                      <a:xfrm>
                        <a:off x="2771800" y="4437112"/>
                        <a:ext cx="4048450" cy="792088"/>
                      </a:xfrm>
                      <a:prstGeom prst="rect">
                        <a:avLst/>
                      </a:prstGeom>
                    </p:spPr>
                  </p:pic>
                </p:oleObj>
              </mc:Fallback>
            </mc:AlternateContent>
          </a:graphicData>
        </a:graphic>
      </p:graphicFrame>
    </p:spTree>
    <p:extLst>
      <p:ext uri="{BB962C8B-B14F-4D97-AF65-F5344CB8AC3E}">
        <p14:creationId xmlns:p14="http://schemas.microsoft.com/office/powerpoint/2010/main" val="18833966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基于用户与基于物品比较</a:t>
            </a:r>
            <a:endParaRPr lang="zh-CN" altLang="en-US" dirty="0"/>
          </a:p>
        </p:txBody>
      </p:sp>
      <p:sp>
        <p:nvSpPr>
          <p:cNvPr id="3" name="内容占位符 2"/>
          <p:cNvSpPr>
            <a:spLocks noGrp="1"/>
          </p:cNvSpPr>
          <p:nvPr>
            <p:ph idx="1"/>
          </p:nvPr>
        </p:nvSpPr>
        <p:spPr>
          <a:xfrm>
            <a:off x="457200" y="1600200"/>
            <a:ext cx="8229600" cy="5257800"/>
          </a:xfrm>
        </p:spPr>
        <p:txBody>
          <a:bodyPr>
            <a:normAutofit/>
          </a:bodyPr>
          <a:lstStyle/>
          <a:p>
            <a:r>
              <a:rPr lang="zh-CN" altLang="en-US" sz="2800" dirty="0" smtClean="0"/>
              <a:t>协同过滤推荐系统中选择基于用户的推荐还是基于物品的推荐需要考虑</a:t>
            </a:r>
            <a:r>
              <a:rPr lang="en-US" altLang="zh-CN" sz="2800" dirty="0" smtClean="0"/>
              <a:t>5</a:t>
            </a:r>
            <a:r>
              <a:rPr lang="zh-CN" altLang="en-US" sz="2800" dirty="0" smtClean="0"/>
              <a:t>个准则：准确性、效率、稳定性、</a:t>
            </a:r>
            <a:r>
              <a:rPr lang="zh-CN" altLang="en-US" sz="2800" dirty="0"/>
              <a:t>合理性</a:t>
            </a:r>
            <a:r>
              <a:rPr lang="zh-CN" altLang="en-US" sz="2800" dirty="0" smtClean="0"/>
              <a:t>和惊喜度。</a:t>
            </a:r>
            <a:endParaRPr lang="en-US" altLang="zh-CN" sz="2800" dirty="0" smtClean="0"/>
          </a:p>
          <a:p>
            <a:r>
              <a:rPr lang="zh-CN" altLang="en-US" sz="2800" dirty="0" smtClean="0">
                <a:solidFill>
                  <a:srgbClr val="FF0000"/>
                </a:solidFill>
              </a:rPr>
              <a:t>准确性</a:t>
            </a:r>
            <a:r>
              <a:rPr lang="zh-CN" altLang="en-US" sz="2800" dirty="0" smtClean="0"/>
              <a:t>：假设某个推荐系统中有</a:t>
            </a:r>
            <a:r>
              <a:rPr lang="en-US" altLang="zh-CN" sz="2800" dirty="0" smtClean="0"/>
              <a:t>1000</a:t>
            </a:r>
            <a:r>
              <a:rPr lang="zh-CN" altLang="en-US" sz="2800" dirty="0" smtClean="0"/>
              <a:t>个用户和</a:t>
            </a:r>
            <a:r>
              <a:rPr lang="en-US" altLang="zh-CN" sz="2800" dirty="0" smtClean="0"/>
              <a:t>100</a:t>
            </a:r>
            <a:r>
              <a:rPr lang="zh-CN" altLang="en-US" sz="2800" dirty="0" smtClean="0"/>
              <a:t>个物品，平均每个用户对</a:t>
            </a:r>
            <a:r>
              <a:rPr lang="en-US" altLang="zh-CN" sz="2800" dirty="0" smtClean="0"/>
              <a:t>10</a:t>
            </a:r>
            <a:r>
              <a:rPr lang="zh-CN" altLang="en-US" sz="2800" dirty="0" smtClean="0"/>
              <a:t>个物品进行过评分，由于基于用户进行推荐时数据维度较低，所以其潜在近邻数一定更多，但是由于平均每个用户只对</a:t>
            </a:r>
            <a:r>
              <a:rPr lang="en-US" altLang="zh-CN" sz="2800" dirty="0" smtClean="0"/>
              <a:t>10</a:t>
            </a:r>
            <a:r>
              <a:rPr lang="zh-CN" altLang="en-US" sz="2800" dirty="0" smtClean="0"/>
              <a:t>个物品有评分，那么两个用户之间对同一个物品的评分数量平均只有</a:t>
            </a:r>
            <a:r>
              <a:rPr lang="en-US" altLang="zh-CN" sz="2800" dirty="0" smtClean="0"/>
              <a:t>1</a:t>
            </a:r>
            <a:r>
              <a:rPr lang="zh-CN" altLang="en-US" sz="2800" dirty="0" smtClean="0"/>
              <a:t>个，而如果基于物品进行推荐，那么两个物品之间平均有</a:t>
            </a:r>
            <a:r>
              <a:rPr lang="en-US" altLang="zh-CN" sz="2800" dirty="0" smtClean="0"/>
              <a:t>10</a:t>
            </a:r>
            <a:r>
              <a:rPr lang="zh-CN" altLang="en-US" sz="2800" dirty="0"/>
              <a:t>个用户共同进行过</a:t>
            </a:r>
            <a:r>
              <a:rPr lang="zh-CN" altLang="en-US" sz="2800" dirty="0" smtClean="0"/>
              <a:t>评价。</a:t>
            </a:r>
            <a:endParaRPr lang="zh-CN" altLang="en-US" sz="2800" dirty="0"/>
          </a:p>
          <a:p>
            <a:endParaRPr lang="zh-CN" altLang="en-US" sz="2800" dirty="0"/>
          </a:p>
        </p:txBody>
      </p:sp>
    </p:spTree>
    <p:extLst>
      <p:ext uri="{BB962C8B-B14F-4D97-AF65-F5344CB8AC3E}">
        <p14:creationId xmlns:p14="http://schemas.microsoft.com/office/powerpoint/2010/main" val="1050418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基于用户与基于物品比较</a:t>
            </a:r>
          </a:p>
        </p:txBody>
      </p:sp>
      <p:sp>
        <p:nvSpPr>
          <p:cNvPr id="3" name="内容占位符 2"/>
          <p:cNvSpPr>
            <a:spLocks noGrp="1"/>
          </p:cNvSpPr>
          <p:nvPr>
            <p:ph idx="1"/>
          </p:nvPr>
        </p:nvSpPr>
        <p:spPr>
          <a:xfrm>
            <a:off x="457200" y="1600200"/>
            <a:ext cx="8229600" cy="4925144"/>
          </a:xfrm>
        </p:spPr>
        <p:txBody>
          <a:bodyPr>
            <a:normAutofit/>
          </a:bodyPr>
          <a:lstStyle/>
          <a:p>
            <a:r>
              <a:rPr lang="zh-CN" altLang="en-US" sz="2800" dirty="0" smtClean="0"/>
              <a:t>也就是说如果用基于用户的方法，那么虽然近邻数较多，但这些近邻几乎是无用的</a:t>
            </a:r>
            <a:r>
              <a:rPr lang="en-US" altLang="zh-CN" sz="2800" dirty="0" smtClean="0"/>
              <a:t>(</a:t>
            </a:r>
            <a:r>
              <a:rPr lang="zh-CN" altLang="en-US" sz="2800" dirty="0" smtClean="0"/>
              <a:t>或者说可信度比较低</a:t>
            </a:r>
            <a:r>
              <a:rPr lang="en-US" altLang="zh-CN" sz="2800" dirty="0" smtClean="0"/>
              <a:t>)</a:t>
            </a:r>
            <a:r>
              <a:rPr lang="zh-CN" altLang="en-US" sz="2800" dirty="0" smtClean="0"/>
              <a:t>，而如果用基于物品的方法则正好相反。</a:t>
            </a:r>
            <a:endParaRPr lang="en-US" altLang="zh-CN" sz="2800" dirty="0" smtClean="0"/>
          </a:p>
          <a:p>
            <a:r>
              <a:rPr lang="zh-CN" altLang="en-US" sz="2800" dirty="0" smtClean="0"/>
              <a:t>通常，一小部分高可信度的近邻要比一大部分不怎么可信的近邻得出的推荐结果更为准确。</a:t>
            </a:r>
            <a:endParaRPr lang="en-US" altLang="zh-CN" sz="2800" dirty="0" smtClean="0"/>
          </a:p>
          <a:p>
            <a:r>
              <a:rPr lang="zh-CN" altLang="en-US" sz="2800" dirty="0" smtClean="0"/>
              <a:t>所以对于大型的商业系统，用户数量远多于物品数量</a:t>
            </a:r>
            <a:r>
              <a:rPr lang="en-US" altLang="zh-CN" sz="2800" dirty="0" smtClean="0"/>
              <a:t>(</a:t>
            </a:r>
            <a:r>
              <a:rPr lang="zh-CN" altLang="en-US" sz="2800" dirty="0" smtClean="0"/>
              <a:t>比如</a:t>
            </a:r>
            <a:r>
              <a:rPr lang="en-US" altLang="zh-CN" sz="2800" dirty="0" err="1" smtClean="0"/>
              <a:t>NetFilx</a:t>
            </a:r>
            <a:r>
              <a:rPr lang="zh-CN" altLang="en-US" sz="2800" dirty="0" smtClean="0"/>
              <a:t>数据集中有</a:t>
            </a:r>
            <a:r>
              <a:rPr lang="en-US" altLang="zh-CN" sz="2800" dirty="0" smtClean="0"/>
              <a:t>48</a:t>
            </a:r>
            <a:r>
              <a:rPr lang="zh-CN" altLang="en-US" sz="2800" dirty="0" smtClean="0"/>
              <a:t>万用户，但只有</a:t>
            </a:r>
            <a:r>
              <a:rPr lang="en-US" altLang="zh-CN" sz="2800" dirty="0" smtClean="0"/>
              <a:t>17770</a:t>
            </a:r>
            <a:r>
              <a:rPr lang="zh-CN" altLang="en-US" sz="2800" dirty="0" smtClean="0"/>
              <a:t>部电影</a:t>
            </a:r>
            <a:r>
              <a:rPr lang="en-US" altLang="zh-CN" sz="2800" dirty="0" smtClean="0"/>
              <a:t>)</a:t>
            </a:r>
            <a:r>
              <a:rPr lang="zh-CN" altLang="en-US" sz="2800" dirty="0" smtClean="0"/>
              <a:t>，这时基于物品的推荐更为准确，但对于用户少于物品的系统</a:t>
            </a:r>
            <a:r>
              <a:rPr lang="en-US" altLang="zh-CN" sz="2800" dirty="0" smtClean="0"/>
              <a:t>(</a:t>
            </a:r>
            <a:r>
              <a:rPr lang="zh-CN" altLang="en-US" sz="2800" dirty="0" smtClean="0"/>
              <a:t>比如科研论文推荐系统</a:t>
            </a:r>
            <a:r>
              <a:rPr lang="en-US" altLang="zh-CN" sz="2800" dirty="0" smtClean="0"/>
              <a:t>),</a:t>
            </a:r>
            <a:r>
              <a:rPr lang="zh-CN" altLang="en-US" sz="2800" dirty="0"/>
              <a:t>基于</a:t>
            </a:r>
            <a:r>
              <a:rPr lang="zh-CN" altLang="en-US" sz="2800" dirty="0" smtClean="0"/>
              <a:t>用户的推荐则更为准确。</a:t>
            </a:r>
            <a:endParaRPr lang="zh-CN" altLang="en-US" sz="2800" dirty="0"/>
          </a:p>
        </p:txBody>
      </p:sp>
    </p:spTree>
    <p:extLst>
      <p:ext uri="{BB962C8B-B14F-4D97-AF65-F5344CB8AC3E}">
        <p14:creationId xmlns:p14="http://schemas.microsoft.com/office/powerpoint/2010/main" val="22988034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solidFill>
                  <a:srgbClr val="001B36"/>
                </a:solidFill>
              </a:rPr>
              <a:t>基于用户与基于物品比较</a:t>
            </a:r>
            <a:endParaRPr lang="zh-CN" altLang="en-US" dirty="0"/>
          </a:p>
        </p:txBody>
      </p:sp>
      <p:sp>
        <p:nvSpPr>
          <p:cNvPr id="3" name="内容占位符 2"/>
          <p:cNvSpPr>
            <a:spLocks noGrp="1"/>
          </p:cNvSpPr>
          <p:nvPr>
            <p:ph idx="1"/>
          </p:nvPr>
        </p:nvSpPr>
        <p:spPr/>
        <p:txBody>
          <a:bodyPr>
            <a:normAutofit/>
          </a:bodyPr>
          <a:lstStyle/>
          <a:p>
            <a:r>
              <a:rPr lang="zh-CN" altLang="en-US" sz="2800" dirty="0" smtClean="0">
                <a:solidFill>
                  <a:srgbClr val="FF0000"/>
                </a:solidFill>
              </a:rPr>
              <a:t>效率</a:t>
            </a:r>
            <a:r>
              <a:rPr lang="zh-CN" altLang="en-US" sz="2800" dirty="0" smtClean="0"/>
              <a:t>：协同过滤推荐系统需要进行离线训练和在线推荐，其中在线推荐的时间复杂度对于基于用户和基于物品都比较低</a:t>
            </a:r>
            <a:r>
              <a:rPr lang="en-US" altLang="zh-CN" sz="2800" dirty="0" smtClean="0"/>
              <a:t>(</a:t>
            </a:r>
            <a:r>
              <a:rPr lang="zh-CN" altLang="en-US" sz="2800" dirty="0" smtClean="0"/>
              <a:t>线性</a:t>
            </a:r>
            <a:r>
              <a:rPr lang="en-US" altLang="zh-CN" sz="2800" dirty="0" smtClean="0"/>
              <a:t>)</a:t>
            </a:r>
            <a:r>
              <a:rPr lang="zh-CN" altLang="en-US" sz="2800" dirty="0" smtClean="0"/>
              <a:t>，但离线训练所需要的时间复杂度和空间复杂度与用户和物品的数量有关，即如果用户的数量远大于物品的数量，那么基于用户的推荐所需要的时间和空间也将远高于基于物品的推荐</a:t>
            </a:r>
            <a:r>
              <a:rPr lang="en-US" altLang="zh-CN" sz="2800" dirty="0" smtClean="0"/>
              <a:t>(</a:t>
            </a:r>
            <a:r>
              <a:rPr lang="zh-CN" altLang="en-US" sz="2800" dirty="0" smtClean="0"/>
              <a:t>最坏情况如下表</a:t>
            </a:r>
            <a:r>
              <a:rPr lang="en-US" altLang="zh-CN" sz="2800" dirty="0" smtClean="0"/>
              <a:t>)</a:t>
            </a:r>
            <a:r>
              <a:rPr lang="zh-CN" altLang="en-US" sz="2800" dirty="0" smtClean="0"/>
              <a:t>。</a:t>
            </a:r>
            <a:endParaRPr lang="zh-CN" altLang="en-US" sz="2800" dirty="0"/>
          </a:p>
        </p:txBody>
      </p:sp>
      <p:graphicFrame>
        <p:nvGraphicFramePr>
          <p:cNvPr id="4" name="表格 3"/>
          <p:cNvGraphicFramePr>
            <a:graphicFrameLocks noGrp="1"/>
          </p:cNvGraphicFramePr>
          <p:nvPr>
            <p:extLst>
              <p:ext uri="{D42A27DB-BD31-4B8C-83A1-F6EECF244321}">
                <p14:modId xmlns:p14="http://schemas.microsoft.com/office/powerpoint/2010/main" val="1809789260"/>
              </p:ext>
            </p:extLst>
          </p:nvPr>
        </p:nvGraphicFramePr>
        <p:xfrm>
          <a:off x="1403649" y="4869159"/>
          <a:ext cx="6336705" cy="1728192"/>
        </p:xfrm>
        <a:graphic>
          <a:graphicData uri="http://schemas.openxmlformats.org/drawingml/2006/table">
            <a:tbl>
              <a:tblPr firstRow="1" bandRow="1">
                <a:tableStyleId>{5C22544A-7EE6-4342-B048-85BDC9FD1C3A}</a:tableStyleId>
              </a:tblPr>
              <a:tblGrid>
                <a:gridCol w="2112235"/>
                <a:gridCol w="2112235"/>
                <a:gridCol w="2112235"/>
              </a:tblGrid>
              <a:tr h="576064">
                <a:tc>
                  <a:txBody>
                    <a:bodyPr/>
                    <a:lstStyle/>
                    <a:p>
                      <a:pPr algn="ctr"/>
                      <a:endParaRPr lang="zh-CN" altLang="en-US" sz="2400" dirty="0"/>
                    </a:p>
                  </a:txBody>
                  <a:tcPr anchor="ctr"/>
                </a:tc>
                <a:tc>
                  <a:txBody>
                    <a:bodyPr/>
                    <a:lstStyle/>
                    <a:p>
                      <a:pPr algn="ctr"/>
                      <a:r>
                        <a:rPr lang="zh-CN" altLang="en-US" sz="2400" dirty="0" smtClean="0"/>
                        <a:t>时间</a:t>
                      </a:r>
                      <a:endParaRPr lang="zh-CN" altLang="en-US" sz="2400" dirty="0"/>
                    </a:p>
                  </a:txBody>
                  <a:tcPr anchor="ctr"/>
                </a:tc>
                <a:tc>
                  <a:txBody>
                    <a:bodyPr/>
                    <a:lstStyle/>
                    <a:p>
                      <a:pPr algn="ctr"/>
                      <a:r>
                        <a:rPr lang="zh-CN" altLang="en-US" sz="2400" dirty="0" smtClean="0"/>
                        <a:t>空间</a:t>
                      </a:r>
                      <a:endParaRPr lang="zh-CN" altLang="en-US" sz="2400" dirty="0"/>
                    </a:p>
                  </a:txBody>
                  <a:tcPr anchor="ctr"/>
                </a:tc>
              </a:tr>
              <a:tr h="576064">
                <a:tc>
                  <a:txBody>
                    <a:bodyPr/>
                    <a:lstStyle/>
                    <a:p>
                      <a:pPr algn="ctr"/>
                      <a:r>
                        <a:rPr lang="zh-CN" altLang="en-US" sz="2400" dirty="0" smtClean="0"/>
                        <a:t>基于用户</a:t>
                      </a:r>
                      <a:endParaRPr lang="zh-CN" altLang="en-US" sz="2400" dirty="0"/>
                    </a:p>
                  </a:txBody>
                  <a:tcPr anchor="ctr"/>
                </a:tc>
                <a:tc>
                  <a:txBody>
                    <a:bodyPr/>
                    <a:lstStyle/>
                    <a:p>
                      <a:pPr algn="ctr"/>
                      <a:endParaRPr lang="zh-CN" altLang="en-US" sz="2400" dirty="0"/>
                    </a:p>
                  </a:txBody>
                  <a:tcPr anchor="ctr"/>
                </a:tc>
                <a:tc>
                  <a:txBody>
                    <a:bodyPr/>
                    <a:lstStyle/>
                    <a:p>
                      <a:pPr algn="ctr"/>
                      <a:endParaRPr lang="zh-CN" altLang="en-US" sz="2400" dirty="0"/>
                    </a:p>
                  </a:txBody>
                  <a:tcPr anchor="ctr"/>
                </a:tc>
              </a:tr>
              <a:tr h="576064">
                <a:tc>
                  <a:txBody>
                    <a:bodyPr/>
                    <a:lstStyle/>
                    <a:p>
                      <a:pPr algn="ctr"/>
                      <a:r>
                        <a:rPr lang="zh-CN" altLang="en-US" sz="2400" dirty="0" smtClean="0"/>
                        <a:t>基于物品</a:t>
                      </a:r>
                      <a:endParaRPr lang="zh-CN" altLang="en-US" sz="2400" dirty="0"/>
                    </a:p>
                  </a:txBody>
                  <a:tcPr anchor="ctr"/>
                </a:tc>
                <a:tc>
                  <a:txBody>
                    <a:bodyPr/>
                    <a:lstStyle/>
                    <a:p>
                      <a:pPr algn="ctr"/>
                      <a:endParaRPr lang="zh-CN" altLang="en-US" sz="2400" dirty="0"/>
                    </a:p>
                  </a:txBody>
                  <a:tcPr anchor="ctr"/>
                </a:tc>
                <a:tc>
                  <a:txBody>
                    <a:bodyPr/>
                    <a:lstStyle/>
                    <a:p>
                      <a:pPr algn="ctr"/>
                      <a:endParaRPr lang="zh-CN" altLang="en-US" sz="2400" dirty="0"/>
                    </a:p>
                  </a:txBody>
                  <a:tcPr anchor="ctr"/>
                </a:tc>
              </a:tr>
            </a:tbl>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864486471"/>
              </p:ext>
            </p:extLst>
          </p:nvPr>
        </p:nvGraphicFramePr>
        <p:xfrm>
          <a:off x="4139952" y="5517232"/>
          <a:ext cx="988725" cy="504056"/>
        </p:xfrm>
        <a:graphic>
          <a:graphicData uri="http://schemas.openxmlformats.org/presentationml/2006/ole">
            <mc:AlternateContent xmlns:mc="http://schemas.openxmlformats.org/markup-compatibility/2006">
              <mc:Choice xmlns:v="urn:schemas-microsoft-com:vml" Requires="v">
                <p:oleObj spid="_x0000_s16230" name="Equation" r:id="rId3" imgW="647640" imgH="330120" progId="Equation.DSMT4">
                  <p:embed/>
                </p:oleObj>
              </mc:Choice>
              <mc:Fallback>
                <p:oleObj name="Equation" r:id="rId3" imgW="647640" imgH="330120" progId="Equation.DSMT4">
                  <p:embed/>
                  <p:pic>
                    <p:nvPicPr>
                      <p:cNvPr id="0" name=""/>
                      <p:cNvPicPr/>
                      <p:nvPr/>
                    </p:nvPicPr>
                    <p:blipFill>
                      <a:blip r:embed="rId4"/>
                      <a:stretch>
                        <a:fillRect/>
                      </a:stretch>
                    </p:blipFill>
                    <p:spPr>
                      <a:xfrm>
                        <a:off x="4139952" y="5517232"/>
                        <a:ext cx="988725" cy="504056"/>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31615400"/>
              </p:ext>
            </p:extLst>
          </p:nvPr>
        </p:nvGraphicFramePr>
        <p:xfrm>
          <a:off x="4211960" y="6093296"/>
          <a:ext cx="890587" cy="504825"/>
        </p:xfrm>
        <a:graphic>
          <a:graphicData uri="http://schemas.openxmlformats.org/presentationml/2006/ole">
            <mc:AlternateContent xmlns:mc="http://schemas.openxmlformats.org/markup-compatibility/2006">
              <mc:Choice xmlns:v="urn:schemas-microsoft-com:vml" Requires="v">
                <p:oleObj spid="_x0000_s16231" name="Equation" r:id="rId5" imgW="583920" imgH="330120" progId="Equation.DSMT4">
                  <p:embed/>
                </p:oleObj>
              </mc:Choice>
              <mc:Fallback>
                <p:oleObj name="Equation" r:id="rId5" imgW="583920" imgH="330120" progId="Equation.DSMT4">
                  <p:embed/>
                  <p:pic>
                    <p:nvPicPr>
                      <p:cNvPr id="0" name="对象 4"/>
                      <p:cNvPicPr>
                        <a:picLocks noChangeAspect="1" noChangeArrowheads="1"/>
                      </p:cNvPicPr>
                      <p:nvPr/>
                    </p:nvPicPr>
                    <p:blipFill>
                      <a:blip r:embed="rId6"/>
                      <a:srcRect/>
                      <a:stretch>
                        <a:fillRect/>
                      </a:stretch>
                    </p:blipFill>
                    <p:spPr bwMode="auto">
                      <a:xfrm>
                        <a:off x="4211960" y="6093296"/>
                        <a:ext cx="89058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869936440"/>
              </p:ext>
            </p:extLst>
          </p:nvPr>
        </p:nvGraphicFramePr>
        <p:xfrm>
          <a:off x="6300192" y="5517232"/>
          <a:ext cx="793750" cy="504825"/>
        </p:xfrm>
        <a:graphic>
          <a:graphicData uri="http://schemas.openxmlformats.org/presentationml/2006/ole">
            <mc:AlternateContent xmlns:mc="http://schemas.openxmlformats.org/markup-compatibility/2006">
              <mc:Choice xmlns:v="urn:schemas-microsoft-com:vml" Requires="v">
                <p:oleObj spid="_x0000_s16232" name="Equation" r:id="rId7" imgW="520560" imgH="330120" progId="Equation.DSMT4">
                  <p:embed/>
                </p:oleObj>
              </mc:Choice>
              <mc:Fallback>
                <p:oleObj name="Equation" r:id="rId7" imgW="520560" imgH="330120" progId="Equation.DSMT4">
                  <p:embed/>
                  <p:pic>
                    <p:nvPicPr>
                      <p:cNvPr id="0" name="对象 4"/>
                      <p:cNvPicPr>
                        <a:picLocks noChangeAspect="1" noChangeArrowheads="1"/>
                      </p:cNvPicPr>
                      <p:nvPr/>
                    </p:nvPicPr>
                    <p:blipFill>
                      <a:blip r:embed="rId8"/>
                      <a:srcRect/>
                      <a:stretch>
                        <a:fillRect/>
                      </a:stretch>
                    </p:blipFill>
                    <p:spPr bwMode="auto">
                      <a:xfrm>
                        <a:off x="6300192" y="5517232"/>
                        <a:ext cx="7937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003891058"/>
              </p:ext>
            </p:extLst>
          </p:nvPr>
        </p:nvGraphicFramePr>
        <p:xfrm>
          <a:off x="6372200" y="6165304"/>
          <a:ext cx="735013" cy="504825"/>
        </p:xfrm>
        <a:graphic>
          <a:graphicData uri="http://schemas.openxmlformats.org/presentationml/2006/ole">
            <mc:AlternateContent xmlns:mc="http://schemas.openxmlformats.org/markup-compatibility/2006">
              <mc:Choice xmlns:v="urn:schemas-microsoft-com:vml" Requires="v">
                <p:oleObj spid="_x0000_s16233" name="Equation" r:id="rId9" imgW="482400" imgH="330120" progId="Equation.DSMT4">
                  <p:embed/>
                </p:oleObj>
              </mc:Choice>
              <mc:Fallback>
                <p:oleObj name="Equation" r:id="rId9" imgW="482400" imgH="330120" progId="Equation.DSMT4">
                  <p:embed/>
                  <p:pic>
                    <p:nvPicPr>
                      <p:cNvPr id="0" name="对象 4"/>
                      <p:cNvPicPr>
                        <a:picLocks noChangeAspect="1" noChangeArrowheads="1"/>
                      </p:cNvPicPr>
                      <p:nvPr/>
                    </p:nvPicPr>
                    <p:blipFill>
                      <a:blip r:embed="rId10"/>
                      <a:srcRect/>
                      <a:stretch>
                        <a:fillRect/>
                      </a:stretch>
                    </p:blipFill>
                    <p:spPr bwMode="auto">
                      <a:xfrm>
                        <a:off x="6372200" y="6165304"/>
                        <a:ext cx="7350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355119823"/>
              </p:ext>
            </p:extLst>
          </p:nvPr>
        </p:nvGraphicFramePr>
        <p:xfrm>
          <a:off x="7732713" y="5289550"/>
          <a:ext cx="1411287" cy="1462088"/>
        </p:xfrm>
        <a:graphic>
          <a:graphicData uri="http://schemas.openxmlformats.org/presentationml/2006/ole">
            <mc:AlternateContent xmlns:mc="http://schemas.openxmlformats.org/markup-compatibility/2006">
              <mc:Choice xmlns:v="urn:schemas-microsoft-com:vml" Requires="v">
                <p:oleObj spid="_x0000_s16234" name="Equation" r:id="rId11" imgW="711000" imgH="736560" progId="Equation.DSMT4">
                  <p:embed/>
                </p:oleObj>
              </mc:Choice>
              <mc:Fallback>
                <p:oleObj name="Equation" r:id="rId11" imgW="711000" imgH="736560" progId="Equation.DSMT4">
                  <p:embed/>
                  <p:pic>
                    <p:nvPicPr>
                      <p:cNvPr id="0" name=""/>
                      <p:cNvPicPr/>
                      <p:nvPr/>
                    </p:nvPicPr>
                    <p:blipFill>
                      <a:blip r:embed="rId12"/>
                      <a:stretch>
                        <a:fillRect/>
                      </a:stretch>
                    </p:blipFill>
                    <p:spPr>
                      <a:xfrm>
                        <a:off x="7732713" y="5289550"/>
                        <a:ext cx="1411287" cy="1462088"/>
                      </a:xfrm>
                      <a:prstGeom prst="rect">
                        <a:avLst/>
                      </a:prstGeom>
                    </p:spPr>
                  </p:pic>
                </p:oleObj>
              </mc:Fallback>
            </mc:AlternateContent>
          </a:graphicData>
        </a:graphic>
      </p:graphicFrame>
    </p:spTree>
    <p:extLst>
      <p:ext uri="{BB962C8B-B14F-4D97-AF65-F5344CB8AC3E}">
        <p14:creationId xmlns:p14="http://schemas.microsoft.com/office/powerpoint/2010/main" val="41044938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基于用户与基于物品比较</a:t>
            </a:r>
          </a:p>
        </p:txBody>
      </p:sp>
      <p:sp>
        <p:nvSpPr>
          <p:cNvPr id="3" name="内容占位符 2"/>
          <p:cNvSpPr>
            <a:spLocks noGrp="1"/>
          </p:cNvSpPr>
          <p:nvPr>
            <p:ph idx="1"/>
          </p:nvPr>
        </p:nvSpPr>
        <p:spPr>
          <a:xfrm>
            <a:off x="457200" y="1600200"/>
            <a:ext cx="8229600" cy="4637112"/>
          </a:xfrm>
        </p:spPr>
        <p:txBody>
          <a:bodyPr>
            <a:normAutofit/>
          </a:bodyPr>
          <a:lstStyle/>
          <a:p>
            <a:r>
              <a:rPr lang="zh-CN" altLang="en-US" sz="2800" dirty="0" smtClean="0">
                <a:solidFill>
                  <a:srgbClr val="FF0000"/>
                </a:solidFill>
              </a:rPr>
              <a:t>稳定性</a:t>
            </a:r>
            <a:r>
              <a:rPr lang="zh-CN" altLang="en-US" sz="2800" dirty="0" smtClean="0"/>
              <a:t>：如果系统中的物品变化较为频繁而用户较为稳定，那么基于用户的推荐会更加适用，反之则基于物品的推荐更为适用。</a:t>
            </a:r>
            <a:endParaRPr lang="en-US" altLang="zh-CN" sz="2800" dirty="0" smtClean="0"/>
          </a:p>
          <a:p>
            <a:r>
              <a:rPr lang="zh-CN" altLang="en-US" sz="2800" dirty="0" smtClean="0">
                <a:solidFill>
                  <a:srgbClr val="FF0000"/>
                </a:solidFill>
              </a:rPr>
              <a:t>合理性</a:t>
            </a:r>
            <a:r>
              <a:rPr lang="zh-CN" altLang="en-US" sz="2800" dirty="0" smtClean="0"/>
              <a:t>：在这一点上，基于物品的推荐方法更为优秀，因为推荐系统的所有者可以根据两个物品的信息推测为什么它们之间存在相似性。但对于用户由于涉及到隐私问题，很难做到这一点。</a:t>
            </a:r>
            <a:endParaRPr lang="en-US" altLang="zh-CN" sz="2800" dirty="0" smtClean="0"/>
          </a:p>
          <a:p>
            <a:r>
              <a:rPr lang="zh-CN" altLang="en-US" sz="2800" dirty="0">
                <a:solidFill>
                  <a:srgbClr val="FF0000"/>
                </a:solidFill>
              </a:rPr>
              <a:t>惊喜</a:t>
            </a:r>
            <a:r>
              <a:rPr lang="zh-CN" altLang="en-US" sz="2800" dirty="0" smtClean="0">
                <a:solidFill>
                  <a:srgbClr val="FF0000"/>
                </a:solidFill>
              </a:rPr>
              <a:t>度</a:t>
            </a:r>
            <a:r>
              <a:rPr lang="zh-CN" altLang="en-US" sz="2800" dirty="0" smtClean="0"/>
              <a:t>：基于物品的推荐方法一般来说推荐的物品都是相似的，以电影为例，相同题材、演员或者导演的电影很有可能被推荐给用户，但是，这</a:t>
            </a:r>
            <a:endParaRPr lang="zh-CN" altLang="en-US" sz="2800" dirty="0"/>
          </a:p>
        </p:txBody>
      </p:sp>
    </p:spTree>
    <p:extLst>
      <p:ext uri="{BB962C8B-B14F-4D97-AF65-F5344CB8AC3E}">
        <p14:creationId xmlns:p14="http://schemas.microsoft.com/office/powerpoint/2010/main" val="20291550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基于用户与基于物品比较</a:t>
            </a:r>
          </a:p>
        </p:txBody>
      </p:sp>
      <p:sp>
        <p:nvSpPr>
          <p:cNvPr id="3" name="内容占位符 2"/>
          <p:cNvSpPr>
            <a:spLocks noGrp="1"/>
          </p:cNvSpPr>
          <p:nvPr>
            <p:ph idx="1"/>
          </p:nvPr>
        </p:nvSpPr>
        <p:spPr>
          <a:xfrm>
            <a:off x="457200" y="1600200"/>
            <a:ext cx="8229600" cy="5257800"/>
          </a:xfrm>
        </p:spPr>
        <p:txBody>
          <a:bodyPr>
            <a:normAutofit/>
          </a:bodyPr>
          <a:lstStyle/>
          <a:p>
            <a:r>
              <a:rPr lang="zh-CN" altLang="en-US" sz="2800" dirty="0" smtClean="0"/>
              <a:t>些电影即使没有推荐系统，用户也很有可能自己发现。但基于用户的推荐很有可能会产生惊喜效果，例如两个用户因为都对某几部喜剧电影给过高分而被系统判定为近邻，但其中一个用户又观看了一部恐怖电影，将这部电影推荐给另一个用户很有可能产生惊喜，因为他原本不会发现这部电影。</a:t>
            </a:r>
            <a:endParaRPr lang="en-US" altLang="zh-CN" sz="2800" dirty="0" smtClean="0"/>
          </a:p>
        </p:txBody>
      </p:sp>
    </p:spTree>
    <p:extLst>
      <p:ext uri="{BB962C8B-B14F-4D97-AF65-F5344CB8AC3E}">
        <p14:creationId xmlns:p14="http://schemas.microsoft.com/office/powerpoint/2010/main" val="1589440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协同过滤怎么推荐</a:t>
            </a:r>
            <a:endParaRPr lang="zh-CN" altLang="en-US" dirty="0"/>
          </a:p>
        </p:txBody>
      </p:sp>
      <p:sp>
        <p:nvSpPr>
          <p:cNvPr id="3" name="内容占位符 2"/>
          <p:cNvSpPr>
            <a:spLocks noGrp="1"/>
          </p:cNvSpPr>
          <p:nvPr>
            <p:ph idx="1"/>
          </p:nvPr>
        </p:nvSpPr>
        <p:spPr/>
        <p:txBody>
          <a:bodyPr>
            <a:normAutofit/>
          </a:bodyPr>
          <a:lstStyle/>
          <a:p>
            <a:r>
              <a:rPr lang="zh-CN" altLang="en-US" sz="2800" dirty="0" smtClean="0">
                <a:latin typeface="Times New Roman" panose="02020603050405020304" pitchFamily="18" charset="0"/>
                <a:cs typeface="Times New Roman" panose="02020603050405020304" pitchFamily="18" charset="0"/>
              </a:rPr>
              <a:t>定义用户集合为</a:t>
            </a:r>
            <a:r>
              <a:rPr lang="en-US" altLang="zh-CN" sz="2800" dirty="0" smtClean="0">
                <a:latin typeface="Times New Roman" panose="02020603050405020304" pitchFamily="18" charset="0"/>
                <a:cs typeface="Times New Roman" panose="02020603050405020304" pitchFamily="18" charset="0"/>
              </a:rPr>
              <a:t>U</a:t>
            </a:r>
            <a:r>
              <a:rPr lang="zh-CN" altLang="en-US" sz="2800" dirty="0" smtClean="0">
                <a:latin typeface="Times New Roman" panose="02020603050405020304" pitchFamily="18" charset="0"/>
                <a:cs typeface="Times New Roman" panose="02020603050405020304" pitchFamily="18" charset="0"/>
              </a:rPr>
              <a:t>，物品集合为</a:t>
            </a:r>
            <a:r>
              <a:rPr lang="en-US" altLang="zh-CN" sz="2800" dirty="0" smtClean="0">
                <a:latin typeface="Times New Roman" panose="02020603050405020304" pitchFamily="18" charset="0"/>
                <a:cs typeface="Times New Roman" panose="02020603050405020304" pitchFamily="18" charset="0"/>
              </a:rPr>
              <a:t>I</a:t>
            </a:r>
            <a:r>
              <a:rPr lang="zh-CN" altLang="en-US" sz="2800" dirty="0" smtClean="0">
                <a:latin typeface="Times New Roman" panose="02020603050405020304" pitchFamily="18" charset="0"/>
                <a:cs typeface="Times New Roman" panose="02020603050405020304" pitchFamily="18" charset="0"/>
              </a:rPr>
              <a:t>，评分集合为</a:t>
            </a:r>
            <a:r>
              <a:rPr lang="en-US" altLang="zh-CN" sz="2800" dirty="0" smtClean="0">
                <a:latin typeface="Times New Roman" panose="02020603050405020304" pitchFamily="18" charset="0"/>
                <a:cs typeface="Times New Roman" panose="02020603050405020304" pitchFamily="18" charset="0"/>
              </a:rPr>
              <a:t>R, S</a:t>
            </a:r>
            <a:r>
              <a:rPr lang="zh-CN" altLang="en-US" sz="2800" dirty="0" smtClean="0">
                <a:latin typeface="Times New Roman" panose="02020603050405020304" pitchFamily="18" charset="0"/>
                <a:cs typeface="Times New Roman" panose="02020603050405020304" pitchFamily="18" charset="0"/>
              </a:rPr>
              <a:t>为用于评分可选的分数集合，</a:t>
            </a:r>
            <a:r>
              <a:rPr lang="en-US" altLang="zh-CN" sz="2800" dirty="0" smtClean="0">
                <a:latin typeface="Times New Roman" panose="02020603050405020304" pitchFamily="18" charset="0"/>
                <a:cs typeface="Times New Roman" panose="02020603050405020304" pitchFamily="18" charset="0"/>
              </a:rPr>
              <a:t>r</a:t>
            </a:r>
            <a:r>
              <a:rPr lang="en-US" altLang="zh-CN" sz="2800" baseline="-25000" dirty="0" smtClean="0">
                <a:latin typeface="Times New Roman" panose="02020603050405020304" pitchFamily="18" charset="0"/>
                <a:cs typeface="Times New Roman" panose="02020603050405020304" pitchFamily="18" charset="0"/>
              </a:rPr>
              <a:t>ui</a:t>
            </a:r>
            <a:r>
              <a:rPr lang="zh-CN" altLang="en-US" sz="2800" dirty="0" smtClean="0">
                <a:latin typeface="Times New Roman" panose="02020603050405020304" pitchFamily="18" charset="0"/>
                <a:cs typeface="Times New Roman" panose="02020603050405020304" pitchFamily="18" charset="0"/>
              </a:rPr>
              <a:t>为用户</a:t>
            </a:r>
            <a:r>
              <a:rPr lang="en-US" altLang="zh-CN" sz="2800" dirty="0" smtClean="0">
                <a:latin typeface="Times New Roman" panose="02020603050405020304" pitchFamily="18" charset="0"/>
                <a:cs typeface="Times New Roman" panose="02020603050405020304" pitchFamily="18" charset="0"/>
              </a:rPr>
              <a:t>u</a:t>
            </a:r>
            <a:r>
              <a:rPr lang="zh-CN" altLang="en-US" sz="2800" dirty="0" smtClean="0">
                <a:latin typeface="Times New Roman" panose="02020603050405020304" pitchFamily="18" charset="0"/>
                <a:cs typeface="Times New Roman" panose="02020603050405020304" pitchFamily="18" charset="0"/>
              </a:rPr>
              <a:t>对与物品</a:t>
            </a:r>
            <a:r>
              <a:rPr lang="en-US" altLang="zh-CN" sz="2800" dirty="0" smtClean="0">
                <a:latin typeface="Times New Roman" panose="02020603050405020304" pitchFamily="18" charset="0"/>
                <a:cs typeface="Times New Roman" panose="02020603050405020304" pitchFamily="18" charset="0"/>
              </a:rPr>
              <a:t>i</a:t>
            </a:r>
            <a:r>
              <a:rPr lang="zh-CN" altLang="en-US" sz="2800" dirty="0" smtClean="0">
                <a:latin typeface="Times New Roman" panose="02020603050405020304" pitchFamily="18" charset="0"/>
                <a:cs typeface="Times New Roman" panose="02020603050405020304" pitchFamily="18" charset="0"/>
              </a:rPr>
              <a:t>的评分，</a:t>
            </a:r>
            <a:r>
              <a:rPr lang="en-US" altLang="zh-CN" sz="2800" dirty="0" err="1" smtClean="0">
                <a:latin typeface="Times New Roman" panose="02020603050405020304" pitchFamily="18" charset="0"/>
                <a:cs typeface="Times New Roman" panose="02020603050405020304" pitchFamily="18" charset="0"/>
              </a:rPr>
              <a:t>I</a:t>
            </a:r>
            <a:r>
              <a:rPr lang="en-US" altLang="zh-CN" sz="2800" baseline="-25000" dirty="0" err="1" smtClean="0">
                <a:solidFill>
                  <a:prstClr val="black"/>
                </a:solidFill>
                <a:latin typeface="Times New Roman" panose="02020603050405020304" pitchFamily="18" charset="0"/>
                <a:cs typeface="Times New Roman" panose="02020603050405020304" pitchFamily="18" charset="0"/>
              </a:rPr>
              <a:t>uv</a:t>
            </a:r>
            <a:r>
              <a:rPr lang="zh-CN" altLang="en-US" sz="2800" dirty="0" smtClean="0">
                <a:latin typeface="Times New Roman" panose="02020603050405020304" pitchFamily="18" charset="0"/>
                <a:cs typeface="Times New Roman" panose="02020603050405020304" pitchFamily="18" charset="0"/>
              </a:rPr>
              <a:t>表示同时被用户</a:t>
            </a:r>
            <a:r>
              <a:rPr lang="en-US" altLang="zh-CN" sz="2800" dirty="0" smtClean="0">
                <a:latin typeface="Times New Roman" panose="02020603050405020304" pitchFamily="18" charset="0"/>
                <a:cs typeface="Times New Roman" panose="02020603050405020304" pitchFamily="18" charset="0"/>
              </a:rPr>
              <a:t>u</a:t>
            </a:r>
            <a:r>
              <a:rPr lang="zh-CN" altLang="en-US" sz="2800" dirty="0" smtClean="0">
                <a:latin typeface="Times New Roman" panose="02020603050405020304" pitchFamily="18" charset="0"/>
                <a:cs typeface="Times New Roman" panose="02020603050405020304" pitchFamily="18" charset="0"/>
              </a:rPr>
              <a:t>和用户</a:t>
            </a:r>
            <a:r>
              <a:rPr lang="en-US" altLang="zh-CN" sz="2800" dirty="0" smtClean="0">
                <a:latin typeface="Times New Roman" panose="02020603050405020304" pitchFamily="18" charset="0"/>
                <a:cs typeface="Times New Roman" panose="02020603050405020304" pitchFamily="18" charset="0"/>
              </a:rPr>
              <a:t>v</a:t>
            </a:r>
            <a:r>
              <a:rPr lang="zh-CN" altLang="en-US" sz="2800" dirty="0" smtClean="0">
                <a:latin typeface="Times New Roman" panose="02020603050405020304" pitchFamily="18" charset="0"/>
                <a:cs typeface="Times New Roman" panose="02020603050405020304" pitchFamily="18" charset="0"/>
              </a:rPr>
              <a:t>评分的物品集合，</a:t>
            </a:r>
            <a:r>
              <a:rPr lang="en-US" altLang="zh-CN" sz="2800" dirty="0" err="1" smtClean="0">
                <a:latin typeface="Times New Roman" panose="02020603050405020304" pitchFamily="18" charset="0"/>
                <a:cs typeface="Times New Roman" panose="02020603050405020304" pitchFamily="18" charset="0"/>
              </a:rPr>
              <a:t>U</a:t>
            </a:r>
            <a:r>
              <a:rPr lang="en-US" altLang="zh-CN" sz="2800" baseline="-25000" dirty="0" err="1" smtClean="0">
                <a:latin typeface="Times New Roman" panose="02020603050405020304" pitchFamily="18" charset="0"/>
                <a:cs typeface="Times New Roman" panose="02020603050405020304" pitchFamily="18" charset="0"/>
              </a:rPr>
              <a:t>ij</a:t>
            </a:r>
            <a:r>
              <a:rPr lang="zh-CN" altLang="en-US" sz="2800" dirty="0" smtClean="0">
                <a:latin typeface="Times New Roman" panose="02020603050405020304" pitchFamily="18" charset="0"/>
                <a:cs typeface="Times New Roman" panose="02020603050405020304" pitchFamily="18" charset="0"/>
              </a:rPr>
              <a:t>表示同时对物品</a:t>
            </a:r>
            <a:r>
              <a:rPr lang="en-US" altLang="zh-CN" sz="2800" dirty="0" smtClean="0">
                <a:latin typeface="Times New Roman" panose="02020603050405020304" pitchFamily="18" charset="0"/>
                <a:cs typeface="Times New Roman" panose="02020603050405020304" pitchFamily="18" charset="0"/>
              </a:rPr>
              <a:t>i</a:t>
            </a:r>
            <a:r>
              <a:rPr lang="zh-CN" altLang="en-US" sz="2800" dirty="0" smtClean="0">
                <a:latin typeface="Times New Roman" panose="02020603050405020304" pitchFamily="18" charset="0"/>
                <a:cs typeface="Times New Roman" panose="02020603050405020304" pitchFamily="18" charset="0"/>
              </a:rPr>
              <a:t>和物品</a:t>
            </a:r>
            <a:r>
              <a:rPr lang="en-US" altLang="zh-CN" sz="2800" dirty="0" smtClean="0">
                <a:latin typeface="Times New Roman" panose="02020603050405020304" pitchFamily="18" charset="0"/>
                <a:cs typeface="Times New Roman" panose="02020603050405020304" pitchFamily="18" charset="0"/>
              </a:rPr>
              <a:t>j</a:t>
            </a:r>
            <a:r>
              <a:rPr lang="zh-CN" altLang="en-US" sz="2800" dirty="0" smtClean="0">
                <a:latin typeface="Times New Roman" panose="02020603050405020304" pitchFamily="18" charset="0"/>
                <a:cs typeface="Times New Roman" panose="02020603050405020304" pitchFamily="18" charset="0"/>
              </a:rPr>
              <a:t>都进行了评分的用户集合。</a:t>
            </a:r>
            <a:endParaRPr lang="en-US" altLang="zh-CN" sz="2800" dirty="0" smtClean="0">
              <a:latin typeface="Times New Roman" panose="02020603050405020304" pitchFamily="18" charset="0"/>
              <a:cs typeface="Times New Roman" panose="02020603050405020304" pitchFamily="18" charset="0"/>
            </a:endParaRPr>
          </a:p>
          <a:p>
            <a:r>
              <a:rPr lang="zh-CN" altLang="en-US" sz="2800" dirty="0" smtClean="0">
                <a:latin typeface="Times New Roman" panose="02020603050405020304" pitchFamily="18" charset="0"/>
                <a:cs typeface="Times New Roman" panose="02020603050405020304" pitchFamily="18" charset="0"/>
              </a:rPr>
              <a:t>协同过滤推荐中最重要的两个问题就是评分预测</a:t>
            </a:r>
            <a:r>
              <a:rPr lang="en-US" altLang="zh-CN" sz="2800" dirty="0" smtClean="0">
                <a:latin typeface="Times New Roman" panose="02020603050405020304" pitchFamily="18" charset="0"/>
                <a:cs typeface="Times New Roman" panose="02020603050405020304" pitchFamily="18" charset="0"/>
              </a:rPr>
              <a:t>(rating prediction)</a:t>
            </a:r>
            <a:r>
              <a:rPr lang="zh-CN" altLang="en-US" sz="2800" dirty="0" smtClean="0">
                <a:latin typeface="Times New Roman" panose="02020603050405020304" pitchFamily="18" charset="0"/>
                <a:cs typeface="Times New Roman" panose="02020603050405020304" pitchFamily="18" charset="0"/>
              </a:rPr>
              <a:t>和最优</a:t>
            </a:r>
            <a:r>
              <a:rPr lang="en-US" altLang="zh-CN" sz="2800" dirty="0" smtClean="0">
                <a:latin typeface="Times New Roman" panose="02020603050405020304" pitchFamily="18" charset="0"/>
                <a:cs typeface="Times New Roman" panose="02020603050405020304" pitchFamily="18" charset="0"/>
              </a:rPr>
              <a:t>N</a:t>
            </a:r>
            <a:r>
              <a:rPr lang="zh-CN" altLang="en-US" sz="2800" dirty="0" smtClean="0">
                <a:latin typeface="Times New Roman" panose="02020603050405020304" pitchFamily="18" charset="0"/>
                <a:cs typeface="Times New Roman" panose="02020603050405020304" pitchFamily="18" charset="0"/>
              </a:rPr>
              <a:t>项</a:t>
            </a:r>
            <a:r>
              <a:rPr lang="en-US" altLang="zh-CN" sz="2800" dirty="0" smtClean="0">
                <a:latin typeface="Times New Roman" panose="02020603050405020304" pitchFamily="18" charset="0"/>
                <a:cs typeface="Times New Roman" panose="02020603050405020304" pitchFamily="18" charset="0"/>
              </a:rPr>
              <a:t>(top-N)</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评分</a:t>
            </a:r>
            <a:r>
              <a:rPr lang="zh-CN" altLang="en-US" sz="2800" dirty="0" smtClean="0">
                <a:latin typeface="Times New Roman" panose="02020603050405020304" pitchFamily="18" charset="0"/>
                <a:cs typeface="Times New Roman" panose="02020603050405020304" pitchFamily="18" charset="0"/>
              </a:rPr>
              <a:t>预测是推测用户</a:t>
            </a:r>
            <a:r>
              <a:rPr lang="en-US" altLang="zh-CN" sz="2800" dirty="0" smtClean="0">
                <a:latin typeface="Times New Roman" panose="02020603050405020304" pitchFamily="18" charset="0"/>
                <a:cs typeface="Times New Roman" panose="02020603050405020304" pitchFamily="18" charset="0"/>
              </a:rPr>
              <a:t>u</a:t>
            </a:r>
            <a:r>
              <a:rPr lang="zh-CN" altLang="en-US" sz="2800" dirty="0" smtClean="0">
                <a:latin typeface="Times New Roman" panose="02020603050405020304" pitchFamily="18" charset="0"/>
                <a:cs typeface="Times New Roman" panose="02020603050405020304" pitchFamily="18" charset="0"/>
              </a:rPr>
              <a:t>对新物品</a:t>
            </a:r>
            <a:r>
              <a:rPr lang="en-US" altLang="zh-CN" sz="2800" dirty="0" err="1" smtClean="0">
                <a:latin typeface="Times New Roman" panose="02020603050405020304" pitchFamily="18" charset="0"/>
                <a:cs typeface="Times New Roman" panose="02020603050405020304" pitchFamily="18" charset="0"/>
              </a:rPr>
              <a:t>i</a:t>
            </a:r>
            <a:r>
              <a:rPr lang="zh-CN" altLang="en-US" sz="2800" dirty="0" smtClean="0">
                <a:latin typeface="Times New Roman" panose="02020603050405020304" pitchFamily="18" charset="0"/>
                <a:cs typeface="Times New Roman" panose="02020603050405020304" pitchFamily="18" charset="0"/>
              </a:rPr>
              <a:t>的评分</a:t>
            </a:r>
            <a:r>
              <a:rPr lang="en-US" altLang="zh-CN" sz="2800" dirty="0" smtClean="0">
                <a:latin typeface="Times New Roman" panose="02020603050405020304" pitchFamily="18" charset="0"/>
                <a:cs typeface="Times New Roman" panose="02020603050405020304" pitchFamily="18" charset="0"/>
              </a:rPr>
              <a:t>f(</a:t>
            </a:r>
            <a:r>
              <a:rPr lang="en-US" altLang="zh-CN" sz="2800" dirty="0" err="1" smtClean="0">
                <a:latin typeface="Times New Roman" panose="02020603050405020304" pitchFamily="18" charset="0"/>
                <a:cs typeface="Times New Roman" panose="02020603050405020304" pitchFamily="18" charset="0"/>
              </a:rPr>
              <a:t>u,i</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，一般以准群率来评估其性能。</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4996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基于邻域的推荐优点</a:t>
            </a:r>
            <a:endParaRPr lang="zh-CN" altLang="en-US" dirty="0"/>
          </a:p>
        </p:txBody>
      </p:sp>
      <p:sp>
        <p:nvSpPr>
          <p:cNvPr id="3" name="内容占位符 2"/>
          <p:cNvSpPr>
            <a:spLocks noGrp="1"/>
          </p:cNvSpPr>
          <p:nvPr>
            <p:ph idx="1"/>
          </p:nvPr>
        </p:nvSpPr>
        <p:spPr/>
        <p:txBody>
          <a:bodyPr>
            <a:normAutofit/>
          </a:bodyPr>
          <a:lstStyle/>
          <a:p>
            <a:r>
              <a:rPr lang="zh-CN" altLang="en-US" sz="2800" b="1" dirty="0" smtClean="0"/>
              <a:t>简单</a:t>
            </a:r>
            <a:endParaRPr lang="en-US" altLang="zh-CN" sz="2800" b="1" dirty="0" smtClean="0"/>
          </a:p>
          <a:p>
            <a:r>
              <a:rPr lang="zh-CN" altLang="en-US" sz="2800" b="1" dirty="0" smtClean="0"/>
              <a:t>合理：</a:t>
            </a:r>
            <a:r>
              <a:rPr lang="zh-CN" altLang="en-US" sz="2800" dirty="0" smtClean="0"/>
              <a:t>推荐结果易于解释。</a:t>
            </a:r>
            <a:endParaRPr lang="en-US" altLang="zh-CN" sz="2800" dirty="0" smtClean="0"/>
          </a:p>
          <a:p>
            <a:r>
              <a:rPr lang="zh-CN" altLang="en-US" sz="2800" b="1" dirty="0" smtClean="0"/>
              <a:t>高效</a:t>
            </a:r>
            <a:r>
              <a:rPr lang="zh-CN" altLang="en-US" sz="2800" dirty="0"/>
              <a:t>：</a:t>
            </a:r>
            <a:r>
              <a:rPr lang="zh-CN" altLang="en-US" sz="2800" dirty="0" smtClean="0"/>
              <a:t>大多数基于模型的推荐需要大量的时间进行训练，而基于邻域的方法则不需要，同时存储近邻只需要很小量的内存，这些特点使得基于邻域的推荐适合于拥有大量用户和物品的推荐系统。</a:t>
            </a:r>
            <a:endParaRPr lang="en-US" altLang="zh-CN" sz="2800" dirty="0" smtClean="0"/>
          </a:p>
          <a:p>
            <a:r>
              <a:rPr lang="zh-CN" altLang="en-US" sz="2800" b="1" dirty="0" smtClean="0"/>
              <a:t>稳定：</a:t>
            </a:r>
            <a:r>
              <a:rPr lang="zh-CN" altLang="en-US" sz="2800" dirty="0" smtClean="0"/>
              <a:t>在大型的商业应用中，用户和物品的数量随时都在变化，对于基于邻域的推荐，用户和物品数量的变化不会对整个系统造成太大的影响。</a:t>
            </a:r>
            <a:endParaRPr lang="zh-CN" altLang="en-US" sz="2800" dirty="0"/>
          </a:p>
        </p:txBody>
      </p:sp>
    </p:spTree>
    <p:extLst>
      <p:ext uri="{BB962C8B-B14F-4D97-AF65-F5344CB8AC3E}">
        <p14:creationId xmlns:p14="http://schemas.microsoft.com/office/powerpoint/2010/main" val="11023064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基于邻域的推荐缺点</a:t>
            </a:r>
            <a:endParaRPr lang="zh-CN" altLang="en-US" dirty="0"/>
          </a:p>
        </p:txBody>
      </p:sp>
      <p:sp>
        <p:nvSpPr>
          <p:cNvPr id="3" name="内容占位符 2"/>
          <p:cNvSpPr>
            <a:spLocks noGrp="1"/>
          </p:cNvSpPr>
          <p:nvPr>
            <p:ph idx="1"/>
          </p:nvPr>
        </p:nvSpPr>
        <p:spPr>
          <a:xfrm>
            <a:off x="457200" y="1600200"/>
            <a:ext cx="8229600" cy="5257800"/>
          </a:xfrm>
        </p:spPr>
        <p:txBody>
          <a:bodyPr>
            <a:normAutofit/>
          </a:bodyPr>
          <a:lstStyle/>
          <a:p>
            <a:r>
              <a:rPr lang="zh-CN" altLang="en-US" sz="2800" b="1" dirty="0" smtClean="0"/>
              <a:t>冷启动问题</a:t>
            </a:r>
            <a:r>
              <a:rPr lang="zh-CN" altLang="en-US" sz="2800" dirty="0" smtClean="0"/>
              <a:t>：对于新用户和新物品很难找到他们的近邻。</a:t>
            </a:r>
            <a:endParaRPr lang="en-US" altLang="zh-CN" sz="2800" dirty="0" smtClean="0"/>
          </a:p>
          <a:p>
            <a:r>
              <a:rPr lang="zh-CN" altLang="en-US" sz="2800" b="1" dirty="0"/>
              <a:t>覆盖受限</a:t>
            </a:r>
            <a:r>
              <a:rPr lang="zh-CN" altLang="en-US" sz="2800" dirty="0"/>
              <a:t>：由于只有被近邻用户推荐过的物品才会被推荐，这一设定会使得有的物品一直无法得到推荐</a:t>
            </a:r>
            <a:r>
              <a:rPr lang="zh-CN" altLang="en-US" sz="2800" dirty="0" smtClean="0"/>
              <a:t>。</a:t>
            </a:r>
            <a:endParaRPr lang="en-US" altLang="zh-CN" sz="2800" dirty="0" smtClean="0"/>
          </a:p>
          <a:p>
            <a:r>
              <a:rPr lang="zh-CN" altLang="en-US" sz="2800" b="1" dirty="0"/>
              <a:t>稀疏</a:t>
            </a:r>
            <a:r>
              <a:rPr lang="zh-CN" altLang="en-US" sz="2800" b="1" dirty="0" smtClean="0"/>
              <a:t>数据敏感</a:t>
            </a:r>
            <a:r>
              <a:rPr lang="zh-CN" altLang="en-US" sz="2800" dirty="0" smtClean="0"/>
              <a:t>：即使对于老用户，他们评过分的物品也只占总物品的一小部分，对于物品同样如此，所以真正的评分矩阵是很稀疏的，这会使得确定哪些用户或物品是近邻很困难。</a:t>
            </a:r>
            <a:endParaRPr lang="en-US" altLang="zh-CN" sz="2800" dirty="0"/>
          </a:p>
          <a:p>
            <a:r>
              <a:rPr lang="zh-CN" altLang="en-US" sz="2800" b="1" dirty="0" smtClean="0"/>
              <a:t>假设人是不变的</a:t>
            </a:r>
            <a:r>
              <a:rPr lang="zh-CN" altLang="en-US" sz="2800" dirty="0" smtClean="0"/>
              <a:t>：用户的偏好可能会随着时间改变，而以上模型没有考虑这一点。</a:t>
            </a:r>
            <a:endParaRPr lang="zh-CN" altLang="en-US" sz="2800" dirty="0"/>
          </a:p>
        </p:txBody>
      </p:sp>
    </p:spTree>
    <p:extLst>
      <p:ext uri="{BB962C8B-B14F-4D97-AF65-F5344CB8AC3E}">
        <p14:creationId xmlns:p14="http://schemas.microsoft.com/office/powerpoint/2010/main" val="427905226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基于邻域的推荐的改进</a:t>
            </a:r>
            <a:endParaRPr lang="zh-CN" altLang="en-US" sz="4000" dirty="0"/>
          </a:p>
        </p:txBody>
      </p:sp>
      <p:sp>
        <p:nvSpPr>
          <p:cNvPr id="3" name="内容占位符 2"/>
          <p:cNvSpPr>
            <a:spLocks noGrp="1"/>
          </p:cNvSpPr>
          <p:nvPr>
            <p:ph idx="1"/>
          </p:nvPr>
        </p:nvSpPr>
        <p:spPr/>
        <p:txBody>
          <a:bodyPr>
            <a:normAutofit/>
          </a:bodyPr>
          <a:lstStyle/>
          <a:p>
            <a:r>
              <a:rPr lang="zh-CN" altLang="en-US" sz="2800" dirty="0" smtClean="0"/>
              <a:t>基于邻域的推荐中，解决数据稀疏等问题主要有以下方法：</a:t>
            </a:r>
            <a:endParaRPr lang="en-US" altLang="zh-CN" sz="2800" dirty="0" smtClean="0"/>
          </a:p>
          <a:p>
            <a:pPr marL="1062000">
              <a:buFont typeface="Wingdings" panose="05000000000000000000" pitchFamily="2" charset="2"/>
              <a:buChar char="Ø"/>
            </a:pPr>
            <a:r>
              <a:rPr lang="zh-CN" altLang="en-US" sz="2400" dirty="0" smtClean="0"/>
              <a:t>使用默认值填补，比如评分范围的中值或者平均值。</a:t>
            </a:r>
            <a:endParaRPr lang="en-US" altLang="zh-CN" sz="2400" dirty="0" smtClean="0"/>
          </a:p>
          <a:p>
            <a:pPr marL="1062000">
              <a:buFont typeface="Wingdings" panose="05000000000000000000" pitchFamily="2" charset="2"/>
              <a:buChar char="Ø"/>
            </a:pPr>
            <a:r>
              <a:rPr lang="zh-CN" altLang="en-US" sz="2400" dirty="0" smtClean="0"/>
              <a:t>通过基于内容的推荐方法进行预测。</a:t>
            </a:r>
            <a:endParaRPr lang="en-US" altLang="zh-CN" sz="2400" dirty="0" smtClean="0"/>
          </a:p>
          <a:p>
            <a:pPr marL="1062000">
              <a:buFont typeface="Wingdings" panose="05000000000000000000" pitchFamily="2" charset="2"/>
              <a:buChar char="Ø"/>
            </a:pPr>
            <a:r>
              <a:rPr lang="zh-CN" altLang="en-US" sz="2400" dirty="0" smtClean="0"/>
              <a:t>主动学习，系统可以与用户进行交互，询问其偏好。</a:t>
            </a:r>
            <a:endParaRPr lang="en-US" altLang="zh-CN" sz="2400" dirty="0" smtClean="0"/>
          </a:p>
          <a:p>
            <a:pPr marL="1062000">
              <a:buFont typeface="Wingdings" panose="05000000000000000000" pitchFamily="2" charset="2"/>
              <a:buChar char="Ø"/>
            </a:pPr>
            <a:r>
              <a:rPr lang="zh-CN" altLang="en-US" sz="2400" dirty="0"/>
              <a:t>基于图的</a:t>
            </a:r>
            <a:r>
              <a:rPr lang="zh-CN" altLang="en-US" sz="2400" dirty="0" smtClean="0"/>
              <a:t>方法</a:t>
            </a:r>
            <a:endParaRPr lang="en-US" altLang="zh-CN" sz="2400" dirty="0" smtClean="0"/>
          </a:p>
          <a:p>
            <a:pPr marL="1062000">
              <a:buFont typeface="Wingdings" panose="05000000000000000000" pitchFamily="2" charset="2"/>
              <a:buChar char="Ø"/>
            </a:pPr>
            <a:r>
              <a:rPr lang="zh-CN" altLang="en-US" sz="2400" dirty="0"/>
              <a:t>基于学习的方法</a:t>
            </a:r>
          </a:p>
        </p:txBody>
      </p:sp>
    </p:spTree>
    <p:extLst>
      <p:ext uri="{BB962C8B-B14F-4D97-AF65-F5344CB8AC3E}">
        <p14:creationId xmlns:p14="http://schemas.microsoft.com/office/powerpoint/2010/main" val="40866901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endParaRPr lang="zh-CN" altLang="en-US" sz="40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872617432"/>
              </p:ext>
            </p:extLst>
          </p:nvPr>
        </p:nvGraphicFramePr>
        <p:xfrm>
          <a:off x="1475656" y="2924944"/>
          <a:ext cx="5832645" cy="2595880"/>
        </p:xfrm>
        <a:graphic>
          <a:graphicData uri="http://schemas.openxmlformats.org/drawingml/2006/table">
            <a:tbl>
              <a:tblPr firstRow="1" bandRow="1">
                <a:tableStyleId>{5C22544A-7EE6-4342-B048-85BDC9FD1C3A}</a:tableStyleId>
              </a:tblPr>
              <a:tblGrid>
                <a:gridCol w="833235"/>
                <a:gridCol w="833235"/>
                <a:gridCol w="833235"/>
                <a:gridCol w="833235"/>
                <a:gridCol w="833235"/>
                <a:gridCol w="833235"/>
                <a:gridCol w="833235"/>
              </a:tblGrid>
              <a:tr h="370840">
                <a:tc>
                  <a:txBody>
                    <a:bodyPr/>
                    <a:lstStyle/>
                    <a:p>
                      <a:pPr algn="ctr"/>
                      <a:endParaRPr lang="zh-CN" altLang="en-US" dirty="0"/>
                    </a:p>
                  </a:txBody>
                  <a:tcPr anchor="ctr"/>
                </a:tc>
                <a:tc>
                  <a:txBody>
                    <a:bodyPr/>
                    <a:lstStyle/>
                    <a:p>
                      <a:pPr algn="ctr"/>
                      <a:r>
                        <a:rPr lang="zh-CN" altLang="en-US" dirty="0" smtClean="0"/>
                        <a:t>物品</a:t>
                      </a:r>
                      <a:r>
                        <a:rPr lang="en-US" altLang="zh-CN" dirty="0" smtClean="0"/>
                        <a:t>1</a:t>
                      </a:r>
                      <a:endParaRPr lang="zh-CN" altLang="en-US" dirty="0"/>
                    </a:p>
                  </a:txBody>
                  <a:tcPr anchor="ctr"/>
                </a:tc>
                <a:tc>
                  <a:txBody>
                    <a:bodyPr/>
                    <a:lstStyle/>
                    <a:p>
                      <a:pPr algn="ctr"/>
                      <a:r>
                        <a:rPr lang="zh-CN" altLang="en-US" dirty="0" smtClean="0"/>
                        <a:t>物品</a:t>
                      </a:r>
                      <a:r>
                        <a:rPr lang="en-US" altLang="zh-CN" dirty="0" smtClean="0"/>
                        <a:t>2</a:t>
                      </a:r>
                      <a:endParaRPr lang="zh-CN" altLang="en-US" dirty="0"/>
                    </a:p>
                  </a:txBody>
                  <a:tcPr anchor="ctr"/>
                </a:tc>
                <a:tc>
                  <a:txBody>
                    <a:bodyPr/>
                    <a:lstStyle/>
                    <a:p>
                      <a:pPr algn="ctr"/>
                      <a:r>
                        <a:rPr lang="zh-CN" altLang="en-US" dirty="0" smtClean="0"/>
                        <a:t>物品</a:t>
                      </a:r>
                      <a:r>
                        <a:rPr lang="en-US" altLang="zh-CN" dirty="0" smtClean="0"/>
                        <a:t>3</a:t>
                      </a:r>
                      <a:endParaRPr lang="zh-CN" altLang="en-US" dirty="0"/>
                    </a:p>
                  </a:txBody>
                  <a:tcPr anchor="ctr"/>
                </a:tc>
                <a:tc>
                  <a:txBody>
                    <a:bodyPr/>
                    <a:lstStyle/>
                    <a:p>
                      <a:pPr algn="ctr"/>
                      <a:r>
                        <a:rPr lang="zh-CN" altLang="en-US" dirty="0" smtClean="0"/>
                        <a:t>物品</a:t>
                      </a:r>
                      <a:r>
                        <a:rPr lang="en-US" altLang="zh-CN" dirty="0" smtClean="0"/>
                        <a:t>4</a:t>
                      </a:r>
                      <a:endParaRPr lang="zh-CN" altLang="en-US" dirty="0"/>
                    </a:p>
                  </a:txBody>
                  <a:tcPr anchor="ctr"/>
                </a:tc>
                <a:tc>
                  <a:txBody>
                    <a:bodyPr/>
                    <a:lstStyle/>
                    <a:p>
                      <a:pPr algn="ctr"/>
                      <a:r>
                        <a:rPr lang="zh-CN" altLang="en-US" dirty="0" smtClean="0"/>
                        <a:t>物品</a:t>
                      </a:r>
                      <a:r>
                        <a:rPr lang="en-US" altLang="zh-CN" dirty="0" smtClean="0"/>
                        <a:t>5</a:t>
                      </a:r>
                      <a:endParaRPr lang="zh-CN" altLang="en-US" dirty="0"/>
                    </a:p>
                  </a:txBody>
                  <a:tcPr anchor="ctr"/>
                </a:tc>
                <a:tc>
                  <a:txBody>
                    <a:bodyPr/>
                    <a:lstStyle/>
                    <a:p>
                      <a:pPr algn="ctr"/>
                      <a:r>
                        <a:rPr lang="zh-CN" altLang="en-US" dirty="0" smtClean="0"/>
                        <a:t>物品</a:t>
                      </a:r>
                      <a:r>
                        <a:rPr lang="en-US" altLang="zh-CN" dirty="0" smtClean="0"/>
                        <a:t>6</a:t>
                      </a:r>
                      <a:endParaRPr lang="zh-CN" altLang="en-US" dirty="0"/>
                    </a:p>
                  </a:txBody>
                  <a:tcPr anchor="ctr"/>
                </a:tc>
              </a:tr>
              <a:tr h="370840">
                <a:tc>
                  <a:txBody>
                    <a:bodyPr/>
                    <a:lstStyle/>
                    <a:p>
                      <a:pPr algn="ctr"/>
                      <a:r>
                        <a:rPr lang="zh-CN" altLang="en-US" dirty="0" smtClean="0"/>
                        <a:t>用户</a:t>
                      </a:r>
                      <a:r>
                        <a:rPr lang="en-US" altLang="zh-CN" dirty="0" smtClean="0"/>
                        <a:t>1</a:t>
                      </a:r>
                      <a:endParaRPr lang="zh-CN" altLang="en-US" dirty="0"/>
                    </a:p>
                  </a:txBody>
                  <a:tcPr anchor="ctr"/>
                </a:tc>
                <a:tc>
                  <a:txBody>
                    <a:bodyPr/>
                    <a:lstStyle/>
                    <a:p>
                      <a:pPr algn="ctr"/>
                      <a:r>
                        <a:rPr lang="en-US" altLang="zh-CN" dirty="0" smtClean="0"/>
                        <a:t>1</a:t>
                      </a: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r>
                        <a:rPr lang="en-US" altLang="zh-CN" dirty="0" smtClean="0"/>
                        <a:t>1</a:t>
                      </a:r>
                      <a:endParaRPr lang="zh-CN" altLang="en-US" dirty="0"/>
                    </a:p>
                  </a:txBody>
                  <a:tcPr anchor="ctr"/>
                </a:tc>
                <a:tc>
                  <a:txBody>
                    <a:bodyPr/>
                    <a:lstStyle/>
                    <a:p>
                      <a:pPr algn="ctr"/>
                      <a:r>
                        <a:rPr lang="en-US" altLang="zh-CN" dirty="0" smtClean="0"/>
                        <a:t>1</a:t>
                      </a:r>
                      <a:endParaRPr lang="zh-CN" altLang="en-US" dirty="0"/>
                    </a:p>
                  </a:txBody>
                  <a:tcPr anchor="ctr"/>
                </a:tc>
              </a:tr>
              <a:tr h="370840">
                <a:tc>
                  <a:txBody>
                    <a:bodyPr/>
                    <a:lstStyle/>
                    <a:p>
                      <a:pPr algn="ctr"/>
                      <a:r>
                        <a:rPr lang="zh-CN" altLang="en-US" dirty="0" smtClean="0"/>
                        <a:t>用户</a:t>
                      </a:r>
                      <a:r>
                        <a:rPr lang="en-US" altLang="zh-CN" dirty="0" smtClean="0"/>
                        <a:t>2</a:t>
                      </a:r>
                      <a:endParaRPr lang="zh-CN" altLang="en-US" dirty="0"/>
                    </a:p>
                  </a:txBody>
                  <a:tcPr anchor="ctr"/>
                </a:tc>
                <a:tc>
                  <a:txBody>
                    <a:bodyPr/>
                    <a:lstStyle/>
                    <a:p>
                      <a:pPr algn="ctr"/>
                      <a:r>
                        <a:rPr lang="en-US" altLang="zh-CN" dirty="0" smtClean="0"/>
                        <a:t>1</a:t>
                      </a:r>
                      <a:endParaRPr lang="zh-CN" altLang="en-US" dirty="0"/>
                    </a:p>
                  </a:txBody>
                  <a:tcPr anchor="ctr"/>
                </a:tc>
                <a:tc>
                  <a:txBody>
                    <a:bodyPr/>
                    <a:lstStyle/>
                    <a:p>
                      <a:pPr algn="ctr"/>
                      <a:r>
                        <a:rPr lang="en-US" altLang="zh-CN" dirty="0" smtClean="0"/>
                        <a:t>1</a:t>
                      </a: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r>
              <a:tr h="370840">
                <a:tc>
                  <a:txBody>
                    <a:bodyPr/>
                    <a:lstStyle/>
                    <a:p>
                      <a:pPr algn="ctr"/>
                      <a:r>
                        <a:rPr lang="zh-CN" altLang="en-US" dirty="0" smtClean="0"/>
                        <a:t>用户</a:t>
                      </a:r>
                      <a:r>
                        <a:rPr lang="en-US" altLang="zh-CN" dirty="0" smtClean="0"/>
                        <a:t>3</a:t>
                      </a:r>
                      <a:endParaRPr lang="zh-CN" altLang="en-US" dirty="0"/>
                    </a:p>
                  </a:txBody>
                  <a:tcPr anchor="ctr"/>
                </a:tc>
                <a:tc>
                  <a:txBody>
                    <a:bodyPr/>
                    <a:lstStyle/>
                    <a:p>
                      <a:pPr algn="ctr"/>
                      <a:endParaRPr lang="zh-CN" altLang="en-US"/>
                    </a:p>
                  </a:txBody>
                  <a:tcPr anchor="ctr"/>
                </a:tc>
                <a:tc>
                  <a:txBody>
                    <a:bodyPr/>
                    <a:lstStyle/>
                    <a:p>
                      <a:pPr algn="ctr"/>
                      <a:r>
                        <a:rPr lang="en-US" altLang="zh-CN" dirty="0" smtClean="0"/>
                        <a:t>1</a:t>
                      </a:r>
                      <a:endParaRPr lang="zh-CN" altLang="en-US" dirty="0"/>
                    </a:p>
                  </a:txBody>
                  <a:tcPr anchor="ctr"/>
                </a:tc>
                <a:tc>
                  <a:txBody>
                    <a:bodyPr/>
                    <a:lstStyle/>
                    <a:p>
                      <a:pPr algn="ctr"/>
                      <a:r>
                        <a:rPr lang="en-US" altLang="zh-CN" dirty="0" smtClean="0"/>
                        <a:t>1</a:t>
                      </a: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r>
              <a:tr h="370840">
                <a:tc>
                  <a:txBody>
                    <a:bodyPr/>
                    <a:lstStyle/>
                    <a:p>
                      <a:pPr algn="ctr"/>
                      <a:r>
                        <a:rPr lang="zh-CN" altLang="en-US" dirty="0" smtClean="0"/>
                        <a:t>用户</a:t>
                      </a:r>
                      <a:r>
                        <a:rPr lang="en-US" altLang="zh-CN" dirty="0" smtClean="0"/>
                        <a:t>4</a:t>
                      </a: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r>
                        <a:rPr lang="en-US" altLang="zh-CN" dirty="0" smtClean="0"/>
                        <a:t>1</a:t>
                      </a:r>
                      <a:endParaRPr lang="zh-CN" altLang="en-US" dirty="0"/>
                    </a:p>
                  </a:txBody>
                  <a:tcPr anchor="ctr"/>
                </a:tc>
                <a:tc>
                  <a:txBody>
                    <a:bodyPr/>
                    <a:lstStyle/>
                    <a:p>
                      <a:pPr algn="ctr"/>
                      <a:r>
                        <a:rPr lang="en-US" altLang="zh-CN" dirty="0" smtClean="0"/>
                        <a:t>1</a:t>
                      </a: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r>
              <a:tr h="370840">
                <a:tc>
                  <a:txBody>
                    <a:bodyPr/>
                    <a:lstStyle/>
                    <a:p>
                      <a:pPr algn="ctr"/>
                      <a:r>
                        <a:rPr lang="zh-CN" altLang="en-US" dirty="0" smtClean="0"/>
                        <a:t>用户</a:t>
                      </a:r>
                      <a:r>
                        <a:rPr lang="en-US" altLang="zh-CN" dirty="0" smtClean="0"/>
                        <a:t>5</a:t>
                      </a: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r>
                        <a:rPr lang="en-US" altLang="zh-CN" dirty="0" smtClean="0"/>
                        <a:t>1</a:t>
                      </a:r>
                      <a:endParaRPr lang="zh-CN" altLang="en-US" dirty="0"/>
                    </a:p>
                  </a:txBody>
                  <a:tcPr anchor="ctr"/>
                </a:tc>
                <a:tc>
                  <a:txBody>
                    <a:bodyPr/>
                    <a:lstStyle/>
                    <a:p>
                      <a:pPr algn="ctr"/>
                      <a:r>
                        <a:rPr lang="en-US" altLang="zh-CN" dirty="0" smtClean="0"/>
                        <a:t>1</a:t>
                      </a:r>
                      <a:endParaRPr lang="zh-CN" altLang="en-US" dirty="0"/>
                    </a:p>
                  </a:txBody>
                  <a:tcPr anchor="ctr"/>
                </a:tc>
                <a:tc>
                  <a:txBody>
                    <a:bodyPr/>
                    <a:lstStyle/>
                    <a:p>
                      <a:pPr algn="ctr"/>
                      <a:endParaRPr lang="zh-CN" altLang="en-US" dirty="0"/>
                    </a:p>
                  </a:txBody>
                  <a:tcPr anchor="ctr"/>
                </a:tc>
              </a:tr>
              <a:tr h="370840">
                <a:tc>
                  <a:txBody>
                    <a:bodyPr/>
                    <a:lstStyle/>
                    <a:p>
                      <a:pPr algn="ctr"/>
                      <a:r>
                        <a:rPr lang="zh-CN" altLang="en-US" dirty="0" smtClean="0"/>
                        <a:t>用户</a:t>
                      </a:r>
                      <a:r>
                        <a:rPr lang="en-US" altLang="zh-CN" dirty="0" smtClean="0"/>
                        <a:t>6</a:t>
                      </a: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r>
                        <a:rPr lang="en-US" altLang="zh-CN" dirty="0" smtClean="0"/>
                        <a:t>1</a:t>
                      </a:r>
                      <a:endParaRPr lang="zh-CN" altLang="en-US" dirty="0"/>
                    </a:p>
                  </a:txBody>
                  <a:tcPr anchor="ctr"/>
                </a:tc>
                <a:tc>
                  <a:txBody>
                    <a:bodyPr/>
                    <a:lstStyle/>
                    <a:p>
                      <a:pPr algn="ctr"/>
                      <a:endParaRPr lang="zh-CN" altLang="en-US" dirty="0"/>
                    </a:p>
                  </a:txBody>
                  <a:tcPr anchor="ctr"/>
                </a:tc>
                <a:tc>
                  <a:txBody>
                    <a:bodyPr/>
                    <a:lstStyle/>
                    <a:p>
                      <a:pPr algn="ctr"/>
                      <a:r>
                        <a:rPr lang="en-US" altLang="zh-CN" dirty="0" smtClean="0"/>
                        <a:t>1</a:t>
                      </a:r>
                      <a:endParaRPr lang="zh-CN" altLang="en-US" dirty="0"/>
                    </a:p>
                  </a:txBody>
                  <a:tcPr anchor="ctr"/>
                </a:tc>
              </a:tr>
            </a:tbl>
          </a:graphicData>
        </a:graphic>
      </p:graphicFrame>
      <p:sp>
        <p:nvSpPr>
          <p:cNvPr id="6" name="TextBox 5"/>
          <p:cNvSpPr txBox="1"/>
          <p:nvPr/>
        </p:nvSpPr>
        <p:spPr>
          <a:xfrm>
            <a:off x="611560" y="1461209"/>
            <a:ext cx="7920880" cy="1384995"/>
          </a:xfrm>
          <a:prstGeom prst="rect">
            <a:avLst/>
          </a:prstGeom>
          <a:noFill/>
        </p:spPr>
        <p:txBody>
          <a:bodyPr wrap="square" rtlCol="0">
            <a:spAutoFit/>
          </a:bodyPr>
          <a:lstStyle/>
          <a:p>
            <a:r>
              <a:rPr lang="zh-CN" altLang="en-US" sz="2800" dirty="0" smtClean="0"/>
              <a:t>如下表所示，对用户</a:t>
            </a:r>
            <a:r>
              <a:rPr lang="en-US" altLang="zh-CN" sz="2800" dirty="0" smtClean="0"/>
              <a:t>1</a:t>
            </a:r>
            <a:r>
              <a:rPr lang="zh-CN" altLang="en-US" sz="2800" dirty="0" smtClean="0"/>
              <a:t>来说，其他用户最多有一个物品的评分与其相同，如果按照基于邻域的方法，则用户</a:t>
            </a:r>
            <a:r>
              <a:rPr lang="en-US" altLang="zh-CN" sz="2800" dirty="0" smtClean="0"/>
              <a:t>1</a:t>
            </a:r>
            <a:r>
              <a:rPr lang="zh-CN" altLang="en-US" sz="2800" dirty="0" smtClean="0"/>
              <a:t>没有邻域，也就很难进行推荐。</a:t>
            </a:r>
            <a:endParaRPr lang="zh-CN" altLang="en-US" sz="2800" dirty="0"/>
          </a:p>
        </p:txBody>
      </p:sp>
      <p:sp>
        <p:nvSpPr>
          <p:cNvPr id="7" name="TextBox 6"/>
          <p:cNvSpPr txBox="1"/>
          <p:nvPr/>
        </p:nvSpPr>
        <p:spPr>
          <a:xfrm>
            <a:off x="611560" y="5819328"/>
            <a:ext cx="8532440" cy="954107"/>
          </a:xfrm>
          <a:prstGeom prst="rect">
            <a:avLst/>
          </a:prstGeom>
          <a:noFill/>
        </p:spPr>
        <p:txBody>
          <a:bodyPr wrap="square" rtlCol="0">
            <a:spAutoFit/>
          </a:bodyPr>
          <a:lstStyle/>
          <a:p>
            <a:r>
              <a:rPr lang="zh-CN" altLang="en-US" sz="2800" dirty="0" smtClean="0"/>
              <a:t>但是通过间接联系可以看都用户</a:t>
            </a:r>
            <a:r>
              <a:rPr lang="en-US" altLang="zh-CN" sz="2800" dirty="0" smtClean="0"/>
              <a:t>1</a:t>
            </a:r>
            <a:r>
              <a:rPr lang="zh-CN" altLang="en-US" sz="2800" dirty="0" smtClean="0"/>
              <a:t>与物品</a:t>
            </a:r>
            <a:r>
              <a:rPr lang="en-US" altLang="zh-CN" sz="2800" dirty="0" smtClean="0"/>
              <a:t>4</a:t>
            </a:r>
            <a:r>
              <a:rPr lang="zh-CN" altLang="en-US" sz="2800" dirty="0" smtClean="0"/>
              <a:t>有三条联系，分别为通过用户</a:t>
            </a:r>
            <a:r>
              <a:rPr lang="en-US" altLang="zh-CN" sz="2800" dirty="0" smtClean="0"/>
              <a:t>2</a:t>
            </a:r>
            <a:r>
              <a:rPr lang="zh-CN" altLang="en-US" sz="2800" dirty="0" smtClean="0"/>
              <a:t>，</a:t>
            </a:r>
            <a:r>
              <a:rPr lang="en-US" altLang="zh-CN" sz="2800" dirty="0" smtClean="0"/>
              <a:t>3</a:t>
            </a:r>
            <a:r>
              <a:rPr lang="zh-CN" altLang="en-US" sz="2800" dirty="0" smtClean="0"/>
              <a:t>，</a:t>
            </a:r>
            <a:r>
              <a:rPr lang="en-US" altLang="zh-CN" sz="2800" dirty="0" smtClean="0"/>
              <a:t>4</a:t>
            </a:r>
            <a:r>
              <a:rPr lang="zh-CN" altLang="en-US" sz="2800" dirty="0" smtClean="0"/>
              <a:t>，通过用户</a:t>
            </a:r>
            <a:r>
              <a:rPr lang="en-US" altLang="zh-CN" sz="2800" dirty="0" smtClean="0"/>
              <a:t>5</a:t>
            </a:r>
            <a:r>
              <a:rPr lang="zh-CN" altLang="en-US" sz="2800" dirty="0" smtClean="0"/>
              <a:t>和通过用户</a:t>
            </a:r>
            <a:r>
              <a:rPr lang="en-US" altLang="zh-CN" sz="2800" dirty="0" smtClean="0"/>
              <a:t>6</a:t>
            </a:r>
            <a:r>
              <a:rPr lang="zh-CN" altLang="en-US" sz="2800" dirty="0" smtClean="0"/>
              <a:t>。</a:t>
            </a:r>
            <a:endParaRPr lang="zh-CN" altLang="en-US" sz="2800" dirty="0"/>
          </a:p>
        </p:txBody>
      </p:sp>
    </p:spTree>
    <p:extLst>
      <p:ext uri="{BB962C8B-B14F-4D97-AF65-F5344CB8AC3E}">
        <p14:creationId xmlns:p14="http://schemas.microsoft.com/office/powerpoint/2010/main" val="3239676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基于图的方法</a:t>
            </a:r>
            <a:endParaRPr lang="zh-CN" altLang="en-US" dirty="0"/>
          </a:p>
        </p:txBody>
      </p:sp>
      <p:sp>
        <p:nvSpPr>
          <p:cNvPr id="3" name="内容占位符 2"/>
          <p:cNvSpPr>
            <a:spLocks noGrp="1"/>
          </p:cNvSpPr>
          <p:nvPr>
            <p:ph idx="1"/>
          </p:nvPr>
        </p:nvSpPr>
        <p:spPr/>
        <p:txBody>
          <a:bodyPr>
            <a:normAutofit/>
          </a:bodyPr>
          <a:lstStyle/>
          <a:p>
            <a:r>
              <a:rPr lang="zh-CN" altLang="en-US" sz="2800" dirty="0"/>
              <a:t>基于图的推荐</a:t>
            </a:r>
            <a:r>
              <a:rPr lang="zh-CN" altLang="en-US" sz="2800" dirty="0" smtClean="0"/>
              <a:t>方法是通过</a:t>
            </a:r>
            <a:r>
              <a:rPr lang="zh-CN" altLang="en-US" sz="2800" dirty="0"/>
              <a:t>将数据以</a:t>
            </a:r>
            <a:r>
              <a:rPr lang="zh-CN" altLang="en-US" sz="2800" dirty="0">
                <a:solidFill>
                  <a:srgbClr val="FF0000"/>
                </a:solidFill>
              </a:rPr>
              <a:t>二分图</a:t>
            </a:r>
            <a:r>
              <a:rPr lang="zh-CN" altLang="en-US" sz="2800" dirty="0"/>
              <a:t>的形式表示出来。在图中，用户和物品都以节点的形式表示，用户和物品之间</a:t>
            </a:r>
            <a:r>
              <a:rPr lang="zh-CN" altLang="en-US" sz="2800" dirty="0" smtClean="0"/>
              <a:t>的关系以</a:t>
            </a:r>
            <a:r>
              <a:rPr lang="zh-CN" altLang="en-US" sz="2800" dirty="0"/>
              <a:t>边的形式表示。</a:t>
            </a:r>
          </a:p>
          <a:p>
            <a:endParaRPr lang="zh-CN" alt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3140968"/>
            <a:ext cx="4608513" cy="358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79142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二分图</a:t>
            </a:r>
            <a:endParaRPr lang="zh-CN" altLang="en-US" dirty="0"/>
          </a:p>
        </p:txBody>
      </p:sp>
      <p:sp>
        <p:nvSpPr>
          <p:cNvPr id="3" name="内容占位符 2"/>
          <p:cNvSpPr>
            <a:spLocks noGrp="1"/>
          </p:cNvSpPr>
          <p:nvPr>
            <p:ph idx="1"/>
          </p:nvPr>
        </p:nvSpPr>
        <p:spPr/>
        <p:txBody>
          <a:bodyPr>
            <a:normAutofit/>
          </a:bodyPr>
          <a:lstStyle/>
          <a:p>
            <a:r>
              <a:rPr lang="zh-CN" altLang="en-US" sz="2800" dirty="0"/>
              <a:t>二分图又称作二部图，是图论中的一种特殊模型。 设</a:t>
            </a:r>
            <a:r>
              <a:rPr lang="en-US" altLang="zh-CN" sz="2800" dirty="0"/>
              <a:t>G=(V,E)</a:t>
            </a:r>
            <a:r>
              <a:rPr lang="zh-CN" altLang="en-US" sz="2800" dirty="0"/>
              <a:t>是一个无向图，</a:t>
            </a:r>
            <a:r>
              <a:rPr lang="zh-CN" altLang="en-US" sz="2800" dirty="0" smtClean="0"/>
              <a:t>如果节点</a:t>
            </a:r>
            <a:r>
              <a:rPr lang="en-US" altLang="zh-CN" sz="2800" dirty="0" smtClean="0"/>
              <a:t>V</a:t>
            </a:r>
            <a:r>
              <a:rPr lang="zh-CN" altLang="en-US" sz="2800" dirty="0"/>
              <a:t>可分割为两个互不相交的子集</a:t>
            </a:r>
            <a:r>
              <a:rPr lang="en-US" altLang="zh-CN" sz="2800" dirty="0"/>
              <a:t>(A,B)</a:t>
            </a:r>
            <a:r>
              <a:rPr lang="zh-CN" altLang="en-US" sz="2800" dirty="0"/>
              <a:t>，并且图中的每条边（</a:t>
            </a:r>
            <a:r>
              <a:rPr lang="en-US" altLang="zh-CN" sz="2800" dirty="0"/>
              <a:t>i</a:t>
            </a:r>
            <a:r>
              <a:rPr lang="zh-CN" altLang="en-US" sz="2800" dirty="0"/>
              <a:t>，</a:t>
            </a:r>
            <a:r>
              <a:rPr lang="en-US" altLang="zh-CN" sz="2800" dirty="0"/>
              <a:t>j</a:t>
            </a:r>
            <a:r>
              <a:rPr lang="zh-CN" altLang="en-US" sz="2800" dirty="0"/>
              <a:t>）所关联的两</a:t>
            </a:r>
            <a:r>
              <a:rPr lang="zh-CN" altLang="en-US" sz="2800" dirty="0" smtClean="0"/>
              <a:t>个节点</a:t>
            </a:r>
            <a:r>
              <a:rPr lang="en-US" altLang="zh-CN" sz="2800" dirty="0" err="1" smtClean="0"/>
              <a:t>i</a:t>
            </a:r>
            <a:r>
              <a:rPr lang="zh-CN" altLang="en-US" sz="2800" dirty="0"/>
              <a:t>和</a:t>
            </a:r>
            <a:r>
              <a:rPr lang="en-US" altLang="zh-CN" sz="2800" dirty="0"/>
              <a:t>j</a:t>
            </a:r>
            <a:r>
              <a:rPr lang="zh-CN" altLang="en-US" sz="2800" dirty="0"/>
              <a:t>分别属于这两个不同</a:t>
            </a:r>
            <a:r>
              <a:rPr lang="zh-CN" altLang="en-US" sz="2800" dirty="0" smtClean="0"/>
              <a:t>的节点集，</a:t>
            </a:r>
            <a:r>
              <a:rPr lang="zh-CN" altLang="en-US" sz="2800" dirty="0"/>
              <a:t>则称图</a:t>
            </a:r>
            <a:r>
              <a:rPr lang="en-US" altLang="zh-CN" sz="2800" dirty="0"/>
              <a:t>G</a:t>
            </a:r>
            <a:r>
              <a:rPr lang="zh-CN" altLang="en-US" sz="2800" dirty="0"/>
              <a:t>为一个二分图。</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912" y="3900760"/>
            <a:ext cx="2757482" cy="2808312"/>
          </a:xfrm>
          <a:prstGeom prst="rect">
            <a:avLst/>
          </a:prstGeom>
        </p:spPr>
      </p:pic>
    </p:spTree>
    <p:extLst>
      <p:ext uri="{BB962C8B-B14F-4D97-AF65-F5344CB8AC3E}">
        <p14:creationId xmlns:p14="http://schemas.microsoft.com/office/powerpoint/2010/main" val="44208818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思考</a:t>
            </a:r>
          </a:p>
        </p:txBody>
      </p:sp>
      <p:sp>
        <p:nvSpPr>
          <p:cNvPr id="3" name="内容占位符 2"/>
          <p:cNvSpPr>
            <a:spLocks noGrp="1"/>
          </p:cNvSpPr>
          <p:nvPr>
            <p:ph idx="1"/>
          </p:nvPr>
        </p:nvSpPr>
        <p:spPr/>
        <p:txBody>
          <a:bodyPr/>
          <a:lstStyle/>
          <a:p>
            <a:r>
              <a:rPr lang="zh-CN" altLang="en-US" dirty="0" smtClean="0"/>
              <a:t>下面的图是不是二分图？</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564904"/>
            <a:ext cx="2191056" cy="2753109"/>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2570223"/>
            <a:ext cx="2076740" cy="2791215"/>
          </a:xfrm>
          <a:prstGeom prst="rect">
            <a:avLst/>
          </a:prstGeom>
        </p:spPr>
      </p:pic>
      <p:sp>
        <p:nvSpPr>
          <p:cNvPr id="6" name="右箭头 5"/>
          <p:cNvSpPr/>
          <p:nvPr/>
        </p:nvSpPr>
        <p:spPr>
          <a:xfrm>
            <a:off x="3464542" y="372351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53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基于图的方法用于推荐</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基于图的方法得到的传递关系可以通过两种方式用于推荐：</a:t>
            </a:r>
            <a:endParaRPr lang="en-US" altLang="zh-CN" sz="2800" dirty="0" smtClean="0"/>
          </a:p>
          <a:p>
            <a:pPr marL="1176300" indent="-457200">
              <a:buFont typeface="Wingdings" panose="05000000000000000000" pitchFamily="2" charset="2"/>
              <a:buChar char="Ø"/>
            </a:pPr>
            <a:r>
              <a:rPr lang="zh-CN" altLang="en-US" sz="2400" dirty="0" smtClean="0"/>
              <a:t>图中可以得到用户</a:t>
            </a:r>
            <a:r>
              <a:rPr lang="en-US" altLang="zh-CN" sz="2400" dirty="0" smtClean="0"/>
              <a:t>u</a:t>
            </a:r>
            <a:r>
              <a:rPr lang="zh-CN" altLang="en-US" sz="2400" dirty="0" smtClean="0"/>
              <a:t>和物品</a:t>
            </a:r>
            <a:r>
              <a:rPr lang="en-US" altLang="zh-CN" sz="2400" dirty="0" smtClean="0"/>
              <a:t>i</a:t>
            </a:r>
            <a:r>
              <a:rPr lang="zh-CN" altLang="en-US" sz="2400" dirty="0" smtClean="0"/>
              <a:t>的相关性，可以将相关性高的物品推荐给用户。</a:t>
            </a:r>
            <a:endParaRPr lang="en-US" altLang="zh-CN" sz="2400" dirty="0" smtClean="0"/>
          </a:p>
          <a:p>
            <a:pPr marL="1176300" indent="-457200">
              <a:buFont typeface="Wingdings" panose="05000000000000000000" pitchFamily="2" charset="2"/>
              <a:buChar char="Ø"/>
            </a:pPr>
            <a:r>
              <a:rPr lang="zh-CN" altLang="en-US" sz="2400" dirty="0"/>
              <a:t>在图</a:t>
            </a:r>
            <a:r>
              <a:rPr lang="zh-CN" altLang="en-US" sz="2400" dirty="0" smtClean="0"/>
              <a:t>中还可以得到用户和用户之间或者物品与物品之间的相似度，通过这个相似度可以用基于邻域的方法进行推荐。</a:t>
            </a:r>
            <a:endParaRPr lang="en-US" altLang="zh-CN" sz="2400" dirty="0" smtClean="0"/>
          </a:p>
          <a:p>
            <a:r>
              <a:rPr lang="zh-CN" altLang="en-US" sz="2800" dirty="0" smtClean="0"/>
              <a:t>通过图的到相似度的方法有基于路径的相似度、基于随机游走的相似度、</a:t>
            </a:r>
            <a:r>
              <a:rPr lang="en-US" altLang="zh-CN" sz="2800" dirty="0" err="1" smtClean="0"/>
              <a:t>ItemRank</a:t>
            </a:r>
            <a:r>
              <a:rPr lang="zh-CN" altLang="en-US" sz="2800" dirty="0" smtClean="0"/>
              <a:t>算法和平均首次通过</a:t>
            </a:r>
            <a:r>
              <a:rPr lang="en-US" altLang="zh-CN" sz="2800" dirty="0" smtClean="0"/>
              <a:t>/</a:t>
            </a:r>
            <a:r>
              <a:rPr lang="zh-CN" altLang="en-US" sz="2800" dirty="0" smtClean="0"/>
              <a:t>往返的次数等等。</a:t>
            </a:r>
            <a:endParaRPr lang="en-US" altLang="zh-CN" sz="2800" dirty="0"/>
          </a:p>
        </p:txBody>
      </p:sp>
    </p:spTree>
    <p:extLst>
      <p:ext uri="{BB962C8B-B14F-4D97-AF65-F5344CB8AC3E}">
        <p14:creationId xmlns:p14="http://schemas.microsoft.com/office/powerpoint/2010/main" val="202941289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基于路径的相似度</a:t>
            </a:r>
            <a:endParaRPr lang="zh-CN" altLang="en-US" sz="4000" dirty="0"/>
          </a:p>
        </p:txBody>
      </p:sp>
      <p:sp>
        <p:nvSpPr>
          <p:cNvPr id="3" name="内容占位符 2"/>
          <p:cNvSpPr>
            <a:spLocks noGrp="1"/>
          </p:cNvSpPr>
          <p:nvPr>
            <p:ph idx="1"/>
          </p:nvPr>
        </p:nvSpPr>
        <p:spPr/>
        <p:txBody>
          <a:bodyPr>
            <a:normAutofit/>
          </a:bodyPr>
          <a:lstStyle/>
          <a:p>
            <a:r>
              <a:rPr lang="zh-CN" altLang="en-US" sz="2800" dirty="0" smtClean="0"/>
              <a:t>在图中，用户节点</a:t>
            </a:r>
            <a:r>
              <a:rPr lang="en-US" altLang="zh-CN" sz="2800" dirty="0" smtClean="0"/>
              <a:t>u</a:t>
            </a:r>
            <a:r>
              <a:rPr lang="zh-CN" altLang="en-US" sz="2800" dirty="0" smtClean="0"/>
              <a:t>和物品节点</a:t>
            </a:r>
            <a:r>
              <a:rPr lang="en-US" altLang="zh-CN" sz="2800" dirty="0" smtClean="0"/>
              <a:t>i</a:t>
            </a:r>
            <a:r>
              <a:rPr lang="zh-CN" altLang="en-US" sz="2800" dirty="0" smtClean="0"/>
              <a:t>之间可能会有多条不同的路径相连接，这些路径的长度不同，但都会对</a:t>
            </a:r>
            <a:r>
              <a:rPr lang="en-US" altLang="zh-CN" sz="2800" dirty="0" smtClean="0"/>
              <a:t>u</a:t>
            </a:r>
            <a:r>
              <a:rPr lang="zh-CN" altLang="en-US" sz="2800" dirty="0" smtClean="0"/>
              <a:t>和</a:t>
            </a:r>
            <a:r>
              <a:rPr lang="en-US" altLang="zh-CN" sz="2800" dirty="0" smtClean="0"/>
              <a:t>i</a:t>
            </a:r>
            <a:r>
              <a:rPr lang="zh-CN" altLang="en-US" sz="2800" dirty="0" smtClean="0"/>
              <a:t>之间的相关性产生一定的影响。基于路径的相关性就是将这些影响综合考虑得到</a:t>
            </a:r>
            <a:r>
              <a:rPr lang="en-US" altLang="zh-CN" sz="2800" dirty="0" smtClean="0"/>
              <a:t>u</a:t>
            </a:r>
            <a:r>
              <a:rPr lang="zh-CN" altLang="en-US" sz="2800" dirty="0" smtClean="0"/>
              <a:t>和</a:t>
            </a:r>
            <a:r>
              <a:rPr lang="en-US" altLang="zh-CN" sz="2800" dirty="0" smtClean="0"/>
              <a:t>i</a:t>
            </a:r>
            <a:r>
              <a:rPr lang="zh-CN" altLang="en-US" sz="2800" dirty="0" smtClean="0"/>
              <a:t>之间总的相关性。</a:t>
            </a:r>
            <a:endParaRPr lang="zh-CN" altLang="en-US" sz="2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5487" y="3299321"/>
            <a:ext cx="4608513" cy="358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9470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二分图的邻接矩阵</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800" dirty="0" smtClean="0"/>
                  <a:t>令</a:t>
                </a:r>
                <a:r>
                  <a:rPr lang="en-US" altLang="zh-CN" sz="2800" dirty="0" smtClean="0"/>
                  <a:t>R</a:t>
                </a:r>
                <a:r>
                  <a:rPr lang="zh-CN" altLang="en-US" sz="2800" dirty="0" smtClean="0"/>
                  <a:t>表示一个大小为</a:t>
                </a:r>
                <a14:m>
                  <m:oMath xmlns:m="http://schemas.openxmlformats.org/officeDocument/2006/math">
                    <m:d>
                      <m:dPr>
                        <m:begChr m:val="|"/>
                        <m:endChr m:val="|"/>
                        <m:ctrlPr>
                          <a:rPr lang="en-US" altLang="zh-CN" sz="2800" i="1" smtClean="0">
                            <a:latin typeface="Cambria Math"/>
                          </a:rPr>
                        </m:ctrlPr>
                      </m:dPr>
                      <m:e>
                        <m:r>
                          <a:rPr lang="en-US" altLang="zh-CN" sz="2800" b="0" i="1" smtClean="0">
                            <a:latin typeface="Cambria Math"/>
                          </a:rPr>
                          <m:t>𝑈</m:t>
                        </m:r>
                      </m:e>
                    </m:d>
                    <m:r>
                      <a:rPr lang="en-US" altLang="zh-CN" sz="2800" b="0" i="1" smtClean="0">
                        <a:latin typeface="Cambria Math"/>
                      </a:rPr>
                      <m:t>×</m:t>
                    </m:r>
                    <m:d>
                      <m:dPr>
                        <m:begChr m:val="|"/>
                        <m:endChr m:val="|"/>
                        <m:ctrlPr>
                          <a:rPr lang="en-US" altLang="zh-CN" sz="2800" b="0" i="1" smtClean="0">
                            <a:latin typeface="Cambria Math"/>
                          </a:rPr>
                        </m:ctrlPr>
                      </m:dPr>
                      <m:e>
                        <m:r>
                          <a:rPr lang="en-US" altLang="zh-CN" sz="2800" b="0" i="1" smtClean="0">
                            <a:latin typeface="Cambria Math"/>
                          </a:rPr>
                          <m:t>𝐼</m:t>
                        </m:r>
                      </m:e>
                    </m:d>
                  </m:oMath>
                </a14:m>
                <a:r>
                  <a:rPr lang="zh-CN" altLang="en-US" sz="2800" dirty="0" smtClean="0"/>
                  <a:t>评分矩阵，为了简化问题，暂时不考虑用户对物品的喜爱程度，如果用户</a:t>
                </a:r>
                <a:r>
                  <a:rPr lang="en-US" altLang="zh-CN" sz="2800" dirty="0" smtClean="0"/>
                  <a:t>u</a:t>
                </a:r>
                <a:r>
                  <a:rPr lang="zh-CN" altLang="en-US" sz="2800" dirty="0" smtClean="0"/>
                  <a:t>对物品</a:t>
                </a:r>
                <a:r>
                  <a:rPr lang="en-US" altLang="zh-CN" sz="2800" dirty="0" smtClean="0"/>
                  <a:t>i</a:t>
                </a:r>
                <a:r>
                  <a:rPr lang="zh-CN" altLang="en-US" sz="2800" dirty="0" smtClean="0"/>
                  <a:t>进行了评分，则</a:t>
                </a:r>
                <a:r>
                  <a:rPr lang="en-US" altLang="zh-CN" sz="2800" dirty="0" smtClean="0"/>
                  <a:t>r</a:t>
                </a:r>
                <a:r>
                  <a:rPr lang="en-US" altLang="zh-CN" sz="2800" baseline="-25000" dirty="0" smtClean="0"/>
                  <a:t>ui</a:t>
                </a:r>
                <a:r>
                  <a:rPr lang="zh-CN" altLang="en-US" sz="2800" dirty="0" smtClean="0"/>
                  <a:t>等于</a:t>
                </a:r>
                <a:r>
                  <a:rPr lang="en-US" altLang="zh-CN" sz="2800" dirty="0" smtClean="0"/>
                  <a:t>1</a:t>
                </a:r>
                <a:r>
                  <a:rPr lang="zh-CN" altLang="en-US" sz="2800" dirty="0" smtClean="0"/>
                  <a:t>，否则等于</a:t>
                </a:r>
                <a:r>
                  <a:rPr lang="en-US" altLang="zh-CN" sz="2800" dirty="0" smtClean="0"/>
                  <a:t>0</a:t>
                </a:r>
                <a:r>
                  <a:rPr lang="zh-CN" altLang="en-US" sz="2800" dirty="0" smtClean="0"/>
                  <a:t>，那么二分图的邻接矩阵可以表示为：</a:t>
                </a:r>
                <a:endParaRPr lang="en-US" altLang="zh-CN" sz="2800" dirty="0"/>
              </a:p>
              <a:p>
                <a:endParaRPr lang="en-US" altLang="zh-CN" sz="2800" dirty="0" smtClean="0"/>
              </a:p>
              <a:p>
                <a:endParaRPr lang="en-US" altLang="zh-CN" sz="2800" dirty="0"/>
              </a:p>
              <a:p>
                <a:r>
                  <a:rPr lang="zh-CN" altLang="en-US" sz="2800" dirty="0" smtClean="0"/>
                  <a:t>或者</a:t>
                </a:r>
                <a:r>
                  <a:rPr lang="en-US" altLang="zh-CN" sz="2800" dirty="0" smtClean="0"/>
                  <a:t>(</a:t>
                </a:r>
                <a:r>
                  <a:rPr lang="zh-CN" altLang="en-US" sz="2800" dirty="0" smtClean="0"/>
                  <a:t>两种表示取决于</a:t>
                </a:r>
                <a:r>
                  <a:rPr lang="en-US" altLang="zh-CN" sz="2800" dirty="0" smtClean="0"/>
                  <a:t>A</a:t>
                </a:r>
                <a:r>
                  <a:rPr lang="zh-CN" altLang="en-US" sz="2800" dirty="0" smtClean="0"/>
                  <a:t>中用户在前还是物品在前</a:t>
                </a:r>
                <a:r>
                  <a:rPr lang="en-US" altLang="zh-CN" sz="2800" dirty="0" smtClean="0"/>
                  <a:t>)</a:t>
                </a: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t="-1752"/>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3462331828"/>
              </p:ext>
            </p:extLst>
          </p:nvPr>
        </p:nvGraphicFramePr>
        <p:xfrm>
          <a:off x="3635896" y="3284984"/>
          <a:ext cx="2304256" cy="1269011"/>
        </p:xfrm>
        <a:graphic>
          <a:graphicData uri="http://schemas.openxmlformats.org/presentationml/2006/ole">
            <mc:AlternateContent xmlns:mc="http://schemas.openxmlformats.org/markup-compatibility/2006">
              <mc:Choice xmlns:v="urn:schemas-microsoft-com:vml" Requires="v">
                <p:oleObj spid="_x0000_s3475" name="Equation" r:id="rId4" imgW="876240" imgH="482400" progId="Equation.DSMT4">
                  <p:embed/>
                </p:oleObj>
              </mc:Choice>
              <mc:Fallback>
                <p:oleObj name="Equation" r:id="rId4" imgW="876240" imgH="482400" progId="Equation.DSMT4">
                  <p:embed/>
                  <p:pic>
                    <p:nvPicPr>
                      <p:cNvPr id="0" name=""/>
                      <p:cNvPicPr/>
                      <p:nvPr/>
                    </p:nvPicPr>
                    <p:blipFill>
                      <a:blip r:embed="rId5"/>
                      <a:stretch>
                        <a:fillRect/>
                      </a:stretch>
                    </p:blipFill>
                    <p:spPr>
                      <a:xfrm>
                        <a:off x="3635896" y="3284984"/>
                        <a:ext cx="2304256" cy="1269011"/>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098742521"/>
              </p:ext>
            </p:extLst>
          </p:nvPr>
        </p:nvGraphicFramePr>
        <p:xfrm>
          <a:off x="3563888" y="5073650"/>
          <a:ext cx="2305050" cy="1201738"/>
        </p:xfrm>
        <a:graphic>
          <a:graphicData uri="http://schemas.openxmlformats.org/presentationml/2006/ole">
            <mc:AlternateContent xmlns:mc="http://schemas.openxmlformats.org/markup-compatibility/2006">
              <mc:Choice xmlns:v="urn:schemas-microsoft-com:vml" Requires="v">
                <p:oleObj spid="_x0000_s3476" name="Equation" r:id="rId6" imgW="876240" imgH="457200" progId="Equation.DSMT4">
                  <p:embed/>
                </p:oleObj>
              </mc:Choice>
              <mc:Fallback>
                <p:oleObj name="Equation" r:id="rId6" imgW="876240" imgH="457200" progId="Equation.DSMT4">
                  <p:embed/>
                  <p:pic>
                    <p:nvPicPr>
                      <p:cNvPr id="0" name="对象 3"/>
                      <p:cNvPicPr>
                        <a:picLocks noChangeAspect="1" noChangeArrowheads="1"/>
                      </p:cNvPicPr>
                      <p:nvPr/>
                    </p:nvPicPr>
                    <p:blipFill>
                      <a:blip r:embed="rId7"/>
                      <a:srcRect/>
                      <a:stretch>
                        <a:fillRect/>
                      </a:stretch>
                    </p:blipFill>
                    <p:spPr bwMode="auto">
                      <a:xfrm>
                        <a:off x="3563888" y="5073650"/>
                        <a:ext cx="230505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15055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评估准确率</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评估准确率常用的两个函数分别为：平均绝对误差</a:t>
            </a:r>
            <a:r>
              <a:rPr lang="en-US" altLang="zh-CN" sz="2800" dirty="0" smtClean="0"/>
              <a:t>(MAE)</a:t>
            </a:r>
            <a:r>
              <a:rPr lang="zh-CN" altLang="en-US" sz="2800" dirty="0" smtClean="0"/>
              <a:t>：</a:t>
            </a:r>
            <a:endParaRPr lang="en-US" altLang="zh-CN" sz="2800" dirty="0" smtClean="0"/>
          </a:p>
          <a:p>
            <a:endParaRPr lang="en-US" altLang="zh-CN" sz="2800" dirty="0"/>
          </a:p>
          <a:p>
            <a:endParaRPr lang="en-US" altLang="zh-CN" sz="2800" dirty="0" smtClean="0"/>
          </a:p>
          <a:p>
            <a:endParaRPr lang="en-US" altLang="zh-CN" sz="2800" dirty="0"/>
          </a:p>
          <a:p>
            <a:r>
              <a:rPr lang="zh-CN" altLang="en-US" sz="2800" dirty="0" smtClean="0"/>
              <a:t>和均方根误差</a:t>
            </a:r>
            <a:r>
              <a:rPr lang="en-US" altLang="zh-CN" sz="2800" dirty="0" smtClean="0"/>
              <a:t>(RMSE)</a:t>
            </a:r>
            <a:r>
              <a:rPr lang="zh-CN" altLang="en-US" sz="2800" dirty="0" smtClean="0"/>
              <a:t>：</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2004773615"/>
              </p:ext>
            </p:extLst>
          </p:nvPr>
        </p:nvGraphicFramePr>
        <p:xfrm>
          <a:off x="1763689" y="2852936"/>
          <a:ext cx="4968552" cy="1028990"/>
        </p:xfrm>
        <a:graphic>
          <a:graphicData uri="http://schemas.openxmlformats.org/presentationml/2006/ole">
            <mc:AlternateContent xmlns:mc="http://schemas.openxmlformats.org/markup-compatibility/2006">
              <mc:Choice xmlns:v="urn:schemas-microsoft-com:vml" Requires="v">
                <p:oleObj spid="_x0000_s11648" name="Equation" r:id="rId3" imgW="2145960" imgH="444240" progId="Equation.DSMT4">
                  <p:embed/>
                </p:oleObj>
              </mc:Choice>
              <mc:Fallback>
                <p:oleObj name="Equation" r:id="rId3" imgW="2145960" imgH="444240" progId="Equation.DSMT4">
                  <p:embed/>
                  <p:pic>
                    <p:nvPicPr>
                      <p:cNvPr id="0" name=""/>
                      <p:cNvPicPr/>
                      <p:nvPr/>
                    </p:nvPicPr>
                    <p:blipFill>
                      <a:blip r:embed="rId4"/>
                      <a:stretch>
                        <a:fillRect/>
                      </a:stretch>
                    </p:blipFill>
                    <p:spPr>
                      <a:xfrm>
                        <a:off x="1763689" y="2852936"/>
                        <a:ext cx="4968552" cy="102899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919857511"/>
              </p:ext>
            </p:extLst>
          </p:nvPr>
        </p:nvGraphicFramePr>
        <p:xfrm>
          <a:off x="1619672" y="5157192"/>
          <a:ext cx="5832648" cy="1173200"/>
        </p:xfrm>
        <a:graphic>
          <a:graphicData uri="http://schemas.openxmlformats.org/presentationml/2006/ole">
            <mc:AlternateContent xmlns:mc="http://schemas.openxmlformats.org/markup-compatibility/2006">
              <mc:Choice xmlns:v="urn:schemas-microsoft-com:vml" Requires="v">
                <p:oleObj spid="_x0000_s11649" name="Equation" r:id="rId5" imgW="2463480" imgH="495000" progId="Equation.DSMT4">
                  <p:embed/>
                </p:oleObj>
              </mc:Choice>
              <mc:Fallback>
                <p:oleObj name="Equation" r:id="rId5" imgW="2463480" imgH="495000" progId="Equation.DSMT4">
                  <p:embed/>
                  <p:pic>
                    <p:nvPicPr>
                      <p:cNvPr id="0" name=""/>
                      <p:cNvPicPr/>
                      <p:nvPr/>
                    </p:nvPicPr>
                    <p:blipFill>
                      <a:blip r:embed="rId6"/>
                      <a:stretch>
                        <a:fillRect/>
                      </a:stretch>
                    </p:blipFill>
                    <p:spPr>
                      <a:xfrm>
                        <a:off x="1619672" y="5157192"/>
                        <a:ext cx="5832648" cy="1173200"/>
                      </a:xfrm>
                      <a:prstGeom prst="rect">
                        <a:avLst/>
                      </a:prstGeom>
                    </p:spPr>
                  </p:pic>
                </p:oleObj>
              </mc:Fallback>
            </mc:AlternateContent>
          </a:graphicData>
        </a:graphic>
      </p:graphicFrame>
    </p:spTree>
    <p:extLst>
      <p:ext uri="{BB962C8B-B14F-4D97-AF65-F5344CB8AC3E}">
        <p14:creationId xmlns:p14="http://schemas.microsoft.com/office/powerpoint/2010/main" val="38932069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思考</a:t>
            </a:r>
            <a:endParaRPr lang="zh-CN" altLang="en-US" dirty="0"/>
          </a:p>
        </p:txBody>
      </p:sp>
      <p:sp>
        <p:nvSpPr>
          <p:cNvPr id="3" name="内容占位符 2"/>
          <p:cNvSpPr>
            <a:spLocks noGrp="1"/>
          </p:cNvSpPr>
          <p:nvPr>
            <p:ph idx="1"/>
          </p:nvPr>
        </p:nvSpPr>
        <p:spPr/>
        <p:txBody>
          <a:bodyPr/>
          <a:lstStyle/>
          <a:p>
            <a:r>
              <a:rPr lang="zh-CN" altLang="en-US" dirty="0" smtClean="0"/>
              <a:t>能不能把</a:t>
            </a:r>
            <a:r>
              <a:rPr lang="en-US" altLang="zh-CN" dirty="0" smtClean="0"/>
              <a:t>A</a:t>
            </a:r>
            <a:r>
              <a:rPr lang="zh-CN" altLang="en-US" dirty="0" smtClean="0"/>
              <a:t>写成</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938974127"/>
              </p:ext>
            </p:extLst>
          </p:nvPr>
        </p:nvGraphicFramePr>
        <p:xfrm>
          <a:off x="3563888" y="2636912"/>
          <a:ext cx="2305050" cy="1201738"/>
        </p:xfrm>
        <a:graphic>
          <a:graphicData uri="http://schemas.openxmlformats.org/presentationml/2006/ole">
            <mc:AlternateContent xmlns:mc="http://schemas.openxmlformats.org/markup-compatibility/2006">
              <mc:Choice xmlns:v="urn:schemas-microsoft-com:vml" Requires="v">
                <p:oleObj spid="_x0000_s6343" name="Equation" r:id="rId3" imgW="876240" imgH="457200" progId="Equation.DSMT4">
                  <p:embed/>
                </p:oleObj>
              </mc:Choice>
              <mc:Fallback>
                <p:oleObj name="Equation" r:id="rId3" imgW="876240" imgH="457200" progId="Equation.DSMT4">
                  <p:embed/>
                  <p:pic>
                    <p:nvPicPr>
                      <p:cNvPr id="0" name="对象 4"/>
                      <p:cNvPicPr>
                        <a:picLocks noChangeAspect="1" noChangeArrowheads="1"/>
                      </p:cNvPicPr>
                      <p:nvPr/>
                    </p:nvPicPr>
                    <p:blipFill>
                      <a:blip r:embed="rId4"/>
                      <a:srcRect/>
                      <a:stretch>
                        <a:fillRect/>
                      </a:stretch>
                    </p:blipFill>
                    <p:spPr bwMode="auto">
                      <a:xfrm>
                        <a:off x="3563888" y="2636912"/>
                        <a:ext cx="230505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p:nvPr/>
        </p:nvSpPr>
        <p:spPr>
          <a:xfrm>
            <a:off x="611560" y="4392106"/>
            <a:ext cx="8100392" cy="2246769"/>
          </a:xfrm>
          <a:prstGeom prst="rect">
            <a:avLst/>
          </a:prstGeom>
          <a:noFill/>
        </p:spPr>
        <p:txBody>
          <a:bodyPr wrap="square" rtlCol="0">
            <a:spAutoFit/>
          </a:bodyPr>
          <a:lstStyle/>
          <a:p>
            <a:r>
              <a:rPr lang="zh-CN" altLang="en-US" sz="2800" dirty="0" smtClean="0"/>
              <a:t>这么写是不合适的，因为</a:t>
            </a:r>
            <a:r>
              <a:rPr lang="en-US" altLang="zh-CN" sz="2800" dirty="0" smtClean="0"/>
              <a:t>A</a:t>
            </a:r>
            <a:r>
              <a:rPr lang="zh-CN" altLang="en-US" sz="2800" dirty="0" smtClean="0"/>
              <a:t>是邻接矩阵，以矩阵</a:t>
            </a:r>
            <a:r>
              <a:rPr lang="en-US" altLang="zh-CN" sz="2800" dirty="0" smtClean="0"/>
              <a:t>A</a:t>
            </a:r>
            <a:r>
              <a:rPr lang="zh-CN" altLang="en-US" sz="2800" dirty="0" smtClean="0"/>
              <a:t>的第一行第一列的元素来说，如果其为</a:t>
            </a:r>
            <a:r>
              <a:rPr lang="en-US" altLang="zh-CN" sz="2800" dirty="0" smtClean="0"/>
              <a:t>1</a:t>
            </a:r>
            <a:r>
              <a:rPr lang="zh-CN" altLang="en-US" sz="2800" dirty="0" smtClean="0"/>
              <a:t>，那么代表</a:t>
            </a:r>
            <a:r>
              <a:rPr lang="en-US" altLang="zh-CN" sz="2800" dirty="0" smtClean="0"/>
              <a:t>1</a:t>
            </a:r>
            <a:r>
              <a:rPr lang="zh-CN" altLang="en-US" sz="2800" dirty="0" smtClean="0"/>
              <a:t>号用户对</a:t>
            </a:r>
            <a:r>
              <a:rPr lang="en-US" altLang="zh-CN" sz="2800" dirty="0" smtClean="0"/>
              <a:t>1</a:t>
            </a:r>
            <a:r>
              <a:rPr lang="zh-CN" altLang="en-US" sz="2800" dirty="0" smtClean="0"/>
              <a:t>号物品感兴趣，但是同时也表示图中</a:t>
            </a:r>
            <a:r>
              <a:rPr lang="en-US" altLang="zh-CN" sz="2800" dirty="0" smtClean="0"/>
              <a:t>1</a:t>
            </a:r>
            <a:r>
              <a:rPr lang="zh-CN" altLang="en-US" sz="2800" dirty="0" smtClean="0"/>
              <a:t>号节点</a:t>
            </a:r>
            <a:r>
              <a:rPr lang="en-US" altLang="zh-CN" sz="2800" dirty="0" smtClean="0"/>
              <a:t>(</a:t>
            </a:r>
            <a:r>
              <a:rPr lang="zh-CN" altLang="en-US" sz="2800" dirty="0" smtClean="0"/>
              <a:t>假设节点编号从</a:t>
            </a:r>
            <a:r>
              <a:rPr lang="en-US" altLang="zh-CN" sz="2800" dirty="0" smtClean="0"/>
              <a:t>1</a:t>
            </a:r>
            <a:r>
              <a:rPr lang="zh-CN" altLang="en-US" sz="2800" dirty="0" smtClean="0"/>
              <a:t>开始</a:t>
            </a:r>
            <a:r>
              <a:rPr lang="en-US" altLang="zh-CN" sz="2800" dirty="0" smtClean="0"/>
              <a:t>)</a:t>
            </a:r>
            <a:r>
              <a:rPr lang="zh-CN" altLang="en-US" sz="2800" dirty="0" smtClean="0"/>
              <a:t>应该有自环，而</a:t>
            </a:r>
            <a:r>
              <a:rPr lang="en-US" altLang="zh-CN" sz="2800" dirty="0" smtClean="0"/>
              <a:t>1</a:t>
            </a:r>
            <a:r>
              <a:rPr lang="zh-CN" altLang="en-US" sz="2800" dirty="0" smtClean="0"/>
              <a:t>号节点只能代表用户或物品之一，自环毫无意义。</a:t>
            </a:r>
            <a:endParaRPr lang="zh-CN" altLang="en-US" sz="2800" dirty="0"/>
          </a:p>
        </p:txBody>
      </p:sp>
    </p:spTree>
    <p:extLst>
      <p:ext uri="{BB962C8B-B14F-4D97-AF65-F5344CB8AC3E}">
        <p14:creationId xmlns:p14="http://schemas.microsoft.com/office/powerpoint/2010/main" val="282407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路径统计</a:t>
            </a:r>
            <a:endParaRPr lang="zh-CN" altLang="en-US" dirty="0"/>
          </a:p>
        </p:txBody>
      </p:sp>
      <p:sp>
        <p:nvSpPr>
          <p:cNvPr id="3" name="内容占位符 2"/>
          <p:cNvSpPr>
            <a:spLocks noGrp="1"/>
          </p:cNvSpPr>
          <p:nvPr>
            <p:ph idx="1"/>
          </p:nvPr>
        </p:nvSpPr>
        <p:spPr>
          <a:xfrm>
            <a:off x="457200" y="1600200"/>
            <a:ext cx="8229600" cy="5069160"/>
          </a:xfrm>
        </p:spPr>
        <p:txBody>
          <a:bodyPr>
            <a:normAutofit/>
          </a:bodyPr>
          <a:lstStyle/>
          <a:p>
            <a:r>
              <a:rPr lang="zh-CN" altLang="en-US" sz="2800" dirty="0" smtClean="0">
                <a:latin typeface="Times New Roman" panose="02020603050405020304" pitchFamily="18" charset="0"/>
                <a:cs typeface="Times New Roman" panose="02020603050405020304" pitchFamily="18" charset="0"/>
              </a:rPr>
              <a:t>从矩阵</a:t>
            </a:r>
            <a:r>
              <a:rPr lang="en-US" altLang="zh-CN" sz="2800" dirty="0" smtClean="0">
                <a:latin typeface="Times New Roman" panose="02020603050405020304" pitchFamily="18" charset="0"/>
                <a:cs typeface="Times New Roman" panose="02020603050405020304" pitchFamily="18" charset="0"/>
              </a:rPr>
              <a:t>R</a:t>
            </a:r>
            <a:r>
              <a:rPr lang="zh-CN" altLang="en-US" sz="2800" dirty="0" smtClean="0">
                <a:latin typeface="Times New Roman" panose="02020603050405020304" pitchFamily="18" charset="0"/>
                <a:cs typeface="Times New Roman" panose="02020603050405020304" pitchFamily="18" charset="0"/>
              </a:rPr>
              <a:t>的定义中可以知道，如果用户</a:t>
            </a:r>
            <a:r>
              <a:rPr lang="en-US" altLang="zh-CN" sz="2800" dirty="0" smtClean="0">
                <a:latin typeface="Times New Roman" panose="02020603050405020304" pitchFamily="18" charset="0"/>
                <a:cs typeface="Times New Roman" panose="02020603050405020304" pitchFamily="18" charset="0"/>
              </a:rPr>
              <a:t>u</a:t>
            </a:r>
            <a:r>
              <a:rPr lang="zh-CN" altLang="en-US" sz="2800" dirty="0" smtClean="0">
                <a:latin typeface="Times New Roman" panose="02020603050405020304" pitchFamily="18" charset="0"/>
                <a:cs typeface="Times New Roman" panose="02020603050405020304" pitchFamily="18" charset="0"/>
              </a:rPr>
              <a:t>和物品</a:t>
            </a:r>
            <a:r>
              <a:rPr lang="en-US" altLang="zh-CN" sz="2800" dirty="0" smtClean="0">
                <a:latin typeface="Times New Roman" panose="02020603050405020304" pitchFamily="18" charset="0"/>
                <a:cs typeface="Times New Roman" panose="02020603050405020304" pitchFamily="18" charset="0"/>
              </a:rPr>
              <a:t>i</a:t>
            </a:r>
            <a:r>
              <a:rPr lang="zh-CN" altLang="en-US" sz="2800" dirty="0" smtClean="0">
                <a:latin typeface="Times New Roman" panose="02020603050405020304" pitchFamily="18" charset="0"/>
                <a:cs typeface="Times New Roman" panose="02020603050405020304" pitchFamily="18" charset="0"/>
              </a:rPr>
              <a:t>有关系，那么他们之间就会有一条边，邻接矩阵中相对应的位置的数字就为</a:t>
            </a:r>
            <a:r>
              <a:rPr lang="en-US" altLang="zh-CN" sz="28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，同时也就是它们之间有一条长度为</a:t>
            </a:r>
            <a:r>
              <a:rPr lang="en-US" altLang="zh-CN" sz="28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的路径。</a:t>
            </a:r>
            <a:endParaRPr lang="en-US" altLang="zh-CN" sz="2800" dirty="0" smtClean="0">
              <a:latin typeface="Times New Roman" panose="02020603050405020304" pitchFamily="18" charset="0"/>
              <a:cs typeface="Times New Roman" panose="02020603050405020304" pitchFamily="18" charset="0"/>
            </a:endParaRPr>
          </a:p>
          <a:p>
            <a:r>
              <a:rPr lang="zh-CN" altLang="en-US" sz="2800" dirty="0" smtClean="0">
                <a:latin typeface="Times New Roman" panose="02020603050405020304" pitchFamily="18" charset="0"/>
                <a:cs typeface="Times New Roman" panose="02020603050405020304" pitchFamily="18" charset="0"/>
              </a:rPr>
              <a:t>令矩阵</a:t>
            </a:r>
            <a:r>
              <a:rPr lang="en-US" altLang="zh-CN" sz="2800" dirty="0" smtClean="0">
                <a:latin typeface="Times New Roman" panose="02020603050405020304" pitchFamily="18" charset="0"/>
                <a:cs typeface="Times New Roman" panose="02020603050405020304" pitchFamily="18" charset="0"/>
              </a:rPr>
              <a:t>A</a:t>
            </a:r>
            <a:r>
              <a:rPr lang="zh-CN" altLang="en-US" sz="2800" dirty="0" smtClean="0">
                <a:latin typeface="Times New Roman" panose="02020603050405020304" pitchFamily="18" charset="0"/>
                <a:cs typeface="Times New Roman" panose="02020603050405020304" pitchFamily="18" charset="0"/>
              </a:rPr>
              <a:t>中的元素为</a:t>
            </a:r>
            <a:r>
              <a:rPr lang="en-US" altLang="zh-CN" sz="2800" dirty="0" err="1" smtClean="0">
                <a:latin typeface="Times New Roman" panose="02020603050405020304" pitchFamily="18" charset="0"/>
                <a:cs typeface="Times New Roman" panose="02020603050405020304" pitchFamily="18" charset="0"/>
              </a:rPr>
              <a:t>a</a:t>
            </a:r>
            <a:r>
              <a:rPr lang="en-US" altLang="zh-CN" sz="2800" baseline="-25000" dirty="0" err="1" smtClean="0">
                <a:latin typeface="Times New Roman" panose="02020603050405020304" pitchFamily="18" charset="0"/>
                <a:cs typeface="Times New Roman" panose="02020603050405020304" pitchFamily="18" charset="0"/>
              </a:rPr>
              <a:t>ij</a:t>
            </a:r>
            <a:r>
              <a:rPr lang="zh-CN" altLang="en-US" sz="2800" dirty="0" smtClean="0">
                <a:latin typeface="Times New Roman" panose="02020603050405020304" pitchFamily="18" charset="0"/>
                <a:cs typeface="Times New Roman" panose="02020603050405020304" pitchFamily="18" charset="0"/>
              </a:rPr>
              <a:t>，同时求</a:t>
            </a:r>
            <a:r>
              <a:rPr lang="en-US" altLang="zh-CN" sz="2800" dirty="0" smtClean="0">
                <a:latin typeface="Times New Roman" panose="02020603050405020304" pitchFamily="18" charset="0"/>
                <a:cs typeface="Times New Roman" panose="02020603050405020304" pitchFamily="18" charset="0"/>
              </a:rPr>
              <a:t>A</a:t>
            </a:r>
            <a:r>
              <a:rPr lang="zh-CN" altLang="en-US" sz="2800" dirty="0" smtClean="0">
                <a:latin typeface="Times New Roman" panose="02020603050405020304" pitchFamily="18" charset="0"/>
                <a:cs typeface="Times New Roman" panose="02020603050405020304" pitchFamily="18" charset="0"/>
              </a:rPr>
              <a:t>的平方并以</a:t>
            </a:r>
            <a:r>
              <a:rPr lang="en-US" altLang="zh-CN" sz="2800" dirty="0" smtClean="0">
                <a:latin typeface="Times New Roman" panose="02020603050405020304" pitchFamily="18" charset="0"/>
                <a:cs typeface="Times New Roman" panose="02020603050405020304" pitchFamily="18" charset="0"/>
              </a:rPr>
              <a:t>B</a:t>
            </a:r>
            <a:r>
              <a:rPr lang="zh-CN" altLang="en-US" sz="2800" dirty="0" smtClean="0">
                <a:latin typeface="Times New Roman" panose="02020603050405020304" pitchFamily="18" charset="0"/>
                <a:cs typeface="Times New Roman" panose="02020603050405020304" pitchFamily="18" charset="0"/>
              </a:rPr>
              <a:t>表示平方后的矩阵，可以得到</a:t>
            </a:r>
            <a:endParaRPr lang="en-US" altLang="zh-CN" sz="2800" dirty="0" smtClean="0">
              <a:latin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a:p>
            <a:r>
              <a:rPr lang="zh-CN" altLang="en-US" sz="2800" dirty="0" smtClean="0">
                <a:latin typeface="Times New Roman" panose="02020603050405020304" pitchFamily="18" charset="0"/>
                <a:cs typeface="Times New Roman" panose="02020603050405020304" pitchFamily="18" charset="0"/>
              </a:rPr>
              <a:t>同时，如果我们想求图中节点</a:t>
            </a:r>
            <a:r>
              <a:rPr lang="en-US" altLang="zh-CN" sz="2800" dirty="0" smtClean="0">
                <a:latin typeface="Times New Roman" panose="02020603050405020304" pitchFamily="18" charset="0"/>
                <a:cs typeface="Times New Roman" panose="02020603050405020304" pitchFamily="18" charset="0"/>
              </a:rPr>
              <a:t>i</a:t>
            </a:r>
            <a:r>
              <a:rPr lang="zh-CN" altLang="en-US" sz="2800" dirty="0" smtClean="0">
                <a:latin typeface="Times New Roman" panose="02020603050405020304" pitchFamily="18" charset="0"/>
                <a:cs typeface="Times New Roman" panose="02020603050405020304" pitchFamily="18" charset="0"/>
              </a:rPr>
              <a:t>到节点</a:t>
            </a:r>
            <a:r>
              <a:rPr lang="en-US" altLang="zh-CN" sz="2800" dirty="0" smtClean="0">
                <a:latin typeface="Times New Roman" panose="02020603050405020304" pitchFamily="18" charset="0"/>
                <a:cs typeface="Times New Roman" panose="02020603050405020304" pitchFamily="18" charset="0"/>
              </a:rPr>
              <a:t>j</a:t>
            </a:r>
            <a:r>
              <a:rPr lang="zh-CN" altLang="en-US" sz="2800" dirty="0" smtClean="0">
                <a:latin typeface="Times New Roman" panose="02020603050405020304" pitchFamily="18" charset="0"/>
                <a:cs typeface="Times New Roman" panose="02020603050405020304" pitchFamily="18" charset="0"/>
              </a:rPr>
              <a:t>之间长度为</a:t>
            </a:r>
            <a:r>
              <a:rPr lang="en-US" altLang="zh-CN" sz="2800"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的路径数量，由于长度为</a:t>
            </a:r>
            <a:r>
              <a:rPr lang="en-US" altLang="zh-CN" sz="2800"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，所以节点</a:t>
            </a:r>
            <a:r>
              <a:rPr lang="en-US" altLang="zh-CN" sz="2800" dirty="0" smtClean="0">
                <a:latin typeface="Times New Roman" panose="02020603050405020304" pitchFamily="18" charset="0"/>
                <a:cs typeface="Times New Roman" panose="02020603050405020304" pitchFamily="18" charset="0"/>
              </a:rPr>
              <a:t>i</a:t>
            </a:r>
            <a:r>
              <a:rPr lang="zh-CN" altLang="en-US" sz="2800" dirty="0" smtClean="0">
                <a:latin typeface="Times New Roman" panose="02020603050405020304" pitchFamily="18" charset="0"/>
                <a:cs typeface="Times New Roman" panose="02020603050405020304" pitchFamily="18" charset="0"/>
              </a:rPr>
              <a:t>和节点</a:t>
            </a:r>
            <a:r>
              <a:rPr lang="en-US" altLang="zh-CN" sz="2800" dirty="0" smtClean="0">
                <a:latin typeface="Times New Roman" panose="02020603050405020304" pitchFamily="18" charset="0"/>
                <a:cs typeface="Times New Roman" panose="02020603050405020304" pitchFamily="18" charset="0"/>
              </a:rPr>
              <a:t>j</a:t>
            </a:r>
            <a:r>
              <a:rPr lang="zh-CN" altLang="en-US" sz="2800" dirty="0" smtClean="0">
                <a:latin typeface="Times New Roman" panose="02020603050405020304" pitchFamily="18" charset="0"/>
                <a:cs typeface="Times New Roman" panose="02020603050405020304" pitchFamily="18" charset="0"/>
              </a:rPr>
              <a:t>之间一定有一个中间节点，那么可以以如下方式求：</a:t>
            </a:r>
            <a:endParaRPr lang="en-US" altLang="zh-CN" sz="2800" dirty="0" smtClean="0">
              <a:latin typeface="Times New Roman" panose="02020603050405020304" pitchFamily="18" charset="0"/>
              <a:cs typeface="Times New Roman" panose="02020603050405020304" pitchFamily="18" charset="0"/>
            </a:endParaRPr>
          </a:p>
          <a:p>
            <a:endParaRPr lang="zh-CN" altLang="en-US" sz="2800"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28712741"/>
              </p:ext>
            </p:extLst>
          </p:nvPr>
        </p:nvGraphicFramePr>
        <p:xfrm>
          <a:off x="2551113" y="4365625"/>
          <a:ext cx="4457700" cy="576263"/>
        </p:xfrm>
        <a:graphic>
          <a:graphicData uri="http://schemas.openxmlformats.org/presentationml/2006/ole">
            <mc:AlternateContent xmlns:mc="http://schemas.openxmlformats.org/markup-compatibility/2006">
              <mc:Choice xmlns:v="urn:schemas-microsoft-com:vml" Requires="v">
                <p:oleObj spid="_x0000_s4295" name="Equation" r:id="rId3" imgW="1866600" imgH="241200" progId="Equation.DSMT4">
                  <p:embed/>
                </p:oleObj>
              </mc:Choice>
              <mc:Fallback>
                <p:oleObj name="Equation" r:id="rId3" imgW="1866600" imgH="241200" progId="Equation.DSMT4">
                  <p:embed/>
                  <p:pic>
                    <p:nvPicPr>
                      <p:cNvPr id="0" name=""/>
                      <p:cNvPicPr/>
                      <p:nvPr/>
                    </p:nvPicPr>
                    <p:blipFill>
                      <a:blip r:embed="rId4"/>
                      <a:stretch>
                        <a:fillRect/>
                      </a:stretch>
                    </p:blipFill>
                    <p:spPr>
                      <a:xfrm>
                        <a:off x="2551113" y="4365625"/>
                        <a:ext cx="4457700" cy="576263"/>
                      </a:xfrm>
                      <a:prstGeom prst="rect">
                        <a:avLst/>
                      </a:prstGeom>
                    </p:spPr>
                  </p:pic>
                </p:oleObj>
              </mc:Fallback>
            </mc:AlternateContent>
          </a:graphicData>
        </a:graphic>
      </p:graphicFrame>
    </p:spTree>
    <p:extLst>
      <p:ext uri="{BB962C8B-B14F-4D97-AF65-F5344CB8AC3E}">
        <p14:creationId xmlns:p14="http://schemas.microsoft.com/office/powerpoint/2010/main" val="194654958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路径统计</a:t>
            </a:r>
          </a:p>
        </p:txBody>
      </p:sp>
      <p:sp>
        <p:nvSpPr>
          <p:cNvPr id="3" name="内容占位符 2"/>
          <p:cNvSpPr>
            <a:spLocks noGrp="1"/>
          </p:cNvSpPr>
          <p:nvPr>
            <p:ph idx="1"/>
          </p:nvPr>
        </p:nvSpPr>
        <p:spPr/>
        <p:txBody>
          <a:bodyPr>
            <a:normAutofit/>
          </a:bodyPr>
          <a:lstStyle/>
          <a:p>
            <a:r>
              <a:rPr lang="zh-CN" altLang="en-US" sz="2800" dirty="0" smtClean="0"/>
              <a:t>首先计算从节点</a:t>
            </a:r>
            <a:r>
              <a:rPr lang="en-US" altLang="zh-CN" sz="2800" dirty="0" smtClean="0"/>
              <a:t>i</a:t>
            </a:r>
            <a:r>
              <a:rPr lang="zh-CN" altLang="en-US" sz="2800" dirty="0" smtClean="0"/>
              <a:t>到节点</a:t>
            </a:r>
            <a:r>
              <a:rPr lang="en-US" altLang="zh-CN" sz="2800" dirty="0" smtClean="0"/>
              <a:t>1</a:t>
            </a:r>
            <a:r>
              <a:rPr lang="zh-CN" altLang="en-US" sz="2800" dirty="0" smtClean="0"/>
              <a:t>的长度为</a:t>
            </a:r>
            <a:r>
              <a:rPr lang="en-US" altLang="zh-CN" sz="2800" dirty="0" smtClean="0"/>
              <a:t>1</a:t>
            </a:r>
            <a:r>
              <a:rPr lang="zh-CN" altLang="en-US" sz="2800" dirty="0" smtClean="0"/>
              <a:t>的路径的数量，然后计算从节点</a:t>
            </a:r>
            <a:r>
              <a:rPr lang="en-US" altLang="zh-CN" sz="2800" dirty="0" smtClean="0"/>
              <a:t>1</a:t>
            </a:r>
            <a:r>
              <a:rPr lang="zh-CN" altLang="en-US" sz="2800" dirty="0" smtClean="0"/>
              <a:t>到节点</a:t>
            </a:r>
            <a:r>
              <a:rPr lang="en-US" altLang="zh-CN" sz="2800" dirty="0" smtClean="0"/>
              <a:t>j</a:t>
            </a:r>
            <a:r>
              <a:rPr lang="zh-CN" altLang="en-US" sz="2800" dirty="0" smtClean="0"/>
              <a:t>的路径的数量，</a:t>
            </a:r>
            <a:r>
              <a:rPr lang="zh-CN" altLang="en-US" sz="2800" dirty="0"/>
              <a:t>从上一页中我们可以知道</a:t>
            </a:r>
            <a:r>
              <a:rPr lang="zh-CN" altLang="en-US" sz="2800" dirty="0" smtClean="0"/>
              <a:t>，这两</a:t>
            </a:r>
            <a:r>
              <a:rPr lang="zh-CN" altLang="en-US" sz="2800" dirty="0"/>
              <a:t>个路径数量分别为</a:t>
            </a:r>
            <a:r>
              <a:rPr lang="en-US" altLang="zh-CN" sz="2800" dirty="0"/>
              <a:t>a</a:t>
            </a:r>
            <a:r>
              <a:rPr lang="en-US" altLang="zh-CN" sz="2800" baseline="-25000" dirty="0"/>
              <a:t>i1</a:t>
            </a:r>
            <a:r>
              <a:rPr lang="zh-CN" altLang="en-US" sz="2800" dirty="0"/>
              <a:t>和</a:t>
            </a:r>
            <a:r>
              <a:rPr lang="en-US" altLang="zh-CN" sz="2800" dirty="0" smtClean="0"/>
              <a:t>a</a:t>
            </a:r>
            <a:r>
              <a:rPr lang="en-US" altLang="zh-CN" sz="2800" baseline="-25000" dirty="0" smtClean="0"/>
              <a:t>1j</a:t>
            </a:r>
            <a:r>
              <a:rPr lang="zh-CN" altLang="en-US" sz="2800" dirty="0" smtClean="0"/>
              <a:t>，那么从节点</a:t>
            </a:r>
            <a:r>
              <a:rPr lang="en-US" altLang="zh-CN" sz="2800" dirty="0" smtClean="0"/>
              <a:t>i</a:t>
            </a:r>
            <a:r>
              <a:rPr lang="zh-CN" altLang="en-US" sz="2800" dirty="0"/>
              <a:t>以</a:t>
            </a:r>
            <a:r>
              <a:rPr lang="zh-CN" altLang="en-US" sz="2800" dirty="0" smtClean="0"/>
              <a:t>节点</a:t>
            </a:r>
            <a:r>
              <a:rPr lang="en-US" altLang="zh-CN" sz="2800" dirty="0" smtClean="0"/>
              <a:t>1</a:t>
            </a:r>
            <a:r>
              <a:rPr lang="zh-CN" altLang="en-US" sz="2800" dirty="0" smtClean="0"/>
              <a:t>为中间节点到节点</a:t>
            </a:r>
            <a:r>
              <a:rPr lang="en-US" altLang="zh-CN" sz="2800" dirty="0" smtClean="0"/>
              <a:t>j</a:t>
            </a:r>
            <a:r>
              <a:rPr lang="zh-CN" altLang="en-US" sz="2800" dirty="0" smtClean="0"/>
              <a:t>的长度为</a:t>
            </a:r>
            <a:r>
              <a:rPr lang="en-US" altLang="zh-CN" sz="2800" dirty="0" smtClean="0"/>
              <a:t>2</a:t>
            </a:r>
            <a:r>
              <a:rPr lang="zh-CN" altLang="en-US" sz="2800" dirty="0" smtClean="0"/>
              <a:t>的路径的数量为</a:t>
            </a:r>
            <a:r>
              <a:rPr lang="en-US" altLang="zh-CN" sz="2800" dirty="0">
                <a:solidFill>
                  <a:prstClr val="black"/>
                </a:solidFill>
              </a:rPr>
              <a:t>a</a:t>
            </a:r>
            <a:r>
              <a:rPr lang="en-US" altLang="zh-CN" sz="2800" baseline="-25000" dirty="0">
                <a:solidFill>
                  <a:prstClr val="black"/>
                </a:solidFill>
              </a:rPr>
              <a:t>i1 </a:t>
            </a:r>
            <a:r>
              <a:rPr lang="en-US" altLang="zh-CN" sz="2800" dirty="0" smtClean="0">
                <a:solidFill>
                  <a:prstClr val="black"/>
                </a:solidFill>
              </a:rPr>
              <a:t>a</a:t>
            </a:r>
            <a:r>
              <a:rPr lang="en-US" altLang="zh-CN" sz="2800" baseline="-25000" dirty="0" smtClean="0">
                <a:solidFill>
                  <a:prstClr val="black"/>
                </a:solidFill>
              </a:rPr>
              <a:t>1j </a:t>
            </a:r>
            <a:r>
              <a:rPr lang="zh-CN" altLang="en-US" sz="2800" dirty="0" smtClean="0"/>
              <a:t>。</a:t>
            </a:r>
            <a:endParaRPr lang="en-US" altLang="zh-CN" sz="2800" dirty="0" smtClean="0"/>
          </a:p>
          <a:p>
            <a:pPr lvl="0">
              <a:buClr>
                <a:srgbClr val="477AB1"/>
              </a:buClr>
            </a:pPr>
            <a:r>
              <a:rPr lang="zh-CN" altLang="en-US" sz="2800" dirty="0" smtClean="0"/>
              <a:t>同样的，</a:t>
            </a:r>
            <a:r>
              <a:rPr lang="zh-CN" altLang="en-US" sz="2800" dirty="0">
                <a:solidFill>
                  <a:prstClr val="black"/>
                </a:solidFill>
              </a:rPr>
              <a:t>从节点</a:t>
            </a:r>
            <a:r>
              <a:rPr lang="en-US" altLang="zh-CN" sz="2800" dirty="0">
                <a:solidFill>
                  <a:prstClr val="black"/>
                </a:solidFill>
              </a:rPr>
              <a:t>i</a:t>
            </a:r>
            <a:r>
              <a:rPr lang="zh-CN" altLang="en-US" sz="2800" dirty="0">
                <a:solidFill>
                  <a:prstClr val="black"/>
                </a:solidFill>
              </a:rPr>
              <a:t>以</a:t>
            </a:r>
            <a:r>
              <a:rPr lang="zh-CN" altLang="en-US" sz="2800" dirty="0" smtClean="0">
                <a:solidFill>
                  <a:prstClr val="black"/>
                </a:solidFill>
              </a:rPr>
              <a:t>节点</a:t>
            </a:r>
            <a:r>
              <a:rPr lang="en-US" altLang="zh-CN" sz="2800" dirty="0" smtClean="0">
                <a:solidFill>
                  <a:prstClr val="black"/>
                </a:solidFill>
              </a:rPr>
              <a:t>2</a:t>
            </a:r>
            <a:r>
              <a:rPr lang="zh-CN" altLang="en-US" sz="2800" dirty="0" smtClean="0">
                <a:solidFill>
                  <a:prstClr val="black"/>
                </a:solidFill>
              </a:rPr>
              <a:t>为</a:t>
            </a:r>
            <a:r>
              <a:rPr lang="zh-CN" altLang="en-US" sz="2800" dirty="0">
                <a:solidFill>
                  <a:prstClr val="black"/>
                </a:solidFill>
              </a:rPr>
              <a:t>中间节点到节点</a:t>
            </a:r>
            <a:r>
              <a:rPr lang="en-US" altLang="zh-CN" sz="2800" dirty="0">
                <a:solidFill>
                  <a:prstClr val="black"/>
                </a:solidFill>
              </a:rPr>
              <a:t>j</a:t>
            </a:r>
            <a:r>
              <a:rPr lang="zh-CN" altLang="en-US" sz="2800" dirty="0">
                <a:solidFill>
                  <a:prstClr val="black"/>
                </a:solidFill>
              </a:rPr>
              <a:t>的长度为</a:t>
            </a:r>
            <a:r>
              <a:rPr lang="en-US" altLang="zh-CN" sz="2800" dirty="0">
                <a:solidFill>
                  <a:prstClr val="black"/>
                </a:solidFill>
              </a:rPr>
              <a:t>2</a:t>
            </a:r>
            <a:r>
              <a:rPr lang="zh-CN" altLang="en-US" sz="2800" dirty="0">
                <a:solidFill>
                  <a:prstClr val="black"/>
                </a:solidFill>
              </a:rPr>
              <a:t>的路径的数量为</a:t>
            </a:r>
            <a:r>
              <a:rPr lang="en-US" altLang="zh-CN" sz="2800" dirty="0" smtClean="0">
                <a:solidFill>
                  <a:prstClr val="black"/>
                </a:solidFill>
              </a:rPr>
              <a:t>a</a:t>
            </a:r>
            <a:r>
              <a:rPr lang="en-US" altLang="zh-CN" sz="2800" baseline="-25000" dirty="0" smtClean="0">
                <a:solidFill>
                  <a:prstClr val="black"/>
                </a:solidFill>
              </a:rPr>
              <a:t>i2 </a:t>
            </a:r>
            <a:r>
              <a:rPr lang="en-US" altLang="zh-CN" sz="2800" dirty="0" smtClean="0">
                <a:solidFill>
                  <a:prstClr val="black"/>
                </a:solidFill>
              </a:rPr>
              <a:t>a</a:t>
            </a:r>
            <a:r>
              <a:rPr lang="en-US" altLang="zh-CN" sz="2800" baseline="-25000" dirty="0" smtClean="0">
                <a:solidFill>
                  <a:prstClr val="black"/>
                </a:solidFill>
              </a:rPr>
              <a:t>2j </a:t>
            </a:r>
            <a:r>
              <a:rPr lang="zh-CN" altLang="en-US" sz="2800" dirty="0">
                <a:solidFill>
                  <a:prstClr val="black"/>
                </a:solidFill>
              </a:rPr>
              <a:t>。</a:t>
            </a:r>
            <a:endParaRPr lang="en-US" altLang="zh-CN" sz="2800" dirty="0">
              <a:solidFill>
                <a:prstClr val="black"/>
              </a:solidFill>
            </a:endParaRPr>
          </a:p>
          <a:p>
            <a:r>
              <a:rPr lang="zh-CN" altLang="en-US" sz="2800" dirty="0" smtClean="0"/>
              <a:t>最后，从节点</a:t>
            </a:r>
            <a:r>
              <a:rPr lang="en-US" altLang="zh-CN" sz="2800" dirty="0" smtClean="0"/>
              <a:t>i</a:t>
            </a:r>
            <a:r>
              <a:rPr lang="zh-CN" altLang="en-US" sz="2800" dirty="0" smtClean="0"/>
              <a:t>到节点</a:t>
            </a:r>
            <a:r>
              <a:rPr lang="en-US" altLang="zh-CN" sz="2800" dirty="0" smtClean="0"/>
              <a:t>j</a:t>
            </a:r>
            <a:r>
              <a:rPr lang="zh-CN" altLang="en-US" sz="2800" dirty="0" smtClean="0"/>
              <a:t>的长度为</a:t>
            </a:r>
            <a:r>
              <a:rPr lang="en-US" altLang="zh-CN" sz="2800" dirty="0" smtClean="0"/>
              <a:t>2</a:t>
            </a:r>
            <a:r>
              <a:rPr lang="zh-CN" altLang="en-US" sz="2800" dirty="0" smtClean="0"/>
              <a:t>的路径数量为</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168362006"/>
              </p:ext>
            </p:extLst>
          </p:nvPr>
        </p:nvGraphicFramePr>
        <p:xfrm>
          <a:off x="2903538" y="5373688"/>
          <a:ext cx="3760787" cy="576262"/>
        </p:xfrm>
        <a:graphic>
          <a:graphicData uri="http://schemas.openxmlformats.org/presentationml/2006/ole">
            <mc:AlternateContent xmlns:mc="http://schemas.openxmlformats.org/markup-compatibility/2006">
              <mc:Choice xmlns:v="urn:schemas-microsoft-com:vml" Requires="v">
                <p:oleObj spid="_x0000_s5317" name="Equation" r:id="rId3" imgW="1574640" imgH="241200" progId="Equation.DSMT4">
                  <p:embed/>
                </p:oleObj>
              </mc:Choice>
              <mc:Fallback>
                <p:oleObj name="Equation" r:id="rId3" imgW="1574640" imgH="241200" progId="Equation.DSMT4">
                  <p:embed/>
                  <p:pic>
                    <p:nvPicPr>
                      <p:cNvPr id="0" name="对象 3"/>
                      <p:cNvPicPr>
                        <a:picLocks noChangeAspect="1" noChangeArrowheads="1"/>
                      </p:cNvPicPr>
                      <p:nvPr/>
                    </p:nvPicPr>
                    <p:blipFill>
                      <a:blip r:embed="rId4"/>
                      <a:srcRect/>
                      <a:stretch>
                        <a:fillRect/>
                      </a:stretch>
                    </p:blipFill>
                    <p:spPr bwMode="auto">
                      <a:xfrm>
                        <a:off x="2903538" y="5373688"/>
                        <a:ext cx="376078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4680719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路径统计</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所以图中节点</a:t>
            </a:r>
            <a:r>
              <a:rPr lang="en-US" altLang="zh-CN" sz="2800" dirty="0" smtClean="0"/>
              <a:t>i</a:t>
            </a:r>
            <a:r>
              <a:rPr lang="zh-CN" altLang="en-US" sz="2800" dirty="0" smtClean="0"/>
              <a:t>到节点</a:t>
            </a:r>
            <a:r>
              <a:rPr lang="en-US" altLang="zh-CN" sz="2800" dirty="0" smtClean="0"/>
              <a:t>j</a:t>
            </a:r>
            <a:r>
              <a:rPr lang="zh-CN" altLang="en-US" sz="2800" dirty="0" smtClean="0"/>
              <a:t>之间的长度为</a:t>
            </a:r>
            <a:r>
              <a:rPr lang="en-US" altLang="zh-CN" sz="2800" dirty="0" smtClean="0"/>
              <a:t>2</a:t>
            </a:r>
            <a:r>
              <a:rPr lang="zh-CN" altLang="en-US" sz="2800" dirty="0" smtClean="0"/>
              <a:t>的路径数量就是</a:t>
            </a:r>
            <a:r>
              <a:rPr lang="en-US" altLang="zh-CN" sz="2800" dirty="0" smtClean="0"/>
              <a:t>A</a:t>
            </a:r>
            <a:r>
              <a:rPr lang="zh-CN" altLang="en-US" sz="2800" dirty="0" smtClean="0"/>
              <a:t>的平方的第</a:t>
            </a:r>
            <a:r>
              <a:rPr lang="en-US" altLang="zh-CN" sz="2800" dirty="0" smtClean="0"/>
              <a:t>i</a:t>
            </a:r>
            <a:r>
              <a:rPr lang="zh-CN" altLang="en-US" sz="2800" dirty="0" smtClean="0"/>
              <a:t>行第</a:t>
            </a:r>
            <a:r>
              <a:rPr lang="en-US" altLang="zh-CN" sz="2800" dirty="0" smtClean="0"/>
              <a:t>j</a:t>
            </a:r>
            <a:r>
              <a:rPr lang="zh-CN" altLang="en-US" sz="2800" dirty="0" smtClean="0"/>
              <a:t>列的元素。</a:t>
            </a:r>
            <a:endParaRPr lang="en-US" altLang="zh-CN" sz="2800" dirty="0" smtClean="0"/>
          </a:p>
          <a:p>
            <a:r>
              <a:rPr lang="zh-CN" altLang="en-US" sz="2800" dirty="0" smtClean="0"/>
              <a:t>同理可以得到从节点</a:t>
            </a:r>
            <a:r>
              <a:rPr lang="en-US" altLang="zh-CN" sz="2800" dirty="0" smtClean="0"/>
              <a:t>i</a:t>
            </a:r>
            <a:r>
              <a:rPr lang="zh-CN" altLang="en-US" sz="2800" dirty="0" smtClean="0"/>
              <a:t>到节点</a:t>
            </a:r>
            <a:r>
              <a:rPr lang="en-US" altLang="zh-CN" sz="2800" dirty="0" smtClean="0"/>
              <a:t>j</a:t>
            </a:r>
            <a:r>
              <a:rPr lang="zh-CN" altLang="en-US" sz="2800" dirty="0" smtClean="0"/>
              <a:t>的长度为</a:t>
            </a:r>
            <a:r>
              <a:rPr lang="en-US" altLang="zh-CN" sz="2800" dirty="0" smtClean="0"/>
              <a:t>n</a:t>
            </a:r>
            <a:r>
              <a:rPr lang="zh-CN" altLang="en-US" sz="2800" dirty="0" smtClean="0"/>
              <a:t>的路径数量就就是</a:t>
            </a:r>
            <a:r>
              <a:rPr lang="en-US" altLang="zh-CN" sz="2800" dirty="0"/>
              <a:t>A</a:t>
            </a:r>
            <a:r>
              <a:rPr lang="zh-CN" altLang="en-US" sz="2800" dirty="0" smtClean="0"/>
              <a:t>的</a:t>
            </a:r>
            <a:r>
              <a:rPr lang="en-US" altLang="zh-CN" sz="2800" dirty="0" smtClean="0"/>
              <a:t>n</a:t>
            </a:r>
            <a:r>
              <a:rPr lang="zh-CN" altLang="en-US" sz="2800" dirty="0" smtClean="0"/>
              <a:t>次方</a:t>
            </a:r>
            <a:r>
              <a:rPr lang="zh-CN" altLang="en-US" sz="2800" dirty="0"/>
              <a:t>的第</a:t>
            </a:r>
            <a:r>
              <a:rPr lang="en-US" altLang="zh-CN" sz="2800" dirty="0"/>
              <a:t>i</a:t>
            </a:r>
            <a:r>
              <a:rPr lang="zh-CN" altLang="en-US" sz="2800" dirty="0"/>
              <a:t>行第</a:t>
            </a:r>
            <a:r>
              <a:rPr lang="en-US" altLang="zh-CN" sz="2800" dirty="0"/>
              <a:t>j</a:t>
            </a:r>
            <a:r>
              <a:rPr lang="zh-CN" altLang="en-US" sz="2800" dirty="0" smtClean="0"/>
              <a:t>列的元素。</a:t>
            </a:r>
            <a:endParaRPr lang="en-US" altLang="zh-CN" sz="2800" dirty="0" smtClean="0"/>
          </a:p>
          <a:p>
            <a:r>
              <a:rPr lang="zh-CN" altLang="en-US" sz="2800" dirty="0" smtClean="0"/>
              <a:t>于是从节点</a:t>
            </a:r>
            <a:r>
              <a:rPr lang="en-US" altLang="zh-CN" sz="2800" dirty="0"/>
              <a:t>i</a:t>
            </a:r>
            <a:r>
              <a:rPr lang="zh-CN" altLang="en-US" sz="2800" dirty="0"/>
              <a:t>到节点</a:t>
            </a:r>
            <a:r>
              <a:rPr lang="en-US" altLang="zh-CN" sz="2800" dirty="0"/>
              <a:t>j</a:t>
            </a:r>
            <a:r>
              <a:rPr lang="zh-CN" altLang="en-US" sz="2800" dirty="0" smtClean="0"/>
              <a:t>的所有路径之和为：</a:t>
            </a:r>
            <a:endParaRPr lang="en-US" altLang="zh-CN" sz="2800" dirty="0" smtClean="0"/>
          </a:p>
          <a:p>
            <a:endParaRPr lang="en-US" altLang="zh-CN" sz="2800" dirty="0"/>
          </a:p>
          <a:p>
            <a:r>
              <a:rPr lang="zh-CN" altLang="en-US" sz="2800" dirty="0" smtClean="0"/>
              <a:t>其中      表示矩阵</a:t>
            </a:r>
            <a:r>
              <a:rPr lang="en-US" altLang="zh-CN" sz="2800" dirty="0" smtClean="0"/>
              <a:t>A</a:t>
            </a:r>
            <a:r>
              <a:rPr lang="zh-CN" altLang="en-US" sz="2800" dirty="0" smtClean="0"/>
              <a:t>的平方的第</a:t>
            </a:r>
            <a:r>
              <a:rPr lang="en-US" altLang="zh-CN" sz="2800" dirty="0" smtClean="0"/>
              <a:t>i</a:t>
            </a:r>
            <a:r>
              <a:rPr lang="zh-CN" altLang="en-US" sz="2800" dirty="0" smtClean="0"/>
              <a:t>行第</a:t>
            </a:r>
            <a:r>
              <a:rPr lang="en-US" altLang="zh-CN" sz="2800" dirty="0" smtClean="0"/>
              <a:t>j</a:t>
            </a:r>
            <a:r>
              <a:rPr lang="zh-CN" altLang="en-US" sz="2800" dirty="0" smtClean="0"/>
              <a:t>列的元素，以此类推。</a:t>
            </a:r>
            <a:endParaRPr lang="en-US" altLang="zh-CN" sz="2800" dirty="0" smtClean="0"/>
          </a:p>
        </p:txBody>
      </p:sp>
      <p:graphicFrame>
        <p:nvGraphicFramePr>
          <p:cNvPr id="4" name="对象 3"/>
          <p:cNvGraphicFramePr>
            <a:graphicFrameLocks noChangeAspect="1"/>
          </p:cNvGraphicFramePr>
          <p:nvPr>
            <p:extLst>
              <p:ext uri="{D42A27DB-BD31-4B8C-83A1-F6EECF244321}">
                <p14:modId xmlns:p14="http://schemas.microsoft.com/office/powerpoint/2010/main" val="1405562101"/>
              </p:ext>
            </p:extLst>
          </p:nvPr>
        </p:nvGraphicFramePr>
        <p:xfrm>
          <a:off x="3635896" y="4005064"/>
          <a:ext cx="2468845" cy="576064"/>
        </p:xfrm>
        <a:graphic>
          <a:graphicData uri="http://schemas.openxmlformats.org/presentationml/2006/ole">
            <mc:AlternateContent xmlns:mc="http://schemas.openxmlformats.org/markup-compatibility/2006">
              <mc:Choice xmlns:v="urn:schemas-microsoft-com:vml" Requires="v">
                <p:oleObj spid="_x0000_s8580" name="Equation" r:id="rId3" imgW="1143000" imgH="266400" progId="Equation.DSMT4">
                  <p:embed/>
                </p:oleObj>
              </mc:Choice>
              <mc:Fallback>
                <p:oleObj name="Equation" r:id="rId3" imgW="1143000" imgH="266400" progId="Equation.DSMT4">
                  <p:embed/>
                  <p:pic>
                    <p:nvPicPr>
                      <p:cNvPr id="0" name=""/>
                      <p:cNvPicPr/>
                      <p:nvPr/>
                    </p:nvPicPr>
                    <p:blipFill>
                      <a:blip r:embed="rId4"/>
                      <a:stretch>
                        <a:fillRect/>
                      </a:stretch>
                    </p:blipFill>
                    <p:spPr>
                      <a:xfrm>
                        <a:off x="3635896" y="4005064"/>
                        <a:ext cx="2468845" cy="576064"/>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003101749"/>
              </p:ext>
            </p:extLst>
          </p:nvPr>
        </p:nvGraphicFramePr>
        <p:xfrm>
          <a:off x="1619672" y="4509120"/>
          <a:ext cx="456051" cy="504056"/>
        </p:xfrm>
        <a:graphic>
          <a:graphicData uri="http://schemas.openxmlformats.org/presentationml/2006/ole">
            <mc:AlternateContent xmlns:mc="http://schemas.openxmlformats.org/markup-compatibility/2006">
              <mc:Choice xmlns:v="urn:schemas-microsoft-com:vml" Requires="v">
                <p:oleObj spid="_x0000_s8581" name="Equation" r:id="rId5" imgW="241200" imgH="266400" progId="Equation.DSMT4">
                  <p:embed/>
                </p:oleObj>
              </mc:Choice>
              <mc:Fallback>
                <p:oleObj name="Equation" r:id="rId5" imgW="241200" imgH="266400" progId="Equation.DSMT4">
                  <p:embed/>
                  <p:pic>
                    <p:nvPicPr>
                      <p:cNvPr id="0" name=""/>
                      <p:cNvPicPr/>
                      <p:nvPr/>
                    </p:nvPicPr>
                    <p:blipFill>
                      <a:blip r:embed="rId6"/>
                      <a:stretch>
                        <a:fillRect/>
                      </a:stretch>
                    </p:blipFill>
                    <p:spPr>
                      <a:xfrm>
                        <a:off x="1619672" y="4509120"/>
                        <a:ext cx="456051" cy="504056"/>
                      </a:xfrm>
                      <a:prstGeom prst="rect">
                        <a:avLst/>
                      </a:prstGeom>
                    </p:spPr>
                  </p:pic>
                </p:oleObj>
              </mc:Fallback>
            </mc:AlternateContent>
          </a:graphicData>
        </a:graphic>
      </p:graphicFrame>
    </p:spTree>
    <p:extLst>
      <p:ext uri="{BB962C8B-B14F-4D97-AF65-F5344CB8AC3E}">
        <p14:creationId xmlns:p14="http://schemas.microsoft.com/office/powerpoint/2010/main" val="31577925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用户</a:t>
            </a:r>
            <a:r>
              <a:rPr lang="en-US" altLang="zh-CN" dirty="0" smtClean="0"/>
              <a:t>-</a:t>
            </a:r>
            <a:r>
              <a:rPr lang="zh-CN" altLang="en-US" dirty="0" smtClean="0"/>
              <a:t>物品关联矩阵</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因此，用户和物品之间的关联矩阵可以表示为：</a:t>
            </a:r>
            <a:endParaRPr lang="en-US" altLang="zh-CN" sz="2800" dirty="0" smtClean="0"/>
          </a:p>
          <a:p>
            <a:endParaRPr lang="en-US" altLang="zh-CN" sz="2800" dirty="0"/>
          </a:p>
          <a:p>
            <a:endParaRPr lang="en-US" altLang="zh-CN" sz="2800" dirty="0" smtClean="0"/>
          </a:p>
          <a:p>
            <a:endParaRPr lang="en-US" altLang="zh-CN" sz="2800" dirty="0" smtClean="0"/>
          </a:p>
          <a:p>
            <a:r>
              <a:rPr lang="zh-CN" altLang="en-US" sz="2800" dirty="0" smtClean="0"/>
              <a:t>由于</a:t>
            </a:r>
            <a:r>
              <a:rPr lang="zh-CN" altLang="en-US" sz="2800" dirty="0"/>
              <a:t>路径过长时，用户和物品的关系就很微弱了，所以可以设定一个最大路径长度</a:t>
            </a:r>
            <a:r>
              <a:rPr lang="en-US" altLang="zh-CN" sz="2800" dirty="0"/>
              <a:t>K</a:t>
            </a:r>
            <a:r>
              <a:rPr lang="zh-CN" altLang="en-US" sz="2800" dirty="0"/>
              <a:t>，高于此长度的路径不再计算，于是上述关联度矩阵简化为：</a:t>
            </a:r>
          </a:p>
          <a:p>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3669958011"/>
              </p:ext>
            </p:extLst>
          </p:nvPr>
        </p:nvGraphicFramePr>
        <p:xfrm>
          <a:off x="3884613" y="2205038"/>
          <a:ext cx="1660525" cy="1152525"/>
        </p:xfrm>
        <a:graphic>
          <a:graphicData uri="http://schemas.openxmlformats.org/presentationml/2006/ole">
            <mc:AlternateContent xmlns:mc="http://schemas.openxmlformats.org/markup-compatibility/2006">
              <mc:Choice xmlns:v="urn:schemas-microsoft-com:vml" Requires="v">
                <p:oleObj spid="_x0000_s7557" name="Equation" r:id="rId3" imgW="622080" imgH="431640" progId="Equation.DSMT4">
                  <p:embed/>
                </p:oleObj>
              </mc:Choice>
              <mc:Fallback>
                <p:oleObj name="Equation" r:id="rId3" imgW="622080" imgH="431640" progId="Equation.DSMT4">
                  <p:embed/>
                  <p:pic>
                    <p:nvPicPr>
                      <p:cNvPr id="0" name=""/>
                      <p:cNvPicPr/>
                      <p:nvPr/>
                    </p:nvPicPr>
                    <p:blipFill>
                      <a:blip r:embed="rId4"/>
                      <a:stretch>
                        <a:fillRect/>
                      </a:stretch>
                    </p:blipFill>
                    <p:spPr>
                      <a:xfrm>
                        <a:off x="3884613" y="2205038"/>
                        <a:ext cx="1660525" cy="11525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218959706"/>
              </p:ext>
            </p:extLst>
          </p:nvPr>
        </p:nvGraphicFramePr>
        <p:xfrm>
          <a:off x="3914775" y="5084763"/>
          <a:ext cx="1746250" cy="1077912"/>
        </p:xfrm>
        <a:graphic>
          <a:graphicData uri="http://schemas.openxmlformats.org/presentationml/2006/ole">
            <mc:AlternateContent xmlns:mc="http://schemas.openxmlformats.org/markup-compatibility/2006">
              <mc:Choice xmlns:v="urn:schemas-microsoft-com:vml" Requires="v">
                <p:oleObj spid="_x0000_s7558" name="Equation" r:id="rId5" imgW="698400" imgH="431640" progId="Equation.DSMT4">
                  <p:embed/>
                </p:oleObj>
              </mc:Choice>
              <mc:Fallback>
                <p:oleObj name="Equation" r:id="rId5" imgW="698400" imgH="431640" progId="Equation.DSMT4">
                  <p:embed/>
                  <p:pic>
                    <p:nvPicPr>
                      <p:cNvPr id="0" name="对象 4"/>
                      <p:cNvPicPr>
                        <a:picLocks noChangeAspect="1" noChangeArrowheads="1"/>
                      </p:cNvPicPr>
                      <p:nvPr/>
                    </p:nvPicPr>
                    <p:blipFill>
                      <a:blip r:embed="rId6"/>
                      <a:srcRect/>
                      <a:stretch>
                        <a:fillRect/>
                      </a:stretch>
                    </p:blipFill>
                    <p:spPr bwMode="auto">
                      <a:xfrm>
                        <a:off x="3914775" y="5084763"/>
                        <a:ext cx="174625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4327609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用户</a:t>
            </a:r>
            <a:r>
              <a:rPr lang="en-US" altLang="zh-CN" dirty="0"/>
              <a:t>-</a:t>
            </a:r>
            <a:r>
              <a:rPr lang="zh-CN" altLang="en-US" dirty="0"/>
              <a:t>物品关联矩阵</a:t>
            </a:r>
          </a:p>
        </p:txBody>
      </p:sp>
      <p:sp>
        <p:nvSpPr>
          <p:cNvPr id="3" name="内容占位符 2"/>
          <p:cNvSpPr>
            <a:spLocks noGrp="1"/>
          </p:cNvSpPr>
          <p:nvPr>
            <p:ph idx="1"/>
          </p:nvPr>
        </p:nvSpPr>
        <p:spPr/>
        <p:txBody>
          <a:bodyPr>
            <a:normAutofit/>
          </a:bodyPr>
          <a:lstStyle/>
          <a:p>
            <a:r>
              <a:rPr lang="zh-CN" altLang="en-US" sz="2800" dirty="0" smtClean="0"/>
              <a:t>很明显的一个问题是，长的路径一般数量比较多，但其的作用却比较小，而上面的公式中并没有注意到这一点，所以</a:t>
            </a:r>
            <a:r>
              <a:rPr lang="zh-CN" altLang="en-US" sz="2800" dirty="0"/>
              <a:t>应该</a:t>
            </a:r>
            <a:r>
              <a:rPr lang="zh-CN" altLang="en-US" sz="2800" dirty="0" smtClean="0"/>
              <a:t>给每种长度的路径加一个权重，路径长度越大，权重越小。</a:t>
            </a:r>
            <a:endParaRPr lang="en-US" altLang="zh-CN" sz="2800" dirty="0" smtClean="0"/>
          </a:p>
          <a:p>
            <a:r>
              <a:rPr lang="zh-CN" altLang="en-US" sz="2800" dirty="0" smtClean="0"/>
              <a:t>同时由于长的路径数量较多，所以权重的缩小速度应该高于路径的增长速度，为了达到这一目的，可以用一个</a:t>
            </a:r>
            <a:r>
              <a:rPr lang="zh-CN" altLang="en-US" sz="2800" dirty="0" smtClean="0">
                <a:solidFill>
                  <a:srgbClr val="FF0000"/>
                </a:solidFill>
              </a:rPr>
              <a:t>小于</a:t>
            </a:r>
            <a:r>
              <a:rPr lang="en-US" altLang="zh-CN" sz="2800" dirty="0" smtClean="0">
                <a:solidFill>
                  <a:srgbClr val="FF0000"/>
                </a:solidFill>
              </a:rPr>
              <a:t>1</a:t>
            </a:r>
            <a:r>
              <a:rPr lang="zh-CN" altLang="en-US" sz="2800" dirty="0" smtClean="0">
                <a:solidFill>
                  <a:srgbClr val="FF0000"/>
                </a:solidFill>
              </a:rPr>
              <a:t>的正数</a:t>
            </a:r>
            <a:r>
              <a:rPr lang="zh-CN" altLang="en-US" sz="2800" dirty="0" smtClean="0"/>
              <a:t>的</a:t>
            </a:r>
            <a:r>
              <a:rPr lang="en-US" altLang="zh-CN" sz="2800" dirty="0" smtClean="0"/>
              <a:t>k</a:t>
            </a:r>
            <a:r>
              <a:rPr lang="zh-CN" altLang="en-US" sz="2800" dirty="0" smtClean="0"/>
              <a:t>次方作为权重</a:t>
            </a:r>
            <a:r>
              <a:rPr lang="zh-CN" altLang="en-US" sz="2800" dirty="0"/>
              <a:t>，所以用户</a:t>
            </a:r>
            <a:r>
              <a:rPr lang="en-US" altLang="zh-CN" sz="2800" dirty="0"/>
              <a:t>-</a:t>
            </a:r>
            <a:r>
              <a:rPr lang="zh-CN" altLang="en-US" sz="2800" dirty="0"/>
              <a:t>物品</a:t>
            </a:r>
            <a:r>
              <a:rPr lang="zh-CN" altLang="en-US" sz="2800" dirty="0" smtClean="0"/>
              <a:t>关联矩阵应该为：</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2772581295"/>
              </p:ext>
            </p:extLst>
          </p:nvPr>
        </p:nvGraphicFramePr>
        <p:xfrm>
          <a:off x="3740150" y="5159375"/>
          <a:ext cx="2095500" cy="1077913"/>
        </p:xfrm>
        <a:graphic>
          <a:graphicData uri="http://schemas.openxmlformats.org/presentationml/2006/ole">
            <mc:AlternateContent xmlns:mc="http://schemas.openxmlformats.org/markup-compatibility/2006">
              <mc:Choice xmlns:v="urn:schemas-microsoft-com:vml" Requires="v">
                <p:oleObj spid="_x0000_s9414" name="Equation" r:id="rId3" imgW="838080" imgH="431640" progId="Equation.DSMT4">
                  <p:embed/>
                </p:oleObj>
              </mc:Choice>
              <mc:Fallback>
                <p:oleObj name="Equation" r:id="rId3" imgW="838080" imgH="431640" progId="Equation.DSMT4">
                  <p:embed/>
                  <p:pic>
                    <p:nvPicPr>
                      <p:cNvPr id="0" name="对象 4"/>
                      <p:cNvPicPr>
                        <a:picLocks noChangeAspect="1" noChangeArrowheads="1"/>
                      </p:cNvPicPr>
                      <p:nvPr/>
                    </p:nvPicPr>
                    <p:blipFill>
                      <a:blip r:embed="rId4"/>
                      <a:srcRect/>
                      <a:stretch>
                        <a:fillRect/>
                      </a:stretch>
                    </p:blipFill>
                    <p:spPr bwMode="auto">
                      <a:xfrm>
                        <a:off x="3740150" y="5159375"/>
                        <a:ext cx="20955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5146625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用户</a:t>
            </a:r>
            <a:r>
              <a:rPr lang="en-US" altLang="zh-CN" dirty="0"/>
              <a:t>-</a:t>
            </a:r>
            <a:r>
              <a:rPr lang="zh-CN" altLang="en-US" dirty="0"/>
              <a:t>物品</a:t>
            </a:r>
            <a:r>
              <a:rPr lang="zh-CN" altLang="en-US" dirty="0" smtClean="0"/>
              <a:t>关联矩阵的计算</a:t>
            </a:r>
            <a:endParaRPr lang="zh-CN" altLang="en-US" dirty="0"/>
          </a:p>
        </p:txBody>
      </p:sp>
      <p:sp>
        <p:nvSpPr>
          <p:cNvPr id="3" name="内容占位符 2"/>
          <p:cNvSpPr>
            <a:spLocks noGrp="1"/>
          </p:cNvSpPr>
          <p:nvPr>
            <p:ph idx="1"/>
          </p:nvPr>
        </p:nvSpPr>
        <p:spPr/>
        <p:txBody>
          <a:bodyPr>
            <a:normAutofit/>
          </a:bodyPr>
          <a:lstStyle/>
          <a:p>
            <a:r>
              <a:rPr lang="zh-CN" altLang="en-US" sz="2800" dirty="0"/>
              <a:t>用户</a:t>
            </a:r>
            <a:r>
              <a:rPr lang="en-US" altLang="zh-CN" sz="2800" dirty="0"/>
              <a:t>-</a:t>
            </a:r>
            <a:r>
              <a:rPr lang="zh-CN" altLang="en-US" sz="2800" dirty="0"/>
              <a:t>物品</a:t>
            </a:r>
            <a:r>
              <a:rPr lang="zh-CN" altLang="en-US" sz="2800" dirty="0" smtClean="0"/>
              <a:t>关联矩阵还可以进一步简化</a:t>
            </a:r>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r>
              <a:rPr lang="zh-CN" altLang="en-US" sz="2800" dirty="0" smtClean="0"/>
              <a:t>但是以上计算仍然需要消耗大量的资源，所以可以采用扩散激活技术，即首先激活一部分节点进行计算，然后逐步集合与已激活节点相连接的节点。</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904098690"/>
              </p:ext>
            </p:extLst>
          </p:nvPr>
        </p:nvGraphicFramePr>
        <p:xfrm>
          <a:off x="755576" y="1988840"/>
          <a:ext cx="7776864" cy="2257612"/>
        </p:xfrm>
        <a:graphic>
          <a:graphicData uri="http://schemas.openxmlformats.org/presentationml/2006/ole">
            <mc:AlternateContent xmlns:mc="http://schemas.openxmlformats.org/markup-compatibility/2006">
              <mc:Choice xmlns:v="urn:schemas-microsoft-com:vml" Requires="v">
                <p:oleObj spid="_x0000_s10438" name="Equation" r:id="rId3" imgW="3581280" imgH="1041120" progId="Equation.DSMT4">
                  <p:embed/>
                </p:oleObj>
              </mc:Choice>
              <mc:Fallback>
                <p:oleObj name="Equation" r:id="rId3" imgW="3581280" imgH="1041120"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988840"/>
                        <a:ext cx="7776864" cy="225761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15429966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练习</a:t>
            </a:r>
          </a:p>
        </p:txBody>
      </p:sp>
      <p:sp>
        <p:nvSpPr>
          <p:cNvPr id="3" name="内容占位符 2"/>
          <p:cNvSpPr>
            <a:spLocks noGrp="1"/>
          </p:cNvSpPr>
          <p:nvPr>
            <p:ph idx="1"/>
          </p:nvPr>
        </p:nvSpPr>
        <p:spPr/>
        <p:txBody>
          <a:bodyPr>
            <a:normAutofit/>
          </a:bodyPr>
          <a:lstStyle/>
          <a:p>
            <a:r>
              <a:rPr lang="zh-CN" altLang="en-US" sz="2800" dirty="0" smtClean="0"/>
              <a:t>对于上面给的图，写出其邻接矩阵，求出对用户</a:t>
            </a:r>
            <a:r>
              <a:rPr lang="en-US" altLang="zh-CN" sz="2800" dirty="0" smtClean="0"/>
              <a:t>1</a:t>
            </a:r>
            <a:r>
              <a:rPr lang="zh-CN" altLang="en-US" sz="2800" dirty="0" smtClean="0"/>
              <a:t>各个物品的关联度。</a:t>
            </a:r>
            <a:endParaRPr lang="zh-CN" altLang="en-US" sz="28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731" y="3519714"/>
            <a:ext cx="7792537" cy="2381582"/>
          </a:xfrm>
          <a:prstGeom prst="rect">
            <a:avLst/>
          </a:prstGeom>
        </p:spPr>
      </p:pic>
      <p:sp>
        <p:nvSpPr>
          <p:cNvPr id="5" name="矩形 4"/>
          <p:cNvSpPr/>
          <p:nvPr/>
        </p:nvSpPr>
        <p:spPr>
          <a:xfrm>
            <a:off x="827584" y="3789040"/>
            <a:ext cx="6336704"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089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一个公司有</a:t>
            </a:r>
            <a:r>
              <a:rPr lang="en-US" altLang="zh-CN" sz="2800" dirty="0" smtClean="0"/>
              <a:t>N</a:t>
            </a:r>
            <a:r>
              <a:rPr lang="zh-CN" altLang="en-US" sz="2800" dirty="0" smtClean="0"/>
              <a:t>个岗位空缺，共有</a:t>
            </a:r>
            <a:r>
              <a:rPr lang="en-US" altLang="zh-CN" sz="2800" dirty="0" smtClean="0"/>
              <a:t>M</a:t>
            </a:r>
            <a:r>
              <a:rPr lang="zh-CN" altLang="en-US" sz="2800" dirty="0" smtClean="0"/>
              <a:t>人应聘，每个岗位需要有一定资格的人来填补，由于每个人的能力不同，所以不同的人能胜任不同的工作。</a:t>
            </a:r>
            <a:endParaRPr lang="en-US" altLang="zh-CN" sz="2800" dirty="0" smtClean="0"/>
          </a:p>
          <a:p>
            <a:r>
              <a:rPr lang="zh-CN" altLang="en-US" sz="2800" dirty="0"/>
              <a:t>每个工作</a:t>
            </a:r>
            <a:r>
              <a:rPr lang="zh-CN" altLang="en-US" sz="2800" dirty="0" smtClean="0"/>
              <a:t>岗位只需要一个人，每个人也只能做一份工作。</a:t>
            </a:r>
            <a:endParaRPr lang="en-US" altLang="zh-CN" sz="2800" dirty="0" smtClean="0"/>
          </a:p>
          <a:p>
            <a:r>
              <a:rPr lang="zh-CN" altLang="en-US" sz="2800" dirty="0" smtClean="0"/>
              <a:t>现在已知每个人能胜任的工作，求这</a:t>
            </a:r>
            <a:r>
              <a:rPr lang="en-US" altLang="zh-CN" sz="2800" dirty="0" smtClean="0"/>
              <a:t>M</a:t>
            </a:r>
            <a:r>
              <a:rPr lang="zh-CN" altLang="en-US" sz="2800" dirty="0" smtClean="0"/>
              <a:t>个人做多能胜任几份工作。</a:t>
            </a:r>
            <a:endParaRPr lang="zh-CN" altLang="en-US" sz="2800" dirty="0"/>
          </a:p>
        </p:txBody>
      </p:sp>
    </p:spTree>
    <p:extLst>
      <p:ext uri="{BB962C8B-B14F-4D97-AF65-F5344CB8AC3E}">
        <p14:creationId xmlns:p14="http://schemas.microsoft.com/office/powerpoint/2010/main" val="76104772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假设</a:t>
            </a:r>
            <a:r>
              <a:rPr lang="en-US" altLang="zh-CN" sz="2800" dirty="0" smtClean="0"/>
              <a:t>N=5</a:t>
            </a:r>
            <a:r>
              <a:rPr lang="zh-CN" altLang="en-US" sz="2800" dirty="0" smtClean="0"/>
              <a:t>，</a:t>
            </a:r>
            <a:r>
              <a:rPr lang="en-US" altLang="zh-CN" sz="2800" dirty="0" smtClean="0"/>
              <a:t>M=5</a:t>
            </a:r>
            <a:r>
              <a:rPr lang="zh-CN" altLang="en-US" sz="2800" dirty="0" smtClean="0"/>
              <a:t>，且每个人能胜任的工作如表中所示。</a:t>
            </a:r>
            <a:endParaRPr lang="en-US" altLang="zh-CN" sz="2800" dirty="0" smtClean="0"/>
          </a:p>
          <a:p>
            <a:r>
              <a:rPr lang="zh-CN" altLang="en-US" sz="2800" dirty="0" smtClean="0"/>
              <a:t>方案：</a:t>
            </a:r>
            <a:endParaRPr lang="en-US" altLang="zh-CN" sz="2800" dirty="0" smtClean="0"/>
          </a:p>
          <a:p>
            <a:pPr marL="1062000"/>
            <a:r>
              <a:rPr lang="en-US" altLang="zh-CN" sz="2400" dirty="0" smtClean="0"/>
              <a:t>1</a:t>
            </a:r>
            <a:r>
              <a:rPr lang="zh-CN" altLang="en-US" sz="2400" dirty="0" smtClean="0"/>
              <a:t>号应聘者参加工作</a:t>
            </a:r>
            <a:r>
              <a:rPr lang="en-US" altLang="zh-CN" sz="2400" dirty="0" smtClean="0"/>
              <a:t>5</a:t>
            </a:r>
          </a:p>
          <a:p>
            <a:pPr marL="1062000"/>
            <a:r>
              <a:rPr lang="en-US" altLang="zh-CN" sz="2400" dirty="0" smtClean="0"/>
              <a:t>2</a:t>
            </a:r>
            <a:r>
              <a:rPr lang="zh-CN" altLang="en-US" sz="2400" dirty="0" smtClean="0"/>
              <a:t>号应聘</a:t>
            </a:r>
            <a:r>
              <a:rPr lang="zh-CN" altLang="en-US" sz="2400" dirty="0"/>
              <a:t>者参加</a:t>
            </a:r>
            <a:r>
              <a:rPr lang="zh-CN" altLang="en-US" sz="2400" dirty="0" smtClean="0"/>
              <a:t>工作</a:t>
            </a:r>
            <a:r>
              <a:rPr lang="en-US" altLang="zh-CN" sz="2400" dirty="0" smtClean="0"/>
              <a:t>3</a:t>
            </a:r>
          </a:p>
          <a:p>
            <a:pPr marL="1062000" lvl="0">
              <a:buClr>
                <a:srgbClr val="477AB1"/>
              </a:buClr>
            </a:pPr>
            <a:r>
              <a:rPr lang="en-US" altLang="zh-CN" sz="2400" dirty="0" smtClean="0">
                <a:solidFill>
                  <a:prstClr val="black"/>
                </a:solidFill>
              </a:rPr>
              <a:t>3</a:t>
            </a:r>
            <a:r>
              <a:rPr lang="zh-CN" altLang="en-US" sz="2400" dirty="0" smtClean="0">
                <a:solidFill>
                  <a:prstClr val="black"/>
                </a:solidFill>
              </a:rPr>
              <a:t>号</a:t>
            </a:r>
            <a:r>
              <a:rPr lang="zh-CN" altLang="en-US" sz="2400" dirty="0">
                <a:solidFill>
                  <a:prstClr val="black"/>
                </a:solidFill>
              </a:rPr>
              <a:t>应聘者参加</a:t>
            </a:r>
            <a:r>
              <a:rPr lang="zh-CN" altLang="en-US" sz="2400" dirty="0" smtClean="0">
                <a:solidFill>
                  <a:prstClr val="black"/>
                </a:solidFill>
              </a:rPr>
              <a:t>工作</a:t>
            </a:r>
            <a:r>
              <a:rPr lang="en-US" altLang="zh-CN" sz="2400" dirty="0" smtClean="0">
                <a:solidFill>
                  <a:prstClr val="black"/>
                </a:solidFill>
              </a:rPr>
              <a:t>1</a:t>
            </a:r>
          </a:p>
          <a:p>
            <a:pPr marL="1062000" lvl="0">
              <a:buClr>
                <a:srgbClr val="477AB1"/>
              </a:buClr>
            </a:pPr>
            <a:r>
              <a:rPr lang="en-US" altLang="zh-CN" sz="2400" dirty="0" smtClean="0">
                <a:solidFill>
                  <a:prstClr val="black"/>
                </a:solidFill>
              </a:rPr>
              <a:t>5</a:t>
            </a:r>
            <a:r>
              <a:rPr lang="zh-CN" altLang="en-US" sz="2400" dirty="0" smtClean="0">
                <a:solidFill>
                  <a:prstClr val="black"/>
                </a:solidFill>
              </a:rPr>
              <a:t>号</a:t>
            </a:r>
            <a:r>
              <a:rPr lang="zh-CN" altLang="en-US" sz="2400" dirty="0">
                <a:solidFill>
                  <a:prstClr val="black"/>
                </a:solidFill>
              </a:rPr>
              <a:t>应聘者参加</a:t>
            </a:r>
            <a:r>
              <a:rPr lang="zh-CN" altLang="en-US" sz="2400" dirty="0" smtClean="0">
                <a:solidFill>
                  <a:prstClr val="black"/>
                </a:solidFill>
              </a:rPr>
              <a:t>工作</a:t>
            </a:r>
            <a:r>
              <a:rPr lang="en-US" altLang="zh-CN" sz="2400" dirty="0" smtClean="0">
                <a:solidFill>
                  <a:prstClr val="black"/>
                </a:solidFill>
              </a:rPr>
              <a:t>2</a:t>
            </a:r>
            <a:endParaRPr lang="zh-CN" altLang="en-US" sz="2400" dirty="0"/>
          </a:p>
        </p:txBody>
      </p:sp>
      <p:graphicFrame>
        <p:nvGraphicFramePr>
          <p:cNvPr id="5" name="表格 4"/>
          <p:cNvGraphicFramePr>
            <a:graphicFrameLocks noGrp="1"/>
          </p:cNvGraphicFramePr>
          <p:nvPr>
            <p:extLst>
              <p:ext uri="{D42A27DB-BD31-4B8C-83A1-F6EECF244321}">
                <p14:modId xmlns:p14="http://schemas.microsoft.com/office/powerpoint/2010/main" val="464541443"/>
              </p:ext>
            </p:extLst>
          </p:nvPr>
        </p:nvGraphicFramePr>
        <p:xfrm>
          <a:off x="4571999" y="2924944"/>
          <a:ext cx="4176464" cy="3233154"/>
        </p:xfrm>
        <a:graphic>
          <a:graphicData uri="http://schemas.openxmlformats.org/drawingml/2006/table">
            <a:tbl>
              <a:tblPr firstRow="1" bandRow="1">
                <a:tableStyleId>{5C22544A-7EE6-4342-B048-85BDC9FD1C3A}</a:tableStyleId>
              </a:tblPr>
              <a:tblGrid>
                <a:gridCol w="1090407"/>
                <a:gridCol w="3086057"/>
              </a:tblGrid>
              <a:tr h="538859">
                <a:tc>
                  <a:txBody>
                    <a:bodyPr/>
                    <a:lstStyle/>
                    <a:p>
                      <a:pPr algn="ctr"/>
                      <a:r>
                        <a:rPr lang="zh-CN" altLang="en-US" dirty="0" smtClean="0"/>
                        <a:t>应聘者</a:t>
                      </a:r>
                      <a:endParaRPr lang="zh-CN" altLang="en-US" dirty="0"/>
                    </a:p>
                  </a:txBody>
                  <a:tcPr anchor="ctr"/>
                </a:tc>
                <a:tc>
                  <a:txBody>
                    <a:bodyPr/>
                    <a:lstStyle/>
                    <a:p>
                      <a:pPr algn="ctr"/>
                      <a:r>
                        <a:rPr lang="zh-CN" altLang="en-US" dirty="0" smtClean="0"/>
                        <a:t>能胜任的工作</a:t>
                      </a:r>
                      <a:endParaRPr lang="zh-CN" altLang="en-US" dirty="0"/>
                    </a:p>
                  </a:txBody>
                  <a:tcPr anchor="ctr"/>
                </a:tc>
              </a:tr>
              <a:tr h="538859">
                <a:tc>
                  <a:txBody>
                    <a:bodyPr/>
                    <a:lstStyle/>
                    <a:p>
                      <a:pPr algn="ctr"/>
                      <a:r>
                        <a:rPr lang="en-US" altLang="zh-CN" dirty="0" smtClean="0"/>
                        <a:t>1</a:t>
                      </a:r>
                      <a:endParaRPr lang="zh-CN" altLang="en-US" dirty="0"/>
                    </a:p>
                  </a:txBody>
                  <a:tcPr anchor="ctr"/>
                </a:tc>
                <a:tc>
                  <a:txBody>
                    <a:bodyPr/>
                    <a:lstStyle/>
                    <a:p>
                      <a:pPr algn="ctr"/>
                      <a:r>
                        <a:rPr lang="en-US" altLang="zh-CN" dirty="0" smtClean="0"/>
                        <a:t>2</a:t>
                      </a:r>
                      <a:r>
                        <a:rPr lang="zh-CN" altLang="en-US" dirty="0" smtClean="0"/>
                        <a:t>，</a:t>
                      </a:r>
                      <a:r>
                        <a:rPr lang="en-US" altLang="zh-CN" dirty="0" smtClean="0"/>
                        <a:t>5</a:t>
                      </a:r>
                      <a:endParaRPr lang="zh-CN" altLang="en-US" dirty="0"/>
                    </a:p>
                  </a:txBody>
                  <a:tcPr anchor="ctr"/>
                </a:tc>
              </a:tr>
              <a:tr h="538859">
                <a:tc>
                  <a:txBody>
                    <a:bodyPr/>
                    <a:lstStyle/>
                    <a:p>
                      <a:pPr algn="ctr"/>
                      <a:r>
                        <a:rPr lang="en-US" altLang="zh-CN" dirty="0" smtClean="0"/>
                        <a:t>2</a:t>
                      </a:r>
                      <a:endParaRPr lang="zh-CN" altLang="en-US" dirty="0"/>
                    </a:p>
                  </a:txBody>
                  <a:tcPr anchor="ctr"/>
                </a:tc>
                <a:tc>
                  <a:txBody>
                    <a:bodyPr/>
                    <a:lstStyle/>
                    <a:p>
                      <a:pPr algn="ctr"/>
                      <a:r>
                        <a:rPr lang="en-US" altLang="zh-CN" dirty="0" smtClean="0"/>
                        <a:t>2</a:t>
                      </a:r>
                      <a:r>
                        <a:rPr lang="zh-CN" altLang="en-US" dirty="0" smtClean="0"/>
                        <a:t>，</a:t>
                      </a:r>
                      <a:r>
                        <a:rPr lang="en-US" altLang="zh-CN" dirty="0" smtClean="0"/>
                        <a:t>3</a:t>
                      </a:r>
                      <a:r>
                        <a:rPr lang="zh-CN" altLang="en-US" dirty="0" smtClean="0"/>
                        <a:t>，</a:t>
                      </a:r>
                      <a:r>
                        <a:rPr lang="en-US" altLang="zh-CN" dirty="0" smtClean="0"/>
                        <a:t>4</a:t>
                      </a:r>
                      <a:endParaRPr lang="zh-CN" altLang="en-US" dirty="0"/>
                    </a:p>
                  </a:txBody>
                  <a:tcPr anchor="ctr"/>
                </a:tc>
              </a:tr>
              <a:tr h="538859">
                <a:tc>
                  <a:txBody>
                    <a:bodyPr/>
                    <a:lstStyle/>
                    <a:p>
                      <a:pPr algn="ctr"/>
                      <a:r>
                        <a:rPr lang="en-US" altLang="zh-CN" dirty="0" smtClean="0"/>
                        <a:t>3</a:t>
                      </a:r>
                      <a:endParaRPr lang="zh-CN" altLang="en-US" dirty="0"/>
                    </a:p>
                  </a:txBody>
                  <a:tcPr anchor="ctr"/>
                </a:tc>
                <a:tc>
                  <a:txBody>
                    <a:bodyPr/>
                    <a:lstStyle/>
                    <a:p>
                      <a:pPr algn="ctr"/>
                      <a:r>
                        <a:rPr lang="en-US" altLang="zh-CN" dirty="0" smtClean="0"/>
                        <a:t>1</a:t>
                      </a:r>
                      <a:r>
                        <a:rPr lang="zh-CN" altLang="en-US" dirty="0" smtClean="0"/>
                        <a:t>，</a:t>
                      </a:r>
                      <a:r>
                        <a:rPr lang="en-US" altLang="zh-CN" dirty="0" smtClean="0"/>
                        <a:t>5</a:t>
                      </a:r>
                      <a:endParaRPr lang="zh-CN" altLang="en-US" dirty="0"/>
                    </a:p>
                  </a:txBody>
                  <a:tcPr anchor="ctr"/>
                </a:tc>
              </a:tr>
              <a:tr h="538859">
                <a:tc>
                  <a:txBody>
                    <a:bodyPr/>
                    <a:lstStyle/>
                    <a:p>
                      <a:pPr algn="ctr"/>
                      <a:r>
                        <a:rPr lang="en-US" altLang="zh-CN" dirty="0" smtClean="0"/>
                        <a:t>4</a:t>
                      </a:r>
                      <a:endParaRPr lang="zh-CN" altLang="en-US" dirty="0"/>
                    </a:p>
                  </a:txBody>
                  <a:tcPr anchor="ctr"/>
                </a:tc>
                <a:tc>
                  <a:txBody>
                    <a:bodyPr/>
                    <a:lstStyle/>
                    <a:p>
                      <a:pPr algn="ctr"/>
                      <a:r>
                        <a:rPr lang="en-US" altLang="zh-CN" dirty="0" smtClean="0"/>
                        <a:t>1</a:t>
                      </a:r>
                      <a:r>
                        <a:rPr lang="zh-CN" altLang="en-US" dirty="0" smtClean="0"/>
                        <a:t>，</a:t>
                      </a:r>
                      <a:r>
                        <a:rPr lang="en-US" altLang="zh-CN" dirty="0" smtClean="0"/>
                        <a:t>2</a:t>
                      </a:r>
                      <a:r>
                        <a:rPr lang="zh-CN" altLang="en-US" dirty="0" smtClean="0"/>
                        <a:t>，</a:t>
                      </a:r>
                      <a:r>
                        <a:rPr lang="en-US" altLang="zh-CN" dirty="0" smtClean="0"/>
                        <a:t>5</a:t>
                      </a:r>
                      <a:endParaRPr lang="zh-CN" altLang="en-US" dirty="0"/>
                    </a:p>
                  </a:txBody>
                  <a:tcPr anchor="ctr"/>
                </a:tc>
              </a:tr>
              <a:tr h="538859">
                <a:tc>
                  <a:txBody>
                    <a:bodyPr/>
                    <a:lstStyle/>
                    <a:p>
                      <a:pPr algn="ctr"/>
                      <a:r>
                        <a:rPr lang="en-US" altLang="zh-CN" dirty="0" smtClean="0"/>
                        <a:t>5</a:t>
                      </a:r>
                      <a:endParaRPr lang="zh-CN" altLang="en-US" dirty="0"/>
                    </a:p>
                  </a:txBody>
                  <a:tcPr anchor="ctr"/>
                </a:tc>
                <a:tc>
                  <a:txBody>
                    <a:bodyPr/>
                    <a:lstStyle/>
                    <a:p>
                      <a:pPr algn="ctr"/>
                      <a:r>
                        <a:rPr lang="en-US" altLang="zh-CN" dirty="0" smtClean="0"/>
                        <a:t>2</a:t>
                      </a:r>
                      <a:endParaRPr lang="zh-CN" altLang="en-US" dirty="0"/>
                    </a:p>
                  </a:txBody>
                  <a:tcPr anchor="ctr"/>
                </a:tc>
              </a:tr>
            </a:tbl>
          </a:graphicData>
        </a:graphic>
      </p:graphicFrame>
    </p:spTree>
    <p:extLst>
      <p:ext uri="{BB962C8B-B14F-4D97-AF65-F5344CB8AC3E}">
        <p14:creationId xmlns:p14="http://schemas.microsoft.com/office/powerpoint/2010/main" val="197835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最优</a:t>
            </a:r>
            <a:r>
              <a:rPr lang="en-US" altLang="zh-CN" dirty="0" smtClean="0"/>
              <a:t>N</a:t>
            </a:r>
            <a:r>
              <a:rPr lang="zh-CN" altLang="en-US" dirty="0" smtClean="0"/>
              <a:t>项</a:t>
            </a:r>
            <a:endParaRPr lang="zh-CN" altLang="en-US" dirty="0"/>
          </a:p>
        </p:txBody>
      </p:sp>
      <p:sp>
        <p:nvSpPr>
          <p:cNvPr id="3" name="内容占位符 2"/>
          <p:cNvSpPr>
            <a:spLocks noGrp="1"/>
          </p:cNvSpPr>
          <p:nvPr>
            <p:ph idx="1"/>
          </p:nvPr>
        </p:nvSpPr>
        <p:spPr>
          <a:xfrm>
            <a:off x="457200" y="1600200"/>
            <a:ext cx="8229600" cy="4925144"/>
          </a:xfrm>
        </p:spPr>
        <p:txBody>
          <a:bodyPr>
            <a:normAutofit/>
          </a:bodyPr>
          <a:lstStyle/>
          <a:p>
            <a:r>
              <a:rPr lang="zh-CN" altLang="en-US" sz="2800" dirty="0" smtClean="0"/>
              <a:t>如果没有用户评分</a:t>
            </a:r>
            <a:r>
              <a:rPr lang="en-US" altLang="zh-CN" sz="2800" dirty="0" smtClean="0"/>
              <a:t>(</a:t>
            </a:r>
            <a:r>
              <a:rPr lang="zh-CN" altLang="en-US" sz="2800" dirty="0" smtClean="0"/>
              <a:t>比如新闻推荐</a:t>
            </a:r>
            <a:r>
              <a:rPr lang="en-US" altLang="zh-CN" sz="2800" dirty="0" smtClean="0"/>
              <a:t>)</a:t>
            </a:r>
            <a:r>
              <a:rPr lang="zh-CN" altLang="en-US" sz="2800" dirty="0" smtClean="0"/>
              <a:t>，那么上面两个函数就不能再用了，而且评分预测也不再适用，这时候就需要用</a:t>
            </a:r>
            <a:r>
              <a:rPr lang="zh-CN" altLang="en-US" sz="2800" dirty="0">
                <a:latin typeface="Times New Roman" panose="02020603050405020304" pitchFamily="18" charset="0"/>
                <a:cs typeface="Times New Roman" panose="02020603050405020304" pitchFamily="18" charset="0"/>
              </a:rPr>
              <a:t>最优</a:t>
            </a:r>
            <a:r>
              <a:rPr lang="en-US" altLang="zh-CN" sz="2800" dirty="0">
                <a:latin typeface="Times New Roman" panose="02020603050405020304" pitchFamily="18" charset="0"/>
                <a:cs typeface="Times New Roman" panose="02020603050405020304" pitchFamily="18" charset="0"/>
              </a:rPr>
              <a:t>N</a:t>
            </a:r>
            <a:r>
              <a:rPr lang="zh-CN" altLang="en-US" sz="2800" dirty="0" smtClean="0">
                <a:latin typeface="Times New Roman" panose="02020603050405020304" pitchFamily="18" charset="0"/>
                <a:cs typeface="Times New Roman" panose="02020603050405020304" pitchFamily="18" charset="0"/>
              </a:rPr>
              <a:t>项来进行推荐。</a:t>
            </a:r>
            <a:endParaRPr lang="en-US" altLang="zh-CN" sz="2800" dirty="0" smtClean="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在推荐系统</a:t>
            </a:r>
            <a:r>
              <a:rPr lang="zh-CN" altLang="en-US" sz="2800" dirty="0" smtClean="0">
                <a:latin typeface="Times New Roman" panose="02020603050405020304" pitchFamily="18" charset="0"/>
                <a:cs typeface="Times New Roman" panose="02020603050405020304" pitchFamily="18" charset="0"/>
              </a:rPr>
              <a:t>中，有用的信息除了用户的评分之外，还有用户购买过或者浏览过的物品列表，在没有足够的评分可供建模时，这些数据可以用来推测用户的偏好。</a:t>
            </a:r>
            <a:endParaRPr lang="en-US" altLang="zh-CN" sz="2800" dirty="0" smtClean="0">
              <a:latin typeface="Times New Roman" panose="02020603050405020304" pitchFamily="18" charset="0"/>
              <a:cs typeface="Times New Roman" panose="02020603050405020304" pitchFamily="18" charset="0"/>
            </a:endParaRPr>
          </a:p>
          <a:p>
            <a:r>
              <a:rPr lang="zh-CN" altLang="en-US" sz="2800" dirty="0"/>
              <a:t>对于最优</a:t>
            </a:r>
            <a:r>
              <a:rPr lang="en-US" altLang="zh-CN" sz="2800" dirty="0"/>
              <a:t>N</a:t>
            </a:r>
            <a:r>
              <a:rPr lang="zh-CN" altLang="en-US" sz="2800" dirty="0"/>
              <a:t>项的</a:t>
            </a:r>
            <a:r>
              <a:rPr lang="zh-CN" altLang="en-US" sz="2800" dirty="0" smtClean="0"/>
              <a:t>评价，一般采用准确率</a:t>
            </a:r>
            <a:r>
              <a:rPr lang="en-US" altLang="zh-CN" sz="2800" dirty="0" smtClean="0"/>
              <a:t>(precision)</a:t>
            </a:r>
            <a:r>
              <a:rPr lang="zh-CN" altLang="en-US" sz="2800" dirty="0" smtClean="0"/>
              <a:t>和召回率</a:t>
            </a:r>
            <a:r>
              <a:rPr lang="en-US" altLang="zh-CN" sz="2800" dirty="0" smtClean="0"/>
              <a:t>(recall)</a:t>
            </a:r>
            <a:r>
              <a:rPr lang="zh-CN" altLang="en-US" sz="2800" dirty="0" smtClean="0"/>
              <a:t>。</a:t>
            </a:r>
            <a:endParaRPr lang="zh-CN" altLang="en-US" sz="2800" dirty="0"/>
          </a:p>
        </p:txBody>
      </p:sp>
    </p:spTree>
    <p:extLst>
      <p:ext uri="{BB962C8B-B14F-4D97-AF65-F5344CB8AC3E}">
        <p14:creationId xmlns:p14="http://schemas.microsoft.com/office/powerpoint/2010/main" val="62043436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二分图的匹配</a:t>
            </a:r>
            <a:endParaRPr lang="zh-CN" altLang="en-US" dirty="0"/>
          </a:p>
        </p:txBody>
      </p:sp>
      <p:sp>
        <p:nvSpPr>
          <p:cNvPr id="3" name="内容占位符 2"/>
          <p:cNvSpPr>
            <a:spLocks noGrp="1"/>
          </p:cNvSpPr>
          <p:nvPr>
            <p:ph idx="1"/>
          </p:nvPr>
        </p:nvSpPr>
        <p:spPr/>
        <p:txBody>
          <a:bodyPr>
            <a:normAutofit/>
          </a:bodyPr>
          <a:lstStyle/>
          <a:p>
            <a:r>
              <a:rPr lang="zh-CN" altLang="en-US" sz="2800" dirty="0"/>
              <a:t>在</a:t>
            </a:r>
            <a:r>
              <a:rPr lang="en-US" altLang="zh-CN" sz="2800" dirty="0"/>
              <a:t>G</a:t>
            </a:r>
            <a:r>
              <a:rPr lang="zh-CN" altLang="en-US" sz="2800" dirty="0"/>
              <a:t>的一个子图</a:t>
            </a:r>
            <a:r>
              <a:rPr lang="en-US" altLang="zh-CN" sz="2800" dirty="0"/>
              <a:t>M</a:t>
            </a:r>
            <a:r>
              <a:rPr lang="zh-CN" altLang="en-US" sz="2800" dirty="0"/>
              <a:t>中，</a:t>
            </a:r>
            <a:r>
              <a:rPr lang="en-US" altLang="zh-CN" sz="2800" dirty="0"/>
              <a:t>M</a:t>
            </a:r>
            <a:r>
              <a:rPr lang="zh-CN" altLang="en-US" sz="2800" dirty="0"/>
              <a:t>的边集中的任意两条边都不依附于同一</a:t>
            </a:r>
            <a:r>
              <a:rPr lang="zh-CN" altLang="en-US" sz="2800" dirty="0" smtClean="0"/>
              <a:t>个节点，</a:t>
            </a:r>
            <a:r>
              <a:rPr lang="zh-CN" altLang="en-US" sz="2800" dirty="0"/>
              <a:t>则称</a:t>
            </a:r>
            <a:r>
              <a:rPr lang="en-US" altLang="zh-CN" sz="2800" dirty="0"/>
              <a:t>M</a:t>
            </a:r>
            <a:r>
              <a:rPr lang="zh-CN" altLang="en-US" sz="2800" dirty="0"/>
              <a:t>是一个匹配。选择这样的边数最大的子集称为图的最大匹配问题</a:t>
            </a:r>
            <a:r>
              <a:rPr lang="en-US" altLang="zh-CN" sz="2800" dirty="0"/>
              <a:t>,</a:t>
            </a:r>
            <a:r>
              <a:rPr lang="zh-CN" altLang="en-US" sz="2800" dirty="0"/>
              <a:t>最大匹配的边数称为最大匹配数</a:t>
            </a:r>
            <a:r>
              <a:rPr lang="en-US" altLang="zh-CN" sz="2800" dirty="0"/>
              <a:t>.</a:t>
            </a:r>
            <a:endParaRPr lang="zh-CN" altLang="en-US" sz="28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3717032"/>
            <a:ext cx="4986832" cy="2952328"/>
          </a:xfrm>
          <a:prstGeom prst="rect">
            <a:avLst/>
          </a:prstGeom>
        </p:spPr>
      </p:pic>
    </p:spTree>
    <p:extLst>
      <p:ext uri="{BB962C8B-B14F-4D97-AF65-F5344CB8AC3E}">
        <p14:creationId xmlns:p14="http://schemas.microsoft.com/office/powerpoint/2010/main" val="412294808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二分图的匹配</a:t>
            </a:r>
          </a:p>
        </p:txBody>
      </p:sp>
      <p:sp>
        <p:nvSpPr>
          <p:cNvPr id="3" name="内容占位符 2"/>
          <p:cNvSpPr>
            <a:spLocks noGrp="1"/>
          </p:cNvSpPr>
          <p:nvPr>
            <p:ph idx="1"/>
          </p:nvPr>
        </p:nvSpPr>
        <p:spPr/>
        <p:txBody>
          <a:bodyPr>
            <a:normAutofit/>
          </a:bodyPr>
          <a:lstStyle/>
          <a:p>
            <a:r>
              <a:rPr lang="zh-CN" altLang="en-US" sz="2800" dirty="0" smtClean="0"/>
              <a:t>图 </a:t>
            </a:r>
            <a:r>
              <a:rPr lang="en-US" altLang="zh-CN" sz="2800" dirty="0"/>
              <a:t>3 </a:t>
            </a:r>
            <a:r>
              <a:rPr lang="zh-CN" altLang="en-US" sz="2800" dirty="0"/>
              <a:t>中 </a:t>
            </a:r>
            <a:r>
              <a:rPr lang="en-US" altLang="zh-CN" sz="2800" dirty="0"/>
              <a:t>1</a:t>
            </a:r>
            <a:r>
              <a:rPr lang="zh-CN" altLang="en-US" sz="2800" dirty="0"/>
              <a:t>、</a:t>
            </a:r>
            <a:r>
              <a:rPr lang="en-US" altLang="zh-CN" sz="2800" dirty="0"/>
              <a:t>4</a:t>
            </a:r>
            <a:r>
              <a:rPr lang="zh-CN" altLang="en-US" sz="2800" dirty="0"/>
              <a:t>、</a:t>
            </a:r>
            <a:r>
              <a:rPr lang="en-US" altLang="zh-CN" sz="2800" dirty="0"/>
              <a:t>5</a:t>
            </a:r>
            <a:r>
              <a:rPr lang="zh-CN" altLang="en-US" sz="2800" dirty="0"/>
              <a:t>、</a:t>
            </a:r>
            <a:r>
              <a:rPr lang="en-US" altLang="zh-CN" sz="2800" dirty="0"/>
              <a:t>7 </a:t>
            </a:r>
            <a:r>
              <a:rPr lang="zh-CN" altLang="en-US" sz="2800" dirty="0"/>
              <a:t>为匹配点，</a:t>
            </a:r>
            <a:r>
              <a:rPr lang="zh-CN" altLang="en-US" sz="2800" dirty="0" smtClean="0"/>
              <a:t>其他节点为</a:t>
            </a:r>
            <a:r>
              <a:rPr lang="zh-CN" altLang="en-US" sz="2800" dirty="0"/>
              <a:t>未匹配点；</a:t>
            </a:r>
            <a:r>
              <a:rPr lang="en-US" altLang="zh-CN" sz="2800" dirty="0"/>
              <a:t>1-5</a:t>
            </a:r>
            <a:r>
              <a:rPr lang="zh-CN" altLang="en-US" sz="2800" dirty="0"/>
              <a:t>、</a:t>
            </a:r>
            <a:r>
              <a:rPr lang="en-US" altLang="zh-CN" sz="2800" dirty="0"/>
              <a:t>4-7</a:t>
            </a:r>
            <a:r>
              <a:rPr lang="zh-CN" altLang="en-US" sz="2800" dirty="0"/>
              <a:t>为匹配边，其他边为非匹配边。</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189" y="2924944"/>
            <a:ext cx="4986832" cy="2952328"/>
          </a:xfrm>
          <a:prstGeom prst="rect">
            <a:avLst/>
          </a:prstGeom>
        </p:spPr>
      </p:pic>
    </p:spTree>
    <p:extLst>
      <p:ext uri="{BB962C8B-B14F-4D97-AF65-F5344CB8AC3E}">
        <p14:creationId xmlns:p14="http://schemas.microsoft.com/office/powerpoint/2010/main" val="144063893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匈牙利算法</a:t>
            </a:r>
            <a:endParaRPr lang="zh-CN" altLang="en-US" dirty="0"/>
          </a:p>
        </p:txBody>
      </p:sp>
      <p:sp>
        <p:nvSpPr>
          <p:cNvPr id="3" name="内容占位符 2"/>
          <p:cNvSpPr>
            <a:spLocks noGrp="1"/>
          </p:cNvSpPr>
          <p:nvPr>
            <p:ph idx="1"/>
          </p:nvPr>
        </p:nvSpPr>
        <p:spPr/>
        <p:txBody>
          <a:bodyPr>
            <a:normAutofit/>
          </a:bodyPr>
          <a:lstStyle/>
          <a:p>
            <a:r>
              <a:rPr lang="zh-CN" altLang="en-US" sz="2800" dirty="0"/>
              <a:t>交替路：从一个未匹配点出发，依次经过非匹配边、匹配边、非匹配边</a:t>
            </a:r>
            <a:r>
              <a:rPr lang="en-US" altLang="zh-CN" sz="2800" dirty="0"/>
              <a:t>…</a:t>
            </a:r>
            <a:r>
              <a:rPr lang="zh-CN" altLang="en-US" sz="2800" dirty="0"/>
              <a:t>形成的路径叫交替路</a:t>
            </a:r>
            <a:r>
              <a:rPr lang="zh-CN" altLang="en-US" sz="2800" dirty="0" smtClean="0"/>
              <a:t>。</a:t>
            </a:r>
            <a:endParaRPr lang="zh-CN" altLang="en-US" sz="2800" dirty="0"/>
          </a:p>
          <a:p>
            <a:endParaRPr lang="zh-CN" altLang="en-US" sz="28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0356" y="2924944"/>
            <a:ext cx="3980173" cy="3209818"/>
          </a:xfrm>
          <a:prstGeom prst="rect">
            <a:avLst/>
          </a:prstGeom>
        </p:spPr>
      </p:pic>
    </p:spTree>
    <p:extLst>
      <p:ext uri="{BB962C8B-B14F-4D97-AF65-F5344CB8AC3E}">
        <p14:creationId xmlns:p14="http://schemas.microsoft.com/office/powerpoint/2010/main" val="82796460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匈牙利算法 </a:t>
            </a:r>
            <a:endParaRPr lang="zh-CN" altLang="en-US" dirty="0"/>
          </a:p>
        </p:txBody>
      </p:sp>
      <p:sp>
        <p:nvSpPr>
          <p:cNvPr id="3" name="内容占位符 2"/>
          <p:cNvSpPr>
            <a:spLocks noGrp="1"/>
          </p:cNvSpPr>
          <p:nvPr>
            <p:ph idx="1"/>
          </p:nvPr>
        </p:nvSpPr>
        <p:spPr/>
        <p:txBody>
          <a:bodyPr>
            <a:normAutofit/>
          </a:bodyPr>
          <a:lstStyle/>
          <a:p>
            <a:r>
              <a:rPr lang="zh-CN" altLang="en-US" sz="2800" dirty="0"/>
              <a:t>增广路：从一个未匹配点出发，走交替路，如果途径另一个未匹配点（出发的点不算），则这条交替路称为增广路（</a:t>
            </a:r>
            <a:r>
              <a:rPr lang="en-US" altLang="zh-CN" sz="2800" dirty="0" err="1"/>
              <a:t>agumenting</a:t>
            </a:r>
            <a:r>
              <a:rPr lang="en-US" altLang="zh-CN" sz="2800" dirty="0"/>
              <a:t> path</a:t>
            </a:r>
            <a:r>
              <a:rPr lang="zh-CN" altLang="en-US" sz="2800" dirty="0"/>
              <a:t>）。例如，图 </a:t>
            </a:r>
            <a:r>
              <a:rPr lang="en-US" altLang="zh-CN" sz="2800" dirty="0"/>
              <a:t>5 </a:t>
            </a:r>
            <a:r>
              <a:rPr lang="zh-CN" altLang="en-US" sz="2800" dirty="0"/>
              <a:t>中的一条增广路如图 </a:t>
            </a:r>
            <a:r>
              <a:rPr lang="en-US" altLang="zh-CN" sz="2800" dirty="0"/>
              <a:t>6 </a:t>
            </a:r>
            <a:r>
              <a:rPr lang="zh-CN" altLang="en-US" sz="2800" dirty="0"/>
              <a:t>所示（图中的匹配点均用红色标出）：</a:t>
            </a:r>
          </a:p>
          <a:p>
            <a:endParaRPr lang="zh-CN" altLang="en-US" sz="28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951638"/>
            <a:ext cx="3332101" cy="2687179"/>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9543" y="4365104"/>
            <a:ext cx="4556286" cy="1146147"/>
          </a:xfrm>
          <a:prstGeom prst="rect">
            <a:avLst/>
          </a:prstGeom>
        </p:spPr>
      </p:pic>
    </p:spTree>
    <p:extLst>
      <p:ext uri="{BB962C8B-B14F-4D97-AF65-F5344CB8AC3E}">
        <p14:creationId xmlns:p14="http://schemas.microsoft.com/office/powerpoint/2010/main" val="30369944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匈牙利算法</a:t>
            </a:r>
            <a:endParaRPr lang="zh-CN" altLang="en-US" dirty="0"/>
          </a:p>
        </p:txBody>
      </p:sp>
      <p:sp>
        <p:nvSpPr>
          <p:cNvPr id="3" name="内容占位符 2"/>
          <p:cNvSpPr>
            <a:spLocks noGrp="1"/>
          </p:cNvSpPr>
          <p:nvPr>
            <p:ph idx="1"/>
          </p:nvPr>
        </p:nvSpPr>
        <p:spPr/>
        <p:txBody>
          <a:bodyPr>
            <a:normAutofit/>
          </a:bodyPr>
          <a:lstStyle/>
          <a:p>
            <a:r>
              <a:rPr lang="zh-CN" altLang="en-US" sz="2800" dirty="0"/>
              <a:t>增广路有一个重要特点：非匹配边比匹配边多一条。因此，研究增广路的意义是改进匹配。只要把增广路中的匹配边和非匹配边的身份交换即可。由于中间的匹配节点不存在其他相连的匹配边，所以这样做不会破坏匹配的性质。交换后，图中的匹配边数目比原来多了 </a:t>
            </a:r>
            <a:r>
              <a:rPr lang="en-US" altLang="zh-CN" sz="2800" dirty="0"/>
              <a:t>1 </a:t>
            </a:r>
            <a:r>
              <a:rPr lang="zh-CN" altLang="en-US" sz="2800" dirty="0"/>
              <a:t>条</a:t>
            </a:r>
            <a:r>
              <a:rPr lang="zh-CN" altLang="en-US" sz="2800" dirty="0" smtClean="0"/>
              <a:t>。</a:t>
            </a:r>
            <a:endParaRPr lang="en-US" altLang="zh-CN" sz="2800" dirty="0" smtClean="0"/>
          </a:p>
          <a:p>
            <a:r>
              <a:rPr lang="zh-CN" altLang="en-US" sz="2800" dirty="0"/>
              <a:t>我们可以通过不停地找增广路来增加匹配中的匹配边和匹配点。找不到增广路时，达到最大</a:t>
            </a:r>
            <a:r>
              <a:rPr lang="zh-CN" altLang="en-US" sz="2800" dirty="0" smtClean="0"/>
              <a:t>匹配</a:t>
            </a:r>
            <a:r>
              <a:rPr lang="en-US" altLang="zh-CN" sz="2800" dirty="0" smtClean="0"/>
              <a:t>(</a:t>
            </a:r>
            <a:r>
              <a:rPr lang="zh-CN" altLang="en-US" sz="2800" dirty="0" smtClean="0"/>
              <a:t>这</a:t>
            </a:r>
            <a:r>
              <a:rPr lang="zh-CN" altLang="en-US" sz="2800" dirty="0"/>
              <a:t>是增广路</a:t>
            </a:r>
            <a:r>
              <a:rPr lang="zh-CN" altLang="en-US" sz="2800" dirty="0" smtClean="0"/>
              <a:t>定理</a:t>
            </a:r>
            <a:r>
              <a:rPr lang="en-US" altLang="zh-CN" sz="2800" dirty="0" smtClean="0"/>
              <a:t>)</a:t>
            </a:r>
            <a:r>
              <a:rPr lang="zh-CN" altLang="en-US" sz="2800" dirty="0" smtClean="0"/>
              <a:t>。</a:t>
            </a:r>
            <a:endParaRPr lang="zh-CN" altLang="en-US" sz="2800" dirty="0"/>
          </a:p>
        </p:txBody>
      </p:sp>
    </p:spTree>
    <p:extLst>
      <p:ext uri="{BB962C8B-B14F-4D97-AF65-F5344CB8AC3E}">
        <p14:creationId xmlns:p14="http://schemas.microsoft.com/office/powerpoint/2010/main" val="396655148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endParaRPr lang="zh-CN" altLang="en-US" dirty="0"/>
          </a:p>
        </p:txBody>
      </p:sp>
      <p:sp>
        <p:nvSpPr>
          <p:cNvPr id="3" name="内容占位符 2"/>
          <p:cNvSpPr>
            <a:spLocks noGrp="1"/>
          </p:cNvSpPr>
          <p:nvPr>
            <p:ph idx="1"/>
          </p:nvPr>
        </p:nvSpPr>
        <p:spPr/>
        <p:txBody>
          <a:bodyPr>
            <a:normAutofit/>
          </a:bodyPr>
          <a:lstStyle/>
          <a:p>
            <a:r>
              <a:rPr lang="zh-CN" altLang="en-US" sz="2800" dirty="0"/>
              <a:t>起始没有匹配</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2564904"/>
            <a:ext cx="5882559" cy="2880320"/>
          </a:xfrm>
          <a:prstGeom prst="rect">
            <a:avLst/>
          </a:prstGeom>
        </p:spPr>
      </p:pic>
    </p:spTree>
    <p:extLst>
      <p:ext uri="{BB962C8B-B14F-4D97-AF65-F5344CB8AC3E}">
        <p14:creationId xmlns:p14="http://schemas.microsoft.com/office/powerpoint/2010/main" val="384710392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endParaRPr lang="zh-CN" altLang="en-US" dirty="0"/>
          </a:p>
        </p:txBody>
      </p:sp>
      <p:sp>
        <p:nvSpPr>
          <p:cNvPr id="3" name="内容占位符 2"/>
          <p:cNvSpPr>
            <a:spLocks noGrp="1"/>
          </p:cNvSpPr>
          <p:nvPr>
            <p:ph idx="1"/>
          </p:nvPr>
        </p:nvSpPr>
        <p:spPr/>
        <p:txBody>
          <a:bodyPr>
            <a:normAutofit/>
          </a:bodyPr>
          <a:lstStyle/>
          <a:p>
            <a:r>
              <a:rPr lang="zh-CN" altLang="en-US" sz="2800" dirty="0"/>
              <a:t>选中第一个</a:t>
            </a:r>
            <a:r>
              <a:rPr lang="en-US" altLang="zh-CN" sz="2800" dirty="0"/>
              <a:t>x</a:t>
            </a:r>
            <a:r>
              <a:rPr lang="zh-CN" altLang="en-US" sz="2800" dirty="0" smtClean="0"/>
              <a:t>点和第一条边</a:t>
            </a:r>
            <a:endParaRPr lang="zh-CN" altLang="en-US" sz="28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2780928"/>
            <a:ext cx="6456462" cy="3055156"/>
          </a:xfrm>
          <a:prstGeom prst="rect">
            <a:avLst/>
          </a:prstGeom>
        </p:spPr>
      </p:pic>
    </p:spTree>
    <p:extLst>
      <p:ext uri="{BB962C8B-B14F-4D97-AF65-F5344CB8AC3E}">
        <p14:creationId xmlns:p14="http://schemas.microsoft.com/office/powerpoint/2010/main" val="275522381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endParaRPr lang="zh-CN" altLang="en-US" dirty="0"/>
          </a:p>
        </p:txBody>
      </p:sp>
      <p:sp>
        <p:nvSpPr>
          <p:cNvPr id="3" name="内容占位符 2"/>
          <p:cNvSpPr>
            <a:spLocks noGrp="1"/>
          </p:cNvSpPr>
          <p:nvPr>
            <p:ph idx="1"/>
          </p:nvPr>
        </p:nvSpPr>
        <p:spPr/>
        <p:txBody>
          <a:bodyPr>
            <a:normAutofit/>
          </a:bodyPr>
          <a:lstStyle/>
          <a:p>
            <a:r>
              <a:rPr lang="zh-CN" altLang="en-US" sz="2800" dirty="0"/>
              <a:t>选中第二</a:t>
            </a:r>
            <a:r>
              <a:rPr lang="zh-CN" altLang="en-US" sz="2800" dirty="0" smtClean="0"/>
              <a:t>个节点找第二条边，与第一条边没有公共节点，将此边加入到匹配中</a:t>
            </a:r>
            <a:endParaRPr lang="zh-CN" altLang="en-US" sz="2800" dirty="0"/>
          </a:p>
          <a:p>
            <a:endParaRPr lang="zh-CN" altLang="en-US" sz="28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2996952"/>
            <a:ext cx="6638549" cy="3117636"/>
          </a:xfrm>
          <a:prstGeom prst="rect">
            <a:avLst/>
          </a:prstGeom>
        </p:spPr>
      </p:pic>
    </p:spTree>
    <p:extLst>
      <p:ext uri="{BB962C8B-B14F-4D97-AF65-F5344CB8AC3E}">
        <p14:creationId xmlns:p14="http://schemas.microsoft.com/office/powerpoint/2010/main" val="243964358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a:t>
            </a:r>
            <a:endParaRPr lang="zh-CN" altLang="en-US" dirty="0"/>
          </a:p>
        </p:txBody>
      </p:sp>
      <p:sp>
        <p:nvSpPr>
          <p:cNvPr id="3" name="内容占位符 2"/>
          <p:cNvSpPr>
            <a:spLocks noGrp="1"/>
          </p:cNvSpPr>
          <p:nvPr>
            <p:ph idx="1"/>
          </p:nvPr>
        </p:nvSpPr>
        <p:spPr/>
        <p:txBody>
          <a:bodyPr/>
          <a:lstStyle/>
          <a:p>
            <a:r>
              <a:rPr lang="zh-CN" altLang="en-US" dirty="0"/>
              <a:t>发现</a:t>
            </a:r>
            <a:r>
              <a:rPr lang="en-US" altLang="zh-CN" dirty="0"/>
              <a:t>x</a:t>
            </a:r>
            <a:r>
              <a:rPr lang="en-US" altLang="zh-CN" baseline="-25000" dirty="0"/>
              <a:t>3</a:t>
            </a:r>
            <a:r>
              <a:rPr lang="zh-CN" altLang="en-US" dirty="0"/>
              <a:t>的第一条边</a:t>
            </a:r>
            <a:r>
              <a:rPr lang="en-US" altLang="zh-CN" dirty="0"/>
              <a:t>x</a:t>
            </a:r>
            <a:r>
              <a:rPr lang="en-US" altLang="zh-CN" baseline="-25000" dirty="0"/>
              <a:t>3</a:t>
            </a:r>
            <a:r>
              <a:rPr lang="en-US" altLang="zh-CN" dirty="0"/>
              <a:t>y</a:t>
            </a:r>
            <a:r>
              <a:rPr lang="en-US" altLang="zh-CN" baseline="-25000" dirty="0"/>
              <a:t>1</a:t>
            </a:r>
            <a:r>
              <a:rPr lang="zh-CN" altLang="en-US" dirty="0"/>
              <a:t>已经被人占了，找出</a:t>
            </a:r>
            <a:r>
              <a:rPr lang="en-US" altLang="zh-CN" dirty="0"/>
              <a:t>x</a:t>
            </a:r>
            <a:r>
              <a:rPr lang="en-US" altLang="zh-CN" baseline="-25000" dirty="0"/>
              <a:t>3</a:t>
            </a:r>
            <a:r>
              <a:rPr lang="zh-CN" altLang="en-US" dirty="0"/>
              <a:t>出发的的交错路径</a:t>
            </a:r>
            <a:r>
              <a:rPr lang="en-US" altLang="zh-CN" dirty="0"/>
              <a:t>x</a:t>
            </a:r>
            <a:r>
              <a:rPr lang="en-US" altLang="zh-CN" baseline="-25000" dirty="0"/>
              <a:t>3</a:t>
            </a:r>
            <a:r>
              <a:rPr lang="en-US" altLang="zh-CN" dirty="0"/>
              <a:t>-y</a:t>
            </a:r>
            <a:r>
              <a:rPr lang="en-US" altLang="zh-CN" baseline="-25000" dirty="0"/>
              <a:t>1</a:t>
            </a:r>
            <a:r>
              <a:rPr lang="en-US" altLang="zh-CN" dirty="0"/>
              <a:t>-x</a:t>
            </a:r>
            <a:r>
              <a:rPr lang="en-US" altLang="zh-CN" baseline="-25000" dirty="0"/>
              <a:t>1</a:t>
            </a:r>
            <a:r>
              <a:rPr lang="en-US" altLang="zh-CN" dirty="0"/>
              <a:t>-y</a:t>
            </a:r>
            <a:r>
              <a:rPr lang="en-US" altLang="zh-CN" baseline="-25000" dirty="0"/>
              <a:t>4</a:t>
            </a:r>
            <a:r>
              <a:rPr lang="zh-CN" altLang="en-US" dirty="0"/>
              <a:t>，把交错路中已在匹配上的边</a:t>
            </a:r>
            <a:r>
              <a:rPr lang="en-US" altLang="zh-CN" dirty="0"/>
              <a:t>x</a:t>
            </a:r>
            <a:r>
              <a:rPr lang="en-US" altLang="zh-CN" baseline="-25000" dirty="0"/>
              <a:t>1</a:t>
            </a:r>
            <a:r>
              <a:rPr lang="en-US" altLang="zh-CN" dirty="0"/>
              <a:t>y</a:t>
            </a:r>
            <a:r>
              <a:rPr lang="en-US" altLang="zh-CN" baseline="-25000" dirty="0"/>
              <a:t>1</a:t>
            </a:r>
            <a:r>
              <a:rPr lang="zh-CN" altLang="en-US" dirty="0"/>
              <a:t>从匹配中去掉，剩余的边</a:t>
            </a:r>
            <a:r>
              <a:rPr lang="en-US" altLang="zh-CN" dirty="0"/>
              <a:t>x</a:t>
            </a:r>
            <a:r>
              <a:rPr lang="en-US" altLang="zh-CN" baseline="-25000" dirty="0"/>
              <a:t>3</a:t>
            </a:r>
            <a:r>
              <a:rPr lang="en-US" altLang="zh-CN" dirty="0"/>
              <a:t>y</a:t>
            </a:r>
            <a:r>
              <a:rPr lang="en-US" altLang="zh-CN" baseline="-25000" dirty="0"/>
              <a:t>1</a:t>
            </a:r>
            <a:r>
              <a:rPr lang="en-US" altLang="zh-CN" dirty="0"/>
              <a:t> x</a:t>
            </a:r>
            <a:r>
              <a:rPr lang="en-US" altLang="zh-CN" baseline="-25000" dirty="0"/>
              <a:t>1</a:t>
            </a:r>
            <a:r>
              <a:rPr lang="en-US" altLang="zh-CN" dirty="0"/>
              <a:t>y</a:t>
            </a:r>
            <a:r>
              <a:rPr lang="en-US" altLang="zh-CN" baseline="-25000" dirty="0"/>
              <a:t>4</a:t>
            </a:r>
            <a:r>
              <a:rPr lang="zh-CN" altLang="en-US" dirty="0"/>
              <a:t>加到匹配中</a:t>
            </a:r>
            <a:r>
              <a:rPr lang="zh-CN" altLang="en-US" dirty="0" smtClean="0"/>
              <a:t>去。 </a:t>
            </a:r>
            <a:endParaRPr lang="zh-CN" altLang="en-US" dirty="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3587643"/>
            <a:ext cx="6135081" cy="3096344"/>
          </a:xfrm>
          <a:prstGeom prst="rect">
            <a:avLst/>
          </a:prstGeom>
        </p:spPr>
      </p:pic>
    </p:spTree>
    <p:extLst>
      <p:ext uri="{BB962C8B-B14F-4D97-AF65-F5344CB8AC3E}">
        <p14:creationId xmlns:p14="http://schemas.microsoft.com/office/powerpoint/2010/main" val="93215753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基于随机游走的相似度</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63798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最优</a:t>
            </a:r>
            <a:r>
              <a:rPr lang="en-US" altLang="zh-CN" dirty="0"/>
              <a:t>N</a:t>
            </a:r>
            <a:r>
              <a:rPr lang="zh-CN" altLang="en-US" dirty="0"/>
              <a:t>项</a:t>
            </a:r>
          </a:p>
        </p:txBody>
      </p:sp>
      <p:sp>
        <p:nvSpPr>
          <p:cNvPr id="3" name="内容占位符 2"/>
          <p:cNvSpPr>
            <a:spLocks noGrp="1"/>
          </p:cNvSpPr>
          <p:nvPr>
            <p:ph idx="1"/>
          </p:nvPr>
        </p:nvSpPr>
        <p:spPr/>
        <p:txBody>
          <a:bodyPr>
            <a:normAutofit/>
          </a:bodyPr>
          <a:lstStyle/>
          <a:p>
            <a:r>
              <a:rPr lang="zh-CN" altLang="en-US" sz="2800" dirty="0" smtClean="0"/>
              <a:t>定义</a:t>
            </a:r>
            <a:r>
              <a:rPr lang="en-US" altLang="zh-CN" sz="2800" dirty="0" smtClean="0"/>
              <a:t>L(u)</a:t>
            </a:r>
            <a:r>
              <a:rPr lang="zh-CN" altLang="en-US" sz="2800" dirty="0" smtClean="0"/>
              <a:t>为向用户</a:t>
            </a:r>
            <a:r>
              <a:rPr lang="en-US" altLang="zh-CN" sz="2800" dirty="0" smtClean="0"/>
              <a:t>u</a:t>
            </a:r>
            <a:r>
              <a:rPr lang="zh-CN" altLang="en-US" sz="2800" dirty="0" smtClean="0"/>
              <a:t>推荐的物品集合，</a:t>
            </a:r>
            <a:r>
              <a:rPr lang="en-US" altLang="zh-CN" sz="2800" dirty="0" smtClean="0"/>
              <a:t>T(u)</a:t>
            </a:r>
            <a:r>
              <a:rPr lang="zh-CN" altLang="en-US" sz="2800" dirty="0" smtClean="0"/>
              <a:t>表示用户真正感兴趣的物品集合，准确率为：</a:t>
            </a:r>
            <a:endParaRPr lang="en-US" altLang="zh-CN" sz="2800" dirty="0" smtClean="0"/>
          </a:p>
          <a:p>
            <a:endParaRPr lang="en-US" altLang="zh-CN" sz="2800" dirty="0"/>
          </a:p>
          <a:p>
            <a:endParaRPr lang="en-US" altLang="zh-CN" sz="2800" dirty="0" smtClean="0"/>
          </a:p>
          <a:p>
            <a:endParaRPr lang="en-US" altLang="zh-CN" sz="2800" dirty="0"/>
          </a:p>
          <a:p>
            <a:r>
              <a:rPr lang="zh-CN" altLang="en-US" sz="2800" dirty="0" smtClean="0"/>
              <a:t>召回率为：</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240381800"/>
              </p:ext>
            </p:extLst>
          </p:nvPr>
        </p:nvGraphicFramePr>
        <p:xfrm>
          <a:off x="2051050" y="2624138"/>
          <a:ext cx="4957763" cy="1106487"/>
        </p:xfrm>
        <a:graphic>
          <a:graphicData uri="http://schemas.openxmlformats.org/presentationml/2006/ole">
            <mc:AlternateContent xmlns:mc="http://schemas.openxmlformats.org/markup-compatibility/2006">
              <mc:Choice xmlns:v="urn:schemas-microsoft-com:vml" Requires="v">
                <p:oleObj spid="_x0000_s19760" name="Equation" r:id="rId3" imgW="2273040" imgH="507960" progId="Equation.DSMT4">
                  <p:embed/>
                </p:oleObj>
              </mc:Choice>
              <mc:Fallback>
                <p:oleObj name="Equation" r:id="rId3" imgW="2273040" imgH="507960" progId="Equation.DSMT4">
                  <p:embed/>
                  <p:pic>
                    <p:nvPicPr>
                      <p:cNvPr id="0" name=""/>
                      <p:cNvPicPr/>
                      <p:nvPr/>
                    </p:nvPicPr>
                    <p:blipFill>
                      <a:blip r:embed="rId4"/>
                      <a:stretch>
                        <a:fillRect/>
                      </a:stretch>
                    </p:blipFill>
                    <p:spPr>
                      <a:xfrm>
                        <a:off x="2051050" y="2624138"/>
                        <a:ext cx="4957763" cy="1106487"/>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6238815"/>
              </p:ext>
            </p:extLst>
          </p:nvPr>
        </p:nvGraphicFramePr>
        <p:xfrm>
          <a:off x="2230438" y="4783138"/>
          <a:ext cx="4595812" cy="1108075"/>
        </p:xfrm>
        <a:graphic>
          <a:graphicData uri="http://schemas.openxmlformats.org/presentationml/2006/ole">
            <mc:AlternateContent xmlns:mc="http://schemas.openxmlformats.org/markup-compatibility/2006">
              <mc:Choice xmlns:v="urn:schemas-microsoft-com:vml" Requires="v">
                <p:oleObj spid="_x0000_s19761" name="Equation" r:id="rId5" imgW="2108160" imgH="507960" progId="Equation.DSMT4">
                  <p:embed/>
                </p:oleObj>
              </mc:Choice>
              <mc:Fallback>
                <p:oleObj name="Equation" r:id="rId5" imgW="2108160" imgH="507960" progId="Equation.DSMT4">
                  <p:embed/>
                  <p:pic>
                    <p:nvPicPr>
                      <p:cNvPr id="0" name="对象 3"/>
                      <p:cNvPicPr>
                        <a:picLocks noChangeAspect="1" noChangeArrowheads="1"/>
                      </p:cNvPicPr>
                      <p:nvPr/>
                    </p:nvPicPr>
                    <p:blipFill>
                      <a:blip r:embed="rId6"/>
                      <a:srcRect/>
                      <a:stretch>
                        <a:fillRect/>
                      </a:stretch>
                    </p:blipFill>
                    <p:spPr bwMode="auto">
                      <a:xfrm>
                        <a:off x="2230438" y="4783138"/>
                        <a:ext cx="45958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2824642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声望</a:t>
            </a:r>
            <a:r>
              <a:rPr lang="en-US" altLang="zh-CN" sz="4000" dirty="0" smtClean="0"/>
              <a:t>(Prestige)</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600" dirty="0" smtClean="0"/>
              <a:t>度数中心度通过一个节点的度数来衡量其重要性。在有向图中，度数又要分为入度和出度，如果考虑入度的话，则一个节点的入度越高，声望越高。但一个节点的重要程度不仅与有多少条边指向该点有关，还与指向它的节点的声望有关</a:t>
            </a:r>
            <a:r>
              <a:rPr lang="en-US" altLang="zh-CN" sz="2600" dirty="0" smtClean="0"/>
              <a:t>(</a:t>
            </a:r>
            <a:r>
              <a:rPr lang="zh-CN" altLang="en-US" sz="2600" dirty="0" smtClean="0"/>
              <a:t>即与指向它的节点的入度有关，这一般是一个递归的过程</a:t>
            </a:r>
            <a:r>
              <a:rPr lang="en-US" altLang="zh-CN" sz="2600" dirty="0" smtClean="0"/>
              <a:t>)</a:t>
            </a:r>
            <a:r>
              <a:rPr lang="zh-CN" altLang="en-US" sz="2600" dirty="0" smtClean="0"/>
              <a:t>。</a:t>
            </a:r>
            <a:endParaRPr lang="en-US" altLang="zh-CN" sz="2600" dirty="0" smtClean="0"/>
          </a:p>
          <a:p>
            <a:pPr lvl="0">
              <a:lnSpc>
                <a:spcPct val="120000"/>
              </a:lnSpc>
            </a:pPr>
            <a:r>
              <a:rPr lang="zh-CN" altLang="en-US" sz="2600" dirty="0">
                <a:solidFill>
                  <a:prstClr val="black"/>
                </a:solidFill>
              </a:rPr>
              <a:t>令</a:t>
            </a:r>
            <a:r>
              <a:rPr lang="en-US" altLang="zh-CN" sz="2600" dirty="0">
                <a:solidFill>
                  <a:prstClr val="black"/>
                </a:solidFill>
              </a:rPr>
              <a:t>G=(V,E)</a:t>
            </a:r>
            <a:r>
              <a:rPr lang="zh-CN" altLang="en-US" sz="2600" dirty="0">
                <a:solidFill>
                  <a:prstClr val="black"/>
                </a:solidFill>
              </a:rPr>
              <a:t>为一个有向图，该图有</a:t>
            </a:r>
            <a:r>
              <a:rPr lang="en-US" altLang="zh-CN" sz="2600" dirty="0">
                <a:solidFill>
                  <a:prstClr val="black"/>
                </a:solidFill>
              </a:rPr>
              <a:t>n</a:t>
            </a:r>
            <a:r>
              <a:rPr lang="zh-CN" altLang="en-US" sz="2600" dirty="0" smtClean="0">
                <a:solidFill>
                  <a:prstClr val="black"/>
                </a:solidFill>
              </a:rPr>
              <a:t>个节点，</a:t>
            </a:r>
            <a:r>
              <a:rPr lang="zh-CN" altLang="en-US" sz="2600" dirty="0">
                <a:solidFill>
                  <a:prstClr val="black"/>
                </a:solidFill>
              </a:rPr>
              <a:t>则该图的邻接矩阵是一个</a:t>
            </a:r>
            <a:r>
              <a:rPr lang="en-US" altLang="zh-CN" sz="2600" dirty="0" err="1">
                <a:solidFill>
                  <a:prstClr val="black"/>
                </a:solidFill>
              </a:rPr>
              <a:t>n×n</a:t>
            </a:r>
            <a:r>
              <a:rPr lang="zh-CN" altLang="en-US" sz="2600" dirty="0">
                <a:solidFill>
                  <a:prstClr val="black"/>
                </a:solidFill>
              </a:rPr>
              <a:t>的不对称矩阵。</a:t>
            </a:r>
            <a:endParaRPr lang="en-US" altLang="zh-CN" sz="2600" dirty="0">
              <a:solidFill>
                <a:prstClr val="black"/>
              </a:solidFill>
            </a:endParaRPr>
          </a:p>
          <a:p>
            <a:pPr>
              <a:lnSpc>
                <a:spcPct val="120000"/>
              </a:lnSpc>
            </a:pPr>
            <a:endParaRPr lang="zh-CN" altLang="en-US" sz="2600" dirty="0"/>
          </a:p>
        </p:txBody>
      </p:sp>
      <p:graphicFrame>
        <p:nvGraphicFramePr>
          <p:cNvPr id="4" name="对象 3"/>
          <p:cNvGraphicFramePr>
            <a:graphicFrameLocks noChangeAspect="1"/>
          </p:cNvGraphicFramePr>
          <p:nvPr>
            <p:extLst>
              <p:ext uri="{D42A27DB-BD31-4B8C-83A1-F6EECF244321}">
                <p14:modId xmlns:p14="http://schemas.microsoft.com/office/powerpoint/2010/main" val="3473475166"/>
              </p:ext>
            </p:extLst>
          </p:nvPr>
        </p:nvGraphicFramePr>
        <p:xfrm>
          <a:off x="2843808" y="5489575"/>
          <a:ext cx="3975100" cy="1368425"/>
        </p:xfrm>
        <a:graphic>
          <a:graphicData uri="http://schemas.openxmlformats.org/presentationml/2006/ole">
            <mc:AlternateContent xmlns:mc="http://schemas.openxmlformats.org/markup-compatibility/2006">
              <mc:Choice xmlns:v="urn:schemas-microsoft-com:vml" Requires="v">
                <p:oleObj spid="_x0000_s34948" name="Equation" r:id="rId3" imgW="1549080" imgH="533160" progId="Equation.DSMT4">
                  <p:embed/>
                </p:oleObj>
              </mc:Choice>
              <mc:Fallback>
                <p:oleObj name="Equation" r:id="rId3" imgW="1549080" imgH="5331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5489575"/>
                        <a:ext cx="397510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标注 4"/>
          <p:cNvSpPr/>
          <p:nvPr/>
        </p:nvSpPr>
        <p:spPr>
          <a:xfrm>
            <a:off x="179512" y="6165304"/>
            <a:ext cx="1274440" cy="612648"/>
          </a:xfrm>
          <a:prstGeom prst="wedgeRectCallout">
            <a:avLst>
              <a:gd name="adj1" fmla="val 165943"/>
              <a:gd name="adj2" fmla="val -512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矩阵</a:t>
            </a:r>
            <a:r>
              <a:rPr lang="en-US" altLang="zh-CN" dirty="0" smtClean="0"/>
              <a:t>A</a:t>
            </a:r>
            <a:r>
              <a:rPr lang="zh-CN" altLang="en-US" dirty="0" smtClean="0"/>
              <a:t>的第</a:t>
            </a:r>
            <a:r>
              <a:rPr lang="en-US" altLang="zh-CN" dirty="0" smtClean="0"/>
              <a:t>u</a:t>
            </a:r>
            <a:r>
              <a:rPr lang="zh-CN" altLang="en-US" dirty="0" smtClean="0"/>
              <a:t>行第</a:t>
            </a:r>
            <a:r>
              <a:rPr lang="en-US" altLang="zh-CN" dirty="0" smtClean="0"/>
              <a:t>v</a:t>
            </a:r>
            <a:r>
              <a:rPr lang="zh-CN" altLang="en-US" dirty="0" smtClean="0"/>
              <a:t>列</a:t>
            </a:r>
            <a:endParaRPr lang="zh-CN" altLang="en-US" dirty="0"/>
          </a:p>
        </p:txBody>
      </p:sp>
    </p:spTree>
    <p:extLst>
      <p:ext uri="{BB962C8B-B14F-4D97-AF65-F5344CB8AC3E}">
        <p14:creationId xmlns:p14="http://schemas.microsoft.com/office/powerpoint/2010/main" val="322684755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声望</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对于下图，有</a:t>
            </a:r>
            <a:endParaRPr lang="en-US" altLang="zh-CN" sz="2800" dirty="0" smtClean="0"/>
          </a:p>
        </p:txBody>
      </p:sp>
      <p:pic>
        <p:nvPicPr>
          <p:cNvPr id="5" name="Picture 2" descr="C:\Users\jiecaozi\AppData\Local\Temp\360zip$Temp\360$0\Figure4_6-DataMiningandAnalysi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454" y="2348880"/>
            <a:ext cx="5508069"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0239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声望</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将节点</a:t>
            </a:r>
            <a:r>
              <a:rPr lang="en-US" altLang="zh-CN" sz="2800" dirty="0" smtClean="0"/>
              <a:t>u</a:t>
            </a:r>
            <a:r>
              <a:rPr lang="zh-CN" altLang="en-US" sz="2800" dirty="0" smtClean="0"/>
              <a:t>的声望分数</a:t>
            </a:r>
            <a:r>
              <a:rPr lang="zh-CN" altLang="en-US" sz="2800" dirty="0"/>
              <a:t>记</a:t>
            </a:r>
            <a:r>
              <a:rPr lang="zh-CN" altLang="en-US" sz="2800" dirty="0" smtClean="0"/>
              <a:t>为</a:t>
            </a:r>
            <a:r>
              <a:rPr lang="en-US" altLang="zh-CN" sz="2800" dirty="0" smtClean="0"/>
              <a:t>p(u)</a:t>
            </a:r>
            <a:r>
              <a:rPr lang="zh-CN" altLang="en-US" sz="2800" dirty="0" smtClean="0"/>
              <a:t>，一个节点的声望与指向它的节点的声望有关，所以可以定义一个节点</a:t>
            </a:r>
            <a:r>
              <a:rPr lang="en-US" altLang="zh-CN" sz="2800" dirty="0" smtClean="0"/>
              <a:t>v</a:t>
            </a:r>
            <a:r>
              <a:rPr lang="zh-CN" altLang="en-US" sz="2800" dirty="0" smtClean="0"/>
              <a:t>的声望分数为：</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1076752731"/>
              </p:ext>
            </p:extLst>
          </p:nvPr>
        </p:nvGraphicFramePr>
        <p:xfrm>
          <a:off x="899592" y="3212976"/>
          <a:ext cx="6653253" cy="1440160"/>
        </p:xfrm>
        <a:graphic>
          <a:graphicData uri="http://schemas.openxmlformats.org/presentationml/2006/ole">
            <mc:AlternateContent xmlns:mc="http://schemas.openxmlformats.org/markup-compatibility/2006">
              <mc:Choice xmlns:v="urn:schemas-microsoft-com:vml" Requires="v">
                <p:oleObj spid="_x0000_s36102" name="Equation" r:id="rId3" imgW="2705040" imgH="583920" progId="Equation.DSMT4">
                  <p:embed/>
                </p:oleObj>
              </mc:Choice>
              <mc:Fallback>
                <p:oleObj name="Equation" r:id="rId3" imgW="2705040" imgH="583920" progId="Equation.DSMT4">
                  <p:embed/>
                  <p:pic>
                    <p:nvPicPr>
                      <p:cNvPr id="0" name=""/>
                      <p:cNvPicPr/>
                      <p:nvPr/>
                    </p:nvPicPr>
                    <p:blipFill>
                      <a:blip r:embed="rId4"/>
                      <a:stretch>
                        <a:fillRect/>
                      </a:stretch>
                    </p:blipFill>
                    <p:spPr>
                      <a:xfrm>
                        <a:off x="899592" y="3212976"/>
                        <a:ext cx="6653253" cy="144016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158400564"/>
              </p:ext>
            </p:extLst>
          </p:nvPr>
        </p:nvGraphicFramePr>
        <p:xfrm>
          <a:off x="755576" y="4653136"/>
          <a:ext cx="8442308" cy="2204864"/>
        </p:xfrm>
        <a:graphic>
          <a:graphicData uri="http://schemas.openxmlformats.org/presentationml/2006/ole">
            <mc:AlternateContent xmlns:mc="http://schemas.openxmlformats.org/markup-compatibility/2006">
              <mc:Choice xmlns:v="urn:schemas-microsoft-com:vml" Requires="v">
                <p:oleObj spid="_x0000_s36103" name="Equation" r:id="rId5" imgW="3695400" imgH="965160" progId="Equation.DSMT4">
                  <p:embed/>
                </p:oleObj>
              </mc:Choice>
              <mc:Fallback>
                <p:oleObj name="Equation" r:id="rId5" imgW="3695400" imgH="965160" progId="Equation.DSMT4">
                  <p:embed/>
                  <p:pic>
                    <p:nvPicPr>
                      <p:cNvPr id="0" name=""/>
                      <p:cNvPicPr/>
                      <p:nvPr/>
                    </p:nvPicPr>
                    <p:blipFill>
                      <a:blip r:embed="rId6"/>
                      <a:stretch>
                        <a:fillRect/>
                      </a:stretch>
                    </p:blipFill>
                    <p:spPr>
                      <a:xfrm>
                        <a:off x="755576" y="4653136"/>
                        <a:ext cx="8442308" cy="2204864"/>
                      </a:xfrm>
                      <a:prstGeom prst="rect">
                        <a:avLst/>
                      </a:prstGeom>
                    </p:spPr>
                  </p:pic>
                </p:oleObj>
              </mc:Fallback>
            </mc:AlternateContent>
          </a:graphicData>
        </a:graphic>
      </p:graphicFrame>
      <p:sp>
        <p:nvSpPr>
          <p:cNvPr id="6" name="矩形标注 5"/>
          <p:cNvSpPr/>
          <p:nvPr/>
        </p:nvSpPr>
        <p:spPr>
          <a:xfrm>
            <a:off x="8316416" y="2852936"/>
            <a:ext cx="4176464" cy="1116704"/>
          </a:xfrm>
          <a:prstGeom prst="wedgeRectCallout">
            <a:avLst>
              <a:gd name="adj1" fmla="val -70529"/>
              <a:gd name="adj2" fmla="val 26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此处的</a:t>
            </a:r>
            <a:r>
              <a:rPr lang="en-US" altLang="zh-CN" dirty="0" smtClean="0"/>
              <a:t>p(v),p(u)</a:t>
            </a:r>
            <a:r>
              <a:rPr lang="zh-CN" altLang="en-US" dirty="0" smtClean="0"/>
              <a:t>都是某个节点的声望，不是向量的形式</a:t>
            </a:r>
            <a:endParaRPr lang="zh-CN" altLang="en-US" dirty="0"/>
          </a:p>
        </p:txBody>
      </p:sp>
      <p:sp>
        <p:nvSpPr>
          <p:cNvPr id="7" name="矩形标注 6"/>
          <p:cNvSpPr/>
          <p:nvPr/>
        </p:nvSpPr>
        <p:spPr>
          <a:xfrm>
            <a:off x="-1836712" y="3789040"/>
            <a:ext cx="1850504" cy="612648"/>
          </a:xfrm>
          <a:prstGeom prst="wedgeRectCallout">
            <a:avLst>
              <a:gd name="adj1" fmla="val 164272"/>
              <a:gd name="adj2" fmla="val -322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U</a:t>
            </a:r>
            <a:r>
              <a:rPr lang="zh-CN" altLang="en-US" dirty="0" smtClean="0"/>
              <a:t>表示从</a:t>
            </a:r>
            <a:r>
              <a:rPr lang="en-US" altLang="zh-CN" dirty="0" smtClean="0"/>
              <a:t>v</a:t>
            </a:r>
            <a:r>
              <a:rPr lang="en-US" altLang="zh-CN" baseline="-25000" dirty="0" smtClean="0"/>
              <a:t>1</a:t>
            </a:r>
            <a:r>
              <a:rPr lang="zh-CN" altLang="en-US" dirty="0" smtClean="0"/>
              <a:t>到</a:t>
            </a:r>
            <a:r>
              <a:rPr lang="en-US" altLang="zh-CN" dirty="0" smtClean="0"/>
              <a:t>v</a:t>
            </a:r>
            <a:r>
              <a:rPr lang="en-US" altLang="zh-CN" baseline="-25000" dirty="0" smtClean="0"/>
              <a:t>5</a:t>
            </a:r>
            <a:endParaRPr lang="zh-CN" altLang="en-US" baseline="-25000" dirty="0"/>
          </a:p>
        </p:txBody>
      </p:sp>
    </p:spTree>
    <p:extLst>
      <p:ext uri="{BB962C8B-B14F-4D97-AF65-F5344CB8AC3E}">
        <p14:creationId xmlns:p14="http://schemas.microsoft.com/office/powerpoint/2010/main" val="24803894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声望</a:t>
            </a:r>
            <a:endParaRPr lang="zh-CN" altLang="en-US" sz="4000" dirty="0"/>
          </a:p>
        </p:txBody>
      </p:sp>
      <p:graphicFrame>
        <p:nvGraphicFramePr>
          <p:cNvPr id="4" name="内容占位符 3"/>
          <p:cNvGraphicFramePr>
            <a:graphicFrameLocks noGrp="1" noChangeAspect="1"/>
          </p:cNvGraphicFramePr>
          <p:nvPr>
            <p:ph idx="1"/>
            <p:extLst>
              <p:ext uri="{D42A27DB-BD31-4B8C-83A1-F6EECF244321}">
                <p14:modId xmlns:p14="http://schemas.microsoft.com/office/powerpoint/2010/main" val="2338973337"/>
              </p:ext>
            </p:extLst>
          </p:nvPr>
        </p:nvGraphicFramePr>
        <p:xfrm>
          <a:off x="827585" y="1556792"/>
          <a:ext cx="4392487" cy="905303"/>
        </p:xfrm>
        <a:graphic>
          <a:graphicData uri="http://schemas.openxmlformats.org/presentationml/2006/ole">
            <mc:AlternateContent xmlns:mc="http://schemas.openxmlformats.org/markup-compatibility/2006">
              <mc:Choice xmlns:v="urn:schemas-microsoft-com:vml" Requires="v">
                <p:oleObj spid="_x0000_s37125" name="Equation" r:id="rId3" imgW="1663560" imgH="342720" progId="Equation.DSMT4">
                  <p:embed/>
                </p:oleObj>
              </mc:Choice>
              <mc:Fallback>
                <p:oleObj name="Equation" r:id="rId3" imgW="1663560" imgH="342720" progId="Equation.DSMT4">
                  <p:embed/>
                  <p:pic>
                    <p:nvPicPr>
                      <p:cNvPr id="0" name=""/>
                      <p:cNvPicPr>
                        <a:picLocks noChangeAspect="1" noChangeArrowheads="1"/>
                      </p:cNvPicPr>
                      <p:nvPr/>
                    </p:nvPicPr>
                    <p:blipFill>
                      <a:blip r:embed="rId4"/>
                      <a:srcRect/>
                      <a:stretch>
                        <a:fillRect/>
                      </a:stretch>
                    </p:blipFill>
                    <p:spPr bwMode="auto">
                      <a:xfrm>
                        <a:off x="827585" y="1556792"/>
                        <a:ext cx="4392487" cy="905303"/>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383317298"/>
              </p:ext>
            </p:extLst>
          </p:nvPr>
        </p:nvGraphicFramePr>
        <p:xfrm>
          <a:off x="683568" y="2492896"/>
          <a:ext cx="4519612" cy="4114800"/>
        </p:xfrm>
        <a:graphic>
          <a:graphicData uri="http://schemas.openxmlformats.org/presentationml/2006/ole">
            <mc:AlternateContent xmlns:mc="http://schemas.openxmlformats.org/markup-compatibility/2006">
              <mc:Choice xmlns:v="urn:schemas-microsoft-com:vml" Requires="v">
                <p:oleObj spid="_x0000_s37126" name="Equation" r:id="rId5" imgW="1701720" imgH="1549080" progId="Equation.DSMT4">
                  <p:embed/>
                </p:oleObj>
              </mc:Choice>
              <mc:Fallback>
                <p:oleObj name="Equation" r:id="rId5" imgW="1701720" imgH="1549080" progId="Equation.DSMT4">
                  <p:embed/>
                  <p:pic>
                    <p:nvPicPr>
                      <p:cNvPr id="0" name=""/>
                      <p:cNvPicPr/>
                      <p:nvPr/>
                    </p:nvPicPr>
                    <p:blipFill>
                      <a:blip r:embed="rId6"/>
                      <a:stretch>
                        <a:fillRect/>
                      </a:stretch>
                    </p:blipFill>
                    <p:spPr>
                      <a:xfrm>
                        <a:off x="683568" y="2492896"/>
                        <a:ext cx="4519612" cy="4114800"/>
                      </a:xfrm>
                      <a:prstGeom prst="rect">
                        <a:avLst/>
                      </a:prstGeom>
                    </p:spPr>
                  </p:pic>
                </p:oleObj>
              </mc:Fallback>
            </mc:AlternateContent>
          </a:graphicData>
        </a:graphic>
      </p:graphicFrame>
      <p:sp>
        <p:nvSpPr>
          <p:cNvPr id="3" name="矩形标注 2"/>
          <p:cNvSpPr/>
          <p:nvPr/>
        </p:nvSpPr>
        <p:spPr>
          <a:xfrm>
            <a:off x="6588224" y="2060848"/>
            <a:ext cx="3456384" cy="1332728"/>
          </a:xfrm>
          <a:prstGeom prst="wedgeRectCallout">
            <a:avLst>
              <a:gd name="adj1" fmla="val -107338"/>
              <a:gd name="adj2" fmla="val 6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带到上面例子的图中验证一下</a:t>
            </a:r>
            <a:endParaRPr lang="zh-CN" altLang="en-US" sz="2400" dirty="0"/>
          </a:p>
        </p:txBody>
      </p:sp>
    </p:spTree>
    <p:extLst>
      <p:ext uri="{BB962C8B-B14F-4D97-AF65-F5344CB8AC3E}">
        <p14:creationId xmlns:p14="http://schemas.microsoft.com/office/powerpoint/2010/main" val="421632492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声望</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858198400"/>
              </p:ext>
            </p:extLst>
          </p:nvPr>
        </p:nvGraphicFramePr>
        <p:xfrm>
          <a:off x="611188" y="1311275"/>
          <a:ext cx="6823075" cy="5546725"/>
        </p:xfrm>
        <a:graphic>
          <a:graphicData uri="http://schemas.openxmlformats.org/presentationml/2006/ole">
            <mc:AlternateContent xmlns:mc="http://schemas.openxmlformats.org/markup-compatibility/2006">
              <mc:Choice xmlns:v="urn:schemas-microsoft-com:vml" Requires="v">
                <p:oleObj spid="_x0000_s38020" name="Equation" r:id="rId3" imgW="3390840" imgH="2755800" progId="Equation.DSMT4">
                  <p:embed/>
                </p:oleObj>
              </mc:Choice>
              <mc:Fallback>
                <p:oleObj name="Equation" r:id="rId3" imgW="3390840" imgH="2755800" progId="Equation.DSMT4">
                  <p:embed/>
                  <p:pic>
                    <p:nvPicPr>
                      <p:cNvPr id="0" name=""/>
                      <p:cNvPicPr/>
                      <p:nvPr/>
                    </p:nvPicPr>
                    <p:blipFill>
                      <a:blip r:embed="rId4"/>
                      <a:stretch>
                        <a:fillRect/>
                      </a:stretch>
                    </p:blipFill>
                    <p:spPr>
                      <a:xfrm>
                        <a:off x="611188" y="1311275"/>
                        <a:ext cx="6823075" cy="5546725"/>
                      </a:xfrm>
                      <a:prstGeom prst="rect">
                        <a:avLst/>
                      </a:prstGeom>
                    </p:spPr>
                  </p:pic>
                </p:oleObj>
              </mc:Fallback>
            </mc:AlternateContent>
          </a:graphicData>
        </a:graphic>
      </p:graphicFrame>
    </p:spTree>
    <p:extLst>
      <p:ext uri="{BB962C8B-B14F-4D97-AF65-F5344CB8AC3E}">
        <p14:creationId xmlns:p14="http://schemas.microsoft.com/office/powerpoint/2010/main" val="86399030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声望</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考虑所有</a:t>
            </a:r>
            <a:r>
              <a:rPr lang="en-US" altLang="zh-CN" sz="2800" dirty="0" smtClean="0"/>
              <a:t>5</a:t>
            </a:r>
            <a:r>
              <a:rPr lang="zh-CN" altLang="en-US" sz="2800" dirty="0" smtClean="0"/>
              <a:t>个节点的声望，并写成列向量的形式有</a:t>
            </a:r>
            <a:endParaRPr lang="zh-CN" altLang="en-US" sz="2800" dirty="0"/>
          </a:p>
        </p:txBody>
      </p:sp>
      <p:graphicFrame>
        <p:nvGraphicFramePr>
          <p:cNvPr id="5" name="对象 4"/>
          <p:cNvGraphicFramePr>
            <a:graphicFrameLocks noChangeAspect="1"/>
          </p:cNvGraphicFramePr>
          <p:nvPr>
            <p:extLst>
              <p:ext uri="{D42A27DB-BD31-4B8C-83A1-F6EECF244321}">
                <p14:modId xmlns:p14="http://schemas.microsoft.com/office/powerpoint/2010/main" val="4031361541"/>
              </p:ext>
            </p:extLst>
          </p:nvPr>
        </p:nvGraphicFramePr>
        <p:xfrm>
          <a:off x="683568" y="2924944"/>
          <a:ext cx="5963256" cy="3167980"/>
        </p:xfrm>
        <a:graphic>
          <a:graphicData uri="http://schemas.openxmlformats.org/presentationml/2006/ole">
            <mc:AlternateContent xmlns:mc="http://schemas.openxmlformats.org/markup-compatibility/2006">
              <mc:Choice xmlns:v="urn:schemas-microsoft-com:vml" Requires="v">
                <p:oleObj spid="_x0000_s75803" name="Equation" r:id="rId3" imgW="2438280" imgH="1295280" progId="Equation.DSMT4">
                  <p:embed/>
                </p:oleObj>
              </mc:Choice>
              <mc:Fallback>
                <p:oleObj name="Equation" r:id="rId3" imgW="2438280" imgH="1295280" progId="Equation.DSMT4">
                  <p:embed/>
                  <p:pic>
                    <p:nvPicPr>
                      <p:cNvPr id="0" name=""/>
                      <p:cNvPicPr/>
                      <p:nvPr/>
                    </p:nvPicPr>
                    <p:blipFill>
                      <a:blip r:embed="rId4"/>
                      <a:stretch>
                        <a:fillRect/>
                      </a:stretch>
                    </p:blipFill>
                    <p:spPr>
                      <a:xfrm>
                        <a:off x="683568" y="2924944"/>
                        <a:ext cx="5963256" cy="3167980"/>
                      </a:xfrm>
                      <a:prstGeom prst="rect">
                        <a:avLst/>
                      </a:prstGeom>
                    </p:spPr>
                  </p:pic>
                </p:oleObj>
              </mc:Fallback>
            </mc:AlternateContent>
          </a:graphicData>
        </a:graphic>
      </p:graphicFrame>
    </p:spTree>
    <p:extLst>
      <p:ext uri="{BB962C8B-B14F-4D97-AF65-F5344CB8AC3E}">
        <p14:creationId xmlns:p14="http://schemas.microsoft.com/office/powerpoint/2010/main" val="38421286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声望</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上一页的公式可以简写为：</a:t>
            </a:r>
            <a:endParaRPr lang="en-US" altLang="zh-CN" sz="2800" dirty="0" smtClean="0"/>
          </a:p>
          <a:p>
            <a:pPr>
              <a:lnSpc>
                <a:spcPct val="120000"/>
              </a:lnSpc>
            </a:pPr>
            <a:endParaRPr lang="en-US" altLang="zh-CN" sz="2800" dirty="0" smtClean="0"/>
          </a:p>
          <a:p>
            <a:pPr>
              <a:lnSpc>
                <a:spcPct val="120000"/>
              </a:lnSpc>
            </a:pPr>
            <a:endParaRPr lang="en-US" altLang="zh-CN" sz="2800" dirty="0"/>
          </a:p>
          <a:p>
            <a:pPr marL="0" indent="0">
              <a:lnSpc>
                <a:spcPct val="120000"/>
              </a:lnSpc>
              <a:buNone/>
            </a:pPr>
            <a:endParaRPr lang="en-US" altLang="zh-CN" sz="2800" dirty="0" smtClean="0"/>
          </a:p>
          <a:p>
            <a:pPr>
              <a:lnSpc>
                <a:spcPct val="120000"/>
              </a:lnSpc>
            </a:pPr>
            <a:r>
              <a:rPr lang="zh-CN" altLang="en-US" sz="2800" dirty="0" smtClean="0"/>
              <a:t>或者可以写成：</a:t>
            </a:r>
            <a:endParaRPr lang="en-US" altLang="zh-CN" sz="2800" dirty="0" smtClean="0"/>
          </a:p>
          <a:p>
            <a:pPr>
              <a:lnSpc>
                <a:spcPct val="120000"/>
              </a:lnSpc>
            </a:pPr>
            <a:endParaRPr lang="en-US" altLang="zh-CN" sz="2800" dirty="0" smtClean="0"/>
          </a:p>
          <a:p>
            <a:pPr>
              <a:lnSpc>
                <a:spcPct val="120000"/>
              </a:lnSpc>
            </a:pPr>
            <a:endParaRPr lang="en-US" altLang="zh-CN" sz="2800" dirty="0" smtClean="0"/>
          </a:p>
          <a:p>
            <a:pPr>
              <a:lnSpc>
                <a:spcPct val="120000"/>
              </a:lnSpc>
            </a:pP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3665762698"/>
              </p:ext>
            </p:extLst>
          </p:nvPr>
        </p:nvGraphicFramePr>
        <p:xfrm>
          <a:off x="1001713" y="2087563"/>
          <a:ext cx="5475287" cy="1803400"/>
        </p:xfrm>
        <a:graphic>
          <a:graphicData uri="http://schemas.openxmlformats.org/presentationml/2006/ole">
            <mc:AlternateContent xmlns:mc="http://schemas.openxmlformats.org/markup-compatibility/2006">
              <mc:Choice xmlns:v="urn:schemas-microsoft-com:vml" Requires="v">
                <p:oleObj spid="_x0000_s39174" name="Equation" r:id="rId3" imgW="2234880" imgH="736560" progId="Equation.DSMT4">
                  <p:embed/>
                </p:oleObj>
              </mc:Choice>
              <mc:Fallback>
                <p:oleObj name="Equation" r:id="rId3" imgW="2234880" imgH="736560" progId="Equation.DSMT4">
                  <p:embed/>
                  <p:pic>
                    <p:nvPicPr>
                      <p:cNvPr id="0" name=""/>
                      <p:cNvPicPr/>
                      <p:nvPr/>
                    </p:nvPicPr>
                    <p:blipFill>
                      <a:blip r:embed="rId4"/>
                      <a:stretch>
                        <a:fillRect/>
                      </a:stretch>
                    </p:blipFill>
                    <p:spPr>
                      <a:xfrm>
                        <a:off x="1001713" y="2087563"/>
                        <a:ext cx="5475287" cy="18034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423031972"/>
              </p:ext>
            </p:extLst>
          </p:nvPr>
        </p:nvGraphicFramePr>
        <p:xfrm>
          <a:off x="1763713" y="4519613"/>
          <a:ext cx="6532562" cy="1500187"/>
        </p:xfrm>
        <a:graphic>
          <a:graphicData uri="http://schemas.openxmlformats.org/presentationml/2006/ole">
            <mc:AlternateContent xmlns:mc="http://schemas.openxmlformats.org/markup-compatibility/2006">
              <mc:Choice xmlns:v="urn:schemas-microsoft-com:vml" Requires="v">
                <p:oleObj spid="_x0000_s39175" name="Equation" r:id="rId5" imgW="2654280" imgH="609480" progId="Equation.DSMT4">
                  <p:embed/>
                </p:oleObj>
              </mc:Choice>
              <mc:Fallback>
                <p:oleObj name="Equation" r:id="rId5" imgW="2654280" imgH="609480" progId="Equation.DSMT4">
                  <p:embed/>
                  <p:pic>
                    <p:nvPicPr>
                      <p:cNvPr id="0" name=""/>
                      <p:cNvPicPr/>
                      <p:nvPr/>
                    </p:nvPicPr>
                    <p:blipFill>
                      <a:blip r:embed="rId6"/>
                      <a:stretch>
                        <a:fillRect/>
                      </a:stretch>
                    </p:blipFill>
                    <p:spPr>
                      <a:xfrm>
                        <a:off x="1763713" y="4519613"/>
                        <a:ext cx="6532562" cy="1500187"/>
                      </a:xfrm>
                      <a:prstGeom prst="rect">
                        <a:avLst/>
                      </a:prstGeom>
                    </p:spPr>
                  </p:pic>
                </p:oleObj>
              </mc:Fallback>
            </mc:AlternateContent>
          </a:graphicData>
        </a:graphic>
      </p:graphicFrame>
    </p:spTree>
    <p:extLst>
      <p:ext uri="{BB962C8B-B14F-4D97-AF65-F5344CB8AC3E}">
        <p14:creationId xmlns:p14="http://schemas.microsoft.com/office/powerpoint/2010/main" val="351094695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幂方法</a:t>
            </a:r>
          </a:p>
        </p:txBody>
      </p:sp>
      <p:graphicFrame>
        <p:nvGraphicFramePr>
          <p:cNvPr id="4" name="对象 3"/>
          <p:cNvGraphicFramePr>
            <a:graphicFrameLocks noChangeAspect="1"/>
          </p:cNvGraphicFramePr>
          <p:nvPr>
            <p:extLst>
              <p:ext uri="{D42A27DB-BD31-4B8C-83A1-F6EECF244321}">
                <p14:modId xmlns:p14="http://schemas.microsoft.com/office/powerpoint/2010/main" val="2240213671"/>
              </p:ext>
            </p:extLst>
          </p:nvPr>
        </p:nvGraphicFramePr>
        <p:xfrm>
          <a:off x="269875" y="1508125"/>
          <a:ext cx="8807450" cy="4922838"/>
        </p:xfrm>
        <a:graphic>
          <a:graphicData uri="http://schemas.openxmlformats.org/presentationml/2006/ole">
            <mc:AlternateContent xmlns:mc="http://schemas.openxmlformats.org/markup-compatibility/2006">
              <mc:Choice xmlns:v="urn:schemas-microsoft-com:vml" Requires="v">
                <p:oleObj spid="_x0000_s40068" name="Equation" r:id="rId3" imgW="4089240" imgH="2286000" progId="Equation.DSMT4">
                  <p:embed/>
                </p:oleObj>
              </mc:Choice>
              <mc:Fallback>
                <p:oleObj name="Equation" r:id="rId3" imgW="4089240" imgH="2286000" progId="Equation.DSMT4">
                  <p:embed/>
                  <p:pic>
                    <p:nvPicPr>
                      <p:cNvPr id="0" name=""/>
                      <p:cNvPicPr/>
                      <p:nvPr/>
                    </p:nvPicPr>
                    <p:blipFill>
                      <a:blip r:embed="rId4"/>
                      <a:stretch>
                        <a:fillRect/>
                      </a:stretch>
                    </p:blipFill>
                    <p:spPr>
                      <a:xfrm>
                        <a:off x="269875" y="1508125"/>
                        <a:ext cx="8807450" cy="4922838"/>
                      </a:xfrm>
                      <a:prstGeom prst="rect">
                        <a:avLst/>
                      </a:prstGeom>
                    </p:spPr>
                  </p:pic>
                </p:oleObj>
              </mc:Fallback>
            </mc:AlternateContent>
          </a:graphicData>
        </a:graphic>
      </p:graphicFrame>
      <p:sp>
        <p:nvSpPr>
          <p:cNvPr id="5" name="矩形标注 4"/>
          <p:cNvSpPr/>
          <p:nvPr/>
        </p:nvSpPr>
        <p:spPr>
          <a:xfrm>
            <a:off x="7236296" y="6453336"/>
            <a:ext cx="1440160" cy="756664"/>
          </a:xfrm>
          <a:prstGeom prst="wedgeRectCallout">
            <a:avLst>
              <a:gd name="adj1" fmla="val -148119"/>
              <a:gd name="adj2" fmla="val -79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记住结论即可</a:t>
            </a:r>
            <a:endParaRPr lang="zh-CN" altLang="en-US" sz="2000" dirty="0"/>
          </a:p>
        </p:txBody>
      </p:sp>
    </p:spTree>
    <p:extLst>
      <p:ext uri="{BB962C8B-B14F-4D97-AF65-F5344CB8AC3E}">
        <p14:creationId xmlns:p14="http://schemas.microsoft.com/office/powerpoint/2010/main" val="18532717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4</a:t>
            </a:r>
            <a:endParaRPr lang="zh-CN" altLang="en-US" sz="4000" dirty="0"/>
          </a:p>
        </p:txBody>
      </p:sp>
      <p:sp>
        <p:nvSpPr>
          <p:cNvPr id="5" name="内容占位符 4"/>
          <p:cNvSpPr>
            <a:spLocks noGrp="1"/>
          </p:cNvSpPr>
          <p:nvPr>
            <p:ph idx="1"/>
          </p:nvPr>
        </p:nvSpPr>
        <p:spPr/>
        <p:txBody>
          <a:bodyPr>
            <a:normAutofit/>
          </a:bodyPr>
          <a:lstStyle/>
          <a:p>
            <a:pPr>
              <a:lnSpc>
                <a:spcPct val="120000"/>
              </a:lnSpc>
            </a:pPr>
            <a:r>
              <a:rPr lang="zh-CN" altLang="en-US" sz="2800" dirty="0" smtClean="0"/>
              <a:t>如图所示，假设初始声望向量为</a:t>
            </a:r>
            <a:r>
              <a:rPr lang="en-US" altLang="zh-CN" sz="2800" dirty="0" smtClean="0"/>
              <a:t>(1,1,1,1,1)</a:t>
            </a:r>
            <a:r>
              <a:rPr lang="en-US" altLang="zh-CN" sz="2800" baseline="30000" dirty="0" smtClean="0"/>
              <a:t>T</a:t>
            </a:r>
            <a:r>
              <a:rPr lang="zh-CN" altLang="en-US" sz="2800" dirty="0" smtClean="0"/>
              <a:t>，</a:t>
            </a:r>
            <a:endParaRPr lang="en-US" altLang="zh-CN" sz="2800" dirty="0" smtClean="0"/>
          </a:p>
          <a:p>
            <a:pPr>
              <a:lnSpc>
                <a:spcPct val="120000"/>
              </a:lnSpc>
            </a:pPr>
            <a:endParaRPr lang="zh-CN" altLang="en-US" sz="2800" dirty="0"/>
          </a:p>
        </p:txBody>
      </p:sp>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4438312"/>
            <a:ext cx="5010849" cy="2419688"/>
          </a:xfrm>
          <a:prstGeom prst="rect">
            <a:avLst/>
          </a:prstGeom>
        </p:spPr>
      </p:pic>
      <p:graphicFrame>
        <p:nvGraphicFramePr>
          <p:cNvPr id="7" name="对象 6"/>
          <p:cNvGraphicFramePr>
            <a:graphicFrameLocks noChangeAspect="1"/>
          </p:cNvGraphicFramePr>
          <p:nvPr>
            <p:extLst>
              <p:ext uri="{D42A27DB-BD31-4B8C-83A1-F6EECF244321}">
                <p14:modId xmlns:p14="http://schemas.microsoft.com/office/powerpoint/2010/main" val="2576177292"/>
              </p:ext>
            </p:extLst>
          </p:nvPr>
        </p:nvGraphicFramePr>
        <p:xfrm>
          <a:off x="785813" y="2133600"/>
          <a:ext cx="7315200" cy="1800225"/>
        </p:xfrm>
        <a:graphic>
          <a:graphicData uri="http://schemas.openxmlformats.org/presentationml/2006/ole">
            <mc:AlternateContent xmlns:mc="http://schemas.openxmlformats.org/markup-compatibility/2006">
              <mc:Choice xmlns:v="urn:schemas-microsoft-com:vml" Requires="v">
                <p:oleObj spid="_x0000_s41090" name="Equation" r:id="rId4" imgW="3251160" imgH="799920" progId="Equation.DSMT4">
                  <p:embed/>
                </p:oleObj>
              </mc:Choice>
              <mc:Fallback>
                <p:oleObj name="Equation" r:id="rId4" imgW="3251160" imgH="799920" progId="Equation.DSMT4">
                  <p:embed/>
                  <p:pic>
                    <p:nvPicPr>
                      <p:cNvPr id="0" name=""/>
                      <p:cNvPicPr/>
                      <p:nvPr/>
                    </p:nvPicPr>
                    <p:blipFill>
                      <a:blip r:embed="rId5"/>
                      <a:stretch>
                        <a:fillRect/>
                      </a:stretch>
                    </p:blipFill>
                    <p:spPr>
                      <a:xfrm>
                        <a:off x="785813" y="2133600"/>
                        <a:ext cx="7315200" cy="1800225"/>
                      </a:xfrm>
                      <a:prstGeom prst="rect">
                        <a:avLst/>
                      </a:prstGeom>
                    </p:spPr>
                  </p:pic>
                </p:oleObj>
              </mc:Fallback>
            </mc:AlternateContent>
          </a:graphicData>
        </a:graphic>
      </p:graphicFrame>
    </p:spTree>
    <p:extLst>
      <p:ext uri="{BB962C8B-B14F-4D97-AF65-F5344CB8AC3E}">
        <p14:creationId xmlns:p14="http://schemas.microsoft.com/office/powerpoint/2010/main" val="10239924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4</a:t>
            </a:r>
            <a:endParaRPr lang="zh-CN" altLang="en-US" sz="4000" dirty="0"/>
          </a:p>
        </p:txBody>
      </p:sp>
      <p:sp>
        <p:nvSpPr>
          <p:cNvPr id="3" name="内容占位符 2"/>
          <p:cNvSpPr>
            <a:spLocks noGrp="1"/>
          </p:cNvSpPr>
          <p:nvPr>
            <p:ph idx="1"/>
          </p:nvPr>
        </p:nvSpPr>
        <p:spPr/>
        <p:txBody>
          <a:bodyPr>
            <a:normAutofit lnSpcReduction="10000"/>
          </a:bodyPr>
          <a:lstStyle/>
          <a:p>
            <a:pPr>
              <a:lnSpc>
                <a:spcPct val="120000"/>
              </a:lnSpc>
            </a:pPr>
            <a:r>
              <a:rPr lang="zh-CN" altLang="en-US" sz="2800" dirty="0" smtClean="0"/>
              <a:t>经过</a:t>
            </a:r>
            <a:r>
              <a:rPr lang="en-US" altLang="zh-CN" sz="2800" dirty="0" smtClean="0"/>
              <a:t>10</a:t>
            </a:r>
            <a:r>
              <a:rPr lang="zh-CN" altLang="en-US" sz="2800" dirty="0" smtClean="0"/>
              <a:t>次迭代之后，向量收敛，规范化后得到主特征向量为</a:t>
            </a:r>
            <a:r>
              <a:rPr lang="en-US" altLang="zh-CN" sz="2800" dirty="0" smtClean="0">
                <a:solidFill>
                  <a:prstClr val="black"/>
                </a:solidFill>
              </a:rPr>
              <a:t>(0.356, 0.521, 0.521, 0.243, 0.521)</a:t>
            </a:r>
            <a:r>
              <a:rPr lang="en-US" altLang="zh-CN" sz="2800" baseline="30000" dirty="0" smtClean="0">
                <a:solidFill>
                  <a:prstClr val="black"/>
                </a:solidFill>
              </a:rPr>
              <a:t>T</a:t>
            </a:r>
            <a:r>
              <a:rPr lang="zh-CN" altLang="en-US" sz="2800" dirty="0" smtClean="0">
                <a:solidFill>
                  <a:prstClr val="black"/>
                </a:solidFill>
              </a:rPr>
              <a:t>。</a:t>
            </a:r>
            <a:endParaRPr lang="en-US" altLang="zh-CN" sz="2800" dirty="0" smtClean="0">
              <a:solidFill>
                <a:prstClr val="black"/>
              </a:solidFill>
            </a:endParaRPr>
          </a:p>
          <a:p>
            <a:pPr>
              <a:lnSpc>
                <a:spcPct val="120000"/>
              </a:lnSpc>
            </a:pPr>
            <a:r>
              <a:rPr lang="zh-CN" altLang="en-US" sz="2800" dirty="0" smtClean="0"/>
              <a:t>从中可以看出</a:t>
            </a:r>
            <a:r>
              <a:rPr lang="en-US" altLang="zh-CN" sz="2800" dirty="0" smtClean="0"/>
              <a:t>v</a:t>
            </a:r>
            <a:r>
              <a:rPr lang="en-US" altLang="zh-CN" sz="2800" baseline="-25000" dirty="0" smtClean="0"/>
              <a:t>2</a:t>
            </a:r>
            <a:r>
              <a:rPr lang="en-US" altLang="zh-CN" sz="2800" dirty="0" smtClean="0"/>
              <a:t>,v</a:t>
            </a:r>
            <a:r>
              <a:rPr lang="en-US" altLang="zh-CN" sz="2800" baseline="-25000" dirty="0" smtClean="0"/>
              <a:t>3</a:t>
            </a:r>
            <a:r>
              <a:rPr lang="en-US" altLang="zh-CN" sz="2800" dirty="0" smtClean="0"/>
              <a:t>,v</a:t>
            </a:r>
            <a:r>
              <a:rPr lang="en-US" altLang="zh-CN" sz="2800" baseline="-25000" dirty="0" smtClean="0"/>
              <a:t>5</a:t>
            </a:r>
            <a:r>
              <a:rPr lang="zh-CN" altLang="en-US" sz="2800" baseline="-25000" dirty="0" smtClean="0"/>
              <a:t>节点</a:t>
            </a:r>
            <a:r>
              <a:rPr lang="zh-CN" altLang="en-US" sz="2800" dirty="0" smtClean="0"/>
              <a:t>的声望分数最高，</a:t>
            </a:r>
            <a:r>
              <a:rPr lang="en-US" altLang="zh-CN" sz="2800" dirty="0" smtClean="0"/>
              <a:t>v</a:t>
            </a:r>
            <a:r>
              <a:rPr lang="en-US" altLang="zh-CN" sz="2800" baseline="-25000" dirty="0" smtClean="0"/>
              <a:t>4</a:t>
            </a:r>
            <a:r>
              <a:rPr lang="zh-CN" altLang="en-US" sz="2800" dirty="0" smtClean="0"/>
              <a:t>节点的声望分数最低。</a:t>
            </a:r>
            <a:endParaRPr lang="en-US" altLang="zh-CN" sz="2800" dirty="0" smtClean="0"/>
          </a:p>
          <a:p>
            <a:pPr>
              <a:lnSpc>
                <a:spcPct val="120000"/>
              </a:lnSpc>
            </a:pPr>
            <a:r>
              <a:rPr lang="zh-CN" altLang="en-US" sz="2800" dirty="0" smtClean="0"/>
              <a:t>在原图中第</a:t>
            </a:r>
            <a:r>
              <a:rPr lang="en-US" altLang="zh-CN" sz="2800" dirty="0" smtClean="0">
                <a:solidFill>
                  <a:prstClr val="black"/>
                </a:solidFill>
              </a:rPr>
              <a:t>v</a:t>
            </a:r>
            <a:r>
              <a:rPr lang="en-US" altLang="zh-CN" sz="2800" baseline="-25000" dirty="0" smtClean="0">
                <a:solidFill>
                  <a:prstClr val="black"/>
                </a:solidFill>
              </a:rPr>
              <a:t>2</a:t>
            </a:r>
            <a:r>
              <a:rPr lang="en-US" altLang="zh-CN" sz="2800" dirty="0" smtClean="0">
                <a:solidFill>
                  <a:prstClr val="black"/>
                </a:solidFill>
              </a:rPr>
              <a:t>,v</a:t>
            </a:r>
            <a:r>
              <a:rPr lang="en-US" altLang="zh-CN" sz="2800" baseline="-25000" dirty="0" smtClean="0">
                <a:solidFill>
                  <a:prstClr val="black"/>
                </a:solidFill>
              </a:rPr>
              <a:t>3</a:t>
            </a:r>
            <a:r>
              <a:rPr lang="en-US" altLang="zh-CN" sz="2800" dirty="0" smtClean="0">
                <a:solidFill>
                  <a:prstClr val="black"/>
                </a:solidFill>
              </a:rPr>
              <a:t>,v</a:t>
            </a:r>
            <a:r>
              <a:rPr lang="en-US" altLang="zh-CN" sz="2800" baseline="-25000" dirty="0" smtClean="0">
                <a:solidFill>
                  <a:prstClr val="black"/>
                </a:solidFill>
              </a:rPr>
              <a:t>5</a:t>
            </a:r>
            <a:r>
              <a:rPr lang="zh-CN" altLang="en-US" sz="2800" dirty="0" smtClean="0">
                <a:solidFill>
                  <a:prstClr val="black"/>
                </a:solidFill>
              </a:rPr>
              <a:t>节点</a:t>
            </a:r>
            <a:r>
              <a:rPr lang="zh-CN" altLang="en-US" sz="2800" dirty="0" smtClean="0"/>
              <a:t>入度均为</a:t>
            </a:r>
            <a:r>
              <a:rPr lang="en-US" altLang="zh-CN" sz="2800" dirty="0" smtClean="0"/>
              <a:t>2</a:t>
            </a:r>
            <a:r>
              <a:rPr lang="zh-CN" altLang="en-US" sz="2800" dirty="0" smtClean="0"/>
              <a:t>，</a:t>
            </a:r>
            <a:r>
              <a:rPr lang="en-US" altLang="zh-CN" sz="2800" dirty="0">
                <a:solidFill>
                  <a:prstClr val="black"/>
                </a:solidFill>
              </a:rPr>
              <a:t> </a:t>
            </a:r>
            <a:r>
              <a:rPr lang="en-US" altLang="zh-CN" sz="2800" dirty="0" smtClean="0">
                <a:solidFill>
                  <a:prstClr val="black"/>
                </a:solidFill>
              </a:rPr>
              <a:t>v</a:t>
            </a:r>
            <a:r>
              <a:rPr lang="en-US" altLang="zh-CN" sz="2800" baseline="-25000" dirty="0">
                <a:solidFill>
                  <a:prstClr val="black"/>
                </a:solidFill>
              </a:rPr>
              <a:t>1</a:t>
            </a:r>
            <a:r>
              <a:rPr lang="zh-CN" altLang="en-US" sz="2800" dirty="0" smtClean="0"/>
              <a:t>和</a:t>
            </a:r>
            <a:r>
              <a:rPr lang="en-US" altLang="zh-CN" sz="2800" dirty="0" smtClean="0">
                <a:solidFill>
                  <a:prstClr val="black"/>
                </a:solidFill>
              </a:rPr>
              <a:t>v</a:t>
            </a:r>
            <a:r>
              <a:rPr lang="en-US" altLang="zh-CN" sz="2800" baseline="-25000" dirty="0" smtClean="0">
                <a:solidFill>
                  <a:prstClr val="black"/>
                </a:solidFill>
              </a:rPr>
              <a:t>4</a:t>
            </a:r>
            <a:r>
              <a:rPr lang="zh-CN" altLang="en-US" sz="2800" dirty="0" smtClean="0"/>
              <a:t>节点虽然入度都为</a:t>
            </a:r>
            <a:r>
              <a:rPr lang="en-US" altLang="zh-CN" sz="2800" dirty="0" smtClean="0"/>
              <a:t>1</a:t>
            </a:r>
            <a:r>
              <a:rPr lang="zh-CN" altLang="en-US" sz="2800" dirty="0" smtClean="0"/>
              <a:t>，但指向</a:t>
            </a:r>
            <a:r>
              <a:rPr lang="en-US" altLang="zh-CN" sz="2800" dirty="0" smtClean="0"/>
              <a:t>v</a:t>
            </a:r>
            <a:r>
              <a:rPr lang="en-US" altLang="zh-CN" sz="2800" baseline="-25000" dirty="0" smtClean="0"/>
              <a:t>4</a:t>
            </a:r>
            <a:r>
              <a:rPr lang="zh-CN" altLang="en-US" sz="2800" dirty="0" smtClean="0"/>
              <a:t>的节点为</a:t>
            </a:r>
            <a:r>
              <a:rPr lang="en-US" altLang="zh-CN" sz="2800" dirty="0">
                <a:solidFill>
                  <a:prstClr val="black"/>
                </a:solidFill>
              </a:rPr>
              <a:t>v</a:t>
            </a:r>
            <a:r>
              <a:rPr lang="en-US" altLang="zh-CN" sz="2800" baseline="-25000" dirty="0">
                <a:solidFill>
                  <a:prstClr val="black"/>
                </a:solidFill>
              </a:rPr>
              <a:t>1 </a:t>
            </a:r>
            <a:r>
              <a:rPr lang="zh-CN" altLang="en-US" sz="2800" dirty="0" smtClean="0"/>
              <a:t>，指向</a:t>
            </a:r>
            <a:r>
              <a:rPr lang="en-US" altLang="zh-CN" sz="2800" dirty="0" smtClean="0"/>
              <a:t>v</a:t>
            </a:r>
            <a:r>
              <a:rPr lang="en-US" altLang="zh-CN" sz="2800" baseline="-25000" dirty="0" smtClean="0"/>
              <a:t>1</a:t>
            </a:r>
            <a:r>
              <a:rPr lang="zh-CN" altLang="en-US" sz="2800" dirty="0" smtClean="0"/>
              <a:t>的节点为</a:t>
            </a:r>
            <a:r>
              <a:rPr lang="en-US" altLang="zh-CN" sz="2800" dirty="0" smtClean="0"/>
              <a:t>v</a:t>
            </a:r>
            <a:r>
              <a:rPr lang="en-US" altLang="zh-CN" sz="2800" baseline="-25000" dirty="0"/>
              <a:t>3</a:t>
            </a:r>
            <a:r>
              <a:rPr lang="zh-CN" altLang="en-US" sz="2800" dirty="0" smtClean="0"/>
              <a:t>，</a:t>
            </a:r>
            <a:r>
              <a:rPr lang="en-US" altLang="zh-CN" sz="2800" dirty="0">
                <a:solidFill>
                  <a:prstClr val="black"/>
                </a:solidFill>
              </a:rPr>
              <a:t> </a:t>
            </a:r>
            <a:r>
              <a:rPr lang="en-US" altLang="zh-CN" sz="2800" dirty="0" smtClean="0">
                <a:solidFill>
                  <a:prstClr val="black"/>
                </a:solidFill>
              </a:rPr>
              <a:t>v</a:t>
            </a:r>
            <a:r>
              <a:rPr lang="en-US" altLang="zh-CN" sz="2800" baseline="-25000" dirty="0" smtClean="0">
                <a:solidFill>
                  <a:prstClr val="black"/>
                </a:solidFill>
              </a:rPr>
              <a:t>3</a:t>
            </a:r>
            <a:r>
              <a:rPr lang="zh-CN" altLang="en-US" sz="2800" dirty="0" smtClean="0"/>
              <a:t>的声望高于</a:t>
            </a:r>
            <a:r>
              <a:rPr lang="en-US" altLang="zh-CN" sz="2800" dirty="0" smtClean="0"/>
              <a:t>v</a:t>
            </a:r>
            <a:r>
              <a:rPr lang="en-US" altLang="zh-CN" sz="2800" baseline="-25000" dirty="0" smtClean="0"/>
              <a:t>1</a:t>
            </a:r>
            <a:r>
              <a:rPr lang="zh-CN" altLang="en-US" sz="2800" dirty="0" smtClean="0"/>
              <a:t>，即指向</a:t>
            </a:r>
            <a:r>
              <a:rPr lang="en-US" altLang="zh-CN" sz="2800" dirty="0" smtClean="0">
                <a:solidFill>
                  <a:prstClr val="black"/>
                </a:solidFill>
              </a:rPr>
              <a:t>v</a:t>
            </a:r>
            <a:r>
              <a:rPr lang="en-US" altLang="zh-CN" sz="2800" baseline="-25000" dirty="0" smtClean="0">
                <a:solidFill>
                  <a:prstClr val="black"/>
                </a:solidFill>
              </a:rPr>
              <a:t>1</a:t>
            </a:r>
            <a:r>
              <a:rPr lang="zh-CN" altLang="en-US" sz="2800" dirty="0" smtClean="0"/>
              <a:t>的节点声望高于指向</a:t>
            </a:r>
            <a:r>
              <a:rPr lang="en-US" altLang="zh-CN" sz="2800" dirty="0" smtClean="0">
                <a:solidFill>
                  <a:prstClr val="black"/>
                </a:solidFill>
              </a:rPr>
              <a:t>v</a:t>
            </a:r>
            <a:r>
              <a:rPr lang="en-US" altLang="zh-CN" sz="2800" baseline="-25000" dirty="0" smtClean="0">
                <a:solidFill>
                  <a:prstClr val="black"/>
                </a:solidFill>
              </a:rPr>
              <a:t>4</a:t>
            </a:r>
            <a:r>
              <a:rPr lang="zh-CN" altLang="en-US" sz="2800" dirty="0" smtClean="0"/>
              <a:t>的节点的声望，所以</a:t>
            </a:r>
            <a:r>
              <a:rPr lang="en-US" altLang="zh-CN" sz="2800" dirty="0" smtClean="0">
                <a:solidFill>
                  <a:prstClr val="black"/>
                </a:solidFill>
              </a:rPr>
              <a:t>v</a:t>
            </a:r>
            <a:r>
              <a:rPr lang="en-US" altLang="zh-CN" sz="2800" baseline="-25000" dirty="0" smtClean="0">
                <a:solidFill>
                  <a:prstClr val="black"/>
                </a:solidFill>
              </a:rPr>
              <a:t>1</a:t>
            </a:r>
            <a:r>
              <a:rPr lang="zh-CN" altLang="en-US" sz="2800" dirty="0" smtClean="0"/>
              <a:t>的声望分数较高。</a:t>
            </a:r>
            <a:endParaRPr lang="zh-CN" altLang="en-US" sz="2800" dirty="0"/>
          </a:p>
        </p:txBody>
      </p:sp>
    </p:spTree>
    <p:extLst>
      <p:ext uri="{BB962C8B-B14F-4D97-AF65-F5344CB8AC3E}">
        <p14:creationId xmlns:p14="http://schemas.microsoft.com/office/powerpoint/2010/main" val="35030805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7549</TotalTime>
  <Words>10871</Words>
  <Application>Microsoft Office PowerPoint</Application>
  <PresentationFormat>全屏显示(4:3)</PresentationFormat>
  <Paragraphs>1073</Paragraphs>
  <Slides>162</Slides>
  <Notes>4</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162</vt:i4>
      </vt:variant>
    </vt:vector>
  </HeadingPairs>
  <TitlesOfParts>
    <vt:vector size="165" baseType="lpstr">
      <vt:lpstr>龙腾四海</vt:lpstr>
      <vt:lpstr>Equation</vt:lpstr>
      <vt:lpstr>MathType 6.0 Equation</vt:lpstr>
      <vt:lpstr>协同过滤推荐</vt:lpstr>
      <vt:lpstr>协同过滤推荐系统历史</vt:lpstr>
      <vt:lpstr>协同过滤推荐系统历史</vt:lpstr>
      <vt:lpstr>协同过滤推荐系统</vt:lpstr>
      <vt:lpstr>基于邻域的推荐方法</vt:lpstr>
      <vt:lpstr>协同过滤怎么推荐</vt:lpstr>
      <vt:lpstr>评估准确率</vt:lpstr>
      <vt:lpstr>最优N项</vt:lpstr>
      <vt:lpstr>最优N项</vt:lpstr>
      <vt:lpstr>例</vt:lpstr>
      <vt:lpstr>例</vt:lpstr>
      <vt:lpstr>注意</vt:lpstr>
      <vt:lpstr>基于用户评分的预测</vt:lpstr>
      <vt:lpstr>基于用户评分的预测</vt:lpstr>
      <vt:lpstr>例</vt:lpstr>
      <vt:lpstr>例</vt:lpstr>
      <vt:lpstr>基于物品的推荐</vt:lpstr>
      <vt:lpstr>标准化</vt:lpstr>
      <vt:lpstr>均值中心化(mean-centering)</vt:lpstr>
      <vt:lpstr>例</vt:lpstr>
      <vt:lpstr>例</vt:lpstr>
      <vt:lpstr>例</vt:lpstr>
      <vt:lpstr>均值中心化的作用</vt:lpstr>
      <vt:lpstr>Z-score标准化</vt:lpstr>
      <vt:lpstr>Z-score标准化</vt:lpstr>
      <vt:lpstr>例</vt:lpstr>
      <vt:lpstr>例</vt:lpstr>
      <vt:lpstr>例</vt:lpstr>
      <vt:lpstr>注意</vt:lpstr>
      <vt:lpstr>注意</vt:lpstr>
      <vt:lpstr>如何计算相似度</vt:lpstr>
      <vt:lpstr>余弦相似度</vt:lpstr>
      <vt:lpstr>例</vt:lpstr>
      <vt:lpstr>例</vt:lpstr>
      <vt:lpstr>皮尔逊相关系数</vt:lpstr>
      <vt:lpstr>皮尔逊相关系数</vt:lpstr>
      <vt:lpstr>例</vt:lpstr>
      <vt:lpstr>例</vt:lpstr>
      <vt:lpstr>例</vt:lpstr>
      <vt:lpstr>例</vt:lpstr>
      <vt:lpstr>注意</vt:lpstr>
      <vt:lpstr>均方差(Mean Squared Difference)</vt:lpstr>
      <vt:lpstr>斯皮尔曼等级关联</vt:lpstr>
      <vt:lpstr>斯皮尔曼等级关联</vt:lpstr>
      <vt:lpstr>PC、MSD和SRC对比</vt:lpstr>
      <vt:lpstr>相似度与权重</vt:lpstr>
      <vt:lpstr>共同评分数量与权重</vt:lpstr>
      <vt:lpstr>共同评分数量与权重</vt:lpstr>
      <vt:lpstr>越多人关注=权重越低</vt:lpstr>
      <vt:lpstr>越多人关注=权重越低</vt:lpstr>
      <vt:lpstr>TF-IDF</vt:lpstr>
      <vt:lpstr>IDF如何计算</vt:lpstr>
      <vt:lpstr>例2</vt:lpstr>
      <vt:lpstr>为什么是log</vt:lpstr>
      <vt:lpstr>基于用户与基于物品比较</vt:lpstr>
      <vt:lpstr>基于用户与基于物品比较</vt:lpstr>
      <vt:lpstr>基于用户与基于物品比较</vt:lpstr>
      <vt:lpstr>基于用户与基于物品比较</vt:lpstr>
      <vt:lpstr>基于用户与基于物品比较</vt:lpstr>
      <vt:lpstr>基于邻域的推荐优点</vt:lpstr>
      <vt:lpstr>基于邻域的推荐缺点</vt:lpstr>
      <vt:lpstr>基于邻域的推荐的改进</vt:lpstr>
      <vt:lpstr>例 </vt:lpstr>
      <vt:lpstr>基于图的方法</vt:lpstr>
      <vt:lpstr>二分图</vt:lpstr>
      <vt:lpstr>思考</vt:lpstr>
      <vt:lpstr>基于图的方法用于推荐</vt:lpstr>
      <vt:lpstr>基于路径的相似度</vt:lpstr>
      <vt:lpstr>二分图的邻接矩阵</vt:lpstr>
      <vt:lpstr>思考</vt:lpstr>
      <vt:lpstr>路径统计</vt:lpstr>
      <vt:lpstr>路径统计</vt:lpstr>
      <vt:lpstr>路径统计</vt:lpstr>
      <vt:lpstr>用户-物品关联矩阵</vt:lpstr>
      <vt:lpstr>用户-物品关联矩阵</vt:lpstr>
      <vt:lpstr>用户-物品关联矩阵的计算</vt:lpstr>
      <vt:lpstr>练习</vt:lpstr>
      <vt:lpstr>例</vt:lpstr>
      <vt:lpstr>例</vt:lpstr>
      <vt:lpstr>二分图的匹配</vt:lpstr>
      <vt:lpstr>二分图的匹配</vt:lpstr>
      <vt:lpstr>匈牙利算法</vt:lpstr>
      <vt:lpstr>匈牙利算法 </vt:lpstr>
      <vt:lpstr>匈牙利算法</vt:lpstr>
      <vt:lpstr>例</vt:lpstr>
      <vt:lpstr>例</vt:lpstr>
      <vt:lpstr>例</vt:lpstr>
      <vt:lpstr>例</vt:lpstr>
      <vt:lpstr>基于随机游走的相似度</vt:lpstr>
      <vt:lpstr>声望(Prestige)</vt:lpstr>
      <vt:lpstr>声望</vt:lpstr>
      <vt:lpstr>声望</vt:lpstr>
      <vt:lpstr>声望</vt:lpstr>
      <vt:lpstr>声望</vt:lpstr>
      <vt:lpstr>声望</vt:lpstr>
      <vt:lpstr>声望</vt:lpstr>
      <vt:lpstr>幂方法</vt:lpstr>
      <vt:lpstr>例 4</vt:lpstr>
      <vt:lpstr>例 4</vt:lpstr>
      <vt:lpstr>网页排名(PageRank)</vt:lpstr>
      <vt:lpstr>网页排名</vt:lpstr>
      <vt:lpstr>网页排名</vt:lpstr>
      <vt:lpstr>网页排名</vt:lpstr>
      <vt:lpstr>网页排名</vt:lpstr>
      <vt:lpstr>网页排名</vt:lpstr>
      <vt:lpstr>网页排名</vt:lpstr>
      <vt:lpstr>网页排名</vt:lpstr>
      <vt:lpstr>网页排名</vt:lpstr>
      <vt:lpstr>例 5</vt:lpstr>
      <vt:lpstr>例 5</vt:lpstr>
      <vt:lpstr>例 5</vt:lpstr>
      <vt:lpstr>网页排名的另一种表示形式</vt:lpstr>
      <vt:lpstr>网页排名的另一种表示形式</vt:lpstr>
      <vt:lpstr>网页排名的另一种表示形式</vt:lpstr>
      <vt:lpstr>两种表示形式的关系</vt:lpstr>
      <vt:lpstr>两种表示形式的关系</vt:lpstr>
      <vt:lpstr>RersonalRank算法</vt:lpstr>
      <vt:lpstr>RersonalRank算法</vt:lpstr>
      <vt:lpstr>RersonalRank算法</vt:lpstr>
      <vt:lpstr>RersonalRank算法</vt:lpstr>
      <vt:lpstr>表示成向量形式</vt:lpstr>
      <vt:lpstr>表示成向量形式</vt:lpstr>
      <vt:lpstr>例</vt:lpstr>
      <vt:lpstr>例</vt:lpstr>
      <vt:lpstr>例</vt:lpstr>
      <vt:lpstr>评分矩阵</vt:lpstr>
      <vt:lpstr>基于学习的方法</vt:lpstr>
      <vt:lpstr>基于学习的方法概述</vt:lpstr>
      <vt:lpstr>矩阵分解模型</vt:lpstr>
      <vt:lpstr>矩阵分解模型</vt:lpstr>
      <vt:lpstr>矩阵分解模型</vt:lpstr>
      <vt:lpstr>注意</vt:lpstr>
      <vt:lpstr>SVD</vt:lpstr>
      <vt:lpstr>SVD</vt:lpstr>
      <vt:lpstr>例</vt:lpstr>
      <vt:lpstr>例</vt:lpstr>
      <vt:lpstr>例</vt:lpstr>
      <vt:lpstr>例</vt:lpstr>
      <vt:lpstr>例</vt:lpstr>
      <vt:lpstr>例</vt:lpstr>
      <vt:lpstr>例</vt:lpstr>
      <vt:lpstr>思考</vt:lpstr>
      <vt:lpstr>SVD缺点与改进</vt:lpstr>
      <vt:lpstr>矩阵分解方法</vt:lpstr>
      <vt:lpstr>例</vt:lpstr>
      <vt:lpstr>例</vt:lpstr>
      <vt:lpstr>矩阵分解方法进阶</vt:lpstr>
      <vt:lpstr>矩阵分解方法进阶</vt:lpstr>
      <vt:lpstr>矩阵分解方法进阶</vt:lpstr>
      <vt:lpstr>例</vt:lpstr>
      <vt:lpstr>矩阵分解方法进阶</vt:lpstr>
      <vt:lpstr>SVD++</vt:lpstr>
      <vt:lpstr>SVD++</vt:lpstr>
      <vt:lpstr>效果</vt:lpstr>
      <vt:lpstr>效果</vt:lpstr>
      <vt:lpstr>SLIM(Sparse LInear Method)算法</vt:lpstr>
      <vt:lpstr>SLIM算法</vt:lpstr>
      <vt:lpstr>SLIM算法</vt:lpstr>
      <vt:lpstr>SLIM算法特点</vt:lpstr>
      <vt:lpstr>SLIM算法特点</vt:lpstr>
      <vt:lpstr>SLIM算法特点</vt:lpstr>
      <vt:lpstr>复习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基于邻域的推荐</dc:title>
  <dc:creator>jiecaozi</dc:creator>
  <cp:lastModifiedBy>jiecaozi</cp:lastModifiedBy>
  <cp:revision>324</cp:revision>
  <dcterms:created xsi:type="dcterms:W3CDTF">2019-02-12T03:19:35Z</dcterms:created>
  <dcterms:modified xsi:type="dcterms:W3CDTF">2019-04-23T08:41:41Z</dcterms:modified>
</cp:coreProperties>
</file>