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Lst>
  <p:notesMasterIdLst>
    <p:notesMasterId r:id="rId172"/>
  </p:notesMasterIdLst>
  <p:sldIdLst>
    <p:sldId id="256"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9" r:id="rId22"/>
    <p:sldId id="272" r:id="rId23"/>
    <p:sldId id="273" r:id="rId24"/>
    <p:sldId id="274" r:id="rId25"/>
    <p:sldId id="275" r:id="rId26"/>
    <p:sldId id="276"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 id="406" r:id="rId154"/>
    <p:sldId id="407" r:id="rId155"/>
    <p:sldId id="408" r:id="rId156"/>
    <p:sldId id="409" r:id="rId157"/>
    <p:sldId id="410" r:id="rId158"/>
    <p:sldId id="411" r:id="rId159"/>
    <p:sldId id="412" r:id="rId160"/>
    <p:sldId id="413" r:id="rId161"/>
    <p:sldId id="414" r:id="rId162"/>
    <p:sldId id="415" r:id="rId163"/>
    <p:sldId id="416" r:id="rId164"/>
    <p:sldId id="417" r:id="rId165"/>
    <p:sldId id="418" r:id="rId166"/>
    <p:sldId id="419" r:id="rId167"/>
    <p:sldId id="420" r:id="rId168"/>
    <p:sldId id="421" r:id="rId169"/>
    <p:sldId id="422" r:id="rId170"/>
    <p:sldId id="423" r:id="rId1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38" Type="http://schemas.openxmlformats.org/officeDocument/2006/relationships/slide" Target="slides/slide132.xml"/><Relationship Id="rId154" Type="http://schemas.openxmlformats.org/officeDocument/2006/relationships/slide" Target="slides/slide148.xml"/><Relationship Id="rId159" Type="http://schemas.openxmlformats.org/officeDocument/2006/relationships/slide" Target="slides/slide153.xml"/><Relationship Id="rId175" Type="http://schemas.openxmlformats.org/officeDocument/2006/relationships/theme" Target="theme/theme1.xml"/><Relationship Id="rId170" Type="http://schemas.openxmlformats.org/officeDocument/2006/relationships/slide" Target="slides/slide164.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slide" Target="slides/slide122.xml"/><Relationship Id="rId144" Type="http://schemas.openxmlformats.org/officeDocument/2006/relationships/slide" Target="slides/slide138.xml"/><Relationship Id="rId149" Type="http://schemas.openxmlformats.org/officeDocument/2006/relationships/slide" Target="slides/slide143.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160" Type="http://schemas.openxmlformats.org/officeDocument/2006/relationships/slide" Target="slides/slide154.xml"/><Relationship Id="rId165" Type="http://schemas.openxmlformats.org/officeDocument/2006/relationships/slide" Target="slides/slide15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slide" Target="slides/slide128.xml"/><Relationship Id="rId139" Type="http://schemas.openxmlformats.org/officeDocument/2006/relationships/slide" Target="slides/slide133.xml"/><Relationship Id="rId80" Type="http://schemas.openxmlformats.org/officeDocument/2006/relationships/slide" Target="slides/slide74.xml"/><Relationship Id="rId85" Type="http://schemas.openxmlformats.org/officeDocument/2006/relationships/slide" Target="slides/slide79.xml"/><Relationship Id="rId150" Type="http://schemas.openxmlformats.org/officeDocument/2006/relationships/slide" Target="slides/slide144.xml"/><Relationship Id="rId155" Type="http://schemas.openxmlformats.org/officeDocument/2006/relationships/slide" Target="slides/slide149.xml"/><Relationship Id="rId171" Type="http://schemas.openxmlformats.org/officeDocument/2006/relationships/slide" Target="slides/slide165.xml"/><Relationship Id="rId176" Type="http://schemas.openxmlformats.org/officeDocument/2006/relationships/tableStyles" Target="tableStyles.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slide" Target="slides/slide134.xml"/><Relationship Id="rId145" Type="http://schemas.openxmlformats.org/officeDocument/2006/relationships/slide" Target="slides/slide139.xml"/><Relationship Id="rId161" Type="http://schemas.openxmlformats.org/officeDocument/2006/relationships/slide" Target="slides/slide155.xml"/><Relationship Id="rId166"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30" Type="http://schemas.openxmlformats.org/officeDocument/2006/relationships/slide" Target="slides/slide124.xml"/><Relationship Id="rId135" Type="http://schemas.openxmlformats.org/officeDocument/2006/relationships/slide" Target="slides/slide129.xml"/><Relationship Id="rId143" Type="http://schemas.openxmlformats.org/officeDocument/2006/relationships/slide" Target="slides/slide137.xml"/><Relationship Id="rId148" Type="http://schemas.openxmlformats.org/officeDocument/2006/relationships/slide" Target="slides/slide142.xml"/><Relationship Id="rId151" Type="http://schemas.openxmlformats.org/officeDocument/2006/relationships/slide" Target="slides/slide145.xml"/><Relationship Id="rId156" Type="http://schemas.openxmlformats.org/officeDocument/2006/relationships/slide" Target="slides/slide150.xml"/><Relationship Id="rId164" Type="http://schemas.openxmlformats.org/officeDocument/2006/relationships/slide" Target="slides/slide158.xml"/><Relationship Id="rId169" Type="http://schemas.openxmlformats.org/officeDocument/2006/relationships/slide" Target="slides/slide163.xml"/><Relationship Id="rId4" Type="http://schemas.openxmlformats.org/officeDocument/2006/relationships/slideMaster" Target="slideMasters/slideMaster4.xml"/><Relationship Id="rId9" Type="http://schemas.openxmlformats.org/officeDocument/2006/relationships/slide" Target="slides/slide3.xml"/><Relationship Id="rId172" Type="http://schemas.openxmlformats.org/officeDocument/2006/relationships/notesMaster" Target="notesMasters/notesMaster1.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slide" Target="slides/slide140.xml"/><Relationship Id="rId167" Type="http://schemas.openxmlformats.org/officeDocument/2006/relationships/slide" Target="slides/slide16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162" Type="http://schemas.openxmlformats.org/officeDocument/2006/relationships/slide" Target="slides/slide15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73" Type="http://schemas.openxmlformats.org/officeDocument/2006/relationships/presProps" Target="presProps.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slide" Target="slides/slide162.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74" Type="http://schemas.openxmlformats.org/officeDocument/2006/relationships/viewProps" Target="viewProps.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250.wmf"/></Relationships>
</file>

<file path=ppt/drawings/_rels/vmlDrawing101.vml.rels><?xml version="1.0" encoding="UTF-8" standalone="yes"?>
<Relationships xmlns="http://schemas.openxmlformats.org/package/2006/relationships"><Relationship Id="rId2" Type="http://schemas.openxmlformats.org/officeDocument/2006/relationships/image" Target="../media/image240.wmf"/><Relationship Id="rId1" Type="http://schemas.openxmlformats.org/officeDocument/2006/relationships/image" Target="../media/image251.wmf"/></Relationships>
</file>

<file path=ppt/drawings/_rels/vmlDrawing102.vml.rels><?xml version="1.0" encoding="UTF-8" standalone="yes"?>
<Relationships xmlns="http://schemas.openxmlformats.org/package/2006/relationships"><Relationship Id="rId2" Type="http://schemas.openxmlformats.org/officeDocument/2006/relationships/image" Target="../media/image240.wmf"/><Relationship Id="rId1" Type="http://schemas.openxmlformats.org/officeDocument/2006/relationships/image" Target="../media/image252.wmf"/></Relationships>
</file>

<file path=ppt/drawings/_rels/vmlDrawing103.vml.rels><?xml version="1.0" encoding="UTF-8" standalone="yes"?>
<Relationships xmlns="http://schemas.openxmlformats.org/package/2006/relationships"><Relationship Id="rId2" Type="http://schemas.openxmlformats.org/officeDocument/2006/relationships/image" Target="../media/image253.wmf"/><Relationship Id="rId1" Type="http://schemas.openxmlformats.org/officeDocument/2006/relationships/image" Target="../media/image240.w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40.wmf"/><Relationship Id="rId4" Type="http://schemas.openxmlformats.org/officeDocument/2006/relationships/image" Target="../media/image256.wmf"/></Relationships>
</file>

<file path=ppt/drawings/_rels/vmlDrawing105.vml.rels><?xml version="1.0" encoding="UTF-8" standalone="yes"?>
<Relationships xmlns="http://schemas.openxmlformats.org/package/2006/relationships"><Relationship Id="rId2" Type="http://schemas.openxmlformats.org/officeDocument/2006/relationships/image" Target="../media/image258.wmf"/><Relationship Id="rId1" Type="http://schemas.openxmlformats.org/officeDocument/2006/relationships/image" Target="../media/image49.wmf"/></Relationships>
</file>

<file path=ppt/drawings/_rels/vmlDrawing106.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 Id="rId5" Type="http://schemas.openxmlformats.org/officeDocument/2006/relationships/image" Target="../media/image263.wmf"/><Relationship Id="rId4" Type="http://schemas.openxmlformats.org/officeDocument/2006/relationships/image" Target="../media/image262.w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264.wmf"/></Relationships>
</file>

<file path=ppt/drawings/_rels/vmlDrawing108.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26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266.wmf"/></Relationships>
</file>

<file path=ppt/drawings/_rels/vmlDrawing111.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wmf"/><Relationship Id="rId1" Type="http://schemas.openxmlformats.org/officeDocument/2006/relationships/image" Target="../media/image267.wmf"/><Relationship Id="rId5" Type="http://schemas.openxmlformats.org/officeDocument/2006/relationships/image" Target="../media/image271.wmf"/><Relationship Id="rId4" Type="http://schemas.openxmlformats.org/officeDocument/2006/relationships/image" Target="../media/image270.w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272.w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27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image" Target="../media/image81.wmf"/><Relationship Id="rId3" Type="http://schemas.openxmlformats.org/officeDocument/2006/relationships/image" Target="../media/image71.wmf"/><Relationship Id="rId7" Type="http://schemas.openxmlformats.org/officeDocument/2006/relationships/image" Target="../media/image75.wmf"/><Relationship Id="rId12" Type="http://schemas.openxmlformats.org/officeDocument/2006/relationships/image" Target="../media/image80.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11" Type="http://schemas.openxmlformats.org/officeDocument/2006/relationships/image" Target="../media/image79.wmf"/><Relationship Id="rId5" Type="http://schemas.openxmlformats.org/officeDocument/2006/relationships/image" Target="../media/image73.wmf"/><Relationship Id="rId10" Type="http://schemas.openxmlformats.org/officeDocument/2006/relationships/image" Target="../media/image78.wmf"/><Relationship Id="rId4" Type="http://schemas.openxmlformats.org/officeDocument/2006/relationships/image" Target="../media/image72.wmf"/><Relationship Id="rId9" Type="http://schemas.openxmlformats.org/officeDocument/2006/relationships/image" Target="../media/image77.wmf"/><Relationship Id="rId14" Type="http://schemas.openxmlformats.org/officeDocument/2006/relationships/image" Target="../media/image8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image" Target="../media/image95.wmf"/><Relationship Id="rId3" Type="http://schemas.openxmlformats.org/officeDocument/2006/relationships/image" Target="../media/image85.wmf"/><Relationship Id="rId7" Type="http://schemas.openxmlformats.org/officeDocument/2006/relationships/image" Target="../media/image89.wmf"/><Relationship Id="rId12" Type="http://schemas.openxmlformats.org/officeDocument/2006/relationships/image" Target="../media/image94.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11" Type="http://schemas.openxmlformats.org/officeDocument/2006/relationships/image" Target="../media/image93.wmf"/><Relationship Id="rId5" Type="http://schemas.openxmlformats.org/officeDocument/2006/relationships/image" Target="../media/image87.wmf"/><Relationship Id="rId10" Type="http://schemas.openxmlformats.org/officeDocument/2006/relationships/image" Target="../media/image92.wmf"/><Relationship Id="rId4" Type="http://schemas.openxmlformats.org/officeDocument/2006/relationships/image" Target="../media/image86.wmf"/><Relationship Id="rId9" Type="http://schemas.openxmlformats.org/officeDocument/2006/relationships/image" Target="../media/image9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5" Type="http://schemas.openxmlformats.org/officeDocument/2006/relationships/image" Target="../media/image112.wmf"/><Relationship Id="rId4" Type="http://schemas.openxmlformats.org/officeDocument/2006/relationships/image" Target="../media/image11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49.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5" Type="http://schemas.openxmlformats.org/officeDocument/2006/relationships/image" Target="../media/image127.wmf"/><Relationship Id="rId4" Type="http://schemas.openxmlformats.org/officeDocument/2006/relationships/image" Target="../media/image12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4" Type="http://schemas.openxmlformats.org/officeDocument/2006/relationships/image" Target="../media/image131.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33.wmf"/><Relationship Id="rId7" Type="http://schemas.openxmlformats.org/officeDocument/2006/relationships/image" Target="../media/image137.wmf"/><Relationship Id="rId2" Type="http://schemas.openxmlformats.org/officeDocument/2006/relationships/image" Target="../media/image132.wmf"/><Relationship Id="rId1" Type="http://schemas.openxmlformats.org/officeDocument/2006/relationships/image" Target="../media/image128.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4" Type="http://schemas.openxmlformats.org/officeDocument/2006/relationships/image" Target="../media/image143.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10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57.wmf"/><Relationship Id="rId1" Type="http://schemas.openxmlformats.org/officeDocument/2006/relationships/image" Target="../media/image156.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20.wmf"/><Relationship Id="rId4" Type="http://schemas.openxmlformats.org/officeDocument/2006/relationships/image" Target="../media/image166.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4" Type="http://schemas.openxmlformats.org/officeDocument/2006/relationships/image" Target="../media/image170.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4" Type="http://schemas.openxmlformats.org/officeDocument/2006/relationships/image" Target="../media/image178.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82.wmf"/><Relationship Id="rId1" Type="http://schemas.openxmlformats.org/officeDocument/2006/relationships/image" Target="../media/image181.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83.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85.wmf"/><Relationship Id="rId1" Type="http://schemas.openxmlformats.org/officeDocument/2006/relationships/image" Target="../media/image184.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86.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188.wmf"/><Relationship Id="rId1" Type="http://schemas.openxmlformats.org/officeDocument/2006/relationships/image" Target="../media/image187.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190.wmf"/><Relationship Id="rId1" Type="http://schemas.openxmlformats.org/officeDocument/2006/relationships/image" Target="../media/image189.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9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49.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93.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94.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96.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 Id="rId4" Type="http://schemas.openxmlformats.org/officeDocument/2006/relationships/image" Target="../media/image200.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202.wmf"/><Relationship Id="rId1" Type="http://schemas.openxmlformats.org/officeDocument/2006/relationships/image" Target="../media/image201.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03.w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209.wmf"/><Relationship Id="rId1" Type="http://schemas.openxmlformats.org/officeDocument/2006/relationships/image" Target="../media/image208.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11.wmf"/></Relationships>
</file>

<file path=ppt/drawings/_rels/vmlDrawing79.vml.rels><?xml version="1.0" encoding="UTF-8" standalone="yes"?>
<Relationships xmlns="http://schemas.openxmlformats.org/package/2006/relationships"><Relationship Id="rId2" Type="http://schemas.openxmlformats.org/officeDocument/2006/relationships/image" Target="../media/image213.wmf"/><Relationship Id="rId1" Type="http://schemas.openxmlformats.org/officeDocument/2006/relationships/image" Target="../media/image2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 Id="rId4" Type="http://schemas.openxmlformats.org/officeDocument/2006/relationships/image" Target="../media/image217.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 Id="rId4" Type="http://schemas.openxmlformats.org/officeDocument/2006/relationships/image" Target="../media/image224.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s>
</file>

<file path=ppt/drawings/_rels/vmlDrawing85.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49.w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231.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5" Type="http://schemas.openxmlformats.org/officeDocument/2006/relationships/image" Target="../media/image236.wmf"/><Relationship Id="rId4" Type="http://schemas.openxmlformats.org/officeDocument/2006/relationships/image" Target="../media/image235.w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image" Target="../media/image173.wmf"/><Relationship Id="rId1" Type="http://schemas.openxmlformats.org/officeDocument/2006/relationships/image" Target="../media/image17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4" Type="http://schemas.openxmlformats.org/officeDocument/2006/relationships/image" Target="../media/image178.w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92.vml.rels><?xml version="1.0" encoding="UTF-8" standalone="yes"?>
<Relationships xmlns="http://schemas.openxmlformats.org/package/2006/relationships"><Relationship Id="rId2" Type="http://schemas.openxmlformats.org/officeDocument/2006/relationships/image" Target="../media/image182.wmf"/><Relationship Id="rId1" Type="http://schemas.openxmlformats.org/officeDocument/2006/relationships/image" Target="../media/image181.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243.wmf"/><Relationship Id="rId2" Type="http://schemas.openxmlformats.org/officeDocument/2006/relationships/image" Target="../media/image242.wmf"/><Relationship Id="rId1" Type="http://schemas.openxmlformats.org/officeDocument/2006/relationships/image" Target="../media/image241.wmf"/></Relationships>
</file>

<file path=ppt/drawings/_rels/vmlDrawing95.vml.rels><?xml version="1.0" encoding="UTF-8" standalone="yes"?>
<Relationships xmlns="http://schemas.openxmlformats.org/package/2006/relationships"><Relationship Id="rId2" Type="http://schemas.openxmlformats.org/officeDocument/2006/relationships/image" Target="../media/image244.wmf"/><Relationship Id="rId1" Type="http://schemas.openxmlformats.org/officeDocument/2006/relationships/image" Target="../media/image243.w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245.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247.wmf"/><Relationship Id="rId2" Type="http://schemas.openxmlformats.org/officeDocument/2006/relationships/image" Target="../media/image243.wmf"/><Relationship Id="rId1" Type="http://schemas.openxmlformats.org/officeDocument/2006/relationships/image" Target="../media/image246.wmf"/><Relationship Id="rId4" Type="http://schemas.openxmlformats.org/officeDocument/2006/relationships/image" Target="../media/image248.w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249.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C9017-A70F-49FE-A725-5449005BF63A}" type="datetimeFigureOut">
              <a:rPr lang="zh-CN" altLang="en-US" smtClean="0"/>
              <a:t>2019/6/25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C1D99F-99EC-4609-A3C7-B12DB419CF74}" type="slidenum">
              <a:rPr lang="zh-CN" altLang="en-US" smtClean="0"/>
              <a:t>‹#›</a:t>
            </a:fld>
            <a:endParaRPr lang="zh-CN" altLang="en-US"/>
          </a:p>
        </p:txBody>
      </p:sp>
    </p:spTree>
    <p:extLst>
      <p:ext uri="{BB962C8B-B14F-4D97-AF65-F5344CB8AC3E}">
        <p14:creationId xmlns:p14="http://schemas.microsoft.com/office/powerpoint/2010/main" val="1270394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D3F0FA-D14C-4915-8E0E-18865FD7816C}" type="slidenum">
              <a:rPr lang="zh-CN" altLang="en-US" smtClean="0">
                <a:solidFill>
                  <a:prstClr val="black"/>
                </a:solidFill>
              </a:rPr>
              <a:pPr/>
              <a:t>98</a:t>
            </a:fld>
            <a:endParaRPr lang="zh-CN" altLang="en-US">
              <a:solidFill>
                <a:prstClr val="black"/>
              </a:solidFill>
            </a:endParaRPr>
          </a:p>
        </p:txBody>
      </p:sp>
    </p:spTree>
    <p:extLst>
      <p:ext uri="{BB962C8B-B14F-4D97-AF65-F5344CB8AC3E}">
        <p14:creationId xmlns:p14="http://schemas.microsoft.com/office/powerpoint/2010/main" val="36405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7C8E78-1A84-4397-BFB2-A5C19E7AADDB}" type="slidenum">
              <a:rPr lang="zh-CN" altLang="en-US" smtClean="0">
                <a:solidFill>
                  <a:prstClr val="black"/>
                </a:solidFill>
              </a:rPr>
              <a:pPr/>
              <a:t>127</a:t>
            </a:fld>
            <a:endParaRPr lang="zh-CN" altLang="en-US">
              <a:solidFill>
                <a:prstClr val="black"/>
              </a:solidFill>
            </a:endParaRPr>
          </a:p>
        </p:txBody>
      </p:sp>
    </p:spTree>
    <p:extLst>
      <p:ext uri="{BB962C8B-B14F-4D97-AF65-F5344CB8AC3E}">
        <p14:creationId xmlns:p14="http://schemas.microsoft.com/office/powerpoint/2010/main" val="2101495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D3F0FA-D14C-4915-8E0E-18865FD7816C}" type="slidenum">
              <a:rPr lang="zh-CN" altLang="en-US" smtClean="0">
                <a:solidFill>
                  <a:prstClr val="black"/>
                </a:solidFill>
              </a:rPr>
              <a:pPr/>
              <a:t>140</a:t>
            </a:fld>
            <a:endParaRPr lang="zh-CN" altLang="en-US">
              <a:solidFill>
                <a:prstClr val="black"/>
              </a:solidFill>
            </a:endParaRPr>
          </a:p>
        </p:txBody>
      </p:sp>
    </p:spTree>
    <p:extLst>
      <p:ext uri="{BB962C8B-B14F-4D97-AF65-F5344CB8AC3E}">
        <p14:creationId xmlns:p14="http://schemas.microsoft.com/office/powerpoint/2010/main" val="36405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77061-AE86-4EE2-9124-768E96EE127B}" type="slidenum">
              <a:rPr lang="zh-CN" altLang="en-US" smtClean="0">
                <a:solidFill>
                  <a:prstClr val="black"/>
                </a:solidFill>
              </a:rPr>
              <a:pPr/>
              <a:t>153</a:t>
            </a:fld>
            <a:endParaRPr lang="zh-CN" altLang="en-US">
              <a:solidFill>
                <a:prstClr val="black"/>
              </a:solidFill>
            </a:endParaRPr>
          </a:p>
        </p:txBody>
      </p:sp>
    </p:spTree>
    <p:extLst>
      <p:ext uri="{BB962C8B-B14F-4D97-AF65-F5344CB8AC3E}">
        <p14:creationId xmlns:p14="http://schemas.microsoft.com/office/powerpoint/2010/main" val="3928692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1D8BD707-D9CF-40AE-B4C6-C98DA3205C09}" type="datetimeFigureOut">
              <a:rPr lang="en-US" smtClean="0">
                <a:solidFill>
                  <a:srgbClr val="696464"/>
                </a:solidFill>
              </a:rPr>
              <a:pPr/>
              <a:t>6/25/2019</a:t>
            </a:fld>
            <a:endParaRPr lang="en-US">
              <a:solidFill>
                <a:srgbClr val="696464"/>
              </a:solidFill>
            </a:endParaRPr>
          </a:p>
        </p:txBody>
      </p:sp>
      <p:sp>
        <p:nvSpPr>
          <p:cNvPr id="17" name="页脚占位符 16"/>
          <p:cNvSpPr>
            <a:spLocks noGrp="1"/>
          </p:cNvSpPr>
          <p:nvPr>
            <p:ph type="ftr" sz="quarter" idx="11"/>
          </p:nvPr>
        </p:nvSpPr>
        <p:spPr/>
        <p:txBody>
          <a:bodyPr/>
          <a:lstStyle/>
          <a:p>
            <a:endParaRPr lang="zh-CN" altLang="en-US">
              <a:solidFill>
                <a:srgbClr val="696464"/>
              </a:solidFill>
            </a:endParaRPr>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altLang="zh-CN" smtClean="0"/>
              <a:pPr/>
              <a:t>‹#›</a:t>
            </a:fld>
            <a:endParaRPr lang="en-US" altLang="zh-CN"/>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extLst>
      <p:ext uri="{BB962C8B-B14F-4D97-AF65-F5344CB8AC3E}">
        <p14:creationId xmlns:p14="http://schemas.microsoft.com/office/powerpoint/2010/main" val="93020068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1D8BD707-D9CF-40AE-B4C6-C98DA3205C09}" type="datetimeFigureOut">
              <a:rPr lang="en-US" smtClean="0">
                <a:solidFill>
                  <a:srgbClr val="696464"/>
                </a:solidFill>
              </a:rPr>
              <a:pPr/>
              <a:t>6/25/2019</a:t>
            </a:fld>
            <a:endParaRPr lang="en-US">
              <a:solidFill>
                <a:srgbClr val="696464"/>
              </a:solidFill>
            </a:endParaRPr>
          </a:p>
        </p:txBody>
      </p:sp>
      <p:sp>
        <p:nvSpPr>
          <p:cNvPr id="5" name="页脚占位符 4"/>
          <p:cNvSpPr>
            <a:spLocks noGrp="1"/>
          </p:cNvSpPr>
          <p:nvPr>
            <p:ph type="ftr" sz="quarter" idx="11"/>
          </p:nvPr>
        </p:nvSpPr>
        <p:spPr/>
        <p:txBody>
          <a:bodyPr/>
          <a:lstStyle/>
          <a:p>
            <a:endParaRPr lang="zh-CN" altLang="en-US">
              <a:solidFill>
                <a:srgbClr val="696464"/>
              </a:solidFill>
            </a:endParaRPr>
          </a:p>
        </p:txBody>
      </p:sp>
      <p:sp>
        <p:nvSpPr>
          <p:cNvPr id="6" name="灯片编号占位符 5"/>
          <p:cNvSpPr>
            <a:spLocks noGrp="1"/>
          </p:cNvSpPr>
          <p:nvPr>
            <p:ph type="sldNum" sz="quarter" idx="12"/>
          </p:nvPr>
        </p:nvSpPr>
        <p:spPr/>
        <p:txBody>
          <a:bodyPr/>
          <a:lstStyle/>
          <a:p>
            <a:fld id="{B6F15528-21DE-4FAA-801E-634DDDAF4B2B}" type="slidenum">
              <a:rPr lang="en-US" altLang="zh-CN" smtClean="0"/>
              <a:pPr/>
              <a:t>‹#›</a:t>
            </a:fld>
            <a:endParaRPr lang="en-US" altLang="zh-CN"/>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300153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1D8BD707-D9CF-40AE-B4C6-C98DA3205C09}" type="datetimeFigureOut">
              <a:rPr lang="en-US" smtClean="0">
                <a:solidFill>
                  <a:srgbClr val="696464"/>
                </a:solidFill>
              </a:rPr>
              <a:pPr/>
              <a:t>6/25/2019</a:t>
            </a:fld>
            <a:endParaRPr lang="en-US">
              <a:solidFill>
                <a:srgbClr val="696464"/>
              </a:solidFill>
            </a:endParaRPr>
          </a:p>
        </p:txBody>
      </p:sp>
      <p:sp>
        <p:nvSpPr>
          <p:cNvPr id="5" name="页脚占位符 4"/>
          <p:cNvSpPr>
            <a:spLocks noGrp="1"/>
          </p:cNvSpPr>
          <p:nvPr>
            <p:ph type="ftr" sz="quarter" idx="11"/>
          </p:nvPr>
        </p:nvSpPr>
        <p:spPr>
          <a:xfrm>
            <a:off x="800100" y="6172200"/>
            <a:ext cx="4000500" cy="457200"/>
          </a:xfrm>
        </p:spPr>
        <p:txBody>
          <a:bodyPr/>
          <a:lstStyle/>
          <a:p>
            <a:endParaRPr lang="zh-CN" altLang="en-US">
              <a:solidFill>
                <a:srgbClr val="696464"/>
              </a:solidFill>
            </a:endParaRPr>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灯片编号占位符 5"/>
          <p:cNvSpPr>
            <a:spLocks noGrp="1"/>
          </p:cNvSpPr>
          <p:nvPr>
            <p:ph type="sldNum" sz="quarter" idx="12"/>
          </p:nvPr>
        </p:nvSpPr>
        <p:spPr>
          <a:xfrm>
            <a:off x="146304" y="6208776"/>
            <a:ext cx="457200" cy="457200"/>
          </a:xfrm>
        </p:spPr>
        <p:txBody>
          <a:bodyPr/>
          <a:lstStyle/>
          <a:p>
            <a:fld id="{B6F15528-21DE-4FAA-801E-634DDDAF4B2B}" type="slidenum">
              <a:rPr lang="en-US" altLang="zh-CN" smtClean="0"/>
              <a:pPr/>
              <a:t>‹#›</a:t>
            </a:fld>
            <a:endParaRPr lang="en-US" altLang="zh-CN"/>
          </a:p>
        </p:txBody>
      </p:sp>
    </p:spTree>
    <p:extLst>
      <p:ext uri="{BB962C8B-B14F-4D97-AF65-F5344CB8AC3E}">
        <p14:creationId xmlns:p14="http://schemas.microsoft.com/office/powerpoint/2010/main" val="110115912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1D8BD707-D9CF-40AE-B4C6-C98DA3205C09}" type="datetimeFigureOut">
              <a:rPr lang="en-US" smtClean="0">
                <a:solidFill>
                  <a:srgbClr val="696464"/>
                </a:solidFill>
              </a:rPr>
              <a:pPr/>
              <a:t>6/25/2019</a:t>
            </a:fld>
            <a:endParaRPr lang="en-US">
              <a:solidFill>
                <a:srgbClr val="696464"/>
              </a:solidFill>
            </a:endParaRPr>
          </a:p>
        </p:txBody>
      </p:sp>
      <p:sp>
        <p:nvSpPr>
          <p:cNvPr id="6" name="页脚占位符 5"/>
          <p:cNvSpPr>
            <a:spLocks noGrp="1"/>
          </p:cNvSpPr>
          <p:nvPr>
            <p:ph type="ftr" sz="quarter" idx="11"/>
          </p:nvPr>
        </p:nvSpPr>
        <p:spPr/>
        <p:txBody>
          <a:bodyPr/>
          <a:lstStyle/>
          <a:p>
            <a:endParaRPr lang="zh-CN" altLang="en-US">
              <a:solidFill>
                <a:srgbClr val="696464"/>
              </a:solidFill>
            </a:endParaRPr>
          </a:p>
        </p:txBody>
      </p:sp>
      <p:sp>
        <p:nvSpPr>
          <p:cNvPr id="7" name="灯片编号占位符 6"/>
          <p:cNvSpPr>
            <a:spLocks noGrp="1"/>
          </p:cNvSpPr>
          <p:nvPr>
            <p:ph type="sldNum" sz="quarter" idx="12"/>
          </p:nvPr>
        </p:nvSpPr>
        <p:spPr/>
        <p:txBody>
          <a:bodyPr/>
          <a:lstStyle/>
          <a:p>
            <a:fld id="{B6F15528-21DE-4FAA-801E-634DDDAF4B2B}" type="slidenum">
              <a:rPr lang="en-US" altLang="zh-CN" smtClean="0"/>
              <a:pPr/>
              <a:t>‹#›</a:t>
            </a:fld>
            <a:endParaRPr lang="en-US" altLang="zh-CN"/>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2954552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1D8BD707-D9CF-40AE-B4C6-C98DA3205C09}" type="datetimeFigureOut">
              <a:rPr lang="en-US" smtClean="0">
                <a:solidFill>
                  <a:srgbClr val="696464"/>
                </a:solidFill>
              </a:rPr>
              <a:pPr/>
              <a:t>6/25/2019</a:t>
            </a:fld>
            <a:endParaRPr lang="en-US">
              <a:solidFill>
                <a:srgbClr val="696464"/>
              </a:solidFill>
            </a:endParaRPr>
          </a:p>
        </p:txBody>
      </p:sp>
      <p:sp>
        <p:nvSpPr>
          <p:cNvPr id="8" name="页脚占位符 7"/>
          <p:cNvSpPr>
            <a:spLocks noGrp="1"/>
          </p:cNvSpPr>
          <p:nvPr>
            <p:ph type="ftr" sz="quarter" idx="11"/>
          </p:nvPr>
        </p:nvSpPr>
        <p:spPr/>
        <p:txBody>
          <a:bodyPr/>
          <a:lstStyle/>
          <a:p>
            <a:endParaRPr lang="zh-CN" altLang="en-US">
              <a:solidFill>
                <a:srgbClr val="696464"/>
              </a:solidFill>
            </a:endParaRPr>
          </a:p>
        </p:txBody>
      </p:sp>
      <p:sp>
        <p:nvSpPr>
          <p:cNvPr id="9" name="灯片编号占位符 8"/>
          <p:cNvSpPr>
            <a:spLocks noGrp="1"/>
          </p:cNvSpPr>
          <p:nvPr>
            <p:ph type="sldNum" sz="quarter" idx="12"/>
          </p:nvPr>
        </p:nvSpPr>
        <p:spPr/>
        <p:txBody>
          <a:bodyPr/>
          <a:lstStyle/>
          <a:p>
            <a:fld id="{B6F15528-21DE-4FAA-801E-634DDDAF4B2B}" type="slidenum">
              <a:rPr lang="en-US" altLang="zh-CN" smtClean="0"/>
              <a:pPr/>
              <a:t>‹#›</a:t>
            </a:fld>
            <a:endParaRPr lang="en-US" altLang="zh-CN"/>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3786627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D8BD707-D9CF-40AE-B4C6-C98DA3205C09}" type="datetimeFigureOut">
              <a:rPr lang="en-US" smtClean="0">
                <a:solidFill>
                  <a:srgbClr val="696464"/>
                </a:solidFill>
              </a:rPr>
              <a:pPr/>
              <a:t>6/25/2019</a:t>
            </a:fld>
            <a:endParaRPr lang="en-US">
              <a:solidFill>
                <a:srgbClr val="696464"/>
              </a:solidFill>
            </a:endParaRPr>
          </a:p>
        </p:txBody>
      </p:sp>
      <p:sp>
        <p:nvSpPr>
          <p:cNvPr id="4" name="页脚占位符 3"/>
          <p:cNvSpPr>
            <a:spLocks noGrp="1"/>
          </p:cNvSpPr>
          <p:nvPr>
            <p:ph type="ftr" sz="quarter" idx="11"/>
          </p:nvPr>
        </p:nvSpPr>
        <p:spPr/>
        <p:txBody>
          <a:bodyPr/>
          <a:lstStyle/>
          <a:p>
            <a:endParaRPr lang="zh-CN" altLang="en-US">
              <a:solidFill>
                <a:srgbClr val="696464"/>
              </a:solidFill>
            </a:endParaRPr>
          </a:p>
        </p:txBody>
      </p:sp>
      <p:sp>
        <p:nvSpPr>
          <p:cNvPr id="5" name="灯片编号占位符 4"/>
          <p:cNvSpPr>
            <a:spLocks noGrp="1"/>
          </p:cNvSpPr>
          <p:nvPr>
            <p:ph type="sldNum" sz="quarter" idx="12"/>
          </p:nvPr>
        </p:nvSpPr>
        <p:spPr/>
        <p:txBody>
          <a:bodyPr/>
          <a:lstStyle/>
          <a:p>
            <a:fld id="{B6F15528-21DE-4FAA-801E-634DDDAF4B2B}" type="slidenum">
              <a:rPr lang="en-US" altLang="zh-CN" smtClean="0"/>
              <a:pPr/>
              <a:t>‹#›</a:t>
            </a:fld>
            <a:endParaRPr lang="en-US" altLang="zh-CN"/>
          </a:p>
        </p:txBody>
      </p:sp>
    </p:spTree>
    <p:extLst>
      <p:ext uri="{BB962C8B-B14F-4D97-AF65-F5344CB8AC3E}">
        <p14:creationId xmlns:p14="http://schemas.microsoft.com/office/powerpoint/2010/main" val="2358993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smtClean="0">
                <a:solidFill>
                  <a:srgbClr val="696464"/>
                </a:solidFill>
              </a:rPr>
              <a:pPr/>
              <a:t>6/25/2019</a:t>
            </a:fld>
            <a:endParaRPr lang="en-US">
              <a:solidFill>
                <a:srgbClr val="696464"/>
              </a:solidFill>
            </a:endParaRPr>
          </a:p>
        </p:txBody>
      </p:sp>
      <p:sp>
        <p:nvSpPr>
          <p:cNvPr id="3" name="页脚占位符 2"/>
          <p:cNvSpPr>
            <a:spLocks noGrp="1"/>
          </p:cNvSpPr>
          <p:nvPr>
            <p:ph type="ftr" sz="quarter" idx="11"/>
          </p:nvPr>
        </p:nvSpPr>
        <p:spPr/>
        <p:txBody>
          <a:bodyPr/>
          <a:lstStyle/>
          <a:p>
            <a:endParaRPr lang="zh-CN" altLang="en-US">
              <a:solidFill>
                <a:srgbClr val="696464"/>
              </a:solidFill>
            </a:endParaRPr>
          </a:p>
        </p:txBody>
      </p:sp>
      <p:sp>
        <p:nvSpPr>
          <p:cNvPr id="4" name="灯片编号占位符 3"/>
          <p:cNvSpPr>
            <a:spLocks noGrp="1"/>
          </p:cNvSpPr>
          <p:nvPr>
            <p:ph type="sldNum" sz="quarter" idx="12"/>
          </p:nvPr>
        </p:nvSpPr>
        <p:spPr/>
        <p:txBody>
          <a:bodyPr/>
          <a:lstStyle/>
          <a:p>
            <a:fld id="{B6F15528-21DE-4FAA-801E-634DDDAF4B2B}" type="slidenum">
              <a:rPr lang="en-US" altLang="zh-CN" smtClean="0"/>
              <a:pPr/>
              <a:t>‹#›</a:t>
            </a:fld>
            <a:endParaRPr lang="en-US" altLang="zh-CN"/>
          </a:p>
        </p:txBody>
      </p:sp>
    </p:spTree>
    <p:extLst>
      <p:ext uri="{BB962C8B-B14F-4D97-AF65-F5344CB8AC3E}">
        <p14:creationId xmlns:p14="http://schemas.microsoft.com/office/powerpoint/2010/main" val="488122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1D8BD707-D9CF-40AE-B4C6-C98DA3205C09}" type="datetimeFigureOut">
              <a:rPr lang="en-US" smtClean="0">
                <a:solidFill>
                  <a:srgbClr val="696464"/>
                </a:solidFill>
              </a:rPr>
              <a:pPr/>
              <a:t>6/25/2019</a:t>
            </a:fld>
            <a:endParaRPr lang="en-US">
              <a:solidFill>
                <a:srgbClr val="696464"/>
              </a:solidFill>
            </a:endParaRPr>
          </a:p>
        </p:txBody>
      </p:sp>
      <p:sp>
        <p:nvSpPr>
          <p:cNvPr id="6" name="页脚占位符 5"/>
          <p:cNvSpPr>
            <a:spLocks noGrp="1"/>
          </p:cNvSpPr>
          <p:nvPr>
            <p:ph type="ftr" sz="quarter" idx="11"/>
          </p:nvPr>
        </p:nvSpPr>
        <p:spPr/>
        <p:txBody>
          <a:bodyPr/>
          <a:lstStyle/>
          <a:p>
            <a:endParaRPr lang="zh-CN" altLang="en-US">
              <a:solidFill>
                <a:srgbClr val="696464"/>
              </a:solidFill>
            </a:endParaRPr>
          </a:p>
        </p:txBody>
      </p:sp>
      <p:sp>
        <p:nvSpPr>
          <p:cNvPr id="7" name="灯片编号占位符 6"/>
          <p:cNvSpPr>
            <a:spLocks noGrp="1"/>
          </p:cNvSpPr>
          <p:nvPr>
            <p:ph type="sldNum" sz="quarter" idx="12"/>
          </p:nvPr>
        </p:nvSpPr>
        <p:spPr/>
        <p:txBody>
          <a:bodyPr/>
          <a:lstStyle/>
          <a:p>
            <a:fld id="{B6F15528-21DE-4FAA-801E-634DDDAF4B2B}" type="slidenum">
              <a:rPr lang="en-US" altLang="zh-CN" smtClean="0"/>
              <a:pPr/>
              <a:t>‹#›</a:t>
            </a:fld>
            <a:endParaRPr lang="en-US" altLang="zh-CN"/>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328882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1D8BD707-D9CF-40AE-B4C6-C98DA3205C09}" type="datetimeFigureOut">
              <a:rPr lang="en-US" smtClean="0">
                <a:solidFill>
                  <a:srgbClr val="696464"/>
                </a:solidFill>
              </a:rPr>
              <a:pPr/>
              <a:t>6/25/2019</a:t>
            </a:fld>
            <a:endParaRPr lang="en-US">
              <a:solidFill>
                <a:srgbClr val="696464"/>
              </a:solidFill>
            </a:endParaRPr>
          </a:p>
        </p:txBody>
      </p:sp>
      <p:sp>
        <p:nvSpPr>
          <p:cNvPr id="6" name="页脚占位符 5"/>
          <p:cNvSpPr>
            <a:spLocks noGrp="1"/>
          </p:cNvSpPr>
          <p:nvPr>
            <p:ph type="ftr" sz="quarter" idx="11"/>
          </p:nvPr>
        </p:nvSpPr>
        <p:spPr>
          <a:xfrm>
            <a:off x="914400" y="6172200"/>
            <a:ext cx="3886200" cy="457200"/>
          </a:xfrm>
        </p:spPr>
        <p:txBody>
          <a:bodyPr/>
          <a:lstStyle/>
          <a:p>
            <a:endParaRPr lang="zh-CN" altLang="en-US">
              <a:solidFill>
                <a:srgbClr val="696464"/>
              </a:solidFill>
            </a:endParaRPr>
          </a:p>
        </p:txBody>
      </p:sp>
      <p:sp>
        <p:nvSpPr>
          <p:cNvPr id="7" name="灯片编号占位符 6"/>
          <p:cNvSpPr>
            <a:spLocks noGrp="1"/>
          </p:cNvSpPr>
          <p:nvPr>
            <p:ph type="sldNum" sz="quarter" idx="12"/>
          </p:nvPr>
        </p:nvSpPr>
        <p:spPr>
          <a:xfrm>
            <a:off x="146304" y="6208776"/>
            <a:ext cx="457200" cy="457200"/>
          </a:xfrm>
        </p:spPr>
        <p:txBody>
          <a:bodyPr/>
          <a:lstStyle/>
          <a:p>
            <a:fld id="{B6F15528-21DE-4FAA-801E-634DDDAF4B2B}" type="slidenum">
              <a:rPr lang="en-US" altLang="zh-CN" smtClean="0"/>
              <a:pPr/>
              <a:t>‹#›</a:t>
            </a:fld>
            <a:endParaRPr lang="en-US" altLang="zh-CN"/>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extLst>
      <p:ext uri="{BB962C8B-B14F-4D97-AF65-F5344CB8AC3E}">
        <p14:creationId xmlns:p14="http://schemas.microsoft.com/office/powerpoint/2010/main" val="1480621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D8BD707-D9CF-40AE-B4C6-C98DA3205C09}" type="datetimeFigureOut">
              <a:rPr lang="en-US" smtClean="0">
                <a:solidFill>
                  <a:srgbClr val="696464"/>
                </a:solidFill>
              </a:rPr>
              <a:pPr/>
              <a:t>6/25/2019</a:t>
            </a:fld>
            <a:endParaRPr lang="en-US">
              <a:solidFill>
                <a:srgbClr val="696464"/>
              </a:solidFill>
            </a:endParaRPr>
          </a:p>
        </p:txBody>
      </p:sp>
      <p:sp>
        <p:nvSpPr>
          <p:cNvPr id="5" name="页脚占位符 4"/>
          <p:cNvSpPr>
            <a:spLocks noGrp="1"/>
          </p:cNvSpPr>
          <p:nvPr>
            <p:ph type="ftr" sz="quarter" idx="11"/>
          </p:nvPr>
        </p:nvSpPr>
        <p:spPr/>
        <p:txBody>
          <a:bodyPr/>
          <a:lstStyle/>
          <a:p>
            <a:endParaRPr lang="zh-CN" altLang="en-US">
              <a:solidFill>
                <a:srgbClr val="696464"/>
              </a:solidFill>
            </a:endParaRPr>
          </a:p>
        </p:txBody>
      </p:sp>
      <p:sp>
        <p:nvSpPr>
          <p:cNvPr id="6" name="灯片编号占位符 5"/>
          <p:cNvSpPr>
            <a:spLocks noGrp="1"/>
          </p:cNvSpPr>
          <p:nvPr>
            <p:ph type="sldNum" sz="quarter" idx="12"/>
          </p:nvPr>
        </p:nvSpPr>
        <p:spPr/>
        <p:txBody>
          <a:bodyPr/>
          <a:lstStyle/>
          <a:p>
            <a:fld id="{B6F15528-21DE-4FAA-801E-634DDDAF4B2B}" type="slidenum">
              <a:rPr lang="en-US" altLang="zh-CN" smtClean="0"/>
              <a:pPr/>
              <a:t>‹#›</a:t>
            </a:fld>
            <a:endParaRPr lang="en-US" altLang="zh-CN"/>
          </a:p>
        </p:txBody>
      </p:sp>
    </p:spTree>
    <p:extLst>
      <p:ext uri="{BB962C8B-B14F-4D97-AF65-F5344CB8AC3E}">
        <p14:creationId xmlns:p14="http://schemas.microsoft.com/office/powerpoint/2010/main" val="553052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D8BD707-D9CF-40AE-B4C6-C98DA3205C09}" type="datetimeFigureOut">
              <a:rPr lang="en-US" smtClean="0">
                <a:solidFill>
                  <a:srgbClr val="696464"/>
                </a:solidFill>
              </a:rPr>
              <a:pPr/>
              <a:t>6/25/2019</a:t>
            </a:fld>
            <a:endParaRPr lang="en-US">
              <a:solidFill>
                <a:srgbClr val="696464"/>
              </a:solidFill>
            </a:endParaRPr>
          </a:p>
        </p:txBody>
      </p:sp>
      <p:sp>
        <p:nvSpPr>
          <p:cNvPr id="5" name="页脚占位符 4"/>
          <p:cNvSpPr>
            <a:spLocks noGrp="1"/>
          </p:cNvSpPr>
          <p:nvPr>
            <p:ph type="ftr" sz="quarter" idx="11"/>
          </p:nvPr>
        </p:nvSpPr>
        <p:spPr/>
        <p:txBody>
          <a:bodyPr/>
          <a:lstStyle/>
          <a:p>
            <a:endParaRPr lang="zh-CN" altLang="en-US">
              <a:solidFill>
                <a:srgbClr val="696464"/>
              </a:solidFill>
            </a:endParaRPr>
          </a:p>
        </p:txBody>
      </p:sp>
      <p:sp>
        <p:nvSpPr>
          <p:cNvPr id="6" name="灯片编号占位符 5"/>
          <p:cNvSpPr>
            <a:spLocks noGrp="1"/>
          </p:cNvSpPr>
          <p:nvPr>
            <p:ph type="sldNum" sz="quarter" idx="12"/>
          </p:nvPr>
        </p:nvSpPr>
        <p:spPr/>
        <p:txBody>
          <a:bodyPr/>
          <a:lstStyle/>
          <a:p>
            <a:fld id="{B6F15528-21DE-4FAA-801E-634DDDAF4B2B}" type="slidenum">
              <a:rPr lang="en-US" altLang="zh-CN" smtClean="0"/>
              <a:pPr/>
              <a:t>‹#›</a:t>
            </a:fld>
            <a:endParaRPr lang="en-US" altLang="zh-CN"/>
          </a:p>
        </p:txBody>
      </p:sp>
    </p:spTree>
    <p:extLst>
      <p:ext uri="{BB962C8B-B14F-4D97-AF65-F5344CB8AC3E}">
        <p14:creationId xmlns:p14="http://schemas.microsoft.com/office/powerpoint/2010/main" val="31961123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17" name="页脚占位符 16"/>
          <p:cNvSpPr>
            <a:spLocks noGrp="1"/>
          </p:cNvSpPr>
          <p:nvPr>
            <p:ph type="ftr" sz="quarter" idx="11"/>
          </p:nvPr>
        </p:nvSpPr>
        <p:spPr/>
        <p:txBody>
          <a:bodyPr/>
          <a:lstStyle/>
          <a:p>
            <a:endParaRPr lang="zh-CN" altLang="en-US">
              <a:solidFill>
                <a:srgbClr val="696464"/>
              </a:solidFill>
            </a:endParaRPr>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extLst>
      <p:ext uri="{BB962C8B-B14F-4D97-AF65-F5344CB8AC3E}">
        <p14:creationId xmlns:p14="http://schemas.microsoft.com/office/powerpoint/2010/main" val="129359477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p:txBody>
          <a:bodyPr/>
          <a:lstStyle/>
          <a:p>
            <a:endParaRPr lang="zh-CN" altLang="en-US">
              <a:solidFill>
                <a:srgbClr val="696464"/>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656563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a:xfrm>
            <a:off x="800100" y="6172200"/>
            <a:ext cx="4000500" cy="457200"/>
          </a:xfrm>
        </p:spPr>
        <p:txBody>
          <a:bodyPr/>
          <a:lstStyle/>
          <a:p>
            <a:endParaRPr lang="zh-CN" altLang="en-US">
              <a:solidFill>
                <a:srgbClr val="696464"/>
              </a:solidFill>
            </a:endParaRPr>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58748367"/>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6" name="页脚占位符 5"/>
          <p:cNvSpPr>
            <a:spLocks noGrp="1"/>
          </p:cNvSpPr>
          <p:nvPr>
            <p:ph type="ftr" sz="quarter" idx="11"/>
          </p:nvPr>
        </p:nvSpPr>
        <p:spPr/>
        <p:txBody>
          <a:bodyPr/>
          <a:lstStyle/>
          <a:p>
            <a:endParaRPr lang="zh-CN" altLang="en-US">
              <a:solidFill>
                <a:srgbClr val="696464"/>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3122585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8" name="页脚占位符 7"/>
          <p:cNvSpPr>
            <a:spLocks noGrp="1"/>
          </p:cNvSpPr>
          <p:nvPr>
            <p:ph type="ftr" sz="quarter" idx="11"/>
          </p:nvPr>
        </p:nvSpPr>
        <p:spPr/>
        <p:txBody>
          <a:bodyPr/>
          <a:lstStyle/>
          <a:p>
            <a:endParaRPr lang="zh-CN" altLang="en-US">
              <a:solidFill>
                <a:srgbClr val="696464"/>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837635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4" name="页脚占位符 3"/>
          <p:cNvSpPr>
            <a:spLocks noGrp="1"/>
          </p:cNvSpPr>
          <p:nvPr>
            <p:ph type="ftr" sz="quarter" idx="11"/>
          </p:nvPr>
        </p:nvSpPr>
        <p:spPr/>
        <p:txBody>
          <a:bodyPr/>
          <a:lstStyle/>
          <a:p>
            <a:endParaRPr lang="zh-CN" altLang="en-US">
              <a:solidFill>
                <a:srgbClr val="696464"/>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007655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3" name="页脚占位符 2"/>
          <p:cNvSpPr>
            <a:spLocks noGrp="1"/>
          </p:cNvSpPr>
          <p:nvPr>
            <p:ph type="ftr" sz="quarter" idx="11"/>
          </p:nvPr>
        </p:nvSpPr>
        <p:spPr/>
        <p:txBody>
          <a:bodyPr/>
          <a:lstStyle/>
          <a:p>
            <a:endParaRPr lang="zh-CN" altLang="en-US">
              <a:solidFill>
                <a:srgbClr val="696464"/>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71027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6" name="页脚占位符 5"/>
          <p:cNvSpPr>
            <a:spLocks noGrp="1"/>
          </p:cNvSpPr>
          <p:nvPr>
            <p:ph type="ftr" sz="quarter" idx="11"/>
          </p:nvPr>
        </p:nvSpPr>
        <p:spPr/>
        <p:txBody>
          <a:bodyPr/>
          <a:lstStyle/>
          <a:p>
            <a:endParaRPr lang="zh-CN" altLang="en-US">
              <a:solidFill>
                <a:srgbClr val="696464"/>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15852833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6" name="页脚占位符 5"/>
          <p:cNvSpPr>
            <a:spLocks noGrp="1"/>
          </p:cNvSpPr>
          <p:nvPr>
            <p:ph type="ftr" sz="quarter" idx="11"/>
          </p:nvPr>
        </p:nvSpPr>
        <p:spPr>
          <a:xfrm>
            <a:off x="914400" y="6172200"/>
            <a:ext cx="3886200" cy="457200"/>
          </a:xfrm>
        </p:spPr>
        <p:txBody>
          <a:bodyPr/>
          <a:lstStyle/>
          <a:p>
            <a:endParaRPr lang="zh-CN" altLang="en-US">
              <a:solidFill>
                <a:srgbClr val="696464"/>
              </a:solidFill>
            </a:endParaRPr>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extLst>
      <p:ext uri="{BB962C8B-B14F-4D97-AF65-F5344CB8AC3E}">
        <p14:creationId xmlns:p14="http://schemas.microsoft.com/office/powerpoint/2010/main" val="35375743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p:txBody>
          <a:bodyPr/>
          <a:lstStyle/>
          <a:p>
            <a:endParaRPr lang="zh-CN" altLang="en-US">
              <a:solidFill>
                <a:srgbClr val="696464"/>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758453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p:txBody>
          <a:bodyPr/>
          <a:lstStyle/>
          <a:p>
            <a:endParaRPr lang="zh-CN" altLang="en-US">
              <a:solidFill>
                <a:srgbClr val="696464"/>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460168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17" name="页脚占位符 16"/>
          <p:cNvSpPr>
            <a:spLocks noGrp="1"/>
          </p:cNvSpPr>
          <p:nvPr>
            <p:ph type="ftr" sz="quarter" idx="11"/>
          </p:nvPr>
        </p:nvSpPr>
        <p:spPr/>
        <p:txBody>
          <a:bodyPr/>
          <a:lstStyle/>
          <a:p>
            <a:endParaRPr lang="zh-CN" altLang="en-US">
              <a:solidFill>
                <a:srgbClr val="696464"/>
              </a:solidFill>
            </a:endParaRPr>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extLst>
      <p:ext uri="{BB962C8B-B14F-4D97-AF65-F5344CB8AC3E}">
        <p14:creationId xmlns:p14="http://schemas.microsoft.com/office/powerpoint/2010/main" val="844416205"/>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p:txBody>
          <a:bodyPr/>
          <a:lstStyle/>
          <a:p>
            <a:endParaRPr lang="zh-CN" altLang="en-US">
              <a:solidFill>
                <a:srgbClr val="696464"/>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25125678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a:xfrm>
            <a:off x="800100" y="6172200"/>
            <a:ext cx="4000500" cy="457200"/>
          </a:xfrm>
        </p:spPr>
        <p:txBody>
          <a:bodyPr/>
          <a:lstStyle/>
          <a:p>
            <a:endParaRPr lang="zh-CN" altLang="en-US">
              <a:solidFill>
                <a:srgbClr val="696464"/>
              </a:solidFill>
            </a:endParaRPr>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231261789"/>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6" name="页脚占位符 5"/>
          <p:cNvSpPr>
            <a:spLocks noGrp="1"/>
          </p:cNvSpPr>
          <p:nvPr>
            <p:ph type="ftr" sz="quarter" idx="11"/>
          </p:nvPr>
        </p:nvSpPr>
        <p:spPr/>
        <p:txBody>
          <a:bodyPr/>
          <a:lstStyle/>
          <a:p>
            <a:endParaRPr lang="zh-CN" altLang="en-US">
              <a:solidFill>
                <a:srgbClr val="696464"/>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34954182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8" name="页脚占位符 7"/>
          <p:cNvSpPr>
            <a:spLocks noGrp="1"/>
          </p:cNvSpPr>
          <p:nvPr>
            <p:ph type="ftr" sz="quarter" idx="11"/>
          </p:nvPr>
        </p:nvSpPr>
        <p:spPr/>
        <p:txBody>
          <a:bodyPr/>
          <a:lstStyle/>
          <a:p>
            <a:endParaRPr lang="zh-CN" altLang="en-US">
              <a:solidFill>
                <a:srgbClr val="696464"/>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31659641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4" name="页脚占位符 3"/>
          <p:cNvSpPr>
            <a:spLocks noGrp="1"/>
          </p:cNvSpPr>
          <p:nvPr>
            <p:ph type="ftr" sz="quarter" idx="11"/>
          </p:nvPr>
        </p:nvSpPr>
        <p:spPr/>
        <p:txBody>
          <a:bodyPr/>
          <a:lstStyle/>
          <a:p>
            <a:endParaRPr lang="zh-CN" altLang="en-US">
              <a:solidFill>
                <a:srgbClr val="696464"/>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048765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3" name="页脚占位符 2"/>
          <p:cNvSpPr>
            <a:spLocks noGrp="1"/>
          </p:cNvSpPr>
          <p:nvPr>
            <p:ph type="ftr" sz="quarter" idx="11"/>
          </p:nvPr>
        </p:nvSpPr>
        <p:spPr/>
        <p:txBody>
          <a:bodyPr/>
          <a:lstStyle/>
          <a:p>
            <a:endParaRPr lang="zh-CN" altLang="en-US">
              <a:solidFill>
                <a:srgbClr val="696464"/>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757984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6" name="页脚占位符 5"/>
          <p:cNvSpPr>
            <a:spLocks noGrp="1"/>
          </p:cNvSpPr>
          <p:nvPr>
            <p:ph type="ftr" sz="quarter" idx="11"/>
          </p:nvPr>
        </p:nvSpPr>
        <p:spPr/>
        <p:txBody>
          <a:bodyPr/>
          <a:lstStyle/>
          <a:p>
            <a:endParaRPr lang="zh-CN" altLang="en-US">
              <a:solidFill>
                <a:srgbClr val="696464"/>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41766234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6" name="页脚占位符 5"/>
          <p:cNvSpPr>
            <a:spLocks noGrp="1"/>
          </p:cNvSpPr>
          <p:nvPr>
            <p:ph type="ftr" sz="quarter" idx="11"/>
          </p:nvPr>
        </p:nvSpPr>
        <p:spPr>
          <a:xfrm>
            <a:off x="914400" y="6172200"/>
            <a:ext cx="3886200" cy="457200"/>
          </a:xfrm>
        </p:spPr>
        <p:txBody>
          <a:bodyPr/>
          <a:lstStyle/>
          <a:p>
            <a:endParaRPr lang="zh-CN" altLang="en-US">
              <a:solidFill>
                <a:srgbClr val="696464"/>
              </a:solidFill>
            </a:endParaRPr>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extLst>
      <p:ext uri="{BB962C8B-B14F-4D97-AF65-F5344CB8AC3E}">
        <p14:creationId xmlns:p14="http://schemas.microsoft.com/office/powerpoint/2010/main" val="36973588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p:txBody>
          <a:bodyPr/>
          <a:lstStyle/>
          <a:p>
            <a:endParaRPr lang="zh-CN" altLang="en-US">
              <a:solidFill>
                <a:srgbClr val="696464"/>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452539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p:txBody>
          <a:bodyPr/>
          <a:lstStyle/>
          <a:p>
            <a:endParaRPr lang="zh-CN" altLang="en-US">
              <a:solidFill>
                <a:srgbClr val="696464"/>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2894650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17" name="页脚占位符 16"/>
          <p:cNvSpPr>
            <a:spLocks noGrp="1"/>
          </p:cNvSpPr>
          <p:nvPr>
            <p:ph type="ftr" sz="quarter" idx="11"/>
          </p:nvPr>
        </p:nvSpPr>
        <p:spPr/>
        <p:txBody>
          <a:bodyPr/>
          <a:lstStyle/>
          <a:p>
            <a:endParaRPr lang="zh-CN" altLang="en-US">
              <a:solidFill>
                <a:srgbClr val="696464"/>
              </a:solidFill>
            </a:endParaRPr>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extLst>
      <p:ext uri="{BB962C8B-B14F-4D97-AF65-F5344CB8AC3E}">
        <p14:creationId xmlns:p14="http://schemas.microsoft.com/office/powerpoint/2010/main" val="1424439854"/>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p:txBody>
          <a:bodyPr/>
          <a:lstStyle/>
          <a:p>
            <a:endParaRPr lang="zh-CN" altLang="en-US">
              <a:solidFill>
                <a:srgbClr val="696464"/>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23396080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a:xfrm>
            <a:off x="800100" y="6172200"/>
            <a:ext cx="4000500" cy="457200"/>
          </a:xfrm>
        </p:spPr>
        <p:txBody>
          <a:bodyPr/>
          <a:lstStyle/>
          <a:p>
            <a:endParaRPr lang="zh-CN" altLang="en-US">
              <a:solidFill>
                <a:srgbClr val="696464"/>
              </a:solidFill>
            </a:endParaRPr>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6316596"/>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6" name="页脚占位符 5"/>
          <p:cNvSpPr>
            <a:spLocks noGrp="1"/>
          </p:cNvSpPr>
          <p:nvPr>
            <p:ph type="ftr" sz="quarter" idx="11"/>
          </p:nvPr>
        </p:nvSpPr>
        <p:spPr/>
        <p:txBody>
          <a:bodyPr/>
          <a:lstStyle/>
          <a:p>
            <a:endParaRPr lang="zh-CN" altLang="en-US">
              <a:solidFill>
                <a:srgbClr val="696464"/>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24128518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8" name="页脚占位符 7"/>
          <p:cNvSpPr>
            <a:spLocks noGrp="1"/>
          </p:cNvSpPr>
          <p:nvPr>
            <p:ph type="ftr" sz="quarter" idx="11"/>
          </p:nvPr>
        </p:nvSpPr>
        <p:spPr/>
        <p:txBody>
          <a:bodyPr/>
          <a:lstStyle/>
          <a:p>
            <a:endParaRPr lang="zh-CN" altLang="en-US">
              <a:solidFill>
                <a:srgbClr val="696464"/>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123837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4" name="页脚占位符 3"/>
          <p:cNvSpPr>
            <a:spLocks noGrp="1"/>
          </p:cNvSpPr>
          <p:nvPr>
            <p:ph type="ftr" sz="quarter" idx="11"/>
          </p:nvPr>
        </p:nvSpPr>
        <p:spPr/>
        <p:txBody>
          <a:bodyPr/>
          <a:lstStyle/>
          <a:p>
            <a:endParaRPr lang="zh-CN" altLang="en-US">
              <a:solidFill>
                <a:srgbClr val="696464"/>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289880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3" name="页脚占位符 2"/>
          <p:cNvSpPr>
            <a:spLocks noGrp="1"/>
          </p:cNvSpPr>
          <p:nvPr>
            <p:ph type="ftr" sz="quarter" idx="11"/>
          </p:nvPr>
        </p:nvSpPr>
        <p:spPr/>
        <p:txBody>
          <a:bodyPr/>
          <a:lstStyle/>
          <a:p>
            <a:endParaRPr lang="zh-CN" altLang="en-US">
              <a:solidFill>
                <a:srgbClr val="696464"/>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2651370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6" name="页脚占位符 5"/>
          <p:cNvSpPr>
            <a:spLocks noGrp="1"/>
          </p:cNvSpPr>
          <p:nvPr>
            <p:ph type="ftr" sz="quarter" idx="11"/>
          </p:nvPr>
        </p:nvSpPr>
        <p:spPr/>
        <p:txBody>
          <a:bodyPr/>
          <a:lstStyle/>
          <a:p>
            <a:endParaRPr lang="zh-CN" altLang="en-US">
              <a:solidFill>
                <a:srgbClr val="696464"/>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36258146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6" name="页脚占位符 5"/>
          <p:cNvSpPr>
            <a:spLocks noGrp="1"/>
          </p:cNvSpPr>
          <p:nvPr>
            <p:ph type="ftr" sz="quarter" idx="11"/>
          </p:nvPr>
        </p:nvSpPr>
        <p:spPr>
          <a:xfrm>
            <a:off x="914400" y="6172200"/>
            <a:ext cx="3886200" cy="457200"/>
          </a:xfrm>
        </p:spPr>
        <p:txBody>
          <a:bodyPr/>
          <a:lstStyle/>
          <a:p>
            <a:endParaRPr lang="zh-CN" altLang="en-US">
              <a:solidFill>
                <a:srgbClr val="696464"/>
              </a:solidFill>
            </a:endParaRPr>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extLst>
      <p:ext uri="{BB962C8B-B14F-4D97-AF65-F5344CB8AC3E}">
        <p14:creationId xmlns:p14="http://schemas.microsoft.com/office/powerpoint/2010/main" val="36369450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p:txBody>
          <a:bodyPr/>
          <a:lstStyle/>
          <a:p>
            <a:endParaRPr lang="zh-CN" altLang="en-US">
              <a:solidFill>
                <a:srgbClr val="696464"/>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8878795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p:txBody>
          <a:bodyPr/>
          <a:lstStyle/>
          <a:p>
            <a:endParaRPr lang="zh-CN" altLang="en-US">
              <a:solidFill>
                <a:srgbClr val="696464"/>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4072942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17" name="页脚占位符 16"/>
          <p:cNvSpPr>
            <a:spLocks noGrp="1"/>
          </p:cNvSpPr>
          <p:nvPr>
            <p:ph type="ftr" sz="quarter" idx="11"/>
          </p:nvPr>
        </p:nvSpPr>
        <p:spPr/>
        <p:txBody>
          <a:bodyPr/>
          <a:lstStyle/>
          <a:p>
            <a:endParaRPr lang="zh-CN" altLang="en-US">
              <a:solidFill>
                <a:srgbClr val="696464"/>
              </a:solidFill>
            </a:endParaRPr>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extLst>
      <p:ext uri="{BB962C8B-B14F-4D97-AF65-F5344CB8AC3E}">
        <p14:creationId xmlns:p14="http://schemas.microsoft.com/office/powerpoint/2010/main" val="472735056"/>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p:txBody>
          <a:bodyPr/>
          <a:lstStyle/>
          <a:p>
            <a:endParaRPr lang="zh-CN" altLang="en-US">
              <a:solidFill>
                <a:srgbClr val="696464"/>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2539890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a:xfrm>
            <a:off x="800100" y="6172200"/>
            <a:ext cx="4000500" cy="457200"/>
          </a:xfrm>
        </p:spPr>
        <p:txBody>
          <a:bodyPr/>
          <a:lstStyle/>
          <a:p>
            <a:endParaRPr lang="zh-CN" altLang="en-US">
              <a:solidFill>
                <a:srgbClr val="696464"/>
              </a:solidFill>
            </a:endParaRPr>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43042772"/>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6" name="页脚占位符 5"/>
          <p:cNvSpPr>
            <a:spLocks noGrp="1"/>
          </p:cNvSpPr>
          <p:nvPr>
            <p:ph type="ftr" sz="quarter" idx="11"/>
          </p:nvPr>
        </p:nvSpPr>
        <p:spPr/>
        <p:txBody>
          <a:bodyPr/>
          <a:lstStyle/>
          <a:p>
            <a:endParaRPr lang="zh-CN" altLang="en-US">
              <a:solidFill>
                <a:srgbClr val="696464"/>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44344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8" name="页脚占位符 7"/>
          <p:cNvSpPr>
            <a:spLocks noGrp="1"/>
          </p:cNvSpPr>
          <p:nvPr>
            <p:ph type="ftr" sz="quarter" idx="11"/>
          </p:nvPr>
        </p:nvSpPr>
        <p:spPr/>
        <p:txBody>
          <a:bodyPr/>
          <a:lstStyle/>
          <a:p>
            <a:endParaRPr lang="zh-CN" altLang="en-US">
              <a:solidFill>
                <a:srgbClr val="696464"/>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36145705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4" name="页脚占位符 3"/>
          <p:cNvSpPr>
            <a:spLocks noGrp="1"/>
          </p:cNvSpPr>
          <p:nvPr>
            <p:ph type="ftr" sz="quarter" idx="11"/>
          </p:nvPr>
        </p:nvSpPr>
        <p:spPr/>
        <p:txBody>
          <a:bodyPr/>
          <a:lstStyle/>
          <a:p>
            <a:endParaRPr lang="zh-CN" altLang="en-US">
              <a:solidFill>
                <a:srgbClr val="696464"/>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4636745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3" name="页脚占位符 2"/>
          <p:cNvSpPr>
            <a:spLocks noGrp="1"/>
          </p:cNvSpPr>
          <p:nvPr>
            <p:ph type="ftr" sz="quarter" idx="11"/>
          </p:nvPr>
        </p:nvSpPr>
        <p:spPr/>
        <p:txBody>
          <a:bodyPr/>
          <a:lstStyle/>
          <a:p>
            <a:endParaRPr lang="zh-CN" altLang="en-US">
              <a:solidFill>
                <a:srgbClr val="696464"/>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5669513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6" name="页脚占位符 5"/>
          <p:cNvSpPr>
            <a:spLocks noGrp="1"/>
          </p:cNvSpPr>
          <p:nvPr>
            <p:ph type="ftr" sz="quarter" idx="11"/>
          </p:nvPr>
        </p:nvSpPr>
        <p:spPr/>
        <p:txBody>
          <a:bodyPr/>
          <a:lstStyle/>
          <a:p>
            <a:endParaRPr lang="zh-CN" altLang="en-US">
              <a:solidFill>
                <a:srgbClr val="696464"/>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26155894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6" name="页脚占位符 5"/>
          <p:cNvSpPr>
            <a:spLocks noGrp="1"/>
          </p:cNvSpPr>
          <p:nvPr>
            <p:ph type="ftr" sz="quarter" idx="11"/>
          </p:nvPr>
        </p:nvSpPr>
        <p:spPr>
          <a:xfrm>
            <a:off x="914400" y="6172200"/>
            <a:ext cx="3886200" cy="457200"/>
          </a:xfrm>
        </p:spPr>
        <p:txBody>
          <a:bodyPr/>
          <a:lstStyle/>
          <a:p>
            <a:endParaRPr lang="zh-CN" altLang="en-US">
              <a:solidFill>
                <a:srgbClr val="696464"/>
              </a:solidFill>
            </a:endParaRPr>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extLst>
      <p:ext uri="{BB962C8B-B14F-4D97-AF65-F5344CB8AC3E}">
        <p14:creationId xmlns:p14="http://schemas.microsoft.com/office/powerpoint/2010/main" val="13005127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p:txBody>
          <a:bodyPr/>
          <a:lstStyle/>
          <a:p>
            <a:endParaRPr lang="zh-CN" altLang="en-US">
              <a:solidFill>
                <a:srgbClr val="696464"/>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762772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5" name="页脚占位符 4"/>
          <p:cNvSpPr>
            <a:spLocks noGrp="1"/>
          </p:cNvSpPr>
          <p:nvPr>
            <p:ph type="ftr" sz="quarter" idx="11"/>
          </p:nvPr>
        </p:nvSpPr>
        <p:spPr/>
        <p:txBody>
          <a:bodyPr/>
          <a:lstStyle/>
          <a:p>
            <a:endParaRPr lang="zh-CN" altLang="en-US">
              <a:solidFill>
                <a:srgbClr val="696464"/>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11068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t>2019/6/25</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solidFill>
                  <a:srgbClr val="696464"/>
                </a:solidFill>
              </a:rPr>
              <a:pPr/>
              <a:t>6/25/2019</a:t>
            </a:fld>
            <a:endParaRPr lang="en-US">
              <a:solidFill>
                <a:srgbClr val="696464"/>
              </a:solidFill>
            </a:endParaRPr>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solidFill>
                <a:srgbClr val="696464"/>
              </a:solidFill>
            </a:endParaRPr>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altLang="zh-CN" smtClean="0"/>
              <a:pPr/>
              <a:t>‹#›</a:t>
            </a:fld>
            <a:endParaRPr lang="en-US" altLang="zh-CN"/>
          </a:p>
        </p:txBody>
      </p:sp>
    </p:spTree>
    <p:extLst>
      <p:ext uri="{BB962C8B-B14F-4D97-AF65-F5344CB8AC3E}">
        <p14:creationId xmlns:p14="http://schemas.microsoft.com/office/powerpoint/2010/main" val="39004365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solidFill>
                <a:srgbClr val="696464"/>
              </a:solidFill>
            </a:endParaRPr>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519281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solidFill>
                <a:srgbClr val="696464"/>
              </a:solidFill>
            </a:endParaRPr>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662688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solidFill>
                <a:srgbClr val="696464"/>
              </a:solidFill>
            </a:endParaRPr>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8650933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solidFill>
                  <a:srgbClr val="696464"/>
                </a:solidFill>
              </a:rPr>
              <a:pPr/>
              <a:t>2019/6/25</a:t>
            </a:fld>
            <a:endParaRPr lang="zh-CN" altLang="en-US">
              <a:solidFill>
                <a:srgbClr val="696464"/>
              </a:solidFill>
            </a:endParaRPr>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solidFill>
                <a:srgbClr val="696464"/>
              </a:solidFill>
            </a:endParaRPr>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5603812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8.bin"/></Relationships>
</file>

<file path=ppt/slides/_rels/slide100.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179.bin"/><Relationship Id="rId7" Type="http://schemas.openxmlformats.org/officeDocument/2006/relationships/oleObject" Target="../embeddings/oleObject181.bin"/><Relationship Id="rId2" Type="http://schemas.openxmlformats.org/officeDocument/2006/relationships/slideLayout" Target="../slideLayouts/slideLayout35.xml"/><Relationship Id="rId1" Type="http://schemas.openxmlformats.org/officeDocument/2006/relationships/vmlDrawing" Target="../drawings/vmlDrawing63.vml"/><Relationship Id="rId6" Type="http://schemas.openxmlformats.org/officeDocument/2006/relationships/image" Target="../media/image101.wmf"/><Relationship Id="rId5" Type="http://schemas.openxmlformats.org/officeDocument/2006/relationships/oleObject" Target="../embeddings/oleObject180.bin"/><Relationship Id="rId4" Type="http://schemas.openxmlformats.org/officeDocument/2006/relationships/image" Target="../media/image100.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35.xml"/><Relationship Id="rId1" Type="http://schemas.openxmlformats.org/officeDocument/2006/relationships/vmlDrawing" Target="../drawings/vmlDrawing64.vml"/><Relationship Id="rId4" Type="http://schemas.openxmlformats.org/officeDocument/2006/relationships/image" Target="../media/image183.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35.xml"/><Relationship Id="rId1" Type="http://schemas.openxmlformats.org/officeDocument/2006/relationships/vmlDrawing" Target="../drawings/vmlDrawing65.vml"/><Relationship Id="rId6" Type="http://schemas.openxmlformats.org/officeDocument/2006/relationships/image" Target="../media/image185.wmf"/><Relationship Id="rId5" Type="http://schemas.openxmlformats.org/officeDocument/2006/relationships/oleObject" Target="../embeddings/oleObject184.bin"/><Relationship Id="rId4" Type="http://schemas.openxmlformats.org/officeDocument/2006/relationships/image" Target="../media/image184.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85.bin"/><Relationship Id="rId2" Type="http://schemas.openxmlformats.org/officeDocument/2006/relationships/slideLayout" Target="../slideLayouts/slideLayout35.xml"/><Relationship Id="rId1" Type="http://schemas.openxmlformats.org/officeDocument/2006/relationships/vmlDrawing" Target="../drawings/vmlDrawing66.vml"/><Relationship Id="rId4" Type="http://schemas.openxmlformats.org/officeDocument/2006/relationships/image" Target="../media/image186.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35.xml"/><Relationship Id="rId1" Type="http://schemas.openxmlformats.org/officeDocument/2006/relationships/vmlDrawing" Target="../drawings/vmlDrawing67.vml"/><Relationship Id="rId6" Type="http://schemas.openxmlformats.org/officeDocument/2006/relationships/image" Target="../media/image188.wmf"/><Relationship Id="rId5" Type="http://schemas.openxmlformats.org/officeDocument/2006/relationships/oleObject" Target="../embeddings/oleObject187.bin"/><Relationship Id="rId4" Type="http://schemas.openxmlformats.org/officeDocument/2006/relationships/image" Target="../media/image187.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35.xml"/><Relationship Id="rId1" Type="http://schemas.openxmlformats.org/officeDocument/2006/relationships/vmlDrawing" Target="../drawings/vmlDrawing68.vml"/><Relationship Id="rId6" Type="http://schemas.openxmlformats.org/officeDocument/2006/relationships/image" Target="../media/image190.wmf"/><Relationship Id="rId5" Type="http://schemas.openxmlformats.org/officeDocument/2006/relationships/oleObject" Target="../embeddings/oleObject189.bin"/><Relationship Id="rId4" Type="http://schemas.openxmlformats.org/officeDocument/2006/relationships/image" Target="../media/image189.w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90.bin"/><Relationship Id="rId2" Type="http://schemas.openxmlformats.org/officeDocument/2006/relationships/slideLayout" Target="../slideLayouts/slideLayout35.xml"/><Relationship Id="rId1" Type="http://schemas.openxmlformats.org/officeDocument/2006/relationships/vmlDrawing" Target="../drawings/vmlDrawing69.vml"/><Relationship Id="rId4" Type="http://schemas.openxmlformats.org/officeDocument/2006/relationships/image" Target="../media/image191.w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91.bin"/><Relationship Id="rId2" Type="http://schemas.openxmlformats.org/officeDocument/2006/relationships/slideLayout" Target="../slideLayouts/slideLayout46.xml"/><Relationship Id="rId1" Type="http://schemas.openxmlformats.org/officeDocument/2006/relationships/vmlDrawing" Target="../drawings/vmlDrawing70.vml"/><Relationship Id="rId6" Type="http://schemas.openxmlformats.org/officeDocument/2006/relationships/image" Target="../media/image51.wmf"/><Relationship Id="rId5" Type="http://schemas.openxmlformats.org/officeDocument/2006/relationships/oleObject" Target="../embeddings/oleObject192.bin"/><Relationship Id="rId4" Type="http://schemas.openxmlformats.org/officeDocument/2006/relationships/image" Target="../media/image49.wmf"/></Relationships>
</file>

<file path=ppt/slides/_rels/slide109.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6.xml"/></Relationships>
</file>

<file path=ppt/slides/_rels/slide1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93.bin"/><Relationship Id="rId2" Type="http://schemas.openxmlformats.org/officeDocument/2006/relationships/slideLayout" Target="../slideLayouts/slideLayout46.xml"/><Relationship Id="rId1" Type="http://schemas.openxmlformats.org/officeDocument/2006/relationships/vmlDrawing" Target="../drawings/vmlDrawing71.vml"/><Relationship Id="rId4" Type="http://schemas.openxmlformats.org/officeDocument/2006/relationships/image" Target="../media/image193.wmf"/></Relationships>
</file>

<file path=ppt/slides/_rels/slide114.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slideLayout" Target="../slideLayouts/slideLayout46.xml"/><Relationship Id="rId1" Type="http://schemas.openxmlformats.org/officeDocument/2006/relationships/vmlDrawing" Target="../drawings/vmlDrawing72.vml"/><Relationship Id="rId5" Type="http://schemas.openxmlformats.org/officeDocument/2006/relationships/image" Target="../media/image194.wmf"/><Relationship Id="rId4" Type="http://schemas.openxmlformats.org/officeDocument/2006/relationships/oleObject" Target="../embeddings/oleObject194.bin"/></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46.xml"/><Relationship Id="rId1" Type="http://schemas.openxmlformats.org/officeDocument/2006/relationships/vmlDrawing" Target="../drawings/vmlDrawing73.vml"/><Relationship Id="rId4" Type="http://schemas.openxmlformats.org/officeDocument/2006/relationships/image" Target="../media/image196.wmf"/></Relationships>
</file>

<file path=ppt/slides/_rels/slide116.xml.rels><?xml version="1.0" encoding="UTF-8" standalone="yes"?>
<Relationships xmlns="http://schemas.openxmlformats.org/package/2006/relationships"><Relationship Id="rId8" Type="http://schemas.openxmlformats.org/officeDocument/2006/relationships/image" Target="../media/image199.wmf"/><Relationship Id="rId3" Type="http://schemas.openxmlformats.org/officeDocument/2006/relationships/oleObject" Target="../embeddings/oleObject196.bin"/><Relationship Id="rId7" Type="http://schemas.openxmlformats.org/officeDocument/2006/relationships/oleObject" Target="../embeddings/oleObject198.bin"/><Relationship Id="rId2" Type="http://schemas.openxmlformats.org/officeDocument/2006/relationships/slideLayout" Target="../slideLayouts/slideLayout46.xml"/><Relationship Id="rId1" Type="http://schemas.openxmlformats.org/officeDocument/2006/relationships/vmlDrawing" Target="../drawings/vmlDrawing74.vml"/><Relationship Id="rId6" Type="http://schemas.openxmlformats.org/officeDocument/2006/relationships/image" Target="../media/image198.wmf"/><Relationship Id="rId5" Type="http://schemas.openxmlformats.org/officeDocument/2006/relationships/oleObject" Target="../embeddings/oleObject197.bin"/><Relationship Id="rId10" Type="http://schemas.openxmlformats.org/officeDocument/2006/relationships/image" Target="../media/image200.wmf"/><Relationship Id="rId4" Type="http://schemas.openxmlformats.org/officeDocument/2006/relationships/image" Target="../media/image197.wmf"/><Relationship Id="rId9" Type="http://schemas.openxmlformats.org/officeDocument/2006/relationships/oleObject" Target="../embeddings/oleObject199.bin"/></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46.xml"/><Relationship Id="rId1" Type="http://schemas.openxmlformats.org/officeDocument/2006/relationships/vmlDrawing" Target="../drawings/vmlDrawing75.vml"/><Relationship Id="rId6" Type="http://schemas.openxmlformats.org/officeDocument/2006/relationships/image" Target="../media/image202.wmf"/><Relationship Id="rId5" Type="http://schemas.openxmlformats.org/officeDocument/2006/relationships/oleObject" Target="../embeddings/oleObject201.bin"/><Relationship Id="rId4" Type="http://schemas.openxmlformats.org/officeDocument/2006/relationships/image" Target="../media/image201.wmf"/></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46.xml"/><Relationship Id="rId1" Type="http://schemas.openxmlformats.org/officeDocument/2006/relationships/vmlDrawing" Target="../drawings/vmlDrawing76.vml"/><Relationship Id="rId4" Type="http://schemas.openxmlformats.org/officeDocument/2006/relationships/image" Target="../media/image203.wmf"/></Relationships>
</file>

<file path=ppt/slides/_rels/slide119.xml.rels><?xml version="1.0" encoding="UTF-8" standalone="yes"?>
<Relationships xmlns="http://schemas.openxmlformats.org/package/2006/relationships"><Relationship Id="rId2" Type="http://schemas.openxmlformats.org/officeDocument/2006/relationships/image" Target="../media/image204.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120.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image" Target="../media/image205.png"/><Relationship Id="rId1" Type="http://schemas.openxmlformats.org/officeDocument/2006/relationships/slideLayout" Target="../slideLayouts/slideLayout46.xml"/></Relationships>
</file>

<file path=ppt/slides/_rels/slide121.xml.rels><?xml version="1.0" encoding="UTF-8" standalone="yes"?>
<Relationships xmlns="http://schemas.openxmlformats.org/package/2006/relationships"><Relationship Id="rId3" Type="http://schemas.openxmlformats.org/officeDocument/2006/relationships/image" Target="../media/image207.tmp"/><Relationship Id="rId2" Type="http://schemas.openxmlformats.org/officeDocument/2006/relationships/image" Target="../media/image206.tmp"/><Relationship Id="rId1" Type="http://schemas.openxmlformats.org/officeDocument/2006/relationships/slideLayout" Target="../slideLayouts/slideLayout46.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46.xml"/><Relationship Id="rId1" Type="http://schemas.openxmlformats.org/officeDocument/2006/relationships/vmlDrawing" Target="../drawings/vmlDrawing77.vml"/><Relationship Id="rId6" Type="http://schemas.openxmlformats.org/officeDocument/2006/relationships/image" Target="../media/image209.wmf"/><Relationship Id="rId5" Type="http://schemas.openxmlformats.org/officeDocument/2006/relationships/oleObject" Target="../embeddings/oleObject204.bin"/><Relationship Id="rId4" Type="http://schemas.openxmlformats.org/officeDocument/2006/relationships/image" Target="../media/image208.wmf"/></Relationships>
</file>

<file path=ppt/slides/_rels/slide12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46.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Layout" Target="../slideLayouts/slideLayout46.xml"/><Relationship Id="rId1" Type="http://schemas.openxmlformats.org/officeDocument/2006/relationships/vmlDrawing" Target="../drawings/vmlDrawing78.vml"/><Relationship Id="rId4" Type="http://schemas.openxmlformats.org/officeDocument/2006/relationships/image" Target="../media/image211.wmf"/></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206.bin"/><Relationship Id="rId2" Type="http://schemas.openxmlformats.org/officeDocument/2006/relationships/slideLayout" Target="../slideLayouts/slideLayout46.xml"/><Relationship Id="rId1" Type="http://schemas.openxmlformats.org/officeDocument/2006/relationships/vmlDrawing" Target="../drawings/vmlDrawing79.vml"/><Relationship Id="rId6" Type="http://schemas.openxmlformats.org/officeDocument/2006/relationships/image" Target="../media/image213.wmf"/><Relationship Id="rId5" Type="http://schemas.openxmlformats.org/officeDocument/2006/relationships/oleObject" Target="../embeddings/oleObject207.bin"/><Relationship Id="rId4" Type="http://schemas.openxmlformats.org/officeDocument/2006/relationships/image" Target="../media/image212.wmf"/></Relationships>
</file>

<file path=ppt/slides/_rels/slide126.xml.rels><?xml version="1.0" encoding="UTF-8" standalone="yes"?>
<Relationships xmlns="http://schemas.openxmlformats.org/package/2006/relationships"><Relationship Id="rId8" Type="http://schemas.openxmlformats.org/officeDocument/2006/relationships/image" Target="../media/image216.wmf"/><Relationship Id="rId3" Type="http://schemas.openxmlformats.org/officeDocument/2006/relationships/oleObject" Target="../embeddings/oleObject208.bin"/><Relationship Id="rId7" Type="http://schemas.openxmlformats.org/officeDocument/2006/relationships/oleObject" Target="../embeddings/oleObject210.bin"/><Relationship Id="rId2" Type="http://schemas.openxmlformats.org/officeDocument/2006/relationships/slideLayout" Target="../slideLayouts/slideLayout46.xml"/><Relationship Id="rId1" Type="http://schemas.openxmlformats.org/officeDocument/2006/relationships/vmlDrawing" Target="../drawings/vmlDrawing80.vml"/><Relationship Id="rId6" Type="http://schemas.openxmlformats.org/officeDocument/2006/relationships/image" Target="../media/image215.wmf"/><Relationship Id="rId5" Type="http://schemas.openxmlformats.org/officeDocument/2006/relationships/oleObject" Target="../embeddings/oleObject209.bin"/><Relationship Id="rId10" Type="http://schemas.openxmlformats.org/officeDocument/2006/relationships/image" Target="../media/image217.wmf"/><Relationship Id="rId4" Type="http://schemas.openxmlformats.org/officeDocument/2006/relationships/image" Target="../media/image214.wmf"/><Relationship Id="rId9" Type="http://schemas.openxmlformats.org/officeDocument/2006/relationships/oleObject" Target="../embeddings/oleObject211.bin"/></Relationships>
</file>

<file path=ppt/slides/_rels/slide127.xml.rels><?xml version="1.0" encoding="UTF-8" standalone="yes"?>
<Relationships xmlns="http://schemas.openxmlformats.org/package/2006/relationships"><Relationship Id="rId8" Type="http://schemas.openxmlformats.org/officeDocument/2006/relationships/oleObject" Target="../embeddings/oleObject214.bin"/><Relationship Id="rId3" Type="http://schemas.openxmlformats.org/officeDocument/2006/relationships/notesSlide" Target="../notesSlides/notesSlide2.xml"/><Relationship Id="rId7" Type="http://schemas.openxmlformats.org/officeDocument/2006/relationships/image" Target="../media/image219.wmf"/><Relationship Id="rId2" Type="http://schemas.openxmlformats.org/officeDocument/2006/relationships/slideLayout" Target="../slideLayouts/slideLayout46.xml"/><Relationship Id="rId1" Type="http://schemas.openxmlformats.org/officeDocument/2006/relationships/vmlDrawing" Target="../drawings/vmlDrawing81.vml"/><Relationship Id="rId6" Type="http://schemas.openxmlformats.org/officeDocument/2006/relationships/oleObject" Target="../embeddings/oleObject213.bin"/><Relationship Id="rId5" Type="http://schemas.openxmlformats.org/officeDocument/2006/relationships/image" Target="../media/image218.wmf"/><Relationship Id="rId4" Type="http://schemas.openxmlformats.org/officeDocument/2006/relationships/oleObject" Target="../embeddings/oleObject212.bin"/><Relationship Id="rId9" Type="http://schemas.openxmlformats.org/officeDocument/2006/relationships/image" Target="../media/image220.wmf"/></Relationships>
</file>

<file path=ppt/slides/_rels/slide128.xml.rels><?xml version="1.0" encoding="UTF-8" standalone="yes"?>
<Relationships xmlns="http://schemas.openxmlformats.org/package/2006/relationships"><Relationship Id="rId8" Type="http://schemas.openxmlformats.org/officeDocument/2006/relationships/image" Target="../media/image223.wmf"/><Relationship Id="rId3" Type="http://schemas.openxmlformats.org/officeDocument/2006/relationships/oleObject" Target="../embeddings/oleObject215.bin"/><Relationship Id="rId7" Type="http://schemas.openxmlformats.org/officeDocument/2006/relationships/oleObject" Target="../embeddings/oleObject217.bin"/><Relationship Id="rId2" Type="http://schemas.openxmlformats.org/officeDocument/2006/relationships/slideLayout" Target="../slideLayouts/slideLayout46.xml"/><Relationship Id="rId1" Type="http://schemas.openxmlformats.org/officeDocument/2006/relationships/vmlDrawing" Target="../drawings/vmlDrawing82.vml"/><Relationship Id="rId6" Type="http://schemas.openxmlformats.org/officeDocument/2006/relationships/image" Target="../media/image222.wmf"/><Relationship Id="rId5" Type="http://schemas.openxmlformats.org/officeDocument/2006/relationships/oleObject" Target="../embeddings/oleObject216.bin"/><Relationship Id="rId10" Type="http://schemas.openxmlformats.org/officeDocument/2006/relationships/image" Target="../media/image224.wmf"/><Relationship Id="rId4" Type="http://schemas.openxmlformats.org/officeDocument/2006/relationships/image" Target="../media/image221.wmf"/><Relationship Id="rId9" Type="http://schemas.openxmlformats.org/officeDocument/2006/relationships/oleObject" Target="../embeddings/oleObject218.bin"/></Relationships>
</file>

<file path=ppt/slides/_rels/slide129.xml.rels><?xml version="1.0" encoding="UTF-8" standalone="yes"?>
<Relationships xmlns="http://schemas.openxmlformats.org/package/2006/relationships"><Relationship Id="rId8" Type="http://schemas.openxmlformats.org/officeDocument/2006/relationships/image" Target="../media/image227.wmf"/><Relationship Id="rId3" Type="http://schemas.openxmlformats.org/officeDocument/2006/relationships/oleObject" Target="../embeddings/oleObject219.bin"/><Relationship Id="rId7" Type="http://schemas.openxmlformats.org/officeDocument/2006/relationships/oleObject" Target="../embeddings/oleObject221.bin"/><Relationship Id="rId2" Type="http://schemas.openxmlformats.org/officeDocument/2006/relationships/slideLayout" Target="../slideLayouts/slideLayout46.xml"/><Relationship Id="rId1" Type="http://schemas.openxmlformats.org/officeDocument/2006/relationships/vmlDrawing" Target="../drawings/vmlDrawing83.vml"/><Relationship Id="rId6" Type="http://schemas.openxmlformats.org/officeDocument/2006/relationships/image" Target="../media/image226.wmf"/><Relationship Id="rId5" Type="http://schemas.openxmlformats.org/officeDocument/2006/relationships/oleObject" Target="../embeddings/oleObject220.bin"/><Relationship Id="rId4" Type="http://schemas.openxmlformats.org/officeDocument/2006/relationships/image" Target="../media/image225.wmf"/></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130.x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oleObject" Target="../embeddings/oleObject222.bin"/><Relationship Id="rId7" Type="http://schemas.openxmlformats.org/officeDocument/2006/relationships/oleObject" Target="../embeddings/oleObject224.bin"/><Relationship Id="rId2" Type="http://schemas.openxmlformats.org/officeDocument/2006/relationships/slideLayout" Target="../slideLayouts/slideLayout46.xml"/><Relationship Id="rId1" Type="http://schemas.openxmlformats.org/officeDocument/2006/relationships/vmlDrawing" Target="../drawings/vmlDrawing84.vml"/><Relationship Id="rId6" Type="http://schemas.openxmlformats.org/officeDocument/2006/relationships/image" Target="../media/image229.wmf"/><Relationship Id="rId5" Type="http://schemas.openxmlformats.org/officeDocument/2006/relationships/oleObject" Target="../embeddings/oleObject223.bin"/><Relationship Id="rId4" Type="http://schemas.openxmlformats.org/officeDocument/2006/relationships/image" Target="../media/image228.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225.bin"/><Relationship Id="rId2" Type="http://schemas.openxmlformats.org/officeDocument/2006/relationships/slideLayout" Target="../slideLayouts/slideLayout57.xml"/><Relationship Id="rId1" Type="http://schemas.openxmlformats.org/officeDocument/2006/relationships/vmlDrawing" Target="../drawings/vmlDrawing85.vml"/><Relationship Id="rId6" Type="http://schemas.openxmlformats.org/officeDocument/2006/relationships/image" Target="../media/image51.wmf"/><Relationship Id="rId5" Type="http://schemas.openxmlformats.org/officeDocument/2006/relationships/oleObject" Target="../embeddings/oleObject226.bin"/><Relationship Id="rId4" Type="http://schemas.openxmlformats.org/officeDocument/2006/relationships/image" Target="../media/image49.wm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227.bin"/><Relationship Id="rId2" Type="http://schemas.openxmlformats.org/officeDocument/2006/relationships/slideLayout" Target="../slideLayouts/slideLayout57.xml"/><Relationship Id="rId1" Type="http://schemas.openxmlformats.org/officeDocument/2006/relationships/vmlDrawing" Target="../drawings/vmlDrawing86.vml"/><Relationship Id="rId4" Type="http://schemas.openxmlformats.org/officeDocument/2006/relationships/image" Target="../media/image231.wmf"/></Relationships>
</file>

<file path=ppt/slides/_rels/slide135.xml.rels><?xml version="1.0" encoding="UTF-8" standalone="yes"?>
<Relationships xmlns="http://schemas.openxmlformats.org/package/2006/relationships"><Relationship Id="rId8" Type="http://schemas.openxmlformats.org/officeDocument/2006/relationships/image" Target="../media/image234.wmf"/><Relationship Id="rId13" Type="http://schemas.openxmlformats.org/officeDocument/2006/relationships/oleObject" Target="../embeddings/oleObject233.bin"/><Relationship Id="rId3" Type="http://schemas.openxmlformats.org/officeDocument/2006/relationships/oleObject" Target="../embeddings/oleObject228.bin"/><Relationship Id="rId7" Type="http://schemas.openxmlformats.org/officeDocument/2006/relationships/oleObject" Target="../embeddings/oleObject230.bin"/><Relationship Id="rId12" Type="http://schemas.openxmlformats.org/officeDocument/2006/relationships/image" Target="../media/image236.wmf"/><Relationship Id="rId2" Type="http://schemas.openxmlformats.org/officeDocument/2006/relationships/slideLayout" Target="../slideLayouts/slideLayout57.xml"/><Relationship Id="rId1" Type="http://schemas.openxmlformats.org/officeDocument/2006/relationships/vmlDrawing" Target="../drawings/vmlDrawing87.vml"/><Relationship Id="rId6" Type="http://schemas.openxmlformats.org/officeDocument/2006/relationships/image" Target="../media/image233.wmf"/><Relationship Id="rId11" Type="http://schemas.openxmlformats.org/officeDocument/2006/relationships/oleObject" Target="../embeddings/oleObject232.bin"/><Relationship Id="rId5" Type="http://schemas.openxmlformats.org/officeDocument/2006/relationships/oleObject" Target="../embeddings/oleObject229.bin"/><Relationship Id="rId15" Type="http://schemas.openxmlformats.org/officeDocument/2006/relationships/image" Target="../media/image122.tmp"/><Relationship Id="rId10" Type="http://schemas.openxmlformats.org/officeDocument/2006/relationships/image" Target="../media/image235.wmf"/><Relationship Id="rId4" Type="http://schemas.openxmlformats.org/officeDocument/2006/relationships/image" Target="../media/image232.wmf"/><Relationship Id="rId9" Type="http://schemas.openxmlformats.org/officeDocument/2006/relationships/oleObject" Target="../embeddings/oleObject231.bin"/><Relationship Id="rId14" Type="http://schemas.openxmlformats.org/officeDocument/2006/relationships/image" Target="../media/image10.png"/></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234.bin"/><Relationship Id="rId2" Type="http://schemas.openxmlformats.org/officeDocument/2006/relationships/slideLayout" Target="../slideLayouts/slideLayout57.xml"/><Relationship Id="rId1" Type="http://schemas.openxmlformats.org/officeDocument/2006/relationships/vmlDrawing" Target="../drawings/vmlDrawing88.vml"/><Relationship Id="rId4" Type="http://schemas.openxmlformats.org/officeDocument/2006/relationships/image" Target="../media/image171.wmf"/></Relationships>
</file>

<file path=ppt/slides/_rels/slide137.xml.rels><?xml version="1.0" encoding="UTF-8" standalone="yes"?>
<Relationships xmlns="http://schemas.openxmlformats.org/package/2006/relationships"><Relationship Id="rId8" Type="http://schemas.openxmlformats.org/officeDocument/2006/relationships/image" Target="../media/image237.wmf"/><Relationship Id="rId3" Type="http://schemas.openxmlformats.org/officeDocument/2006/relationships/oleObject" Target="../embeddings/oleObject235.bin"/><Relationship Id="rId7" Type="http://schemas.openxmlformats.org/officeDocument/2006/relationships/oleObject" Target="../embeddings/oleObject237.bin"/><Relationship Id="rId2" Type="http://schemas.openxmlformats.org/officeDocument/2006/relationships/slideLayout" Target="../slideLayouts/slideLayout57.xml"/><Relationship Id="rId1" Type="http://schemas.openxmlformats.org/officeDocument/2006/relationships/vmlDrawing" Target="../drawings/vmlDrawing89.vml"/><Relationship Id="rId6" Type="http://schemas.openxmlformats.org/officeDocument/2006/relationships/image" Target="../media/image173.wmf"/><Relationship Id="rId5" Type="http://schemas.openxmlformats.org/officeDocument/2006/relationships/oleObject" Target="../embeddings/oleObject236.bin"/><Relationship Id="rId4" Type="http://schemas.openxmlformats.org/officeDocument/2006/relationships/image" Target="../media/image172.wmf"/></Relationships>
</file>

<file path=ppt/slides/_rels/slide138.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oleObject" Target="../embeddings/oleObject238.bin"/><Relationship Id="rId7" Type="http://schemas.openxmlformats.org/officeDocument/2006/relationships/oleObject" Target="../embeddings/oleObject240.bin"/><Relationship Id="rId2" Type="http://schemas.openxmlformats.org/officeDocument/2006/relationships/slideLayout" Target="../slideLayouts/slideLayout57.xml"/><Relationship Id="rId1" Type="http://schemas.openxmlformats.org/officeDocument/2006/relationships/vmlDrawing" Target="../drawings/vmlDrawing90.vml"/><Relationship Id="rId6" Type="http://schemas.openxmlformats.org/officeDocument/2006/relationships/image" Target="../media/image176.wmf"/><Relationship Id="rId11" Type="http://schemas.openxmlformats.org/officeDocument/2006/relationships/image" Target="../media/image179.png"/><Relationship Id="rId5" Type="http://schemas.openxmlformats.org/officeDocument/2006/relationships/oleObject" Target="../embeddings/oleObject239.bin"/><Relationship Id="rId10" Type="http://schemas.openxmlformats.org/officeDocument/2006/relationships/image" Target="../media/image178.wmf"/><Relationship Id="rId4" Type="http://schemas.openxmlformats.org/officeDocument/2006/relationships/image" Target="../media/image175.wmf"/><Relationship Id="rId9" Type="http://schemas.openxmlformats.org/officeDocument/2006/relationships/oleObject" Target="../embeddings/oleObject241.bin"/></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18.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0.bin"/></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7.xml"/><Relationship Id="rId1" Type="http://schemas.openxmlformats.org/officeDocument/2006/relationships/vmlDrawing" Target="../drawings/vmlDrawing91.vml"/><Relationship Id="rId5" Type="http://schemas.openxmlformats.org/officeDocument/2006/relationships/image" Target="../media/image180.wmf"/><Relationship Id="rId4" Type="http://schemas.openxmlformats.org/officeDocument/2006/relationships/oleObject" Target="../embeddings/oleObject242.bin"/></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Layout" Target="../slideLayouts/slideLayout57.xml"/><Relationship Id="rId1" Type="http://schemas.openxmlformats.org/officeDocument/2006/relationships/vmlDrawing" Target="../drawings/vmlDrawing92.vml"/><Relationship Id="rId6" Type="http://schemas.openxmlformats.org/officeDocument/2006/relationships/image" Target="../media/image182.wmf"/><Relationship Id="rId5" Type="http://schemas.openxmlformats.org/officeDocument/2006/relationships/oleObject" Target="../embeddings/oleObject244.bin"/><Relationship Id="rId4" Type="http://schemas.openxmlformats.org/officeDocument/2006/relationships/image" Target="../media/image181.wmf"/></Relationships>
</file>

<file path=ppt/slides/_rels/slide142.xml.rels><?xml version="1.0" encoding="UTF-8" standalone="yes"?>
<Relationships xmlns="http://schemas.openxmlformats.org/package/2006/relationships"><Relationship Id="rId8" Type="http://schemas.openxmlformats.org/officeDocument/2006/relationships/image" Target="../media/image240.wmf"/><Relationship Id="rId13" Type="http://schemas.openxmlformats.org/officeDocument/2006/relationships/oleObject" Target="../embeddings/oleObject250.bin"/><Relationship Id="rId3" Type="http://schemas.openxmlformats.org/officeDocument/2006/relationships/oleObject" Target="../embeddings/oleObject245.bin"/><Relationship Id="rId7" Type="http://schemas.openxmlformats.org/officeDocument/2006/relationships/oleObject" Target="../embeddings/oleObject247.bin"/><Relationship Id="rId12" Type="http://schemas.openxmlformats.org/officeDocument/2006/relationships/image" Target="../media/image101.wmf"/><Relationship Id="rId2" Type="http://schemas.openxmlformats.org/officeDocument/2006/relationships/slideLayout" Target="../slideLayouts/slideLayout57.xml"/><Relationship Id="rId1" Type="http://schemas.openxmlformats.org/officeDocument/2006/relationships/vmlDrawing" Target="../drawings/vmlDrawing93.vml"/><Relationship Id="rId6" Type="http://schemas.openxmlformats.org/officeDocument/2006/relationships/image" Target="../media/image239.wmf"/><Relationship Id="rId11" Type="http://schemas.openxmlformats.org/officeDocument/2006/relationships/oleObject" Target="../embeddings/oleObject249.bin"/><Relationship Id="rId5" Type="http://schemas.openxmlformats.org/officeDocument/2006/relationships/oleObject" Target="../embeddings/oleObject246.bin"/><Relationship Id="rId10" Type="http://schemas.openxmlformats.org/officeDocument/2006/relationships/image" Target="../media/image100.wmf"/><Relationship Id="rId4" Type="http://schemas.openxmlformats.org/officeDocument/2006/relationships/image" Target="../media/image238.wmf"/><Relationship Id="rId9" Type="http://schemas.openxmlformats.org/officeDocument/2006/relationships/oleObject" Target="../embeddings/oleObject248.bin"/><Relationship Id="rId14" Type="http://schemas.openxmlformats.org/officeDocument/2006/relationships/image" Target="../media/image102.wmf"/></Relationships>
</file>

<file path=ppt/slides/_rels/slide143.x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oleObject" Target="../embeddings/oleObject251.bin"/><Relationship Id="rId7" Type="http://schemas.openxmlformats.org/officeDocument/2006/relationships/oleObject" Target="../embeddings/oleObject253.bin"/><Relationship Id="rId2" Type="http://schemas.openxmlformats.org/officeDocument/2006/relationships/slideLayout" Target="../slideLayouts/slideLayout57.xml"/><Relationship Id="rId1" Type="http://schemas.openxmlformats.org/officeDocument/2006/relationships/vmlDrawing" Target="../drawings/vmlDrawing94.vml"/><Relationship Id="rId6" Type="http://schemas.openxmlformats.org/officeDocument/2006/relationships/image" Target="../media/image242.wmf"/><Relationship Id="rId5" Type="http://schemas.openxmlformats.org/officeDocument/2006/relationships/oleObject" Target="../embeddings/oleObject252.bin"/><Relationship Id="rId4" Type="http://schemas.openxmlformats.org/officeDocument/2006/relationships/image" Target="../media/image241.wmf"/></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254.bin"/><Relationship Id="rId2" Type="http://schemas.openxmlformats.org/officeDocument/2006/relationships/slideLayout" Target="../slideLayouts/slideLayout57.xml"/><Relationship Id="rId1" Type="http://schemas.openxmlformats.org/officeDocument/2006/relationships/vmlDrawing" Target="../drawings/vmlDrawing95.vml"/><Relationship Id="rId6" Type="http://schemas.openxmlformats.org/officeDocument/2006/relationships/image" Target="../media/image244.wmf"/><Relationship Id="rId5" Type="http://schemas.openxmlformats.org/officeDocument/2006/relationships/oleObject" Target="../embeddings/oleObject255.bin"/><Relationship Id="rId4" Type="http://schemas.openxmlformats.org/officeDocument/2006/relationships/image" Target="../media/image243.wmf"/></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256.bin"/><Relationship Id="rId2" Type="http://schemas.openxmlformats.org/officeDocument/2006/relationships/slideLayout" Target="../slideLayouts/slideLayout57.xml"/><Relationship Id="rId1" Type="http://schemas.openxmlformats.org/officeDocument/2006/relationships/vmlDrawing" Target="../drawings/vmlDrawing96.vml"/><Relationship Id="rId4" Type="http://schemas.openxmlformats.org/officeDocument/2006/relationships/image" Target="../media/image245.wmf"/></Relationships>
</file>

<file path=ppt/slides/_rels/slide146.xml.rels><?xml version="1.0" encoding="UTF-8" standalone="yes"?>
<Relationships xmlns="http://schemas.openxmlformats.org/package/2006/relationships"><Relationship Id="rId8" Type="http://schemas.openxmlformats.org/officeDocument/2006/relationships/oleObject" Target="../embeddings/oleObject260.bin"/><Relationship Id="rId3" Type="http://schemas.openxmlformats.org/officeDocument/2006/relationships/oleObject" Target="../embeddings/oleObject257.bin"/><Relationship Id="rId7" Type="http://schemas.openxmlformats.org/officeDocument/2006/relationships/oleObject" Target="../embeddings/oleObject259.bin"/><Relationship Id="rId2" Type="http://schemas.openxmlformats.org/officeDocument/2006/relationships/slideLayout" Target="../slideLayouts/slideLayout57.xml"/><Relationship Id="rId1" Type="http://schemas.openxmlformats.org/officeDocument/2006/relationships/vmlDrawing" Target="../drawings/vmlDrawing97.vml"/><Relationship Id="rId6" Type="http://schemas.openxmlformats.org/officeDocument/2006/relationships/image" Target="../media/image243.wmf"/><Relationship Id="rId11" Type="http://schemas.openxmlformats.org/officeDocument/2006/relationships/image" Target="../media/image248.wmf"/><Relationship Id="rId5" Type="http://schemas.openxmlformats.org/officeDocument/2006/relationships/oleObject" Target="../embeddings/oleObject258.bin"/><Relationship Id="rId10" Type="http://schemas.openxmlformats.org/officeDocument/2006/relationships/oleObject" Target="../embeddings/oleObject261.bin"/><Relationship Id="rId4" Type="http://schemas.openxmlformats.org/officeDocument/2006/relationships/image" Target="../media/image246.wmf"/><Relationship Id="rId9" Type="http://schemas.openxmlformats.org/officeDocument/2006/relationships/image" Target="../media/image247.wmf"/></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262.bin"/><Relationship Id="rId2" Type="http://schemas.openxmlformats.org/officeDocument/2006/relationships/slideLayout" Target="../slideLayouts/slideLayout57.xml"/><Relationship Id="rId1" Type="http://schemas.openxmlformats.org/officeDocument/2006/relationships/vmlDrawing" Target="../drawings/vmlDrawing98.vml"/><Relationship Id="rId4" Type="http://schemas.openxmlformats.org/officeDocument/2006/relationships/image" Target="../media/image249.wmf"/></Relationships>
</file>

<file path=ppt/slides/_rels/slide148.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263.bin"/><Relationship Id="rId7" Type="http://schemas.openxmlformats.org/officeDocument/2006/relationships/oleObject" Target="../embeddings/oleObject265.bin"/><Relationship Id="rId2" Type="http://schemas.openxmlformats.org/officeDocument/2006/relationships/slideLayout" Target="../slideLayouts/slideLayout57.xml"/><Relationship Id="rId1" Type="http://schemas.openxmlformats.org/officeDocument/2006/relationships/vmlDrawing" Target="../drawings/vmlDrawing99.vml"/><Relationship Id="rId6" Type="http://schemas.openxmlformats.org/officeDocument/2006/relationships/image" Target="../media/image101.wmf"/><Relationship Id="rId5" Type="http://schemas.openxmlformats.org/officeDocument/2006/relationships/oleObject" Target="../embeddings/oleObject264.bin"/><Relationship Id="rId4" Type="http://schemas.openxmlformats.org/officeDocument/2006/relationships/image" Target="../media/image100.wmf"/></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266.bin"/><Relationship Id="rId2" Type="http://schemas.openxmlformats.org/officeDocument/2006/relationships/slideLayout" Target="../slideLayouts/slideLayout57.xml"/><Relationship Id="rId1" Type="http://schemas.openxmlformats.org/officeDocument/2006/relationships/vmlDrawing" Target="../drawings/vmlDrawing100.vml"/><Relationship Id="rId4" Type="http://schemas.openxmlformats.org/officeDocument/2006/relationships/image" Target="../media/image250.wmf"/></Relationships>
</file>

<file path=ppt/slides/_rels/slide1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4.wmf"/></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267.bin"/><Relationship Id="rId2" Type="http://schemas.openxmlformats.org/officeDocument/2006/relationships/slideLayout" Target="../slideLayouts/slideLayout57.xml"/><Relationship Id="rId1" Type="http://schemas.openxmlformats.org/officeDocument/2006/relationships/vmlDrawing" Target="../drawings/vmlDrawing101.vml"/><Relationship Id="rId6" Type="http://schemas.openxmlformats.org/officeDocument/2006/relationships/image" Target="../media/image240.wmf"/><Relationship Id="rId5" Type="http://schemas.openxmlformats.org/officeDocument/2006/relationships/oleObject" Target="../embeddings/oleObject268.bin"/><Relationship Id="rId4" Type="http://schemas.openxmlformats.org/officeDocument/2006/relationships/image" Target="../media/image251.wmf"/></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269.bin"/><Relationship Id="rId2" Type="http://schemas.openxmlformats.org/officeDocument/2006/relationships/slideLayout" Target="../slideLayouts/slideLayout57.xml"/><Relationship Id="rId1" Type="http://schemas.openxmlformats.org/officeDocument/2006/relationships/vmlDrawing" Target="../drawings/vmlDrawing102.vml"/><Relationship Id="rId6" Type="http://schemas.openxmlformats.org/officeDocument/2006/relationships/image" Target="../media/image240.wmf"/><Relationship Id="rId5" Type="http://schemas.openxmlformats.org/officeDocument/2006/relationships/oleObject" Target="../embeddings/oleObject270.bin"/><Relationship Id="rId4" Type="http://schemas.openxmlformats.org/officeDocument/2006/relationships/image" Target="../media/image252.wmf"/></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271.bin"/><Relationship Id="rId2" Type="http://schemas.openxmlformats.org/officeDocument/2006/relationships/slideLayout" Target="../slideLayouts/slideLayout57.xml"/><Relationship Id="rId1" Type="http://schemas.openxmlformats.org/officeDocument/2006/relationships/vmlDrawing" Target="../drawings/vmlDrawing103.vml"/><Relationship Id="rId6" Type="http://schemas.openxmlformats.org/officeDocument/2006/relationships/image" Target="../media/image253.wmf"/><Relationship Id="rId5" Type="http://schemas.openxmlformats.org/officeDocument/2006/relationships/oleObject" Target="../embeddings/oleObject272.bin"/><Relationship Id="rId4" Type="http://schemas.openxmlformats.org/officeDocument/2006/relationships/image" Target="../media/image240.wmf"/></Relationships>
</file>

<file path=ppt/slides/_rels/slide153.xml.rels><?xml version="1.0" encoding="UTF-8" standalone="yes"?>
<Relationships xmlns="http://schemas.openxmlformats.org/package/2006/relationships"><Relationship Id="rId8" Type="http://schemas.openxmlformats.org/officeDocument/2006/relationships/oleObject" Target="../embeddings/oleObject275.bin"/><Relationship Id="rId3" Type="http://schemas.openxmlformats.org/officeDocument/2006/relationships/notesSlide" Target="../notesSlides/notesSlide4.xml"/><Relationship Id="rId7" Type="http://schemas.openxmlformats.org/officeDocument/2006/relationships/image" Target="../media/image254.wmf"/><Relationship Id="rId12" Type="http://schemas.openxmlformats.org/officeDocument/2006/relationships/image" Target="../media/image256.wmf"/><Relationship Id="rId2" Type="http://schemas.openxmlformats.org/officeDocument/2006/relationships/slideLayout" Target="../slideLayouts/slideLayout57.xml"/><Relationship Id="rId1" Type="http://schemas.openxmlformats.org/officeDocument/2006/relationships/vmlDrawing" Target="../drawings/vmlDrawing104.vml"/><Relationship Id="rId6" Type="http://schemas.openxmlformats.org/officeDocument/2006/relationships/oleObject" Target="../embeddings/oleObject274.bin"/><Relationship Id="rId11" Type="http://schemas.openxmlformats.org/officeDocument/2006/relationships/oleObject" Target="../embeddings/oleObject277.bin"/><Relationship Id="rId5" Type="http://schemas.openxmlformats.org/officeDocument/2006/relationships/image" Target="../media/image240.wmf"/><Relationship Id="rId10" Type="http://schemas.openxmlformats.org/officeDocument/2006/relationships/oleObject" Target="../embeddings/oleObject276.bin"/><Relationship Id="rId4" Type="http://schemas.openxmlformats.org/officeDocument/2006/relationships/oleObject" Target="../embeddings/oleObject273.bin"/><Relationship Id="rId9" Type="http://schemas.openxmlformats.org/officeDocument/2006/relationships/image" Target="../media/image255.wmf"/></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57.xml"/></Relationships>
</file>

<file path=ppt/slides/_rels/slide156.xml.rels><?xml version="1.0" encoding="UTF-8" standalone="yes"?>
<Relationships xmlns="http://schemas.openxmlformats.org/package/2006/relationships"><Relationship Id="rId2" Type="http://schemas.openxmlformats.org/officeDocument/2006/relationships/image" Target="../media/image257.tmp"/><Relationship Id="rId1" Type="http://schemas.openxmlformats.org/officeDocument/2006/relationships/slideLayout" Target="../slideLayouts/slideLayout57.x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278.bin"/><Relationship Id="rId2" Type="http://schemas.openxmlformats.org/officeDocument/2006/relationships/slideLayout" Target="../slideLayouts/slideLayout57.xml"/><Relationship Id="rId1" Type="http://schemas.openxmlformats.org/officeDocument/2006/relationships/vmlDrawing" Target="../drawings/vmlDrawing105.vml"/><Relationship Id="rId6" Type="http://schemas.openxmlformats.org/officeDocument/2006/relationships/image" Target="../media/image258.wmf"/><Relationship Id="rId5" Type="http://schemas.openxmlformats.org/officeDocument/2006/relationships/oleObject" Target="../embeddings/oleObject279.bin"/><Relationship Id="rId4" Type="http://schemas.openxmlformats.org/officeDocument/2006/relationships/image" Target="../media/image49.wmf"/></Relationships>
</file>

<file path=ppt/slides/_rels/slide158.xml.rels><?xml version="1.0" encoding="UTF-8" standalone="yes"?>
<Relationships xmlns="http://schemas.openxmlformats.org/package/2006/relationships"><Relationship Id="rId8" Type="http://schemas.openxmlformats.org/officeDocument/2006/relationships/image" Target="../media/image261.wmf"/><Relationship Id="rId3" Type="http://schemas.openxmlformats.org/officeDocument/2006/relationships/oleObject" Target="../embeddings/oleObject280.bin"/><Relationship Id="rId7" Type="http://schemas.openxmlformats.org/officeDocument/2006/relationships/oleObject" Target="../embeddings/oleObject282.bin"/><Relationship Id="rId12" Type="http://schemas.openxmlformats.org/officeDocument/2006/relationships/image" Target="../media/image263.wmf"/><Relationship Id="rId2" Type="http://schemas.openxmlformats.org/officeDocument/2006/relationships/slideLayout" Target="../slideLayouts/slideLayout57.xml"/><Relationship Id="rId1" Type="http://schemas.openxmlformats.org/officeDocument/2006/relationships/vmlDrawing" Target="../drawings/vmlDrawing106.vml"/><Relationship Id="rId6" Type="http://schemas.openxmlformats.org/officeDocument/2006/relationships/image" Target="../media/image260.wmf"/><Relationship Id="rId11" Type="http://schemas.openxmlformats.org/officeDocument/2006/relationships/oleObject" Target="../embeddings/oleObject284.bin"/><Relationship Id="rId5" Type="http://schemas.openxmlformats.org/officeDocument/2006/relationships/oleObject" Target="../embeddings/oleObject281.bin"/><Relationship Id="rId10" Type="http://schemas.openxmlformats.org/officeDocument/2006/relationships/image" Target="../media/image262.wmf"/><Relationship Id="rId4" Type="http://schemas.openxmlformats.org/officeDocument/2006/relationships/image" Target="../media/image259.wmf"/><Relationship Id="rId9" Type="http://schemas.openxmlformats.org/officeDocument/2006/relationships/oleObject" Target="../embeddings/oleObject283.bin"/></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285.bin"/><Relationship Id="rId2" Type="http://schemas.openxmlformats.org/officeDocument/2006/relationships/slideLayout" Target="../slideLayouts/slideLayout57.xml"/><Relationship Id="rId1" Type="http://schemas.openxmlformats.org/officeDocument/2006/relationships/vmlDrawing" Target="../drawings/vmlDrawing107.vml"/><Relationship Id="rId5" Type="http://schemas.openxmlformats.org/officeDocument/2006/relationships/image" Target="../media/image5.tmp"/><Relationship Id="rId4" Type="http://schemas.openxmlformats.org/officeDocument/2006/relationships/image" Target="../media/image264.wmf"/></Relationships>
</file>

<file path=ppt/slides/_rels/slide16.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286.bin"/><Relationship Id="rId7" Type="http://schemas.openxmlformats.org/officeDocument/2006/relationships/oleObject" Target="../embeddings/oleObject288.bin"/><Relationship Id="rId2" Type="http://schemas.openxmlformats.org/officeDocument/2006/relationships/slideLayout" Target="../slideLayouts/slideLayout57.xml"/><Relationship Id="rId1" Type="http://schemas.openxmlformats.org/officeDocument/2006/relationships/vmlDrawing" Target="../drawings/vmlDrawing108.vml"/><Relationship Id="rId6" Type="http://schemas.openxmlformats.org/officeDocument/2006/relationships/image" Target="../media/image101.wmf"/><Relationship Id="rId5" Type="http://schemas.openxmlformats.org/officeDocument/2006/relationships/oleObject" Target="../embeddings/oleObject287.bin"/><Relationship Id="rId4" Type="http://schemas.openxmlformats.org/officeDocument/2006/relationships/image" Target="../media/image100.wmf"/></Relationships>
</file>

<file path=ppt/slides/_rels/slide161.xml.rels><?xml version="1.0" encoding="UTF-8" standalone="yes"?>
<Relationships xmlns="http://schemas.openxmlformats.org/package/2006/relationships"><Relationship Id="rId3" Type="http://schemas.openxmlformats.org/officeDocument/2006/relationships/oleObject" Target="../embeddings/oleObject289.bin"/><Relationship Id="rId2" Type="http://schemas.openxmlformats.org/officeDocument/2006/relationships/slideLayout" Target="../slideLayouts/slideLayout57.xml"/><Relationship Id="rId1" Type="http://schemas.openxmlformats.org/officeDocument/2006/relationships/vmlDrawing" Target="../drawings/vmlDrawing109.vml"/><Relationship Id="rId4" Type="http://schemas.openxmlformats.org/officeDocument/2006/relationships/image" Target="../media/image265.wmf"/></Relationships>
</file>

<file path=ppt/slides/_rels/slide162.xml.rels><?xml version="1.0" encoding="UTF-8" standalone="yes"?>
<Relationships xmlns="http://schemas.openxmlformats.org/package/2006/relationships"><Relationship Id="rId3" Type="http://schemas.openxmlformats.org/officeDocument/2006/relationships/oleObject" Target="../embeddings/oleObject290.bin"/><Relationship Id="rId2" Type="http://schemas.openxmlformats.org/officeDocument/2006/relationships/slideLayout" Target="../slideLayouts/slideLayout57.xml"/><Relationship Id="rId1" Type="http://schemas.openxmlformats.org/officeDocument/2006/relationships/vmlDrawing" Target="../drawings/vmlDrawing110.vml"/><Relationship Id="rId4" Type="http://schemas.openxmlformats.org/officeDocument/2006/relationships/image" Target="../media/image266.wmf"/></Relationships>
</file>

<file path=ppt/slides/_rels/slide163.x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oleObject" Target="../embeddings/oleObject291.bin"/><Relationship Id="rId7" Type="http://schemas.openxmlformats.org/officeDocument/2006/relationships/oleObject" Target="../embeddings/oleObject293.bin"/><Relationship Id="rId12" Type="http://schemas.openxmlformats.org/officeDocument/2006/relationships/image" Target="../media/image271.wmf"/><Relationship Id="rId2" Type="http://schemas.openxmlformats.org/officeDocument/2006/relationships/slideLayout" Target="../slideLayouts/slideLayout57.xml"/><Relationship Id="rId1" Type="http://schemas.openxmlformats.org/officeDocument/2006/relationships/vmlDrawing" Target="../drawings/vmlDrawing111.vml"/><Relationship Id="rId6" Type="http://schemas.openxmlformats.org/officeDocument/2006/relationships/image" Target="../media/image268.wmf"/><Relationship Id="rId11" Type="http://schemas.openxmlformats.org/officeDocument/2006/relationships/oleObject" Target="../embeddings/oleObject295.bin"/><Relationship Id="rId5" Type="http://schemas.openxmlformats.org/officeDocument/2006/relationships/oleObject" Target="../embeddings/oleObject292.bin"/><Relationship Id="rId10" Type="http://schemas.openxmlformats.org/officeDocument/2006/relationships/image" Target="../media/image270.wmf"/><Relationship Id="rId4" Type="http://schemas.openxmlformats.org/officeDocument/2006/relationships/image" Target="../media/image267.wmf"/><Relationship Id="rId9" Type="http://schemas.openxmlformats.org/officeDocument/2006/relationships/oleObject" Target="../embeddings/oleObject294.bin"/></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296.bin"/><Relationship Id="rId2" Type="http://schemas.openxmlformats.org/officeDocument/2006/relationships/slideLayout" Target="../slideLayouts/slideLayout57.xml"/><Relationship Id="rId1" Type="http://schemas.openxmlformats.org/officeDocument/2006/relationships/vmlDrawing" Target="../drawings/vmlDrawing112.vml"/><Relationship Id="rId4" Type="http://schemas.openxmlformats.org/officeDocument/2006/relationships/image" Target="../media/image272.wmf"/></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297.bin"/><Relationship Id="rId2" Type="http://schemas.openxmlformats.org/officeDocument/2006/relationships/slideLayout" Target="../slideLayouts/slideLayout57.xml"/><Relationship Id="rId1" Type="http://schemas.openxmlformats.org/officeDocument/2006/relationships/vmlDrawing" Target="../drawings/vmlDrawing113.vml"/><Relationship Id="rId5" Type="http://schemas.openxmlformats.org/officeDocument/2006/relationships/image" Target="../media/image274.tmp"/><Relationship Id="rId4" Type="http://schemas.openxmlformats.org/officeDocument/2006/relationships/image" Target="../media/image273.wmf"/></Relationships>
</file>

<file path=ppt/slides/_rels/slide1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25.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2.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29.bin"/><Relationship Id="rId4" Type="http://schemas.openxmlformats.org/officeDocument/2006/relationships/image" Target="../media/image35.wmf"/><Relationship Id="rId9" Type="http://schemas.openxmlformats.org/officeDocument/2006/relationships/image" Target="../media/image27.tmp"/></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32.bin"/><Relationship Id="rId4" Type="http://schemas.openxmlformats.org/officeDocument/2006/relationships/image" Target="../media/image38.wmf"/></Relationships>
</file>

<file path=ppt/slides/_rels/slide29.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41.wmf"/><Relationship Id="rId11" Type="http://schemas.openxmlformats.org/officeDocument/2006/relationships/image" Target="../media/image27.tmp"/><Relationship Id="rId5" Type="http://schemas.openxmlformats.org/officeDocument/2006/relationships/oleObject" Target="../embeddings/oleObject34.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6.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38.bin"/><Relationship Id="rId4" Type="http://schemas.openxmlformats.org/officeDocument/2006/relationships/image" Target="../media/image44.wmf"/><Relationship Id="rId9" Type="http://schemas.openxmlformats.org/officeDocument/2006/relationships/image" Target="../media/image27.tmp"/></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image" Target="../media/image27.tmp"/><Relationship Id="rId4" Type="http://schemas.openxmlformats.org/officeDocument/2006/relationships/image" Target="../media/image47.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3.xml"/><Relationship Id="rId1" Type="http://schemas.openxmlformats.org/officeDocument/2006/relationships/vmlDrawing" Target="../drawings/vmlDrawing17.vml"/><Relationship Id="rId5" Type="http://schemas.openxmlformats.org/officeDocument/2006/relationships/image" Target="../media/image27.tmp"/><Relationship Id="rId4" Type="http://schemas.openxmlformats.org/officeDocument/2006/relationships/image" Target="../media/image4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50.wmf"/><Relationship Id="rId5" Type="http://schemas.openxmlformats.org/officeDocument/2006/relationships/oleObject" Target="../embeddings/oleObject43.bin"/><Relationship Id="rId4" Type="http://schemas.openxmlformats.org/officeDocument/2006/relationships/image" Target="../media/image4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51.wmf"/><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image" Target="../media/image49.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52.wmf"/><Relationship Id="rId5" Type="http://schemas.openxmlformats.org/officeDocument/2006/relationships/oleObject" Target="../embeddings/oleObject48.bin"/><Relationship Id="rId4" Type="http://schemas.openxmlformats.org/officeDocument/2006/relationships/image" Target="../media/image4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6.wmf"/><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54.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image" Target="../media/image27.tmp"/><Relationship Id="rId10" Type="http://schemas.openxmlformats.org/officeDocument/2006/relationships/image" Target="../media/image55.wmf"/><Relationship Id="rId4" Type="http://schemas.openxmlformats.org/officeDocument/2006/relationships/image" Target="../media/image53.wmf"/><Relationship Id="rId9" Type="http://schemas.openxmlformats.org/officeDocument/2006/relationships/oleObject" Target="../embeddings/oleObject52.bin"/><Relationship Id="rId14" Type="http://schemas.openxmlformats.org/officeDocument/2006/relationships/image" Target="../media/image5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59.wmf"/><Relationship Id="rId5" Type="http://schemas.openxmlformats.org/officeDocument/2006/relationships/oleObject" Target="../embeddings/oleObject56.bin"/><Relationship Id="rId4" Type="http://schemas.openxmlformats.org/officeDocument/2006/relationships/image" Target="../media/image58.wmf"/></Relationships>
</file>

<file path=ppt/slides/_rels/slide39.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13.xml"/><Relationship Id="rId6" Type="http://schemas.openxmlformats.org/officeDocument/2006/relationships/image" Target="../media/image64.jpeg"/><Relationship Id="rId5" Type="http://schemas.openxmlformats.org/officeDocument/2006/relationships/image" Target="../media/image63.jpeg"/><Relationship Id="rId4" Type="http://schemas.openxmlformats.org/officeDocument/2006/relationships/image" Target="../media/image62.jpeg"/></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3.xml"/><Relationship Id="rId1" Type="http://schemas.openxmlformats.org/officeDocument/2006/relationships/vmlDrawing" Target="../drawings/vmlDrawing23.vml"/><Relationship Id="rId4" Type="http://schemas.openxmlformats.org/officeDocument/2006/relationships/image" Target="../media/image65.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image" Target="../media/image6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3.xml"/><Relationship Id="rId1" Type="http://schemas.openxmlformats.org/officeDocument/2006/relationships/vmlDrawing" Target="../drawings/vmlDrawing25.vml"/><Relationship Id="rId4" Type="http://schemas.openxmlformats.org/officeDocument/2006/relationships/image" Target="../media/image6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3.xml"/><Relationship Id="rId1" Type="http://schemas.openxmlformats.org/officeDocument/2006/relationships/vmlDrawing" Target="../drawings/vmlDrawing26.vml"/><Relationship Id="rId4" Type="http://schemas.openxmlformats.org/officeDocument/2006/relationships/image" Target="../media/image68.wmf"/></Relationships>
</file>

<file path=ppt/slides/_rels/slide44.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66.bin"/><Relationship Id="rId18" Type="http://schemas.openxmlformats.org/officeDocument/2006/relationships/image" Target="../media/image76.wmf"/><Relationship Id="rId26" Type="http://schemas.openxmlformats.org/officeDocument/2006/relationships/image" Target="../media/image80.wmf"/><Relationship Id="rId3" Type="http://schemas.openxmlformats.org/officeDocument/2006/relationships/oleObject" Target="../embeddings/oleObject61.bin"/><Relationship Id="rId21" Type="http://schemas.openxmlformats.org/officeDocument/2006/relationships/oleObject" Target="../embeddings/oleObject70.bin"/><Relationship Id="rId7" Type="http://schemas.openxmlformats.org/officeDocument/2006/relationships/oleObject" Target="../embeddings/oleObject63.bin"/><Relationship Id="rId12" Type="http://schemas.openxmlformats.org/officeDocument/2006/relationships/image" Target="../media/image73.wmf"/><Relationship Id="rId17" Type="http://schemas.openxmlformats.org/officeDocument/2006/relationships/oleObject" Target="../embeddings/oleObject68.bin"/><Relationship Id="rId25" Type="http://schemas.openxmlformats.org/officeDocument/2006/relationships/oleObject" Target="../embeddings/oleObject72.bin"/><Relationship Id="rId2" Type="http://schemas.openxmlformats.org/officeDocument/2006/relationships/slideLayout" Target="../slideLayouts/slideLayout13.xml"/><Relationship Id="rId16" Type="http://schemas.openxmlformats.org/officeDocument/2006/relationships/image" Target="../media/image75.wmf"/><Relationship Id="rId20" Type="http://schemas.openxmlformats.org/officeDocument/2006/relationships/image" Target="../media/image77.wmf"/><Relationship Id="rId29" Type="http://schemas.openxmlformats.org/officeDocument/2006/relationships/oleObject" Target="../embeddings/oleObject74.bin"/><Relationship Id="rId1" Type="http://schemas.openxmlformats.org/officeDocument/2006/relationships/vmlDrawing" Target="../drawings/vmlDrawing27.vml"/><Relationship Id="rId6" Type="http://schemas.openxmlformats.org/officeDocument/2006/relationships/image" Target="../media/image70.wmf"/><Relationship Id="rId11" Type="http://schemas.openxmlformats.org/officeDocument/2006/relationships/oleObject" Target="../embeddings/oleObject65.bin"/><Relationship Id="rId24" Type="http://schemas.openxmlformats.org/officeDocument/2006/relationships/image" Target="../media/image79.wmf"/><Relationship Id="rId5" Type="http://schemas.openxmlformats.org/officeDocument/2006/relationships/oleObject" Target="../embeddings/oleObject62.bin"/><Relationship Id="rId15" Type="http://schemas.openxmlformats.org/officeDocument/2006/relationships/oleObject" Target="../embeddings/oleObject67.bin"/><Relationship Id="rId23" Type="http://schemas.openxmlformats.org/officeDocument/2006/relationships/oleObject" Target="../embeddings/oleObject71.bin"/><Relationship Id="rId28" Type="http://schemas.openxmlformats.org/officeDocument/2006/relationships/image" Target="../media/image81.wmf"/><Relationship Id="rId10" Type="http://schemas.openxmlformats.org/officeDocument/2006/relationships/image" Target="../media/image72.wmf"/><Relationship Id="rId19" Type="http://schemas.openxmlformats.org/officeDocument/2006/relationships/oleObject" Target="../embeddings/oleObject69.bin"/><Relationship Id="rId4" Type="http://schemas.openxmlformats.org/officeDocument/2006/relationships/image" Target="../media/image69.wmf"/><Relationship Id="rId9" Type="http://schemas.openxmlformats.org/officeDocument/2006/relationships/oleObject" Target="../embeddings/oleObject64.bin"/><Relationship Id="rId14" Type="http://schemas.openxmlformats.org/officeDocument/2006/relationships/image" Target="../media/image74.wmf"/><Relationship Id="rId22" Type="http://schemas.openxmlformats.org/officeDocument/2006/relationships/image" Target="../media/image78.wmf"/><Relationship Id="rId27" Type="http://schemas.openxmlformats.org/officeDocument/2006/relationships/oleObject" Target="../embeddings/oleObject73.bin"/><Relationship Id="rId30" Type="http://schemas.openxmlformats.org/officeDocument/2006/relationships/image" Target="../media/image82.wmf"/></Relationships>
</file>

<file path=ppt/slides/_rels/slide45.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80.bin"/><Relationship Id="rId18" Type="http://schemas.openxmlformats.org/officeDocument/2006/relationships/image" Target="../media/image90.wmf"/><Relationship Id="rId26" Type="http://schemas.openxmlformats.org/officeDocument/2006/relationships/image" Target="../media/image94.wmf"/><Relationship Id="rId3" Type="http://schemas.openxmlformats.org/officeDocument/2006/relationships/oleObject" Target="../embeddings/oleObject75.bin"/><Relationship Id="rId21" Type="http://schemas.openxmlformats.org/officeDocument/2006/relationships/oleObject" Target="../embeddings/oleObject84.bin"/><Relationship Id="rId7" Type="http://schemas.openxmlformats.org/officeDocument/2006/relationships/oleObject" Target="../embeddings/oleObject77.bin"/><Relationship Id="rId12" Type="http://schemas.openxmlformats.org/officeDocument/2006/relationships/image" Target="../media/image87.wmf"/><Relationship Id="rId17" Type="http://schemas.openxmlformats.org/officeDocument/2006/relationships/oleObject" Target="../embeddings/oleObject82.bin"/><Relationship Id="rId25" Type="http://schemas.openxmlformats.org/officeDocument/2006/relationships/oleObject" Target="../embeddings/oleObject86.bin"/><Relationship Id="rId2" Type="http://schemas.openxmlformats.org/officeDocument/2006/relationships/slideLayout" Target="../slideLayouts/slideLayout13.xml"/><Relationship Id="rId16" Type="http://schemas.openxmlformats.org/officeDocument/2006/relationships/image" Target="../media/image89.wmf"/><Relationship Id="rId20" Type="http://schemas.openxmlformats.org/officeDocument/2006/relationships/image" Target="../media/image91.wmf"/><Relationship Id="rId1" Type="http://schemas.openxmlformats.org/officeDocument/2006/relationships/vmlDrawing" Target="../drawings/vmlDrawing28.vml"/><Relationship Id="rId6" Type="http://schemas.openxmlformats.org/officeDocument/2006/relationships/image" Target="../media/image84.wmf"/><Relationship Id="rId11" Type="http://schemas.openxmlformats.org/officeDocument/2006/relationships/oleObject" Target="../embeddings/oleObject79.bin"/><Relationship Id="rId24" Type="http://schemas.openxmlformats.org/officeDocument/2006/relationships/image" Target="../media/image93.wmf"/><Relationship Id="rId5" Type="http://schemas.openxmlformats.org/officeDocument/2006/relationships/oleObject" Target="../embeddings/oleObject76.bin"/><Relationship Id="rId15" Type="http://schemas.openxmlformats.org/officeDocument/2006/relationships/oleObject" Target="../embeddings/oleObject81.bin"/><Relationship Id="rId23" Type="http://schemas.openxmlformats.org/officeDocument/2006/relationships/oleObject" Target="../embeddings/oleObject85.bin"/><Relationship Id="rId28" Type="http://schemas.openxmlformats.org/officeDocument/2006/relationships/image" Target="../media/image95.wmf"/><Relationship Id="rId10" Type="http://schemas.openxmlformats.org/officeDocument/2006/relationships/image" Target="../media/image86.wmf"/><Relationship Id="rId19" Type="http://schemas.openxmlformats.org/officeDocument/2006/relationships/oleObject" Target="../embeddings/oleObject83.bin"/><Relationship Id="rId4" Type="http://schemas.openxmlformats.org/officeDocument/2006/relationships/image" Target="../media/image83.wmf"/><Relationship Id="rId9" Type="http://schemas.openxmlformats.org/officeDocument/2006/relationships/oleObject" Target="../embeddings/oleObject78.bin"/><Relationship Id="rId14" Type="http://schemas.openxmlformats.org/officeDocument/2006/relationships/image" Target="../media/image88.wmf"/><Relationship Id="rId22" Type="http://schemas.openxmlformats.org/officeDocument/2006/relationships/image" Target="../media/image92.wmf"/><Relationship Id="rId27" Type="http://schemas.openxmlformats.org/officeDocument/2006/relationships/oleObject" Target="../embeddings/oleObject87.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4.xml"/><Relationship Id="rId1" Type="http://schemas.openxmlformats.org/officeDocument/2006/relationships/vmlDrawing" Target="../drawings/vmlDrawing29.vml"/><Relationship Id="rId4" Type="http://schemas.openxmlformats.org/officeDocument/2006/relationships/image" Target="../media/image96.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4.xml"/><Relationship Id="rId1" Type="http://schemas.openxmlformats.org/officeDocument/2006/relationships/vmlDrawing" Target="../drawings/vmlDrawing30.vml"/><Relationship Id="rId6" Type="http://schemas.openxmlformats.org/officeDocument/2006/relationships/image" Target="../media/image98.wmf"/><Relationship Id="rId5" Type="http://schemas.openxmlformats.org/officeDocument/2006/relationships/oleObject" Target="../embeddings/oleObject90.bin"/><Relationship Id="rId4" Type="http://schemas.openxmlformats.org/officeDocument/2006/relationships/image" Target="../media/image9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99.tmp"/><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4.xml"/><Relationship Id="rId1" Type="http://schemas.openxmlformats.org/officeDocument/2006/relationships/vmlDrawing" Target="../drawings/vmlDrawing31.vml"/><Relationship Id="rId4" Type="http://schemas.openxmlformats.org/officeDocument/2006/relationships/image" Target="../media/image51.wmf"/></Relationships>
</file>

<file path=ppt/slides/_rels/slide61.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4.xml"/><Relationship Id="rId1" Type="http://schemas.openxmlformats.org/officeDocument/2006/relationships/vmlDrawing" Target="../drawings/vmlDrawing32.vml"/><Relationship Id="rId6" Type="http://schemas.openxmlformats.org/officeDocument/2006/relationships/image" Target="../media/image101.wmf"/><Relationship Id="rId5" Type="http://schemas.openxmlformats.org/officeDocument/2006/relationships/oleObject" Target="../embeddings/oleObject93.bin"/><Relationship Id="rId4" Type="http://schemas.openxmlformats.org/officeDocument/2006/relationships/image" Target="../media/image100.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4.xml"/><Relationship Id="rId1" Type="http://schemas.openxmlformats.org/officeDocument/2006/relationships/vmlDrawing" Target="../drawings/vmlDrawing33.vml"/><Relationship Id="rId6" Type="http://schemas.openxmlformats.org/officeDocument/2006/relationships/image" Target="../media/image104.wmf"/><Relationship Id="rId5" Type="http://schemas.openxmlformats.org/officeDocument/2006/relationships/oleObject" Target="../embeddings/oleObject96.bin"/><Relationship Id="rId4" Type="http://schemas.openxmlformats.org/officeDocument/2006/relationships/image" Target="../media/image103.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4.xml"/><Relationship Id="rId1" Type="http://schemas.openxmlformats.org/officeDocument/2006/relationships/vmlDrawing" Target="../drawings/vmlDrawing34.vml"/><Relationship Id="rId4" Type="http://schemas.openxmlformats.org/officeDocument/2006/relationships/image" Target="../media/image105.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4.xml"/><Relationship Id="rId1" Type="http://schemas.openxmlformats.org/officeDocument/2006/relationships/vmlDrawing" Target="../drawings/vmlDrawing35.vml"/><Relationship Id="rId6" Type="http://schemas.openxmlformats.org/officeDocument/2006/relationships/image" Target="../media/image107.wmf"/><Relationship Id="rId5" Type="http://schemas.openxmlformats.org/officeDocument/2006/relationships/oleObject" Target="../embeddings/oleObject99.bin"/><Relationship Id="rId4" Type="http://schemas.openxmlformats.org/officeDocument/2006/relationships/image" Target="../media/image106.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112.wmf"/><Relationship Id="rId2" Type="http://schemas.openxmlformats.org/officeDocument/2006/relationships/slideLayout" Target="../slideLayouts/slideLayout24.xml"/><Relationship Id="rId1" Type="http://schemas.openxmlformats.org/officeDocument/2006/relationships/vmlDrawing" Target="../drawings/vmlDrawing36.vml"/><Relationship Id="rId6" Type="http://schemas.openxmlformats.org/officeDocument/2006/relationships/image" Target="../media/image109.wmf"/><Relationship Id="rId11" Type="http://schemas.openxmlformats.org/officeDocument/2006/relationships/oleObject" Target="../embeddings/oleObject104.bin"/><Relationship Id="rId5" Type="http://schemas.openxmlformats.org/officeDocument/2006/relationships/oleObject" Target="../embeddings/oleObject101.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0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4.xml"/><Relationship Id="rId1" Type="http://schemas.openxmlformats.org/officeDocument/2006/relationships/vmlDrawing" Target="../drawings/vmlDrawing37.vml"/><Relationship Id="rId4" Type="http://schemas.openxmlformats.org/officeDocument/2006/relationships/image" Target="../media/image113.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4.xml"/><Relationship Id="rId1" Type="http://schemas.openxmlformats.org/officeDocument/2006/relationships/vmlDrawing" Target="../drawings/vmlDrawing38.vml"/><Relationship Id="rId4" Type="http://schemas.openxmlformats.org/officeDocument/2006/relationships/image" Target="../media/image114.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4.xml"/><Relationship Id="rId1" Type="http://schemas.openxmlformats.org/officeDocument/2006/relationships/vmlDrawing" Target="../drawings/vmlDrawing39.vml"/><Relationship Id="rId6" Type="http://schemas.openxmlformats.org/officeDocument/2006/relationships/image" Target="../media/image116.wmf"/><Relationship Id="rId5" Type="http://schemas.openxmlformats.org/officeDocument/2006/relationships/oleObject" Target="../embeddings/oleObject108.bin"/><Relationship Id="rId4" Type="http://schemas.openxmlformats.org/officeDocument/2006/relationships/image" Target="../media/image115.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24.xml"/><Relationship Id="rId1" Type="http://schemas.openxmlformats.org/officeDocument/2006/relationships/vmlDrawing" Target="../drawings/vmlDrawing40.vml"/><Relationship Id="rId4" Type="http://schemas.openxmlformats.org/officeDocument/2006/relationships/image" Target="../media/image117.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10.bin"/><Relationship Id="rId7" Type="http://schemas.openxmlformats.org/officeDocument/2006/relationships/image" Target="../media/image119.tmp"/><Relationship Id="rId2" Type="http://schemas.openxmlformats.org/officeDocument/2006/relationships/slideLayout" Target="../slideLayouts/slideLayout35.xml"/><Relationship Id="rId1" Type="http://schemas.openxmlformats.org/officeDocument/2006/relationships/vmlDrawing" Target="../drawings/vmlDrawing41.vml"/><Relationship Id="rId6" Type="http://schemas.openxmlformats.org/officeDocument/2006/relationships/image" Target="../media/image118.wmf"/><Relationship Id="rId5" Type="http://schemas.openxmlformats.org/officeDocument/2006/relationships/oleObject" Target="../embeddings/oleObject111.bin"/><Relationship Id="rId4" Type="http://schemas.openxmlformats.org/officeDocument/2006/relationships/image" Target="../media/image49.wmf"/></Relationships>
</file>

<file path=ppt/slides/_rels/slide76.xml.rels><?xml version="1.0" encoding="UTF-8" standalone="yes"?>
<Relationships xmlns="http://schemas.openxmlformats.org/package/2006/relationships"><Relationship Id="rId3" Type="http://schemas.openxmlformats.org/officeDocument/2006/relationships/image" Target="../media/image121.tmp"/><Relationship Id="rId2" Type="http://schemas.openxmlformats.org/officeDocument/2006/relationships/slideLayout" Target="../slideLayouts/slideLayout35.xml"/><Relationship Id="rId1" Type="http://schemas.openxmlformats.org/officeDocument/2006/relationships/vmlDrawing" Target="../drawings/vmlDrawing42.vml"/><Relationship Id="rId6" Type="http://schemas.openxmlformats.org/officeDocument/2006/relationships/image" Target="../media/image120.wmf"/><Relationship Id="rId5" Type="http://schemas.openxmlformats.org/officeDocument/2006/relationships/oleObject" Target="../embeddings/oleObject112.bin"/><Relationship Id="rId4" Type="http://schemas.openxmlformats.org/officeDocument/2006/relationships/image" Target="../media/image119.tmp"/></Relationships>
</file>

<file path=ppt/slides/_rels/slide77.xml.rels><?xml version="1.0" encoding="UTF-8" standalone="yes"?>
<Relationships xmlns="http://schemas.openxmlformats.org/package/2006/relationships"><Relationship Id="rId2" Type="http://schemas.openxmlformats.org/officeDocument/2006/relationships/image" Target="../media/image119.tmp"/><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2" Type="http://schemas.openxmlformats.org/officeDocument/2006/relationships/image" Target="../media/image122.tmp"/><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27.wmf"/><Relationship Id="rId2" Type="http://schemas.openxmlformats.org/officeDocument/2006/relationships/slideLayout" Target="../slideLayouts/slideLayout35.xml"/><Relationship Id="rId1" Type="http://schemas.openxmlformats.org/officeDocument/2006/relationships/vmlDrawing" Target="../drawings/vmlDrawing43.vml"/><Relationship Id="rId6" Type="http://schemas.openxmlformats.org/officeDocument/2006/relationships/image" Target="../media/image124.wmf"/><Relationship Id="rId11" Type="http://schemas.openxmlformats.org/officeDocument/2006/relationships/oleObject" Target="../embeddings/oleObject117.bin"/><Relationship Id="rId5" Type="http://schemas.openxmlformats.org/officeDocument/2006/relationships/oleObject" Target="../embeddings/oleObject114.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11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35.xml"/><Relationship Id="rId1" Type="http://schemas.openxmlformats.org/officeDocument/2006/relationships/vmlDrawing" Target="../drawings/vmlDrawing44.vml"/><Relationship Id="rId6" Type="http://schemas.openxmlformats.org/officeDocument/2006/relationships/image" Target="../media/image129.wmf"/><Relationship Id="rId5" Type="http://schemas.openxmlformats.org/officeDocument/2006/relationships/oleObject" Target="../embeddings/oleObject119.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21.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35.xml"/><Relationship Id="rId1" Type="http://schemas.openxmlformats.org/officeDocument/2006/relationships/vmlDrawing" Target="../drawings/vmlDrawing45.vml"/><Relationship Id="rId4" Type="http://schemas.openxmlformats.org/officeDocument/2006/relationships/image" Target="../media/image128.wmf"/></Relationships>
</file>

<file path=ppt/slides/_rels/slide82.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28.bin"/><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35.wmf"/><Relationship Id="rId2" Type="http://schemas.openxmlformats.org/officeDocument/2006/relationships/slideLayout" Target="../slideLayouts/slideLayout35.xml"/><Relationship Id="rId16" Type="http://schemas.openxmlformats.org/officeDocument/2006/relationships/image" Target="../media/image137.wmf"/><Relationship Id="rId1" Type="http://schemas.openxmlformats.org/officeDocument/2006/relationships/vmlDrawing" Target="../drawings/vmlDrawing46.vml"/><Relationship Id="rId6" Type="http://schemas.openxmlformats.org/officeDocument/2006/relationships/image" Target="../media/image132.wmf"/><Relationship Id="rId11" Type="http://schemas.openxmlformats.org/officeDocument/2006/relationships/oleObject" Target="../embeddings/oleObject127.bin"/><Relationship Id="rId5" Type="http://schemas.openxmlformats.org/officeDocument/2006/relationships/oleObject" Target="../embeddings/oleObject124.bin"/><Relationship Id="rId15" Type="http://schemas.openxmlformats.org/officeDocument/2006/relationships/oleObject" Target="../embeddings/oleObject129.bin"/><Relationship Id="rId10" Type="http://schemas.openxmlformats.org/officeDocument/2006/relationships/image" Target="../media/image134.wmf"/><Relationship Id="rId4" Type="http://schemas.openxmlformats.org/officeDocument/2006/relationships/image" Target="../media/image128.wmf"/><Relationship Id="rId9" Type="http://schemas.openxmlformats.org/officeDocument/2006/relationships/oleObject" Target="../embeddings/oleObject126.bin"/><Relationship Id="rId14" Type="http://schemas.openxmlformats.org/officeDocument/2006/relationships/image" Target="../media/image136.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35.xml"/><Relationship Id="rId1" Type="http://schemas.openxmlformats.org/officeDocument/2006/relationships/vmlDrawing" Target="../drawings/vmlDrawing47.vml"/><Relationship Id="rId6" Type="http://schemas.openxmlformats.org/officeDocument/2006/relationships/image" Target="../media/image139.wmf"/><Relationship Id="rId5" Type="http://schemas.openxmlformats.org/officeDocument/2006/relationships/oleObject" Target="../embeddings/oleObject131.bin"/><Relationship Id="rId4" Type="http://schemas.openxmlformats.org/officeDocument/2006/relationships/image" Target="../media/image138.wmf"/></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35.bin"/><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35.xml"/><Relationship Id="rId1" Type="http://schemas.openxmlformats.org/officeDocument/2006/relationships/vmlDrawing" Target="../drawings/vmlDrawing48.vml"/><Relationship Id="rId6" Type="http://schemas.openxmlformats.org/officeDocument/2006/relationships/image" Target="../media/image141.wmf"/><Relationship Id="rId11" Type="http://schemas.openxmlformats.org/officeDocument/2006/relationships/image" Target="../media/image143.wmf"/><Relationship Id="rId5" Type="http://schemas.openxmlformats.org/officeDocument/2006/relationships/oleObject" Target="../embeddings/oleObject133.bin"/><Relationship Id="rId10" Type="http://schemas.openxmlformats.org/officeDocument/2006/relationships/oleObject" Target="../embeddings/oleObject136.bin"/><Relationship Id="rId4" Type="http://schemas.openxmlformats.org/officeDocument/2006/relationships/image" Target="../media/image140.wmf"/><Relationship Id="rId9" Type="http://schemas.openxmlformats.org/officeDocument/2006/relationships/image" Target="../media/image142.wmf"/></Relationships>
</file>

<file path=ppt/slides/_rels/slide85.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35.xml"/><Relationship Id="rId1" Type="http://schemas.openxmlformats.org/officeDocument/2006/relationships/vmlDrawing" Target="../drawings/vmlDrawing49.vml"/><Relationship Id="rId6" Type="http://schemas.openxmlformats.org/officeDocument/2006/relationships/image" Target="../media/image100.wmf"/><Relationship Id="rId5" Type="http://schemas.openxmlformats.org/officeDocument/2006/relationships/oleObject" Target="../embeddings/oleObject138.bin"/><Relationship Id="rId4" Type="http://schemas.openxmlformats.org/officeDocument/2006/relationships/image" Target="../media/image102.wmf"/></Relationships>
</file>

<file path=ppt/slides/_rels/slide86.xml.rels><?xml version="1.0" encoding="UTF-8" standalone="yes"?>
<Relationships xmlns="http://schemas.openxmlformats.org/package/2006/relationships"><Relationship Id="rId8" Type="http://schemas.openxmlformats.org/officeDocument/2006/relationships/image" Target="../media/image146.wmf"/><Relationship Id="rId13" Type="http://schemas.openxmlformats.org/officeDocument/2006/relationships/oleObject" Target="../embeddings/oleObject145.bin"/><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48.wmf"/><Relationship Id="rId2" Type="http://schemas.openxmlformats.org/officeDocument/2006/relationships/slideLayout" Target="../slideLayouts/slideLayout35.xml"/><Relationship Id="rId1" Type="http://schemas.openxmlformats.org/officeDocument/2006/relationships/vmlDrawing" Target="../drawings/vmlDrawing50.vml"/><Relationship Id="rId6" Type="http://schemas.openxmlformats.org/officeDocument/2006/relationships/image" Target="../media/image145.w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47.wmf"/><Relationship Id="rId4" Type="http://schemas.openxmlformats.org/officeDocument/2006/relationships/image" Target="../media/image144.wmf"/><Relationship Id="rId9" Type="http://schemas.openxmlformats.org/officeDocument/2006/relationships/oleObject" Target="../embeddings/oleObject143.bin"/><Relationship Id="rId14" Type="http://schemas.openxmlformats.org/officeDocument/2006/relationships/image" Target="../media/image149.wmf"/></Relationships>
</file>

<file path=ppt/slides/_rels/slide87.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46.bin"/><Relationship Id="rId7" Type="http://schemas.openxmlformats.org/officeDocument/2006/relationships/oleObject" Target="../embeddings/oleObject148.bin"/><Relationship Id="rId2" Type="http://schemas.openxmlformats.org/officeDocument/2006/relationships/slideLayout" Target="../slideLayouts/slideLayout35.xml"/><Relationship Id="rId1" Type="http://schemas.openxmlformats.org/officeDocument/2006/relationships/vmlDrawing" Target="../drawings/vmlDrawing51.vml"/><Relationship Id="rId6" Type="http://schemas.openxmlformats.org/officeDocument/2006/relationships/image" Target="../media/image151.wmf"/><Relationship Id="rId5" Type="http://schemas.openxmlformats.org/officeDocument/2006/relationships/oleObject" Target="../embeddings/oleObject147.bin"/><Relationship Id="rId4" Type="http://schemas.openxmlformats.org/officeDocument/2006/relationships/image" Target="../media/image150.wmf"/></Relationships>
</file>

<file path=ppt/slides/_rels/slide88.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35.xml"/><Relationship Id="rId1" Type="http://schemas.openxmlformats.org/officeDocument/2006/relationships/vmlDrawing" Target="../drawings/vmlDrawing52.vml"/><Relationship Id="rId6" Type="http://schemas.openxmlformats.org/officeDocument/2006/relationships/image" Target="../media/image154.wmf"/><Relationship Id="rId5" Type="http://schemas.openxmlformats.org/officeDocument/2006/relationships/oleObject" Target="../embeddings/oleObject150.bin"/><Relationship Id="rId4" Type="http://schemas.openxmlformats.org/officeDocument/2006/relationships/image" Target="../media/image153.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35.xml"/><Relationship Id="rId1" Type="http://schemas.openxmlformats.org/officeDocument/2006/relationships/vmlDrawing" Target="../drawings/vmlDrawing53.vml"/><Relationship Id="rId6" Type="http://schemas.openxmlformats.org/officeDocument/2006/relationships/image" Target="../media/image157.wmf"/><Relationship Id="rId5" Type="http://schemas.openxmlformats.org/officeDocument/2006/relationships/oleObject" Target="../embeddings/oleObject153.bin"/><Relationship Id="rId4" Type="http://schemas.openxmlformats.org/officeDocument/2006/relationships/image" Target="../media/image15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90.x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35.xml"/><Relationship Id="rId1" Type="http://schemas.openxmlformats.org/officeDocument/2006/relationships/vmlDrawing" Target="../drawings/vmlDrawing54.vml"/><Relationship Id="rId6" Type="http://schemas.openxmlformats.org/officeDocument/2006/relationships/image" Target="../media/image159.wmf"/><Relationship Id="rId5" Type="http://schemas.openxmlformats.org/officeDocument/2006/relationships/oleObject" Target="../embeddings/oleObject155.bin"/><Relationship Id="rId4" Type="http://schemas.openxmlformats.org/officeDocument/2006/relationships/image" Target="../media/image158.wmf"/></Relationships>
</file>

<file path=ppt/slides/_rels/slide91.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57.bin"/><Relationship Id="rId7" Type="http://schemas.openxmlformats.org/officeDocument/2006/relationships/oleObject" Target="../embeddings/oleObject159.bin"/><Relationship Id="rId2" Type="http://schemas.openxmlformats.org/officeDocument/2006/relationships/slideLayout" Target="../slideLayouts/slideLayout35.xml"/><Relationship Id="rId1" Type="http://schemas.openxmlformats.org/officeDocument/2006/relationships/vmlDrawing" Target="../drawings/vmlDrawing55.vml"/><Relationship Id="rId6" Type="http://schemas.openxmlformats.org/officeDocument/2006/relationships/image" Target="../media/image162.wmf"/><Relationship Id="rId5" Type="http://schemas.openxmlformats.org/officeDocument/2006/relationships/oleObject" Target="../embeddings/oleObject158.bin"/><Relationship Id="rId4" Type="http://schemas.openxmlformats.org/officeDocument/2006/relationships/image" Target="../media/image161.wmf"/></Relationships>
</file>

<file path=ppt/slides/_rels/slide92.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160.bin"/><Relationship Id="rId7" Type="http://schemas.openxmlformats.org/officeDocument/2006/relationships/oleObject" Target="../embeddings/oleObject162.bin"/><Relationship Id="rId2" Type="http://schemas.openxmlformats.org/officeDocument/2006/relationships/slideLayout" Target="../slideLayouts/slideLayout35.xml"/><Relationship Id="rId1" Type="http://schemas.openxmlformats.org/officeDocument/2006/relationships/vmlDrawing" Target="../drawings/vmlDrawing56.vml"/><Relationship Id="rId6" Type="http://schemas.openxmlformats.org/officeDocument/2006/relationships/image" Target="../media/image164.wmf"/><Relationship Id="rId5" Type="http://schemas.openxmlformats.org/officeDocument/2006/relationships/oleObject" Target="../embeddings/oleObject161.bin"/><Relationship Id="rId10" Type="http://schemas.openxmlformats.org/officeDocument/2006/relationships/image" Target="../media/image166.wmf"/><Relationship Id="rId4" Type="http://schemas.openxmlformats.org/officeDocument/2006/relationships/image" Target="../media/image120.wmf"/><Relationship Id="rId9" Type="http://schemas.openxmlformats.org/officeDocument/2006/relationships/oleObject" Target="../embeddings/oleObject163.bin"/></Relationships>
</file>

<file path=ppt/slides/_rels/slide93.x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oleObject" Target="../embeddings/oleObject164.bin"/><Relationship Id="rId7" Type="http://schemas.openxmlformats.org/officeDocument/2006/relationships/oleObject" Target="../embeddings/oleObject166.bin"/><Relationship Id="rId2" Type="http://schemas.openxmlformats.org/officeDocument/2006/relationships/slideLayout" Target="../slideLayouts/slideLayout35.xml"/><Relationship Id="rId1" Type="http://schemas.openxmlformats.org/officeDocument/2006/relationships/vmlDrawing" Target="../drawings/vmlDrawing57.vml"/><Relationship Id="rId6" Type="http://schemas.openxmlformats.org/officeDocument/2006/relationships/image" Target="../media/image168.wmf"/><Relationship Id="rId5" Type="http://schemas.openxmlformats.org/officeDocument/2006/relationships/oleObject" Target="../embeddings/oleObject165.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67.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35.xml"/><Relationship Id="rId1" Type="http://schemas.openxmlformats.org/officeDocument/2006/relationships/vmlDrawing" Target="../drawings/vmlDrawing58.vml"/><Relationship Id="rId4" Type="http://schemas.openxmlformats.org/officeDocument/2006/relationships/image" Target="../media/image171.wmf"/></Relationships>
</file>

<file path=ppt/slides/_rels/slide95.x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35.xml"/><Relationship Id="rId1" Type="http://schemas.openxmlformats.org/officeDocument/2006/relationships/vmlDrawing" Target="../drawings/vmlDrawing59.vml"/><Relationship Id="rId6" Type="http://schemas.openxmlformats.org/officeDocument/2006/relationships/image" Target="../media/image173.wmf"/><Relationship Id="rId5" Type="http://schemas.openxmlformats.org/officeDocument/2006/relationships/oleObject" Target="../embeddings/oleObject170.bin"/><Relationship Id="rId4" Type="http://schemas.openxmlformats.org/officeDocument/2006/relationships/image" Target="../media/image172.wmf"/></Relationships>
</file>

<file path=ppt/slides/_rels/slide96.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oleObject" Target="../embeddings/oleObject172.bin"/><Relationship Id="rId7" Type="http://schemas.openxmlformats.org/officeDocument/2006/relationships/oleObject" Target="../embeddings/oleObject174.bin"/><Relationship Id="rId2" Type="http://schemas.openxmlformats.org/officeDocument/2006/relationships/slideLayout" Target="../slideLayouts/slideLayout35.xml"/><Relationship Id="rId1" Type="http://schemas.openxmlformats.org/officeDocument/2006/relationships/vmlDrawing" Target="../drawings/vmlDrawing60.vml"/><Relationship Id="rId6" Type="http://schemas.openxmlformats.org/officeDocument/2006/relationships/image" Target="../media/image176.wmf"/><Relationship Id="rId11" Type="http://schemas.openxmlformats.org/officeDocument/2006/relationships/image" Target="../media/image179.png"/><Relationship Id="rId5" Type="http://schemas.openxmlformats.org/officeDocument/2006/relationships/oleObject" Target="../embeddings/oleObject173.bin"/><Relationship Id="rId10" Type="http://schemas.openxmlformats.org/officeDocument/2006/relationships/image" Target="../media/image178.wmf"/><Relationship Id="rId4" Type="http://schemas.openxmlformats.org/officeDocument/2006/relationships/image" Target="../media/image175.wmf"/><Relationship Id="rId9" Type="http://schemas.openxmlformats.org/officeDocument/2006/relationships/oleObject" Target="../embeddings/oleObject175.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5.xml"/><Relationship Id="rId1" Type="http://schemas.openxmlformats.org/officeDocument/2006/relationships/vmlDrawing" Target="../drawings/vmlDrawing61.vml"/><Relationship Id="rId5" Type="http://schemas.openxmlformats.org/officeDocument/2006/relationships/image" Target="../media/image180.wmf"/><Relationship Id="rId4" Type="http://schemas.openxmlformats.org/officeDocument/2006/relationships/oleObject" Target="../embeddings/oleObject176.bin"/></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35.xml"/><Relationship Id="rId1" Type="http://schemas.openxmlformats.org/officeDocument/2006/relationships/vmlDrawing" Target="../drawings/vmlDrawing62.vml"/><Relationship Id="rId6" Type="http://schemas.openxmlformats.org/officeDocument/2006/relationships/image" Target="../media/image182.wmf"/><Relationship Id="rId5" Type="http://schemas.openxmlformats.org/officeDocument/2006/relationships/oleObject" Target="../embeddings/oleObject178.bin"/><Relationship Id="rId4" Type="http://schemas.openxmlformats.org/officeDocument/2006/relationships/image" Target="../media/image18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sp>
        <p:nvSpPr>
          <p:cNvPr id="2" name="标题 1"/>
          <p:cNvSpPr>
            <a:spLocks noGrp="1"/>
          </p:cNvSpPr>
          <p:nvPr>
            <p:ph type="ctrTitle"/>
          </p:nvPr>
        </p:nvSpPr>
        <p:spPr/>
        <p:txBody>
          <a:bodyPr/>
          <a:lstStyle/>
          <a:p>
            <a:r>
              <a:rPr lang="zh-CN" altLang="en-US" dirty="0" smtClean="0"/>
              <a:t>隐马尔可夫模型</a:t>
            </a:r>
            <a:r>
              <a:rPr lang="en-US" altLang="zh-CN" dirty="0" smtClean="0"/>
              <a:t>(HMM )</a:t>
            </a:r>
            <a:endParaRPr lang="zh-CN" altLang="en-US" dirty="0"/>
          </a:p>
        </p:txBody>
      </p:sp>
    </p:spTree>
    <p:extLst>
      <p:ext uri="{BB962C8B-B14F-4D97-AF65-F5344CB8AC3E}">
        <p14:creationId xmlns:p14="http://schemas.microsoft.com/office/powerpoint/2010/main" val="4195052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如何分词</a:t>
            </a:r>
            <a:endParaRPr lang="zh-CN" altLang="en-US" dirty="0"/>
          </a:p>
        </p:txBody>
      </p:sp>
      <p:sp>
        <p:nvSpPr>
          <p:cNvPr id="3" name="内容占位符 2"/>
          <p:cNvSpPr>
            <a:spLocks noGrp="1"/>
          </p:cNvSpPr>
          <p:nvPr>
            <p:ph sz="quarter" idx="1"/>
          </p:nvPr>
        </p:nvSpPr>
        <p:spPr>
          <a:xfrm>
            <a:off x="914400" y="1447800"/>
            <a:ext cx="7772400" cy="5077544"/>
          </a:xfrm>
        </p:spPr>
        <p:txBody>
          <a:bodyPr/>
          <a:lstStyle/>
          <a:p>
            <a:pPr>
              <a:lnSpc>
                <a:spcPct val="120000"/>
              </a:lnSpc>
            </a:pPr>
            <a:r>
              <a:rPr lang="zh-CN" altLang="en-US" dirty="0">
                <a:latin typeface="Times New Roman" panose="02020603050405020304" pitchFamily="18" charset="0"/>
                <a:cs typeface="Times New Roman" panose="02020603050405020304" pitchFamily="18" charset="0"/>
              </a:rPr>
              <a:t>如果用                     表示输入的句子，</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表示句子的长度</a:t>
            </a:r>
            <a:r>
              <a:rPr lang="zh-CN" altLang="en-US" dirty="0" smtClean="0">
                <a:latin typeface="Times New Roman" panose="02020603050405020304" pitchFamily="18" charset="0"/>
                <a:cs typeface="Times New Roman" panose="02020603050405020304" pitchFamily="18" charset="0"/>
              </a:rPr>
              <a:t>，表示</a:t>
            </a:r>
            <a:r>
              <a:rPr lang="zh-CN" altLang="en-US" dirty="0">
                <a:latin typeface="Times New Roman" panose="02020603050405020304" pitchFamily="18" charset="0"/>
                <a:cs typeface="Times New Roman" panose="02020603050405020304" pitchFamily="18" charset="0"/>
              </a:rPr>
              <a:t>一个字，                    表示标签，那么理想的输出即为</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也可以写为</a:t>
            </a: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dirty="0" smtClean="0"/>
          </a:p>
          <a:p>
            <a:pPr>
              <a:lnSpc>
                <a:spcPct val="120000"/>
              </a:lnSpc>
            </a:pPr>
            <a:r>
              <a:rPr lang="zh-CN" altLang="en-US" dirty="0"/>
              <a:t>此</a:t>
            </a:r>
            <a:r>
              <a:rPr lang="zh-CN" altLang="en-US" dirty="0" smtClean="0"/>
              <a:t>公式几乎无法进行计算，所以需要引入观测独立性假设，即每个字的构词位置只与它本身有关，与其他的字无关。</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957195835"/>
              </p:ext>
            </p:extLst>
          </p:nvPr>
        </p:nvGraphicFramePr>
        <p:xfrm>
          <a:off x="4067944" y="1988840"/>
          <a:ext cx="1848205" cy="504056"/>
        </p:xfrm>
        <a:graphic>
          <a:graphicData uri="http://schemas.openxmlformats.org/presentationml/2006/ole">
            <mc:AlternateContent xmlns:mc="http://schemas.openxmlformats.org/markup-compatibility/2006">
              <mc:Choice xmlns:v="urn:schemas-microsoft-com:vml" Requires="v">
                <p:oleObj spid="_x0000_s4214" name="Equation" r:id="rId3" imgW="838080" imgH="228600" progId="Equation.DSMT4">
                  <p:embed/>
                </p:oleObj>
              </mc:Choice>
              <mc:Fallback>
                <p:oleObj name="Equation" r:id="rId3" imgW="838080" imgH="228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1988840"/>
                        <a:ext cx="1848205" cy="504056"/>
                      </a:xfrm>
                      <a:prstGeom prst="rect">
                        <a:avLst/>
                      </a:prstGeom>
                      <a:noFill/>
                      <a:ln>
                        <a:noFill/>
                      </a:ln>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96431490"/>
              </p:ext>
            </p:extLst>
          </p:nvPr>
        </p:nvGraphicFramePr>
        <p:xfrm>
          <a:off x="2267744" y="1484784"/>
          <a:ext cx="1764198" cy="504056"/>
        </p:xfrm>
        <a:graphic>
          <a:graphicData uri="http://schemas.openxmlformats.org/presentationml/2006/ole">
            <mc:AlternateContent xmlns:mc="http://schemas.openxmlformats.org/markup-compatibility/2006">
              <mc:Choice xmlns:v="urn:schemas-microsoft-com:vml" Requires="v">
                <p:oleObj spid="_x0000_s4215" name="Equation" r:id="rId5" imgW="799920" imgH="228600" progId="Equation.DSMT4">
                  <p:embed/>
                </p:oleObj>
              </mc:Choice>
              <mc:Fallback>
                <p:oleObj name="Equation" r:id="rId5" imgW="799920" imgH="228600" progId="Equation.DSMT4">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1484784"/>
                        <a:ext cx="1764198" cy="504056"/>
                      </a:xfrm>
                      <a:prstGeom prst="rect">
                        <a:avLst/>
                      </a:prstGeom>
                      <a:noFill/>
                      <a:ln>
                        <a:noFill/>
                      </a:ln>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00993769"/>
              </p:ext>
            </p:extLst>
          </p:nvPr>
        </p:nvGraphicFramePr>
        <p:xfrm>
          <a:off x="2915816" y="2924944"/>
          <a:ext cx="4208463" cy="685800"/>
        </p:xfrm>
        <a:graphic>
          <a:graphicData uri="http://schemas.openxmlformats.org/presentationml/2006/ole">
            <mc:AlternateContent xmlns:mc="http://schemas.openxmlformats.org/markup-compatibility/2006">
              <mc:Choice xmlns:v="urn:schemas-microsoft-com:vml" Requires="v">
                <p:oleObj spid="_x0000_s4216" name="Equation" r:id="rId7" imgW="1714320" imgH="279360" progId="Equation.DSMT4">
                  <p:embed/>
                </p:oleObj>
              </mc:Choice>
              <mc:Fallback>
                <p:oleObj name="Equation" r:id="rId7" imgW="1714320" imgH="279360" progId="Equation.DSMT4">
                  <p:embed/>
                  <p:pic>
                    <p:nvPicPr>
                      <p:cNvPr id="0" name="对象 7"/>
                      <p:cNvPicPr>
                        <a:picLocks noChangeAspect="1" noChangeArrowheads="1"/>
                      </p:cNvPicPr>
                      <p:nvPr/>
                    </p:nvPicPr>
                    <p:blipFill>
                      <a:blip r:embed="rId8"/>
                      <a:srcRect/>
                      <a:stretch>
                        <a:fillRect/>
                      </a:stretch>
                    </p:blipFill>
                    <p:spPr bwMode="auto">
                      <a:xfrm>
                        <a:off x="2915816" y="2924944"/>
                        <a:ext cx="42084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81051084"/>
              </p:ext>
            </p:extLst>
          </p:nvPr>
        </p:nvGraphicFramePr>
        <p:xfrm>
          <a:off x="3923928" y="4005064"/>
          <a:ext cx="1931988" cy="685800"/>
        </p:xfrm>
        <a:graphic>
          <a:graphicData uri="http://schemas.openxmlformats.org/presentationml/2006/ole">
            <mc:AlternateContent xmlns:mc="http://schemas.openxmlformats.org/markup-compatibility/2006">
              <mc:Choice xmlns:v="urn:schemas-microsoft-com:vml" Requires="v">
                <p:oleObj spid="_x0000_s4217" name="Equation" r:id="rId9" imgW="787320" imgH="279360" progId="Equation.DSMT4">
                  <p:embed/>
                </p:oleObj>
              </mc:Choice>
              <mc:Fallback>
                <p:oleObj name="Equation" r:id="rId9" imgW="787320" imgH="279360" progId="Equation.DSMT4">
                  <p:embed/>
                  <p:pic>
                    <p:nvPicPr>
                      <p:cNvPr id="0" name="对象 5"/>
                      <p:cNvPicPr>
                        <a:picLocks noChangeAspect="1" noChangeArrowheads="1"/>
                      </p:cNvPicPr>
                      <p:nvPr/>
                    </p:nvPicPr>
                    <p:blipFill>
                      <a:blip r:embed="rId10"/>
                      <a:srcRect/>
                      <a:stretch>
                        <a:fillRect/>
                      </a:stretch>
                    </p:blipFill>
                    <p:spPr bwMode="auto">
                      <a:xfrm>
                        <a:off x="3923928" y="4005064"/>
                        <a:ext cx="19319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6340775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t>如果观测序列是“白红白”，分别用前向算法和后向算法计算这一序列出现的概率。</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32737585"/>
              </p:ext>
            </p:extLst>
          </p:nvPr>
        </p:nvGraphicFramePr>
        <p:xfrm>
          <a:off x="1331913" y="3048719"/>
          <a:ext cx="2514600" cy="636588"/>
        </p:xfrm>
        <a:graphic>
          <a:graphicData uri="http://schemas.openxmlformats.org/presentationml/2006/ole">
            <mc:AlternateContent xmlns:mc="http://schemas.openxmlformats.org/markup-compatibility/2006">
              <mc:Choice xmlns:v="urn:schemas-microsoft-com:vml" Requires="v">
                <p:oleObj spid="_x0000_s65538" name="Equation" r:id="rId3" imgW="1104840" imgH="279360" progId="Equation.DSMT4">
                  <p:embed/>
                </p:oleObj>
              </mc:Choice>
              <mc:Fallback>
                <p:oleObj name="Equation" r:id="rId3" imgW="1104840" imgH="279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048719"/>
                        <a:ext cx="25146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07474460"/>
              </p:ext>
            </p:extLst>
          </p:nvPr>
        </p:nvGraphicFramePr>
        <p:xfrm>
          <a:off x="5076825" y="2543894"/>
          <a:ext cx="2914650" cy="1600200"/>
        </p:xfrm>
        <a:graphic>
          <a:graphicData uri="http://schemas.openxmlformats.org/presentationml/2006/ole">
            <mc:AlternateContent xmlns:mc="http://schemas.openxmlformats.org/markup-compatibility/2006">
              <mc:Choice xmlns:v="urn:schemas-microsoft-com:vml" Requires="v">
                <p:oleObj spid="_x0000_s65539" name="Equation" r:id="rId5" imgW="1295280" imgH="711000" progId="Equation.DSMT4">
                  <p:embed/>
                </p:oleObj>
              </mc:Choice>
              <mc:Fallback>
                <p:oleObj name="Equation" r:id="rId5" imgW="129528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2543894"/>
                        <a:ext cx="2914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94483676"/>
              </p:ext>
            </p:extLst>
          </p:nvPr>
        </p:nvGraphicFramePr>
        <p:xfrm>
          <a:off x="3205163" y="4848944"/>
          <a:ext cx="2305050" cy="1676400"/>
        </p:xfrm>
        <a:graphic>
          <a:graphicData uri="http://schemas.openxmlformats.org/presentationml/2006/ole">
            <mc:AlternateContent xmlns:mc="http://schemas.openxmlformats.org/markup-compatibility/2006">
              <mc:Choice xmlns:v="urn:schemas-microsoft-com:vml" Requires="v">
                <p:oleObj spid="_x0000_s65540" name="Equation" r:id="rId7" imgW="977760" imgH="711000" progId="Equation.DSMT4">
                  <p:embed/>
                </p:oleObj>
              </mc:Choice>
              <mc:Fallback>
                <p:oleObj name="Equation" r:id="rId7" imgW="977760" imgH="711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5163" y="4848944"/>
                        <a:ext cx="23050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68870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前向算法解</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425374855"/>
              </p:ext>
            </p:extLst>
          </p:nvPr>
        </p:nvGraphicFramePr>
        <p:xfrm>
          <a:off x="899592" y="1772816"/>
          <a:ext cx="6883400" cy="4033837"/>
        </p:xfrm>
        <a:graphic>
          <a:graphicData uri="http://schemas.openxmlformats.org/presentationml/2006/ole">
            <mc:AlternateContent xmlns:mc="http://schemas.openxmlformats.org/markup-compatibility/2006">
              <mc:Choice xmlns:v="urn:schemas-microsoft-com:vml" Requires="v">
                <p:oleObj spid="_x0000_s66562" name="Equation" r:id="rId3" imgW="2882880" imgH="1688760" progId="Equation.DSMT4">
                  <p:embed/>
                </p:oleObj>
              </mc:Choice>
              <mc:Fallback>
                <p:oleObj name="Equation" r:id="rId3" imgW="2882880" imgH="1688760" progId="Equation.DSMT4">
                  <p:embed/>
                  <p:pic>
                    <p:nvPicPr>
                      <p:cNvPr id="0" name=""/>
                      <p:cNvPicPr/>
                      <p:nvPr/>
                    </p:nvPicPr>
                    <p:blipFill>
                      <a:blip r:embed="rId4"/>
                      <a:stretch>
                        <a:fillRect/>
                      </a:stretch>
                    </p:blipFill>
                    <p:spPr>
                      <a:xfrm>
                        <a:off x="899592" y="1772816"/>
                        <a:ext cx="6883400" cy="4033837"/>
                      </a:xfrm>
                      <a:prstGeom prst="rect">
                        <a:avLst/>
                      </a:prstGeom>
                    </p:spPr>
                  </p:pic>
                </p:oleObj>
              </mc:Fallback>
            </mc:AlternateContent>
          </a:graphicData>
        </a:graphic>
      </p:graphicFrame>
    </p:spTree>
    <p:extLst>
      <p:ext uri="{BB962C8B-B14F-4D97-AF65-F5344CB8AC3E}">
        <p14:creationId xmlns:p14="http://schemas.microsoft.com/office/powerpoint/2010/main" val="25186222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前向算法解</a:t>
            </a:r>
          </a:p>
        </p:txBody>
      </p:sp>
      <p:graphicFrame>
        <p:nvGraphicFramePr>
          <p:cNvPr id="4" name="对象 3"/>
          <p:cNvGraphicFramePr>
            <a:graphicFrameLocks noChangeAspect="1"/>
          </p:cNvGraphicFramePr>
          <p:nvPr>
            <p:extLst>
              <p:ext uri="{D42A27DB-BD31-4B8C-83A1-F6EECF244321}">
                <p14:modId xmlns:p14="http://schemas.microsoft.com/office/powerpoint/2010/main" val="3340025259"/>
              </p:ext>
            </p:extLst>
          </p:nvPr>
        </p:nvGraphicFramePr>
        <p:xfrm>
          <a:off x="1058863" y="1773238"/>
          <a:ext cx="7180262" cy="1079500"/>
        </p:xfrm>
        <a:graphic>
          <a:graphicData uri="http://schemas.openxmlformats.org/presentationml/2006/ole">
            <mc:AlternateContent xmlns:mc="http://schemas.openxmlformats.org/markup-compatibility/2006">
              <mc:Choice xmlns:v="urn:schemas-microsoft-com:vml" Requires="v">
                <p:oleObj spid="_x0000_s67586" name="Equation" r:id="rId3" imgW="2869920" imgH="431640" progId="Equation.DSMT4">
                  <p:embed/>
                </p:oleObj>
              </mc:Choice>
              <mc:Fallback>
                <p:oleObj name="Equation" r:id="rId3" imgW="2869920" imgH="431640" progId="Equation.DSMT4">
                  <p:embed/>
                  <p:pic>
                    <p:nvPicPr>
                      <p:cNvPr id="0" name=""/>
                      <p:cNvPicPr/>
                      <p:nvPr/>
                    </p:nvPicPr>
                    <p:blipFill>
                      <a:blip r:embed="rId4"/>
                      <a:stretch>
                        <a:fillRect/>
                      </a:stretch>
                    </p:blipFill>
                    <p:spPr>
                      <a:xfrm>
                        <a:off x="1058863" y="1773238"/>
                        <a:ext cx="7180262" cy="10795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90561996"/>
              </p:ext>
            </p:extLst>
          </p:nvPr>
        </p:nvGraphicFramePr>
        <p:xfrm>
          <a:off x="788988" y="3140968"/>
          <a:ext cx="8355012" cy="3492500"/>
        </p:xfrm>
        <a:graphic>
          <a:graphicData uri="http://schemas.openxmlformats.org/presentationml/2006/ole">
            <mc:AlternateContent xmlns:mc="http://schemas.openxmlformats.org/markup-compatibility/2006">
              <mc:Choice xmlns:v="urn:schemas-microsoft-com:vml" Requires="v">
                <p:oleObj spid="_x0000_s67587" name="Equation" r:id="rId5" imgW="3340080" imgH="1396800" progId="Equation.DSMT4">
                  <p:embed/>
                </p:oleObj>
              </mc:Choice>
              <mc:Fallback>
                <p:oleObj name="Equation" r:id="rId5" imgW="3340080" imgH="1396800" progId="Equation.DSMT4">
                  <p:embed/>
                  <p:pic>
                    <p:nvPicPr>
                      <p:cNvPr id="0" name=""/>
                      <p:cNvPicPr>
                        <a:picLocks noChangeAspect="1" noChangeArrowheads="1"/>
                      </p:cNvPicPr>
                      <p:nvPr/>
                    </p:nvPicPr>
                    <p:blipFill>
                      <a:blip r:embed="rId6"/>
                      <a:srcRect/>
                      <a:stretch>
                        <a:fillRect/>
                      </a:stretch>
                    </p:blipFill>
                    <p:spPr bwMode="auto">
                      <a:xfrm>
                        <a:off x="788988" y="3140968"/>
                        <a:ext cx="8355012"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438666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最终结果</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413460234"/>
              </p:ext>
            </p:extLst>
          </p:nvPr>
        </p:nvGraphicFramePr>
        <p:xfrm>
          <a:off x="971600" y="1844824"/>
          <a:ext cx="6332799" cy="1152128"/>
        </p:xfrm>
        <a:graphic>
          <a:graphicData uri="http://schemas.openxmlformats.org/presentationml/2006/ole">
            <mc:AlternateContent xmlns:mc="http://schemas.openxmlformats.org/markup-compatibility/2006">
              <mc:Choice xmlns:v="urn:schemas-microsoft-com:vml" Requires="v">
                <p:oleObj spid="_x0000_s68610" name="Equation" r:id="rId3" imgW="2514600" imgH="457200" progId="Equation.DSMT4">
                  <p:embed/>
                </p:oleObj>
              </mc:Choice>
              <mc:Fallback>
                <p:oleObj name="Equation" r:id="rId3" imgW="25146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844824"/>
                        <a:ext cx="6332799" cy="115212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140826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后向算法解</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460463702"/>
              </p:ext>
            </p:extLst>
          </p:nvPr>
        </p:nvGraphicFramePr>
        <p:xfrm>
          <a:off x="1115616" y="1916832"/>
          <a:ext cx="5184576" cy="631702"/>
        </p:xfrm>
        <a:graphic>
          <a:graphicData uri="http://schemas.openxmlformats.org/presentationml/2006/ole">
            <mc:AlternateContent xmlns:mc="http://schemas.openxmlformats.org/markup-compatibility/2006">
              <mc:Choice xmlns:v="urn:schemas-microsoft-com:vml" Requires="v">
                <p:oleObj spid="_x0000_s69634" name="Equation" r:id="rId3" imgW="2082600" imgH="253800" progId="Equation.DSMT4">
                  <p:embed/>
                </p:oleObj>
              </mc:Choice>
              <mc:Fallback>
                <p:oleObj name="Equation" r:id="rId3" imgW="2082600" imgH="253800" progId="Equation.DSMT4">
                  <p:embed/>
                  <p:pic>
                    <p:nvPicPr>
                      <p:cNvPr id="0" name=""/>
                      <p:cNvPicPr/>
                      <p:nvPr/>
                    </p:nvPicPr>
                    <p:blipFill>
                      <a:blip r:embed="rId4"/>
                      <a:stretch>
                        <a:fillRect/>
                      </a:stretch>
                    </p:blipFill>
                    <p:spPr>
                      <a:xfrm>
                        <a:off x="1115616" y="1916832"/>
                        <a:ext cx="5184576" cy="63170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64102755"/>
              </p:ext>
            </p:extLst>
          </p:nvPr>
        </p:nvGraphicFramePr>
        <p:xfrm>
          <a:off x="971600" y="2780928"/>
          <a:ext cx="8001000" cy="2879725"/>
        </p:xfrm>
        <a:graphic>
          <a:graphicData uri="http://schemas.openxmlformats.org/presentationml/2006/ole">
            <mc:AlternateContent xmlns:mc="http://schemas.openxmlformats.org/markup-compatibility/2006">
              <mc:Choice xmlns:v="urn:schemas-microsoft-com:vml" Requires="v">
                <p:oleObj spid="_x0000_s69635" name="Equation" r:id="rId5" imgW="3352680" imgH="1206360" progId="Equation.DSMT4">
                  <p:embed/>
                </p:oleObj>
              </mc:Choice>
              <mc:Fallback>
                <p:oleObj name="Equation" r:id="rId5" imgW="3352680" imgH="1206360" progId="Equation.DSMT4">
                  <p:embed/>
                  <p:pic>
                    <p:nvPicPr>
                      <p:cNvPr id="0" name=""/>
                      <p:cNvPicPr/>
                      <p:nvPr/>
                    </p:nvPicPr>
                    <p:blipFill>
                      <a:blip r:embed="rId6"/>
                      <a:stretch>
                        <a:fillRect/>
                      </a:stretch>
                    </p:blipFill>
                    <p:spPr>
                      <a:xfrm>
                        <a:off x="971600" y="2780928"/>
                        <a:ext cx="8001000" cy="2879725"/>
                      </a:xfrm>
                      <a:prstGeom prst="rect">
                        <a:avLst/>
                      </a:prstGeom>
                    </p:spPr>
                  </p:pic>
                </p:oleObj>
              </mc:Fallback>
            </mc:AlternateContent>
          </a:graphicData>
        </a:graphic>
      </p:graphicFrame>
    </p:spTree>
    <p:extLst>
      <p:ext uri="{BB962C8B-B14F-4D97-AF65-F5344CB8AC3E}">
        <p14:creationId xmlns:p14="http://schemas.microsoft.com/office/powerpoint/2010/main" val="5134997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后向算法解</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344834343"/>
              </p:ext>
            </p:extLst>
          </p:nvPr>
        </p:nvGraphicFramePr>
        <p:xfrm>
          <a:off x="899592" y="1772816"/>
          <a:ext cx="7895439" cy="2161451"/>
        </p:xfrm>
        <a:graphic>
          <a:graphicData uri="http://schemas.openxmlformats.org/presentationml/2006/ole">
            <mc:AlternateContent xmlns:mc="http://schemas.openxmlformats.org/markup-compatibility/2006">
              <mc:Choice xmlns:v="urn:schemas-microsoft-com:vml" Requires="v">
                <p:oleObj spid="_x0000_s70658" name="Equation" r:id="rId3" imgW="3340080" imgH="914400" progId="Equation.DSMT4">
                  <p:embed/>
                </p:oleObj>
              </mc:Choice>
              <mc:Fallback>
                <p:oleObj name="Equation" r:id="rId3" imgW="3340080" imgH="914400" progId="Equation.DSMT4">
                  <p:embed/>
                  <p:pic>
                    <p:nvPicPr>
                      <p:cNvPr id="0" name=""/>
                      <p:cNvPicPr/>
                      <p:nvPr/>
                    </p:nvPicPr>
                    <p:blipFill>
                      <a:blip r:embed="rId4"/>
                      <a:stretch>
                        <a:fillRect/>
                      </a:stretch>
                    </p:blipFill>
                    <p:spPr>
                      <a:xfrm>
                        <a:off x="899592" y="1772816"/>
                        <a:ext cx="7895439" cy="216145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25688190"/>
              </p:ext>
            </p:extLst>
          </p:nvPr>
        </p:nvGraphicFramePr>
        <p:xfrm>
          <a:off x="899592" y="4005064"/>
          <a:ext cx="7421562" cy="1943100"/>
        </p:xfrm>
        <a:graphic>
          <a:graphicData uri="http://schemas.openxmlformats.org/presentationml/2006/ole">
            <mc:AlternateContent xmlns:mc="http://schemas.openxmlformats.org/markup-compatibility/2006">
              <mc:Choice xmlns:v="urn:schemas-microsoft-com:vml" Requires="v">
                <p:oleObj spid="_x0000_s70659" name="Equation" r:id="rId5" imgW="2908080" imgH="761760" progId="Equation.DSMT4">
                  <p:embed/>
                </p:oleObj>
              </mc:Choice>
              <mc:Fallback>
                <p:oleObj name="Equation" r:id="rId5" imgW="2908080" imgH="761760" progId="Equation.DSMT4">
                  <p:embed/>
                  <p:pic>
                    <p:nvPicPr>
                      <p:cNvPr id="0" name=""/>
                      <p:cNvPicPr/>
                      <p:nvPr/>
                    </p:nvPicPr>
                    <p:blipFill>
                      <a:blip r:embed="rId6"/>
                      <a:stretch>
                        <a:fillRect/>
                      </a:stretch>
                    </p:blipFill>
                    <p:spPr>
                      <a:xfrm>
                        <a:off x="899592" y="4005064"/>
                        <a:ext cx="7421562" cy="1943100"/>
                      </a:xfrm>
                      <a:prstGeom prst="rect">
                        <a:avLst/>
                      </a:prstGeom>
                    </p:spPr>
                  </p:pic>
                </p:oleObj>
              </mc:Fallback>
            </mc:AlternateContent>
          </a:graphicData>
        </a:graphic>
      </p:graphicFrame>
    </p:spTree>
    <p:extLst>
      <p:ext uri="{BB962C8B-B14F-4D97-AF65-F5344CB8AC3E}">
        <p14:creationId xmlns:p14="http://schemas.microsoft.com/office/powerpoint/2010/main" val="41608144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最终结果</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487318789"/>
              </p:ext>
            </p:extLst>
          </p:nvPr>
        </p:nvGraphicFramePr>
        <p:xfrm>
          <a:off x="899592" y="1916832"/>
          <a:ext cx="7423150" cy="1100137"/>
        </p:xfrm>
        <a:graphic>
          <a:graphicData uri="http://schemas.openxmlformats.org/presentationml/2006/ole">
            <mc:AlternateContent xmlns:mc="http://schemas.openxmlformats.org/markup-compatibility/2006">
              <mc:Choice xmlns:v="urn:schemas-microsoft-com:vml" Requires="v">
                <p:oleObj spid="_x0000_s71682" name="Equation" r:id="rId3" imgW="3085920" imgH="457200" progId="Equation.DSMT4">
                  <p:embed/>
                </p:oleObj>
              </mc:Choice>
              <mc:Fallback>
                <p:oleObj name="Equation" r:id="rId3" imgW="3085920" imgH="457200" progId="Equation.DSMT4">
                  <p:embed/>
                  <p:pic>
                    <p:nvPicPr>
                      <p:cNvPr id="0" name=""/>
                      <p:cNvPicPr>
                        <a:picLocks noChangeAspect="1" noChangeArrowheads="1"/>
                      </p:cNvPicPr>
                      <p:nvPr/>
                    </p:nvPicPr>
                    <p:blipFill>
                      <a:blip r:embed="rId4"/>
                      <a:srcRect/>
                      <a:stretch>
                        <a:fillRect/>
                      </a:stretch>
                    </p:blipFill>
                    <p:spPr bwMode="auto">
                      <a:xfrm>
                        <a:off x="899592" y="1916832"/>
                        <a:ext cx="7423150" cy="11001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355351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极大似然估计和</a:t>
            </a:r>
            <a:r>
              <a:rPr lang="en-US" altLang="zh-CN" dirty="0" smtClean="0"/>
              <a:t>EM</a:t>
            </a:r>
            <a:r>
              <a:rPr lang="zh-CN" altLang="en-US" dirty="0" smtClean="0"/>
              <a:t>算法</a:t>
            </a:r>
            <a:endParaRPr lang="zh-CN" altLang="en-US" dirty="0"/>
          </a:p>
        </p:txBody>
      </p:sp>
      <p:sp>
        <p:nvSpPr>
          <p:cNvPr id="2" name="标题 1"/>
          <p:cNvSpPr>
            <a:spLocks noGrp="1"/>
          </p:cNvSpPr>
          <p:nvPr>
            <p:ph type="ctrTitle"/>
          </p:nvPr>
        </p:nvSpPr>
        <p:spPr/>
        <p:txBody>
          <a:bodyPr/>
          <a:lstStyle/>
          <a:p>
            <a:r>
              <a:rPr lang="en-US" altLang="zh-CN" dirty="0" smtClean="0"/>
              <a:t>HMM</a:t>
            </a:r>
            <a:r>
              <a:rPr lang="zh-CN" altLang="en-US" dirty="0" smtClean="0"/>
              <a:t>数学模型</a:t>
            </a:r>
            <a:r>
              <a:rPr lang="en-US" altLang="zh-CN" dirty="0" smtClean="0"/>
              <a:t>4</a:t>
            </a:r>
            <a:endParaRPr lang="zh-CN" altLang="en-US" dirty="0"/>
          </a:p>
        </p:txBody>
      </p:sp>
    </p:spTree>
    <p:extLst>
      <p:ext uri="{BB962C8B-B14F-4D97-AF65-F5344CB8AC3E}">
        <p14:creationId xmlns:p14="http://schemas.microsoft.com/office/powerpoint/2010/main" val="48039750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r>
              <a:rPr lang="zh-CN" altLang="en-US" dirty="0" smtClean="0"/>
              <a:t>模型的第二个问题</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a:latin typeface="Times New Roman" panose="02020603050405020304" pitchFamily="18" charset="0"/>
                <a:cs typeface="Times New Roman" panose="02020603050405020304" pitchFamily="18" charset="0"/>
              </a:rPr>
              <a:t>学习问题：只有观测序列，通过这个序列找到参数模型                        ，使得在该模型下             的概率最大</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极大似然估计提供了一种给定观察数据来评估模型参数的方法，即：“模型已定，参数未知”。通过若干次试验，观察其结果，利用试验结果得到某个参数值能够使样本出现的概率最大，则称为极大似然估计。</a:t>
            </a:r>
          </a:p>
          <a:p>
            <a:pPr>
              <a:lnSpc>
                <a:spcPct val="120000"/>
              </a:lnSpc>
            </a:pPr>
            <a:endParaRPr lang="zh-CN" altLang="en-US" dirty="0">
              <a:latin typeface="Times New Roman" panose="02020603050405020304" pitchFamily="18" charset="0"/>
              <a:cs typeface="Times New Roman" panose="02020603050405020304" pitchFamily="18" charset="0"/>
            </a:endParaRPr>
          </a:p>
          <a:p>
            <a:pPr>
              <a:lnSpc>
                <a:spcPct val="120000"/>
              </a:lnSpc>
            </a:pP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210164823"/>
              </p:ext>
            </p:extLst>
          </p:nvPr>
        </p:nvGraphicFramePr>
        <p:xfrm>
          <a:off x="1981200" y="1905000"/>
          <a:ext cx="1828800" cy="563563"/>
        </p:xfrm>
        <a:graphic>
          <a:graphicData uri="http://schemas.openxmlformats.org/presentationml/2006/ole">
            <mc:AlternateContent xmlns:mc="http://schemas.openxmlformats.org/markup-compatibility/2006">
              <mc:Choice xmlns:v="urn:schemas-microsoft-com:vml" Requires="v">
                <p:oleObj spid="_x0000_s72706" name="Equation" r:id="rId3" imgW="825500" imgH="254000" progId="Equation.DSMT4">
                  <p:embed/>
                </p:oleObj>
              </mc:Choice>
              <mc:Fallback>
                <p:oleObj name="Equation" r:id="rId3" imgW="8255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905000"/>
                        <a:ext cx="1828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11016330"/>
              </p:ext>
            </p:extLst>
          </p:nvPr>
        </p:nvGraphicFramePr>
        <p:xfrm>
          <a:off x="6553200" y="1955800"/>
          <a:ext cx="1066800" cy="558800"/>
        </p:xfrm>
        <a:graphic>
          <a:graphicData uri="http://schemas.openxmlformats.org/presentationml/2006/ole">
            <mc:AlternateContent xmlns:mc="http://schemas.openxmlformats.org/markup-compatibility/2006">
              <mc:Choice xmlns:v="urn:schemas-microsoft-com:vml" Requires="v">
                <p:oleObj spid="_x0000_s72707" name="Equation" r:id="rId5" imgW="533169" imgH="279279" progId="Equation.DSMT4">
                  <p:embed/>
                </p:oleObj>
              </mc:Choice>
              <mc:Fallback>
                <p:oleObj name="Equation" r:id="rId5" imgW="533169" imgH="27927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1955800"/>
                        <a:ext cx="1066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5364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5AAC1B6-648E-914B-9F4A-EB35B8EB9739}"/>
              </a:ext>
            </a:extLst>
          </p:cNvPr>
          <p:cNvSpPr>
            <a:spLocks noGrp="1"/>
          </p:cNvSpPr>
          <p:nvPr>
            <p:ph type="title"/>
          </p:nvPr>
        </p:nvSpPr>
        <p:spPr/>
        <p:txBody>
          <a:bodyPr/>
          <a:lstStyle/>
          <a:p>
            <a:r>
              <a:rPr kumimoji="1" lang="zh-CN" altLang="en-US" dirty="0" smtClean="0"/>
              <a:t>离散</a:t>
            </a:r>
            <a:r>
              <a:rPr kumimoji="1" lang="zh-CN" altLang="en-US" dirty="0"/>
              <a:t>型随机变量的极大似然估计</a:t>
            </a:r>
          </a:p>
        </p:txBody>
      </p:sp>
      <p:sp>
        <p:nvSpPr>
          <p:cNvPr id="3" name="内容占位符 2">
            <a:extLst>
              <a:ext uri="{FF2B5EF4-FFF2-40B4-BE49-F238E27FC236}">
                <a16:creationId xmlns:a16="http://schemas.microsoft.com/office/drawing/2014/main" xmlns="" id="{3BF596D8-0866-EB41-A99C-5031803366A6}"/>
              </a:ext>
            </a:extLst>
          </p:cNvPr>
          <p:cNvSpPr>
            <a:spLocks noGrp="1"/>
          </p:cNvSpPr>
          <p:nvPr>
            <p:ph idx="1"/>
          </p:nvPr>
        </p:nvSpPr>
        <p:spPr>
          <a:xfrm>
            <a:off x="628650" y="1571856"/>
            <a:ext cx="7886700" cy="4351338"/>
          </a:xfrm>
        </p:spPr>
        <p:txBody>
          <a:bodyPr>
            <a:normAutofit/>
          </a:bodyPr>
          <a:lstStyle/>
          <a:p>
            <a:pPr>
              <a:lnSpc>
                <a:spcPct val="140000"/>
              </a:lnSpc>
            </a:pPr>
            <a:r>
              <a:rPr kumimoji="1" lang="zh-CN" altLang="en-US" sz="2400" dirty="0">
                <a:latin typeface="Times New Roman" panose="02020603050405020304" pitchFamily="18" charset="0"/>
                <a:cs typeface="Times New Roman" panose="02020603050405020304" pitchFamily="18" charset="0"/>
              </a:rPr>
              <a:t>历史上一些著名数学家做的抛硬币实验的数据</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概率论与数理统计</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浙大第四版</a:t>
            </a:r>
            <a:r>
              <a:rPr kumimoji="1" lang="en-US" altLang="zh-CN"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xmlns="" id="{72A7C8A9-C045-214E-8BF4-CEE1084CD6CA}"/>
              </a:ext>
            </a:extLst>
          </p:cNvPr>
          <p:cNvPicPr>
            <a:picLocks noChangeAspect="1"/>
          </p:cNvPicPr>
          <p:nvPr/>
        </p:nvPicPr>
        <p:blipFill>
          <a:blip r:embed="rId2"/>
          <a:stretch>
            <a:fillRect/>
          </a:stretch>
        </p:blipFill>
        <p:spPr>
          <a:xfrm>
            <a:off x="1649629" y="2739527"/>
            <a:ext cx="5183411" cy="2733479"/>
          </a:xfrm>
          <a:prstGeom prst="rect">
            <a:avLst/>
          </a:prstGeom>
        </p:spPr>
      </p:pic>
      <p:sp>
        <p:nvSpPr>
          <p:cNvPr id="6" name="文本框 5">
            <a:extLst>
              <a:ext uri="{FF2B5EF4-FFF2-40B4-BE49-F238E27FC236}">
                <a16:creationId xmlns:a16="http://schemas.microsoft.com/office/drawing/2014/main" xmlns="" id="{4B735606-7E96-8C44-8F0A-131851DD80DC}"/>
              </a:ext>
            </a:extLst>
          </p:cNvPr>
          <p:cNvSpPr txBox="1"/>
          <p:nvPr/>
        </p:nvSpPr>
        <p:spPr>
          <a:xfrm>
            <a:off x="628651" y="5229200"/>
            <a:ext cx="7749231" cy="1643527"/>
          </a:xfrm>
          <a:prstGeom prst="rect">
            <a:avLst/>
          </a:prstGeom>
          <a:noFill/>
        </p:spPr>
        <p:txBody>
          <a:bodyPr wrap="square" rtlCol="0">
            <a:spAutoFit/>
          </a:bodyPr>
          <a:lstStyle/>
          <a:p>
            <a:pPr marL="457200" indent="-457200">
              <a:lnSpc>
                <a:spcPct val="140000"/>
              </a:lnSpc>
              <a:buFont typeface="Arial" panose="020B0604020202020204" pitchFamily="34" charset="0"/>
              <a:buChar char="•"/>
            </a:pPr>
            <a:r>
              <a:rPr kumimoji="1" lang="zh-CN" altLang="en-US" sz="2400" dirty="0">
                <a:solidFill>
                  <a:prstClr val="black"/>
                </a:solidFill>
                <a:latin typeface="Times New Roman" panose="02020603050405020304" pitchFamily="18" charset="0"/>
                <a:cs typeface="Times New Roman" panose="02020603050405020304" pitchFamily="18" charset="0"/>
              </a:rPr>
              <a:t>抛硬币时，当正反面朝上的概率都是</a:t>
            </a:r>
            <a:r>
              <a:rPr kumimoji="1" lang="en-US" altLang="zh-CN" sz="2400" dirty="0">
                <a:solidFill>
                  <a:prstClr val="black"/>
                </a:solidFill>
                <a:latin typeface="Times New Roman" panose="02020603050405020304" pitchFamily="18" charset="0"/>
                <a:cs typeface="Times New Roman" panose="02020603050405020304" pitchFamily="18" charset="0"/>
              </a:rPr>
              <a:t>0.5</a:t>
            </a:r>
            <a:r>
              <a:rPr kumimoji="1" lang="zh-CN" altLang="en-US" sz="2400" dirty="0">
                <a:solidFill>
                  <a:prstClr val="black"/>
                </a:solidFill>
                <a:latin typeface="Times New Roman" panose="02020603050405020304" pitchFamily="18" charset="0"/>
                <a:cs typeface="Times New Roman" panose="02020603050405020304" pitchFamily="18" charset="0"/>
              </a:rPr>
              <a:t>时，出现以上结果的</a:t>
            </a:r>
            <a:r>
              <a:rPr kumimoji="1" lang="zh-CN" altLang="en-US" sz="2400" dirty="0">
                <a:solidFill>
                  <a:srgbClr val="FF0000"/>
                </a:solidFill>
                <a:latin typeface="Times New Roman" panose="02020603050405020304" pitchFamily="18" charset="0"/>
                <a:cs typeface="Times New Roman" panose="02020603050405020304" pitchFamily="18" charset="0"/>
              </a:rPr>
              <a:t>可能性最大</a:t>
            </a:r>
            <a:r>
              <a:rPr kumimoji="1" lang="zh-CN" altLang="en-US" sz="2400" dirty="0">
                <a:solidFill>
                  <a:prstClr val="black"/>
                </a:solidFill>
                <a:latin typeface="Times New Roman" panose="02020603050405020304" pitchFamily="18" charset="0"/>
                <a:cs typeface="Times New Roman" panose="02020603050405020304" pitchFamily="18" charset="0"/>
              </a:rPr>
              <a:t>，所以我们认为</a:t>
            </a:r>
            <a:r>
              <a:rPr kumimoji="1" lang="en-US" altLang="zh-CN" sz="2400" dirty="0">
                <a:solidFill>
                  <a:prstClr val="black"/>
                </a:solidFill>
                <a:latin typeface="Times New Roman" panose="02020603050405020304" pitchFamily="18" charset="0"/>
                <a:cs typeface="Times New Roman" panose="02020603050405020304" pitchFamily="18" charset="0"/>
              </a:rPr>
              <a:t>(</a:t>
            </a:r>
            <a:r>
              <a:rPr kumimoji="1" lang="zh-CN" altLang="en-US" sz="2400" dirty="0">
                <a:solidFill>
                  <a:srgbClr val="FF0000"/>
                </a:solidFill>
                <a:latin typeface="Times New Roman" panose="02020603050405020304" pitchFamily="18" charset="0"/>
                <a:cs typeface="Times New Roman" panose="02020603050405020304" pitchFamily="18" charset="0"/>
              </a:rPr>
              <a:t>估计</a:t>
            </a:r>
            <a:r>
              <a:rPr kumimoji="1" lang="en-US" altLang="zh-CN" sz="2400" dirty="0">
                <a:solidFill>
                  <a:prstClr val="black"/>
                </a:solidFill>
                <a:latin typeface="Times New Roman" panose="02020603050405020304" pitchFamily="18" charset="0"/>
                <a:cs typeface="Times New Roman" panose="02020603050405020304" pitchFamily="18" charset="0"/>
              </a:rPr>
              <a:t>)</a:t>
            </a:r>
            <a:r>
              <a:rPr kumimoji="1" lang="zh-CN" altLang="en-US" sz="2400" dirty="0">
                <a:solidFill>
                  <a:prstClr val="black"/>
                </a:solidFill>
                <a:latin typeface="Times New Roman" panose="02020603050405020304" pitchFamily="18" charset="0"/>
                <a:cs typeface="Times New Roman" panose="02020603050405020304" pitchFamily="18" charset="0"/>
              </a:rPr>
              <a:t>抛一次硬币，正反面朝上的概率都是</a:t>
            </a:r>
            <a:r>
              <a:rPr kumimoji="1" lang="en-US" altLang="zh-CN" sz="2400" dirty="0">
                <a:solidFill>
                  <a:prstClr val="black"/>
                </a:solidFill>
                <a:latin typeface="Times New Roman" panose="02020603050405020304" pitchFamily="18" charset="0"/>
                <a:cs typeface="Times New Roman" panose="02020603050405020304" pitchFamily="18" charset="0"/>
              </a:rPr>
              <a:t>0.5</a:t>
            </a:r>
            <a:r>
              <a:rPr kumimoji="1" lang="zh-CN" altLang="en-US" sz="2400"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8033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如何分词</a:t>
            </a:r>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所以</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通过观测独立性的假设可以使得计算难度大大降低，只需要将每一个</a:t>
            </a:r>
            <a:r>
              <a:rPr lang="en-US" altLang="zh-CN" dirty="0" smtClean="0">
                <a:latin typeface="Times New Roman" panose="02020603050405020304" pitchFamily="18" charset="0"/>
                <a:cs typeface="Times New Roman" panose="02020603050405020304" pitchFamily="18" charset="0"/>
              </a:rPr>
              <a:t>P</a:t>
            </a:r>
            <a:r>
              <a:rPr lang="zh-CN" altLang="en-US" dirty="0" smtClean="0">
                <a:latin typeface="Times New Roman" panose="02020603050405020304" pitchFamily="18" charset="0"/>
                <a:cs typeface="Times New Roman" panose="02020603050405020304" pitchFamily="18" charset="0"/>
              </a:rPr>
              <a:t>都最大化就可以了。但是此方法没有考虑上下文，同时可能出现不合理的情况</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比如“隐变量”中“隐”字在语料库中出现在词首的概率最大，那么它的构词位置就是</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，而“变”字同样出现在词首的概率最大，那么分词结构就会是两个</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向量，显然与</a:t>
            </a:r>
            <a:r>
              <a:rPr lang="en-US" altLang="zh-CN" dirty="0" smtClean="0">
                <a:latin typeface="Times New Roman" panose="02020603050405020304" pitchFamily="18" charset="0"/>
                <a:cs typeface="Times New Roman" panose="02020603050405020304" pitchFamily="18" charset="0"/>
              </a:rPr>
              <a:t>BMES</a:t>
            </a:r>
            <a:r>
              <a:rPr lang="zh-CN" altLang="en-US" dirty="0" smtClean="0">
                <a:latin typeface="Times New Roman" panose="02020603050405020304" pitchFamily="18" charset="0"/>
                <a:cs typeface="Times New Roman" panose="02020603050405020304" pitchFamily="18" charset="0"/>
              </a:rPr>
              <a:t>的假设不符</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618030083"/>
              </p:ext>
            </p:extLst>
          </p:nvPr>
        </p:nvGraphicFramePr>
        <p:xfrm>
          <a:off x="1259632" y="1988840"/>
          <a:ext cx="7473652" cy="613456"/>
        </p:xfrm>
        <a:graphic>
          <a:graphicData uri="http://schemas.openxmlformats.org/presentationml/2006/ole">
            <mc:AlternateContent xmlns:mc="http://schemas.openxmlformats.org/markup-compatibility/2006">
              <mc:Choice xmlns:v="urn:schemas-microsoft-com:vml" Requires="v">
                <p:oleObj spid="_x0000_s5150" name="Equation" r:id="rId3" imgW="3403440" imgH="279360" progId="Equation.DSMT4">
                  <p:embed/>
                </p:oleObj>
              </mc:Choice>
              <mc:Fallback>
                <p:oleObj name="Equation" r:id="rId3" imgW="3403440" imgH="279360" progId="Equation.DSMT4">
                  <p:embed/>
                  <p:pic>
                    <p:nvPicPr>
                      <p:cNvPr id="0" name="对象 5"/>
                      <p:cNvPicPr>
                        <a:picLocks noChangeAspect="1" noChangeArrowheads="1"/>
                      </p:cNvPicPr>
                      <p:nvPr/>
                    </p:nvPicPr>
                    <p:blipFill>
                      <a:blip r:embed="rId4"/>
                      <a:srcRect/>
                      <a:stretch>
                        <a:fillRect/>
                      </a:stretch>
                    </p:blipFill>
                    <p:spPr bwMode="auto">
                      <a:xfrm>
                        <a:off x="1259632" y="1988840"/>
                        <a:ext cx="7473652" cy="6134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5219591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1F0910-CE92-7F40-A0E9-5D90F9B45E99}"/>
              </a:ext>
            </a:extLst>
          </p:cNvPr>
          <p:cNvSpPr>
            <a:spLocks noGrp="1"/>
          </p:cNvSpPr>
          <p:nvPr>
            <p:ph type="title"/>
          </p:nvPr>
        </p:nvSpPr>
        <p:spPr/>
        <p:txBody>
          <a:bodyPr/>
          <a:lstStyle/>
          <a:p>
            <a:r>
              <a:rPr kumimoji="1" lang="zh-CN" altLang="en-US" dirty="0"/>
              <a:t>以数学的方式表示极大似然估计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BF6291A0-6808-CD4B-B73D-BEF2708C0843}"/>
                  </a:ext>
                </a:extLst>
              </p:cNvPr>
              <p:cNvSpPr>
                <a:spLocks noGrp="1"/>
              </p:cNvSpPr>
              <p:nvPr>
                <p:ph idx="1"/>
              </p:nvPr>
            </p:nvSpPr>
            <p:spPr/>
            <p:txBody>
              <a:bodyPr/>
              <a:lstStyle/>
              <a:p>
                <a:pPr>
                  <a:lnSpc>
                    <a:spcPct val="140000"/>
                  </a:lnSpc>
                </a:pPr>
                <a:r>
                  <a:rPr kumimoji="1" lang="zh-CN" altLang="en-US" dirty="0">
                    <a:latin typeface="Times New Roman" panose="02020603050405020304" pitchFamily="18" charset="0"/>
                    <a:cs typeface="Times New Roman" panose="02020603050405020304" pitchFamily="18" charset="0"/>
                  </a:rPr>
                  <a:t>假设每次抛硬币正面朝上的概率为</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 </m:t>
                    </m:r>
                  </m:oMath>
                </a14:m>
                <a:r>
                  <a:rPr kumimoji="1" lang="zh-CN" altLang="en-US" dirty="0">
                    <a:latin typeface="Times New Roman" panose="02020603050405020304" pitchFamily="18" charset="0"/>
                    <a:cs typeface="Times New Roman" panose="02020603050405020304" pitchFamily="18" charset="0"/>
                  </a:rPr>
                  <a:t>，做</a:t>
                </a:r>
                <a:r>
                  <a:rPr kumimoji="1" lang="en-US" altLang="zh-CN" dirty="0">
                    <a:latin typeface="Times New Roman" panose="02020603050405020304" pitchFamily="18" charset="0"/>
                    <a:cs typeface="Times New Roman" panose="02020603050405020304" pitchFamily="18" charset="0"/>
                  </a:rPr>
                  <a:t>10000</a:t>
                </a:r>
                <a:r>
                  <a:rPr kumimoji="1" lang="zh-CN" altLang="en-US" dirty="0">
                    <a:latin typeface="Times New Roman" panose="02020603050405020304" pitchFamily="18" charset="0"/>
                    <a:cs typeface="Times New Roman" panose="02020603050405020304" pitchFamily="18" charset="0"/>
                  </a:rPr>
                  <a:t>次实验，发现正反面朝上的次数均为</a:t>
                </a:r>
                <a:r>
                  <a:rPr kumimoji="1" lang="en-US" altLang="zh-CN" dirty="0">
                    <a:latin typeface="Times New Roman" panose="02020603050405020304" pitchFamily="18" charset="0"/>
                    <a:cs typeface="Times New Roman" panose="02020603050405020304" pitchFamily="18" charset="0"/>
                  </a:rPr>
                  <a:t>5000</a:t>
                </a:r>
                <a:r>
                  <a:rPr kumimoji="1" lang="zh-CN" altLang="en-US" dirty="0">
                    <a:latin typeface="Times New Roman" panose="02020603050405020304" pitchFamily="18" charset="0"/>
                    <a:cs typeface="Times New Roman" panose="02020603050405020304" pitchFamily="18" charset="0"/>
                  </a:rPr>
                  <a:t>，求</a:t>
                </a:r>
                <a14:m>
                  <m:oMath xmlns:m="http://schemas.openxmlformats.org/officeDocument/2006/math">
                    <m:r>
                      <a:rPr lang="en-US" altLang="zh-CN" i="1">
                        <a:latin typeface="Cambria Math" panose="02040503050406030204" pitchFamily="18" charset="0"/>
                      </a:rPr>
                      <m:t>𝑝</m:t>
                    </m:r>
                  </m:oMath>
                </a14:m>
                <a:endParaRPr kumimoji="1" lang="en-US" altLang="zh-CN" dirty="0">
                  <a:latin typeface="Times New Roman" panose="02020603050405020304" pitchFamily="18" charset="0"/>
                  <a:cs typeface="Times New Roman" panose="02020603050405020304" pitchFamily="18" charset="0"/>
                </a:endParaRPr>
              </a:p>
              <a:p>
                <a:pPr>
                  <a:lnSpc>
                    <a:spcPct val="140000"/>
                  </a:lnSpc>
                </a:pPr>
                <a:r>
                  <a:rPr lang="zh-CN" altLang="en-US" dirty="0">
                    <a:latin typeface="Times New Roman" panose="02020603050405020304" pitchFamily="18" charset="0"/>
                    <a:cs typeface="Times New Roman" panose="02020603050405020304" pitchFamily="18" charset="0"/>
                  </a:rPr>
                  <a:t>出现正反面朝上均为</a:t>
                </a:r>
                <a:r>
                  <a:rPr lang="en-US" altLang="zh-CN" dirty="0">
                    <a:latin typeface="Times New Roman" panose="02020603050405020304" pitchFamily="18" charset="0"/>
                    <a:cs typeface="Times New Roman" panose="02020603050405020304" pitchFamily="18" charset="0"/>
                  </a:rPr>
                  <a:t>5000</a:t>
                </a:r>
                <a:r>
                  <a:rPr lang="zh-CN" altLang="en-US" dirty="0">
                    <a:latin typeface="Times New Roman" panose="02020603050405020304" pitchFamily="18" charset="0"/>
                    <a:cs typeface="Times New Roman" panose="02020603050405020304" pitchFamily="18" charset="0"/>
                  </a:rPr>
                  <a:t>次的概率为</a:t>
                </a:r>
                <a:endParaRPr lang="en-US" altLang="zh-CN" dirty="0">
                  <a:latin typeface="Times New Roman" panose="02020603050405020304" pitchFamily="18" charset="0"/>
                  <a:cs typeface="Times New Roman" panose="02020603050405020304" pitchFamily="18" charset="0"/>
                </a:endParaRPr>
              </a:p>
              <a:p>
                <a:pPr marL="0" indent="0">
                  <a:lnSpc>
                    <a:spcPct val="140000"/>
                  </a:lnSpc>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a:rPr>
                          </m:ctrlPr>
                        </m:sSupPr>
                        <m:e>
                          <m:sSubSup>
                            <m:sSubSupPr>
                              <m:ctrlPr>
                                <a:rPr lang="en-US" altLang="zh-CN" i="1" smtClean="0">
                                  <a:latin typeface="Cambria Math"/>
                                </a:rPr>
                              </m:ctrlPr>
                            </m:sSubSupPr>
                            <m:e>
                              <m:r>
                                <a:rPr lang="en-US" altLang="zh-CN" b="0" i="1" smtClean="0">
                                  <a:latin typeface="Cambria Math" panose="02040503050406030204" pitchFamily="18" charset="0"/>
                                </a:rPr>
                                <m:t>𝑃</m:t>
                              </m:r>
                              <m:d>
                                <m:dPr>
                                  <m:ctrlPr>
                                    <a:rPr lang="en-US" altLang="zh-CN" b="0" i="1" smtClean="0">
                                      <a:latin typeface="Cambria Math"/>
                                    </a:rPr>
                                  </m:ctrlPr>
                                </m:dPr>
                                <m:e>
                                  <m:r>
                                    <a:rPr lang="zh-CN" altLang="en-US" i="1">
                                      <a:latin typeface="Cambria Math" panose="02040503050406030204" pitchFamily="18" charset="0"/>
                                    </a:rPr>
                                    <m:t>正</m:t>
                                  </m:r>
                                  <m:r>
                                    <a:rPr lang="en-US" altLang="zh-CN" b="0" i="1" smtClean="0">
                                      <a:latin typeface="Cambria Math" panose="02040503050406030204" pitchFamily="18" charset="0"/>
                                    </a:rPr>
                                    <m:t>=</m:t>
                                  </m:r>
                                  <m:r>
                                    <a:rPr lang="zh-CN" altLang="en-US" i="1">
                                      <a:latin typeface="Cambria Math" panose="02040503050406030204" pitchFamily="18" charset="0"/>
                                    </a:rPr>
                                    <m:t>反</m:t>
                                  </m:r>
                                  <m:r>
                                    <a:rPr lang="en-US" altLang="zh-CN" b="0" i="1" smtClean="0">
                                      <a:latin typeface="Cambria Math" panose="02040503050406030204" pitchFamily="18" charset="0"/>
                                    </a:rPr>
                                    <m:t>=5000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10000</m:t>
                              </m:r>
                            </m:sub>
                            <m:sup>
                              <m:r>
                                <a:rPr lang="en-US" altLang="zh-CN" b="0" i="1" smtClean="0">
                                  <a:latin typeface="Cambria Math" panose="02040503050406030204" pitchFamily="18" charset="0"/>
                                </a:rPr>
                                <m:t>5000</m:t>
                              </m:r>
                            </m:sup>
                          </m:sSubSup>
                          <m:r>
                            <a:rPr lang="en-US" altLang="zh-CN" i="1">
                              <a:latin typeface="Cambria Math" panose="02040503050406030204" pitchFamily="18" charset="0"/>
                            </a:rPr>
                            <m:t>𝑝</m:t>
                          </m:r>
                        </m:e>
                        <m:sup>
                          <m:r>
                            <a:rPr lang="en-US" altLang="zh-CN" b="0" i="1" smtClean="0">
                              <a:latin typeface="Cambria Math" panose="02040503050406030204" pitchFamily="18" charset="0"/>
                            </a:rPr>
                            <m:t>5000</m:t>
                          </m:r>
                        </m:sup>
                      </m:sSup>
                      <m:sSup>
                        <m:sSupPr>
                          <m:ctrlPr>
                            <a:rPr lang="en-US" altLang="zh-CN" i="1">
                              <a:latin typeface="Cambria Math"/>
                            </a:rPr>
                          </m:ctrlPr>
                        </m:sSupPr>
                        <m:e>
                          <m:d>
                            <m:dPr>
                              <m:ctrlPr>
                                <a:rPr lang="en-US" altLang="zh-CN" i="1">
                                  <a:latin typeface="Cambria Math"/>
                                </a:rPr>
                              </m:ctrlPr>
                            </m:dPr>
                            <m:e>
                              <m:r>
                                <a:rPr lang="en-US" altLang="zh-CN" i="1">
                                  <a:latin typeface="Cambria Math" panose="02040503050406030204" pitchFamily="18" charset="0"/>
                                </a:rPr>
                                <m:t>1−</m:t>
                              </m:r>
                              <m:r>
                                <a:rPr lang="en-US" altLang="zh-CN" i="1">
                                  <a:latin typeface="Cambria Math" panose="02040503050406030204" pitchFamily="18" charset="0"/>
                                </a:rPr>
                                <m:t>𝑝</m:t>
                              </m:r>
                            </m:e>
                          </m:d>
                        </m:e>
                        <m:sup>
                          <m:r>
                            <a:rPr lang="en-US" altLang="zh-CN" b="0" i="1" smtClean="0">
                              <a:latin typeface="Cambria Math" panose="02040503050406030204" pitchFamily="18" charset="0"/>
                            </a:rPr>
                            <m:t>5000</m:t>
                          </m:r>
                        </m:sup>
                      </m:sSup>
                    </m:oMath>
                  </m:oMathPara>
                </a14:m>
                <a:endParaRPr kumimoji="1" lang="en-US" altLang="zh-CN" dirty="0">
                  <a:latin typeface="Times New Roman" panose="02020603050405020304" pitchFamily="18" charset="0"/>
                  <a:cs typeface="Times New Roman" panose="02020603050405020304" pitchFamily="18" charset="0"/>
                </a:endParaRPr>
              </a:p>
              <a:p>
                <a:pPr>
                  <a:lnSpc>
                    <a:spcPct val="140000"/>
                  </a:lnSpc>
                </a:pPr>
                <a:r>
                  <a:rPr lang="zh-CN" altLang="en-US" b="0" dirty="0">
                    <a:latin typeface="Times New Roman" panose="02020603050405020304" pitchFamily="18" charset="0"/>
                    <a:cs typeface="Times New Roman" panose="02020603050405020304" pitchFamily="18" charset="0"/>
                  </a:rPr>
                  <a:t>求</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a:rPr>
                        </m:ctrlPr>
                      </m:dPr>
                      <m:e>
                        <m:r>
                          <a:rPr lang="zh-CN" altLang="en-US" i="1">
                            <a:latin typeface="Cambria Math" panose="02040503050406030204" pitchFamily="18" charset="0"/>
                          </a:rPr>
                          <m:t>正</m:t>
                        </m:r>
                        <m:r>
                          <a:rPr lang="en-US" altLang="zh-CN" i="1">
                            <a:latin typeface="Cambria Math" panose="02040503050406030204" pitchFamily="18" charset="0"/>
                          </a:rPr>
                          <m:t>=</m:t>
                        </m:r>
                        <m:r>
                          <a:rPr lang="zh-CN" altLang="en-US" i="1">
                            <a:latin typeface="Cambria Math" panose="02040503050406030204" pitchFamily="18" charset="0"/>
                          </a:rPr>
                          <m:t>反</m:t>
                        </m:r>
                        <m:r>
                          <a:rPr lang="en-US" altLang="zh-CN" b="0" i="1" smtClean="0">
                            <a:latin typeface="Cambria Math" panose="02040503050406030204" pitchFamily="18" charset="0"/>
                          </a:rPr>
                          <m:t>=5000</m:t>
                        </m:r>
                      </m:e>
                    </m:d>
                  </m:oMath>
                </a14:m>
                <a:r>
                  <a:rPr kumimoji="1" lang="zh-CN" altLang="en-US" dirty="0">
                    <a:latin typeface="Times New Roman" panose="02020603050405020304" pitchFamily="18" charset="0"/>
                    <a:cs typeface="Times New Roman" panose="02020603050405020304" pitchFamily="18" charset="0"/>
                  </a:rPr>
                  <a:t>最大时的</a:t>
                </a:r>
                <a14:m>
                  <m:oMath xmlns:m="http://schemas.openxmlformats.org/officeDocument/2006/math">
                    <m:r>
                      <a:rPr lang="en-US" altLang="zh-CN" i="1">
                        <a:latin typeface="Cambria Math" panose="02040503050406030204" pitchFamily="18" charset="0"/>
                      </a:rPr>
                      <m:t>𝑝</m:t>
                    </m:r>
                  </m:oMath>
                </a14:m>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BF6291A0-6808-CD4B-B73D-BEF2708C0843}"/>
                  </a:ext>
                </a:extLst>
              </p:cNvPr>
              <p:cNvSpPr>
                <a:spLocks noGrp="1" noRot="1" noChangeAspect="1" noMove="1" noResize="1" noEditPoints="1" noAdjustHandles="1" noChangeArrowheads="1" noChangeShapeType="1" noTextEdit="1"/>
              </p:cNvSpPr>
              <p:nvPr>
                <p:ph idx="1"/>
              </p:nvPr>
            </p:nvSpPr>
            <p:spPr>
              <a:blipFill rotWithShape="1">
                <a:blip r:embed="rId2"/>
                <a:stretch>
                  <a:fillRect l="-7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901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DAE6F55-65A7-E349-9AAE-0F1FFE8C73E3}"/>
              </a:ext>
            </a:extLst>
          </p:cNvPr>
          <p:cNvSpPr>
            <a:spLocks noGrp="1"/>
          </p:cNvSpPr>
          <p:nvPr>
            <p:ph type="title"/>
          </p:nvPr>
        </p:nvSpPr>
        <p:spPr/>
        <p:txBody>
          <a:bodyPr/>
          <a:lstStyle/>
          <a:p>
            <a:r>
              <a:rPr kumimoji="1" lang="zh-CN" altLang="en-US" dirty="0"/>
              <a:t>以数学的方式表示极大似然估计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E402CD10-6679-594B-A436-217FB388FFA8}"/>
                  </a:ext>
                </a:extLst>
              </p:cNvPr>
              <p:cNvSpPr>
                <a:spLocks noGrp="1"/>
              </p:cNvSpPr>
              <p:nvPr>
                <p:ph idx="1"/>
              </p:nvPr>
            </p:nvSpPr>
            <p:spPr>
              <a:xfrm>
                <a:off x="628650" y="1590471"/>
                <a:ext cx="7886700" cy="5267529"/>
              </a:xfrm>
            </p:spPr>
            <p:txBody>
              <a:bodyPr>
                <a:normAutofit fontScale="92500"/>
              </a:bodyPr>
              <a:lstStyle/>
              <a:p>
                <a:pPr marL="0" indent="0">
                  <a:lnSpc>
                    <a:spcPct val="150000"/>
                  </a:lnSpc>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𝑎𝑟𝑔𝑚𝑎𝑥</m:t>
                      </m:r>
                      <m:d>
                        <m:dPr>
                          <m:ctrlPr>
                            <a:rPr kumimoji="1" lang="en-US" altLang="zh-CN" b="0" i="1" smtClean="0">
                              <a:latin typeface="Cambria Math"/>
                            </a:rPr>
                          </m:ctrlPr>
                        </m:dPr>
                        <m:e>
                          <m:sSubSup>
                            <m:sSubSupPr>
                              <m:ctrlPr>
                                <a:rPr kumimoji="1" lang="en-US" altLang="zh-CN" b="0" i="1" smtClean="0">
                                  <a:latin typeface="Cambria Math"/>
                                </a:rPr>
                              </m:ctrlPr>
                            </m:sSubSup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10000</m:t>
                              </m:r>
                            </m:sub>
                            <m:sup>
                              <m:r>
                                <a:rPr kumimoji="1" lang="en-US" altLang="zh-CN" b="0" i="1" smtClean="0">
                                  <a:latin typeface="Cambria Math" panose="02040503050406030204" pitchFamily="18" charset="0"/>
                                </a:rPr>
                                <m:t>5000</m:t>
                              </m:r>
                            </m:sup>
                          </m:sSubSup>
                          <m:sSup>
                            <m:sSupPr>
                              <m:ctrlPr>
                                <a:rPr kumimoji="1" lang="en-US" altLang="zh-CN" b="0" i="1" smtClean="0">
                                  <a:latin typeface="Cambria Math"/>
                                </a:rPr>
                              </m:ctrlPr>
                            </m:sSupPr>
                            <m:e>
                              <m:r>
                                <a:rPr kumimoji="1" lang="en-US" altLang="zh-CN" b="0" i="1" smtClean="0">
                                  <a:latin typeface="Cambria Math" panose="02040503050406030204" pitchFamily="18" charset="0"/>
                                </a:rPr>
                                <m:t>𝑝</m:t>
                              </m:r>
                            </m:e>
                            <m:sup>
                              <m:r>
                                <a:rPr kumimoji="1" lang="en-US" altLang="zh-CN" b="0" i="1" smtClean="0">
                                  <a:latin typeface="Cambria Math" panose="02040503050406030204" pitchFamily="18" charset="0"/>
                                </a:rPr>
                                <m:t>5000</m:t>
                              </m:r>
                            </m:sup>
                          </m:sSup>
                          <m:sSup>
                            <m:sSupPr>
                              <m:ctrlPr>
                                <a:rPr kumimoji="1" lang="en-US" altLang="zh-CN" b="0" i="1" smtClean="0">
                                  <a:latin typeface="Cambria Math"/>
                                </a:rPr>
                              </m:ctrlPr>
                            </m:sSupPr>
                            <m:e>
                              <m:d>
                                <m:dPr>
                                  <m:ctrlPr>
                                    <a:rPr kumimoji="1" lang="en-US" altLang="zh-CN" b="0" i="1" smtClean="0">
                                      <a:latin typeface="Cambria Math"/>
                                    </a:rPr>
                                  </m:ctrlPr>
                                </m:dPr>
                                <m:e>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𝑝</m:t>
                                  </m:r>
                                </m:e>
                              </m:d>
                            </m:e>
                            <m:sup>
                              <m:r>
                                <a:rPr kumimoji="1" lang="en-US" altLang="zh-CN" b="0" i="1" smtClean="0">
                                  <a:latin typeface="Cambria Math" panose="02040503050406030204" pitchFamily="18" charset="0"/>
                                </a:rPr>
                                <m:t>5000</m:t>
                              </m:r>
                            </m:sup>
                          </m:sSup>
                        </m:e>
                      </m:d>
                    </m:oMath>
                  </m:oMathPara>
                </a14:m>
                <a:endParaRPr kumimoji="1" lang="en-US" altLang="zh-CN" b="0" dirty="0"/>
              </a:p>
              <a:p>
                <a:pPr marL="0" indent="0">
                  <a:lnSpc>
                    <a:spcPct val="150000"/>
                  </a:lnSpc>
                  <a:buNone/>
                </a:pPr>
                <a:endParaRPr kumimoji="1"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a:rPr kumimoji="1" lang="en-US" altLang="zh-CN" i="1">
                          <a:latin typeface="Cambria Math" panose="02040503050406030204" pitchFamily="18" charset="0"/>
                        </a:rPr>
                        <m:t>𝑎𝑟𝑔𝑚𝑎𝑥</m:t>
                      </m:r>
                      <m:d>
                        <m:dPr>
                          <m:ctrlPr>
                            <a:rPr kumimoji="1" lang="en-US" altLang="zh-CN" i="1">
                              <a:latin typeface="Cambria Math"/>
                            </a:rPr>
                          </m:ctrlPr>
                        </m:dPr>
                        <m:e>
                          <m:sSup>
                            <m:sSupPr>
                              <m:ctrlPr>
                                <a:rPr kumimoji="1" lang="en-US" altLang="zh-CN" i="1">
                                  <a:latin typeface="Cambria Math"/>
                                </a:rPr>
                              </m:ctrlPr>
                            </m:sSupPr>
                            <m:e>
                              <m:r>
                                <a:rPr kumimoji="1" lang="en-US" altLang="zh-CN" i="1">
                                  <a:latin typeface="Cambria Math" panose="02040503050406030204" pitchFamily="18" charset="0"/>
                                </a:rPr>
                                <m:t>𝑝</m:t>
                              </m:r>
                            </m:e>
                            <m:sup>
                              <m:r>
                                <a:rPr kumimoji="1" lang="en-US" altLang="zh-CN" i="1">
                                  <a:latin typeface="Cambria Math" panose="02040503050406030204" pitchFamily="18" charset="0"/>
                                </a:rPr>
                                <m:t>5000</m:t>
                              </m:r>
                            </m:sup>
                          </m:sSup>
                          <m:sSup>
                            <m:sSupPr>
                              <m:ctrlPr>
                                <a:rPr kumimoji="1" lang="en-US" altLang="zh-CN" i="1">
                                  <a:latin typeface="Cambria Math"/>
                                </a:rPr>
                              </m:ctrlPr>
                            </m:sSupPr>
                            <m:e>
                              <m:d>
                                <m:dPr>
                                  <m:ctrlPr>
                                    <a:rPr kumimoji="1" lang="en-US" altLang="zh-CN" i="1">
                                      <a:latin typeface="Cambria Math"/>
                                    </a:rPr>
                                  </m:ctrlPr>
                                </m:dPr>
                                <m:e>
                                  <m:r>
                                    <a:rPr kumimoji="1" lang="en-US" altLang="zh-CN" i="1">
                                      <a:latin typeface="Cambria Math" panose="02040503050406030204" pitchFamily="18" charset="0"/>
                                    </a:rPr>
                                    <m:t>1−</m:t>
                                  </m:r>
                                  <m:r>
                                    <a:rPr kumimoji="1" lang="en-US" altLang="zh-CN" i="1">
                                      <a:latin typeface="Cambria Math" panose="02040503050406030204" pitchFamily="18" charset="0"/>
                                    </a:rPr>
                                    <m:t>𝑝</m:t>
                                  </m:r>
                                </m:e>
                              </m:d>
                            </m:e>
                            <m:sup>
                              <m:r>
                                <a:rPr kumimoji="1" lang="en-US" altLang="zh-CN" i="1">
                                  <a:latin typeface="Cambria Math" panose="02040503050406030204" pitchFamily="18" charset="0"/>
                                </a:rPr>
                                <m:t>5000</m:t>
                              </m:r>
                            </m:sup>
                          </m:sSup>
                        </m:e>
                      </m:d>
                    </m:oMath>
                  </m:oMathPara>
                </a14:m>
                <a:endParaRPr kumimoji="1" lang="en-US" altLang="zh-CN" dirty="0"/>
              </a:p>
              <a:p>
                <a:pPr marL="0" indent="0">
                  <a:lnSpc>
                    <a:spcPct val="150000"/>
                  </a:lnSpc>
                  <a:buNone/>
                </a:pPr>
                <a:endParaRPr kumimoji="1"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a:rPr kumimoji="1" lang="en-US" altLang="zh-CN" i="1">
                          <a:latin typeface="Cambria Math" panose="02040503050406030204" pitchFamily="18" charset="0"/>
                        </a:rPr>
                        <m:t>𝑎𝑟𝑔𝑚𝑎𝑥</m:t>
                      </m:r>
                      <m:d>
                        <m:dPr>
                          <m:ctrlPr>
                            <a:rPr kumimoji="1" lang="en-US" altLang="zh-CN" i="1">
                              <a:latin typeface="Cambria Math"/>
                            </a:rPr>
                          </m:ctrlPr>
                        </m:dPr>
                        <m:e>
                          <m:r>
                            <a:rPr kumimoji="1" lang="en-US" altLang="zh-CN" b="0" i="1" smtClean="0">
                              <a:latin typeface="Cambria Math" panose="02040503050406030204" pitchFamily="18" charset="0"/>
                            </a:rPr>
                            <m:t>𝑙𝑛</m:t>
                          </m:r>
                          <m:d>
                            <m:dPr>
                              <m:ctrlPr>
                                <a:rPr kumimoji="1" lang="en-US" altLang="zh-CN" b="0" i="1" smtClean="0">
                                  <a:latin typeface="Cambria Math"/>
                                </a:rPr>
                              </m:ctrlPr>
                            </m:dPr>
                            <m:e>
                              <m:sSup>
                                <m:sSupPr>
                                  <m:ctrlPr>
                                    <a:rPr kumimoji="1" lang="en-US" altLang="zh-CN" i="1">
                                      <a:latin typeface="Cambria Math"/>
                                    </a:rPr>
                                  </m:ctrlPr>
                                </m:sSupPr>
                                <m:e>
                                  <m:r>
                                    <a:rPr kumimoji="1" lang="en-US" altLang="zh-CN" i="1">
                                      <a:latin typeface="Cambria Math" panose="02040503050406030204" pitchFamily="18" charset="0"/>
                                    </a:rPr>
                                    <m:t>𝑝</m:t>
                                  </m:r>
                                </m:e>
                                <m:sup>
                                  <m:r>
                                    <a:rPr kumimoji="1" lang="en-US" altLang="zh-CN" i="1">
                                      <a:latin typeface="Cambria Math" panose="02040503050406030204" pitchFamily="18" charset="0"/>
                                    </a:rPr>
                                    <m:t>5000</m:t>
                                  </m:r>
                                </m:sup>
                              </m:sSup>
                              <m:sSup>
                                <m:sSupPr>
                                  <m:ctrlPr>
                                    <a:rPr kumimoji="1" lang="en-US" altLang="zh-CN" i="1">
                                      <a:latin typeface="Cambria Math"/>
                                    </a:rPr>
                                  </m:ctrlPr>
                                </m:sSupPr>
                                <m:e>
                                  <m:d>
                                    <m:dPr>
                                      <m:ctrlPr>
                                        <a:rPr kumimoji="1" lang="en-US" altLang="zh-CN" i="1">
                                          <a:latin typeface="Cambria Math"/>
                                        </a:rPr>
                                      </m:ctrlPr>
                                    </m:dPr>
                                    <m:e>
                                      <m:r>
                                        <a:rPr kumimoji="1" lang="en-US" altLang="zh-CN" i="1">
                                          <a:latin typeface="Cambria Math" panose="02040503050406030204" pitchFamily="18" charset="0"/>
                                        </a:rPr>
                                        <m:t>1−</m:t>
                                      </m:r>
                                      <m:r>
                                        <a:rPr kumimoji="1" lang="en-US" altLang="zh-CN" i="1">
                                          <a:latin typeface="Cambria Math" panose="02040503050406030204" pitchFamily="18" charset="0"/>
                                        </a:rPr>
                                        <m:t>𝑝</m:t>
                                      </m:r>
                                    </m:e>
                                  </m:d>
                                </m:e>
                                <m:sup>
                                  <m:r>
                                    <a:rPr kumimoji="1" lang="en-US" altLang="zh-CN" i="1">
                                      <a:latin typeface="Cambria Math" panose="02040503050406030204" pitchFamily="18" charset="0"/>
                                    </a:rPr>
                                    <m:t>5000</m:t>
                                  </m:r>
                                </m:sup>
                              </m:sSup>
                            </m:e>
                          </m:d>
                        </m:e>
                      </m:d>
                    </m:oMath>
                  </m:oMathPara>
                </a14:m>
                <a:endParaRPr kumimoji="1" lang="en-US" altLang="zh-CN" dirty="0"/>
              </a:p>
              <a:p>
                <a:pPr marL="0" indent="0">
                  <a:lnSpc>
                    <a:spcPct val="150000"/>
                  </a:lnSpc>
                  <a:buNone/>
                </a:pPr>
                <a:endParaRPr kumimoji="1"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a:rPr kumimoji="1" lang="en-US" altLang="zh-CN" i="1">
                          <a:latin typeface="Cambria Math" panose="02040503050406030204" pitchFamily="18" charset="0"/>
                        </a:rPr>
                        <m:t>𝑎𝑟𝑔𝑚𝑎𝑥</m:t>
                      </m:r>
                      <m:d>
                        <m:dPr>
                          <m:ctrlPr>
                            <a:rPr kumimoji="1" lang="en-US" altLang="zh-CN" i="1" smtClean="0">
                              <a:latin typeface="Cambria Math"/>
                            </a:rPr>
                          </m:ctrlPr>
                        </m:dPr>
                        <m:e>
                          <m:r>
                            <a:rPr kumimoji="1" lang="en-US" altLang="zh-CN" b="0" i="1" smtClean="0">
                              <a:latin typeface="Cambria Math" panose="02040503050406030204" pitchFamily="18" charset="0"/>
                            </a:rPr>
                            <m:t>𝑙𝑛𝑝</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𝑙𝑛</m:t>
                          </m:r>
                          <m:d>
                            <m:dPr>
                              <m:ctrlPr>
                                <a:rPr kumimoji="1" lang="en-US" altLang="zh-CN" b="0" i="1" smtClean="0">
                                  <a:latin typeface="Cambria Math"/>
                                </a:rPr>
                              </m:ctrlPr>
                            </m:dPr>
                            <m:e>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𝑝</m:t>
                              </m:r>
                            </m:e>
                          </m:d>
                        </m:e>
                      </m:d>
                    </m:oMath>
                  </m:oMathPara>
                </a14:m>
                <a:endParaRPr kumimoji="1" lang="en-US" altLang="zh-CN" dirty="0"/>
              </a:p>
              <a:p>
                <a:pPr>
                  <a:lnSpc>
                    <a:spcPct val="150000"/>
                  </a:lnSpc>
                </a:pPr>
                <a14:m>
                  <m:oMath xmlns:m="http://schemas.openxmlformats.org/officeDocument/2006/math">
                    <m:r>
                      <a:rPr lang="en-US" altLang="zh-CN" i="1" smtClean="0">
                        <a:solidFill>
                          <a:srgbClr val="FF0000"/>
                        </a:solidFill>
                        <a:latin typeface="Cambria Math" panose="02040503050406030204" pitchFamily="18" charset="0"/>
                      </a:rPr>
                      <m:t>𝑝</m:t>
                    </m:r>
                  </m:oMath>
                </a14:m>
                <a:r>
                  <a:rPr kumimoji="1" lang="en-US" altLang="zh-CN" dirty="0">
                    <a:solidFill>
                      <a:srgbClr val="FF0000"/>
                    </a:solidFill>
                  </a:rPr>
                  <a:t>=0.5</a:t>
                </a:r>
              </a:p>
            </p:txBody>
          </p:sp>
        </mc:Choice>
        <mc:Fallback xmlns="">
          <p:sp>
            <p:nvSpPr>
              <p:cNvPr id="3" name="内容占位符 2">
                <a:extLst>
                  <a:ext uri="{FF2B5EF4-FFF2-40B4-BE49-F238E27FC236}">
                    <a16:creationId xmlns="" xmlns:a16="http://schemas.microsoft.com/office/drawing/2014/main" xmlns:a14="http://schemas.microsoft.com/office/drawing/2010/main" id="{E402CD10-6679-594B-A436-217FB388FFA8}"/>
                  </a:ext>
                </a:extLst>
              </p:cNvPr>
              <p:cNvSpPr>
                <a:spLocks noGrp="1" noRot="1" noChangeAspect="1" noMove="1" noResize="1" noEditPoints="1" noAdjustHandles="1" noChangeArrowheads="1" noChangeShapeType="1" noTextEdit="1"/>
              </p:cNvSpPr>
              <p:nvPr>
                <p:ph idx="1"/>
              </p:nvPr>
            </p:nvSpPr>
            <p:spPr>
              <a:xfrm>
                <a:off x="628650" y="1590471"/>
                <a:ext cx="7886700" cy="5267529"/>
              </a:xfrm>
              <a:blipFill rotWithShape="1">
                <a:blip r:embed="rId2"/>
                <a:stretch>
                  <a:fillRect l="-541" b="-810"/>
                </a:stretch>
              </a:blipFill>
            </p:spPr>
            <p:txBody>
              <a:bodyPr/>
              <a:lstStyle/>
              <a:p>
                <a:r>
                  <a:rPr lang="zh-CN" altLang="en-US">
                    <a:noFill/>
                  </a:rPr>
                  <a:t> </a:t>
                </a:r>
              </a:p>
            </p:txBody>
          </p:sp>
        </mc:Fallback>
      </mc:AlternateContent>
      <p:sp>
        <p:nvSpPr>
          <p:cNvPr id="4" name="下箭头 3">
            <a:extLst>
              <a:ext uri="{FF2B5EF4-FFF2-40B4-BE49-F238E27FC236}">
                <a16:creationId xmlns:a16="http://schemas.microsoft.com/office/drawing/2014/main" xmlns="" id="{E98B7B9E-A97E-FB45-BEA9-E898DC0F042A}"/>
              </a:ext>
            </a:extLst>
          </p:cNvPr>
          <p:cNvSpPr/>
          <p:nvPr/>
        </p:nvSpPr>
        <p:spPr>
          <a:xfrm>
            <a:off x="4288831" y="2256555"/>
            <a:ext cx="363474" cy="6115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sp>
        <p:nvSpPr>
          <p:cNvPr id="5" name="文本框 4">
            <a:extLst>
              <a:ext uri="{FF2B5EF4-FFF2-40B4-BE49-F238E27FC236}">
                <a16:creationId xmlns:a16="http://schemas.microsoft.com/office/drawing/2014/main" xmlns="" id="{A5DD06E2-B3B8-3D48-B8FF-1C1A998B819A}"/>
              </a:ext>
            </a:extLst>
          </p:cNvPr>
          <p:cNvSpPr txBox="1"/>
          <p:nvPr/>
        </p:nvSpPr>
        <p:spPr>
          <a:xfrm>
            <a:off x="6697394" y="4302852"/>
            <a:ext cx="2339102" cy="461665"/>
          </a:xfrm>
          <a:prstGeom prst="rect">
            <a:avLst/>
          </a:prstGeom>
          <a:noFill/>
        </p:spPr>
        <p:txBody>
          <a:bodyPr wrap="none" rtlCol="0">
            <a:spAutoFit/>
          </a:bodyPr>
          <a:lstStyle/>
          <a:p>
            <a:r>
              <a:rPr kumimoji="1" lang="zh-CN" altLang="en-US" sz="2400" dirty="0">
                <a:solidFill>
                  <a:srgbClr val="FF0000"/>
                </a:solidFill>
              </a:rPr>
              <a:t>似然函数的对数</a:t>
            </a:r>
          </a:p>
        </p:txBody>
      </p:sp>
      <p:sp>
        <p:nvSpPr>
          <p:cNvPr id="6" name="下箭头 5">
            <a:extLst>
              <a:ext uri="{FF2B5EF4-FFF2-40B4-BE49-F238E27FC236}">
                <a16:creationId xmlns:a16="http://schemas.microsoft.com/office/drawing/2014/main" xmlns="" id="{D75F5BD1-8595-3B44-8FC1-57BD8620679F}"/>
              </a:ext>
            </a:extLst>
          </p:cNvPr>
          <p:cNvSpPr/>
          <p:nvPr/>
        </p:nvSpPr>
        <p:spPr>
          <a:xfrm>
            <a:off x="4288831" y="3434013"/>
            <a:ext cx="363474" cy="699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sp>
        <p:nvSpPr>
          <p:cNvPr id="7" name="下箭头 6">
            <a:extLst>
              <a:ext uri="{FF2B5EF4-FFF2-40B4-BE49-F238E27FC236}">
                <a16:creationId xmlns:a16="http://schemas.microsoft.com/office/drawing/2014/main" xmlns="" id="{246F6614-9A2D-5142-9741-BA2F0AD1D6D7}"/>
              </a:ext>
            </a:extLst>
          </p:cNvPr>
          <p:cNvSpPr/>
          <p:nvPr/>
        </p:nvSpPr>
        <p:spPr>
          <a:xfrm>
            <a:off x="4288831" y="4817909"/>
            <a:ext cx="363474" cy="735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sp>
        <p:nvSpPr>
          <p:cNvPr id="8" name="文本框 7">
            <a:extLst>
              <a:ext uri="{FF2B5EF4-FFF2-40B4-BE49-F238E27FC236}">
                <a16:creationId xmlns:a16="http://schemas.microsoft.com/office/drawing/2014/main" xmlns="" id="{71CEA323-BCD4-D641-9416-40139767BDCB}"/>
              </a:ext>
            </a:extLst>
          </p:cNvPr>
          <p:cNvSpPr txBox="1"/>
          <p:nvPr/>
        </p:nvSpPr>
        <p:spPr>
          <a:xfrm>
            <a:off x="6403786" y="2907786"/>
            <a:ext cx="1415772" cy="461665"/>
          </a:xfrm>
          <a:prstGeom prst="rect">
            <a:avLst/>
          </a:prstGeom>
          <a:noFill/>
        </p:spPr>
        <p:txBody>
          <a:bodyPr wrap="none" rtlCol="0">
            <a:spAutoFit/>
          </a:bodyPr>
          <a:lstStyle/>
          <a:p>
            <a:r>
              <a:rPr kumimoji="1" lang="zh-CN" altLang="en-US" sz="2400" dirty="0">
                <a:solidFill>
                  <a:srgbClr val="FF0000"/>
                </a:solidFill>
              </a:rPr>
              <a:t>似然函数</a:t>
            </a:r>
          </a:p>
        </p:txBody>
      </p:sp>
    </p:spTree>
    <p:extLst>
      <p:ext uri="{BB962C8B-B14F-4D97-AF65-F5344CB8AC3E}">
        <p14:creationId xmlns:p14="http://schemas.microsoft.com/office/powerpoint/2010/main" val="286669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checkerboard(across)">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blinds(horizontal)">
                                      <p:cBhvr>
                                        <p:cTn id="5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animBg="1"/>
      <p:bldP spid="7" grpId="0" animBg="1"/>
      <p:bldP spid="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r>
              <a:rPr lang="zh-CN" altLang="en-US" dirty="0" smtClean="0"/>
              <a:t>已知身高服从正态分布，且有以下统计数据</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21401600"/>
              </p:ext>
            </p:extLst>
          </p:nvPr>
        </p:nvGraphicFramePr>
        <p:xfrm>
          <a:off x="2411760" y="1988840"/>
          <a:ext cx="4824536" cy="4752528"/>
        </p:xfrm>
        <a:graphic>
          <a:graphicData uri="http://schemas.openxmlformats.org/drawingml/2006/table">
            <a:tbl>
              <a:tblPr firstRow="1" bandRow="1">
                <a:tableStyleId>{5C22544A-7EE6-4342-B048-85BDC9FD1C3A}</a:tableStyleId>
              </a:tblPr>
              <a:tblGrid>
                <a:gridCol w="2412268"/>
                <a:gridCol w="2412268"/>
              </a:tblGrid>
              <a:tr h="432048">
                <a:tc>
                  <a:txBody>
                    <a:bodyPr/>
                    <a:lstStyle/>
                    <a:p>
                      <a:pPr algn="ctr"/>
                      <a:r>
                        <a:rPr lang="zh-CN" altLang="en-US" dirty="0" smtClean="0">
                          <a:latin typeface="Times New Roman" panose="02020603050405020304" pitchFamily="18" charset="0"/>
                          <a:cs typeface="Times New Roman" panose="02020603050405020304" pitchFamily="18" charset="0"/>
                        </a:rPr>
                        <a:t>编号</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dirty="0" smtClean="0">
                          <a:latin typeface="Times New Roman" panose="02020603050405020304" pitchFamily="18" charset="0"/>
                          <a:cs typeface="Times New Roman" panose="02020603050405020304" pitchFamily="18" charset="0"/>
                        </a:rPr>
                        <a:t>身高</a:t>
                      </a:r>
                      <a:endParaRPr lang="zh-CN" altLang="en-US" dirty="0">
                        <a:latin typeface="Times New Roman" panose="02020603050405020304" pitchFamily="18" charset="0"/>
                        <a:cs typeface="Times New Roman" panose="02020603050405020304" pitchFamily="18" charset="0"/>
                      </a:endParaRPr>
                    </a:p>
                  </a:txBody>
                  <a:tcPr anchor="ctr"/>
                </a:tc>
              </a:tr>
              <a:tr h="432048">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167</a:t>
                      </a:r>
                      <a:endParaRPr lang="zh-CN" altLang="en-US" dirty="0">
                        <a:latin typeface="Times New Roman" panose="02020603050405020304" pitchFamily="18" charset="0"/>
                        <a:cs typeface="Times New Roman" panose="02020603050405020304" pitchFamily="18" charset="0"/>
                      </a:endParaRPr>
                    </a:p>
                  </a:txBody>
                  <a:tcPr anchor="ctr"/>
                </a:tc>
              </a:tr>
              <a:tr h="432048">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168</a:t>
                      </a:r>
                      <a:endParaRPr lang="zh-CN" altLang="en-US" dirty="0">
                        <a:latin typeface="Times New Roman" panose="02020603050405020304" pitchFamily="18" charset="0"/>
                        <a:cs typeface="Times New Roman" panose="02020603050405020304" pitchFamily="18" charset="0"/>
                      </a:endParaRPr>
                    </a:p>
                  </a:txBody>
                  <a:tcPr anchor="ctr"/>
                </a:tc>
              </a:tr>
              <a:tr h="432048">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166</a:t>
                      </a:r>
                      <a:endParaRPr lang="zh-CN" altLang="en-US" dirty="0">
                        <a:latin typeface="Times New Roman" panose="02020603050405020304" pitchFamily="18" charset="0"/>
                        <a:cs typeface="Times New Roman" panose="02020603050405020304" pitchFamily="18" charset="0"/>
                      </a:endParaRPr>
                    </a:p>
                  </a:txBody>
                  <a:tcPr anchor="ctr"/>
                </a:tc>
              </a:tr>
              <a:tr h="432048">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165</a:t>
                      </a:r>
                      <a:endParaRPr lang="zh-CN" altLang="en-US" dirty="0">
                        <a:latin typeface="Times New Roman" panose="02020603050405020304" pitchFamily="18" charset="0"/>
                        <a:cs typeface="Times New Roman" panose="02020603050405020304" pitchFamily="18" charset="0"/>
                      </a:endParaRPr>
                    </a:p>
                  </a:txBody>
                  <a:tcPr anchor="ctr"/>
                </a:tc>
              </a:tr>
              <a:tr h="432048">
                <a:tc>
                  <a:txBody>
                    <a:bodyPr/>
                    <a:lstStyle/>
                    <a:p>
                      <a:pPr algn="ctr"/>
                      <a:r>
                        <a:rPr lang="en-US" altLang="zh-CN" dirty="0" smtClean="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169</a:t>
                      </a:r>
                      <a:endParaRPr lang="zh-CN" altLang="en-US" dirty="0">
                        <a:latin typeface="Times New Roman" panose="02020603050405020304" pitchFamily="18" charset="0"/>
                        <a:cs typeface="Times New Roman" panose="02020603050405020304" pitchFamily="18" charset="0"/>
                      </a:endParaRPr>
                    </a:p>
                  </a:txBody>
                  <a:tcPr anchor="ctr"/>
                </a:tc>
              </a:tr>
              <a:tr h="432048">
                <a:tc>
                  <a:txBody>
                    <a:bodyPr/>
                    <a:lstStyle/>
                    <a:p>
                      <a:pPr algn="ctr"/>
                      <a:r>
                        <a:rPr lang="en-US" altLang="zh-CN" dirty="0" smtClean="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172</a:t>
                      </a:r>
                      <a:endParaRPr lang="zh-CN" altLang="en-US" dirty="0">
                        <a:latin typeface="Times New Roman" panose="02020603050405020304" pitchFamily="18" charset="0"/>
                        <a:cs typeface="Times New Roman" panose="02020603050405020304" pitchFamily="18" charset="0"/>
                      </a:endParaRPr>
                    </a:p>
                  </a:txBody>
                  <a:tcPr anchor="ctr"/>
                </a:tc>
              </a:tr>
              <a:tr h="432048">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162</a:t>
                      </a:r>
                      <a:endParaRPr lang="zh-CN" altLang="en-US" dirty="0">
                        <a:latin typeface="Times New Roman" panose="02020603050405020304" pitchFamily="18" charset="0"/>
                        <a:cs typeface="Times New Roman" panose="02020603050405020304" pitchFamily="18" charset="0"/>
                      </a:endParaRPr>
                    </a:p>
                  </a:txBody>
                  <a:tcPr anchor="ctr"/>
                </a:tc>
              </a:tr>
              <a:tr h="432048">
                <a:tc>
                  <a:txBody>
                    <a:bodyPr/>
                    <a:lstStyle/>
                    <a:p>
                      <a:pPr algn="ctr"/>
                      <a:r>
                        <a:rPr lang="en-US" altLang="zh-CN" dirty="0" smtClean="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182</a:t>
                      </a:r>
                      <a:endParaRPr lang="zh-CN" altLang="en-US" dirty="0">
                        <a:latin typeface="Times New Roman" panose="02020603050405020304" pitchFamily="18" charset="0"/>
                        <a:cs typeface="Times New Roman" panose="02020603050405020304" pitchFamily="18" charset="0"/>
                      </a:endParaRPr>
                    </a:p>
                  </a:txBody>
                  <a:tcPr anchor="ctr"/>
                </a:tc>
              </a:tr>
              <a:tr h="432048">
                <a:tc>
                  <a:txBody>
                    <a:bodyPr/>
                    <a:lstStyle/>
                    <a:p>
                      <a:pPr algn="ctr"/>
                      <a:r>
                        <a:rPr lang="en-US" altLang="zh-CN" dirty="0" smtClean="0">
                          <a:latin typeface="Times New Roman" panose="02020603050405020304" pitchFamily="18" charset="0"/>
                          <a:cs typeface="Times New Roman" panose="02020603050405020304" pitchFamily="18" charset="0"/>
                        </a:rPr>
                        <a:t>9</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152</a:t>
                      </a:r>
                      <a:endParaRPr lang="zh-CN" altLang="en-US" dirty="0">
                        <a:latin typeface="Times New Roman" panose="02020603050405020304" pitchFamily="18" charset="0"/>
                        <a:cs typeface="Times New Roman" panose="02020603050405020304" pitchFamily="18" charset="0"/>
                      </a:endParaRPr>
                    </a:p>
                  </a:txBody>
                  <a:tcPr anchor="ctr"/>
                </a:tc>
              </a:tr>
              <a:tr h="432048">
                <a:tc>
                  <a:txBody>
                    <a:bodyPr/>
                    <a:lstStyle/>
                    <a:p>
                      <a:pPr algn="ctr"/>
                      <a:r>
                        <a:rPr lang="en-US" altLang="zh-CN" dirty="0" smtClean="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167</a:t>
                      </a:r>
                      <a:endParaRPr lang="zh-CN" altLang="en-US"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13728531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r>
              <a:rPr lang="zh-CN" altLang="en-US" dirty="0" smtClean="0"/>
              <a:t>已知身高服从正态分布，即</a:t>
            </a:r>
            <a:endParaRPr lang="en-US" altLang="zh-CN" dirty="0" smtClean="0"/>
          </a:p>
          <a:p>
            <a:endParaRPr lang="en-US" altLang="zh-CN" dirty="0"/>
          </a:p>
          <a:p>
            <a:endParaRPr lang="en-US" altLang="zh-CN" dirty="0" smtClean="0"/>
          </a:p>
          <a:p>
            <a:endParaRPr lang="en-US" altLang="zh-CN" dirty="0"/>
          </a:p>
          <a:p>
            <a:r>
              <a:rPr lang="zh-CN" altLang="en-US" dirty="0" smtClean="0"/>
              <a:t>但是里面有两个参数未知，需要进行估计。</a:t>
            </a:r>
            <a:endParaRPr lang="en-US" altLang="zh-CN" dirty="0" smtClean="0"/>
          </a:p>
          <a:p>
            <a:r>
              <a:rPr lang="zh-CN" altLang="en-US" dirty="0"/>
              <a:t>可以</a:t>
            </a:r>
            <a:r>
              <a:rPr lang="zh-CN" altLang="en-US" dirty="0" smtClean="0"/>
              <a:t>仿照抛硬币的例子，首先计算例子中</a:t>
            </a:r>
            <a:r>
              <a:rPr lang="en-US" altLang="zh-CN" dirty="0" smtClean="0"/>
              <a:t>1</a:t>
            </a:r>
            <a:r>
              <a:rPr lang="zh-CN" altLang="en-US" dirty="0" smtClean="0"/>
              <a:t>号身高出现的概率</a:t>
            </a:r>
            <a:r>
              <a:rPr lang="en-US" altLang="zh-CN" dirty="0" smtClean="0"/>
              <a:t>P</a:t>
            </a:r>
            <a:r>
              <a:rPr lang="en-US" altLang="zh-CN" baseline="-25000" dirty="0" smtClean="0"/>
              <a:t>1</a:t>
            </a:r>
            <a:r>
              <a:rPr lang="zh-CN" altLang="en-US" dirty="0" smtClean="0"/>
              <a:t>，然后计算</a:t>
            </a:r>
            <a:r>
              <a:rPr lang="en-US" altLang="zh-CN" dirty="0" smtClean="0"/>
              <a:t>2</a:t>
            </a:r>
            <a:r>
              <a:rPr lang="zh-CN" altLang="en-US" dirty="0" smtClean="0"/>
              <a:t>号身高出现的概率</a:t>
            </a:r>
            <a:r>
              <a:rPr lang="en-US" altLang="zh-CN" dirty="0" smtClean="0"/>
              <a:t>P</a:t>
            </a:r>
            <a:r>
              <a:rPr lang="en-US" altLang="zh-CN" baseline="-25000" dirty="0" smtClean="0"/>
              <a:t>2</a:t>
            </a:r>
            <a:r>
              <a:rPr lang="en-US" altLang="zh-CN" dirty="0" smtClean="0"/>
              <a:t>,…..</a:t>
            </a:r>
            <a:r>
              <a:rPr lang="zh-CN" altLang="en-US" dirty="0" smtClean="0"/>
              <a:t>，由于每个人的身高都是无关的所以这</a:t>
            </a:r>
            <a:r>
              <a:rPr lang="en-US" altLang="zh-CN" dirty="0" smtClean="0"/>
              <a:t>10</a:t>
            </a:r>
            <a:r>
              <a:rPr lang="zh-CN" altLang="en-US" dirty="0" smtClean="0"/>
              <a:t>个人的身高同时出现的概率等于所有的</a:t>
            </a:r>
            <a:r>
              <a:rPr lang="en-US" altLang="zh-CN" dirty="0" smtClean="0"/>
              <a:t>P</a:t>
            </a:r>
            <a:r>
              <a:rPr lang="zh-CN" altLang="en-US" dirty="0" smtClean="0"/>
              <a:t>相乘，最大化这个乘积可以求出这两个未知的参数。</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603975659"/>
              </p:ext>
            </p:extLst>
          </p:nvPr>
        </p:nvGraphicFramePr>
        <p:xfrm>
          <a:off x="3087109" y="2060848"/>
          <a:ext cx="3410094" cy="1224136"/>
        </p:xfrm>
        <a:graphic>
          <a:graphicData uri="http://schemas.openxmlformats.org/presentationml/2006/ole">
            <mc:AlternateContent xmlns:mc="http://schemas.openxmlformats.org/markup-compatibility/2006">
              <mc:Choice xmlns:v="urn:schemas-microsoft-com:vml" Requires="v">
                <p:oleObj spid="_x0000_s73730" name="Equation" r:id="rId3" imgW="1485720" imgH="533160" progId="Equation.DSMT4">
                  <p:embed/>
                </p:oleObj>
              </mc:Choice>
              <mc:Fallback>
                <p:oleObj name="Equation" r:id="rId3" imgW="1485720" imgH="533160" progId="Equation.DSMT4">
                  <p:embed/>
                  <p:pic>
                    <p:nvPicPr>
                      <p:cNvPr id="0" name=""/>
                      <p:cNvPicPr/>
                      <p:nvPr/>
                    </p:nvPicPr>
                    <p:blipFill>
                      <a:blip r:embed="rId4"/>
                      <a:stretch>
                        <a:fillRect/>
                      </a:stretch>
                    </p:blipFill>
                    <p:spPr>
                      <a:xfrm>
                        <a:off x="3087109" y="2060848"/>
                        <a:ext cx="3410094" cy="1224136"/>
                      </a:xfrm>
                      <a:prstGeom prst="rect">
                        <a:avLst/>
                      </a:prstGeom>
                    </p:spPr>
                  </p:pic>
                </p:oleObj>
              </mc:Fallback>
            </mc:AlternateContent>
          </a:graphicData>
        </a:graphic>
      </p:graphicFrame>
    </p:spTree>
    <p:extLst>
      <p:ext uri="{BB962C8B-B14F-4D97-AF65-F5344CB8AC3E}">
        <p14:creationId xmlns:p14="http://schemas.microsoft.com/office/powerpoint/2010/main" val="58575609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r>
              <a:rPr lang="zh-CN" altLang="en-US" dirty="0" smtClean="0">
                <a:latin typeface="Times New Roman" panose="02020603050405020304" pitchFamily="18" charset="0"/>
                <a:cs typeface="Times New Roman" panose="02020603050405020304" pitchFamily="18" charset="0"/>
              </a:rPr>
              <a:t>由于高斯分布是连续型的，所以任何一个身高出现的概率都是</a:t>
            </a:r>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如果考虑一小段身高，比如</a:t>
            </a:r>
            <a:r>
              <a:rPr lang="en-US" altLang="zh-CN" dirty="0" smtClean="0">
                <a:latin typeface="Times New Roman" panose="02020603050405020304" pitchFamily="18" charset="0"/>
                <a:cs typeface="Times New Roman" panose="02020603050405020304" pitchFamily="18" charset="0"/>
              </a:rPr>
              <a:t>167-167.1</a:t>
            </a:r>
            <a:r>
              <a:rPr lang="zh-CN" altLang="en-US" dirty="0" smtClean="0">
                <a:latin typeface="Times New Roman" panose="02020603050405020304" pitchFamily="18" charset="0"/>
                <a:cs typeface="Times New Roman" panose="02020603050405020304" pitchFamily="18" charset="0"/>
              </a:rPr>
              <a:t>，可以认为在这一小段概率密度是不变的，那么这一段的概率在图中就是一个矩形，如果</a:t>
            </a:r>
            <a:r>
              <a:rPr lang="en-US" altLang="zh-CN" dirty="0" smtClean="0">
                <a:latin typeface="Times New Roman" panose="02020603050405020304" pitchFamily="18" charset="0"/>
                <a:cs typeface="Times New Roman" panose="02020603050405020304" pitchFamily="18" charset="0"/>
              </a:rPr>
              <a:t>167</a:t>
            </a:r>
            <a:r>
              <a:rPr lang="zh-CN" altLang="en-US" dirty="0" smtClean="0">
                <a:latin typeface="Times New Roman" panose="02020603050405020304" pitchFamily="18" charset="0"/>
                <a:cs typeface="Times New Roman" panose="02020603050405020304" pitchFamily="18" charset="0"/>
              </a:rPr>
              <a:t>的概率密度为</a:t>
            </a:r>
            <a:r>
              <a:rPr lang="en-US" altLang="zh-CN" dirty="0" smtClean="0">
                <a:latin typeface="Times New Roman" panose="02020603050405020304" pitchFamily="18" charset="0"/>
                <a:cs typeface="Times New Roman" panose="02020603050405020304" pitchFamily="18" charset="0"/>
              </a:rPr>
              <a:t>f(167)</a:t>
            </a:r>
            <a:r>
              <a:rPr lang="zh-CN" altLang="en-US" dirty="0" smtClean="0">
                <a:latin typeface="Times New Roman" panose="02020603050405020304" pitchFamily="18" charset="0"/>
                <a:cs typeface="Times New Roman" panose="02020603050405020304" pitchFamily="18" charset="0"/>
              </a:rPr>
              <a:t>，那么这一段的面积就是                。</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xmlns="" id="{4745BF17-7C59-494D-AC88-9EB7BF7F9F4E}"/>
              </a:ext>
            </a:extLst>
          </p:cNvPr>
          <p:cNvPicPr>
            <a:picLocks noChangeAspect="1"/>
          </p:cNvPicPr>
          <p:nvPr/>
        </p:nvPicPr>
        <p:blipFill>
          <a:blip r:embed="rId3"/>
          <a:stretch>
            <a:fillRect/>
          </a:stretch>
        </p:blipFill>
        <p:spPr>
          <a:xfrm>
            <a:off x="179512" y="4455148"/>
            <a:ext cx="2586243" cy="2402852"/>
          </a:xfrm>
          <a:prstGeom prst="rect">
            <a:avLst/>
          </a:prstGeom>
        </p:spPr>
      </p:pic>
      <p:sp>
        <p:nvSpPr>
          <p:cNvPr id="5" name="矩形标注 4"/>
          <p:cNvSpPr/>
          <p:nvPr/>
        </p:nvSpPr>
        <p:spPr>
          <a:xfrm>
            <a:off x="4139952" y="5301208"/>
            <a:ext cx="3168352" cy="1152128"/>
          </a:xfrm>
          <a:prstGeom prst="wedgeRectCallout">
            <a:avLst>
              <a:gd name="adj1" fmla="val -121615"/>
              <a:gd name="adj2" fmla="val -64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white"/>
                </a:solidFill>
              </a:rPr>
              <a:t>面积代表的是概率，任何一个身高是一条竖线，面积为</a:t>
            </a:r>
            <a:r>
              <a:rPr lang="en-US" altLang="zh-CN" sz="2400" dirty="0" smtClean="0">
                <a:solidFill>
                  <a:prstClr val="white"/>
                </a:solidFill>
              </a:rPr>
              <a:t>0</a:t>
            </a:r>
            <a:endParaRPr lang="zh-CN" altLang="en-US" sz="2400" dirty="0">
              <a:solidFill>
                <a:prstClr val="white"/>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39986072"/>
              </p:ext>
            </p:extLst>
          </p:nvPr>
        </p:nvGraphicFramePr>
        <p:xfrm>
          <a:off x="4644008" y="3501008"/>
          <a:ext cx="1260140" cy="504056"/>
        </p:xfrm>
        <a:graphic>
          <a:graphicData uri="http://schemas.openxmlformats.org/presentationml/2006/ole">
            <mc:AlternateContent xmlns:mc="http://schemas.openxmlformats.org/markup-compatibility/2006">
              <mc:Choice xmlns:v="urn:schemas-microsoft-com:vml" Requires="v">
                <p:oleObj spid="_x0000_s74754" name="Equation" r:id="rId4" imgW="634680" imgH="253800" progId="Equation.DSMT4">
                  <p:embed/>
                </p:oleObj>
              </mc:Choice>
              <mc:Fallback>
                <p:oleObj name="Equation" r:id="rId4" imgW="634680" imgH="253800" progId="Equation.DSMT4">
                  <p:embed/>
                  <p:pic>
                    <p:nvPicPr>
                      <p:cNvPr id="0" name=""/>
                      <p:cNvPicPr/>
                      <p:nvPr/>
                    </p:nvPicPr>
                    <p:blipFill>
                      <a:blip r:embed="rId5"/>
                      <a:stretch>
                        <a:fillRect/>
                      </a:stretch>
                    </p:blipFill>
                    <p:spPr>
                      <a:xfrm>
                        <a:off x="4644008" y="3501008"/>
                        <a:ext cx="1260140" cy="504056"/>
                      </a:xfrm>
                      <a:prstGeom prst="rect">
                        <a:avLst/>
                      </a:prstGeom>
                    </p:spPr>
                  </p:pic>
                </p:oleObj>
              </mc:Fallback>
            </mc:AlternateContent>
          </a:graphicData>
        </a:graphic>
      </p:graphicFrame>
    </p:spTree>
    <p:extLst>
      <p:ext uri="{BB962C8B-B14F-4D97-AF65-F5344CB8AC3E}">
        <p14:creationId xmlns:p14="http://schemas.microsoft.com/office/powerpoint/2010/main" val="263368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p>
        </p:txBody>
      </p:sp>
      <p:sp>
        <p:nvSpPr>
          <p:cNvPr id="3" name="内容占位符 2"/>
          <p:cNvSpPr>
            <a:spLocks noGrp="1"/>
          </p:cNvSpPr>
          <p:nvPr>
            <p:ph sz="quarter" idx="1"/>
          </p:nvPr>
        </p:nvSpPr>
        <p:spPr/>
        <p:txBody>
          <a:bodyPr>
            <a:normAutofit/>
          </a:bodyPr>
          <a:lstStyle/>
          <a:p>
            <a:pPr>
              <a:lnSpc>
                <a:spcPct val="120000"/>
              </a:lnSpc>
            </a:pPr>
            <a:r>
              <a:rPr lang="zh-CN" altLang="en-US" dirty="0" smtClean="0">
                <a:latin typeface="Times New Roman" panose="02020603050405020304" pitchFamily="18" charset="0"/>
                <a:cs typeface="Times New Roman" panose="02020603050405020304" pitchFamily="18" charset="0"/>
              </a:rPr>
              <a:t>例题中给出了</a:t>
            </a:r>
            <a:r>
              <a:rPr lang="en-US" altLang="zh-CN" dirty="0" smtClean="0">
                <a:latin typeface="Times New Roman" panose="02020603050405020304" pitchFamily="18" charset="0"/>
                <a:cs typeface="Times New Roman" panose="02020603050405020304" pitchFamily="18" charset="0"/>
              </a:rPr>
              <a:t>10</a:t>
            </a:r>
            <a:r>
              <a:rPr lang="zh-CN" altLang="en-US" dirty="0" smtClean="0">
                <a:latin typeface="Times New Roman" panose="02020603050405020304" pitchFamily="18" charset="0"/>
                <a:cs typeface="Times New Roman" panose="02020603050405020304" pitchFamily="18" charset="0"/>
              </a:rPr>
              <a:t>个统计到的身高，但是我们可以认为这</a:t>
            </a:r>
            <a:r>
              <a:rPr lang="en-US" altLang="zh-CN" dirty="0" smtClean="0">
                <a:latin typeface="Times New Roman" panose="02020603050405020304" pitchFamily="18" charset="0"/>
                <a:cs typeface="Times New Roman" panose="02020603050405020304" pitchFamily="18" charset="0"/>
              </a:rPr>
              <a:t>10</a:t>
            </a:r>
            <a:r>
              <a:rPr lang="zh-CN" altLang="en-US" dirty="0" smtClean="0">
                <a:latin typeface="Times New Roman" panose="02020603050405020304" pitchFamily="18" charset="0"/>
                <a:cs typeface="Times New Roman" panose="02020603050405020304" pitchFamily="18" charset="0"/>
              </a:rPr>
              <a:t>个身高是</a:t>
            </a:r>
            <a:r>
              <a:rPr lang="en-US" altLang="zh-CN" dirty="0" smtClean="0">
                <a:latin typeface="Times New Roman" panose="02020603050405020304" pitchFamily="18" charset="0"/>
                <a:cs typeface="Times New Roman" panose="02020603050405020304" pitchFamily="18" charset="0"/>
              </a:rPr>
              <a:t>10</a:t>
            </a:r>
            <a:r>
              <a:rPr lang="zh-CN" altLang="en-US" dirty="0" smtClean="0">
                <a:latin typeface="Times New Roman" panose="02020603050405020304" pitchFamily="18" charset="0"/>
                <a:cs typeface="Times New Roman" panose="02020603050405020304" pitchFamily="18" charset="0"/>
              </a:rPr>
              <a:t>个代表，比如</a:t>
            </a:r>
            <a:r>
              <a:rPr lang="en-US" altLang="zh-CN" dirty="0" smtClean="0">
                <a:latin typeface="Times New Roman" panose="02020603050405020304" pitchFamily="18" charset="0"/>
                <a:cs typeface="Times New Roman" panose="02020603050405020304" pitchFamily="18" charset="0"/>
              </a:rPr>
              <a:t>167</a:t>
            </a:r>
            <a:r>
              <a:rPr lang="zh-CN" altLang="en-US" dirty="0" smtClean="0">
                <a:latin typeface="Times New Roman" panose="02020603050405020304" pitchFamily="18" charset="0"/>
                <a:cs typeface="Times New Roman" panose="02020603050405020304" pitchFamily="18" charset="0"/>
              </a:rPr>
              <a:t>代表的是</a:t>
            </a:r>
            <a:r>
              <a:rPr lang="en-US" altLang="zh-CN" dirty="0" smtClean="0">
                <a:latin typeface="Times New Roman" panose="02020603050405020304" pitchFamily="18" charset="0"/>
                <a:cs typeface="Times New Roman" panose="02020603050405020304" pitchFamily="18" charset="0"/>
              </a:rPr>
              <a:t>167-167.1</a:t>
            </a:r>
            <a:r>
              <a:rPr lang="zh-CN" altLang="en-US" dirty="0" smtClean="0">
                <a:latin typeface="Times New Roman" panose="02020603050405020304" pitchFamily="18" charset="0"/>
                <a:cs typeface="Times New Roman" panose="02020603050405020304" pitchFamily="18" charset="0"/>
              </a:rPr>
              <a:t>，那么</a:t>
            </a:r>
            <a:r>
              <a:rPr lang="en-US" altLang="zh-CN" dirty="0" smtClean="0">
                <a:latin typeface="Times New Roman" panose="02020603050405020304" pitchFamily="18" charset="0"/>
                <a:cs typeface="Times New Roman" panose="02020603050405020304" pitchFamily="18" charset="0"/>
              </a:rPr>
              <a:t>P(167)</a:t>
            </a:r>
            <a:r>
              <a:rPr lang="zh-CN" altLang="en-US" dirty="0" smtClean="0">
                <a:latin typeface="Times New Roman" panose="02020603050405020304" pitchFamily="18" charset="0"/>
                <a:cs typeface="Times New Roman" panose="02020603050405020304" pitchFamily="18" charset="0"/>
              </a:rPr>
              <a:t>就不再是</a:t>
            </a:r>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，就可以进行连乘。</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这时，由于例题中</a:t>
            </a:r>
            <a:r>
              <a:rPr lang="en-US" altLang="zh-CN" dirty="0" smtClean="0">
                <a:latin typeface="Times New Roman" panose="02020603050405020304" pitchFamily="18" charset="0"/>
                <a:cs typeface="Times New Roman" panose="02020603050405020304" pitchFamily="18" charset="0"/>
              </a:rPr>
              <a:t>10</a:t>
            </a:r>
            <a:r>
              <a:rPr lang="zh-CN" altLang="en-US" dirty="0" smtClean="0">
                <a:latin typeface="Times New Roman" panose="02020603050405020304" pitchFamily="18" charset="0"/>
                <a:cs typeface="Times New Roman" panose="02020603050405020304" pitchFamily="18" charset="0"/>
              </a:rPr>
              <a:t>个身高相互之间是无关的，所以它们同时出现的概率为</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表示的是一个很小的数，所以每一个身高对应的</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可以是一样的，且是一个常数，由于我们关心的是</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465441253"/>
              </p:ext>
            </p:extLst>
          </p:nvPr>
        </p:nvGraphicFramePr>
        <p:xfrm>
          <a:off x="1475656" y="4077072"/>
          <a:ext cx="6264696" cy="596637"/>
        </p:xfrm>
        <a:graphic>
          <a:graphicData uri="http://schemas.openxmlformats.org/presentationml/2006/ole">
            <mc:AlternateContent xmlns:mc="http://schemas.openxmlformats.org/markup-compatibility/2006">
              <mc:Choice xmlns:v="urn:schemas-microsoft-com:vml" Requires="v">
                <p:oleObj spid="_x0000_s75778" name="Equation" r:id="rId3" imgW="2666880" imgH="253800" progId="Equation.DSMT4">
                  <p:embed/>
                </p:oleObj>
              </mc:Choice>
              <mc:Fallback>
                <p:oleObj name="Equation" r:id="rId3" imgW="2666880" imgH="253800" progId="Equation.DSMT4">
                  <p:embed/>
                  <p:pic>
                    <p:nvPicPr>
                      <p:cNvPr id="0" name=""/>
                      <p:cNvPicPr/>
                      <p:nvPr/>
                    </p:nvPicPr>
                    <p:blipFill>
                      <a:blip r:embed="rId4"/>
                      <a:stretch>
                        <a:fillRect/>
                      </a:stretch>
                    </p:blipFill>
                    <p:spPr>
                      <a:xfrm>
                        <a:off x="1475656" y="4077072"/>
                        <a:ext cx="6264696" cy="596637"/>
                      </a:xfrm>
                      <a:prstGeom prst="rect">
                        <a:avLst/>
                      </a:prstGeom>
                    </p:spPr>
                  </p:pic>
                </p:oleObj>
              </mc:Fallback>
            </mc:AlternateContent>
          </a:graphicData>
        </a:graphic>
      </p:graphicFrame>
    </p:spTree>
    <p:extLst>
      <p:ext uri="{BB962C8B-B14F-4D97-AF65-F5344CB8AC3E}">
        <p14:creationId xmlns:p14="http://schemas.microsoft.com/office/powerpoint/2010/main" val="291056645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t>这个式子什么时候有最大值，常数</a:t>
            </a:r>
            <a:r>
              <a:rPr lang="en-US" altLang="zh-CN" dirty="0" smtClean="0"/>
              <a:t>x</a:t>
            </a:r>
            <a:r>
              <a:rPr lang="zh-CN" altLang="en-US" dirty="0" smtClean="0"/>
              <a:t>不会对此产生影响，所以只需要求                                   何时有最大值就可以了。</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68681450"/>
              </p:ext>
            </p:extLst>
          </p:nvPr>
        </p:nvGraphicFramePr>
        <p:xfrm>
          <a:off x="4283968" y="1916832"/>
          <a:ext cx="2520280" cy="553908"/>
        </p:xfrm>
        <a:graphic>
          <a:graphicData uri="http://schemas.openxmlformats.org/presentationml/2006/ole">
            <mc:AlternateContent xmlns:mc="http://schemas.openxmlformats.org/markup-compatibility/2006">
              <mc:Choice xmlns:v="urn:schemas-microsoft-com:vml" Requires="v">
                <p:oleObj spid="_x0000_s76802" name="Equation" r:id="rId3" imgW="1155600" imgH="253800" progId="Equation.DSMT4">
                  <p:embed/>
                </p:oleObj>
              </mc:Choice>
              <mc:Fallback>
                <p:oleObj name="Equation" r:id="rId3" imgW="1155600" imgH="253800" progId="Equation.DSMT4">
                  <p:embed/>
                  <p:pic>
                    <p:nvPicPr>
                      <p:cNvPr id="0" name=""/>
                      <p:cNvPicPr/>
                      <p:nvPr/>
                    </p:nvPicPr>
                    <p:blipFill>
                      <a:blip r:embed="rId4"/>
                      <a:stretch>
                        <a:fillRect/>
                      </a:stretch>
                    </p:blipFill>
                    <p:spPr>
                      <a:xfrm>
                        <a:off x="4283968" y="1916832"/>
                        <a:ext cx="2520280" cy="55390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9965870"/>
              </p:ext>
            </p:extLst>
          </p:nvPr>
        </p:nvGraphicFramePr>
        <p:xfrm>
          <a:off x="2339752" y="3212976"/>
          <a:ext cx="4608512" cy="1099710"/>
        </p:xfrm>
        <a:graphic>
          <a:graphicData uri="http://schemas.openxmlformats.org/presentationml/2006/ole">
            <mc:AlternateContent xmlns:mc="http://schemas.openxmlformats.org/markup-compatibility/2006">
              <mc:Choice xmlns:v="urn:schemas-microsoft-com:vml" Requires="v">
                <p:oleObj spid="_x0000_s76803" name="Equation" r:id="rId5" imgW="2234880" imgH="533160" progId="Equation.DSMT4">
                  <p:embed/>
                </p:oleObj>
              </mc:Choice>
              <mc:Fallback>
                <p:oleObj name="Equation" r:id="rId5" imgW="2234880" imgH="533160" progId="Equation.DSMT4">
                  <p:embed/>
                  <p:pic>
                    <p:nvPicPr>
                      <p:cNvPr id="0" name=""/>
                      <p:cNvPicPr>
                        <a:picLocks noChangeAspect="1" noChangeArrowheads="1"/>
                      </p:cNvPicPr>
                      <p:nvPr/>
                    </p:nvPicPr>
                    <p:blipFill>
                      <a:blip r:embed="rId6"/>
                      <a:srcRect/>
                      <a:stretch>
                        <a:fillRect/>
                      </a:stretch>
                    </p:blipFill>
                    <p:spPr bwMode="auto">
                      <a:xfrm>
                        <a:off x="2339752" y="3212976"/>
                        <a:ext cx="4608512" cy="1099710"/>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70621394"/>
              </p:ext>
            </p:extLst>
          </p:nvPr>
        </p:nvGraphicFramePr>
        <p:xfrm>
          <a:off x="2411760" y="4437112"/>
          <a:ext cx="4583113" cy="1100138"/>
        </p:xfrm>
        <a:graphic>
          <a:graphicData uri="http://schemas.openxmlformats.org/presentationml/2006/ole">
            <mc:AlternateContent xmlns:mc="http://schemas.openxmlformats.org/markup-compatibility/2006">
              <mc:Choice xmlns:v="urn:schemas-microsoft-com:vml" Requires="v">
                <p:oleObj spid="_x0000_s76804" name="Equation" r:id="rId7" imgW="2222280" imgH="533160" progId="Equation.DSMT4">
                  <p:embed/>
                </p:oleObj>
              </mc:Choice>
              <mc:Fallback>
                <p:oleObj name="Equation" r:id="rId7" imgW="2222280" imgH="533160" progId="Equation.DSMT4">
                  <p:embed/>
                  <p:pic>
                    <p:nvPicPr>
                      <p:cNvPr id="0" name=""/>
                      <p:cNvPicPr>
                        <a:picLocks noChangeAspect="1" noChangeArrowheads="1"/>
                      </p:cNvPicPr>
                      <p:nvPr/>
                    </p:nvPicPr>
                    <p:blipFill>
                      <a:blip r:embed="rId8"/>
                      <a:srcRect/>
                      <a:stretch>
                        <a:fillRect/>
                      </a:stretch>
                    </p:blipFill>
                    <p:spPr bwMode="auto">
                      <a:xfrm>
                        <a:off x="2411760" y="4437112"/>
                        <a:ext cx="4583113"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97213049"/>
              </p:ext>
            </p:extLst>
          </p:nvPr>
        </p:nvGraphicFramePr>
        <p:xfrm>
          <a:off x="2411760" y="5805264"/>
          <a:ext cx="935038" cy="534987"/>
        </p:xfrm>
        <a:graphic>
          <a:graphicData uri="http://schemas.openxmlformats.org/presentationml/2006/ole">
            <mc:AlternateContent xmlns:mc="http://schemas.openxmlformats.org/markup-compatibility/2006">
              <mc:Choice xmlns:v="urn:schemas-microsoft-com:vml" Requires="v">
                <p:oleObj spid="_x0000_s76805" name="Equation" r:id="rId9" imgW="177480" imgH="101520" progId="Equation.DSMT4">
                  <p:embed/>
                </p:oleObj>
              </mc:Choice>
              <mc:Fallback>
                <p:oleObj name="Equation" r:id="rId9" imgW="177480" imgH="101520" progId="Equation.DSMT4">
                  <p:embed/>
                  <p:pic>
                    <p:nvPicPr>
                      <p:cNvPr id="0" name=""/>
                      <p:cNvPicPr/>
                      <p:nvPr/>
                    </p:nvPicPr>
                    <p:blipFill>
                      <a:blip r:embed="rId10"/>
                      <a:stretch>
                        <a:fillRect/>
                      </a:stretch>
                    </p:blipFill>
                    <p:spPr>
                      <a:xfrm>
                        <a:off x="2411760" y="5805264"/>
                        <a:ext cx="935038" cy="534987"/>
                      </a:xfrm>
                      <a:prstGeom prst="rect">
                        <a:avLst/>
                      </a:prstGeom>
                    </p:spPr>
                  </p:pic>
                </p:oleObj>
              </mc:Fallback>
            </mc:AlternateContent>
          </a:graphicData>
        </a:graphic>
      </p:graphicFrame>
    </p:spTree>
    <p:extLst>
      <p:ext uri="{BB962C8B-B14F-4D97-AF65-F5344CB8AC3E}">
        <p14:creationId xmlns:p14="http://schemas.microsoft.com/office/powerpoint/2010/main" val="128212156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r>
              <a:rPr lang="zh-CN" altLang="en-US" dirty="0" smtClean="0"/>
              <a:t>把</a:t>
            </a:r>
            <a:r>
              <a:rPr lang="en-US" altLang="zh-CN" dirty="0" smtClean="0"/>
              <a:t>10</a:t>
            </a:r>
            <a:r>
              <a:rPr lang="zh-CN" altLang="en-US" dirty="0" smtClean="0"/>
              <a:t>个概率密度相乘得到</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200446329"/>
              </p:ext>
            </p:extLst>
          </p:nvPr>
        </p:nvGraphicFramePr>
        <p:xfrm>
          <a:off x="2339975" y="2133600"/>
          <a:ext cx="4565650" cy="2016125"/>
        </p:xfrm>
        <a:graphic>
          <a:graphicData uri="http://schemas.openxmlformats.org/presentationml/2006/ole">
            <mc:AlternateContent xmlns:mc="http://schemas.openxmlformats.org/markup-compatibility/2006">
              <mc:Choice xmlns:v="urn:schemas-microsoft-com:vml" Requires="v">
                <p:oleObj spid="_x0000_s77826" name="Equation" r:id="rId3" imgW="1955520" imgH="863280" progId="Equation.DSMT4">
                  <p:embed/>
                </p:oleObj>
              </mc:Choice>
              <mc:Fallback>
                <p:oleObj name="Equation" r:id="rId3" imgW="1955520" imgH="863280" progId="Equation.DSMT4">
                  <p:embed/>
                  <p:pic>
                    <p:nvPicPr>
                      <p:cNvPr id="0" name=""/>
                      <p:cNvPicPr/>
                      <p:nvPr/>
                    </p:nvPicPr>
                    <p:blipFill>
                      <a:blip r:embed="rId4"/>
                      <a:stretch>
                        <a:fillRect/>
                      </a:stretch>
                    </p:blipFill>
                    <p:spPr>
                      <a:xfrm>
                        <a:off x="2339975" y="2133600"/>
                        <a:ext cx="4565650" cy="20161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67223805"/>
              </p:ext>
            </p:extLst>
          </p:nvPr>
        </p:nvGraphicFramePr>
        <p:xfrm>
          <a:off x="2339752" y="4509120"/>
          <a:ext cx="4248472" cy="1913219"/>
        </p:xfrm>
        <a:graphic>
          <a:graphicData uri="http://schemas.openxmlformats.org/presentationml/2006/ole">
            <mc:AlternateContent xmlns:mc="http://schemas.openxmlformats.org/markup-compatibility/2006">
              <mc:Choice xmlns:v="urn:schemas-microsoft-com:vml" Requires="v">
                <p:oleObj spid="_x0000_s77827" name="Equation" r:id="rId5" imgW="1917360" imgH="863280" progId="Equation.DSMT4">
                  <p:embed/>
                </p:oleObj>
              </mc:Choice>
              <mc:Fallback>
                <p:oleObj name="Equation" r:id="rId5" imgW="1917360" imgH="863280" progId="Equation.DSMT4">
                  <p:embed/>
                  <p:pic>
                    <p:nvPicPr>
                      <p:cNvPr id="0" name=""/>
                      <p:cNvPicPr/>
                      <p:nvPr/>
                    </p:nvPicPr>
                    <p:blipFill>
                      <a:blip r:embed="rId6"/>
                      <a:stretch>
                        <a:fillRect/>
                      </a:stretch>
                    </p:blipFill>
                    <p:spPr>
                      <a:xfrm>
                        <a:off x="2339752" y="4509120"/>
                        <a:ext cx="4248472" cy="1913219"/>
                      </a:xfrm>
                      <a:prstGeom prst="rect">
                        <a:avLst/>
                      </a:prstGeom>
                    </p:spPr>
                  </p:pic>
                </p:oleObj>
              </mc:Fallback>
            </mc:AlternateContent>
          </a:graphicData>
        </a:graphic>
      </p:graphicFrame>
      <p:sp>
        <p:nvSpPr>
          <p:cNvPr id="6" name="矩形标注 5"/>
          <p:cNvSpPr/>
          <p:nvPr/>
        </p:nvSpPr>
        <p:spPr>
          <a:xfrm>
            <a:off x="7524328" y="2852936"/>
            <a:ext cx="1440160" cy="1188712"/>
          </a:xfrm>
          <a:prstGeom prst="wedgeRectCallout">
            <a:avLst>
              <a:gd name="adj1" fmla="val -115569"/>
              <a:gd name="adj2" fmla="val -43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white"/>
                </a:solidFill>
                <a:latin typeface="Times New Roman" panose="02020603050405020304" pitchFamily="18" charset="0"/>
                <a:cs typeface="Times New Roman" panose="02020603050405020304" pitchFamily="18" charset="0"/>
              </a:rPr>
              <a:t>x</a:t>
            </a:r>
            <a:r>
              <a:rPr lang="en-US" altLang="zh-CN" sz="2400" baseline="-25000" dirty="0" smtClean="0">
                <a:solidFill>
                  <a:prstClr val="white"/>
                </a:solidFill>
                <a:latin typeface="Times New Roman" panose="02020603050405020304" pitchFamily="18" charset="0"/>
                <a:cs typeface="Times New Roman" panose="02020603050405020304" pitchFamily="18" charset="0"/>
              </a:rPr>
              <a:t>i</a:t>
            </a:r>
            <a:r>
              <a:rPr lang="zh-CN" altLang="en-US" sz="2400" dirty="0" smtClean="0">
                <a:solidFill>
                  <a:prstClr val="white"/>
                </a:solidFill>
                <a:latin typeface="Times New Roman" panose="02020603050405020304" pitchFamily="18" charset="0"/>
                <a:cs typeface="Times New Roman" panose="02020603050405020304" pitchFamily="18" charset="0"/>
              </a:rPr>
              <a:t>表示</a:t>
            </a:r>
            <a:r>
              <a:rPr lang="en-US" altLang="zh-CN" sz="2400" dirty="0" smtClean="0">
                <a:solidFill>
                  <a:prstClr val="white"/>
                </a:solidFill>
                <a:latin typeface="Times New Roman" panose="02020603050405020304" pitchFamily="18" charset="0"/>
                <a:cs typeface="Times New Roman" panose="02020603050405020304" pitchFamily="18" charset="0"/>
              </a:rPr>
              <a:t>10</a:t>
            </a:r>
            <a:r>
              <a:rPr lang="zh-CN" altLang="en-US" sz="2400" dirty="0" smtClean="0">
                <a:solidFill>
                  <a:prstClr val="white"/>
                </a:solidFill>
                <a:latin typeface="Times New Roman" panose="02020603050405020304" pitchFamily="18" charset="0"/>
                <a:cs typeface="Times New Roman" panose="02020603050405020304" pitchFamily="18" charset="0"/>
              </a:rPr>
              <a:t>个身高</a:t>
            </a:r>
            <a:endParaRPr lang="zh-CN" altLang="en-US" sz="240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22987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877374771"/>
              </p:ext>
            </p:extLst>
          </p:nvPr>
        </p:nvGraphicFramePr>
        <p:xfrm>
          <a:off x="467544" y="2060848"/>
          <a:ext cx="8286751" cy="3214688"/>
        </p:xfrm>
        <a:graphic>
          <a:graphicData uri="http://schemas.openxmlformats.org/presentationml/2006/ole">
            <mc:AlternateContent xmlns:mc="http://schemas.openxmlformats.org/markup-compatibility/2006">
              <mc:Choice xmlns:v="urn:schemas-microsoft-com:vml" Requires="v">
                <p:oleObj spid="_x0000_s78850" name="Equation" r:id="rId3" imgW="3340080" imgH="1295280" progId="Equation.DSMT4">
                  <p:embed/>
                </p:oleObj>
              </mc:Choice>
              <mc:Fallback>
                <p:oleObj name="Equation" r:id="rId3" imgW="3340080" imgH="1295280" progId="Equation.DSMT4">
                  <p:embed/>
                  <p:pic>
                    <p:nvPicPr>
                      <p:cNvPr id="0" name=""/>
                      <p:cNvPicPr/>
                      <p:nvPr/>
                    </p:nvPicPr>
                    <p:blipFill>
                      <a:blip r:embed="rId4"/>
                      <a:stretch>
                        <a:fillRect/>
                      </a:stretch>
                    </p:blipFill>
                    <p:spPr>
                      <a:xfrm>
                        <a:off x="467544" y="2060848"/>
                        <a:ext cx="8286751" cy="3214688"/>
                      </a:xfrm>
                      <a:prstGeom prst="rect">
                        <a:avLst/>
                      </a:prstGeom>
                    </p:spPr>
                  </p:pic>
                </p:oleObj>
              </mc:Fallback>
            </mc:AlternateContent>
          </a:graphicData>
        </a:graphic>
      </p:graphicFrame>
    </p:spTree>
    <p:extLst>
      <p:ext uri="{BB962C8B-B14F-4D97-AF65-F5344CB8AC3E}">
        <p14:creationId xmlns:p14="http://schemas.microsoft.com/office/powerpoint/2010/main" val="188146489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84280EE-46C6-0345-B254-BF2F98841D63}"/>
              </a:ext>
            </a:extLst>
          </p:cNvPr>
          <p:cNvSpPr>
            <a:spLocks noGrp="1"/>
          </p:cNvSpPr>
          <p:nvPr>
            <p:ph type="title"/>
          </p:nvPr>
        </p:nvSpPr>
        <p:spPr>
          <a:xfrm>
            <a:off x="895897" y="548680"/>
            <a:ext cx="7772400" cy="1143000"/>
          </a:xfrm>
        </p:spPr>
        <p:txBody>
          <a:bodyPr>
            <a:normAutofit/>
          </a:bodyPr>
          <a:lstStyle/>
          <a:p>
            <a:r>
              <a:rPr kumimoji="1" lang="en-US" altLang="zh-CN" dirty="0">
                <a:solidFill>
                  <a:schemeClr val="tx1"/>
                </a:solidFill>
              </a:rPr>
              <a:t>2018</a:t>
            </a:r>
            <a:r>
              <a:rPr kumimoji="1" lang="zh-CN" altLang="en-US" dirty="0">
                <a:solidFill>
                  <a:schemeClr val="tx1"/>
                </a:solidFill>
              </a:rPr>
              <a:t>考研真</a:t>
            </a:r>
            <a:r>
              <a:rPr kumimoji="1" lang="zh-CN" altLang="en-US" dirty="0" smtClean="0">
                <a:solidFill>
                  <a:schemeClr val="tx1"/>
                </a:solidFill>
              </a:rPr>
              <a:t>题</a:t>
            </a:r>
            <a:endParaRPr kumimoji="1" lang="zh-CN" altLang="en-US" dirty="0">
              <a:solidFill>
                <a:schemeClr val="tx1"/>
              </a:solidFill>
            </a:endParaRPr>
          </a:p>
        </p:txBody>
      </p:sp>
      <p:pic>
        <p:nvPicPr>
          <p:cNvPr id="7" name="内容占位符 6">
            <a:extLst>
              <a:ext uri="{FF2B5EF4-FFF2-40B4-BE49-F238E27FC236}">
                <a16:creationId xmlns:a16="http://schemas.microsoft.com/office/drawing/2014/main" xmlns="" id="{ABFD71B9-0FD7-F94C-A4BA-0E4DD2BC6A70}"/>
              </a:ext>
            </a:extLst>
          </p:cNvPr>
          <p:cNvPicPr>
            <a:picLocks noGrp="1" noChangeAspect="1"/>
          </p:cNvPicPr>
          <p:nvPr>
            <p:ph idx="1"/>
          </p:nvPr>
        </p:nvPicPr>
        <p:blipFill>
          <a:blip r:embed="rId2"/>
          <a:stretch>
            <a:fillRect/>
          </a:stretch>
        </p:blipFill>
        <p:spPr>
          <a:xfrm>
            <a:off x="611560" y="2564904"/>
            <a:ext cx="7886700" cy="2224346"/>
          </a:xfrm>
        </p:spPr>
      </p:pic>
    </p:spTree>
    <p:extLst>
      <p:ext uri="{BB962C8B-B14F-4D97-AF65-F5344CB8AC3E}">
        <p14:creationId xmlns:p14="http://schemas.microsoft.com/office/powerpoint/2010/main" val="88657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条件概率</a:t>
            </a:r>
            <a:endParaRPr lang="zh-CN" altLang="en-US" dirty="0"/>
          </a:p>
        </p:txBody>
      </p:sp>
      <p:sp>
        <p:nvSpPr>
          <p:cNvPr id="3" name="内容占位符 2"/>
          <p:cNvSpPr>
            <a:spLocks noGrp="1"/>
          </p:cNvSpPr>
          <p:nvPr>
            <p:ph sz="quarter" idx="1"/>
          </p:nvPr>
        </p:nvSpPr>
        <p:spPr/>
        <p:txBody>
          <a:bodyPr/>
          <a:lstStyle/>
          <a:p>
            <a:r>
              <a:rPr lang="zh-CN" altLang="en-US" dirty="0" smtClean="0"/>
              <a:t>两个事件</a:t>
            </a:r>
            <a:r>
              <a:rPr lang="en-US" altLang="zh-CN" dirty="0" smtClean="0"/>
              <a:t>A</a:t>
            </a:r>
            <a:r>
              <a:rPr lang="zh-CN" altLang="en-US" dirty="0" smtClean="0"/>
              <a:t>和</a:t>
            </a:r>
            <a:r>
              <a:rPr lang="en-US" altLang="zh-CN" dirty="0" smtClean="0"/>
              <a:t>B</a:t>
            </a:r>
            <a:r>
              <a:rPr lang="zh-CN" altLang="en-US" dirty="0" smtClean="0"/>
              <a:t>之间的概率满足：</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11729922"/>
              </p:ext>
            </p:extLst>
          </p:nvPr>
        </p:nvGraphicFramePr>
        <p:xfrm>
          <a:off x="1223897" y="2047064"/>
          <a:ext cx="5760640" cy="1165912"/>
        </p:xfrm>
        <a:graphic>
          <a:graphicData uri="http://schemas.openxmlformats.org/presentationml/2006/ole">
            <mc:AlternateContent xmlns:mc="http://schemas.openxmlformats.org/markup-compatibility/2006">
              <mc:Choice xmlns:v="urn:schemas-microsoft-com:vml" Requires="v">
                <p:oleObj spid="_x0000_s6235" name="Equation" r:id="rId3" imgW="2323800" imgH="469800" progId="Equation.DSMT4">
                  <p:embed/>
                </p:oleObj>
              </mc:Choice>
              <mc:Fallback>
                <p:oleObj name="Equation" r:id="rId3" imgW="2323800" imgH="469800" progId="Equation.DSMT4">
                  <p:embed/>
                  <p:pic>
                    <p:nvPicPr>
                      <p:cNvPr id="0" name=""/>
                      <p:cNvPicPr/>
                      <p:nvPr/>
                    </p:nvPicPr>
                    <p:blipFill>
                      <a:blip r:embed="rId4"/>
                      <a:stretch>
                        <a:fillRect/>
                      </a:stretch>
                    </p:blipFill>
                    <p:spPr>
                      <a:xfrm>
                        <a:off x="1223897" y="2047064"/>
                        <a:ext cx="5760640" cy="116591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89484124"/>
              </p:ext>
            </p:extLst>
          </p:nvPr>
        </p:nvGraphicFramePr>
        <p:xfrm>
          <a:off x="1286193" y="3966121"/>
          <a:ext cx="6120679" cy="687015"/>
        </p:xfrm>
        <a:graphic>
          <a:graphicData uri="http://schemas.openxmlformats.org/presentationml/2006/ole">
            <mc:AlternateContent xmlns:mc="http://schemas.openxmlformats.org/markup-compatibility/2006">
              <mc:Choice xmlns:v="urn:schemas-microsoft-com:vml" Requires="v">
                <p:oleObj spid="_x0000_s6236" name="Equation" r:id="rId5" imgW="2489040" imgH="279360" progId="Equation.DSMT4">
                  <p:embed/>
                </p:oleObj>
              </mc:Choice>
              <mc:Fallback>
                <p:oleObj name="Equation" r:id="rId5" imgW="2489040" imgH="279360" progId="Equation.DSMT4">
                  <p:embed/>
                  <p:pic>
                    <p:nvPicPr>
                      <p:cNvPr id="0" name=""/>
                      <p:cNvPicPr/>
                      <p:nvPr/>
                    </p:nvPicPr>
                    <p:blipFill>
                      <a:blip r:embed="rId6"/>
                      <a:stretch>
                        <a:fillRect/>
                      </a:stretch>
                    </p:blipFill>
                    <p:spPr>
                      <a:xfrm>
                        <a:off x="1286193" y="3966121"/>
                        <a:ext cx="6120679" cy="687015"/>
                      </a:xfrm>
                      <a:prstGeom prst="rect">
                        <a:avLst/>
                      </a:prstGeom>
                    </p:spPr>
                  </p:pic>
                </p:oleObj>
              </mc:Fallback>
            </mc:AlternateContent>
          </a:graphicData>
        </a:graphic>
      </p:graphicFrame>
      <p:sp>
        <p:nvSpPr>
          <p:cNvPr id="6" name="下箭头 5"/>
          <p:cNvSpPr/>
          <p:nvPr/>
        </p:nvSpPr>
        <p:spPr>
          <a:xfrm>
            <a:off x="3861901" y="3212976"/>
            <a:ext cx="484632"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031389838"/>
              </p:ext>
            </p:extLst>
          </p:nvPr>
        </p:nvGraphicFramePr>
        <p:xfrm>
          <a:off x="2199217" y="5517232"/>
          <a:ext cx="3810000" cy="1219200"/>
        </p:xfrm>
        <a:graphic>
          <a:graphicData uri="http://schemas.openxmlformats.org/presentationml/2006/ole">
            <mc:AlternateContent xmlns:mc="http://schemas.openxmlformats.org/markup-compatibility/2006">
              <mc:Choice xmlns:v="urn:schemas-microsoft-com:vml" Requires="v">
                <p:oleObj spid="_x0000_s6237" name="Equation" r:id="rId7" imgW="1549080" imgH="495000" progId="Equation.DSMT4">
                  <p:embed/>
                </p:oleObj>
              </mc:Choice>
              <mc:Fallback>
                <p:oleObj name="Equation" r:id="rId7" imgW="1549080" imgH="495000" progId="Equation.DSMT4">
                  <p:embed/>
                  <p:pic>
                    <p:nvPicPr>
                      <p:cNvPr id="0" name="对象 4"/>
                      <p:cNvPicPr>
                        <a:picLocks noChangeAspect="1" noChangeArrowheads="1"/>
                      </p:cNvPicPr>
                      <p:nvPr/>
                    </p:nvPicPr>
                    <p:blipFill>
                      <a:blip r:embed="rId8"/>
                      <a:srcRect/>
                      <a:stretch>
                        <a:fillRect/>
                      </a:stretch>
                    </p:blipFill>
                    <p:spPr bwMode="auto">
                      <a:xfrm>
                        <a:off x="2199217" y="5517232"/>
                        <a:ext cx="3810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下箭头 7"/>
          <p:cNvSpPr/>
          <p:nvPr/>
        </p:nvSpPr>
        <p:spPr>
          <a:xfrm>
            <a:off x="3846396" y="4581128"/>
            <a:ext cx="484632"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75412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xmlns="" id="{2FAA7965-E432-AF44-8DEB-07D13F847DE2}"/>
              </a:ext>
            </a:extLst>
          </p:cNvPr>
          <p:cNvPicPr>
            <a:picLocks noGrp="1" noChangeAspect="1"/>
          </p:cNvPicPr>
          <p:nvPr>
            <p:ph idx="1"/>
          </p:nvPr>
        </p:nvPicPr>
        <p:blipFill>
          <a:blip r:embed="rId2"/>
          <a:stretch>
            <a:fillRect/>
          </a:stretch>
        </p:blipFill>
        <p:spPr>
          <a:xfrm>
            <a:off x="749843" y="2394262"/>
            <a:ext cx="7156453" cy="4463738"/>
          </a:xfrm>
        </p:spPr>
      </p:pic>
      <p:pic>
        <p:nvPicPr>
          <p:cNvPr id="4" name="内容占位符 6">
            <a:extLst>
              <a:ext uri="{FF2B5EF4-FFF2-40B4-BE49-F238E27FC236}">
                <a16:creationId xmlns:a16="http://schemas.microsoft.com/office/drawing/2014/main" xmlns="" id="{218B4FB6-B98D-6243-99E7-140E51828148}"/>
              </a:ext>
            </a:extLst>
          </p:cNvPr>
          <p:cNvPicPr>
            <a:picLocks noChangeAspect="1"/>
          </p:cNvPicPr>
          <p:nvPr/>
        </p:nvPicPr>
        <p:blipFill>
          <a:blip r:embed="rId3"/>
          <a:stretch>
            <a:fillRect/>
          </a:stretch>
        </p:blipFill>
        <p:spPr>
          <a:xfrm>
            <a:off x="609326" y="110091"/>
            <a:ext cx="7437485" cy="2097650"/>
          </a:xfrm>
          <a:prstGeom prst="rect">
            <a:avLst/>
          </a:prstGeom>
        </p:spPr>
      </p:pic>
    </p:spTree>
    <p:extLst>
      <p:ext uri="{BB962C8B-B14F-4D97-AF65-F5344CB8AC3E}">
        <p14:creationId xmlns:p14="http://schemas.microsoft.com/office/powerpoint/2010/main" val="42060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2019</a:t>
            </a:r>
            <a:r>
              <a:rPr lang="zh-CN" altLang="en-US" dirty="0" smtClean="0"/>
              <a:t>年考研真题</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3568" y="2060848"/>
            <a:ext cx="8128392" cy="3197718"/>
          </a:xfr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3949374"/>
            <a:ext cx="4292242" cy="2304256"/>
          </a:xfrm>
          <a:prstGeom prst="rect">
            <a:avLst/>
          </a:prstGeom>
        </p:spPr>
      </p:pic>
    </p:spTree>
    <p:extLst>
      <p:ext uri="{BB962C8B-B14F-4D97-AF65-F5344CB8AC3E}">
        <p14:creationId xmlns:p14="http://schemas.microsoft.com/office/powerpoint/2010/main" val="47188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如果    不知道呢？</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但是根据大数定理，如果统计的数据足够多，那么统计数据的均值就是     。</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或者可以分别对两个未知量求偏导，可以得到同样的结果。</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788890197"/>
              </p:ext>
            </p:extLst>
          </p:nvPr>
        </p:nvGraphicFramePr>
        <p:xfrm>
          <a:off x="2051720" y="764704"/>
          <a:ext cx="561975" cy="608013"/>
        </p:xfrm>
        <a:graphic>
          <a:graphicData uri="http://schemas.openxmlformats.org/presentationml/2006/ole">
            <mc:AlternateContent xmlns:mc="http://schemas.openxmlformats.org/markup-compatibility/2006">
              <mc:Choice xmlns:v="urn:schemas-microsoft-com:vml" Requires="v">
                <p:oleObj spid="_x0000_s79874" name="Equation" r:id="rId3" imgW="152280" imgH="164880" progId="Equation.DSMT4">
                  <p:embed/>
                </p:oleObj>
              </mc:Choice>
              <mc:Fallback>
                <p:oleObj name="Equation" r:id="rId3" imgW="152280" imgH="164880" progId="Equation.DSMT4">
                  <p:embed/>
                  <p:pic>
                    <p:nvPicPr>
                      <p:cNvPr id="0" name=""/>
                      <p:cNvPicPr/>
                      <p:nvPr/>
                    </p:nvPicPr>
                    <p:blipFill>
                      <a:blip r:embed="rId4"/>
                      <a:stretch>
                        <a:fillRect/>
                      </a:stretch>
                    </p:blipFill>
                    <p:spPr>
                      <a:xfrm>
                        <a:off x="2051720" y="764704"/>
                        <a:ext cx="561975" cy="6080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330326727"/>
              </p:ext>
            </p:extLst>
          </p:nvPr>
        </p:nvGraphicFramePr>
        <p:xfrm>
          <a:off x="4283968" y="1988840"/>
          <a:ext cx="399333" cy="432048"/>
        </p:xfrm>
        <a:graphic>
          <a:graphicData uri="http://schemas.openxmlformats.org/presentationml/2006/ole">
            <mc:AlternateContent xmlns:mc="http://schemas.openxmlformats.org/markup-compatibility/2006">
              <mc:Choice xmlns:v="urn:schemas-microsoft-com:vml" Requires="v">
                <p:oleObj spid="_x0000_s79875" name="Equation" r:id="rId5" imgW="152280" imgH="164880" progId="Equation.DSMT4">
                  <p:embed/>
                </p:oleObj>
              </mc:Choice>
              <mc:Fallback>
                <p:oleObj name="Equation" r:id="rId5" imgW="152280" imgH="164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1988840"/>
                        <a:ext cx="399333" cy="4320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1042922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如果是两个正态分布混合在一起呢</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上面的例子中，其实只统计了男性身高，如果同时统计女性</a:t>
            </a:r>
            <a:r>
              <a:rPr lang="zh-CN" altLang="en-US" dirty="0">
                <a:latin typeface="Times New Roman" panose="02020603050405020304" pitchFamily="18" charset="0"/>
                <a:cs typeface="Times New Roman" panose="02020603050405020304" pitchFamily="18" charset="0"/>
              </a:rPr>
              <a:t>身高</a:t>
            </a:r>
            <a:r>
              <a:rPr lang="zh-CN" altLang="en-US" dirty="0" smtClean="0">
                <a:latin typeface="Times New Roman" panose="02020603050405020304" pitchFamily="18" charset="0"/>
                <a:cs typeface="Times New Roman" panose="02020603050405020304" pitchFamily="18" charset="0"/>
              </a:rPr>
              <a:t>，那么就是两个正态分布混合在了一起</a:t>
            </a:r>
            <a:r>
              <a:rPr lang="zh-CN" altLang="en-US" dirty="0">
                <a:latin typeface="Times New Roman" panose="02020603050405020304" pitchFamily="18" charset="0"/>
                <a:cs typeface="Times New Roman" panose="02020603050405020304" pitchFamily="18" charset="0"/>
              </a:rPr>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284984"/>
            <a:ext cx="5554663" cy="294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08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a:t>
            </a:r>
            <a:r>
              <a:rPr lang="zh-CN" altLang="en-US" dirty="0" smtClean="0"/>
              <a:t>算法</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挑选</a:t>
            </a:r>
            <a:r>
              <a:rPr lang="en-US" altLang="zh-CN" dirty="0" smtClean="0">
                <a:latin typeface="Times New Roman" panose="02020603050405020304" pitchFamily="18" charset="0"/>
                <a:cs typeface="Times New Roman" panose="02020603050405020304" pitchFamily="18" charset="0"/>
              </a:rPr>
              <a:t>10000</a:t>
            </a:r>
            <a:r>
              <a:rPr lang="zh-CN" altLang="en-US" dirty="0" smtClean="0">
                <a:latin typeface="Times New Roman" panose="02020603050405020304" pitchFamily="18" charset="0"/>
                <a:cs typeface="Times New Roman" panose="02020603050405020304" pitchFamily="18" charset="0"/>
              </a:rPr>
              <a:t>名志愿者测量身高，志愿者中男女均有，但是数量不确定，统计结果只有身高，没有性别。</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男女的身高分别服从两个正态分布</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此问题有六个变量需要确定：两个正态分布中的四个变量以及随机抽出一个样本，此样本是男或者女的概率。</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720532029"/>
              </p:ext>
            </p:extLst>
          </p:nvPr>
        </p:nvGraphicFramePr>
        <p:xfrm>
          <a:off x="6269603" y="2564904"/>
          <a:ext cx="2847916" cy="504056"/>
        </p:xfrm>
        <a:graphic>
          <a:graphicData uri="http://schemas.openxmlformats.org/presentationml/2006/ole">
            <mc:AlternateContent xmlns:mc="http://schemas.openxmlformats.org/markup-compatibility/2006">
              <mc:Choice xmlns:v="urn:schemas-microsoft-com:vml" Requires="v">
                <p:oleObj spid="_x0000_s80898" name="Equation" r:id="rId3" imgW="1434960" imgH="253800" progId="Equation.DSMT4">
                  <p:embed/>
                </p:oleObj>
              </mc:Choice>
              <mc:Fallback>
                <p:oleObj name="Equation" r:id="rId3" imgW="1434960" imgH="253800" progId="Equation.DSMT4">
                  <p:embed/>
                  <p:pic>
                    <p:nvPicPr>
                      <p:cNvPr id="0" name=""/>
                      <p:cNvPicPr/>
                      <p:nvPr/>
                    </p:nvPicPr>
                    <p:blipFill>
                      <a:blip r:embed="rId4"/>
                      <a:stretch>
                        <a:fillRect/>
                      </a:stretch>
                    </p:blipFill>
                    <p:spPr>
                      <a:xfrm>
                        <a:off x="6269603" y="2564904"/>
                        <a:ext cx="2847916" cy="504056"/>
                      </a:xfrm>
                      <a:prstGeom prst="rect">
                        <a:avLst/>
                      </a:prstGeom>
                    </p:spPr>
                  </p:pic>
                </p:oleObj>
              </mc:Fallback>
            </mc:AlternateContent>
          </a:graphicData>
        </a:graphic>
      </p:graphicFrame>
    </p:spTree>
    <p:extLst>
      <p:ext uri="{BB962C8B-B14F-4D97-AF65-F5344CB8AC3E}">
        <p14:creationId xmlns:p14="http://schemas.microsoft.com/office/powerpoint/2010/main" val="38941121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a:t>
            </a:r>
            <a:r>
              <a:rPr lang="zh-CN" altLang="en-US" dirty="0"/>
              <a:t>算法</a:t>
            </a:r>
          </a:p>
        </p:txBody>
      </p:sp>
      <p:sp>
        <p:nvSpPr>
          <p:cNvPr id="3" name="内容占位符 2"/>
          <p:cNvSpPr>
            <a:spLocks noGrp="1"/>
          </p:cNvSpPr>
          <p:nvPr>
            <p:ph sz="quarter" idx="1"/>
          </p:nvPr>
        </p:nvSpPr>
        <p:spPr/>
        <p:txBody>
          <a:bodyPr/>
          <a:lstStyle/>
          <a:p>
            <a:pPr>
              <a:lnSpc>
                <a:spcPct val="120000"/>
              </a:lnSpc>
            </a:pPr>
            <a:r>
              <a:rPr lang="en-US" altLang="zh-CN" dirty="0" smtClean="0">
                <a:latin typeface="Times New Roman" panose="02020603050405020304" pitchFamily="18" charset="0"/>
                <a:cs typeface="Times New Roman" panose="02020603050405020304" pitchFamily="18" charset="0"/>
              </a:rPr>
              <a:t>EM</a:t>
            </a:r>
            <a:r>
              <a:rPr lang="zh-CN" altLang="en-US" dirty="0" smtClean="0">
                <a:latin typeface="Times New Roman" panose="02020603050405020304" pitchFamily="18" charset="0"/>
                <a:cs typeface="Times New Roman" panose="02020603050405020304" pitchFamily="18" charset="0"/>
              </a:rPr>
              <a:t>算法分为两步：</a:t>
            </a:r>
            <a:endParaRPr lang="en-US" altLang="zh-CN" dirty="0" smtClean="0">
              <a:latin typeface="Times New Roman" panose="02020603050405020304" pitchFamily="18" charset="0"/>
              <a:cs typeface="Times New Roman" panose="02020603050405020304" pitchFamily="18" charset="0"/>
            </a:endParaRPr>
          </a:p>
          <a:p>
            <a:pPr marL="1062180" indent="-342900">
              <a:lnSpc>
                <a:spcPct val="120000"/>
              </a:lnSpc>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首先随机假设一组参数，比如                      ，即随机的抽取一个样本，这个样本的性别是男或女的概率都是</a:t>
            </a:r>
            <a:r>
              <a:rPr lang="en-US" altLang="zh-CN" sz="2400" dirty="0" smtClean="0">
                <a:latin typeface="Times New Roman" panose="02020603050405020304" pitchFamily="18" charset="0"/>
                <a:cs typeface="Times New Roman" panose="02020603050405020304" pitchFamily="18" charset="0"/>
              </a:rPr>
              <a:t>0.5</a:t>
            </a:r>
            <a:r>
              <a:rPr lang="zh-CN" altLang="en-US" sz="2400" dirty="0" smtClean="0">
                <a:latin typeface="Times New Roman" panose="02020603050405020304" pitchFamily="18" charset="0"/>
                <a:cs typeface="Times New Roman" panose="02020603050405020304" pitchFamily="18" charset="0"/>
              </a:rPr>
              <a:t>，另外，其余四个参数也需要假设一个初值，</a:t>
            </a:r>
            <a:endParaRPr lang="en-US" altLang="zh-CN" sz="2400" dirty="0" smtClean="0">
              <a:latin typeface="Times New Roman" panose="02020603050405020304" pitchFamily="18" charset="0"/>
              <a:cs typeface="Times New Roman" panose="02020603050405020304" pitchFamily="18" charset="0"/>
            </a:endParaRPr>
          </a:p>
          <a:p>
            <a:pPr marL="1062180" indent="-342900">
              <a:lnSpc>
                <a:spcPct val="120000"/>
              </a:lnSpc>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根据上面的那组参数预测每一个样本属于男或者女的概率密度。并根据概率密度重新计算六个待定的参数。</a:t>
            </a:r>
            <a:endParaRPr lang="en-US" altLang="zh-CN" sz="2400"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重复上面的步骤</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直到</a:t>
            </a:r>
            <a:r>
              <a:rPr lang="zh-CN" altLang="en-US" dirty="0" smtClean="0">
                <a:latin typeface="Times New Roman" panose="02020603050405020304" pitchFamily="18" charset="0"/>
                <a:cs typeface="Times New Roman" panose="02020603050405020304" pitchFamily="18" charset="0"/>
              </a:rPr>
              <a:t>所有</a:t>
            </a:r>
            <a:r>
              <a:rPr lang="zh-CN" altLang="en-US" dirty="0">
                <a:latin typeface="Times New Roman" panose="02020603050405020304" pitchFamily="18" charset="0"/>
                <a:cs typeface="Times New Roman" panose="02020603050405020304" pitchFamily="18" charset="0"/>
              </a:rPr>
              <a:t>参数不再变化。</a:t>
            </a:r>
          </a:p>
        </p:txBody>
      </p:sp>
      <p:graphicFrame>
        <p:nvGraphicFramePr>
          <p:cNvPr id="4" name="对象 3"/>
          <p:cNvGraphicFramePr>
            <a:graphicFrameLocks noChangeAspect="1"/>
          </p:cNvGraphicFramePr>
          <p:nvPr>
            <p:extLst>
              <p:ext uri="{D42A27DB-BD31-4B8C-83A1-F6EECF244321}">
                <p14:modId xmlns:p14="http://schemas.microsoft.com/office/powerpoint/2010/main" val="3384347385"/>
              </p:ext>
            </p:extLst>
          </p:nvPr>
        </p:nvGraphicFramePr>
        <p:xfrm>
          <a:off x="6012160" y="2060848"/>
          <a:ext cx="1563668" cy="433016"/>
        </p:xfrm>
        <a:graphic>
          <a:graphicData uri="http://schemas.openxmlformats.org/presentationml/2006/ole">
            <mc:AlternateContent xmlns:mc="http://schemas.openxmlformats.org/markup-compatibility/2006">
              <mc:Choice xmlns:v="urn:schemas-microsoft-com:vml" Requires="v">
                <p:oleObj spid="_x0000_s81922" name="Equation" r:id="rId3" imgW="825480" imgH="228600" progId="Equation.DSMT4">
                  <p:embed/>
                </p:oleObj>
              </mc:Choice>
              <mc:Fallback>
                <p:oleObj name="Equation" r:id="rId3" imgW="825480" imgH="228600" progId="Equation.DSMT4">
                  <p:embed/>
                  <p:pic>
                    <p:nvPicPr>
                      <p:cNvPr id="0" name=""/>
                      <p:cNvPicPr/>
                      <p:nvPr/>
                    </p:nvPicPr>
                    <p:blipFill>
                      <a:blip r:embed="rId4"/>
                      <a:stretch>
                        <a:fillRect/>
                      </a:stretch>
                    </p:blipFill>
                    <p:spPr>
                      <a:xfrm>
                        <a:off x="6012160" y="2060848"/>
                        <a:ext cx="1563668" cy="43301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53969646"/>
              </p:ext>
            </p:extLst>
          </p:nvPr>
        </p:nvGraphicFramePr>
        <p:xfrm>
          <a:off x="3541713" y="3357563"/>
          <a:ext cx="4873625" cy="511175"/>
        </p:xfrm>
        <a:graphic>
          <a:graphicData uri="http://schemas.openxmlformats.org/presentationml/2006/ole">
            <mc:AlternateContent xmlns:mc="http://schemas.openxmlformats.org/markup-compatibility/2006">
              <mc:Choice xmlns:v="urn:schemas-microsoft-com:vml" Requires="v">
                <p:oleObj spid="_x0000_s81923" name="Equation" r:id="rId5" imgW="2298600" imgH="241200" progId="Equation.DSMT4">
                  <p:embed/>
                </p:oleObj>
              </mc:Choice>
              <mc:Fallback>
                <p:oleObj name="Equation" r:id="rId5" imgW="2298600" imgH="241200" progId="Equation.DSMT4">
                  <p:embed/>
                  <p:pic>
                    <p:nvPicPr>
                      <p:cNvPr id="0" name=""/>
                      <p:cNvPicPr/>
                      <p:nvPr/>
                    </p:nvPicPr>
                    <p:blipFill>
                      <a:blip r:embed="rId6"/>
                      <a:stretch>
                        <a:fillRect/>
                      </a:stretch>
                    </p:blipFill>
                    <p:spPr>
                      <a:xfrm>
                        <a:off x="3541713" y="3357563"/>
                        <a:ext cx="4873625" cy="511175"/>
                      </a:xfrm>
                      <a:prstGeom prst="rect">
                        <a:avLst/>
                      </a:prstGeom>
                    </p:spPr>
                  </p:pic>
                </p:oleObj>
              </mc:Fallback>
            </mc:AlternateContent>
          </a:graphicData>
        </a:graphic>
      </p:graphicFrame>
    </p:spTree>
    <p:extLst>
      <p:ext uri="{BB962C8B-B14F-4D97-AF65-F5344CB8AC3E}">
        <p14:creationId xmlns:p14="http://schemas.microsoft.com/office/powerpoint/2010/main" val="267066443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对身高问题应用</a:t>
            </a:r>
            <a:r>
              <a:rPr lang="en-US" altLang="zh-CN" dirty="0" smtClean="0">
                <a:latin typeface="Times New Roman" panose="02020603050405020304" pitchFamily="18" charset="0"/>
                <a:cs typeface="Times New Roman" panose="02020603050405020304" pitchFamily="18" charset="0"/>
              </a:rPr>
              <a:t>EM</a:t>
            </a:r>
            <a:r>
              <a:rPr lang="zh-CN" altLang="en-US" dirty="0" smtClean="0">
                <a:latin typeface="Times New Roman" panose="02020603050405020304" pitchFamily="18" charset="0"/>
                <a:cs typeface="Times New Roman" panose="02020603050405020304" pitchFamily="18" charset="0"/>
              </a:rPr>
              <a:t>算法时，如果初始随机设置的参数为</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那么男女身高服从的正态分布分别为：</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marL="0" indent="0">
              <a:lnSpc>
                <a:spcPct val="120000"/>
              </a:lnSpc>
              <a:buNone/>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如果现在样本中第一个人的身高为</a:t>
            </a:r>
            <a:r>
              <a:rPr lang="en-US" altLang="zh-CN" dirty="0" smtClean="0">
                <a:latin typeface="Times New Roman" panose="02020603050405020304" pitchFamily="18" charset="0"/>
                <a:cs typeface="Times New Roman" panose="02020603050405020304" pitchFamily="18" charset="0"/>
              </a:rPr>
              <a:t>170</a:t>
            </a:r>
            <a:r>
              <a:rPr lang="zh-CN" altLang="en-US" dirty="0" smtClean="0">
                <a:latin typeface="Times New Roman" panose="02020603050405020304" pitchFamily="18" charset="0"/>
                <a:cs typeface="Times New Roman" panose="02020603050405020304" pitchFamily="18" charset="0"/>
              </a:rPr>
              <a:t>，那么将</a:t>
            </a:r>
            <a:r>
              <a:rPr lang="en-US" altLang="zh-CN" dirty="0" smtClean="0">
                <a:latin typeface="Times New Roman" panose="02020603050405020304" pitchFamily="18" charset="0"/>
                <a:cs typeface="Times New Roman" panose="02020603050405020304" pitchFamily="18" charset="0"/>
              </a:rPr>
              <a:t>170</a:t>
            </a:r>
            <a:r>
              <a:rPr lang="zh-CN" altLang="en-US" dirty="0" smtClean="0">
                <a:latin typeface="Times New Roman" panose="02020603050405020304" pitchFamily="18" charset="0"/>
                <a:cs typeface="Times New Roman" panose="02020603050405020304" pitchFamily="18" charset="0"/>
              </a:rPr>
              <a:t>带入到上面两个分布中，可以得到</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713152510"/>
              </p:ext>
            </p:extLst>
          </p:nvPr>
        </p:nvGraphicFramePr>
        <p:xfrm>
          <a:off x="3954463" y="1989138"/>
          <a:ext cx="4845050" cy="511175"/>
        </p:xfrm>
        <a:graphic>
          <a:graphicData uri="http://schemas.openxmlformats.org/presentationml/2006/ole">
            <mc:AlternateContent xmlns:mc="http://schemas.openxmlformats.org/markup-compatibility/2006">
              <mc:Choice xmlns:v="urn:schemas-microsoft-com:vml" Requires="v">
                <p:oleObj spid="_x0000_s82946" name="Equation" r:id="rId3" imgW="2286000" imgH="241200" progId="Equation.DSMT4">
                  <p:embed/>
                </p:oleObj>
              </mc:Choice>
              <mc:Fallback>
                <p:oleObj name="Equation" r:id="rId3" imgW="2286000" imgH="241200" progId="Equation.DSMT4">
                  <p:embed/>
                  <p:pic>
                    <p:nvPicPr>
                      <p:cNvPr id="0" name=""/>
                      <p:cNvPicPr>
                        <a:picLocks noChangeAspect="1" noChangeArrowheads="1"/>
                      </p:cNvPicPr>
                      <p:nvPr/>
                    </p:nvPicPr>
                    <p:blipFill>
                      <a:blip r:embed="rId4"/>
                      <a:srcRect/>
                      <a:stretch>
                        <a:fillRect/>
                      </a:stretch>
                    </p:blipFill>
                    <p:spPr bwMode="auto">
                      <a:xfrm>
                        <a:off x="3954463" y="1989138"/>
                        <a:ext cx="48450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71068598"/>
              </p:ext>
            </p:extLst>
          </p:nvPr>
        </p:nvGraphicFramePr>
        <p:xfrm>
          <a:off x="2267744" y="2060848"/>
          <a:ext cx="1563687" cy="433388"/>
        </p:xfrm>
        <a:graphic>
          <a:graphicData uri="http://schemas.openxmlformats.org/presentationml/2006/ole">
            <mc:AlternateContent xmlns:mc="http://schemas.openxmlformats.org/markup-compatibility/2006">
              <mc:Choice xmlns:v="urn:schemas-microsoft-com:vml" Requires="v">
                <p:oleObj spid="_x0000_s82947" name="Equation" r:id="rId5" imgW="825480" imgH="228600" progId="Equation.DSMT4">
                  <p:embed/>
                </p:oleObj>
              </mc:Choice>
              <mc:Fallback>
                <p:oleObj name="Equation" r:id="rId5" imgW="8254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2060848"/>
                        <a:ext cx="15636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111053415"/>
              </p:ext>
            </p:extLst>
          </p:nvPr>
        </p:nvGraphicFramePr>
        <p:xfrm>
          <a:off x="1115616" y="3284984"/>
          <a:ext cx="3318402" cy="1080442"/>
        </p:xfrm>
        <a:graphic>
          <a:graphicData uri="http://schemas.openxmlformats.org/presentationml/2006/ole">
            <mc:AlternateContent xmlns:mc="http://schemas.openxmlformats.org/markup-compatibility/2006">
              <mc:Choice xmlns:v="urn:schemas-microsoft-com:vml" Requires="v">
                <p:oleObj spid="_x0000_s82948" name="Equation" r:id="rId7" imgW="1638000" imgH="533160" progId="Equation.DSMT4">
                  <p:embed/>
                </p:oleObj>
              </mc:Choice>
              <mc:Fallback>
                <p:oleObj name="Equation" r:id="rId7" imgW="1638000" imgH="533160" progId="Equation.DSMT4">
                  <p:embed/>
                  <p:pic>
                    <p:nvPicPr>
                      <p:cNvPr id="0" name=""/>
                      <p:cNvPicPr>
                        <a:picLocks noChangeAspect="1" noChangeArrowheads="1"/>
                      </p:cNvPicPr>
                      <p:nvPr/>
                    </p:nvPicPr>
                    <p:blipFill>
                      <a:blip r:embed="rId8"/>
                      <a:srcRect/>
                      <a:stretch>
                        <a:fillRect/>
                      </a:stretch>
                    </p:blipFill>
                    <p:spPr bwMode="auto">
                      <a:xfrm>
                        <a:off x="1115616" y="3284984"/>
                        <a:ext cx="3318402" cy="1080442"/>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61246098"/>
              </p:ext>
            </p:extLst>
          </p:nvPr>
        </p:nvGraphicFramePr>
        <p:xfrm>
          <a:off x="4427984" y="3284984"/>
          <a:ext cx="3888432" cy="1149973"/>
        </p:xfrm>
        <a:graphic>
          <a:graphicData uri="http://schemas.openxmlformats.org/presentationml/2006/ole">
            <mc:AlternateContent xmlns:mc="http://schemas.openxmlformats.org/markup-compatibility/2006">
              <mc:Choice xmlns:v="urn:schemas-microsoft-com:vml" Requires="v">
                <p:oleObj spid="_x0000_s82949" name="Equation" r:id="rId9" imgW="1803240" imgH="533160" progId="Equation.DSMT4">
                  <p:embed/>
                </p:oleObj>
              </mc:Choice>
              <mc:Fallback>
                <p:oleObj name="Equation" r:id="rId9" imgW="1803240" imgH="533160" progId="Equation.DSMT4">
                  <p:embed/>
                  <p:pic>
                    <p:nvPicPr>
                      <p:cNvPr id="0" name=""/>
                      <p:cNvPicPr>
                        <a:picLocks noChangeAspect="1" noChangeArrowheads="1"/>
                      </p:cNvPicPr>
                      <p:nvPr/>
                    </p:nvPicPr>
                    <p:blipFill>
                      <a:blip r:embed="rId10"/>
                      <a:srcRect/>
                      <a:stretch>
                        <a:fillRect/>
                      </a:stretch>
                    </p:blipFill>
                    <p:spPr bwMode="auto">
                      <a:xfrm>
                        <a:off x="4427984" y="3284984"/>
                        <a:ext cx="3888432" cy="114997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8782497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p>
        </p:txBody>
      </p:sp>
      <p:graphicFrame>
        <p:nvGraphicFramePr>
          <p:cNvPr id="4" name="对象 3"/>
          <p:cNvGraphicFramePr>
            <a:graphicFrameLocks noChangeAspect="1"/>
          </p:cNvGraphicFramePr>
          <p:nvPr>
            <p:extLst>
              <p:ext uri="{D42A27DB-BD31-4B8C-83A1-F6EECF244321}">
                <p14:modId xmlns:p14="http://schemas.microsoft.com/office/powerpoint/2010/main" val="3381773867"/>
              </p:ext>
            </p:extLst>
          </p:nvPr>
        </p:nvGraphicFramePr>
        <p:xfrm>
          <a:off x="1043608" y="1772816"/>
          <a:ext cx="5913438" cy="1081087"/>
        </p:xfrm>
        <a:graphic>
          <a:graphicData uri="http://schemas.openxmlformats.org/presentationml/2006/ole">
            <mc:AlternateContent xmlns:mc="http://schemas.openxmlformats.org/markup-compatibility/2006">
              <mc:Choice xmlns:v="urn:schemas-microsoft-com:vml" Requires="v">
                <p:oleObj spid="_x0000_s83970" name="Equation" r:id="rId4" imgW="2920680" imgH="533160" progId="Equation.DSMT4">
                  <p:embed/>
                </p:oleObj>
              </mc:Choice>
              <mc:Fallback>
                <p:oleObj name="Equation" r:id="rId4" imgW="2920680" imgH="533160" progId="Equation.DSMT4">
                  <p:embed/>
                  <p:pic>
                    <p:nvPicPr>
                      <p:cNvPr id="0" name=""/>
                      <p:cNvPicPr>
                        <a:picLocks noChangeAspect="1" noChangeArrowheads="1"/>
                      </p:cNvPicPr>
                      <p:nvPr/>
                    </p:nvPicPr>
                    <p:blipFill>
                      <a:blip r:embed="rId5"/>
                      <a:srcRect/>
                      <a:stretch>
                        <a:fillRect/>
                      </a:stretch>
                    </p:blipFill>
                    <p:spPr bwMode="auto">
                      <a:xfrm>
                        <a:off x="1043608" y="1772816"/>
                        <a:ext cx="5913438"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78760316"/>
              </p:ext>
            </p:extLst>
          </p:nvPr>
        </p:nvGraphicFramePr>
        <p:xfrm>
          <a:off x="971600" y="3068960"/>
          <a:ext cx="8023225" cy="1150937"/>
        </p:xfrm>
        <a:graphic>
          <a:graphicData uri="http://schemas.openxmlformats.org/presentationml/2006/ole">
            <mc:AlternateContent xmlns:mc="http://schemas.openxmlformats.org/markup-compatibility/2006">
              <mc:Choice xmlns:v="urn:schemas-microsoft-com:vml" Requires="v">
                <p:oleObj spid="_x0000_s83971" name="Equation" r:id="rId6" imgW="3720960" imgH="533160" progId="Equation.DSMT4">
                  <p:embed/>
                </p:oleObj>
              </mc:Choice>
              <mc:Fallback>
                <p:oleObj name="Equation" r:id="rId6" imgW="3720960" imgH="533160" progId="Equation.DSMT4">
                  <p:embed/>
                  <p:pic>
                    <p:nvPicPr>
                      <p:cNvPr id="0" name=""/>
                      <p:cNvPicPr>
                        <a:picLocks noChangeAspect="1" noChangeArrowheads="1"/>
                      </p:cNvPicPr>
                      <p:nvPr/>
                    </p:nvPicPr>
                    <p:blipFill>
                      <a:blip r:embed="rId7"/>
                      <a:srcRect/>
                      <a:stretch>
                        <a:fillRect/>
                      </a:stretch>
                    </p:blipFill>
                    <p:spPr bwMode="auto">
                      <a:xfrm>
                        <a:off x="971600" y="3068960"/>
                        <a:ext cx="8023225"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27902425"/>
              </p:ext>
            </p:extLst>
          </p:nvPr>
        </p:nvGraphicFramePr>
        <p:xfrm>
          <a:off x="701675" y="4437063"/>
          <a:ext cx="8496300" cy="1884362"/>
        </p:xfrm>
        <a:graphic>
          <a:graphicData uri="http://schemas.openxmlformats.org/presentationml/2006/ole">
            <mc:AlternateContent xmlns:mc="http://schemas.openxmlformats.org/markup-compatibility/2006">
              <mc:Choice xmlns:v="urn:schemas-microsoft-com:vml" Requires="v">
                <p:oleObj spid="_x0000_s83972" name="Equation" r:id="rId8" imgW="4012920" imgH="888840" progId="Equation.DSMT4">
                  <p:embed/>
                </p:oleObj>
              </mc:Choice>
              <mc:Fallback>
                <p:oleObj name="Equation" r:id="rId8" imgW="4012920" imgH="888840" progId="Equation.DSMT4">
                  <p:embed/>
                  <p:pic>
                    <p:nvPicPr>
                      <p:cNvPr id="0" name=""/>
                      <p:cNvPicPr/>
                      <p:nvPr/>
                    </p:nvPicPr>
                    <p:blipFill>
                      <a:blip r:embed="rId9"/>
                      <a:stretch>
                        <a:fillRect/>
                      </a:stretch>
                    </p:blipFill>
                    <p:spPr>
                      <a:xfrm>
                        <a:off x="701675" y="4437063"/>
                        <a:ext cx="8496300" cy="1884362"/>
                      </a:xfrm>
                      <a:prstGeom prst="rect">
                        <a:avLst/>
                      </a:prstGeom>
                    </p:spPr>
                  </p:pic>
                </p:oleObj>
              </mc:Fallback>
            </mc:AlternateContent>
          </a:graphicData>
        </a:graphic>
      </p:graphicFrame>
      <p:sp>
        <p:nvSpPr>
          <p:cNvPr id="7" name="矩形标注 6"/>
          <p:cNvSpPr/>
          <p:nvPr/>
        </p:nvSpPr>
        <p:spPr>
          <a:xfrm>
            <a:off x="7524328" y="980728"/>
            <a:ext cx="1512168" cy="1692768"/>
          </a:xfrm>
          <a:prstGeom prst="wedgeRectCallout">
            <a:avLst>
              <a:gd name="adj1" fmla="val -88981"/>
              <a:gd name="adj2" fmla="val 307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Times New Roman" panose="02020603050405020304" pitchFamily="18" charset="0"/>
                <a:cs typeface="Times New Roman" panose="02020603050405020304" pitchFamily="18" charset="0"/>
              </a:rPr>
              <a:t>下标中的第一个</a:t>
            </a:r>
            <a:r>
              <a:rPr lang="en-US" altLang="zh-CN" dirty="0" smtClean="0">
                <a:solidFill>
                  <a:prstClr val="white"/>
                </a:solidFill>
                <a:latin typeface="Times New Roman" panose="02020603050405020304" pitchFamily="18" charset="0"/>
                <a:cs typeface="Times New Roman" panose="02020603050405020304" pitchFamily="18" charset="0"/>
              </a:rPr>
              <a:t>1</a:t>
            </a:r>
            <a:r>
              <a:rPr lang="zh-CN" altLang="en-US" dirty="0" smtClean="0">
                <a:solidFill>
                  <a:prstClr val="white"/>
                </a:solidFill>
                <a:latin typeface="Times New Roman" panose="02020603050405020304" pitchFamily="18" charset="0"/>
                <a:cs typeface="Times New Roman" panose="02020603050405020304" pitchFamily="18" charset="0"/>
              </a:rPr>
              <a:t>表示第一个样本，第二个</a:t>
            </a:r>
            <a:r>
              <a:rPr lang="en-US" altLang="zh-CN" dirty="0" smtClean="0">
                <a:solidFill>
                  <a:prstClr val="white"/>
                </a:solidFill>
                <a:latin typeface="Times New Roman" panose="02020603050405020304" pitchFamily="18" charset="0"/>
                <a:cs typeface="Times New Roman" panose="02020603050405020304" pitchFamily="18" charset="0"/>
              </a:rPr>
              <a:t>1</a:t>
            </a:r>
            <a:r>
              <a:rPr lang="zh-CN" altLang="en-US" dirty="0" smtClean="0">
                <a:solidFill>
                  <a:prstClr val="white"/>
                </a:solidFill>
                <a:latin typeface="Times New Roman" panose="02020603050405020304" pitchFamily="18" charset="0"/>
                <a:cs typeface="Times New Roman" panose="02020603050405020304" pitchFamily="18" charset="0"/>
              </a:rPr>
              <a:t>表示男</a:t>
            </a:r>
            <a:endParaRPr lang="zh-CN" altLang="en-US"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54627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那么，这个人的身高</a:t>
            </a:r>
            <a:r>
              <a:rPr lang="en-US" altLang="zh-CN" dirty="0" smtClean="0">
                <a:latin typeface="Times New Roman" panose="02020603050405020304" pitchFamily="18" charset="0"/>
                <a:cs typeface="Times New Roman" panose="02020603050405020304" pitchFamily="18" charset="0"/>
              </a:rPr>
              <a:t>(170)</a:t>
            </a:r>
            <a:r>
              <a:rPr lang="zh-CN" altLang="en-US" dirty="0" smtClean="0">
                <a:latin typeface="Times New Roman" panose="02020603050405020304" pitchFamily="18" charset="0"/>
                <a:cs typeface="Times New Roman" panose="02020603050405020304" pitchFamily="18" charset="0"/>
              </a:rPr>
              <a:t>就可以分为两部分，其中</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对其他的样本执行同样的操作，可以</a:t>
            </a:r>
            <a:r>
              <a:rPr lang="zh-CN" altLang="en-US" dirty="0" smtClean="0">
                <a:latin typeface="Times New Roman" panose="02020603050405020304" pitchFamily="18" charset="0"/>
                <a:cs typeface="Times New Roman" panose="02020603050405020304" pitchFamily="18" charset="0"/>
              </a:rPr>
              <a:t>得到</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那么，样本中，所有男性的数量为</a:t>
            </a: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endParaRPr lang="zh-CN" altLang="en-US" dirty="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185654825"/>
              </p:ext>
            </p:extLst>
          </p:nvPr>
        </p:nvGraphicFramePr>
        <p:xfrm>
          <a:off x="1668463" y="2700338"/>
          <a:ext cx="5711849" cy="570267"/>
        </p:xfrm>
        <a:graphic>
          <a:graphicData uri="http://schemas.openxmlformats.org/presentationml/2006/ole">
            <mc:AlternateContent xmlns:mc="http://schemas.openxmlformats.org/markup-compatibility/2006">
              <mc:Choice xmlns:v="urn:schemas-microsoft-com:vml" Requires="v">
                <p:oleObj spid="_x0000_s84994" name="Equation" r:id="rId3" imgW="2539800" imgH="253800" progId="Equation.DSMT4">
                  <p:embed/>
                </p:oleObj>
              </mc:Choice>
              <mc:Fallback>
                <p:oleObj name="Equation" r:id="rId3" imgW="2539800" imgH="253800" progId="Equation.DSMT4">
                  <p:embed/>
                  <p:pic>
                    <p:nvPicPr>
                      <p:cNvPr id="0" name=""/>
                      <p:cNvPicPr/>
                      <p:nvPr/>
                    </p:nvPicPr>
                    <p:blipFill>
                      <a:blip r:embed="rId4"/>
                      <a:stretch>
                        <a:fillRect/>
                      </a:stretch>
                    </p:blipFill>
                    <p:spPr>
                      <a:xfrm>
                        <a:off x="1668463" y="2700338"/>
                        <a:ext cx="5711849" cy="57026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52597291"/>
              </p:ext>
            </p:extLst>
          </p:nvPr>
        </p:nvGraphicFramePr>
        <p:xfrm>
          <a:off x="2699792" y="4077072"/>
          <a:ext cx="4171950" cy="503237"/>
        </p:xfrm>
        <a:graphic>
          <a:graphicData uri="http://schemas.openxmlformats.org/presentationml/2006/ole">
            <mc:AlternateContent xmlns:mc="http://schemas.openxmlformats.org/markup-compatibility/2006">
              <mc:Choice xmlns:v="urn:schemas-microsoft-com:vml" Requires="v">
                <p:oleObj spid="_x0000_s84995" name="Equation" r:id="rId5" imgW="1892160" imgH="228600" progId="Equation.DSMT4">
                  <p:embed/>
                </p:oleObj>
              </mc:Choice>
              <mc:Fallback>
                <p:oleObj name="Equation" r:id="rId5" imgW="189216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4077072"/>
                        <a:ext cx="41719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022797989"/>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84996" name="Equation" r:id="rId7" imgW="914400" imgH="198720" progId="Equation.DSMT4">
                  <p:embed/>
                </p:oleObj>
              </mc:Choice>
              <mc:Fallback>
                <p:oleObj name="Equation" r:id="rId7" imgW="914400" imgH="198720" progId="Equation.DSMT4">
                  <p:embed/>
                  <p:pic>
                    <p:nvPicPr>
                      <p:cNvPr id="0" name=""/>
                      <p:cNvPicPr/>
                      <p:nvPr/>
                    </p:nvPicPr>
                    <p:blipFill>
                      <a:blip r:embed="rId8"/>
                      <a:stretch>
                        <a:fillRect/>
                      </a:stretch>
                    </p:blipFill>
                    <p:spPr>
                      <a:xfrm>
                        <a:off x="4394200" y="2362200"/>
                        <a:ext cx="914400" cy="19843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41137950"/>
              </p:ext>
            </p:extLst>
          </p:nvPr>
        </p:nvGraphicFramePr>
        <p:xfrm>
          <a:off x="3059832" y="5301208"/>
          <a:ext cx="3572289" cy="517723"/>
        </p:xfrm>
        <a:graphic>
          <a:graphicData uri="http://schemas.openxmlformats.org/presentationml/2006/ole">
            <mc:AlternateContent xmlns:mc="http://schemas.openxmlformats.org/markup-compatibility/2006">
              <mc:Choice xmlns:v="urn:schemas-microsoft-com:vml" Requires="v">
                <p:oleObj spid="_x0000_s84997" name="Equation" r:id="rId9" imgW="1752480" imgH="253800" progId="Equation.DSMT4">
                  <p:embed/>
                </p:oleObj>
              </mc:Choice>
              <mc:Fallback>
                <p:oleObj name="Equation" r:id="rId9" imgW="1752480" imgH="253800" progId="Equation.DSMT4">
                  <p:embed/>
                  <p:pic>
                    <p:nvPicPr>
                      <p:cNvPr id="0" name=""/>
                      <p:cNvPicPr/>
                      <p:nvPr/>
                    </p:nvPicPr>
                    <p:blipFill>
                      <a:blip r:embed="rId10"/>
                      <a:stretch>
                        <a:fillRect/>
                      </a:stretch>
                    </p:blipFill>
                    <p:spPr>
                      <a:xfrm>
                        <a:off x="3059832" y="5301208"/>
                        <a:ext cx="3572289" cy="517723"/>
                      </a:xfrm>
                      <a:prstGeom prst="rect">
                        <a:avLst/>
                      </a:prstGeom>
                    </p:spPr>
                  </p:pic>
                </p:oleObj>
              </mc:Fallback>
            </mc:AlternateContent>
          </a:graphicData>
        </a:graphic>
      </p:graphicFrame>
    </p:spTree>
    <p:extLst>
      <p:ext uri="{BB962C8B-B14F-4D97-AF65-F5344CB8AC3E}">
        <p14:creationId xmlns:p14="http://schemas.microsoft.com/office/powerpoint/2010/main" val="31754861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所有男性的身高之和为</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男性身高的均值为：</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这个均值即为新的</a:t>
            </a:r>
            <a:endParaRPr lang="en-US" altLang="zh-CN" dirty="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764972902"/>
              </p:ext>
            </p:extLst>
          </p:nvPr>
        </p:nvGraphicFramePr>
        <p:xfrm>
          <a:off x="1259632" y="2132856"/>
          <a:ext cx="5400600" cy="1034253"/>
        </p:xfrm>
        <a:graphic>
          <a:graphicData uri="http://schemas.openxmlformats.org/presentationml/2006/ole">
            <mc:AlternateContent xmlns:mc="http://schemas.openxmlformats.org/markup-compatibility/2006">
              <mc:Choice xmlns:v="urn:schemas-microsoft-com:vml" Requires="v">
                <p:oleObj spid="_x0000_s86018" name="Equation" r:id="rId3" imgW="2514600" imgH="482400" progId="Equation.DSMT4">
                  <p:embed/>
                </p:oleObj>
              </mc:Choice>
              <mc:Fallback>
                <p:oleObj name="Equation" r:id="rId3" imgW="2514600" imgH="482400" progId="Equation.DSMT4">
                  <p:embed/>
                  <p:pic>
                    <p:nvPicPr>
                      <p:cNvPr id="0" name=""/>
                      <p:cNvPicPr/>
                      <p:nvPr/>
                    </p:nvPicPr>
                    <p:blipFill>
                      <a:blip r:embed="rId4"/>
                      <a:stretch>
                        <a:fillRect/>
                      </a:stretch>
                    </p:blipFill>
                    <p:spPr>
                      <a:xfrm>
                        <a:off x="1259632" y="2132856"/>
                        <a:ext cx="5400600" cy="103425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06159161"/>
              </p:ext>
            </p:extLst>
          </p:nvPr>
        </p:nvGraphicFramePr>
        <p:xfrm>
          <a:off x="2123728" y="3717032"/>
          <a:ext cx="5871700" cy="1080120"/>
        </p:xfrm>
        <a:graphic>
          <a:graphicData uri="http://schemas.openxmlformats.org/presentationml/2006/ole">
            <mc:AlternateContent xmlns:mc="http://schemas.openxmlformats.org/markup-compatibility/2006">
              <mc:Choice xmlns:v="urn:schemas-microsoft-com:vml" Requires="v">
                <p:oleObj spid="_x0000_s86019" name="Equation" r:id="rId5" imgW="2552400" imgH="469800" progId="Equation.DSMT4">
                  <p:embed/>
                </p:oleObj>
              </mc:Choice>
              <mc:Fallback>
                <p:oleObj name="Equation" r:id="rId5" imgW="2552400" imgH="469800" progId="Equation.DSMT4">
                  <p:embed/>
                  <p:pic>
                    <p:nvPicPr>
                      <p:cNvPr id="0" name=""/>
                      <p:cNvPicPr>
                        <a:picLocks noChangeAspect="1" noChangeArrowheads="1"/>
                      </p:cNvPicPr>
                      <p:nvPr/>
                    </p:nvPicPr>
                    <p:blipFill>
                      <a:blip r:embed="rId6"/>
                      <a:srcRect/>
                      <a:stretch>
                        <a:fillRect/>
                      </a:stretch>
                    </p:blipFill>
                    <p:spPr bwMode="auto">
                      <a:xfrm>
                        <a:off x="2123728" y="3717032"/>
                        <a:ext cx="5871700" cy="1080120"/>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921586869"/>
              </p:ext>
            </p:extLst>
          </p:nvPr>
        </p:nvGraphicFramePr>
        <p:xfrm>
          <a:off x="3923928" y="5373216"/>
          <a:ext cx="377825" cy="484187"/>
        </p:xfrm>
        <a:graphic>
          <a:graphicData uri="http://schemas.openxmlformats.org/presentationml/2006/ole">
            <mc:AlternateContent xmlns:mc="http://schemas.openxmlformats.org/markup-compatibility/2006">
              <mc:Choice xmlns:v="urn:schemas-microsoft-com:vml" Requires="v">
                <p:oleObj spid="_x0000_s86020" name="Equation" r:id="rId7" imgW="177480" imgH="228600" progId="Equation.DSMT4">
                  <p:embed/>
                </p:oleObj>
              </mc:Choice>
              <mc:Fallback>
                <p:oleObj name="Equation" r:id="rId7" imgW="177480" imgH="228600" progId="Equation.DSMT4">
                  <p:embed/>
                  <p:pic>
                    <p:nvPicPr>
                      <p:cNvPr id="0" name=""/>
                      <p:cNvPicPr>
                        <a:picLocks noChangeAspect="1" noChangeArrowheads="1"/>
                      </p:cNvPicPr>
                      <p:nvPr/>
                    </p:nvPicPr>
                    <p:blipFill>
                      <a:blip r:embed="rId8"/>
                      <a:srcRect/>
                      <a:stretch>
                        <a:fillRect/>
                      </a:stretch>
                    </p:blipFill>
                    <p:spPr bwMode="auto">
                      <a:xfrm>
                        <a:off x="3923928" y="5373216"/>
                        <a:ext cx="3778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48062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转换</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t>根据条件概率公式有</a:t>
            </a:r>
            <a:endParaRPr lang="en-US" altLang="zh-CN" dirty="0" smtClean="0"/>
          </a:p>
          <a:p>
            <a:pPr>
              <a:lnSpc>
                <a:spcPct val="120000"/>
              </a:lnSpc>
            </a:pPr>
            <a:endParaRPr lang="en-US" altLang="zh-CN" dirty="0"/>
          </a:p>
          <a:p>
            <a:pPr>
              <a:lnSpc>
                <a:spcPct val="120000"/>
              </a:lnSpc>
            </a:pPr>
            <a:endParaRPr lang="en-US" altLang="zh-CN" dirty="0" smtClean="0"/>
          </a:p>
          <a:p>
            <a:pPr>
              <a:lnSpc>
                <a:spcPct val="120000"/>
              </a:lnSpc>
            </a:pPr>
            <a:endParaRPr lang="en-US" altLang="zh-CN" dirty="0"/>
          </a:p>
          <a:p>
            <a:pPr>
              <a:lnSpc>
                <a:spcPct val="120000"/>
              </a:lnSpc>
            </a:pPr>
            <a:r>
              <a:rPr lang="zh-CN" altLang="en-US" dirty="0" smtClean="0"/>
              <a:t>其中，</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41785082"/>
              </p:ext>
            </p:extLst>
          </p:nvPr>
        </p:nvGraphicFramePr>
        <p:xfrm>
          <a:off x="2540000" y="2060575"/>
          <a:ext cx="3552825" cy="1216025"/>
        </p:xfrm>
        <a:graphic>
          <a:graphicData uri="http://schemas.openxmlformats.org/presentationml/2006/ole">
            <mc:AlternateContent xmlns:mc="http://schemas.openxmlformats.org/markup-compatibility/2006">
              <mc:Choice xmlns:v="urn:schemas-microsoft-com:vml" Requires="v">
                <p:oleObj spid="_x0000_s7276" name="Equation" r:id="rId3" imgW="1447560" imgH="495000" progId="Equation.DSMT4">
                  <p:embed/>
                </p:oleObj>
              </mc:Choice>
              <mc:Fallback>
                <p:oleObj name="Equation" r:id="rId3" imgW="1447560" imgH="495000" progId="Equation.DSMT4">
                  <p:embed/>
                  <p:pic>
                    <p:nvPicPr>
                      <p:cNvPr id="0" name="对象 6"/>
                      <p:cNvPicPr>
                        <a:picLocks noChangeAspect="1" noChangeArrowheads="1"/>
                      </p:cNvPicPr>
                      <p:nvPr/>
                    </p:nvPicPr>
                    <p:blipFill>
                      <a:blip r:embed="rId4"/>
                      <a:srcRect/>
                      <a:stretch>
                        <a:fillRect/>
                      </a:stretch>
                    </p:blipFill>
                    <p:spPr bwMode="auto">
                      <a:xfrm>
                        <a:off x="2540000" y="2060575"/>
                        <a:ext cx="355282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77699270"/>
              </p:ext>
            </p:extLst>
          </p:nvPr>
        </p:nvGraphicFramePr>
        <p:xfrm>
          <a:off x="2622550" y="4365625"/>
          <a:ext cx="4460875" cy="612775"/>
        </p:xfrm>
        <a:graphic>
          <a:graphicData uri="http://schemas.openxmlformats.org/presentationml/2006/ole">
            <mc:AlternateContent xmlns:mc="http://schemas.openxmlformats.org/markup-compatibility/2006">
              <mc:Choice xmlns:v="urn:schemas-microsoft-com:vml" Requires="v">
                <p:oleObj spid="_x0000_s7277" name="Equation" r:id="rId5" imgW="2031840" imgH="279360" progId="Equation.DSMT4">
                  <p:embed/>
                </p:oleObj>
              </mc:Choice>
              <mc:Fallback>
                <p:oleObj name="Equation" r:id="rId5" imgW="2031840" imgH="279360" progId="Equation.DSMT4">
                  <p:embed/>
                  <p:pic>
                    <p:nvPicPr>
                      <p:cNvPr id="0" name="对象 3"/>
                      <p:cNvPicPr>
                        <a:picLocks noChangeAspect="1" noChangeArrowheads="1"/>
                      </p:cNvPicPr>
                      <p:nvPr/>
                    </p:nvPicPr>
                    <p:blipFill>
                      <a:blip r:embed="rId6"/>
                      <a:srcRect/>
                      <a:stretch>
                        <a:fillRect/>
                      </a:stretch>
                    </p:blipFill>
                    <p:spPr bwMode="auto">
                      <a:xfrm>
                        <a:off x="2622550" y="4365625"/>
                        <a:ext cx="4460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968966215"/>
              </p:ext>
            </p:extLst>
          </p:nvPr>
        </p:nvGraphicFramePr>
        <p:xfrm>
          <a:off x="3131840" y="5877272"/>
          <a:ext cx="3178175" cy="555625"/>
        </p:xfrm>
        <a:graphic>
          <a:graphicData uri="http://schemas.openxmlformats.org/presentationml/2006/ole">
            <mc:AlternateContent xmlns:mc="http://schemas.openxmlformats.org/markup-compatibility/2006">
              <mc:Choice xmlns:v="urn:schemas-microsoft-com:vml" Requires="v">
                <p:oleObj spid="_x0000_s7278" name="Equation" r:id="rId7" imgW="1447560" imgH="253800" progId="Equation.DSMT4">
                  <p:embed/>
                </p:oleObj>
              </mc:Choice>
              <mc:Fallback>
                <p:oleObj name="Equation" r:id="rId7" imgW="1447560" imgH="253800" progId="Equation.DSMT4">
                  <p:embed/>
                  <p:pic>
                    <p:nvPicPr>
                      <p:cNvPr id="0" name="对象 4"/>
                      <p:cNvPicPr>
                        <a:picLocks noChangeAspect="1" noChangeArrowheads="1"/>
                      </p:cNvPicPr>
                      <p:nvPr/>
                    </p:nvPicPr>
                    <p:blipFill>
                      <a:blip r:embed="rId8"/>
                      <a:srcRect/>
                      <a:stretch>
                        <a:fillRect/>
                      </a:stretch>
                    </p:blipFill>
                    <p:spPr bwMode="auto">
                      <a:xfrm>
                        <a:off x="3131840" y="5877272"/>
                        <a:ext cx="31781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83371275"/>
              </p:ext>
            </p:extLst>
          </p:nvPr>
        </p:nvGraphicFramePr>
        <p:xfrm>
          <a:off x="3131840" y="5157192"/>
          <a:ext cx="3262313" cy="555625"/>
        </p:xfrm>
        <a:graphic>
          <a:graphicData uri="http://schemas.openxmlformats.org/presentationml/2006/ole">
            <mc:AlternateContent xmlns:mc="http://schemas.openxmlformats.org/markup-compatibility/2006">
              <mc:Choice xmlns:v="urn:schemas-microsoft-com:vml" Requires="v">
                <p:oleObj spid="_x0000_s7279" name="Equation" r:id="rId9" imgW="1485720" imgH="253800" progId="Equation.DSMT4">
                  <p:embed/>
                </p:oleObj>
              </mc:Choice>
              <mc:Fallback>
                <p:oleObj name="Equation" r:id="rId9" imgW="1485720" imgH="253800" progId="Equation.DSMT4">
                  <p:embed/>
                  <p:pic>
                    <p:nvPicPr>
                      <p:cNvPr id="0" name="对象 5"/>
                      <p:cNvPicPr>
                        <a:picLocks noChangeAspect="1" noChangeArrowheads="1"/>
                      </p:cNvPicPr>
                      <p:nvPr/>
                    </p:nvPicPr>
                    <p:blipFill>
                      <a:blip r:embed="rId10"/>
                      <a:srcRect/>
                      <a:stretch>
                        <a:fillRect/>
                      </a:stretch>
                    </p:blipFill>
                    <p:spPr bwMode="auto">
                      <a:xfrm>
                        <a:off x="3131840" y="5157192"/>
                        <a:ext cx="3262313"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3299719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同样的方法可以求出</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得到新的                               之后，        如果发生了改变，就重新执行上面的步骤，直到所有的参数不再变化。</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909716766"/>
              </p:ext>
            </p:extLst>
          </p:nvPr>
        </p:nvGraphicFramePr>
        <p:xfrm>
          <a:off x="4283968" y="1412776"/>
          <a:ext cx="2181225" cy="511175"/>
        </p:xfrm>
        <a:graphic>
          <a:graphicData uri="http://schemas.openxmlformats.org/presentationml/2006/ole">
            <mc:AlternateContent xmlns:mc="http://schemas.openxmlformats.org/markup-compatibility/2006">
              <mc:Choice xmlns:v="urn:schemas-microsoft-com:vml" Requires="v">
                <p:oleObj spid="_x0000_s87042" name="Equation" r:id="rId3" imgW="1028520" imgH="241200" progId="Equation.DSMT4">
                  <p:embed/>
                </p:oleObj>
              </mc:Choice>
              <mc:Fallback>
                <p:oleObj name="Equation" r:id="rId3" imgW="1028520" imgH="241200" progId="Equation.DSMT4">
                  <p:embed/>
                  <p:pic>
                    <p:nvPicPr>
                      <p:cNvPr id="0" name=""/>
                      <p:cNvPicPr>
                        <a:picLocks noChangeAspect="1" noChangeArrowheads="1"/>
                      </p:cNvPicPr>
                      <p:nvPr/>
                    </p:nvPicPr>
                    <p:blipFill>
                      <a:blip r:embed="rId4"/>
                      <a:srcRect/>
                      <a:stretch>
                        <a:fillRect/>
                      </a:stretch>
                    </p:blipFill>
                    <p:spPr bwMode="auto">
                      <a:xfrm>
                        <a:off x="4283968" y="1412776"/>
                        <a:ext cx="21812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18050539"/>
              </p:ext>
            </p:extLst>
          </p:nvPr>
        </p:nvGraphicFramePr>
        <p:xfrm>
          <a:off x="2555776" y="1988840"/>
          <a:ext cx="2611438" cy="511175"/>
        </p:xfrm>
        <a:graphic>
          <a:graphicData uri="http://schemas.openxmlformats.org/presentationml/2006/ole">
            <mc:AlternateContent xmlns:mc="http://schemas.openxmlformats.org/markup-compatibility/2006">
              <mc:Choice xmlns:v="urn:schemas-microsoft-com:vml" Requires="v">
                <p:oleObj spid="_x0000_s87043" name="Equation" r:id="rId5" imgW="1231560" imgH="241200" progId="Equation.DSMT4">
                  <p:embed/>
                </p:oleObj>
              </mc:Choice>
              <mc:Fallback>
                <p:oleObj name="Equation" r:id="rId5" imgW="1231560" imgH="241200" progId="Equation.DSMT4">
                  <p:embed/>
                  <p:pic>
                    <p:nvPicPr>
                      <p:cNvPr id="0" name=""/>
                      <p:cNvPicPr>
                        <a:picLocks noChangeAspect="1" noChangeArrowheads="1"/>
                      </p:cNvPicPr>
                      <p:nvPr/>
                    </p:nvPicPr>
                    <p:blipFill>
                      <a:blip r:embed="rId6"/>
                      <a:srcRect/>
                      <a:stretch>
                        <a:fillRect/>
                      </a:stretch>
                    </p:blipFill>
                    <p:spPr bwMode="auto">
                      <a:xfrm>
                        <a:off x="2555776" y="1988840"/>
                        <a:ext cx="261143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17822815"/>
              </p:ext>
            </p:extLst>
          </p:nvPr>
        </p:nvGraphicFramePr>
        <p:xfrm>
          <a:off x="5940152" y="1988840"/>
          <a:ext cx="882098" cy="504056"/>
        </p:xfrm>
        <a:graphic>
          <a:graphicData uri="http://schemas.openxmlformats.org/presentationml/2006/ole">
            <mc:AlternateContent xmlns:mc="http://schemas.openxmlformats.org/markup-compatibility/2006">
              <mc:Choice xmlns:v="urn:schemas-microsoft-com:vml" Requires="v">
                <p:oleObj spid="_x0000_s87044" name="Equation" r:id="rId7" imgW="444240" imgH="253800" progId="Equation.DSMT4">
                  <p:embed/>
                </p:oleObj>
              </mc:Choice>
              <mc:Fallback>
                <p:oleObj name="Equation" r:id="rId7" imgW="444240" imgH="253800" progId="Equation.DSMT4">
                  <p:embed/>
                  <p:pic>
                    <p:nvPicPr>
                      <p:cNvPr id="0" name=""/>
                      <p:cNvPicPr/>
                      <p:nvPr/>
                    </p:nvPicPr>
                    <p:blipFill>
                      <a:blip r:embed="rId8"/>
                      <a:stretch>
                        <a:fillRect/>
                      </a:stretch>
                    </p:blipFill>
                    <p:spPr>
                      <a:xfrm>
                        <a:off x="5940152" y="1988840"/>
                        <a:ext cx="882098" cy="504056"/>
                      </a:xfrm>
                      <a:prstGeom prst="rect">
                        <a:avLst/>
                      </a:prstGeom>
                    </p:spPr>
                  </p:pic>
                </p:oleObj>
              </mc:Fallback>
            </mc:AlternateContent>
          </a:graphicData>
        </a:graphic>
      </p:graphicFrame>
    </p:spTree>
    <p:extLst>
      <p:ext uri="{BB962C8B-B14F-4D97-AF65-F5344CB8AC3E}">
        <p14:creationId xmlns:p14="http://schemas.microsoft.com/office/powerpoint/2010/main" val="247014073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a:t>鲍姆</a:t>
            </a:r>
            <a:r>
              <a:rPr lang="en-US" altLang="zh-CN" dirty="0"/>
              <a:t>-</a:t>
            </a:r>
            <a:r>
              <a:rPr lang="zh-CN" altLang="en-US" dirty="0"/>
              <a:t>韦尔奇算法</a:t>
            </a:r>
          </a:p>
        </p:txBody>
      </p:sp>
      <p:sp>
        <p:nvSpPr>
          <p:cNvPr id="2" name="标题 1"/>
          <p:cNvSpPr>
            <a:spLocks noGrp="1"/>
          </p:cNvSpPr>
          <p:nvPr>
            <p:ph type="ctrTitle"/>
          </p:nvPr>
        </p:nvSpPr>
        <p:spPr/>
        <p:txBody>
          <a:bodyPr/>
          <a:lstStyle/>
          <a:p>
            <a:r>
              <a:rPr lang="en-US" altLang="zh-CN" dirty="0" smtClean="0"/>
              <a:t>HMM</a:t>
            </a:r>
            <a:r>
              <a:rPr lang="zh-CN" altLang="en-US" dirty="0" smtClean="0"/>
              <a:t>数学基础</a:t>
            </a:r>
            <a:r>
              <a:rPr lang="en-US" altLang="zh-CN" dirty="0" smtClean="0"/>
              <a:t>5</a:t>
            </a:r>
            <a:endParaRPr lang="zh-CN" altLang="en-US" dirty="0"/>
          </a:p>
        </p:txBody>
      </p:sp>
    </p:spTree>
    <p:extLst>
      <p:ext uri="{BB962C8B-B14F-4D97-AF65-F5344CB8AC3E}">
        <p14:creationId xmlns:p14="http://schemas.microsoft.com/office/powerpoint/2010/main" val="110652559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r>
              <a:rPr lang="zh-CN" altLang="en-US" dirty="0" smtClean="0"/>
              <a:t>模型的第二个问题</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a:latin typeface="Times New Roman" panose="02020603050405020304" pitchFamily="18" charset="0"/>
                <a:cs typeface="Times New Roman" panose="02020603050405020304" pitchFamily="18" charset="0"/>
              </a:rPr>
              <a:t>学习问题：只有观测序列，通过这个序列找到参数模型                        ，使得在该模型下             的概率最大</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这个</a:t>
            </a:r>
            <a:r>
              <a:rPr lang="zh-CN" altLang="en-US" dirty="0" smtClean="0">
                <a:latin typeface="Times New Roman" panose="02020603050405020304" pitchFamily="18" charset="0"/>
                <a:cs typeface="Times New Roman" panose="02020603050405020304" pitchFamily="18" charset="0"/>
              </a:rPr>
              <a:t>问题与上一节中的身高问题类似，都是只知道观测量，以及满足的模型，但是不知道模型里的参数。所以都可以使用</a:t>
            </a:r>
            <a:r>
              <a:rPr lang="en-US" altLang="zh-CN" dirty="0" smtClean="0">
                <a:latin typeface="Times New Roman" panose="02020603050405020304" pitchFamily="18" charset="0"/>
                <a:cs typeface="Times New Roman" panose="02020603050405020304" pitchFamily="18" charset="0"/>
              </a:rPr>
              <a:t>EM</a:t>
            </a:r>
            <a:r>
              <a:rPr lang="zh-CN" altLang="en-US" dirty="0" smtClean="0">
                <a:latin typeface="Times New Roman" panose="02020603050405020304" pitchFamily="18" charset="0"/>
                <a:cs typeface="Times New Roman" panose="02020603050405020304" pitchFamily="18" charset="0"/>
              </a:rPr>
              <a:t>算法。</a:t>
            </a:r>
            <a:endParaRPr lang="en-US" altLang="zh-CN" dirty="0">
              <a:latin typeface="Times New Roman" panose="02020603050405020304" pitchFamily="18" charset="0"/>
              <a:cs typeface="Times New Roman" panose="02020603050405020304" pitchFamily="18" charset="0"/>
            </a:endParaRPr>
          </a:p>
          <a:p>
            <a:pPr>
              <a:lnSpc>
                <a:spcPct val="120000"/>
              </a:lnSpc>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399693106"/>
              </p:ext>
            </p:extLst>
          </p:nvPr>
        </p:nvGraphicFramePr>
        <p:xfrm>
          <a:off x="1981200" y="1905000"/>
          <a:ext cx="1828800" cy="563563"/>
        </p:xfrm>
        <a:graphic>
          <a:graphicData uri="http://schemas.openxmlformats.org/presentationml/2006/ole">
            <mc:AlternateContent xmlns:mc="http://schemas.openxmlformats.org/markup-compatibility/2006">
              <mc:Choice xmlns:v="urn:schemas-microsoft-com:vml" Requires="v">
                <p:oleObj spid="_x0000_s88066" name="Equation" r:id="rId3" imgW="825500" imgH="254000" progId="Equation.DSMT4">
                  <p:embed/>
                </p:oleObj>
              </mc:Choice>
              <mc:Fallback>
                <p:oleObj name="Equation" r:id="rId3" imgW="8255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905000"/>
                        <a:ext cx="1828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35341023"/>
              </p:ext>
            </p:extLst>
          </p:nvPr>
        </p:nvGraphicFramePr>
        <p:xfrm>
          <a:off x="6553200" y="1955800"/>
          <a:ext cx="1066800" cy="558800"/>
        </p:xfrm>
        <a:graphic>
          <a:graphicData uri="http://schemas.openxmlformats.org/presentationml/2006/ole">
            <mc:AlternateContent xmlns:mc="http://schemas.openxmlformats.org/markup-compatibility/2006">
              <mc:Choice xmlns:v="urn:schemas-microsoft-com:vml" Requires="v">
                <p:oleObj spid="_x0000_s88067" name="Equation" r:id="rId5" imgW="533169" imgH="279279" progId="Equation.DSMT4">
                  <p:embed/>
                </p:oleObj>
              </mc:Choice>
              <mc:Fallback>
                <p:oleObj name="Equation" r:id="rId5" imgW="533169" imgH="27927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1955800"/>
                        <a:ext cx="1066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2694873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鲍姆</a:t>
            </a:r>
            <a:r>
              <a:rPr lang="en-US" altLang="zh-CN" dirty="0"/>
              <a:t>-</a:t>
            </a:r>
            <a:r>
              <a:rPr lang="zh-CN" altLang="en-US" dirty="0"/>
              <a:t>韦尔奇</a:t>
            </a:r>
            <a:r>
              <a:rPr lang="zh-CN" altLang="en-US" dirty="0" smtClean="0"/>
              <a:t>算法与</a:t>
            </a:r>
            <a:r>
              <a:rPr lang="en-US" altLang="zh-CN" dirty="0" smtClean="0"/>
              <a:t>EM</a:t>
            </a:r>
            <a:r>
              <a:rPr lang="zh-CN" altLang="en-US" dirty="0" smtClean="0"/>
              <a:t>算法</a:t>
            </a:r>
            <a:endParaRPr lang="zh-CN" altLang="en-US" dirty="0"/>
          </a:p>
        </p:txBody>
      </p:sp>
      <p:sp>
        <p:nvSpPr>
          <p:cNvPr id="3" name="内容占位符 2"/>
          <p:cNvSpPr>
            <a:spLocks noGrp="1"/>
          </p:cNvSpPr>
          <p:nvPr>
            <p:ph sz="quarter" idx="1"/>
          </p:nvPr>
        </p:nvSpPr>
        <p:spPr>
          <a:xfrm>
            <a:off x="914400" y="1447800"/>
            <a:ext cx="7772400" cy="5149552"/>
          </a:xfrm>
        </p:spPr>
        <p:txBody>
          <a:bodyPr>
            <a:normAutofit/>
          </a:bodyPr>
          <a:lstStyle/>
          <a:p>
            <a:pPr>
              <a:lnSpc>
                <a:spcPct val="120000"/>
              </a:lnSpc>
            </a:pPr>
            <a:r>
              <a:rPr lang="zh-CN" altLang="en-US" dirty="0">
                <a:latin typeface="Times New Roman" panose="02020603050405020304" pitchFamily="18" charset="0"/>
                <a:cs typeface="Times New Roman" panose="02020603050405020304" pitchFamily="18" charset="0"/>
              </a:rPr>
              <a:t>在二十世纪</a:t>
            </a:r>
            <a:r>
              <a:rPr lang="en-US" altLang="zh-CN" dirty="0">
                <a:latin typeface="Times New Roman" panose="02020603050405020304" pitchFamily="18" charset="0"/>
                <a:cs typeface="Times New Roman" panose="02020603050405020304" pitchFamily="18" charset="0"/>
              </a:rPr>
              <a:t>60-70</a:t>
            </a:r>
            <a:r>
              <a:rPr lang="zh-CN" altLang="en-US" dirty="0">
                <a:latin typeface="Times New Roman" panose="02020603050405020304" pitchFamily="18" charset="0"/>
                <a:cs typeface="Times New Roman" panose="02020603050405020304" pitchFamily="18" charset="0"/>
              </a:rPr>
              <a:t>年代对隐马尔可夫模型</a:t>
            </a:r>
            <a:r>
              <a:rPr lang="zh-CN" altLang="en-US" dirty="0" smtClean="0">
                <a:latin typeface="Times New Roman" panose="02020603050405020304" pitchFamily="18" charset="0"/>
                <a:cs typeface="Times New Roman" panose="02020603050405020304" pitchFamily="18" charset="0"/>
              </a:rPr>
              <a:t>（的</a:t>
            </a:r>
            <a:r>
              <a:rPr lang="zh-CN" altLang="en-US" dirty="0">
                <a:latin typeface="Times New Roman" panose="02020603050405020304" pitchFamily="18" charset="0"/>
                <a:cs typeface="Times New Roman" panose="02020603050405020304" pitchFamily="18" charset="0"/>
              </a:rPr>
              <a:t>研究中，</a:t>
            </a:r>
            <a:r>
              <a:rPr lang="en-US" altLang="zh-CN" dirty="0">
                <a:latin typeface="Times New Roman" panose="02020603050405020304" pitchFamily="18" charset="0"/>
                <a:cs typeface="Times New Roman" panose="02020603050405020304" pitchFamily="18" charset="0"/>
              </a:rPr>
              <a:t>Leonard E. Baum</a:t>
            </a:r>
            <a:r>
              <a:rPr lang="zh-CN" altLang="en-US" dirty="0">
                <a:latin typeface="Times New Roman" panose="02020603050405020304" pitchFamily="18" charset="0"/>
                <a:cs typeface="Times New Roman" panose="02020603050405020304" pitchFamily="18" charset="0"/>
              </a:rPr>
              <a:t>提出的</a:t>
            </a:r>
            <a:r>
              <a:rPr lang="zh-CN" altLang="en-US" dirty="0" smtClean="0">
                <a:latin typeface="Times New Roman" panose="02020603050405020304" pitchFamily="18" charset="0"/>
                <a:cs typeface="Times New Roman" panose="02020603050405020304" pitchFamily="18" charset="0"/>
              </a:rPr>
              <a:t>基于</a:t>
            </a:r>
            <a:r>
              <a:rPr lang="zh-CN" altLang="en-US" dirty="0">
                <a:latin typeface="Times New Roman" panose="02020603050405020304" pitchFamily="18" charset="0"/>
                <a:cs typeface="Times New Roman" panose="02020603050405020304" pitchFamily="18" charset="0"/>
              </a:rPr>
              <a:t>极大似然估计</a:t>
            </a:r>
            <a:r>
              <a:rPr lang="zh-CN" altLang="en-US" dirty="0" smtClean="0">
                <a:latin typeface="Times New Roman" panose="02020603050405020304" pitchFamily="18" charset="0"/>
                <a:cs typeface="Times New Roman" panose="02020603050405020304" pitchFamily="18" charset="0"/>
              </a:rPr>
              <a:t>的参数估计</a:t>
            </a:r>
            <a:r>
              <a:rPr lang="zh-CN" altLang="en-US" dirty="0">
                <a:latin typeface="Times New Roman" panose="02020603050405020304" pitchFamily="18" charset="0"/>
                <a:cs typeface="Times New Roman" panose="02020603050405020304" pitchFamily="18" charset="0"/>
              </a:rPr>
              <a:t>方法，</a:t>
            </a:r>
            <a:r>
              <a:rPr lang="zh-CN" altLang="en-US" dirty="0" smtClean="0">
                <a:latin typeface="Times New Roman" panose="02020603050405020304" pitchFamily="18" charset="0"/>
                <a:cs typeface="Times New Roman" panose="02020603050405020304" pitchFamily="18" charset="0"/>
              </a:rPr>
              <a:t>即</a:t>
            </a:r>
            <a:r>
              <a:rPr lang="zh-CN" altLang="en-US" dirty="0">
                <a:latin typeface="Times New Roman" panose="02020603050405020304" pitchFamily="18" charset="0"/>
                <a:cs typeface="Times New Roman" panose="02020603050405020304" pitchFamily="18" charset="0"/>
              </a:rPr>
              <a:t>鲍姆</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韦尔奇</a:t>
            </a:r>
            <a:r>
              <a:rPr lang="zh-CN" altLang="en-US" dirty="0" smtClean="0">
                <a:latin typeface="Times New Roman" panose="02020603050405020304" pitchFamily="18" charset="0"/>
                <a:cs typeface="Times New Roman" panose="02020603050405020304" pitchFamily="18" charset="0"/>
              </a:rPr>
              <a:t>算法。</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对</a:t>
            </a:r>
            <a:r>
              <a:rPr lang="en-US" altLang="zh-CN" dirty="0">
                <a:latin typeface="Times New Roman" panose="02020603050405020304" pitchFamily="18" charset="0"/>
                <a:cs typeface="Times New Roman" panose="02020603050405020304" pitchFamily="18" charset="0"/>
              </a:rPr>
              <a:t>EM</a:t>
            </a:r>
            <a:r>
              <a:rPr lang="zh-CN" altLang="en-US" dirty="0">
                <a:latin typeface="Times New Roman" panose="02020603050405020304" pitchFamily="18" charset="0"/>
                <a:cs typeface="Times New Roman" panose="02020603050405020304" pitchFamily="18" charset="0"/>
              </a:rPr>
              <a:t>算法的研究起源于统计学的</a:t>
            </a:r>
            <a:r>
              <a:rPr lang="zh-CN" altLang="en-US" dirty="0" smtClean="0">
                <a:latin typeface="Times New Roman" panose="02020603050405020304" pitchFamily="18" charset="0"/>
                <a:cs typeface="Times New Roman" panose="02020603050405020304" pitchFamily="18" charset="0"/>
              </a:rPr>
              <a:t>误差分析问题</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1886</a:t>
            </a:r>
            <a:r>
              <a:rPr lang="zh-CN" altLang="en-US" dirty="0">
                <a:latin typeface="Times New Roman" panose="02020603050405020304" pitchFamily="18" charset="0"/>
                <a:cs typeface="Times New Roman" panose="02020603050405020304" pitchFamily="18" charset="0"/>
              </a:rPr>
              <a:t>年，美国数学家</a:t>
            </a:r>
            <a:r>
              <a:rPr lang="en-US" altLang="zh-CN" dirty="0">
                <a:latin typeface="Times New Roman" panose="02020603050405020304" pitchFamily="18" charset="0"/>
                <a:cs typeface="Times New Roman" panose="02020603050405020304" pitchFamily="18" charset="0"/>
              </a:rPr>
              <a:t>Simon Newcomb</a:t>
            </a:r>
            <a:r>
              <a:rPr lang="zh-CN" altLang="en-US" dirty="0">
                <a:latin typeface="Times New Roman" panose="02020603050405020304" pitchFamily="18" charset="0"/>
                <a:cs typeface="Times New Roman" panose="02020603050405020304" pitchFamily="18" charset="0"/>
              </a:rPr>
              <a:t>在使用高斯</a:t>
            </a:r>
            <a:r>
              <a:rPr lang="zh-CN" altLang="en-US" dirty="0" smtClean="0">
                <a:latin typeface="Times New Roman" panose="02020603050405020304" pitchFamily="18" charset="0"/>
                <a:cs typeface="Times New Roman" panose="02020603050405020304" pitchFamily="18" charset="0"/>
              </a:rPr>
              <a:t>混合模型解释</a:t>
            </a:r>
            <a:r>
              <a:rPr lang="zh-CN" altLang="en-US" dirty="0">
                <a:latin typeface="Times New Roman" panose="02020603050405020304" pitchFamily="18" charset="0"/>
                <a:cs typeface="Times New Roman" panose="02020603050405020304" pitchFamily="18" charset="0"/>
              </a:rPr>
              <a:t>观测误差的长尾效应时提出了类似</a:t>
            </a:r>
            <a:r>
              <a:rPr lang="en-US" altLang="zh-CN" dirty="0">
                <a:latin typeface="Times New Roman" panose="02020603050405020304" pitchFamily="18" charset="0"/>
                <a:cs typeface="Times New Roman" panose="02020603050405020304" pitchFamily="18" charset="0"/>
              </a:rPr>
              <a:t>EM</a:t>
            </a:r>
            <a:r>
              <a:rPr lang="zh-CN" altLang="en-US" dirty="0">
                <a:latin typeface="Times New Roman" panose="02020603050405020304" pitchFamily="18" charset="0"/>
                <a:cs typeface="Times New Roman" panose="02020603050405020304" pitchFamily="18" charset="0"/>
              </a:rPr>
              <a:t>算法的迭代求解</a:t>
            </a:r>
            <a:r>
              <a:rPr lang="zh-CN" altLang="en-US" dirty="0" smtClean="0">
                <a:latin typeface="Times New Roman" panose="02020603050405020304" pitchFamily="18" charset="0"/>
                <a:cs typeface="Times New Roman" panose="02020603050405020304" pitchFamily="18" charset="0"/>
              </a:rPr>
              <a:t>技术。但是直到</a:t>
            </a:r>
            <a:r>
              <a:rPr lang="en-US" altLang="zh-CN" dirty="0" smtClean="0">
                <a:latin typeface="Times New Roman" panose="02020603050405020304" pitchFamily="18" charset="0"/>
                <a:cs typeface="Times New Roman" panose="02020603050405020304" pitchFamily="18" charset="0"/>
              </a:rPr>
              <a:t>1977</a:t>
            </a:r>
            <a:r>
              <a:rPr lang="zh-CN" altLang="en-US" dirty="0" smtClean="0">
                <a:latin typeface="Times New Roman" panose="02020603050405020304" pitchFamily="18" charset="0"/>
                <a:cs typeface="Times New Roman" panose="02020603050405020304" pitchFamily="18" charset="0"/>
              </a:rPr>
              <a:t>年，</a:t>
            </a:r>
            <a:r>
              <a:rPr lang="zh-CN" altLang="en-US" dirty="0">
                <a:latin typeface="Times New Roman" panose="02020603050405020304" pitchFamily="18" charset="0"/>
                <a:cs typeface="Times New Roman" panose="02020603050405020304" pitchFamily="18" charset="0"/>
              </a:rPr>
              <a:t>美国数学家</a:t>
            </a:r>
            <a:r>
              <a:rPr lang="en-US" altLang="zh-CN" dirty="0">
                <a:latin typeface="Times New Roman" panose="02020603050405020304" pitchFamily="18" charset="0"/>
                <a:cs typeface="Times New Roman" panose="02020603050405020304" pitchFamily="18" charset="0"/>
              </a:rPr>
              <a:t>Arthur </a:t>
            </a:r>
            <a:r>
              <a:rPr lang="en-US" altLang="zh-CN" dirty="0" err="1">
                <a:latin typeface="Times New Roman" panose="02020603050405020304" pitchFamily="18" charset="0"/>
                <a:cs typeface="Times New Roman" panose="02020603050405020304" pitchFamily="18" charset="0"/>
              </a:rPr>
              <a:t>Dempster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Nan Laird</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Donald </a:t>
            </a:r>
            <a:r>
              <a:rPr lang="en-US" altLang="zh-CN" dirty="0" smtClean="0">
                <a:latin typeface="Times New Roman" panose="02020603050405020304" pitchFamily="18" charset="0"/>
                <a:cs typeface="Times New Roman" panose="02020603050405020304" pitchFamily="18" charset="0"/>
              </a:rPr>
              <a:t>Rubin</a:t>
            </a:r>
            <a:r>
              <a:rPr lang="zh-CN" altLang="en-US" dirty="0" smtClean="0">
                <a:latin typeface="Times New Roman" panose="02020603050405020304" pitchFamily="18" charset="0"/>
                <a:cs typeface="Times New Roman" panose="02020603050405020304" pitchFamily="18" charset="0"/>
              </a:rPr>
              <a:t>才对</a:t>
            </a:r>
            <a:r>
              <a:rPr lang="zh-CN" altLang="en-US" dirty="0">
                <a:latin typeface="Times New Roman" panose="02020603050405020304" pitchFamily="18" charset="0"/>
                <a:cs typeface="Times New Roman" panose="02020603050405020304" pitchFamily="18" charset="0"/>
              </a:rPr>
              <a:t>先前出现的作为特例的</a:t>
            </a:r>
            <a:r>
              <a:rPr lang="en-US" altLang="zh-CN" dirty="0">
                <a:latin typeface="Times New Roman" panose="02020603050405020304" pitchFamily="18" charset="0"/>
                <a:cs typeface="Times New Roman" panose="02020603050405020304" pitchFamily="18" charset="0"/>
              </a:rPr>
              <a:t>EM</a:t>
            </a:r>
            <a:r>
              <a:rPr lang="zh-CN" altLang="en-US" dirty="0" smtClean="0">
                <a:latin typeface="Times New Roman" panose="02020603050405020304" pitchFamily="18" charset="0"/>
                <a:cs typeface="Times New Roman" panose="02020603050405020304" pitchFamily="18" charset="0"/>
              </a:rPr>
              <a:t>算法</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包括</a:t>
            </a:r>
            <a:r>
              <a:rPr lang="zh-CN" altLang="en-US" dirty="0">
                <a:latin typeface="Times New Roman" panose="02020603050405020304" pitchFamily="18" charset="0"/>
                <a:cs typeface="Times New Roman" panose="02020603050405020304" pitchFamily="18" charset="0"/>
              </a:rPr>
              <a:t>鲍姆</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韦尔奇算法</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进行</a:t>
            </a:r>
            <a:r>
              <a:rPr lang="zh-CN" altLang="en-US" dirty="0">
                <a:latin typeface="Times New Roman" panose="02020603050405020304" pitchFamily="18" charset="0"/>
                <a:cs typeface="Times New Roman" panose="02020603050405020304" pitchFamily="18" charset="0"/>
              </a:rPr>
              <a:t>了总结并给出了标准算法的计算</a:t>
            </a:r>
            <a:r>
              <a:rPr lang="zh-CN" altLang="en-US" dirty="0" smtClean="0">
                <a:latin typeface="Times New Roman" panose="02020603050405020304" pitchFamily="18" charset="0"/>
                <a:cs typeface="Times New Roman" panose="02020603050405020304" pitchFamily="18" charset="0"/>
              </a:rPr>
              <a:t>步骤。</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8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怎么做</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在身高问题中，首先假设了一组模型参数，然后根据这组参数处理已有的身高数据，在这个过程中可以更新模型参数，不断迭代，</a:t>
            </a:r>
            <a:r>
              <a:rPr lang="zh-CN" altLang="en-US" dirty="0">
                <a:latin typeface="Times New Roman" panose="02020603050405020304" pitchFamily="18" charset="0"/>
                <a:cs typeface="Times New Roman" panose="02020603050405020304" pitchFamily="18" charset="0"/>
              </a:rPr>
              <a:t>直到</a:t>
            </a:r>
            <a:r>
              <a:rPr lang="zh-CN" altLang="en-US" dirty="0" smtClean="0">
                <a:latin typeface="Times New Roman" panose="02020603050405020304" pitchFamily="18" charset="0"/>
                <a:cs typeface="Times New Roman" panose="02020603050405020304" pitchFamily="18" charset="0"/>
              </a:rPr>
              <a:t>各个参数不再改变。</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HMM</a:t>
            </a:r>
            <a:r>
              <a:rPr lang="zh-CN" altLang="en-US" dirty="0" smtClean="0">
                <a:latin typeface="Times New Roman" panose="02020603050405020304" pitchFamily="18" charset="0"/>
                <a:cs typeface="Times New Roman" panose="02020603050405020304" pitchFamily="18" charset="0"/>
              </a:rPr>
              <a:t>中也应该遵循这一流程，首先假设一组初始参数                           ，然后更新这组参数。</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63748703"/>
              </p:ext>
            </p:extLst>
          </p:nvPr>
        </p:nvGraphicFramePr>
        <p:xfrm>
          <a:off x="2248917" y="3933056"/>
          <a:ext cx="2251075" cy="563563"/>
        </p:xfrm>
        <a:graphic>
          <a:graphicData uri="http://schemas.openxmlformats.org/presentationml/2006/ole">
            <mc:AlternateContent xmlns:mc="http://schemas.openxmlformats.org/markup-compatibility/2006">
              <mc:Choice xmlns:v="urn:schemas-microsoft-com:vml" Requires="v">
                <p:oleObj spid="_x0000_s89090" name="Equation" r:id="rId3" imgW="1015920" imgH="253800" progId="Equation.DSMT4">
                  <p:embed/>
                </p:oleObj>
              </mc:Choice>
              <mc:Fallback>
                <p:oleObj name="Equation" r:id="rId3" imgW="1015920" imgH="253800" progId="Equation.DSMT4">
                  <p:embed/>
                  <p:pic>
                    <p:nvPicPr>
                      <p:cNvPr id="0" name=""/>
                      <p:cNvPicPr>
                        <a:picLocks noChangeAspect="1" noChangeArrowheads="1"/>
                      </p:cNvPicPr>
                      <p:nvPr/>
                    </p:nvPicPr>
                    <p:blipFill>
                      <a:blip r:embed="rId4"/>
                      <a:srcRect/>
                      <a:stretch>
                        <a:fillRect/>
                      </a:stretch>
                    </p:blipFill>
                    <p:spPr bwMode="auto">
                      <a:xfrm>
                        <a:off x="2248917" y="3933056"/>
                        <a:ext cx="225107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0031599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更新</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根据定义      是一个向量，向量中的第</a:t>
            </a:r>
            <a:r>
              <a:rPr lang="en-US" altLang="zh-CN"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个元素表示的是时刻</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处于第</a:t>
            </a:r>
            <a:r>
              <a:rPr lang="en-US" altLang="zh-CN"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个隐状态的概率，即</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如果能够根据随机设置的                           计算</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那么就可以对      进行更新。</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507549328"/>
              </p:ext>
            </p:extLst>
          </p:nvPr>
        </p:nvGraphicFramePr>
        <p:xfrm>
          <a:off x="2051720" y="764704"/>
          <a:ext cx="648072" cy="648072"/>
        </p:xfrm>
        <a:graphic>
          <a:graphicData uri="http://schemas.openxmlformats.org/presentationml/2006/ole">
            <mc:AlternateContent xmlns:mc="http://schemas.openxmlformats.org/markup-compatibility/2006">
              <mc:Choice xmlns:v="urn:schemas-microsoft-com:vml" Requires="v">
                <p:oleObj spid="_x0000_s90114" name="Equation" r:id="rId3" imgW="139680" imgH="139680" progId="Equation.DSMT4">
                  <p:embed/>
                </p:oleObj>
              </mc:Choice>
              <mc:Fallback>
                <p:oleObj name="Equation" r:id="rId3" imgW="139680" imgH="139680" progId="Equation.DSMT4">
                  <p:embed/>
                  <p:pic>
                    <p:nvPicPr>
                      <p:cNvPr id="0" name=""/>
                      <p:cNvPicPr>
                        <a:picLocks noChangeAspect="1" noChangeArrowheads="1"/>
                      </p:cNvPicPr>
                      <p:nvPr/>
                    </p:nvPicPr>
                    <p:blipFill>
                      <a:blip r:embed="rId4"/>
                      <a:srcRect/>
                      <a:stretch>
                        <a:fillRect/>
                      </a:stretch>
                    </p:blipFill>
                    <p:spPr bwMode="auto">
                      <a:xfrm>
                        <a:off x="2051720" y="764704"/>
                        <a:ext cx="648072" cy="648072"/>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17121597"/>
              </p:ext>
            </p:extLst>
          </p:nvPr>
        </p:nvGraphicFramePr>
        <p:xfrm>
          <a:off x="3347864" y="2420888"/>
          <a:ext cx="2824163" cy="647700"/>
        </p:xfrm>
        <a:graphic>
          <a:graphicData uri="http://schemas.openxmlformats.org/presentationml/2006/ole">
            <mc:AlternateContent xmlns:mc="http://schemas.openxmlformats.org/markup-compatibility/2006">
              <mc:Choice xmlns:v="urn:schemas-microsoft-com:vml" Requires="v">
                <p:oleObj spid="_x0000_s90115" name="Equation" r:id="rId5" imgW="1218960" imgH="279360" progId="Equation.DSMT4">
                  <p:embed/>
                </p:oleObj>
              </mc:Choice>
              <mc:Fallback>
                <p:oleObj name="Equation" r:id="rId5" imgW="1218960" imgH="279360" progId="Equation.DSMT4">
                  <p:embed/>
                  <p:pic>
                    <p:nvPicPr>
                      <p:cNvPr id="0" name=""/>
                      <p:cNvPicPr>
                        <a:picLocks noChangeAspect="1" noChangeArrowheads="1"/>
                      </p:cNvPicPr>
                      <p:nvPr/>
                    </p:nvPicPr>
                    <p:blipFill>
                      <a:blip r:embed="rId6"/>
                      <a:srcRect/>
                      <a:stretch>
                        <a:fillRect/>
                      </a:stretch>
                    </p:blipFill>
                    <p:spPr bwMode="auto">
                      <a:xfrm>
                        <a:off x="3347864" y="2420888"/>
                        <a:ext cx="2824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52624498"/>
              </p:ext>
            </p:extLst>
          </p:nvPr>
        </p:nvGraphicFramePr>
        <p:xfrm>
          <a:off x="2627784" y="1556792"/>
          <a:ext cx="432048" cy="432048"/>
        </p:xfrm>
        <a:graphic>
          <a:graphicData uri="http://schemas.openxmlformats.org/presentationml/2006/ole">
            <mc:AlternateContent xmlns:mc="http://schemas.openxmlformats.org/markup-compatibility/2006">
              <mc:Choice xmlns:v="urn:schemas-microsoft-com:vml" Requires="v">
                <p:oleObj spid="_x0000_s90116" name="Equation" r:id="rId7" imgW="139680" imgH="139680" progId="Equation.DSMT4">
                  <p:embed/>
                </p:oleObj>
              </mc:Choice>
              <mc:Fallback>
                <p:oleObj name="Equation" r:id="rId7" imgW="139680" imgH="1396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1556792"/>
                        <a:ext cx="432048" cy="432048"/>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34313390"/>
              </p:ext>
            </p:extLst>
          </p:nvPr>
        </p:nvGraphicFramePr>
        <p:xfrm>
          <a:off x="4932040" y="3068960"/>
          <a:ext cx="2251075" cy="563563"/>
        </p:xfrm>
        <a:graphic>
          <a:graphicData uri="http://schemas.openxmlformats.org/presentationml/2006/ole">
            <mc:AlternateContent xmlns:mc="http://schemas.openxmlformats.org/markup-compatibility/2006">
              <mc:Choice xmlns:v="urn:schemas-microsoft-com:vml" Requires="v">
                <p:oleObj spid="_x0000_s90117" name="Equation" r:id="rId9" imgW="1015920" imgH="253800" progId="Equation.DSMT4">
                  <p:embed/>
                </p:oleObj>
              </mc:Choice>
              <mc:Fallback>
                <p:oleObj name="Equation" r:id="rId9" imgW="1015920" imgH="253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040" y="3068960"/>
                        <a:ext cx="225107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8425364"/>
              </p:ext>
            </p:extLst>
          </p:nvPr>
        </p:nvGraphicFramePr>
        <p:xfrm>
          <a:off x="3707904" y="3645024"/>
          <a:ext cx="1944216" cy="578163"/>
        </p:xfrm>
        <a:graphic>
          <a:graphicData uri="http://schemas.openxmlformats.org/presentationml/2006/ole">
            <mc:AlternateContent xmlns:mc="http://schemas.openxmlformats.org/markup-compatibility/2006">
              <mc:Choice xmlns:v="urn:schemas-microsoft-com:vml" Requires="v">
                <p:oleObj spid="_x0000_s90118" name="Equation" r:id="rId11" imgW="939600" imgH="279360" progId="Equation.DSMT4">
                  <p:embed/>
                </p:oleObj>
              </mc:Choice>
              <mc:Fallback>
                <p:oleObj name="Equation" r:id="rId11" imgW="939600" imgH="279360" progId="Equation.DSMT4">
                  <p:embed/>
                  <p:pic>
                    <p:nvPicPr>
                      <p:cNvPr id="0" name=""/>
                      <p:cNvPicPr>
                        <a:picLocks noChangeAspect="1" noChangeArrowheads="1"/>
                      </p:cNvPicPr>
                      <p:nvPr/>
                    </p:nvPicPr>
                    <p:blipFill>
                      <a:blip r:embed="rId12"/>
                      <a:srcRect/>
                      <a:stretch>
                        <a:fillRect/>
                      </a:stretch>
                    </p:blipFill>
                    <p:spPr bwMode="auto">
                      <a:xfrm>
                        <a:off x="3707904" y="3645024"/>
                        <a:ext cx="1944216" cy="578163"/>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662805459"/>
              </p:ext>
            </p:extLst>
          </p:nvPr>
        </p:nvGraphicFramePr>
        <p:xfrm>
          <a:off x="3275856" y="4221088"/>
          <a:ext cx="431800" cy="431800"/>
        </p:xfrm>
        <a:graphic>
          <a:graphicData uri="http://schemas.openxmlformats.org/presentationml/2006/ole">
            <mc:AlternateContent xmlns:mc="http://schemas.openxmlformats.org/markup-compatibility/2006">
              <mc:Choice xmlns:v="urn:schemas-microsoft-com:vml" Requires="v">
                <p:oleObj spid="_x0000_s90119" name="Equation" r:id="rId13" imgW="139700" imgH="139700" progId="Equation.DSMT4">
                  <p:embed/>
                </p:oleObj>
              </mc:Choice>
              <mc:Fallback>
                <p:oleObj name="Equation" r:id="rId13" imgW="139700" imgH="139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5856" y="4221088"/>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0" name="矩形标注 9"/>
              <p:cNvSpPr/>
              <p:nvPr/>
            </p:nvSpPr>
            <p:spPr>
              <a:xfrm>
                <a:off x="6732240" y="3717032"/>
                <a:ext cx="2232248" cy="2592288"/>
              </a:xfrm>
              <a:prstGeom prst="wedgeRectCallout">
                <a:avLst>
                  <a:gd name="adj1" fmla="val -98208"/>
                  <a:gd name="adj2" fmla="val -382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white"/>
                    </a:solidFill>
                  </a:rPr>
                  <a:t>其实就是给定一篇文档作为观测序列</a:t>
                </a:r>
                <a:r>
                  <a:rPr lang="en-US" altLang="zh-CN" sz="2400" dirty="0" smtClean="0">
                    <a:solidFill>
                      <a:prstClr val="white"/>
                    </a:solidFill>
                  </a:rPr>
                  <a:t>O,</a:t>
                </a:r>
                <a:r>
                  <a:rPr lang="zh-CN" altLang="en-US" sz="2400" dirty="0" smtClean="0">
                    <a:solidFill>
                      <a:prstClr val="white"/>
                    </a:solidFill>
                  </a:rPr>
                  <a:t>然后根据这个</a:t>
                </a:r>
                <a:r>
                  <a:rPr lang="en-US" altLang="zh-CN" sz="2400" dirty="0" smtClean="0">
                    <a:solidFill>
                      <a:prstClr val="white"/>
                    </a:solidFill>
                  </a:rPr>
                  <a:t>O</a:t>
                </a:r>
                <a:r>
                  <a:rPr lang="zh-CN" altLang="en-US" sz="2400" dirty="0" smtClean="0">
                    <a:solidFill>
                      <a:prstClr val="white"/>
                    </a:solidFill>
                  </a:rPr>
                  <a:t>和</a:t>
                </a:r>
                <a14:m>
                  <m:oMath xmlns:m="http://schemas.openxmlformats.org/officeDocument/2006/math">
                    <m:sSub>
                      <m:sSubPr>
                        <m:ctrlPr>
                          <a:rPr lang="en-US" altLang="zh-CN" sz="2400" i="1" smtClean="0">
                            <a:solidFill>
                              <a:prstClr val="white"/>
                            </a:solidFill>
                            <a:latin typeface="Cambria Math"/>
                          </a:rPr>
                        </m:ctrlPr>
                      </m:sSubPr>
                      <m:e>
                        <m:r>
                          <a:rPr lang="zh-CN" altLang="en-US" sz="2400" i="1" smtClean="0">
                            <a:solidFill>
                              <a:prstClr val="white"/>
                            </a:solidFill>
                            <a:latin typeface="Cambria Math"/>
                          </a:rPr>
                          <m:t>𝜆</m:t>
                        </m:r>
                      </m:e>
                      <m:sub>
                        <m:r>
                          <a:rPr lang="en-US" altLang="zh-CN" sz="2400" i="1" smtClean="0">
                            <a:solidFill>
                              <a:prstClr val="white"/>
                            </a:solidFill>
                            <a:latin typeface="Cambria Math"/>
                          </a:rPr>
                          <m:t>0</m:t>
                        </m:r>
                      </m:sub>
                    </m:sSub>
                  </m:oMath>
                </a14:m>
                <a:r>
                  <a:rPr lang="zh-CN" altLang="en-US" sz="2400" dirty="0" smtClean="0">
                    <a:solidFill>
                      <a:prstClr val="white"/>
                    </a:solidFill>
                  </a:rPr>
                  <a:t>确定第一个字是</a:t>
                </a:r>
                <a:r>
                  <a:rPr lang="en-US" altLang="zh-CN" sz="2400" dirty="0" smtClean="0">
                    <a:solidFill>
                      <a:prstClr val="white"/>
                    </a:solidFill>
                  </a:rPr>
                  <a:t>B, M, E, S</a:t>
                </a:r>
                <a:r>
                  <a:rPr lang="zh-CN" altLang="en-US" sz="2400" dirty="0" smtClean="0">
                    <a:solidFill>
                      <a:prstClr val="white"/>
                    </a:solidFill>
                  </a:rPr>
                  <a:t>的概率。</a:t>
                </a:r>
                <a:endParaRPr lang="zh-CN" altLang="en-US" sz="2400" dirty="0">
                  <a:solidFill>
                    <a:prstClr val="white"/>
                  </a:solidFill>
                </a:endParaRPr>
              </a:p>
            </p:txBody>
          </p:sp>
        </mc:Choice>
        <mc:Fallback xmlns="">
          <p:sp>
            <p:nvSpPr>
              <p:cNvPr id="10" name="矩形标注 9"/>
              <p:cNvSpPr>
                <a:spLocks noRot="1" noChangeAspect="1" noMove="1" noResize="1" noEditPoints="1" noAdjustHandles="1" noChangeArrowheads="1" noChangeShapeType="1" noTextEdit="1"/>
              </p:cNvSpPr>
              <p:nvPr/>
            </p:nvSpPr>
            <p:spPr>
              <a:xfrm>
                <a:off x="6732240" y="3717032"/>
                <a:ext cx="2232248" cy="2592288"/>
              </a:xfrm>
              <a:prstGeom prst="wedgeRectCallout">
                <a:avLst>
                  <a:gd name="adj1" fmla="val -98208"/>
                  <a:gd name="adj2" fmla="val -38282"/>
                </a:avLst>
              </a:prstGeom>
              <a:blipFill rotWithShape="1">
                <a:blip r:embed="rId14"/>
                <a:stretch>
                  <a:fillRect t="-2810" r="-2198" b="-4684"/>
                </a:stretch>
              </a:blipFill>
            </p:spPr>
            <p:txBody>
              <a:bodyPr/>
              <a:lstStyle/>
              <a:p>
                <a:r>
                  <a:rPr lang="zh-CN" altLang="en-US">
                    <a:noFill/>
                  </a:rPr>
                  <a:t> </a:t>
                </a:r>
              </a:p>
            </p:txBody>
          </p:sp>
        </mc:Fallback>
      </mc:AlternateContent>
      <p:pic>
        <p:nvPicPr>
          <p:cNvPr id="11" name="内容占位符 3" descr="屏幕剪辑"/>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27584" y="5013176"/>
            <a:ext cx="5488062" cy="1599228"/>
          </a:xfrm>
          <a:prstGeom prst="rect">
            <a:avLst/>
          </a:prstGeom>
        </p:spPr>
      </p:pic>
    </p:spTree>
    <p:extLst>
      <p:ext uri="{BB962C8B-B14F-4D97-AF65-F5344CB8AC3E}">
        <p14:creationId xmlns:p14="http://schemas.microsoft.com/office/powerpoint/2010/main" val="396440501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前向算法和后向算法的关系</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158184312"/>
              </p:ext>
            </p:extLst>
          </p:nvPr>
        </p:nvGraphicFramePr>
        <p:xfrm>
          <a:off x="539552" y="1916832"/>
          <a:ext cx="8485488" cy="3672408"/>
        </p:xfrm>
        <a:graphic>
          <a:graphicData uri="http://schemas.openxmlformats.org/presentationml/2006/ole">
            <mc:AlternateContent xmlns:mc="http://schemas.openxmlformats.org/markup-compatibility/2006">
              <mc:Choice xmlns:v="urn:schemas-microsoft-com:vml" Requires="v">
                <p:oleObj spid="_x0000_s91138" name="Equation" r:id="rId3" imgW="3873240" imgH="1676160" progId="Equation.DSMT4">
                  <p:embed/>
                </p:oleObj>
              </mc:Choice>
              <mc:Fallback>
                <p:oleObj name="Equation" r:id="rId3" imgW="3873240" imgH="1676160" progId="Equation.DSMT4">
                  <p:embed/>
                  <p:pic>
                    <p:nvPicPr>
                      <p:cNvPr id="0" name=""/>
                      <p:cNvPicPr/>
                      <p:nvPr/>
                    </p:nvPicPr>
                    <p:blipFill>
                      <a:blip r:embed="rId4"/>
                      <a:stretch>
                        <a:fillRect/>
                      </a:stretch>
                    </p:blipFill>
                    <p:spPr>
                      <a:xfrm>
                        <a:off x="539552" y="1916832"/>
                        <a:ext cx="8485488" cy="3672408"/>
                      </a:xfrm>
                      <a:prstGeom prst="rect">
                        <a:avLst/>
                      </a:prstGeom>
                    </p:spPr>
                  </p:pic>
                </p:oleObj>
              </mc:Fallback>
            </mc:AlternateContent>
          </a:graphicData>
        </a:graphic>
      </p:graphicFrame>
      <p:sp>
        <p:nvSpPr>
          <p:cNvPr id="3" name="矩形标注 2"/>
          <p:cNvSpPr/>
          <p:nvPr/>
        </p:nvSpPr>
        <p:spPr>
          <a:xfrm>
            <a:off x="2483768" y="5949280"/>
            <a:ext cx="5400600" cy="828672"/>
          </a:xfrm>
          <a:prstGeom prst="wedgeRectCallout">
            <a:avLst>
              <a:gd name="adj1" fmla="val -25671"/>
              <a:gd name="adj2" fmla="val -1161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white"/>
                </a:solidFill>
              </a:rPr>
              <a:t>此处是</a:t>
            </a:r>
            <a:r>
              <a:rPr lang="en-US" altLang="zh-CN" sz="2400" dirty="0" smtClean="0">
                <a:solidFill>
                  <a:prstClr val="white"/>
                </a:solidFill>
              </a:rPr>
              <a:t>O</a:t>
            </a:r>
            <a:r>
              <a:rPr lang="zh-CN" altLang="en-US" sz="2400" dirty="0" smtClean="0">
                <a:solidFill>
                  <a:prstClr val="white"/>
                </a:solidFill>
              </a:rPr>
              <a:t>，即不管</a:t>
            </a:r>
            <a:r>
              <a:rPr lang="en-US" altLang="zh-CN" sz="2400" dirty="0" smtClean="0">
                <a:solidFill>
                  <a:prstClr val="white"/>
                </a:solidFill>
              </a:rPr>
              <a:t>t</a:t>
            </a:r>
            <a:r>
              <a:rPr lang="zh-CN" altLang="en-US" sz="2400" dirty="0" smtClean="0">
                <a:solidFill>
                  <a:prstClr val="white"/>
                </a:solidFill>
              </a:rPr>
              <a:t>是多少，此处表示的都是整个观测序列</a:t>
            </a:r>
            <a:endParaRPr lang="zh-CN" altLang="en-US" sz="2400" dirty="0">
              <a:solidFill>
                <a:prstClr val="white"/>
              </a:solidFill>
            </a:endParaRPr>
          </a:p>
        </p:txBody>
      </p:sp>
    </p:spTree>
    <p:extLst>
      <p:ext uri="{BB962C8B-B14F-4D97-AF65-F5344CB8AC3E}">
        <p14:creationId xmlns:p14="http://schemas.microsoft.com/office/powerpoint/2010/main" val="299863852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计算单个隐状态的概率</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定义在</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时刻，隐状态为第</a:t>
            </a:r>
            <a:r>
              <a:rPr lang="en-US" altLang="zh-CN"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个隐状态的概率为：</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比如上面“红白红”的例子中，第二次抽取小球是在</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号盒子例取出的概率为         。</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926855700"/>
              </p:ext>
            </p:extLst>
          </p:nvPr>
        </p:nvGraphicFramePr>
        <p:xfrm>
          <a:off x="3059832" y="1988840"/>
          <a:ext cx="3205333" cy="648072"/>
        </p:xfrm>
        <a:graphic>
          <a:graphicData uri="http://schemas.openxmlformats.org/presentationml/2006/ole">
            <mc:AlternateContent xmlns:mc="http://schemas.openxmlformats.org/markup-compatibility/2006">
              <mc:Choice xmlns:v="urn:schemas-microsoft-com:vml" Requires="v">
                <p:oleObj spid="_x0000_s92162" name="Equation" r:id="rId3" imgW="1384200" imgH="279360" progId="Equation.DSMT4">
                  <p:embed/>
                </p:oleObj>
              </mc:Choice>
              <mc:Fallback>
                <p:oleObj name="Equation" r:id="rId3" imgW="1384200" imgH="279360" progId="Equation.DSMT4">
                  <p:embed/>
                  <p:pic>
                    <p:nvPicPr>
                      <p:cNvPr id="0" name=""/>
                      <p:cNvPicPr>
                        <a:picLocks noChangeAspect="1" noChangeArrowheads="1"/>
                      </p:cNvPicPr>
                      <p:nvPr/>
                    </p:nvPicPr>
                    <p:blipFill>
                      <a:blip r:embed="rId4"/>
                      <a:srcRect/>
                      <a:stretch>
                        <a:fillRect/>
                      </a:stretch>
                    </p:blipFill>
                    <p:spPr bwMode="auto">
                      <a:xfrm>
                        <a:off x="3059832" y="1988840"/>
                        <a:ext cx="3205333" cy="648072"/>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73781816"/>
              </p:ext>
            </p:extLst>
          </p:nvPr>
        </p:nvGraphicFramePr>
        <p:xfrm>
          <a:off x="5124450" y="3068638"/>
          <a:ext cx="706438" cy="487362"/>
        </p:xfrm>
        <a:graphic>
          <a:graphicData uri="http://schemas.openxmlformats.org/presentationml/2006/ole">
            <mc:AlternateContent xmlns:mc="http://schemas.openxmlformats.org/markup-compatibility/2006">
              <mc:Choice xmlns:v="urn:schemas-microsoft-com:vml" Requires="v">
                <p:oleObj spid="_x0000_s92163" name="Equation" r:id="rId5" imgW="368280" imgH="253800" progId="Equation.DSMT4">
                  <p:embed/>
                </p:oleObj>
              </mc:Choice>
              <mc:Fallback>
                <p:oleObj name="Equation" r:id="rId5" imgW="368280" imgH="253800" progId="Equation.DSMT4">
                  <p:embed/>
                  <p:pic>
                    <p:nvPicPr>
                      <p:cNvPr id="0" name=""/>
                      <p:cNvPicPr/>
                      <p:nvPr/>
                    </p:nvPicPr>
                    <p:blipFill>
                      <a:blip r:embed="rId6"/>
                      <a:stretch>
                        <a:fillRect/>
                      </a:stretch>
                    </p:blipFill>
                    <p:spPr>
                      <a:xfrm>
                        <a:off x="5124450" y="3068638"/>
                        <a:ext cx="706438" cy="4873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91737629"/>
              </p:ext>
            </p:extLst>
          </p:nvPr>
        </p:nvGraphicFramePr>
        <p:xfrm>
          <a:off x="1256506" y="3789040"/>
          <a:ext cx="5619750" cy="2708275"/>
        </p:xfrm>
        <a:graphic>
          <a:graphicData uri="http://schemas.openxmlformats.org/presentationml/2006/ole">
            <mc:AlternateContent xmlns:mc="http://schemas.openxmlformats.org/markup-compatibility/2006">
              <mc:Choice xmlns:v="urn:schemas-microsoft-com:vml" Requires="v">
                <p:oleObj spid="_x0000_s92164" name="Equation" r:id="rId7" imgW="2425680" imgH="1168200" progId="Equation.DSMT4">
                  <p:embed/>
                </p:oleObj>
              </mc:Choice>
              <mc:Fallback>
                <p:oleObj name="Equation" r:id="rId7" imgW="2425680" imgH="1168200" progId="Equation.DSMT4">
                  <p:embed/>
                  <p:pic>
                    <p:nvPicPr>
                      <p:cNvPr id="0" name=""/>
                      <p:cNvPicPr>
                        <a:picLocks noChangeAspect="1" noChangeArrowheads="1"/>
                      </p:cNvPicPr>
                      <p:nvPr/>
                    </p:nvPicPr>
                    <p:blipFill>
                      <a:blip r:embed="rId8"/>
                      <a:srcRect/>
                      <a:stretch>
                        <a:fillRect/>
                      </a:stretch>
                    </p:blipFill>
                    <p:spPr bwMode="auto">
                      <a:xfrm>
                        <a:off x="1256506" y="3789040"/>
                        <a:ext cx="561975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564305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的问题</a:t>
            </a:r>
            <a:endParaRPr lang="zh-CN" altLang="en-US" dirty="0"/>
          </a:p>
        </p:txBody>
      </p:sp>
      <p:sp>
        <p:nvSpPr>
          <p:cNvPr id="3" name="内容占位符 2"/>
          <p:cNvSpPr>
            <a:spLocks noGrp="1"/>
          </p:cNvSpPr>
          <p:nvPr>
            <p:ph sz="quarter" idx="1"/>
          </p:nvPr>
        </p:nvSpPr>
        <p:spPr/>
        <p:txBody>
          <a:bodyPr/>
          <a:lstStyle/>
          <a:p>
            <a:r>
              <a:rPr lang="zh-CN" altLang="en-US" dirty="0" smtClean="0">
                <a:latin typeface="Times New Roman" panose="02020603050405020304" pitchFamily="18" charset="0"/>
                <a:cs typeface="Times New Roman" panose="02020603050405020304" pitchFamily="18" charset="0"/>
              </a:rPr>
              <a:t>由于在时刻</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，隐状态只能是所有隐状态集合中的一个，即</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那么</a:t>
            </a:r>
          </a:p>
        </p:txBody>
      </p:sp>
      <p:graphicFrame>
        <p:nvGraphicFramePr>
          <p:cNvPr id="4" name="对象 3"/>
          <p:cNvGraphicFramePr>
            <a:graphicFrameLocks noChangeAspect="1"/>
          </p:cNvGraphicFramePr>
          <p:nvPr>
            <p:extLst>
              <p:ext uri="{D42A27DB-BD31-4B8C-83A1-F6EECF244321}">
                <p14:modId xmlns:p14="http://schemas.microsoft.com/office/powerpoint/2010/main" val="1064440813"/>
              </p:ext>
            </p:extLst>
          </p:nvPr>
        </p:nvGraphicFramePr>
        <p:xfrm>
          <a:off x="1043608" y="692696"/>
          <a:ext cx="1374699" cy="720080"/>
        </p:xfrm>
        <a:graphic>
          <a:graphicData uri="http://schemas.openxmlformats.org/presentationml/2006/ole">
            <mc:AlternateContent xmlns:mc="http://schemas.openxmlformats.org/markup-compatibility/2006">
              <mc:Choice xmlns:v="urn:schemas-microsoft-com:vml" Requires="v">
                <p:oleObj spid="_x0000_s93186" name="Equation" r:id="rId3" imgW="533160" imgH="279360" progId="Equation.DSMT4">
                  <p:embed/>
                </p:oleObj>
              </mc:Choice>
              <mc:Fallback>
                <p:oleObj name="Equation" r:id="rId3" imgW="533160" imgH="279360" progId="Equation.DSMT4">
                  <p:embed/>
                  <p:pic>
                    <p:nvPicPr>
                      <p:cNvPr id="0" name=""/>
                      <p:cNvPicPr/>
                      <p:nvPr/>
                    </p:nvPicPr>
                    <p:blipFill>
                      <a:blip r:embed="rId4"/>
                      <a:stretch>
                        <a:fillRect/>
                      </a:stretch>
                    </p:blipFill>
                    <p:spPr>
                      <a:xfrm>
                        <a:off x="1043608" y="692696"/>
                        <a:ext cx="1374699" cy="72008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780028106"/>
              </p:ext>
            </p:extLst>
          </p:nvPr>
        </p:nvGraphicFramePr>
        <p:xfrm>
          <a:off x="1907704" y="2492896"/>
          <a:ext cx="6048672" cy="587250"/>
        </p:xfrm>
        <a:graphic>
          <a:graphicData uri="http://schemas.openxmlformats.org/presentationml/2006/ole">
            <mc:AlternateContent xmlns:mc="http://schemas.openxmlformats.org/markup-compatibility/2006">
              <mc:Choice xmlns:v="urn:schemas-microsoft-com:vml" Requires="v">
                <p:oleObj spid="_x0000_s93187" name="Equation" r:id="rId5" imgW="2616120" imgH="253800" progId="Equation.DSMT4">
                  <p:embed/>
                </p:oleObj>
              </mc:Choice>
              <mc:Fallback>
                <p:oleObj name="Equation" r:id="rId5" imgW="2616120" imgH="253800" progId="Equation.DSMT4">
                  <p:embed/>
                  <p:pic>
                    <p:nvPicPr>
                      <p:cNvPr id="0" name=""/>
                      <p:cNvPicPr/>
                      <p:nvPr/>
                    </p:nvPicPr>
                    <p:blipFill>
                      <a:blip r:embed="rId6"/>
                      <a:stretch>
                        <a:fillRect/>
                      </a:stretch>
                    </p:blipFill>
                    <p:spPr>
                      <a:xfrm>
                        <a:off x="1907704" y="2492896"/>
                        <a:ext cx="6048672" cy="58725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31753755"/>
              </p:ext>
            </p:extLst>
          </p:nvPr>
        </p:nvGraphicFramePr>
        <p:xfrm>
          <a:off x="1835696" y="3429000"/>
          <a:ext cx="6135687" cy="587375"/>
        </p:xfrm>
        <a:graphic>
          <a:graphicData uri="http://schemas.openxmlformats.org/presentationml/2006/ole">
            <mc:AlternateContent xmlns:mc="http://schemas.openxmlformats.org/markup-compatibility/2006">
              <mc:Choice xmlns:v="urn:schemas-microsoft-com:vml" Requires="v">
                <p:oleObj spid="_x0000_s93188" name="Equation" r:id="rId7" imgW="2654280" imgH="253800" progId="Equation.DSMT4">
                  <p:embed/>
                </p:oleObj>
              </mc:Choice>
              <mc:Fallback>
                <p:oleObj name="Equation" r:id="rId7" imgW="2654280" imgH="253800" progId="Equation.DSMT4">
                  <p:embed/>
                  <p:pic>
                    <p:nvPicPr>
                      <p:cNvPr id="0" name=""/>
                      <p:cNvPicPr>
                        <a:picLocks noChangeAspect="1" noChangeArrowheads="1"/>
                      </p:cNvPicPr>
                      <p:nvPr/>
                    </p:nvPicPr>
                    <p:blipFill>
                      <a:blip r:embed="rId8"/>
                      <a:srcRect/>
                      <a:stretch>
                        <a:fillRect/>
                      </a:stretch>
                    </p:blipFill>
                    <p:spPr bwMode="auto">
                      <a:xfrm>
                        <a:off x="1835696" y="3429000"/>
                        <a:ext cx="61356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82445211"/>
              </p:ext>
            </p:extLst>
          </p:nvPr>
        </p:nvGraphicFramePr>
        <p:xfrm>
          <a:off x="1259632" y="4869160"/>
          <a:ext cx="7544024" cy="1584176"/>
        </p:xfrm>
        <a:graphic>
          <a:graphicData uri="http://schemas.openxmlformats.org/presentationml/2006/ole">
            <mc:AlternateContent xmlns:mc="http://schemas.openxmlformats.org/markup-compatibility/2006">
              <mc:Choice xmlns:v="urn:schemas-microsoft-com:vml" Requires="v">
                <p:oleObj spid="_x0000_s93189" name="Equation" r:id="rId9" imgW="3390840" imgH="711000" progId="Equation.DSMT4">
                  <p:embed/>
                </p:oleObj>
              </mc:Choice>
              <mc:Fallback>
                <p:oleObj name="Equation" r:id="rId9" imgW="3390840" imgH="711000" progId="Equation.DSMT4">
                  <p:embed/>
                  <p:pic>
                    <p:nvPicPr>
                      <p:cNvPr id="0" name=""/>
                      <p:cNvPicPr>
                        <a:picLocks noChangeAspect="1" noChangeArrowheads="1"/>
                      </p:cNvPicPr>
                      <p:nvPr/>
                    </p:nvPicPr>
                    <p:blipFill>
                      <a:blip r:embed="rId10"/>
                      <a:srcRect/>
                      <a:stretch>
                        <a:fillRect/>
                      </a:stretch>
                    </p:blipFill>
                    <p:spPr bwMode="auto">
                      <a:xfrm>
                        <a:off x="1259632" y="4869160"/>
                        <a:ext cx="7544024" cy="1584176"/>
                      </a:xfrm>
                      <a:prstGeom prst="rect">
                        <a:avLst/>
                      </a:prstGeom>
                      <a:noFill/>
                      <a:ln>
                        <a:noFill/>
                      </a:ln>
                    </p:spPr>
                  </p:pic>
                </p:oleObj>
              </mc:Fallback>
            </mc:AlternateContent>
          </a:graphicData>
        </a:graphic>
      </p:graphicFrame>
      <p:pic>
        <p:nvPicPr>
          <p:cNvPr id="8" name="内容占位符 3" descr="屏幕剪辑"/>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88024" y="332656"/>
            <a:ext cx="3960440" cy="1154077"/>
          </a:xfrm>
          <a:prstGeom prst="rect">
            <a:avLst/>
          </a:prstGeom>
        </p:spPr>
      </p:pic>
    </p:spTree>
    <p:extLst>
      <p:ext uri="{BB962C8B-B14F-4D97-AF65-F5344CB8AC3E}">
        <p14:creationId xmlns:p14="http://schemas.microsoft.com/office/powerpoint/2010/main" val="165684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以“红白红”为例，计算第二次的白色小球是从第二个盒子里取出的概率</a:t>
            </a:r>
            <a:r>
              <a:rPr lang="zh-CN" altLang="en-US"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532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a:t>
            </a:r>
            <a:endParaRPr lang="zh-CN" altLang="en-US" dirty="0"/>
          </a:p>
        </p:txBody>
      </p:sp>
      <p:sp>
        <p:nvSpPr>
          <p:cNvPr id="3" name="内容占位符 2"/>
          <p:cNvSpPr>
            <a:spLocks noGrp="1"/>
          </p:cNvSpPr>
          <p:nvPr>
            <p:ph sz="quarter" idx="1"/>
          </p:nvPr>
        </p:nvSpPr>
        <p:spPr>
          <a:xfrm>
            <a:off x="914400" y="1447800"/>
            <a:ext cx="7772400" cy="4933528"/>
          </a:xfrm>
        </p:spPr>
        <p:txBody>
          <a:bodyPr/>
          <a:lstStyle/>
          <a:p>
            <a:pPr>
              <a:lnSpc>
                <a:spcPct val="120000"/>
              </a:lnSpc>
            </a:pPr>
            <a:r>
              <a:rPr lang="zh-CN" altLang="en-US" dirty="0" smtClean="0"/>
              <a:t>对一个句子进行分词时，不管分成多少词，也不管构词位置的如何组合，句子本身所包含的文字是不变的，即对于不同的分词方法</a:t>
            </a:r>
            <a:endParaRPr lang="en-US" altLang="zh-CN" dirty="0" smtClean="0"/>
          </a:p>
          <a:p>
            <a:pPr>
              <a:lnSpc>
                <a:spcPct val="120000"/>
              </a:lnSpc>
            </a:pPr>
            <a:endParaRPr lang="en-US" altLang="zh-CN" dirty="0"/>
          </a:p>
          <a:p>
            <a:pPr>
              <a:lnSpc>
                <a:spcPct val="120000"/>
              </a:lnSpc>
            </a:pPr>
            <a:r>
              <a:rPr lang="zh-CN" altLang="en-US" dirty="0" smtClean="0"/>
              <a:t>是一样的，我们关心的是最大化              ，而不是其具体数值，所以                                           不需要考虑。只要最大化                         即可。</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013750664"/>
              </p:ext>
            </p:extLst>
          </p:nvPr>
        </p:nvGraphicFramePr>
        <p:xfrm>
          <a:off x="3605213" y="2997200"/>
          <a:ext cx="3179762" cy="555625"/>
        </p:xfrm>
        <a:graphic>
          <a:graphicData uri="http://schemas.openxmlformats.org/presentationml/2006/ole">
            <mc:AlternateContent xmlns:mc="http://schemas.openxmlformats.org/markup-compatibility/2006">
              <mc:Choice xmlns:v="urn:schemas-microsoft-com:vml" Requires="v">
                <p:oleObj spid="_x0000_s8317" name="Equation" r:id="rId3" imgW="1447560" imgH="253800" progId="Equation.DSMT4">
                  <p:embed/>
                </p:oleObj>
              </mc:Choice>
              <mc:Fallback>
                <p:oleObj name="Equation" r:id="rId3" imgW="1447560" imgH="253800" progId="Equation.DSMT4">
                  <p:embed/>
                  <p:pic>
                    <p:nvPicPr>
                      <p:cNvPr id="0" name="对象 6"/>
                      <p:cNvPicPr>
                        <a:picLocks noChangeAspect="1" noChangeArrowheads="1"/>
                      </p:cNvPicPr>
                      <p:nvPr/>
                    </p:nvPicPr>
                    <p:blipFill>
                      <a:blip r:embed="rId4"/>
                      <a:srcRect/>
                      <a:stretch>
                        <a:fillRect/>
                      </a:stretch>
                    </p:blipFill>
                    <p:spPr bwMode="auto">
                      <a:xfrm>
                        <a:off x="3605213" y="2997200"/>
                        <a:ext cx="3179762"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92880375"/>
              </p:ext>
            </p:extLst>
          </p:nvPr>
        </p:nvGraphicFramePr>
        <p:xfrm>
          <a:off x="5940152" y="3533804"/>
          <a:ext cx="1008112" cy="568543"/>
        </p:xfrm>
        <a:graphic>
          <a:graphicData uri="http://schemas.openxmlformats.org/presentationml/2006/ole">
            <mc:AlternateContent xmlns:mc="http://schemas.openxmlformats.org/markup-compatibility/2006">
              <mc:Choice xmlns:v="urn:schemas-microsoft-com:vml" Requires="v">
                <p:oleObj spid="_x0000_s8318" name="Equation" r:id="rId5" imgW="495000" imgH="279360" progId="Equation.DSMT4">
                  <p:embed/>
                </p:oleObj>
              </mc:Choice>
              <mc:Fallback>
                <p:oleObj name="Equation" r:id="rId5" imgW="495000" imgH="279360" progId="Equation.DSMT4">
                  <p:embed/>
                  <p:pic>
                    <p:nvPicPr>
                      <p:cNvPr id="0" name="对象 6"/>
                      <p:cNvPicPr>
                        <a:picLocks noChangeAspect="1" noChangeArrowheads="1"/>
                      </p:cNvPicPr>
                      <p:nvPr/>
                    </p:nvPicPr>
                    <p:blipFill>
                      <a:blip r:embed="rId6"/>
                      <a:srcRect/>
                      <a:stretch>
                        <a:fillRect/>
                      </a:stretch>
                    </p:blipFill>
                    <p:spPr bwMode="auto">
                      <a:xfrm>
                        <a:off x="5940152" y="3533804"/>
                        <a:ext cx="1008112" cy="568543"/>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684595268"/>
              </p:ext>
            </p:extLst>
          </p:nvPr>
        </p:nvGraphicFramePr>
        <p:xfrm>
          <a:off x="3608388" y="4475163"/>
          <a:ext cx="1855787" cy="609600"/>
        </p:xfrm>
        <a:graphic>
          <a:graphicData uri="http://schemas.openxmlformats.org/presentationml/2006/ole">
            <mc:AlternateContent xmlns:mc="http://schemas.openxmlformats.org/markup-compatibility/2006">
              <mc:Choice xmlns:v="urn:schemas-microsoft-com:vml" Requires="v">
                <p:oleObj spid="_x0000_s8319" name="Equation" r:id="rId7" imgW="850680" imgH="279360" progId="Equation.DSMT4">
                  <p:embed/>
                </p:oleObj>
              </mc:Choice>
              <mc:Fallback>
                <p:oleObj name="Equation" r:id="rId7" imgW="850680" imgH="279360" progId="Equation.DSMT4">
                  <p:embed/>
                  <p:pic>
                    <p:nvPicPr>
                      <p:cNvPr id="0" name=""/>
                      <p:cNvPicPr/>
                      <p:nvPr/>
                    </p:nvPicPr>
                    <p:blipFill>
                      <a:blip r:embed="rId8"/>
                      <a:stretch>
                        <a:fillRect/>
                      </a:stretch>
                    </p:blipFill>
                    <p:spPr>
                      <a:xfrm>
                        <a:off x="3608388" y="4475163"/>
                        <a:ext cx="1855787" cy="6096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935907821"/>
              </p:ext>
            </p:extLst>
          </p:nvPr>
        </p:nvGraphicFramePr>
        <p:xfrm>
          <a:off x="3923928" y="4005064"/>
          <a:ext cx="3179762" cy="555625"/>
        </p:xfrm>
        <a:graphic>
          <a:graphicData uri="http://schemas.openxmlformats.org/presentationml/2006/ole">
            <mc:AlternateContent xmlns:mc="http://schemas.openxmlformats.org/markup-compatibility/2006">
              <mc:Choice xmlns:v="urn:schemas-microsoft-com:vml" Requires="v">
                <p:oleObj spid="_x0000_s8320" name="Equation" r:id="rId9" imgW="1447560" imgH="253800" progId="Equation.DSMT4">
                  <p:embed/>
                </p:oleObj>
              </mc:Choice>
              <mc:Fallback>
                <p:oleObj name="Equation" r:id="rId9" imgW="1447560" imgH="253800" progId="Equation.DSMT4">
                  <p:embed/>
                  <p:pic>
                    <p:nvPicPr>
                      <p:cNvPr id="0" name="对象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3928" y="4005064"/>
                        <a:ext cx="3179762"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8736011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728732165"/>
              </p:ext>
            </p:extLst>
          </p:nvPr>
        </p:nvGraphicFramePr>
        <p:xfrm>
          <a:off x="971600" y="1628800"/>
          <a:ext cx="7356475" cy="2881313"/>
        </p:xfrm>
        <a:graphic>
          <a:graphicData uri="http://schemas.openxmlformats.org/presentationml/2006/ole">
            <mc:AlternateContent xmlns:mc="http://schemas.openxmlformats.org/markup-compatibility/2006">
              <mc:Choice xmlns:v="urn:schemas-microsoft-com:vml" Requires="v">
                <p:oleObj spid="_x0000_s94210" name="Equation" r:id="rId4" imgW="3174840" imgH="1244520" progId="Equation.DSMT4">
                  <p:embed/>
                </p:oleObj>
              </mc:Choice>
              <mc:Fallback>
                <p:oleObj name="Equation" r:id="rId4" imgW="3174840" imgH="1244520" progId="Equation.DSMT4">
                  <p:embed/>
                  <p:pic>
                    <p:nvPicPr>
                      <p:cNvPr id="0" name=""/>
                      <p:cNvPicPr>
                        <a:picLocks noChangeAspect="1" noChangeArrowheads="1"/>
                      </p:cNvPicPr>
                      <p:nvPr/>
                    </p:nvPicPr>
                    <p:blipFill>
                      <a:blip r:embed="rId5"/>
                      <a:srcRect/>
                      <a:stretch>
                        <a:fillRect/>
                      </a:stretch>
                    </p:blipFill>
                    <p:spPr bwMode="auto">
                      <a:xfrm>
                        <a:off x="971600" y="1628800"/>
                        <a:ext cx="7356475"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776571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根据暴力方法求解              时的</a:t>
            </a:r>
            <a:r>
              <a:rPr lang="en-US" altLang="zh-CN" dirty="0" smtClean="0">
                <a:latin typeface="Times New Roman" panose="02020603050405020304" pitchFamily="18" charset="0"/>
                <a:cs typeface="Times New Roman" panose="02020603050405020304" pitchFamily="18" charset="0"/>
              </a:rPr>
              <a:t>27</a:t>
            </a:r>
            <a:r>
              <a:rPr lang="zh-CN" altLang="en-US" dirty="0" smtClean="0">
                <a:latin typeface="Times New Roman" panose="02020603050405020304" pitchFamily="18" charset="0"/>
                <a:cs typeface="Times New Roman" panose="02020603050405020304" pitchFamily="18" charset="0"/>
              </a:rPr>
              <a:t>个概率可以有</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074847238"/>
              </p:ext>
            </p:extLst>
          </p:nvPr>
        </p:nvGraphicFramePr>
        <p:xfrm>
          <a:off x="3923928" y="1484784"/>
          <a:ext cx="1098836" cy="576064"/>
        </p:xfrm>
        <a:graphic>
          <a:graphicData uri="http://schemas.openxmlformats.org/presentationml/2006/ole">
            <mc:AlternateContent xmlns:mc="http://schemas.openxmlformats.org/markup-compatibility/2006">
              <mc:Choice xmlns:v="urn:schemas-microsoft-com:vml" Requires="v">
                <p:oleObj spid="_x0000_s95234" name="Equation" r:id="rId3" imgW="533160" imgH="279360" progId="Equation.DSMT4">
                  <p:embed/>
                </p:oleObj>
              </mc:Choice>
              <mc:Fallback>
                <p:oleObj name="Equation" r:id="rId3" imgW="533160" imgH="279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484784"/>
                        <a:ext cx="1098836" cy="576064"/>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45989789"/>
              </p:ext>
            </p:extLst>
          </p:nvPr>
        </p:nvGraphicFramePr>
        <p:xfrm>
          <a:off x="1115616" y="2348880"/>
          <a:ext cx="7722208" cy="2592288"/>
        </p:xfrm>
        <a:graphic>
          <a:graphicData uri="http://schemas.openxmlformats.org/presentationml/2006/ole">
            <mc:AlternateContent xmlns:mc="http://schemas.openxmlformats.org/markup-compatibility/2006">
              <mc:Choice xmlns:v="urn:schemas-microsoft-com:vml" Requires="v">
                <p:oleObj spid="_x0000_s95235" name="Equation" r:id="rId5" imgW="3632040" imgH="1218960" progId="Equation.DSMT4">
                  <p:embed/>
                </p:oleObj>
              </mc:Choice>
              <mc:Fallback>
                <p:oleObj name="Equation" r:id="rId5" imgW="3632040" imgH="1218960" progId="Equation.DSMT4">
                  <p:embed/>
                  <p:pic>
                    <p:nvPicPr>
                      <p:cNvPr id="0" name=""/>
                      <p:cNvPicPr/>
                      <p:nvPr/>
                    </p:nvPicPr>
                    <p:blipFill>
                      <a:blip r:embed="rId6"/>
                      <a:stretch>
                        <a:fillRect/>
                      </a:stretch>
                    </p:blipFill>
                    <p:spPr>
                      <a:xfrm>
                        <a:off x="1115616" y="2348880"/>
                        <a:ext cx="7722208" cy="2592288"/>
                      </a:xfrm>
                      <a:prstGeom prst="rect">
                        <a:avLst/>
                      </a:prstGeom>
                    </p:spPr>
                  </p:pic>
                </p:oleObj>
              </mc:Fallback>
            </mc:AlternateContent>
          </a:graphicData>
        </a:graphic>
      </p:graphicFrame>
    </p:spTree>
    <p:extLst>
      <p:ext uri="{BB962C8B-B14F-4D97-AF65-F5344CB8AC3E}">
        <p14:creationId xmlns:p14="http://schemas.microsoft.com/office/powerpoint/2010/main" val="402210402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更进一步</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t>现在，根据初始时随机给定的                               ，我们可以得到                                     ，但是这三个函数是不够的，因为它们不足以更新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620814256"/>
              </p:ext>
            </p:extLst>
          </p:nvPr>
        </p:nvGraphicFramePr>
        <p:xfrm>
          <a:off x="5633293" y="1497285"/>
          <a:ext cx="2251075" cy="563563"/>
        </p:xfrm>
        <a:graphic>
          <a:graphicData uri="http://schemas.openxmlformats.org/presentationml/2006/ole">
            <mc:AlternateContent xmlns:mc="http://schemas.openxmlformats.org/markup-compatibility/2006">
              <mc:Choice xmlns:v="urn:schemas-microsoft-com:vml" Requires="v">
                <p:oleObj spid="_x0000_s96258" name="Equation" r:id="rId3" imgW="1015920" imgH="253800" progId="Equation.DSMT4">
                  <p:embed/>
                </p:oleObj>
              </mc:Choice>
              <mc:Fallback>
                <p:oleObj name="Equation" r:id="rId3" imgW="1015920" imgH="253800" progId="Equation.DSMT4">
                  <p:embed/>
                  <p:pic>
                    <p:nvPicPr>
                      <p:cNvPr id="0" name=""/>
                      <p:cNvPicPr>
                        <a:picLocks noChangeAspect="1" noChangeArrowheads="1"/>
                      </p:cNvPicPr>
                      <p:nvPr/>
                    </p:nvPicPr>
                    <p:blipFill>
                      <a:blip r:embed="rId4"/>
                      <a:srcRect/>
                      <a:stretch>
                        <a:fillRect/>
                      </a:stretch>
                    </p:blipFill>
                    <p:spPr bwMode="auto">
                      <a:xfrm>
                        <a:off x="5633293" y="1497285"/>
                        <a:ext cx="225107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689208778"/>
              </p:ext>
            </p:extLst>
          </p:nvPr>
        </p:nvGraphicFramePr>
        <p:xfrm>
          <a:off x="2987824" y="1916832"/>
          <a:ext cx="2683431" cy="559048"/>
        </p:xfrm>
        <a:graphic>
          <a:graphicData uri="http://schemas.openxmlformats.org/presentationml/2006/ole">
            <mc:AlternateContent xmlns:mc="http://schemas.openxmlformats.org/markup-compatibility/2006">
              <mc:Choice xmlns:v="urn:schemas-microsoft-com:vml" Requires="v">
                <p:oleObj spid="_x0000_s96259" name="Equation" r:id="rId5" imgW="1218960" imgH="253800" progId="Equation.DSMT4">
                  <p:embed/>
                </p:oleObj>
              </mc:Choice>
              <mc:Fallback>
                <p:oleObj name="Equation" r:id="rId5" imgW="1218960" imgH="253800" progId="Equation.DSMT4">
                  <p:embed/>
                  <p:pic>
                    <p:nvPicPr>
                      <p:cNvPr id="0" name=""/>
                      <p:cNvPicPr/>
                      <p:nvPr/>
                    </p:nvPicPr>
                    <p:blipFill>
                      <a:blip r:embed="rId6"/>
                      <a:stretch>
                        <a:fillRect/>
                      </a:stretch>
                    </p:blipFill>
                    <p:spPr>
                      <a:xfrm>
                        <a:off x="2987824" y="1916832"/>
                        <a:ext cx="2683431" cy="55904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133934546"/>
              </p:ext>
            </p:extLst>
          </p:nvPr>
        </p:nvGraphicFramePr>
        <p:xfrm>
          <a:off x="6012160" y="2420888"/>
          <a:ext cx="2251075" cy="563562"/>
        </p:xfrm>
        <a:graphic>
          <a:graphicData uri="http://schemas.openxmlformats.org/presentationml/2006/ole">
            <mc:AlternateContent xmlns:mc="http://schemas.openxmlformats.org/markup-compatibility/2006">
              <mc:Choice xmlns:v="urn:schemas-microsoft-com:vml" Requires="v">
                <p:oleObj spid="_x0000_s96260" name="Equation" r:id="rId7" imgW="1015920" imgH="253800" progId="Equation.DSMT4">
                  <p:embed/>
                </p:oleObj>
              </mc:Choice>
              <mc:Fallback>
                <p:oleObj name="Equation" r:id="rId7" imgW="101592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2160" y="2420888"/>
                        <a:ext cx="22510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048902577"/>
              </p:ext>
            </p:extLst>
          </p:nvPr>
        </p:nvGraphicFramePr>
        <p:xfrm>
          <a:off x="1403648" y="3356992"/>
          <a:ext cx="2514600" cy="636588"/>
        </p:xfrm>
        <a:graphic>
          <a:graphicData uri="http://schemas.openxmlformats.org/presentationml/2006/ole">
            <mc:AlternateContent xmlns:mc="http://schemas.openxmlformats.org/markup-compatibility/2006">
              <mc:Choice xmlns:v="urn:schemas-microsoft-com:vml" Requires="v">
                <p:oleObj spid="_x0000_s96261" name="Equation" r:id="rId9" imgW="1104840" imgH="279360" progId="Equation.DSMT4">
                  <p:embed/>
                </p:oleObj>
              </mc:Choice>
              <mc:Fallback>
                <p:oleObj name="Equation" r:id="rId9" imgW="1104840" imgH="2793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648" y="3356992"/>
                        <a:ext cx="25146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54639824"/>
              </p:ext>
            </p:extLst>
          </p:nvPr>
        </p:nvGraphicFramePr>
        <p:xfrm>
          <a:off x="4788024" y="3356992"/>
          <a:ext cx="2914650" cy="1600200"/>
        </p:xfrm>
        <a:graphic>
          <a:graphicData uri="http://schemas.openxmlformats.org/presentationml/2006/ole">
            <mc:AlternateContent xmlns:mc="http://schemas.openxmlformats.org/markup-compatibility/2006">
              <mc:Choice xmlns:v="urn:schemas-microsoft-com:vml" Requires="v">
                <p:oleObj spid="_x0000_s96262" name="Equation" r:id="rId11" imgW="1295280" imgH="711000" progId="Equation.DSMT4">
                  <p:embed/>
                </p:oleObj>
              </mc:Choice>
              <mc:Fallback>
                <p:oleObj name="Equation" r:id="rId11" imgW="1295280" imgH="7110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8024" y="3356992"/>
                        <a:ext cx="2914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842412637"/>
              </p:ext>
            </p:extLst>
          </p:nvPr>
        </p:nvGraphicFramePr>
        <p:xfrm>
          <a:off x="2267744" y="4797152"/>
          <a:ext cx="2305050" cy="1676400"/>
        </p:xfrm>
        <a:graphic>
          <a:graphicData uri="http://schemas.openxmlformats.org/presentationml/2006/ole">
            <mc:AlternateContent xmlns:mc="http://schemas.openxmlformats.org/markup-compatibility/2006">
              <mc:Choice xmlns:v="urn:schemas-microsoft-com:vml" Requires="v">
                <p:oleObj spid="_x0000_s96263" name="Equation" r:id="rId13" imgW="977760" imgH="711000" progId="Equation.DSMT4">
                  <p:embed/>
                </p:oleObj>
              </mc:Choice>
              <mc:Fallback>
                <p:oleObj name="Equation" r:id="rId13" imgW="977760" imgH="7110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7744" y="4797152"/>
                        <a:ext cx="23050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5750730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两个状态的联合概率</a:t>
            </a:r>
            <a:endParaRPr lang="zh-CN" altLang="en-US" dirty="0"/>
          </a:p>
        </p:txBody>
      </p:sp>
      <p:sp>
        <p:nvSpPr>
          <p:cNvPr id="3" name="内容占位符 2"/>
          <p:cNvSpPr>
            <a:spLocks noGrp="1"/>
          </p:cNvSpPr>
          <p:nvPr>
            <p:ph sz="quarter" idx="1"/>
          </p:nvPr>
        </p:nvSpPr>
        <p:spPr/>
        <p:txBody>
          <a:bodyPr/>
          <a:lstStyle/>
          <a:p>
            <a:pPr>
              <a:lnSpc>
                <a:spcPct val="120000"/>
              </a:lnSpc>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表示给定观测序列和    的情况下，在时刻</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隐状态为</a:t>
            </a:r>
            <a:r>
              <a:rPr lang="en-US" altLang="zh-CN" dirty="0" smtClean="0">
                <a:latin typeface="Times New Roman" panose="02020603050405020304" pitchFamily="18" charset="0"/>
                <a:cs typeface="Times New Roman" panose="02020603050405020304" pitchFamily="18" charset="0"/>
              </a:rPr>
              <a:t>q</a:t>
            </a:r>
            <a:r>
              <a:rPr lang="en-US" altLang="zh-CN" baseline="-25000"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的概率。</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现在我们想知道给定观测序列和    的情况下，在时刻</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隐状态为</a:t>
            </a:r>
            <a:r>
              <a:rPr lang="en-US" altLang="zh-CN" dirty="0" smtClean="0">
                <a:latin typeface="Times New Roman" panose="02020603050405020304" pitchFamily="18" charset="0"/>
                <a:cs typeface="Times New Roman" panose="02020603050405020304" pitchFamily="18" charset="0"/>
              </a:rPr>
              <a:t>q</a:t>
            </a:r>
            <a:r>
              <a:rPr lang="en-US" altLang="zh-CN" baseline="-25000"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且在</a:t>
            </a:r>
            <a:r>
              <a:rPr lang="en-US" altLang="zh-CN" dirty="0" smtClean="0">
                <a:latin typeface="Times New Roman" panose="02020603050405020304" pitchFamily="18" charset="0"/>
                <a:cs typeface="Times New Roman" panose="02020603050405020304" pitchFamily="18" charset="0"/>
              </a:rPr>
              <a:t>t+1</a:t>
            </a:r>
            <a:r>
              <a:rPr lang="zh-CN" altLang="en-US" dirty="0" smtClean="0">
                <a:latin typeface="Times New Roman" panose="02020603050405020304" pitchFamily="18" charset="0"/>
                <a:cs typeface="Times New Roman" panose="02020603050405020304" pitchFamily="18" charset="0"/>
              </a:rPr>
              <a:t>时刻隐状态为</a:t>
            </a:r>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j</a:t>
            </a:r>
            <a:r>
              <a:rPr lang="zh-CN" altLang="en-US" dirty="0" smtClean="0">
                <a:latin typeface="Times New Roman" panose="02020603050405020304" pitchFamily="18" charset="0"/>
                <a:cs typeface="Times New Roman" panose="02020603050405020304" pitchFamily="18" charset="0"/>
              </a:rPr>
              <a:t>的概率。</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比如上面的例子中，观测序列为“红白红” 第二次的白色小球是从第二个盒子里取出的概率为</a:t>
            </a:r>
            <a:r>
              <a:rPr lang="en-US" altLang="zh-CN" dirty="0" smtClean="0">
                <a:latin typeface="Times New Roman" panose="02020603050405020304" pitchFamily="18" charset="0"/>
                <a:cs typeface="Times New Roman" panose="02020603050405020304" pitchFamily="18" charset="0"/>
              </a:rPr>
              <a:t>0.415</a:t>
            </a:r>
            <a:r>
              <a:rPr lang="zh-CN" altLang="en-US" dirty="0" smtClean="0">
                <a:latin typeface="Times New Roman" panose="02020603050405020304" pitchFamily="18" charset="0"/>
                <a:cs typeface="Times New Roman" panose="02020603050405020304" pitchFamily="18" charset="0"/>
              </a:rPr>
              <a:t>，现在我们想要计算第二次是从第二个盒子里取出的同时第三次是从第</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个盒子里取出的概率。</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089112449"/>
              </p:ext>
            </p:extLst>
          </p:nvPr>
        </p:nvGraphicFramePr>
        <p:xfrm>
          <a:off x="1331640" y="1412776"/>
          <a:ext cx="3206750" cy="647700"/>
        </p:xfrm>
        <a:graphic>
          <a:graphicData uri="http://schemas.openxmlformats.org/presentationml/2006/ole">
            <mc:AlternateContent xmlns:mc="http://schemas.openxmlformats.org/markup-compatibility/2006">
              <mc:Choice xmlns:v="urn:schemas-microsoft-com:vml" Requires="v">
                <p:oleObj spid="_x0000_s97282" name="Equation" r:id="rId3" imgW="1384200" imgH="279360" progId="Equation.DSMT4">
                  <p:embed/>
                </p:oleObj>
              </mc:Choice>
              <mc:Fallback>
                <p:oleObj name="Equation" r:id="rId3" imgW="1384200" imgH="279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412776"/>
                        <a:ext cx="32067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02096494"/>
              </p:ext>
            </p:extLst>
          </p:nvPr>
        </p:nvGraphicFramePr>
        <p:xfrm>
          <a:off x="7668344" y="1556792"/>
          <a:ext cx="323850" cy="412750"/>
        </p:xfrm>
        <a:graphic>
          <a:graphicData uri="http://schemas.openxmlformats.org/presentationml/2006/ole">
            <mc:AlternateContent xmlns:mc="http://schemas.openxmlformats.org/markup-compatibility/2006">
              <mc:Choice xmlns:v="urn:schemas-microsoft-com:vml" Requires="v">
                <p:oleObj spid="_x0000_s97283" name="Equation" r:id="rId5" imgW="139680" imgH="177480" progId="Equation.DSMT4">
                  <p:embed/>
                </p:oleObj>
              </mc:Choice>
              <mc:Fallback>
                <p:oleObj name="Equation" r:id="rId5" imgW="139680" imgH="177480" progId="Equation.DSMT4">
                  <p:embed/>
                  <p:pic>
                    <p:nvPicPr>
                      <p:cNvPr id="0" name=""/>
                      <p:cNvPicPr>
                        <a:picLocks noChangeAspect="1" noChangeArrowheads="1"/>
                      </p:cNvPicPr>
                      <p:nvPr/>
                    </p:nvPicPr>
                    <p:blipFill>
                      <a:blip r:embed="rId6"/>
                      <a:srcRect/>
                      <a:stretch>
                        <a:fillRect/>
                      </a:stretch>
                    </p:blipFill>
                    <p:spPr bwMode="auto">
                      <a:xfrm>
                        <a:off x="7668344" y="1556792"/>
                        <a:ext cx="3238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83265497"/>
              </p:ext>
            </p:extLst>
          </p:nvPr>
        </p:nvGraphicFramePr>
        <p:xfrm>
          <a:off x="5940152" y="2564904"/>
          <a:ext cx="323850" cy="412750"/>
        </p:xfrm>
        <a:graphic>
          <a:graphicData uri="http://schemas.openxmlformats.org/presentationml/2006/ole">
            <mc:AlternateContent xmlns:mc="http://schemas.openxmlformats.org/markup-compatibility/2006">
              <mc:Choice xmlns:v="urn:schemas-microsoft-com:vml" Requires="v">
                <p:oleObj spid="_x0000_s97284" name="Equation" r:id="rId7" imgW="139680" imgH="177480" progId="Equation.DSMT4">
                  <p:embed/>
                </p:oleObj>
              </mc:Choice>
              <mc:Fallback>
                <p:oleObj name="Equation" r:id="rId7" imgW="139680" imgH="177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0152" y="2564904"/>
                        <a:ext cx="3238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363898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两个状态的联合概率</a:t>
            </a:r>
          </a:p>
        </p:txBody>
      </p:sp>
      <p:sp>
        <p:nvSpPr>
          <p:cNvPr id="3" name="内容占位符 2"/>
          <p:cNvSpPr>
            <a:spLocks noGrp="1"/>
          </p:cNvSpPr>
          <p:nvPr>
            <p:ph sz="quarter" idx="1"/>
          </p:nvPr>
        </p:nvSpPr>
        <p:spPr/>
        <p:txBody>
          <a:bodyPr/>
          <a:lstStyle/>
          <a:p>
            <a:r>
              <a:rPr lang="zh-CN" altLang="en-US" dirty="0">
                <a:latin typeface="Times New Roman" panose="02020603050405020304" pitchFamily="18" charset="0"/>
                <a:cs typeface="Times New Roman" panose="02020603050405020304" pitchFamily="18" charset="0"/>
              </a:rPr>
              <a:t>给定观测序列和    的情况下，在时刻</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隐状态为</a:t>
            </a:r>
            <a:r>
              <a:rPr lang="en-US" altLang="zh-CN" dirty="0" smtClean="0">
                <a:latin typeface="Times New Roman" panose="02020603050405020304" pitchFamily="18" charset="0"/>
                <a:cs typeface="Times New Roman" panose="02020603050405020304" pitchFamily="18" charset="0"/>
              </a:rPr>
              <a:t>q</a:t>
            </a:r>
            <a:r>
              <a:rPr lang="en-US" altLang="zh-CN" baseline="-25000"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且在</a:t>
            </a:r>
            <a:r>
              <a:rPr lang="en-US" altLang="zh-CN" dirty="0">
                <a:latin typeface="Times New Roman" panose="02020603050405020304" pitchFamily="18" charset="0"/>
                <a:cs typeface="Times New Roman" panose="02020603050405020304" pitchFamily="18" charset="0"/>
              </a:rPr>
              <a:t>t+1</a:t>
            </a:r>
            <a:r>
              <a:rPr lang="zh-CN" altLang="en-US" dirty="0">
                <a:latin typeface="Times New Roman" panose="02020603050405020304" pitchFamily="18" charset="0"/>
                <a:cs typeface="Times New Roman" panose="02020603050405020304" pitchFamily="18" charset="0"/>
              </a:rPr>
              <a:t>时刻隐状态</a:t>
            </a:r>
            <a:r>
              <a:rPr lang="zh-CN" altLang="en-US" dirty="0" smtClean="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j</a:t>
            </a:r>
            <a:r>
              <a:rPr lang="zh-CN" altLang="en-US" dirty="0" smtClean="0">
                <a:latin typeface="Times New Roman" panose="02020603050405020304" pitchFamily="18" charset="0"/>
                <a:cs typeface="Times New Roman" panose="02020603050405020304" pitchFamily="18" charset="0"/>
              </a:rPr>
              <a:t>的概率可以表示为：</a:t>
            </a:r>
            <a:endParaRPr lang="zh-CN" altLang="en-US" dirty="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433447479"/>
              </p:ext>
            </p:extLst>
          </p:nvPr>
        </p:nvGraphicFramePr>
        <p:xfrm>
          <a:off x="3635896" y="1484784"/>
          <a:ext cx="323850" cy="412750"/>
        </p:xfrm>
        <a:graphic>
          <a:graphicData uri="http://schemas.openxmlformats.org/presentationml/2006/ole">
            <mc:AlternateContent xmlns:mc="http://schemas.openxmlformats.org/markup-compatibility/2006">
              <mc:Choice xmlns:v="urn:schemas-microsoft-com:vml" Requires="v">
                <p:oleObj spid="_x0000_s98306" name="Equation" r:id="rId3" imgW="139579" imgH="177646" progId="Equation.DSMT4">
                  <p:embed/>
                </p:oleObj>
              </mc:Choice>
              <mc:Fallback>
                <p:oleObj name="Equation" r:id="rId3" imgW="139579" imgH="17764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1484784"/>
                        <a:ext cx="3238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1143354"/>
              </p:ext>
            </p:extLst>
          </p:nvPr>
        </p:nvGraphicFramePr>
        <p:xfrm>
          <a:off x="2411760" y="2564904"/>
          <a:ext cx="4624876" cy="648072"/>
        </p:xfrm>
        <a:graphic>
          <a:graphicData uri="http://schemas.openxmlformats.org/presentationml/2006/ole">
            <mc:AlternateContent xmlns:mc="http://schemas.openxmlformats.org/markup-compatibility/2006">
              <mc:Choice xmlns:v="urn:schemas-microsoft-com:vml" Requires="v">
                <p:oleObj spid="_x0000_s98307" name="Equation" r:id="rId5" imgW="1993680" imgH="279360" progId="Equation.DSMT4">
                  <p:embed/>
                </p:oleObj>
              </mc:Choice>
              <mc:Fallback>
                <p:oleObj name="Equation" r:id="rId5" imgW="1993680" imgH="279360" progId="Equation.DSMT4">
                  <p:embed/>
                  <p:pic>
                    <p:nvPicPr>
                      <p:cNvPr id="0" name=""/>
                      <p:cNvPicPr/>
                      <p:nvPr/>
                    </p:nvPicPr>
                    <p:blipFill>
                      <a:blip r:embed="rId6"/>
                      <a:stretch>
                        <a:fillRect/>
                      </a:stretch>
                    </p:blipFill>
                    <p:spPr>
                      <a:xfrm>
                        <a:off x="2411760" y="2564904"/>
                        <a:ext cx="4624876" cy="648072"/>
                      </a:xfrm>
                      <a:prstGeom prst="rect">
                        <a:avLst/>
                      </a:prstGeom>
                    </p:spPr>
                  </p:pic>
                </p:oleObj>
              </mc:Fallback>
            </mc:AlternateContent>
          </a:graphicData>
        </a:graphic>
      </p:graphicFrame>
    </p:spTree>
    <p:extLst>
      <p:ext uri="{BB962C8B-B14F-4D97-AF65-F5344CB8AC3E}">
        <p14:creationId xmlns:p14="http://schemas.microsoft.com/office/powerpoint/2010/main" val="279483214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两个状态的联合概率</a:t>
            </a:r>
          </a:p>
        </p:txBody>
      </p:sp>
      <p:graphicFrame>
        <p:nvGraphicFramePr>
          <p:cNvPr id="4" name="对象 3"/>
          <p:cNvGraphicFramePr>
            <a:graphicFrameLocks noChangeAspect="1"/>
          </p:cNvGraphicFramePr>
          <p:nvPr>
            <p:extLst>
              <p:ext uri="{D42A27DB-BD31-4B8C-83A1-F6EECF244321}">
                <p14:modId xmlns:p14="http://schemas.microsoft.com/office/powerpoint/2010/main" val="1808793121"/>
              </p:ext>
            </p:extLst>
          </p:nvPr>
        </p:nvGraphicFramePr>
        <p:xfrm>
          <a:off x="1043608" y="1700808"/>
          <a:ext cx="5538788" cy="3532187"/>
        </p:xfrm>
        <a:graphic>
          <a:graphicData uri="http://schemas.openxmlformats.org/presentationml/2006/ole">
            <mc:AlternateContent xmlns:mc="http://schemas.openxmlformats.org/markup-compatibility/2006">
              <mc:Choice xmlns:v="urn:schemas-microsoft-com:vml" Requires="v">
                <p:oleObj spid="_x0000_s99330" name="Equation" r:id="rId3" imgW="2387520" imgH="1523880" progId="Equation.DSMT4">
                  <p:embed/>
                </p:oleObj>
              </mc:Choice>
              <mc:Fallback>
                <p:oleObj name="Equation" r:id="rId3" imgW="2387520" imgH="1523880" progId="Equation.DSMT4">
                  <p:embed/>
                  <p:pic>
                    <p:nvPicPr>
                      <p:cNvPr id="0" name=""/>
                      <p:cNvPicPr>
                        <a:picLocks noChangeAspect="1" noChangeArrowheads="1"/>
                      </p:cNvPicPr>
                      <p:nvPr/>
                    </p:nvPicPr>
                    <p:blipFill>
                      <a:blip r:embed="rId4"/>
                      <a:srcRect/>
                      <a:stretch>
                        <a:fillRect/>
                      </a:stretch>
                    </p:blipFill>
                    <p:spPr bwMode="auto">
                      <a:xfrm>
                        <a:off x="1043608" y="1700808"/>
                        <a:ext cx="5538788" cy="353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3333807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两个状态的联合概率</a:t>
            </a:r>
          </a:p>
        </p:txBody>
      </p:sp>
      <p:sp>
        <p:nvSpPr>
          <p:cNvPr id="3" name="内容占位符 2"/>
          <p:cNvSpPr>
            <a:spLocks noGrp="1"/>
          </p:cNvSpPr>
          <p:nvPr>
            <p:ph sz="quarter" idx="1"/>
          </p:nvPr>
        </p:nvSpPr>
        <p:spPr/>
        <p:txBody>
          <a:bodyPr/>
          <a:lstStyle/>
          <a:p>
            <a:pPr>
              <a:lnSpc>
                <a:spcPct val="120000"/>
              </a:lnSpc>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表示的是给定    的情况下，观测序列为</a:t>
            </a:r>
            <a:r>
              <a:rPr lang="en-US" altLang="zh-CN" dirty="0" smtClean="0">
                <a:latin typeface="Times New Roman" panose="02020603050405020304" pitchFamily="18" charset="0"/>
                <a:cs typeface="Times New Roman" panose="02020603050405020304" pitchFamily="18" charset="0"/>
              </a:rPr>
              <a:t>O</a:t>
            </a:r>
            <a:r>
              <a:rPr lang="zh-CN" altLang="en-US" dirty="0" smtClean="0">
                <a:latin typeface="Times New Roman" panose="02020603050405020304" pitchFamily="18" charset="0"/>
                <a:cs typeface="Times New Roman" panose="02020603050405020304" pitchFamily="18" charset="0"/>
              </a:rPr>
              <a:t>，同时第</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个时刻的隐状态为</a:t>
            </a:r>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且在</a:t>
            </a:r>
            <a:r>
              <a:rPr lang="en-US" altLang="zh-CN" dirty="0">
                <a:latin typeface="Times New Roman" panose="02020603050405020304" pitchFamily="18" charset="0"/>
                <a:cs typeface="Times New Roman" panose="02020603050405020304" pitchFamily="18" charset="0"/>
              </a:rPr>
              <a:t>t+1</a:t>
            </a:r>
            <a:r>
              <a:rPr lang="zh-CN" altLang="en-US" dirty="0">
                <a:latin typeface="Times New Roman" panose="02020603050405020304" pitchFamily="18" charset="0"/>
                <a:cs typeface="Times New Roman" panose="02020603050405020304" pitchFamily="18" charset="0"/>
              </a:rPr>
              <a:t>时刻隐状态为</a:t>
            </a:r>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概率。</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这个事件相当于给定    </a:t>
            </a:r>
            <a:r>
              <a:rPr lang="zh-CN" altLang="en-US" dirty="0">
                <a:latin typeface="Times New Roman" panose="02020603050405020304" pitchFamily="18" charset="0"/>
                <a:cs typeface="Times New Roman" panose="02020603050405020304" pitchFamily="18" charset="0"/>
              </a:rPr>
              <a:t>的情况下</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前</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个时刻的观测序列为                  ，且</a:t>
            </a:r>
            <a:r>
              <a:rPr lang="zh-CN" altLang="en-US" dirty="0">
                <a:latin typeface="Times New Roman" panose="02020603050405020304" pitchFamily="18" charset="0"/>
                <a:cs typeface="Times New Roman" panose="02020603050405020304" pitchFamily="18" charset="0"/>
              </a:rPr>
              <a:t>第</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个时刻的隐状态为</a:t>
            </a:r>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i </a:t>
            </a:r>
            <a:r>
              <a:rPr lang="zh-CN" altLang="en-US" dirty="0" smtClean="0">
                <a:latin typeface="Times New Roman" panose="02020603050405020304" pitchFamily="18" charset="0"/>
                <a:cs typeface="Times New Roman" panose="02020603050405020304" pitchFamily="18" charset="0"/>
              </a:rPr>
              <a:t>，同时第</a:t>
            </a:r>
            <a:r>
              <a:rPr lang="en-US" altLang="zh-CN" dirty="0">
                <a:latin typeface="Times New Roman" panose="02020603050405020304" pitchFamily="18" charset="0"/>
                <a:cs typeface="Times New Roman" panose="02020603050405020304" pitchFamily="18" charset="0"/>
              </a:rPr>
              <a:t>t+1</a:t>
            </a:r>
            <a:r>
              <a:rPr lang="zh-CN" altLang="en-US" dirty="0">
                <a:latin typeface="Times New Roman" panose="02020603050405020304" pitchFamily="18" charset="0"/>
                <a:cs typeface="Times New Roman" panose="02020603050405020304" pitchFamily="18" charset="0"/>
              </a:rPr>
              <a:t>时刻隐状态为</a:t>
            </a:r>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j </a:t>
            </a:r>
            <a:r>
              <a:rPr lang="zh-CN" altLang="en-US" dirty="0" smtClean="0">
                <a:latin typeface="Times New Roman" panose="02020603050405020304" pitchFamily="18" charset="0"/>
                <a:cs typeface="Times New Roman" panose="02020603050405020304" pitchFamily="18" charset="0"/>
              </a:rPr>
              <a:t>，并且第</a:t>
            </a:r>
            <a:r>
              <a:rPr lang="en-US" altLang="zh-CN" dirty="0" smtClean="0">
                <a:latin typeface="Times New Roman" panose="02020603050405020304" pitchFamily="18" charset="0"/>
                <a:cs typeface="Times New Roman" panose="02020603050405020304" pitchFamily="18" charset="0"/>
              </a:rPr>
              <a:t>t+1</a:t>
            </a:r>
            <a:r>
              <a:rPr lang="zh-CN" altLang="en-US" dirty="0" smtClean="0">
                <a:latin typeface="Times New Roman" panose="02020603050405020304" pitchFamily="18" charset="0"/>
                <a:cs typeface="Times New Roman" panose="02020603050405020304" pitchFamily="18" charset="0"/>
              </a:rPr>
              <a:t>时刻的可观测状态为</a:t>
            </a:r>
            <a:r>
              <a:rPr lang="en-US" altLang="zh-CN" dirty="0" smtClean="0">
                <a:latin typeface="Times New Roman" panose="02020603050405020304" pitchFamily="18" charset="0"/>
                <a:cs typeface="Times New Roman" panose="02020603050405020304" pitchFamily="18" charset="0"/>
              </a:rPr>
              <a:t>o</a:t>
            </a:r>
            <a:r>
              <a:rPr lang="en-US" altLang="zh-CN" baseline="-25000" dirty="0" smtClean="0">
                <a:latin typeface="Times New Roman" panose="02020603050405020304" pitchFamily="18" charset="0"/>
                <a:cs typeface="Times New Roman" panose="02020603050405020304" pitchFamily="18" charset="0"/>
              </a:rPr>
              <a:t>t+1</a:t>
            </a:r>
            <a:r>
              <a:rPr lang="zh-CN" altLang="en-US" dirty="0" smtClean="0">
                <a:latin typeface="Times New Roman" panose="02020603050405020304" pitchFamily="18" charset="0"/>
                <a:cs typeface="Times New Roman" panose="02020603050405020304" pitchFamily="18" charset="0"/>
              </a:rPr>
              <a:t>，并且后面的时刻观测序列为</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175720936"/>
              </p:ext>
            </p:extLst>
          </p:nvPr>
        </p:nvGraphicFramePr>
        <p:xfrm>
          <a:off x="1259632" y="1484784"/>
          <a:ext cx="3024336" cy="583644"/>
        </p:xfrm>
        <a:graphic>
          <a:graphicData uri="http://schemas.openxmlformats.org/presentationml/2006/ole">
            <mc:AlternateContent xmlns:mc="http://schemas.openxmlformats.org/markup-compatibility/2006">
              <mc:Choice xmlns:v="urn:schemas-microsoft-com:vml" Requires="v">
                <p:oleObj spid="_x0000_s100354" name="Equation" r:id="rId3" imgW="1447560" imgH="279360" progId="Equation.DSMT4">
                  <p:embed/>
                </p:oleObj>
              </mc:Choice>
              <mc:Fallback>
                <p:oleObj name="Equation" r:id="rId3" imgW="1447560" imgH="279360" progId="Equation.DSMT4">
                  <p:embed/>
                  <p:pic>
                    <p:nvPicPr>
                      <p:cNvPr id="0" name=""/>
                      <p:cNvPicPr/>
                      <p:nvPr/>
                    </p:nvPicPr>
                    <p:blipFill>
                      <a:blip r:embed="rId4"/>
                      <a:stretch>
                        <a:fillRect/>
                      </a:stretch>
                    </p:blipFill>
                    <p:spPr>
                      <a:xfrm>
                        <a:off x="1259632" y="1484784"/>
                        <a:ext cx="3024336" cy="58364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26340446"/>
              </p:ext>
            </p:extLst>
          </p:nvPr>
        </p:nvGraphicFramePr>
        <p:xfrm>
          <a:off x="6300192" y="1556792"/>
          <a:ext cx="323850" cy="412750"/>
        </p:xfrm>
        <a:graphic>
          <a:graphicData uri="http://schemas.openxmlformats.org/presentationml/2006/ole">
            <mc:AlternateContent xmlns:mc="http://schemas.openxmlformats.org/markup-compatibility/2006">
              <mc:Choice xmlns:v="urn:schemas-microsoft-com:vml" Requires="v">
                <p:oleObj spid="_x0000_s100355" name="Equation" r:id="rId5" imgW="139579" imgH="177646" progId="Equation.DSMT4">
                  <p:embed/>
                </p:oleObj>
              </mc:Choice>
              <mc:Fallback>
                <p:oleObj name="Equation" r:id="rId5" imgW="139579"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1556792"/>
                        <a:ext cx="3238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672624015"/>
              </p:ext>
            </p:extLst>
          </p:nvPr>
        </p:nvGraphicFramePr>
        <p:xfrm>
          <a:off x="4211960" y="2996952"/>
          <a:ext cx="323850" cy="412750"/>
        </p:xfrm>
        <a:graphic>
          <a:graphicData uri="http://schemas.openxmlformats.org/presentationml/2006/ole">
            <mc:AlternateContent xmlns:mc="http://schemas.openxmlformats.org/markup-compatibility/2006">
              <mc:Choice xmlns:v="urn:schemas-microsoft-com:vml" Requires="v">
                <p:oleObj spid="_x0000_s100356" name="Equation" r:id="rId7" imgW="139579" imgH="177646" progId="Equation.DSMT4">
                  <p:embed/>
                </p:oleObj>
              </mc:Choice>
              <mc:Fallback>
                <p:oleObj name="Equation" r:id="rId7" imgW="139579"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2996952"/>
                        <a:ext cx="3238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94942653"/>
              </p:ext>
            </p:extLst>
          </p:nvPr>
        </p:nvGraphicFramePr>
        <p:xfrm>
          <a:off x="2627784" y="3501008"/>
          <a:ext cx="1486966" cy="504056"/>
        </p:xfrm>
        <a:graphic>
          <a:graphicData uri="http://schemas.openxmlformats.org/presentationml/2006/ole">
            <mc:AlternateContent xmlns:mc="http://schemas.openxmlformats.org/markup-compatibility/2006">
              <mc:Choice xmlns:v="urn:schemas-microsoft-com:vml" Requires="v">
                <p:oleObj spid="_x0000_s100357" name="Equation" r:id="rId8" imgW="749160" imgH="253800" progId="Equation.DSMT4">
                  <p:embed/>
                </p:oleObj>
              </mc:Choice>
              <mc:Fallback>
                <p:oleObj name="Equation" r:id="rId8" imgW="749160" imgH="253800" progId="Equation.DSMT4">
                  <p:embed/>
                  <p:pic>
                    <p:nvPicPr>
                      <p:cNvPr id="0" name=""/>
                      <p:cNvPicPr/>
                      <p:nvPr/>
                    </p:nvPicPr>
                    <p:blipFill>
                      <a:blip r:embed="rId9"/>
                      <a:stretch>
                        <a:fillRect/>
                      </a:stretch>
                    </p:blipFill>
                    <p:spPr>
                      <a:xfrm>
                        <a:off x="2627784" y="3501008"/>
                        <a:ext cx="1486966" cy="504056"/>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52149243"/>
              </p:ext>
            </p:extLst>
          </p:nvPr>
        </p:nvGraphicFramePr>
        <p:xfrm>
          <a:off x="1187624" y="4941168"/>
          <a:ext cx="2186508" cy="576064"/>
        </p:xfrm>
        <a:graphic>
          <a:graphicData uri="http://schemas.openxmlformats.org/presentationml/2006/ole">
            <mc:AlternateContent xmlns:mc="http://schemas.openxmlformats.org/markup-compatibility/2006">
              <mc:Choice xmlns:v="urn:schemas-microsoft-com:vml" Requires="v">
                <p:oleObj spid="_x0000_s100358" name="Equation" r:id="rId10" imgW="965160" imgH="253800" progId="Equation.DSMT4">
                  <p:embed/>
                </p:oleObj>
              </mc:Choice>
              <mc:Fallback>
                <p:oleObj name="Equation" r:id="rId10" imgW="965160" imgH="253800" progId="Equation.DSMT4">
                  <p:embed/>
                  <p:pic>
                    <p:nvPicPr>
                      <p:cNvPr id="0" name=""/>
                      <p:cNvPicPr>
                        <a:picLocks noChangeAspect="1" noChangeArrowheads="1"/>
                      </p:cNvPicPr>
                      <p:nvPr/>
                    </p:nvPicPr>
                    <p:blipFill>
                      <a:blip r:embed="rId11"/>
                      <a:srcRect/>
                      <a:stretch>
                        <a:fillRect/>
                      </a:stretch>
                    </p:blipFill>
                    <p:spPr bwMode="auto">
                      <a:xfrm>
                        <a:off x="1187624" y="4941168"/>
                        <a:ext cx="2186508" cy="576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132360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两个状态的联合概率</a:t>
            </a:r>
          </a:p>
        </p:txBody>
      </p:sp>
      <p:sp>
        <p:nvSpPr>
          <p:cNvPr id="3" name="内容占位符 2"/>
          <p:cNvSpPr>
            <a:spLocks noGrp="1"/>
          </p:cNvSpPr>
          <p:nvPr>
            <p:ph sz="quarter" idx="1"/>
          </p:nvPr>
        </p:nvSpPr>
        <p:spPr/>
        <p:txBody>
          <a:bodyPr/>
          <a:lstStyle/>
          <a:p>
            <a:r>
              <a:rPr lang="zh-CN" altLang="en-US" dirty="0" smtClean="0"/>
              <a:t>所以，</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381928258"/>
              </p:ext>
            </p:extLst>
          </p:nvPr>
        </p:nvGraphicFramePr>
        <p:xfrm>
          <a:off x="1403648" y="2060848"/>
          <a:ext cx="7099050" cy="720080"/>
        </p:xfrm>
        <a:graphic>
          <a:graphicData uri="http://schemas.openxmlformats.org/presentationml/2006/ole">
            <mc:AlternateContent xmlns:mc="http://schemas.openxmlformats.org/markup-compatibility/2006">
              <mc:Choice xmlns:v="urn:schemas-microsoft-com:vml" Requires="v">
                <p:oleObj spid="_x0000_s101378" name="Equation" r:id="rId3" imgW="2755800" imgH="279360" progId="Equation.DSMT4">
                  <p:embed/>
                </p:oleObj>
              </mc:Choice>
              <mc:Fallback>
                <p:oleObj name="Equation" r:id="rId3" imgW="2755800" imgH="279360" progId="Equation.DSMT4">
                  <p:embed/>
                  <p:pic>
                    <p:nvPicPr>
                      <p:cNvPr id="0" name=""/>
                      <p:cNvPicPr>
                        <a:picLocks noChangeAspect="1" noChangeArrowheads="1"/>
                      </p:cNvPicPr>
                      <p:nvPr/>
                    </p:nvPicPr>
                    <p:blipFill>
                      <a:blip r:embed="rId4"/>
                      <a:srcRect/>
                      <a:stretch>
                        <a:fillRect/>
                      </a:stretch>
                    </p:blipFill>
                    <p:spPr bwMode="auto">
                      <a:xfrm>
                        <a:off x="1403648" y="2060848"/>
                        <a:ext cx="7099050" cy="72008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4170243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r>
              <a:rPr lang="zh-CN" altLang="en-US" dirty="0" smtClean="0"/>
              <a:t>计算观测</a:t>
            </a:r>
            <a:r>
              <a:rPr lang="zh-CN" altLang="en-US" dirty="0"/>
              <a:t>序列为“红白红” 第二次的白色小球是从第二个盒子里取出</a:t>
            </a:r>
            <a:r>
              <a:rPr lang="zh-CN" altLang="en-US" dirty="0" smtClean="0"/>
              <a:t>的同时</a:t>
            </a:r>
            <a:r>
              <a:rPr lang="zh-CN" altLang="en-US" dirty="0"/>
              <a:t>第三</a:t>
            </a:r>
            <a:r>
              <a:rPr lang="zh-CN" altLang="en-US" dirty="0" smtClean="0"/>
              <a:t>次的红球是</a:t>
            </a:r>
            <a:r>
              <a:rPr lang="zh-CN" altLang="en-US" dirty="0"/>
              <a:t>从第</a:t>
            </a:r>
            <a:r>
              <a:rPr lang="en-US" altLang="zh-CN" dirty="0"/>
              <a:t>1</a:t>
            </a:r>
            <a:r>
              <a:rPr lang="zh-CN" altLang="en-US" dirty="0"/>
              <a:t>个盒子里取出的概率。</a:t>
            </a: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351827725"/>
              </p:ext>
            </p:extLst>
          </p:nvPr>
        </p:nvGraphicFramePr>
        <p:xfrm>
          <a:off x="1403350" y="3357563"/>
          <a:ext cx="2514600" cy="636587"/>
        </p:xfrm>
        <a:graphic>
          <a:graphicData uri="http://schemas.openxmlformats.org/presentationml/2006/ole">
            <mc:AlternateContent xmlns:mc="http://schemas.openxmlformats.org/markup-compatibility/2006">
              <mc:Choice xmlns:v="urn:schemas-microsoft-com:vml" Requires="v">
                <p:oleObj spid="_x0000_s102402" name="Equation" r:id="rId3" imgW="1104900" imgH="279400" progId="Equation.DSMT4">
                  <p:embed/>
                </p:oleObj>
              </mc:Choice>
              <mc:Fallback>
                <p:oleObj name="Equation" r:id="rId3" imgW="1104900" imgH="279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357563"/>
                        <a:ext cx="251460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465454722"/>
              </p:ext>
            </p:extLst>
          </p:nvPr>
        </p:nvGraphicFramePr>
        <p:xfrm>
          <a:off x="4787900" y="3357563"/>
          <a:ext cx="2914650" cy="1600200"/>
        </p:xfrm>
        <a:graphic>
          <a:graphicData uri="http://schemas.openxmlformats.org/presentationml/2006/ole">
            <mc:AlternateContent xmlns:mc="http://schemas.openxmlformats.org/markup-compatibility/2006">
              <mc:Choice xmlns:v="urn:schemas-microsoft-com:vml" Requires="v">
                <p:oleObj spid="_x0000_s102403" name="Equation" r:id="rId5" imgW="1295400" imgH="711200" progId="Equation.DSMT4">
                  <p:embed/>
                </p:oleObj>
              </mc:Choice>
              <mc:Fallback>
                <p:oleObj name="Equation" r:id="rId5" imgW="1295400" imgH="71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3357563"/>
                        <a:ext cx="2914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21218891"/>
              </p:ext>
            </p:extLst>
          </p:nvPr>
        </p:nvGraphicFramePr>
        <p:xfrm>
          <a:off x="2268538" y="4797425"/>
          <a:ext cx="2305050" cy="1676400"/>
        </p:xfrm>
        <a:graphic>
          <a:graphicData uri="http://schemas.openxmlformats.org/presentationml/2006/ole">
            <mc:AlternateContent xmlns:mc="http://schemas.openxmlformats.org/markup-compatibility/2006">
              <mc:Choice xmlns:v="urn:schemas-microsoft-com:vml" Requires="v">
                <p:oleObj spid="_x0000_s102404" name="Equation" r:id="rId7" imgW="977900" imgH="711200" progId="Equation.DSMT4">
                  <p:embed/>
                </p:oleObj>
              </mc:Choice>
              <mc:Fallback>
                <p:oleObj name="Equation" r:id="rId7" imgW="977900" imgH="71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4797425"/>
                        <a:ext cx="23050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0337154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graphicFrame>
        <p:nvGraphicFramePr>
          <p:cNvPr id="4" name="内容占位符 3"/>
          <p:cNvGraphicFramePr>
            <a:graphicFrameLocks noGrp="1" noChangeAspect="1"/>
          </p:cNvGraphicFramePr>
          <p:nvPr>
            <p:ph sz="quarter" idx="1"/>
            <p:extLst>
              <p:ext uri="{D42A27DB-BD31-4B8C-83A1-F6EECF244321}">
                <p14:modId xmlns:p14="http://schemas.microsoft.com/office/powerpoint/2010/main" val="3658130425"/>
              </p:ext>
            </p:extLst>
          </p:nvPr>
        </p:nvGraphicFramePr>
        <p:xfrm>
          <a:off x="1043608" y="1700809"/>
          <a:ext cx="5254000" cy="4824536"/>
        </p:xfrm>
        <a:graphic>
          <a:graphicData uri="http://schemas.openxmlformats.org/presentationml/2006/ole">
            <mc:AlternateContent xmlns:mc="http://schemas.openxmlformats.org/markup-compatibility/2006">
              <mc:Choice xmlns:v="urn:schemas-microsoft-com:vml" Requires="v">
                <p:oleObj spid="_x0000_s103426" name="Equation" r:id="rId3" imgW="2019240" imgH="1854000" progId="Equation.DSMT4">
                  <p:embed/>
                </p:oleObj>
              </mc:Choice>
              <mc:Fallback>
                <p:oleObj name="Equation" r:id="rId3" imgW="2019240" imgH="1854000" progId="Equation.DSMT4">
                  <p:embed/>
                  <p:pic>
                    <p:nvPicPr>
                      <p:cNvPr id="0" name=""/>
                      <p:cNvPicPr>
                        <a:picLocks noChangeAspect="1" noChangeArrowheads="1"/>
                      </p:cNvPicPr>
                      <p:nvPr/>
                    </p:nvPicPr>
                    <p:blipFill>
                      <a:blip r:embed="rId4"/>
                      <a:srcRect/>
                      <a:stretch>
                        <a:fillRect/>
                      </a:stretch>
                    </p:blipFill>
                    <p:spPr bwMode="auto">
                      <a:xfrm>
                        <a:off x="1043608" y="1700809"/>
                        <a:ext cx="5254000" cy="482453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36904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t>根据观测</a:t>
            </a:r>
            <a:r>
              <a:rPr lang="zh-CN" altLang="en-US" dirty="0"/>
              <a:t>独立性</a:t>
            </a:r>
            <a:r>
              <a:rPr lang="zh-CN" altLang="en-US" dirty="0" smtClean="0"/>
              <a:t>假设，有</a:t>
            </a:r>
            <a:endParaRPr lang="en-US" altLang="zh-CN" dirty="0" smtClean="0"/>
          </a:p>
          <a:p>
            <a:pPr>
              <a:lnSpc>
                <a:spcPct val="120000"/>
              </a:lnSpc>
            </a:pPr>
            <a:endParaRPr lang="en-US" altLang="zh-CN" dirty="0"/>
          </a:p>
          <a:p>
            <a:pPr>
              <a:lnSpc>
                <a:spcPct val="120000"/>
              </a:lnSpc>
            </a:pPr>
            <a:r>
              <a:rPr lang="zh-CN" altLang="en-US" dirty="0" smtClean="0"/>
              <a:t>同时引入齐次马尔可夫假设，即隐变量的每一个状态只与它的上一个状态有关。根据齐次马尔可夫假设，有</a:t>
            </a:r>
            <a:endParaRPr lang="en-US" altLang="zh-CN" dirty="0" smtClean="0"/>
          </a:p>
          <a:p>
            <a:pPr>
              <a:lnSpc>
                <a:spcPct val="120000"/>
              </a:lnSpc>
            </a:pPr>
            <a:endParaRPr lang="en-US" altLang="zh-CN" dirty="0"/>
          </a:p>
          <a:p>
            <a:pPr>
              <a:lnSpc>
                <a:spcPct val="120000"/>
              </a:lnSpc>
            </a:pPr>
            <a:r>
              <a:rPr lang="zh-CN" altLang="en-US" dirty="0" smtClean="0"/>
              <a:t>所以</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060908710"/>
              </p:ext>
            </p:extLst>
          </p:nvPr>
        </p:nvGraphicFramePr>
        <p:xfrm>
          <a:off x="1187624" y="1988840"/>
          <a:ext cx="7473950" cy="612775"/>
        </p:xfrm>
        <a:graphic>
          <a:graphicData uri="http://schemas.openxmlformats.org/presentationml/2006/ole">
            <mc:AlternateContent xmlns:mc="http://schemas.openxmlformats.org/markup-compatibility/2006">
              <mc:Choice xmlns:v="urn:schemas-microsoft-com:vml" Requires="v">
                <p:oleObj spid="_x0000_s9296" name="Equation" r:id="rId3" imgW="3403440" imgH="279360" progId="Equation.DSMT4">
                  <p:embed/>
                </p:oleObj>
              </mc:Choice>
              <mc:Fallback>
                <p:oleObj name="Equation" r:id="rId3" imgW="3403440" imgH="279360" progId="Equation.DSMT4">
                  <p:embed/>
                  <p:pic>
                    <p:nvPicPr>
                      <p:cNvPr id="0" name="对象 3"/>
                      <p:cNvPicPr>
                        <a:picLocks noChangeAspect="1" noChangeArrowheads="1"/>
                      </p:cNvPicPr>
                      <p:nvPr/>
                    </p:nvPicPr>
                    <p:blipFill>
                      <a:blip r:embed="rId4"/>
                      <a:srcRect/>
                      <a:stretch>
                        <a:fillRect/>
                      </a:stretch>
                    </p:blipFill>
                    <p:spPr bwMode="auto">
                      <a:xfrm>
                        <a:off x="1187624" y="1988840"/>
                        <a:ext cx="74739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63317414"/>
              </p:ext>
            </p:extLst>
          </p:nvPr>
        </p:nvGraphicFramePr>
        <p:xfrm>
          <a:off x="1104900" y="4076700"/>
          <a:ext cx="7608888" cy="611188"/>
        </p:xfrm>
        <a:graphic>
          <a:graphicData uri="http://schemas.openxmlformats.org/presentationml/2006/ole">
            <mc:AlternateContent xmlns:mc="http://schemas.openxmlformats.org/markup-compatibility/2006">
              <mc:Choice xmlns:v="urn:schemas-microsoft-com:vml" Requires="v">
                <p:oleObj spid="_x0000_s9297" name="Equation" r:id="rId5" imgW="3466800" imgH="279360" progId="Equation.DSMT4">
                  <p:embed/>
                </p:oleObj>
              </mc:Choice>
              <mc:Fallback>
                <p:oleObj name="Equation" r:id="rId5" imgW="3466800" imgH="279360" progId="Equation.DSMT4">
                  <p:embed/>
                  <p:pic>
                    <p:nvPicPr>
                      <p:cNvPr id="0" name="对象 5"/>
                      <p:cNvPicPr>
                        <a:picLocks noChangeAspect="1" noChangeArrowheads="1"/>
                      </p:cNvPicPr>
                      <p:nvPr/>
                    </p:nvPicPr>
                    <p:blipFill>
                      <a:blip r:embed="rId6"/>
                      <a:srcRect/>
                      <a:stretch>
                        <a:fillRect/>
                      </a:stretch>
                    </p:blipFill>
                    <p:spPr bwMode="auto">
                      <a:xfrm>
                        <a:off x="1104900" y="4076700"/>
                        <a:ext cx="760888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48859364"/>
              </p:ext>
            </p:extLst>
          </p:nvPr>
        </p:nvGraphicFramePr>
        <p:xfrm>
          <a:off x="795338" y="5463181"/>
          <a:ext cx="8169150" cy="591543"/>
        </p:xfrm>
        <a:graphic>
          <a:graphicData uri="http://schemas.openxmlformats.org/presentationml/2006/ole">
            <mc:AlternateContent xmlns:mc="http://schemas.openxmlformats.org/markup-compatibility/2006">
              <mc:Choice xmlns:v="urn:schemas-microsoft-com:vml" Requires="v">
                <p:oleObj spid="_x0000_s9298" name="Equation" r:id="rId7" imgW="3860640" imgH="279360" progId="Equation.DSMT4">
                  <p:embed/>
                </p:oleObj>
              </mc:Choice>
              <mc:Fallback>
                <p:oleObj name="Equation" r:id="rId7" imgW="3860640" imgH="279360" progId="Equation.DSMT4">
                  <p:embed/>
                  <p:pic>
                    <p:nvPicPr>
                      <p:cNvPr id="0" name="对象 6"/>
                      <p:cNvPicPr>
                        <a:picLocks noChangeAspect="1" noChangeArrowheads="1"/>
                      </p:cNvPicPr>
                      <p:nvPr/>
                    </p:nvPicPr>
                    <p:blipFill>
                      <a:blip r:embed="rId8"/>
                      <a:srcRect/>
                      <a:stretch>
                        <a:fillRect/>
                      </a:stretch>
                    </p:blipFill>
                    <p:spPr bwMode="auto">
                      <a:xfrm>
                        <a:off x="795338" y="5463181"/>
                        <a:ext cx="8169150" cy="59154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92244321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更新</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766291100"/>
              </p:ext>
            </p:extLst>
          </p:nvPr>
        </p:nvGraphicFramePr>
        <p:xfrm>
          <a:off x="1043608" y="1700808"/>
          <a:ext cx="6067425" cy="2709863"/>
        </p:xfrm>
        <a:graphic>
          <a:graphicData uri="http://schemas.openxmlformats.org/presentationml/2006/ole">
            <mc:AlternateContent xmlns:mc="http://schemas.openxmlformats.org/markup-compatibility/2006">
              <mc:Choice xmlns:v="urn:schemas-microsoft-com:vml" Requires="v">
                <p:oleObj spid="_x0000_s104450" name="Equation" r:id="rId3" imgW="2730240" imgH="1218960" progId="Equation.DSMT4">
                  <p:embed/>
                </p:oleObj>
              </mc:Choice>
              <mc:Fallback>
                <p:oleObj name="Equation" r:id="rId3" imgW="2730240" imgH="1218960" progId="Equation.DSMT4">
                  <p:embed/>
                  <p:pic>
                    <p:nvPicPr>
                      <p:cNvPr id="0" name=""/>
                      <p:cNvPicPr/>
                      <p:nvPr/>
                    </p:nvPicPr>
                    <p:blipFill>
                      <a:blip r:embed="rId4"/>
                      <a:stretch>
                        <a:fillRect/>
                      </a:stretch>
                    </p:blipFill>
                    <p:spPr>
                      <a:xfrm>
                        <a:off x="1043608" y="1700808"/>
                        <a:ext cx="6067425" cy="270986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79744350"/>
              </p:ext>
            </p:extLst>
          </p:nvPr>
        </p:nvGraphicFramePr>
        <p:xfrm>
          <a:off x="2123728" y="692696"/>
          <a:ext cx="3163893" cy="792088"/>
        </p:xfrm>
        <a:graphic>
          <a:graphicData uri="http://schemas.openxmlformats.org/presentationml/2006/ole">
            <mc:AlternateContent xmlns:mc="http://schemas.openxmlformats.org/markup-compatibility/2006">
              <mc:Choice xmlns:v="urn:schemas-microsoft-com:vml" Requires="v">
                <p:oleObj spid="_x0000_s104451" name="Equation" r:id="rId5" imgW="1015559" imgH="253890" progId="Equation.DSMT4">
                  <p:embed/>
                </p:oleObj>
              </mc:Choice>
              <mc:Fallback>
                <p:oleObj name="Equation" r:id="rId5" imgW="1015559" imgH="25389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692696"/>
                        <a:ext cx="3163893" cy="7920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6365243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更新</a:t>
            </a:r>
            <a:endParaRPr lang="zh-CN" altLang="en-US" dirty="0"/>
          </a:p>
        </p:txBody>
      </p:sp>
      <p:graphicFrame>
        <p:nvGraphicFramePr>
          <p:cNvPr id="4" name="内容占位符 3"/>
          <p:cNvGraphicFramePr>
            <a:graphicFrameLocks noGrp="1" noChangeAspect="1"/>
          </p:cNvGraphicFramePr>
          <p:nvPr>
            <p:ph sz="quarter" idx="1"/>
            <p:extLst>
              <p:ext uri="{D42A27DB-BD31-4B8C-83A1-F6EECF244321}">
                <p14:modId xmlns:p14="http://schemas.microsoft.com/office/powerpoint/2010/main" val="1650437853"/>
              </p:ext>
            </p:extLst>
          </p:nvPr>
        </p:nvGraphicFramePr>
        <p:xfrm>
          <a:off x="900113" y="1800225"/>
          <a:ext cx="7777162" cy="4813300"/>
        </p:xfrm>
        <a:graphic>
          <a:graphicData uri="http://schemas.openxmlformats.org/presentationml/2006/ole">
            <mc:AlternateContent xmlns:mc="http://schemas.openxmlformats.org/markup-compatibility/2006">
              <mc:Choice xmlns:v="urn:schemas-microsoft-com:vml" Requires="v">
                <p:oleObj spid="_x0000_s105474" name="Equation" r:id="rId3" imgW="3365280" imgH="2082600" progId="Equation.DSMT4">
                  <p:embed/>
                </p:oleObj>
              </mc:Choice>
              <mc:Fallback>
                <p:oleObj name="Equation" r:id="rId3" imgW="3365280" imgH="2082600" progId="Equation.DSMT4">
                  <p:embed/>
                  <p:pic>
                    <p:nvPicPr>
                      <p:cNvPr id="0" name=""/>
                      <p:cNvPicPr>
                        <a:picLocks noChangeAspect="1" noChangeArrowheads="1"/>
                      </p:cNvPicPr>
                      <p:nvPr/>
                    </p:nvPicPr>
                    <p:blipFill>
                      <a:blip r:embed="rId4"/>
                      <a:srcRect/>
                      <a:stretch>
                        <a:fillRect/>
                      </a:stretch>
                    </p:blipFill>
                    <p:spPr bwMode="auto">
                      <a:xfrm>
                        <a:off x="900113" y="1800225"/>
                        <a:ext cx="7777162" cy="4813300"/>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65328023"/>
              </p:ext>
            </p:extLst>
          </p:nvPr>
        </p:nvGraphicFramePr>
        <p:xfrm>
          <a:off x="2124075" y="692150"/>
          <a:ext cx="3163888" cy="792163"/>
        </p:xfrm>
        <a:graphic>
          <a:graphicData uri="http://schemas.openxmlformats.org/presentationml/2006/ole">
            <mc:AlternateContent xmlns:mc="http://schemas.openxmlformats.org/markup-compatibility/2006">
              <mc:Choice xmlns:v="urn:schemas-microsoft-com:vml" Requires="v">
                <p:oleObj spid="_x0000_s105475" name="Equation" r:id="rId5" imgW="1015559" imgH="253890" progId="Equation.DSMT4">
                  <p:embed/>
                </p:oleObj>
              </mc:Choice>
              <mc:Fallback>
                <p:oleObj name="Equation" r:id="rId5" imgW="1015559" imgH="25389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692150"/>
                        <a:ext cx="316388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247629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更新</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174337794"/>
              </p:ext>
            </p:extLst>
          </p:nvPr>
        </p:nvGraphicFramePr>
        <p:xfrm>
          <a:off x="2124075" y="692150"/>
          <a:ext cx="3163888" cy="792163"/>
        </p:xfrm>
        <a:graphic>
          <a:graphicData uri="http://schemas.openxmlformats.org/presentationml/2006/ole">
            <mc:AlternateContent xmlns:mc="http://schemas.openxmlformats.org/markup-compatibility/2006">
              <mc:Choice xmlns:v="urn:schemas-microsoft-com:vml" Requires="v">
                <p:oleObj spid="_x0000_s106498" name="Equation" r:id="rId3" imgW="1015559" imgH="253890" progId="Equation.DSMT4">
                  <p:embed/>
                </p:oleObj>
              </mc:Choice>
              <mc:Fallback>
                <p:oleObj name="Equation" r:id="rId3" imgW="1015559" imgH="2538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692150"/>
                        <a:ext cx="316388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Grp="1" noChangeAspect="1"/>
          </p:cNvGraphicFramePr>
          <p:nvPr>
            <p:extLst>
              <p:ext uri="{D42A27DB-BD31-4B8C-83A1-F6EECF244321}">
                <p14:modId xmlns:p14="http://schemas.microsoft.com/office/powerpoint/2010/main" val="1202967227"/>
              </p:ext>
            </p:extLst>
          </p:nvPr>
        </p:nvGraphicFramePr>
        <p:xfrm>
          <a:off x="827584" y="1700808"/>
          <a:ext cx="8186191" cy="4720332"/>
        </p:xfrm>
        <a:graphic>
          <a:graphicData uri="http://schemas.openxmlformats.org/presentationml/2006/ole">
            <mc:AlternateContent xmlns:mc="http://schemas.openxmlformats.org/markup-compatibility/2006">
              <mc:Choice xmlns:v="urn:schemas-microsoft-com:vml" Requires="v">
                <p:oleObj spid="_x0000_s106499" name="Equation" r:id="rId5" imgW="3568680" imgH="2057400" progId="Equation.DSMT4">
                  <p:embed/>
                </p:oleObj>
              </mc:Choice>
              <mc:Fallback>
                <p:oleObj name="Equation" r:id="rId5" imgW="3568680" imgH="2057400" progId="Equation.DSMT4">
                  <p:embed/>
                  <p:pic>
                    <p:nvPicPr>
                      <p:cNvPr id="0" name=""/>
                      <p:cNvPicPr>
                        <a:picLocks noGrp="1" noChangeAspect="1" noChangeArrowheads="1"/>
                      </p:cNvPicPr>
                      <p:nvPr/>
                    </p:nvPicPr>
                    <p:blipFill>
                      <a:blip r:embed="rId6"/>
                      <a:srcRect/>
                      <a:stretch>
                        <a:fillRect/>
                      </a:stretch>
                    </p:blipFill>
                    <p:spPr bwMode="auto">
                      <a:xfrm>
                        <a:off x="827584" y="1700808"/>
                        <a:ext cx="8186191" cy="472033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2575164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在中文分词中，如果只有未分过词的普通语料，可以使用这些语料进行训练。</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首先，已有的语料是观测序列，随机给定一个初始的                            ，根据这些条件就可以得到</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根据                                            可以更新</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不断</a:t>
            </a:r>
            <a:r>
              <a:rPr lang="zh-CN" altLang="en-US" dirty="0" smtClean="0">
                <a:latin typeface="Times New Roman" panose="02020603050405020304" pitchFamily="18" charset="0"/>
                <a:cs typeface="Times New Roman" panose="02020603050405020304" pitchFamily="18" charset="0"/>
              </a:rPr>
              <a:t>重复，直到                       不再改变。</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093518356"/>
              </p:ext>
            </p:extLst>
          </p:nvPr>
        </p:nvGraphicFramePr>
        <p:xfrm>
          <a:off x="1619672" y="2996953"/>
          <a:ext cx="2304256" cy="576932"/>
        </p:xfrm>
        <a:graphic>
          <a:graphicData uri="http://schemas.openxmlformats.org/presentationml/2006/ole">
            <mc:AlternateContent xmlns:mc="http://schemas.openxmlformats.org/markup-compatibility/2006">
              <mc:Choice xmlns:v="urn:schemas-microsoft-com:vml" Requires="v">
                <p:oleObj spid="_x0000_s107522" name="Equation" r:id="rId4" imgW="1015559" imgH="253890" progId="Equation.DSMT4">
                  <p:embed/>
                </p:oleObj>
              </mc:Choice>
              <mc:Fallback>
                <p:oleObj name="Equation" r:id="rId4" imgW="1015559" imgH="25389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2996953"/>
                        <a:ext cx="2304256" cy="576932"/>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23550635"/>
              </p:ext>
            </p:extLst>
          </p:nvPr>
        </p:nvGraphicFramePr>
        <p:xfrm>
          <a:off x="1259632" y="3573016"/>
          <a:ext cx="3744913" cy="560388"/>
        </p:xfrm>
        <a:graphic>
          <a:graphicData uri="http://schemas.openxmlformats.org/presentationml/2006/ole">
            <mc:AlternateContent xmlns:mc="http://schemas.openxmlformats.org/markup-compatibility/2006">
              <mc:Choice xmlns:v="urn:schemas-microsoft-com:vml" Requires="v">
                <p:oleObj spid="_x0000_s107523" name="Equation" r:id="rId6" imgW="1701720" imgH="253800" progId="Equation.DSMT4">
                  <p:embed/>
                </p:oleObj>
              </mc:Choice>
              <mc:Fallback>
                <p:oleObj name="Equation" r:id="rId6" imgW="1701720" imgH="253800" progId="Equation.DSMT4">
                  <p:embed/>
                  <p:pic>
                    <p:nvPicPr>
                      <p:cNvPr id="0" name=""/>
                      <p:cNvPicPr>
                        <a:picLocks noChangeAspect="1" noChangeArrowheads="1"/>
                      </p:cNvPicPr>
                      <p:nvPr/>
                    </p:nvPicPr>
                    <p:blipFill>
                      <a:blip r:embed="rId7"/>
                      <a:srcRect/>
                      <a:stretch>
                        <a:fillRect/>
                      </a:stretch>
                    </p:blipFill>
                    <p:spPr bwMode="auto">
                      <a:xfrm>
                        <a:off x="1259632" y="3573016"/>
                        <a:ext cx="374491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46457963"/>
              </p:ext>
            </p:extLst>
          </p:nvPr>
        </p:nvGraphicFramePr>
        <p:xfrm>
          <a:off x="1979712" y="4076700"/>
          <a:ext cx="3494088" cy="560388"/>
        </p:xfrm>
        <a:graphic>
          <a:graphicData uri="http://schemas.openxmlformats.org/presentationml/2006/ole">
            <mc:AlternateContent xmlns:mc="http://schemas.openxmlformats.org/markup-compatibility/2006">
              <mc:Choice xmlns:v="urn:schemas-microsoft-com:vml" Requires="v">
                <p:oleObj spid="_x0000_s107524" name="Equation" r:id="rId8" imgW="1587240" imgH="253800" progId="Equation.DSMT4">
                  <p:embed/>
                </p:oleObj>
              </mc:Choice>
              <mc:Fallback>
                <p:oleObj name="Equation" r:id="rId8" imgW="1587240" imgH="253800" progId="Equation.DSMT4">
                  <p:embed/>
                  <p:pic>
                    <p:nvPicPr>
                      <p:cNvPr id="0" name=""/>
                      <p:cNvPicPr>
                        <a:picLocks noChangeAspect="1" noChangeArrowheads="1"/>
                      </p:cNvPicPr>
                      <p:nvPr/>
                    </p:nvPicPr>
                    <p:blipFill>
                      <a:blip r:embed="rId9"/>
                      <a:srcRect/>
                      <a:stretch>
                        <a:fillRect/>
                      </a:stretch>
                    </p:blipFill>
                    <p:spPr bwMode="auto">
                      <a:xfrm>
                        <a:off x="1979712" y="4076700"/>
                        <a:ext cx="34940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546794872"/>
              </p:ext>
            </p:extLst>
          </p:nvPr>
        </p:nvGraphicFramePr>
        <p:xfrm>
          <a:off x="6804248" y="4077072"/>
          <a:ext cx="2305050" cy="576263"/>
        </p:xfrm>
        <a:graphic>
          <a:graphicData uri="http://schemas.openxmlformats.org/presentationml/2006/ole">
            <mc:AlternateContent xmlns:mc="http://schemas.openxmlformats.org/markup-compatibility/2006">
              <mc:Choice xmlns:v="urn:schemas-microsoft-com:vml" Requires="v">
                <p:oleObj spid="_x0000_s107525" name="Equation" r:id="rId10" imgW="1015559" imgH="253890" progId="Equation.DSMT4">
                  <p:embed/>
                </p:oleObj>
              </mc:Choice>
              <mc:Fallback>
                <p:oleObj name="Equation" r:id="rId10" imgW="1015559" imgH="25389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248" y="4077072"/>
                        <a:ext cx="23050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227177482"/>
              </p:ext>
            </p:extLst>
          </p:nvPr>
        </p:nvGraphicFramePr>
        <p:xfrm>
          <a:off x="3563888" y="4653136"/>
          <a:ext cx="1873250" cy="576263"/>
        </p:xfrm>
        <a:graphic>
          <a:graphicData uri="http://schemas.openxmlformats.org/presentationml/2006/ole">
            <mc:AlternateContent xmlns:mc="http://schemas.openxmlformats.org/markup-compatibility/2006">
              <mc:Choice xmlns:v="urn:schemas-microsoft-com:vml" Requires="v">
                <p:oleObj spid="_x0000_s107526" name="Equation" r:id="rId11" imgW="825480" imgH="253800" progId="Equation.DSMT4">
                  <p:embed/>
                </p:oleObj>
              </mc:Choice>
              <mc:Fallback>
                <p:oleObj name="Equation" r:id="rId11" imgW="825480" imgH="253800" progId="Equation.DSMT4">
                  <p:embed/>
                  <p:pic>
                    <p:nvPicPr>
                      <p:cNvPr id="0" name=""/>
                      <p:cNvPicPr>
                        <a:picLocks noChangeAspect="1" noChangeArrowheads="1"/>
                      </p:cNvPicPr>
                      <p:nvPr/>
                    </p:nvPicPr>
                    <p:blipFill>
                      <a:blip r:embed="rId12"/>
                      <a:srcRect/>
                      <a:stretch>
                        <a:fillRect/>
                      </a:stretch>
                    </p:blipFill>
                    <p:spPr bwMode="auto">
                      <a:xfrm>
                        <a:off x="3563888" y="4653136"/>
                        <a:ext cx="18732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1707142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维特比算法、</a:t>
            </a:r>
            <a:r>
              <a:rPr lang="en-US" altLang="zh-CN" dirty="0" smtClean="0"/>
              <a:t>HMM</a:t>
            </a:r>
            <a:r>
              <a:rPr lang="zh-CN" altLang="en-US" dirty="0" smtClean="0"/>
              <a:t>和中文分词</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1320987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维特比算法复习</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279" y="1976192"/>
            <a:ext cx="7468642" cy="3515216"/>
          </a:xfrm>
          <a:prstGeom prst="rect">
            <a:avLst/>
          </a:prstGeom>
        </p:spPr>
      </p:pic>
    </p:spTree>
    <p:extLst>
      <p:ext uri="{BB962C8B-B14F-4D97-AF65-F5344CB8AC3E}">
        <p14:creationId xmlns:p14="http://schemas.microsoft.com/office/powerpoint/2010/main" val="427505277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pic>
        <p:nvPicPr>
          <p:cNvPr id="6" name="内容占位符 5" descr="屏幕剪辑"/>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59632" y="1772816"/>
            <a:ext cx="7041081" cy="4248472"/>
          </a:xfrm>
        </p:spPr>
      </p:pic>
    </p:spTree>
    <p:extLst>
      <p:ext uri="{BB962C8B-B14F-4D97-AF65-F5344CB8AC3E}">
        <p14:creationId xmlns:p14="http://schemas.microsoft.com/office/powerpoint/2010/main" val="4179280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r>
              <a:rPr lang="zh-CN" altLang="en-US" dirty="0" smtClean="0"/>
              <a:t>的第三个问题</a:t>
            </a:r>
            <a:endParaRPr lang="zh-CN" altLang="en-US" dirty="0"/>
          </a:p>
        </p:txBody>
      </p:sp>
      <p:sp>
        <p:nvSpPr>
          <p:cNvPr id="3" name="内容占位符 2"/>
          <p:cNvSpPr>
            <a:spLocks noGrp="1"/>
          </p:cNvSpPr>
          <p:nvPr>
            <p:ph sz="quarter" idx="1"/>
          </p:nvPr>
        </p:nvSpPr>
        <p:spPr/>
        <p:txBody>
          <a:bodyPr/>
          <a:lstStyle/>
          <a:p>
            <a:pPr lvl="0">
              <a:lnSpc>
                <a:spcPct val="120000"/>
              </a:lnSpc>
              <a:buClr>
                <a:srgbClr val="D34817"/>
              </a:buClr>
            </a:pPr>
            <a:r>
              <a:rPr lang="zh-CN" altLang="en-US" dirty="0">
                <a:solidFill>
                  <a:prstClr val="black"/>
                </a:solidFill>
              </a:rPr>
              <a:t>预测问题：</a:t>
            </a:r>
            <a:r>
              <a:rPr lang="zh-CN" altLang="en-US" dirty="0">
                <a:solidFill>
                  <a:prstClr val="black"/>
                </a:solidFill>
                <a:latin typeface="Times New Roman" panose="02020603050405020304" pitchFamily="18" charset="0"/>
                <a:cs typeface="Times New Roman" panose="02020603050405020304" pitchFamily="18" charset="0"/>
              </a:rPr>
              <a:t>给定模型                       ，和观测序列</a:t>
            </a:r>
            <a:r>
              <a:rPr lang="en-US" altLang="zh-CN" dirty="0">
                <a:solidFill>
                  <a:prstClr val="black"/>
                </a:solidFill>
                <a:latin typeface="Times New Roman" panose="02020603050405020304" pitchFamily="18" charset="0"/>
                <a:cs typeface="Times New Roman" panose="02020603050405020304" pitchFamily="18" charset="0"/>
              </a:rPr>
              <a:t>O</a:t>
            </a:r>
            <a:r>
              <a:rPr lang="zh-CN" altLang="en-US" dirty="0">
                <a:solidFill>
                  <a:prstClr val="black"/>
                </a:solidFill>
                <a:latin typeface="Times New Roman" panose="02020603050405020304" pitchFamily="18" charset="0"/>
                <a:cs typeface="Times New Roman" panose="02020603050405020304" pitchFamily="18" charset="0"/>
              </a:rPr>
              <a:t>，找到最有可能的的隐状态序列</a:t>
            </a:r>
            <a:r>
              <a:rPr lang="en-US" altLang="zh-CN" dirty="0">
                <a:solidFill>
                  <a:prstClr val="black"/>
                </a:solidFill>
                <a:latin typeface="Times New Roman" panose="02020603050405020304" pitchFamily="18" charset="0"/>
                <a:cs typeface="Times New Roman" panose="02020603050405020304" pitchFamily="18" charset="0"/>
              </a:rPr>
              <a:t>I</a:t>
            </a:r>
            <a:r>
              <a:rPr lang="zh-CN" altLang="en-US" dirty="0">
                <a:solidFill>
                  <a:prstClr val="black"/>
                </a:solidFill>
                <a:latin typeface="Times New Roman" panose="02020603050405020304" pitchFamily="18" charset="0"/>
                <a:cs typeface="Times New Roman" panose="02020603050405020304" pitchFamily="18" charset="0"/>
              </a:rPr>
              <a:t>。</a:t>
            </a:r>
            <a:endParaRPr lang="en-US" altLang="zh-CN" dirty="0">
              <a:solidFill>
                <a:prstClr val="black"/>
              </a:solidFill>
              <a:latin typeface="Times New Roman" panose="02020603050405020304" pitchFamily="18" charset="0"/>
              <a:cs typeface="Times New Roman" panose="02020603050405020304" pitchFamily="18" charset="0"/>
            </a:endParaRP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694493436"/>
              </p:ext>
            </p:extLst>
          </p:nvPr>
        </p:nvGraphicFramePr>
        <p:xfrm>
          <a:off x="4267200" y="1493838"/>
          <a:ext cx="1828800" cy="563562"/>
        </p:xfrm>
        <a:graphic>
          <a:graphicData uri="http://schemas.openxmlformats.org/presentationml/2006/ole">
            <mc:AlternateContent xmlns:mc="http://schemas.openxmlformats.org/markup-compatibility/2006">
              <mc:Choice xmlns:v="urn:schemas-microsoft-com:vml" Requires="v">
                <p:oleObj spid="_x0000_s108546" name="Equation" r:id="rId3" imgW="825500" imgH="254000" progId="Equation.DSMT4">
                  <p:embed/>
                </p:oleObj>
              </mc:Choice>
              <mc:Fallback>
                <p:oleObj name="Equation" r:id="rId3" imgW="8255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493838"/>
                        <a:ext cx="1828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61208834"/>
              </p:ext>
            </p:extLst>
          </p:nvPr>
        </p:nvGraphicFramePr>
        <p:xfrm>
          <a:off x="3733800" y="2438400"/>
          <a:ext cx="2051050" cy="609600"/>
        </p:xfrm>
        <a:graphic>
          <a:graphicData uri="http://schemas.openxmlformats.org/presentationml/2006/ole">
            <mc:AlternateContent xmlns:mc="http://schemas.openxmlformats.org/markup-compatibility/2006">
              <mc:Choice xmlns:v="urn:schemas-microsoft-com:vml" Requires="v">
                <p:oleObj spid="_x0000_s108547" name="Equation" r:id="rId5" imgW="939600" imgH="279360" progId="Equation.DSMT4">
                  <p:embed/>
                </p:oleObj>
              </mc:Choice>
              <mc:Fallback>
                <p:oleObj name="Equation" r:id="rId5" imgW="939600" imgH="2793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438400"/>
                        <a:ext cx="2051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035823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r>
              <a:rPr lang="zh-CN" altLang="en-US" dirty="0" smtClean="0"/>
              <a:t>与维特比算法</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定义变量         表示在</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时刻给定前</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个时刻的观测序列，隐状态为</a:t>
            </a:r>
            <a:r>
              <a:rPr lang="en-US" altLang="zh-CN"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的路径中，概率的最大值。</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在时刻</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，处于隐状态</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，且观测值是</a:t>
            </a:r>
            <a:r>
              <a:rPr lang="en-US" altLang="zh-CN" dirty="0" smtClean="0">
                <a:latin typeface="Times New Roman" panose="02020603050405020304" pitchFamily="18" charset="0"/>
                <a:cs typeface="Times New Roman" panose="02020603050405020304" pitchFamily="18" charset="0"/>
              </a:rPr>
              <a:t>o</a:t>
            </a:r>
            <a:r>
              <a:rPr lang="en-US" altLang="zh-CN" baseline="-25000"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的概率只可能是          ，所以                    ，时刻</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处于其他隐状态的可能计算方法与此相同，所以</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670982374"/>
              </p:ext>
            </p:extLst>
          </p:nvPr>
        </p:nvGraphicFramePr>
        <p:xfrm>
          <a:off x="1259632" y="2708920"/>
          <a:ext cx="6669930" cy="719382"/>
        </p:xfrm>
        <a:graphic>
          <a:graphicData uri="http://schemas.openxmlformats.org/presentationml/2006/ole">
            <mc:AlternateContent xmlns:mc="http://schemas.openxmlformats.org/markup-compatibility/2006">
              <mc:Choice xmlns:v="urn:schemas-microsoft-com:vml" Requires="v">
                <p:oleObj spid="_x0000_s109570" name="Equation" r:id="rId3" imgW="2603160" imgH="279360" progId="Equation.DSMT4">
                  <p:embed/>
                </p:oleObj>
              </mc:Choice>
              <mc:Fallback>
                <p:oleObj name="Equation" r:id="rId3" imgW="2603160" imgH="279360" progId="Equation.DSMT4">
                  <p:embed/>
                  <p:pic>
                    <p:nvPicPr>
                      <p:cNvPr id="0" name=""/>
                      <p:cNvPicPr/>
                      <p:nvPr/>
                    </p:nvPicPr>
                    <p:blipFill>
                      <a:blip r:embed="rId4"/>
                      <a:stretch>
                        <a:fillRect/>
                      </a:stretch>
                    </p:blipFill>
                    <p:spPr>
                      <a:xfrm>
                        <a:off x="1259632" y="2708920"/>
                        <a:ext cx="6669930" cy="71938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891538452"/>
              </p:ext>
            </p:extLst>
          </p:nvPr>
        </p:nvGraphicFramePr>
        <p:xfrm>
          <a:off x="1979712" y="4077072"/>
          <a:ext cx="720080" cy="506723"/>
        </p:xfrm>
        <a:graphic>
          <a:graphicData uri="http://schemas.openxmlformats.org/presentationml/2006/ole">
            <mc:AlternateContent xmlns:mc="http://schemas.openxmlformats.org/markup-compatibility/2006">
              <mc:Choice xmlns:v="urn:schemas-microsoft-com:vml" Requires="v">
                <p:oleObj spid="_x0000_s109571" name="Equation" r:id="rId5" imgW="342720" imgH="241200" progId="Equation.DSMT4">
                  <p:embed/>
                </p:oleObj>
              </mc:Choice>
              <mc:Fallback>
                <p:oleObj name="Equation" r:id="rId5" imgW="342720" imgH="241200" progId="Equation.DSMT4">
                  <p:embed/>
                  <p:pic>
                    <p:nvPicPr>
                      <p:cNvPr id="0" name=""/>
                      <p:cNvPicPr/>
                      <p:nvPr/>
                    </p:nvPicPr>
                    <p:blipFill>
                      <a:blip r:embed="rId6"/>
                      <a:stretch>
                        <a:fillRect/>
                      </a:stretch>
                    </p:blipFill>
                    <p:spPr>
                      <a:xfrm>
                        <a:off x="1979712" y="4077072"/>
                        <a:ext cx="720080" cy="50672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93346441"/>
              </p:ext>
            </p:extLst>
          </p:nvPr>
        </p:nvGraphicFramePr>
        <p:xfrm>
          <a:off x="3779912" y="4077072"/>
          <a:ext cx="1589087" cy="504825"/>
        </p:xfrm>
        <a:graphic>
          <a:graphicData uri="http://schemas.openxmlformats.org/presentationml/2006/ole">
            <mc:AlternateContent xmlns:mc="http://schemas.openxmlformats.org/markup-compatibility/2006">
              <mc:Choice xmlns:v="urn:schemas-microsoft-com:vml" Requires="v">
                <p:oleObj spid="_x0000_s109572" name="Equation" r:id="rId7" imgW="799920" imgH="253800" progId="Equation.DSMT4">
                  <p:embed/>
                </p:oleObj>
              </mc:Choice>
              <mc:Fallback>
                <p:oleObj name="Equation" r:id="rId7" imgW="799920" imgH="253800" progId="Equation.DSMT4">
                  <p:embed/>
                  <p:pic>
                    <p:nvPicPr>
                      <p:cNvPr id="0" name=""/>
                      <p:cNvPicPr/>
                      <p:nvPr/>
                    </p:nvPicPr>
                    <p:blipFill>
                      <a:blip r:embed="rId8"/>
                      <a:stretch>
                        <a:fillRect/>
                      </a:stretch>
                    </p:blipFill>
                    <p:spPr>
                      <a:xfrm>
                        <a:off x="3779912" y="4077072"/>
                        <a:ext cx="1589087" cy="50482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780491223"/>
              </p:ext>
            </p:extLst>
          </p:nvPr>
        </p:nvGraphicFramePr>
        <p:xfrm>
          <a:off x="3995936" y="5229200"/>
          <a:ext cx="2007392" cy="648072"/>
        </p:xfrm>
        <a:graphic>
          <a:graphicData uri="http://schemas.openxmlformats.org/presentationml/2006/ole">
            <mc:AlternateContent xmlns:mc="http://schemas.openxmlformats.org/markup-compatibility/2006">
              <mc:Choice xmlns:v="urn:schemas-microsoft-com:vml" Requires="v">
                <p:oleObj spid="_x0000_s109573" name="Equation" r:id="rId9" imgW="787320" imgH="253800" progId="Equation.DSMT4">
                  <p:embed/>
                </p:oleObj>
              </mc:Choice>
              <mc:Fallback>
                <p:oleObj name="Equation" r:id="rId9" imgW="787320" imgH="253800" progId="Equation.DSMT4">
                  <p:embed/>
                  <p:pic>
                    <p:nvPicPr>
                      <p:cNvPr id="0" name=""/>
                      <p:cNvPicPr>
                        <a:picLocks noChangeAspect="1" noChangeArrowheads="1"/>
                      </p:cNvPicPr>
                      <p:nvPr/>
                    </p:nvPicPr>
                    <p:blipFill>
                      <a:blip r:embed="rId10"/>
                      <a:srcRect/>
                      <a:stretch>
                        <a:fillRect/>
                      </a:stretch>
                    </p:blipFill>
                    <p:spPr bwMode="auto">
                      <a:xfrm>
                        <a:off x="3995936" y="5229200"/>
                        <a:ext cx="2007392" cy="648072"/>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82173073"/>
              </p:ext>
            </p:extLst>
          </p:nvPr>
        </p:nvGraphicFramePr>
        <p:xfrm>
          <a:off x="2627784" y="1484784"/>
          <a:ext cx="754714" cy="559048"/>
        </p:xfrm>
        <a:graphic>
          <a:graphicData uri="http://schemas.openxmlformats.org/presentationml/2006/ole">
            <mc:AlternateContent xmlns:mc="http://schemas.openxmlformats.org/markup-compatibility/2006">
              <mc:Choice xmlns:v="urn:schemas-microsoft-com:vml" Requires="v">
                <p:oleObj spid="_x0000_s109574" name="Equation" r:id="rId11" imgW="342720" imgH="253800" progId="Equation.DSMT4">
                  <p:embed/>
                </p:oleObj>
              </mc:Choice>
              <mc:Fallback>
                <p:oleObj name="Equation" r:id="rId11" imgW="342720" imgH="253800" progId="Equation.DSMT4">
                  <p:embed/>
                  <p:pic>
                    <p:nvPicPr>
                      <p:cNvPr id="0" name=""/>
                      <p:cNvPicPr/>
                      <p:nvPr/>
                    </p:nvPicPr>
                    <p:blipFill>
                      <a:blip r:embed="rId12"/>
                      <a:stretch>
                        <a:fillRect/>
                      </a:stretch>
                    </p:blipFill>
                    <p:spPr>
                      <a:xfrm>
                        <a:off x="2627784" y="1484784"/>
                        <a:ext cx="754714" cy="559048"/>
                      </a:xfrm>
                      <a:prstGeom prst="rect">
                        <a:avLst/>
                      </a:prstGeom>
                    </p:spPr>
                  </p:pic>
                </p:oleObj>
              </mc:Fallback>
            </mc:AlternateContent>
          </a:graphicData>
        </a:graphic>
      </p:graphicFrame>
    </p:spTree>
    <p:extLst>
      <p:ext uri="{BB962C8B-B14F-4D97-AF65-F5344CB8AC3E}">
        <p14:creationId xmlns:p14="http://schemas.microsoft.com/office/powerpoint/2010/main" val="347823337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a:t>
            </a:r>
            <a:r>
              <a:rPr lang="zh-CN" altLang="en-US" dirty="0"/>
              <a:t>与维特比算法</a:t>
            </a:r>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从第</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个时刻开始，</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908434510"/>
              </p:ext>
            </p:extLst>
          </p:nvPr>
        </p:nvGraphicFramePr>
        <p:xfrm>
          <a:off x="1331640" y="2564904"/>
          <a:ext cx="6689725" cy="1471613"/>
        </p:xfrm>
        <a:graphic>
          <a:graphicData uri="http://schemas.openxmlformats.org/presentationml/2006/ole">
            <mc:AlternateContent xmlns:mc="http://schemas.openxmlformats.org/markup-compatibility/2006">
              <mc:Choice xmlns:v="urn:schemas-microsoft-com:vml" Requires="v">
                <p:oleObj spid="_x0000_s110594" name="Equation" r:id="rId3" imgW="2781000" imgH="609480" progId="Equation.DSMT4">
                  <p:embed/>
                </p:oleObj>
              </mc:Choice>
              <mc:Fallback>
                <p:oleObj name="Equation" r:id="rId3" imgW="2781000" imgH="609480" progId="Equation.DSMT4">
                  <p:embed/>
                  <p:pic>
                    <p:nvPicPr>
                      <p:cNvPr id="0" name=""/>
                      <p:cNvPicPr>
                        <a:picLocks noChangeAspect="1" noChangeArrowheads="1"/>
                      </p:cNvPicPr>
                      <p:nvPr/>
                    </p:nvPicPr>
                    <p:blipFill>
                      <a:blip r:embed="rId4"/>
                      <a:srcRect/>
                      <a:stretch>
                        <a:fillRect/>
                      </a:stretch>
                    </p:blipFill>
                    <p:spPr bwMode="auto">
                      <a:xfrm>
                        <a:off x="1331640" y="2564904"/>
                        <a:ext cx="6689725" cy="1471613"/>
                      </a:xfrm>
                      <a:prstGeom prst="rect">
                        <a:avLst/>
                      </a:prstGeom>
                      <a:noFill/>
                      <a:ln>
                        <a:noFill/>
                      </a:ln>
                    </p:spPr>
                  </p:pic>
                </p:oleObj>
              </mc:Fallback>
            </mc:AlternateContent>
          </a:graphicData>
        </a:graphic>
      </p:graphicFrame>
      <p:pic>
        <p:nvPicPr>
          <p:cNvPr id="6" name="内容占位符 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5736" y="4509120"/>
            <a:ext cx="4589778" cy="2160240"/>
          </a:xfrm>
          <a:prstGeom prst="rect">
            <a:avLst/>
          </a:prstGeom>
        </p:spPr>
      </p:pic>
    </p:spTree>
    <p:extLst>
      <p:ext uri="{BB962C8B-B14F-4D97-AF65-F5344CB8AC3E}">
        <p14:creationId xmlns:p14="http://schemas.microsoft.com/office/powerpoint/2010/main" val="1133813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1560" y="2708920"/>
            <a:ext cx="8106931" cy="2655936"/>
          </a:xfrm>
          <a:prstGeom prst="rect">
            <a:avLst/>
          </a:prstGeom>
        </p:spPr>
      </p:pic>
      <p:sp>
        <p:nvSpPr>
          <p:cNvPr id="5" name="矩形标注 4"/>
          <p:cNvSpPr/>
          <p:nvPr/>
        </p:nvSpPr>
        <p:spPr>
          <a:xfrm>
            <a:off x="3995936" y="1628800"/>
            <a:ext cx="3794720" cy="612648"/>
          </a:xfrm>
          <a:prstGeom prst="wedgeRectCallout">
            <a:avLst>
              <a:gd name="adj1" fmla="val -26953"/>
              <a:gd name="adj2" fmla="val 1856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BMES</a:t>
            </a:r>
            <a:r>
              <a:rPr lang="zh-CN" altLang="en-US" sz="2400" dirty="0" smtClean="0"/>
              <a:t>之间满足马尔可夫链</a:t>
            </a:r>
            <a:endParaRPr lang="zh-CN" altLang="en-US" sz="2400" dirty="0"/>
          </a:p>
        </p:txBody>
      </p:sp>
      <p:sp>
        <p:nvSpPr>
          <p:cNvPr id="6" name="矩形标注 5"/>
          <p:cNvSpPr/>
          <p:nvPr/>
        </p:nvSpPr>
        <p:spPr>
          <a:xfrm>
            <a:off x="2771800" y="5661248"/>
            <a:ext cx="5544616" cy="828672"/>
          </a:xfrm>
          <a:prstGeom prst="wedgeRectCallout">
            <a:avLst>
              <a:gd name="adj1" fmla="val -48167"/>
              <a:gd name="adj2" fmla="val -134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各个汉字之间不满足马尔可夫链性质，每个汉字出现的概率只与隐状态有关</a:t>
            </a:r>
            <a:endParaRPr lang="zh-CN" altLang="en-US" sz="2400" dirty="0"/>
          </a:p>
        </p:txBody>
      </p:sp>
    </p:spTree>
    <p:extLst>
      <p:ext uri="{BB962C8B-B14F-4D97-AF65-F5344CB8AC3E}">
        <p14:creationId xmlns:p14="http://schemas.microsoft.com/office/powerpoint/2010/main" val="76304321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盒子球模型，观测序列“红白红”，求最有可能的隐状态序列。</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66427430"/>
              </p:ext>
            </p:extLst>
          </p:nvPr>
        </p:nvGraphicFramePr>
        <p:xfrm>
          <a:off x="1403350" y="3068960"/>
          <a:ext cx="2514600" cy="636587"/>
        </p:xfrm>
        <a:graphic>
          <a:graphicData uri="http://schemas.openxmlformats.org/presentationml/2006/ole">
            <mc:AlternateContent xmlns:mc="http://schemas.openxmlformats.org/markup-compatibility/2006">
              <mc:Choice xmlns:v="urn:schemas-microsoft-com:vml" Requires="v">
                <p:oleObj spid="_x0000_s111618" name="Equation" r:id="rId3" imgW="1104900" imgH="279400" progId="Equation.DSMT4">
                  <p:embed/>
                </p:oleObj>
              </mc:Choice>
              <mc:Fallback>
                <p:oleObj name="Equation" r:id="rId3" imgW="1104900" imgH="279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068960"/>
                        <a:ext cx="251460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648595424"/>
              </p:ext>
            </p:extLst>
          </p:nvPr>
        </p:nvGraphicFramePr>
        <p:xfrm>
          <a:off x="4787900" y="3068960"/>
          <a:ext cx="2914650" cy="1600200"/>
        </p:xfrm>
        <a:graphic>
          <a:graphicData uri="http://schemas.openxmlformats.org/presentationml/2006/ole">
            <mc:AlternateContent xmlns:mc="http://schemas.openxmlformats.org/markup-compatibility/2006">
              <mc:Choice xmlns:v="urn:schemas-microsoft-com:vml" Requires="v">
                <p:oleObj spid="_x0000_s111619" name="Equation" r:id="rId5" imgW="1295400" imgH="711200" progId="Equation.DSMT4">
                  <p:embed/>
                </p:oleObj>
              </mc:Choice>
              <mc:Fallback>
                <p:oleObj name="Equation" r:id="rId5" imgW="1295400" imgH="71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3068960"/>
                        <a:ext cx="2914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67674182"/>
              </p:ext>
            </p:extLst>
          </p:nvPr>
        </p:nvGraphicFramePr>
        <p:xfrm>
          <a:off x="2268538" y="4508822"/>
          <a:ext cx="2305050" cy="1676400"/>
        </p:xfrm>
        <a:graphic>
          <a:graphicData uri="http://schemas.openxmlformats.org/presentationml/2006/ole">
            <mc:AlternateContent xmlns:mc="http://schemas.openxmlformats.org/markup-compatibility/2006">
              <mc:Choice xmlns:v="urn:schemas-microsoft-com:vml" Requires="v">
                <p:oleObj spid="_x0000_s111620" name="Equation" r:id="rId7" imgW="977900" imgH="711200" progId="Equation.DSMT4">
                  <p:embed/>
                </p:oleObj>
              </mc:Choice>
              <mc:Fallback>
                <p:oleObj name="Equation" r:id="rId7" imgW="977900" imgH="71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4508822"/>
                        <a:ext cx="23050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223182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如果只取了一个小球，那么显然时刻</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最有可能的隐状态就是</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如果观测序列为“红白”，同时第二次取球是从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号盒子中取出的，那么第一次就不能确定是从</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425239548"/>
              </p:ext>
            </p:extLst>
          </p:nvPr>
        </p:nvGraphicFramePr>
        <p:xfrm>
          <a:off x="1259632" y="1556792"/>
          <a:ext cx="3240360" cy="1851634"/>
        </p:xfrm>
        <a:graphic>
          <a:graphicData uri="http://schemas.openxmlformats.org/presentationml/2006/ole">
            <mc:AlternateContent xmlns:mc="http://schemas.openxmlformats.org/markup-compatibility/2006">
              <mc:Choice xmlns:v="urn:schemas-microsoft-com:vml" Requires="v">
                <p:oleObj spid="_x0000_s112642" name="Equation" r:id="rId3" imgW="1333440" imgH="761760" progId="Equation.DSMT4">
                  <p:embed/>
                </p:oleObj>
              </mc:Choice>
              <mc:Fallback>
                <p:oleObj name="Equation" r:id="rId3" imgW="1333440" imgH="761760" progId="Equation.DSMT4">
                  <p:embed/>
                  <p:pic>
                    <p:nvPicPr>
                      <p:cNvPr id="0" name=""/>
                      <p:cNvPicPr>
                        <a:picLocks noChangeAspect="1" noChangeArrowheads="1"/>
                      </p:cNvPicPr>
                      <p:nvPr/>
                    </p:nvPicPr>
                    <p:blipFill>
                      <a:blip r:embed="rId4"/>
                      <a:srcRect/>
                      <a:stretch>
                        <a:fillRect/>
                      </a:stretch>
                    </p:blipFill>
                    <p:spPr bwMode="auto">
                      <a:xfrm>
                        <a:off x="1259632" y="1556792"/>
                        <a:ext cx="3240360" cy="185163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8300671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盒子中取出的了，需要分别计算第一次是从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盒子中取出，同时第</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次是从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号盒子中取出的概率，分别为</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从上面的结果中可以看出，</a:t>
            </a:r>
            <a:r>
              <a:rPr lang="zh-CN" altLang="en-US" dirty="0">
                <a:latin typeface="Times New Roman" panose="02020603050405020304" pitchFamily="18" charset="0"/>
                <a:cs typeface="Times New Roman" panose="02020603050405020304" pitchFamily="18" charset="0"/>
              </a:rPr>
              <a:t>如果第二</a:t>
            </a:r>
            <a:r>
              <a:rPr lang="zh-CN" altLang="en-US" dirty="0" smtClean="0">
                <a:latin typeface="Times New Roman" panose="02020603050405020304" pitchFamily="18" charset="0"/>
                <a:cs typeface="Times New Roman" panose="02020603050405020304" pitchFamily="18" charset="0"/>
              </a:rPr>
              <a:t>次要从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号盒子中取球，那么第一次从</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号盒子中取球的概率是</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154775357"/>
              </p:ext>
            </p:extLst>
          </p:nvPr>
        </p:nvGraphicFramePr>
        <p:xfrm>
          <a:off x="1331640" y="2852936"/>
          <a:ext cx="5429636" cy="1800200"/>
        </p:xfrm>
        <a:graphic>
          <a:graphicData uri="http://schemas.openxmlformats.org/presentationml/2006/ole">
            <mc:AlternateContent xmlns:mc="http://schemas.openxmlformats.org/markup-compatibility/2006">
              <mc:Choice xmlns:v="urn:schemas-microsoft-com:vml" Requires="v">
                <p:oleObj spid="_x0000_s113666" name="Equation" r:id="rId3" imgW="2374560" imgH="787320" progId="Equation.DSMT4">
                  <p:embed/>
                </p:oleObj>
              </mc:Choice>
              <mc:Fallback>
                <p:oleObj name="Equation" r:id="rId3" imgW="2374560" imgH="787320" progId="Equation.DSMT4">
                  <p:embed/>
                  <p:pic>
                    <p:nvPicPr>
                      <p:cNvPr id="0" name=""/>
                      <p:cNvPicPr/>
                      <p:nvPr/>
                    </p:nvPicPr>
                    <p:blipFill>
                      <a:blip r:embed="rId4"/>
                      <a:stretch>
                        <a:fillRect/>
                      </a:stretch>
                    </p:blipFill>
                    <p:spPr>
                      <a:xfrm>
                        <a:off x="1331640" y="2852936"/>
                        <a:ext cx="5429636" cy="1800200"/>
                      </a:xfrm>
                      <a:prstGeom prst="rect">
                        <a:avLst/>
                      </a:prstGeom>
                    </p:spPr>
                  </p:pic>
                </p:oleObj>
              </mc:Fallback>
            </mc:AlternateContent>
          </a:graphicData>
        </a:graphic>
      </p:graphicFrame>
    </p:spTree>
    <p:extLst>
      <p:ext uri="{BB962C8B-B14F-4D97-AF65-F5344CB8AC3E}">
        <p14:creationId xmlns:p14="http://schemas.microsoft.com/office/powerpoint/2010/main" val="173460336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最大的，为</a:t>
            </a:r>
            <a:r>
              <a:rPr lang="en-US" altLang="zh-CN" dirty="0" smtClean="0">
                <a:latin typeface="Times New Roman" panose="02020603050405020304" pitchFamily="18" charset="0"/>
                <a:cs typeface="Times New Roman" panose="02020603050405020304" pitchFamily="18" charset="0"/>
              </a:rPr>
              <a:t>0.028</a:t>
            </a:r>
            <a:r>
              <a:rPr lang="zh-CN" altLang="en-US" dirty="0" smtClean="0">
                <a:latin typeface="Times New Roman" panose="02020603050405020304" pitchFamily="18" charset="0"/>
                <a:cs typeface="Times New Roman" panose="02020603050405020304" pitchFamily="18" charset="0"/>
              </a:rPr>
              <a:t>，即</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计算第二次从</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号和</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号盒子中取球，可以得到</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其中，          是先从</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号盒子中取球，然后从</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号盒子中取球，           是先从</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号盒子中取球，然后从</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号盒子中取球。</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72240085"/>
              </p:ext>
            </p:extLst>
          </p:nvPr>
        </p:nvGraphicFramePr>
        <p:xfrm>
          <a:off x="3419872" y="1988840"/>
          <a:ext cx="1974850" cy="581025"/>
        </p:xfrm>
        <a:graphic>
          <a:graphicData uri="http://schemas.openxmlformats.org/presentationml/2006/ole">
            <mc:AlternateContent xmlns:mc="http://schemas.openxmlformats.org/markup-compatibility/2006">
              <mc:Choice xmlns:v="urn:schemas-microsoft-com:vml" Requires="v">
                <p:oleObj spid="_x0000_s114690" name="Equation" r:id="rId3" imgW="863280" imgH="253800" progId="Equation.DSMT4">
                  <p:embed/>
                </p:oleObj>
              </mc:Choice>
              <mc:Fallback>
                <p:oleObj name="Equation" r:id="rId3" imgW="863280" imgH="253800" progId="Equation.DSMT4">
                  <p:embed/>
                  <p:pic>
                    <p:nvPicPr>
                      <p:cNvPr id="0" name=""/>
                      <p:cNvPicPr>
                        <a:picLocks noChangeAspect="1" noChangeArrowheads="1"/>
                      </p:cNvPicPr>
                      <p:nvPr/>
                    </p:nvPicPr>
                    <p:blipFill>
                      <a:blip r:embed="rId4"/>
                      <a:srcRect/>
                      <a:stretch>
                        <a:fillRect/>
                      </a:stretch>
                    </p:blipFill>
                    <p:spPr bwMode="auto">
                      <a:xfrm>
                        <a:off x="3419872" y="1988840"/>
                        <a:ext cx="19748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16778759"/>
              </p:ext>
            </p:extLst>
          </p:nvPr>
        </p:nvGraphicFramePr>
        <p:xfrm>
          <a:off x="3419872" y="3140968"/>
          <a:ext cx="2206625" cy="581025"/>
        </p:xfrm>
        <a:graphic>
          <a:graphicData uri="http://schemas.openxmlformats.org/presentationml/2006/ole">
            <mc:AlternateContent xmlns:mc="http://schemas.openxmlformats.org/markup-compatibility/2006">
              <mc:Choice xmlns:v="urn:schemas-microsoft-com:vml" Requires="v">
                <p:oleObj spid="_x0000_s114691" name="Equation" r:id="rId5" imgW="965160" imgH="253800" progId="Equation.DSMT4">
                  <p:embed/>
                </p:oleObj>
              </mc:Choice>
              <mc:Fallback>
                <p:oleObj name="Equation" r:id="rId5" imgW="965160" imgH="253800" progId="Equation.DSMT4">
                  <p:embed/>
                  <p:pic>
                    <p:nvPicPr>
                      <p:cNvPr id="0" name=""/>
                      <p:cNvPicPr>
                        <a:picLocks noChangeAspect="1" noChangeArrowheads="1"/>
                      </p:cNvPicPr>
                      <p:nvPr/>
                    </p:nvPicPr>
                    <p:blipFill>
                      <a:blip r:embed="rId6"/>
                      <a:srcRect/>
                      <a:stretch>
                        <a:fillRect/>
                      </a:stretch>
                    </p:blipFill>
                    <p:spPr bwMode="auto">
                      <a:xfrm>
                        <a:off x="3419872" y="3140968"/>
                        <a:ext cx="22066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93404165"/>
              </p:ext>
            </p:extLst>
          </p:nvPr>
        </p:nvGraphicFramePr>
        <p:xfrm>
          <a:off x="3491880" y="3645024"/>
          <a:ext cx="2003425" cy="581025"/>
        </p:xfrm>
        <a:graphic>
          <a:graphicData uri="http://schemas.openxmlformats.org/presentationml/2006/ole">
            <mc:AlternateContent xmlns:mc="http://schemas.openxmlformats.org/markup-compatibility/2006">
              <mc:Choice xmlns:v="urn:schemas-microsoft-com:vml" Requires="v">
                <p:oleObj spid="_x0000_s114692" name="Equation" r:id="rId7" imgW="876240" imgH="253800" progId="Equation.DSMT4">
                  <p:embed/>
                </p:oleObj>
              </mc:Choice>
              <mc:Fallback>
                <p:oleObj name="Equation" r:id="rId7" imgW="876240" imgH="253800" progId="Equation.DSMT4">
                  <p:embed/>
                  <p:pic>
                    <p:nvPicPr>
                      <p:cNvPr id="0" name=""/>
                      <p:cNvPicPr>
                        <a:picLocks noChangeAspect="1" noChangeArrowheads="1"/>
                      </p:cNvPicPr>
                      <p:nvPr/>
                    </p:nvPicPr>
                    <p:blipFill>
                      <a:blip r:embed="rId8"/>
                      <a:srcRect/>
                      <a:stretch>
                        <a:fillRect/>
                      </a:stretch>
                    </p:blipFill>
                    <p:spPr bwMode="auto">
                      <a:xfrm>
                        <a:off x="3491880" y="3645024"/>
                        <a:ext cx="20034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77038287"/>
              </p:ext>
            </p:extLst>
          </p:nvPr>
        </p:nvGraphicFramePr>
        <p:xfrm>
          <a:off x="2195736" y="4221088"/>
          <a:ext cx="900112" cy="581025"/>
        </p:xfrm>
        <a:graphic>
          <a:graphicData uri="http://schemas.openxmlformats.org/presentationml/2006/ole">
            <mc:AlternateContent xmlns:mc="http://schemas.openxmlformats.org/markup-compatibility/2006">
              <mc:Choice xmlns:v="urn:schemas-microsoft-com:vml" Requires="v">
                <p:oleObj spid="_x0000_s114693" name="Equation" r:id="rId9" imgW="393480" imgH="253800" progId="Equation.DSMT4">
                  <p:embed/>
                </p:oleObj>
              </mc:Choice>
              <mc:Fallback>
                <p:oleObj name="Equation" r:id="rId9" imgW="393480" imgH="253800" progId="Equation.DSMT4">
                  <p:embed/>
                  <p:pic>
                    <p:nvPicPr>
                      <p:cNvPr id="0" name=""/>
                      <p:cNvPicPr>
                        <a:picLocks noChangeAspect="1" noChangeArrowheads="1"/>
                      </p:cNvPicPr>
                      <p:nvPr/>
                    </p:nvPicPr>
                    <p:blipFill>
                      <a:blip r:embed="rId10"/>
                      <a:srcRect/>
                      <a:stretch>
                        <a:fillRect/>
                      </a:stretch>
                    </p:blipFill>
                    <p:spPr bwMode="auto">
                      <a:xfrm>
                        <a:off x="2195736" y="4221088"/>
                        <a:ext cx="9001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82717730"/>
              </p:ext>
            </p:extLst>
          </p:nvPr>
        </p:nvGraphicFramePr>
        <p:xfrm>
          <a:off x="2843808" y="4653136"/>
          <a:ext cx="900112" cy="581025"/>
        </p:xfrm>
        <a:graphic>
          <a:graphicData uri="http://schemas.openxmlformats.org/presentationml/2006/ole">
            <mc:AlternateContent xmlns:mc="http://schemas.openxmlformats.org/markup-compatibility/2006">
              <mc:Choice xmlns:v="urn:schemas-microsoft-com:vml" Requires="v">
                <p:oleObj spid="_x0000_s114694" name="Equation" r:id="rId11" imgW="393480" imgH="253800" progId="Equation.DSMT4">
                  <p:embed/>
                </p:oleObj>
              </mc:Choice>
              <mc:Fallback>
                <p:oleObj name="Equation" r:id="rId11" imgW="393480" imgH="253800" progId="Equation.DSMT4">
                  <p:embed/>
                  <p:pic>
                    <p:nvPicPr>
                      <p:cNvPr id="0" name=""/>
                      <p:cNvPicPr>
                        <a:picLocks noChangeAspect="1" noChangeArrowheads="1"/>
                      </p:cNvPicPr>
                      <p:nvPr/>
                    </p:nvPicPr>
                    <p:blipFill>
                      <a:blip r:embed="rId12"/>
                      <a:srcRect/>
                      <a:stretch>
                        <a:fillRect/>
                      </a:stretch>
                    </p:blipFill>
                    <p:spPr bwMode="auto">
                      <a:xfrm>
                        <a:off x="2843808" y="4653136"/>
                        <a:ext cx="9001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7285056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如果观测序列是“红白红”，同时第三次是从</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号盒子中取球，那么第二次可能是从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中任意一个盒子取球，但是如果第二次是从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号盒子中取球，那么因为根据上一步的计算结果第一次就确定了，一定是从</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号盒子中取出的，计算结果为</a:t>
            </a:r>
            <a:endParaRPr lang="zh-CN" altLang="en-US" dirty="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075156747"/>
              </p:ext>
            </p:extLst>
          </p:nvPr>
        </p:nvGraphicFramePr>
        <p:xfrm>
          <a:off x="3707904" y="4005064"/>
          <a:ext cx="2351088" cy="1743075"/>
        </p:xfrm>
        <a:graphic>
          <a:graphicData uri="http://schemas.openxmlformats.org/presentationml/2006/ole">
            <mc:AlternateContent xmlns:mc="http://schemas.openxmlformats.org/markup-compatibility/2006">
              <mc:Choice xmlns:v="urn:schemas-microsoft-com:vml" Requires="v">
                <p:oleObj spid="_x0000_s115714" name="Equation" r:id="rId3" imgW="1028520" imgH="761760" progId="Equation.DSMT4">
                  <p:embed/>
                </p:oleObj>
              </mc:Choice>
              <mc:Fallback>
                <p:oleObj name="Equation" r:id="rId3" imgW="1028520" imgH="761760" progId="Equation.DSMT4">
                  <p:embed/>
                  <p:pic>
                    <p:nvPicPr>
                      <p:cNvPr id="0" name=""/>
                      <p:cNvPicPr>
                        <a:picLocks noChangeAspect="1" noChangeArrowheads="1"/>
                      </p:cNvPicPr>
                      <p:nvPr/>
                    </p:nvPicPr>
                    <p:blipFill>
                      <a:blip r:embed="rId4"/>
                      <a:srcRect/>
                      <a:stretch>
                        <a:fillRect/>
                      </a:stretch>
                    </p:blipFill>
                    <p:spPr bwMode="auto">
                      <a:xfrm>
                        <a:off x="3707904" y="4005064"/>
                        <a:ext cx="2351088"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1938794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最大的是                              ，隐状态序列是</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92560702"/>
              </p:ext>
            </p:extLst>
          </p:nvPr>
        </p:nvGraphicFramePr>
        <p:xfrm>
          <a:off x="2699792" y="1479823"/>
          <a:ext cx="2176462" cy="581025"/>
        </p:xfrm>
        <a:graphic>
          <a:graphicData uri="http://schemas.openxmlformats.org/presentationml/2006/ole">
            <mc:AlternateContent xmlns:mc="http://schemas.openxmlformats.org/markup-compatibility/2006">
              <mc:Choice xmlns:v="urn:schemas-microsoft-com:vml" Requires="v">
                <p:oleObj spid="_x0000_s116738" name="Equation" r:id="rId3" imgW="952200" imgH="253800" progId="Equation.DSMT4">
                  <p:embed/>
                </p:oleObj>
              </mc:Choice>
              <mc:Fallback>
                <p:oleObj name="Equation" r:id="rId3" imgW="952200" imgH="253800" progId="Equation.DSMT4">
                  <p:embed/>
                  <p:pic>
                    <p:nvPicPr>
                      <p:cNvPr id="0" name=""/>
                      <p:cNvPicPr>
                        <a:picLocks noChangeAspect="1" noChangeArrowheads="1"/>
                      </p:cNvPicPr>
                      <p:nvPr/>
                    </p:nvPicPr>
                    <p:blipFill>
                      <a:blip r:embed="rId4"/>
                      <a:srcRect/>
                      <a:stretch>
                        <a:fillRect/>
                      </a:stretch>
                    </p:blipFill>
                    <p:spPr bwMode="auto">
                      <a:xfrm>
                        <a:off x="2699792" y="1479823"/>
                        <a:ext cx="21764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图片 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5776" y="2564904"/>
            <a:ext cx="4429743" cy="3886742"/>
          </a:xfrm>
          <a:prstGeom prst="rect">
            <a:avLst/>
          </a:prstGeom>
        </p:spPr>
      </p:pic>
    </p:spTree>
    <p:extLst>
      <p:ext uri="{BB962C8B-B14F-4D97-AF65-F5344CB8AC3E}">
        <p14:creationId xmlns:p14="http://schemas.microsoft.com/office/powerpoint/2010/main" val="1443441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a:t>
            </a:r>
            <a:endParaRPr lang="zh-CN" altLang="en-US" dirty="0"/>
          </a:p>
        </p:txBody>
      </p:sp>
      <p:sp>
        <p:nvSpPr>
          <p:cNvPr id="3" name="内容占位符 2"/>
          <p:cNvSpPr>
            <a:spLocks noGrp="1"/>
          </p:cNvSpPr>
          <p:nvPr>
            <p:ph sz="quarter" idx="1"/>
          </p:nvPr>
        </p:nvSpPr>
        <p:spPr/>
        <p:txBody>
          <a:bodyPr/>
          <a:lstStyle/>
          <a:p>
            <a:pPr>
              <a:lnSpc>
                <a:spcPct val="120000"/>
              </a:lnSpc>
            </a:pPr>
            <a:r>
              <a:rPr lang="en-US" altLang="zh-CN" dirty="0" smtClean="0"/>
              <a:t>                 </a:t>
            </a:r>
            <a:r>
              <a:rPr lang="zh-CN" altLang="en-US" dirty="0" smtClean="0"/>
              <a:t>称为发射概率，               称为转移概率，         称为初始概率。</a:t>
            </a:r>
            <a:endParaRPr lang="en-US" altLang="zh-CN" dirty="0" smtClean="0"/>
          </a:p>
          <a:p>
            <a:pPr>
              <a:lnSpc>
                <a:spcPct val="120000"/>
              </a:lnSpc>
            </a:pPr>
            <a:r>
              <a:rPr lang="zh-CN" altLang="en-US" dirty="0" smtClean="0"/>
              <a:t>如果有已经人工分好词的语料，那么发射概率和转移概率可以直接从语料中进行计算</a:t>
            </a:r>
            <a:r>
              <a:rPr lang="en-US" altLang="zh-CN" dirty="0" smtClean="0"/>
              <a:t>(</a:t>
            </a:r>
            <a:r>
              <a:rPr lang="zh-CN" altLang="en-US" dirty="0" smtClean="0"/>
              <a:t>有监督的学习</a:t>
            </a:r>
            <a:r>
              <a:rPr lang="en-US" altLang="zh-CN" dirty="0" smtClean="0"/>
              <a:t>)</a:t>
            </a:r>
          </a:p>
          <a:p>
            <a:pPr>
              <a:lnSpc>
                <a:spcPct val="120000"/>
              </a:lnSpc>
            </a:pPr>
            <a:r>
              <a:rPr lang="zh-CN" altLang="en-US" dirty="0"/>
              <a:t>如果只有普通语料，语料中没有人工进行过分词，那么需要利用鲍姆</a:t>
            </a:r>
            <a:r>
              <a:rPr lang="en-US" altLang="zh-CN" dirty="0"/>
              <a:t>-</a:t>
            </a:r>
            <a:r>
              <a:rPr lang="zh-CN" altLang="en-US" dirty="0"/>
              <a:t>韦尔奇算法</a:t>
            </a:r>
            <a:r>
              <a:rPr lang="zh-CN" altLang="en-US" dirty="0" smtClean="0"/>
              <a:t>求发射概率和转移概率。</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694953023"/>
              </p:ext>
            </p:extLst>
          </p:nvPr>
        </p:nvGraphicFramePr>
        <p:xfrm>
          <a:off x="1259632" y="1484784"/>
          <a:ext cx="1328737" cy="609600"/>
        </p:xfrm>
        <a:graphic>
          <a:graphicData uri="http://schemas.openxmlformats.org/presentationml/2006/ole">
            <mc:AlternateContent xmlns:mc="http://schemas.openxmlformats.org/markup-compatibility/2006">
              <mc:Choice xmlns:v="urn:schemas-microsoft-com:vml" Requires="v">
                <p:oleObj spid="_x0000_s10319" name="Equation" r:id="rId3" imgW="609480" imgH="279360" progId="Equation.DSMT4">
                  <p:embed/>
                </p:oleObj>
              </mc:Choice>
              <mc:Fallback>
                <p:oleObj name="Equation" r:id="rId3" imgW="609480" imgH="279360" progId="Equation.DSMT4">
                  <p:embed/>
                  <p:pic>
                    <p:nvPicPr>
                      <p:cNvPr id="0" name="对象 7"/>
                      <p:cNvPicPr>
                        <a:picLocks noChangeAspect="1" noChangeArrowheads="1"/>
                      </p:cNvPicPr>
                      <p:nvPr/>
                    </p:nvPicPr>
                    <p:blipFill>
                      <a:blip r:embed="rId4"/>
                      <a:srcRect/>
                      <a:stretch>
                        <a:fillRect/>
                      </a:stretch>
                    </p:blipFill>
                    <p:spPr bwMode="auto">
                      <a:xfrm>
                        <a:off x="1259632" y="1484784"/>
                        <a:ext cx="13287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55625558"/>
              </p:ext>
            </p:extLst>
          </p:nvPr>
        </p:nvGraphicFramePr>
        <p:xfrm>
          <a:off x="4703763" y="1484313"/>
          <a:ext cx="1374775" cy="550862"/>
        </p:xfrm>
        <a:graphic>
          <a:graphicData uri="http://schemas.openxmlformats.org/presentationml/2006/ole">
            <mc:AlternateContent xmlns:mc="http://schemas.openxmlformats.org/markup-compatibility/2006">
              <mc:Choice xmlns:v="urn:schemas-microsoft-com:vml" Requires="v">
                <p:oleObj spid="_x0000_s10320" name="Equation" r:id="rId5" imgW="698400" imgH="279360" progId="Equation.DSMT4">
                  <p:embed/>
                </p:oleObj>
              </mc:Choice>
              <mc:Fallback>
                <p:oleObj name="Equation" r:id="rId5" imgW="698400" imgH="279360" progId="Equation.DSMT4">
                  <p:embed/>
                  <p:pic>
                    <p:nvPicPr>
                      <p:cNvPr id="0" name="对象 5"/>
                      <p:cNvPicPr>
                        <a:picLocks noChangeAspect="1" noChangeArrowheads="1"/>
                      </p:cNvPicPr>
                      <p:nvPr/>
                    </p:nvPicPr>
                    <p:blipFill>
                      <a:blip r:embed="rId6"/>
                      <a:srcRect/>
                      <a:stretch>
                        <a:fillRect/>
                      </a:stretch>
                    </p:blipFill>
                    <p:spPr bwMode="auto">
                      <a:xfrm>
                        <a:off x="4703763" y="1484313"/>
                        <a:ext cx="1374775" cy="550862"/>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68724024"/>
              </p:ext>
            </p:extLst>
          </p:nvPr>
        </p:nvGraphicFramePr>
        <p:xfrm>
          <a:off x="8100392" y="1484784"/>
          <a:ext cx="806489" cy="504056"/>
        </p:xfrm>
        <a:graphic>
          <a:graphicData uri="http://schemas.openxmlformats.org/presentationml/2006/ole">
            <mc:AlternateContent xmlns:mc="http://schemas.openxmlformats.org/markup-compatibility/2006">
              <mc:Choice xmlns:v="urn:schemas-microsoft-com:vml" Requires="v">
                <p:oleObj spid="_x0000_s10321" name="Equation" r:id="rId7" imgW="406080" imgH="253800" progId="Equation.DSMT4">
                  <p:embed/>
                </p:oleObj>
              </mc:Choice>
              <mc:Fallback>
                <p:oleObj name="Equation" r:id="rId7" imgW="406080" imgH="253800" progId="Equation.DSMT4">
                  <p:embed/>
                  <p:pic>
                    <p:nvPicPr>
                      <p:cNvPr id="0" name=""/>
                      <p:cNvPicPr/>
                      <p:nvPr/>
                    </p:nvPicPr>
                    <p:blipFill>
                      <a:blip r:embed="rId8"/>
                      <a:stretch>
                        <a:fillRect/>
                      </a:stretch>
                    </p:blipFill>
                    <p:spPr>
                      <a:xfrm>
                        <a:off x="8100392" y="1484784"/>
                        <a:ext cx="806489" cy="504056"/>
                      </a:xfrm>
                      <a:prstGeom prst="rect">
                        <a:avLst/>
                      </a:prstGeom>
                    </p:spPr>
                  </p:pic>
                </p:oleObj>
              </mc:Fallback>
            </mc:AlternateContent>
          </a:graphicData>
        </a:graphic>
      </p:graphicFrame>
    </p:spTree>
    <p:extLst>
      <p:ext uri="{BB962C8B-B14F-4D97-AF65-F5344CB8AC3E}">
        <p14:creationId xmlns:p14="http://schemas.microsoft.com/office/powerpoint/2010/main" val="1426743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a:t>
            </a:r>
          </a:p>
        </p:txBody>
      </p:sp>
      <p:pic>
        <p:nvPicPr>
          <p:cNvPr id="8" name="内容占位符 7" descr="屏幕剪辑"/>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27584" y="1556792"/>
            <a:ext cx="7521365" cy="4845588"/>
          </a:xfrm>
        </p:spPr>
      </p:pic>
    </p:spTree>
    <p:extLst>
      <p:ext uri="{BB962C8B-B14F-4D97-AF65-F5344CB8AC3E}">
        <p14:creationId xmlns:p14="http://schemas.microsoft.com/office/powerpoint/2010/main" val="1956779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寻找最优路径</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求解                              时，一般使用维特比算法，采用递推的方法，在考虑每个字的构词位置时，只需要求出所有经过各个它前一个字的构词位置的候选点的最优路径，再于当前字的构词位置结合比较。</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这样，每一步只需要计算不超过</a:t>
            </a:r>
            <a:r>
              <a:rPr lang="en-US" altLang="zh-CN" i="1" dirty="0" smtClean="0">
                <a:latin typeface="Times New Roman" panose="02020603050405020304" pitchFamily="18" charset="0"/>
                <a:cs typeface="Times New Roman" panose="02020603050405020304" pitchFamily="18" charset="0"/>
              </a:rPr>
              <a:t>l</a:t>
            </a:r>
            <a:r>
              <a:rPr lang="en-US" altLang="zh-CN" baseline="30000"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次，就可以找到最优路径，</a:t>
            </a:r>
            <a:r>
              <a:rPr lang="en-US" altLang="zh-CN" i="1"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表示候选数目最多的节点隐状态的候选数目，维特比算法的复杂度为</a:t>
            </a:r>
            <a:r>
              <a:rPr lang="en-US" altLang="zh-CN" dirty="0" smtClean="0">
                <a:latin typeface="Times New Roman" panose="02020603050405020304" pitchFamily="18" charset="0"/>
                <a:cs typeface="Times New Roman" panose="02020603050405020304" pitchFamily="18" charset="0"/>
              </a:rPr>
              <a:t>O(n</a:t>
            </a:r>
            <a:r>
              <a:rPr lang="en-US" altLang="zh-CN" dirty="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l</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，正比于</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，效率比较高。</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687864962"/>
              </p:ext>
            </p:extLst>
          </p:nvPr>
        </p:nvGraphicFramePr>
        <p:xfrm>
          <a:off x="1966913" y="1484313"/>
          <a:ext cx="2217737" cy="547687"/>
        </p:xfrm>
        <a:graphic>
          <a:graphicData uri="http://schemas.openxmlformats.org/presentationml/2006/ole">
            <mc:AlternateContent xmlns:mc="http://schemas.openxmlformats.org/markup-compatibility/2006">
              <mc:Choice xmlns:v="urn:schemas-microsoft-com:vml" Requires="v">
                <p:oleObj spid="_x0000_s11289" name="Equation" r:id="rId3" imgW="1130040" imgH="279360" progId="Equation.DSMT4">
                  <p:embed/>
                </p:oleObj>
              </mc:Choice>
              <mc:Fallback>
                <p:oleObj name="Equation" r:id="rId3" imgW="1130040" imgH="279360" progId="Equation.DSMT4">
                  <p:embed/>
                  <p:pic>
                    <p:nvPicPr>
                      <p:cNvPr id="0" name="对象 6"/>
                      <p:cNvPicPr>
                        <a:picLocks noChangeAspect="1" noChangeArrowheads="1"/>
                      </p:cNvPicPr>
                      <p:nvPr/>
                    </p:nvPicPr>
                    <p:blipFill>
                      <a:blip r:embed="rId4"/>
                      <a:srcRect/>
                      <a:stretch>
                        <a:fillRect/>
                      </a:stretch>
                    </p:blipFill>
                    <p:spPr bwMode="auto">
                      <a:xfrm>
                        <a:off x="1966913" y="1484313"/>
                        <a:ext cx="2217737" cy="5476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50287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4617B"/>
                </a:solidFill>
              </a:rPr>
              <a:t>基于统计的分词</a:t>
            </a:r>
            <a:endParaRPr lang="zh-CN" altLang="en-US" dirty="0"/>
          </a:p>
        </p:txBody>
      </p:sp>
      <p:sp>
        <p:nvSpPr>
          <p:cNvPr id="3" name="内容占位符 2"/>
          <p:cNvSpPr>
            <a:spLocks noGrp="1"/>
          </p:cNvSpPr>
          <p:nvPr>
            <p:ph idx="1"/>
          </p:nvPr>
        </p:nvSpPr>
        <p:spPr>
          <a:xfrm>
            <a:off x="914400" y="1447800"/>
            <a:ext cx="7772400" cy="5149552"/>
          </a:xfrm>
        </p:spPr>
        <p:txBody>
          <a:bodyPr>
            <a:normAutofit/>
          </a:bodyPr>
          <a:lstStyle/>
          <a:p>
            <a:pPr>
              <a:lnSpc>
                <a:spcPct val="120000"/>
              </a:lnSpc>
            </a:pPr>
            <a:r>
              <a:rPr lang="zh-CN" altLang="en-US" dirty="0" smtClean="0"/>
              <a:t>基于</a:t>
            </a:r>
            <a:r>
              <a:rPr lang="zh-CN" altLang="en-US" dirty="0"/>
              <a:t>统计</a:t>
            </a:r>
            <a:r>
              <a:rPr lang="zh-CN" altLang="en-US" dirty="0" smtClean="0"/>
              <a:t>的方法基本原理为：</a:t>
            </a:r>
            <a:endParaRPr lang="en-US" altLang="zh-CN" dirty="0" smtClean="0"/>
          </a:p>
          <a:p>
            <a:pPr marL="993600">
              <a:lnSpc>
                <a:spcPct val="120000"/>
              </a:lnSpc>
            </a:pPr>
            <a:r>
              <a:rPr lang="zh-CN" altLang="en-US" sz="2400" dirty="0" smtClean="0"/>
              <a:t>假设一个句子有三种分词方法，分别可以分成</a:t>
            </a:r>
            <a:endParaRPr lang="en-US" altLang="zh-CN" sz="2400" dirty="0" smtClean="0"/>
          </a:p>
          <a:p>
            <a:pPr marL="993600">
              <a:lnSpc>
                <a:spcPct val="120000"/>
              </a:lnSpc>
            </a:pPr>
            <a:endParaRPr lang="en-US" altLang="zh-CN" sz="2400" dirty="0"/>
          </a:p>
          <a:p>
            <a:pPr marL="993600">
              <a:lnSpc>
                <a:spcPct val="120000"/>
              </a:lnSpc>
            </a:pPr>
            <a:endParaRPr lang="en-US" altLang="zh-CN" sz="2400" dirty="0" smtClean="0"/>
          </a:p>
          <a:p>
            <a:pPr marL="993600">
              <a:lnSpc>
                <a:spcPct val="120000"/>
              </a:lnSpc>
            </a:pPr>
            <a:endParaRPr lang="en-US" altLang="zh-CN" sz="2400" dirty="0"/>
          </a:p>
          <a:p>
            <a:pPr marL="993600">
              <a:lnSpc>
                <a:spcPct val="120000"/>
              </a:lnSpc>
            </a:pPr>
            <a:r>
              <a:rPr lang="zh-CN" altLang="en-US" sz="2400" dirty="0" smtClean="0"/>
              <a:t>哪种分法使得句子出现的概率最大，哪种分法就是最好的。</a:t>
            </a:r>
            <a:endParaRPr lang="en-US" altLang="zh-CN" sz="2400" dirty="0" smtClean="0"/>
          </a:p>
          <a:p>
            <a:pPr marL="993600">
              <a:lnSpc>
                <a:spcPct val="120000"/>
              </a:lnSpc>
            </a:pPr>
            <a:r>
              <a:rPr lang="zh-CN" altLang="en-US" sz="2400" dirty="0"/>
              <a:t>引入马尔可夫链，假设某个词出现的概率只与前一个词有关。</a:t>
            </a:r>
          </a:p>
          <a:p>
            <a:pPr marL="993600">
              <a:lnSpc>
                <a:spcPct val="120000"/>
              </a:lnSpc>
            </a:pP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2996882743"/>
              </p:ext>
            </p:extLst>
          </p:nvPr>
        </p:nvGraphicFramePr>
        <p:xfrm>
          <a:off x="1835696" y="2492896"/>
          <a:ext cx="1656184" cy="1375907"/>
        </p:xfrm>
        <a:graphic>
          <a:graphicData uri="http://schemas.openxmlformats.org/presentationml/2006/ole">
            <mc:AlternateContent xmlns:mc="http://schemas.openxmlformats.org/markup-compatibility/2006">
              <mc:Choice xmlns:v="urn:schemas-microsoft-com:vml" Requires="v">
                <p:oleObj spid="_x0000_s1054" name="Equation" r:id="rId3" imgW="825480" imgH="685800" progId="Equation.DSMT4">
                  <p:embed/>
                </p:oleObj>
              </mc:Choice>
              <mc:Fallback>
                <p:oleObj name="Equation" r:id="rId3" imgW="825480" imgH="685800" progId="Equation.DSMT4">
                  <p:embed/>
                  <p:pic>
                    <p:nvPicPr>
                      <p:cNvPr id="0" name=""/>
                      <p:cNvPicPr/>
                      <p:nvPr/>
                    </p:nvPicPr>
                    <p:blipFill>
                      <a:blip r:embed="rId4"/>
                      <a:stretch>
                        <a:fillRect/>
                      </a:stretch>
                    </p:blipFill>
                    <p:spPr>
                      <a:xfrm>
                        <a:off x="1835696" y="2492896"/>
                        <a:ext cx="1656184" cy="1375907"/>
                      </a:xfrm>
                      <a:prstGeom prst="rect">
                        <a:avLst/>
                      </a:prstGeom>
                    </p:spPr>
                  </p:pic>
                </p:oleObj>
              </mc:Fallback>
            </mc:AlternateContent>
          </a:graphicData>
        </a:graphic>
      </p:graphicFrame>
    </p:spTree>
    <p:extLst>
      <p:ext uri="{BB962C8B-B14F-4D97-AF65-F5344CB8AC3E}">
        <p14:creationId xmlns:p14="http://schemas.microsoft.com/office/powerpoint/2010/main" val="98218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其他统计分词方法</a:t>
            </a:r>
            <a:endParaRPr lang="zh-CN" altLang="en-US" dirty="0"/>
          </a:p>
        </p:txBody>
      </p:sp>
      <p:sp>
        <p:nvSpPr>
          <p:cNvPr id="3" name="内容占位符 2"/>
          <p:cNvSpPr>
            <a:spLocks noGrp="1"/>
          </p:cNvSpPr>
          <p:nvPr>
            <p:ph sz="quarter" idx="1"/>
          </p:nvPr>
        </p:nvSpPr>
        <p:spPr>
          <a:xfrm>
            <a:off x="914400" y="1447800"/>
            <a:ext cx="7772400" cy="5149552"/>
          </a:xfrm>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隐马尔可夫模型认为每一个字的构词位置只与它前面字的构词位置有关，但是这种假设可能会有偏差，比如“文本处理”中的“本”的构词位置应该为</a:t>
            </a:r>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，但是“文本”也可以单独成词，此时</a:t>
            </a:r>
            <a:r>
              <a:rPr lang="zh-CN" altLang="en-US" dirty="0">
                <a:latin typeface="Times New Roman" panose="02020603050405020304" pitchFamily="18" charset="0"/>
                <a:cs typeface="Times New Roman" panose="02020603050405020304" pitchFamily="18" charset="0"/>
              </a:rPr>
              <a:t>“本”的构词</a:t>
            </a:r>
            <a:r>
              <a:rPr lang="zh-CN" altLang="en-US" dirty="0" smtClean="0">
                <a:latin typeface="Times New Roman" panose="02020603050405020304" pitchFamily="18" charset="0"/>
                <a:cs typeface="Times New Roman" panose="02020603050405020304" pitchFamily="18" charset="0"/>
              </a:rPr>
              <a:t>位置为</a:t>
            </a:r>
            <a:r>
              <a:rPr lang="en-US" altLang="zh-CN" dirty="0" smtClean="0">
                <a:latin typeface="Times New Roman" panose="02020603050405020304" pitchFamily="18" charset="0"/>
                <a:cs typeface="Times New Roman" panose="02020603050405020304" pitchFamily="18" charset="0"/>
              </a:rPr>
              <a:t>E</a:t>
            </a:r>
            <a:r>
              <a:rPr lang="zh-CN" altLang="en-US" dirty="0" smtClean="0">
                <a:latin typeface="Times New Roman" panose="02020603050405020304" pitchFamily="18" charset="0"/>
                <a:cs typeface="Times New Roman" panose="02020603050405020304" pitchFamily="18" charset="0"/>
              </a:rPr>
              <a:t>，上面的</a:t>
            </a:r>
            <a:r>
              <a:rPr lang="zh-CN" altLang="en-US" dirty="0">
                <a:latin typeface="Times New Roman" panose="02020603050405020304" pitchFamily="18" charset="0"/>
                <a:cs typeface="Times New Roman" panose="02020603050405020304" pitchFamily="18" charset="0"/>
              </a:rPr>
              <a:t>“本”的构词</a:t>
            </a:r>
            <a:r>
              <a:rPr lang="zh-CN" altLang="en-US" dirty="0" smtClean="0">
                <a:latin typeface="Times New Roman" panose="02020603050405020304" pitchFamily="18" charset="0"/>
                <a:cs typeface="Times New Roman" panose="02020603050405020304" pitchFamily="18" charset="0"/>
              </a:rPr>
              <a:t>位置为</a:t>
            </a:r>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就是因为“本”后面的字的影响，为了考虑这种影响，</a:t>
            </a:r>
            <a:r>
              <a:rPr lang="en-US" altLang="zh-CN" dirty="0">
                <a:latin typeface="Times New Roman" panose="02020603050405020304" pitchFamily="18" charset="0"/>
                <a:cs typeface="Times New Roman" panose="02020603050405020304" pitchFamily="18" charset="0"/>
              </a:rPr>
              <a:t> Lafferty</a:t>
            </a:r>
            <a:r>
              <a:rPr lang="zh-CN" altLang="en-US" dirty="0">
                <a:latin typeface="Times New Roman" panose="02020603050405020304" pitchFamily="18" charset="0"/>
                <a:cs typeface="Times New Roman" panose="02020603050405020304" pitchFamily="18" charset="0"/>
              </a:rPr>
              <a:t>等人于</a:t>
            </a:r>
            <a:r>
              <a:rPr lang="en-US" altLang="zh-CN" dirty="0">
                <a:latin typeface="Times New Roman" panose="02020603050405020304" pitchFamily="18" charset="0"/>
                <a:cs typeface="Times New Roman" panose="02020603050405020304" pitchFamily="18" charset="0"/>
              </a:rPr>
              <a:t>2001</a:t>
            </a:r>
            <a:r>
              <a:rPr lang="zh-CN" altLang="en-US" dirty="0" smtClean="0">
                <a:latin typeface="Times New Roman" panose="02020603050405020304" pitchFamily="18" charset="0"/>
                <a:cs typeface="Times New Roman" panose="02020603050405020304" pitchFamily="18" charset="0"/>
              </a:rPr>
              <a:t>年提出了条件随机场的概念。该算法结合了</a:t>
            </a:r>
            <a:r>
              <a:rPr lang="zh-CN" altLang="en-US" dirty="0">
                <a:latin typeface="Times New Roman" panose="02020603050405020304" pitchFamily="18" charset="0"/>
                <a:cs typeface="Times New Roman" panose="02020603050405020304" pitchFamily="18" charset="0"/>
              </a:rPr>
              <a:t>最大熵模型和隐马尔可夫模型的</a:t>
            </a:r>
            <a:r>
              <a:rPr lang="zh-CN" altLang="en-US" dirty="0" smtClean="0">
                <a:latin typeface="Times New Roman" panose="02020603050405020304" pitchFamily="18" charset="0"/>
                <a:cs typeface="Times New Roman" panose="02020603050405020304" pitchFamily="18" charset="0"/>
              </a:rPr>
              <a:t>特点，使得每个字的构词位置同时受到它前后字构词位置的影响。</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698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其他统计分词方法</a:t>
            </a:r>
          </a:p>
        </p:txBody>
      </p:sp>
      <p:sp>
        <p:nvSpPr>
          <p:cNvPr id="3" name="内容占位符 2"/>
          <p:cNvSpPr>
            <a:spLocks noGrp="1"/>
          </p:cNvSpPr>
          <p:nvPr>
            <p:ph sz="quarter" idx="1"/>
          </p:nvPr>
        </p:nvSpPr>
        <p:spPr/>
        <p:txBody>
          <a:bodyPr/>
          <a:lstStyle/>
          <a:p>
            <a:pPr>
              <a:lnSpc>
                <a:spcPct val="120000"/>
              </a:lnSpc>
            </a:pPr>
            <a:r>
              <a:rPr lang="zh-CN" altLang="en-US" dirty="0" smtClean="0"/>
              <a:t>近年来兴起的深度学习方法也常被用在中文分词上。通常采用</a:t>
            </a:r>
            <a:r>
              <a:rPr lang="en-US" altLang="zh-CN" dirty="0" smtClean="0"/>
              <a:t>CNN</a:t>
            </a:r>
            <a:r>
              <a:rPr lang="zh-CN" altLang="en-US" dirty="0" smtClean="0"/>
              <a:t>、</a:t>
            </a:r>
            <a:r>
              <a:rPr lang="en-US" altLang="zh-CN" dirty="0" smtClean="0"/>
              <a:t>LSTM</a:t>
            </a:r>
            <a:r>
              <a:rPr lang="zh-CN" altLang="en-US" dirty="0" smtClean="0"/>
              <a:t>等方法自动发现一些模式和特征，然后集合条件随机场、</a:t>
            </a:r>
            <a:r>
              <a:rPr lang="en-US" altLang="zh-CN" dirty="0" err="1" smtClean="0"/>
              <a:t>softmax</a:t>
            </a:r>
            <a:r>
              <a:rPr lang="zh-CN" altLang="en-US" dirty="0" smtClean="0"/>
              <a:t>等分类算法进行分词。</a:t>
            </a:r>
            <a:endParaRPr lang="zh-CN" altLang="en-US" dirty="0"/>
          </a:p>
        </p:txBody>
      </p:sp>
      <p:pic>
        <p:nvPicPr>
          <p:cNvPr id="13314" name="Picture 2" descr="https://timgsa.baidu.com/timg?image&amp;quality=80&amp;size=b9999_10000&amp;sec=1554696242781&amp;di=453d2f9ddaef8ee90d868f3f97ae400c&amp;imgtype=0&amp;src=http%3A%2F%2Fimg.mp.itc.cn%2Fupload%2F20170630%2F981cc377a81046f6985e9377b1b5bfb8_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284984"/>
            <a:ext cx="5634988"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98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endParaRPr lang="zh-CN" altLang="en-US"/>
          </a:p>
        </p:txBody>
      </p:sp>
      <p:sp>
        <p:nvSpPr>
          <p:cNvPr id="4" name="标题 3"/>
          <p:cNvSpPr>
            <a:spLocks noGrp="1"/>
          </p:cNvSpPr>
          <p:nvPr>
            <p:ph type="ctrTitle"/>
          </p:nvPr>
        </p:nvSpPr>
        <p:spPr/>
        <p:txBody>
          <a:bodyPr/>
          <a:lstStyle/>
          <a:p>
            <a:r>
              <a:rPr lang="zh-CN" altLang="en-US" dirty="0" smtClean="0"/>
              <a:t>隐马尔可夫模型数学基础</a:t>
            </a:r>
            <a:r>
              <a:rPr lang="en-US" altLang="zh-CN" dirty="0" smtClean="0"/>
              <a:t>1</a:t>
            </a:r>
            <a:endParaRPr lang="zh-CN" altLang="en-US" dirty="0"/>
          </a:p>
        </p:txBody>
      </p:sp>
    </p:spTree>
    <p:extLst>
      <p:ext uri="{BB962C8B-B14F-4D97-AF65-F5344CB8AC3E}">
        <p14:creationId xmlns:p14="http://schemas.microsoft.com/office/powerpoint/2010/main" val="809409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normAutofit/>
          </a:bodyPr>
          <a:lstStyle/>
          <a:p>
            <a:pPr>
              <a:lnSpc>
                <a:spcPct val="120000"/>
              </a:lnSpc>
            </a:pPr>
            <a:r>
              <a:rPr lang="zh-CN" altLang="en-US" dirty="0" smtClean="0">
                <a:latin typeface="Times New Roman" panose="02020603050405020304" pitchFamily="18" charset="0"/>
                <a:cs typeface="Times New Roman" panose="02020603050405020304" pitchFamily="18" charset="0"/>
              </a:rPr>
              <a:t>一个人的身体有正常、轻感冒、重感冒三种状态，某个</a:t>
            </a:r>
            <a:r>
              <a:rPr lang="zh-CN" altLang="en-US" dirty="0">
                <a:latin typeface="Times New Roman" panose="02020603050405020304" pitchFamily="18" charset="0"/>
                <a:cs typeface="Times New Roman" panose="02020603050405020304" pitchFamily="18" charset="0"/>
              </a:rPr>
              <a:t>小镇的医疗水平，无法测出某个人到底是正常，还是轻感冒，还是重感冒。他们只能看出来这个人到底是没什么症状、咳嗽、发烧还是拉肚子</a:t>
            </a:r>
            <a:r>
              <a:rPr lang="zh-CN" altLang="en-US" dirty="0" smtClean="0">
                <a:latin typeface="Times New Roman" panose="02020603050405020304" pitchFamily="18" charset="0"/>
                <a:cs typeface="Times New Roman" panose="02020603050405020304" pitchFamily="18" charset="0"/>
              </a:rPr>
              <a:t>。假设</a:t>
            </a:r>
            <a:r>
              <a:rPr lang="zh-CN" altLang="en-US" dirty="0">
                <a:latin typeface="Times New Roman" panose="02020603050405020304" pitchFamily="18" charset="0"/>
                <a:cs typeface="Times New Roman" panose="02020603050405020304" pitchFamily="18" charset="0"/>
              </a:rPr>
              <a:t>病人的外在表现仅仅和他当天的内在状态有关，和其他的条件</a:t>
            </a:r>
            <a:r>
              <a:rPr lang="zh-CN" altLang="en-US" dirty="0" smtClean="0">
                <a:latin typeface="Times New Roman" panose="02020603050405020304" pitchFamily="18" charset="0"/>
                <a:cs typeface="Times New Roman" panose="02020603050405020304" pitchFamily="18" charset="0"/>
              </a:rPr>
              <a:t>无关，</a:t>
            </a:r>
            <a:r>
              <a:rPr lang="zh-CN" altLang="en-US" dirty="0">
                <a:latin typeface="Times New Roman" panose="02020603050405020304" pitchFamily="18" charset="0"/>
                <a:cs typeface="Times New Roman" panose="02020603050405020304" pitchFamily="18" charset="0"/>
              </a:rPr>
              <a:t>关系如下表： </a:t>
            </a:r>
          </a:p>
          <a:p>
            <a:pPr>
              <a:lnSpc>
                <a:spcPct val="120000"/>
              </a:lnSpc>
            </a:pP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521866476"/>
              </p:ext>
            </p:extLst>
          </p:nvPr>
        </p:nvGraphicFramePr>
        <p:xfrm>
          <a:off x="2438400" y="4648200"/>
          <a:ext cx="5867400" cy="1828800"/>
        </p:xfrm>
        <a:graphic>
          <a:graphicData uri="http://schemas.openxmlformats.org/drawingml/2006/table">
            <a:tbl>
              <a:tblPr firstRow="1" bandRow="1">
                <a:tableStyleId>{5C22544A-7EE6-4342-B048-85BDC9FD1C3A}</a:tableStyleId>
              </a:tblPr>
              <a:tblGrid>
                <a:gridCol w="1173480"/>
                <a:gridCol w="1569720"/>
                <a:gridCol w="990600"/>
                <a:gridCol w="960120"/>
                <a:gridCol w="1173480"/>
              </a:tblGrid>
              <a:tr h="419660">
                <a:tc>
                  <a:txBody>
                    <a:bodyPr/>
                    <a:lstStyle/>
                    <a:p>
                      <a:pPr algn="ct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400" dirty="0" smtClean="0">
                          <a:latin typeface="Times New Roman" panose="02020603050405020304" pitchFamily="18" charset="0"/>
                          <a:cs typeface="Times New Roman" panose="02020603050405020304" pitchFamily="18" charset="0"/>
                        </a:rPr>
                        <a:t>活蹦乱跳</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400" dirty="0" smtClean="0">
                          <a:latin typeface="Times New Roman" panose="02020603050405020304" pitchFamily="18" charset="0"/>
                          <a:cs typeface="Times New Roman" panose="02020603050405020304" pitchFamily="18" charset="0"/>
                        </a:rPr>
                        <a:t>咳嗽</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400" dirty="0" smtClean="0">
                          <a:latin typeface="Times New Roman" panose="02020603050405020304" pitchFamily="18" charset="0"/>
                          <a:cs typeface="Times New Roman" panose="02020603050405020304" pitchFamily="18" charset="0"/>
                        </a:rPr>
                        <a:t>发烧</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400" dirty="0" smtClean="0">
                          <a:latin typeface="Times New Roman" panose="02020603050405020304" pitchFamily="18" charset="0"/>
                          <a:cs typeface="Times New Roman" panose="02020603050405020304" pitchFamily="18" charset="0"/>
                        </a:rPr>
                        <a:t>拉肚子</a:t>
                      </a:r>
                      <a:endParaRPr lang="zh-CN" altLang="en-US" sz="2400" dirty="0">
                        <a:latin typeface="Times New Roman" panose="02020603050405020304" pitchFamily="18" charset="0"/>
                        <a:cs typeface="Times New Roman" panose="02020603050405020304" pitchFamily="18" charset="0"/>
                      </a:endParaRPr>
                    </a:p>
                  </a:txBody>
                  <a:tcPr anchor="ctr"/>
                </a:tc>
              </a:tr>
              <a:tr h="239621">
                <a:tc>
                  <a:txBody>
                    <a:bodyPr/>
                    <a:lstStyle/>
                    <a:p>
                      <a:pPr algn="ctr"/>
                      <a:r>
                        <a:rPr lang="zh-CN" altLang="en-US" sz="2400" dirty="0" smtClean="0">
                          <a:latin typeface="Times New Roman" panose="02020603050405020304" pitchFamily="18" charset="0"/>
                          <a:cs typeface="Times New Roman" panose="02020603050405020304" pitchFamily="18" charset="0"/>
                        </a:rPr>
                        <a:t>正常</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smtClean="0">
                          <a:latin typeface="Times New Roman" panose="02020603050405020304" pitchFamily="18" charset="0"/>
                          <a:cs typeface="Times New Roman" panose="02020603050405020304" pitchFamily="18" charset="0"/>
                        </a:rPr>
                        <a:t>0.7</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smtClean="0">
                          <a:latin typeface="Times New Roman" panose="02020603050405020304" pitchFamily="18" charset="0"/>
                          <a:cs typeface="Times New Roman" panose="02020603050405020304" pitchFamily="18" charset="0"/>
                        </a:rPr>
                        <a:t>0.2</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smtClean="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smtClean="0">
                          <a:latin typeface="Times New Roman" panose="02020603050405020304" pitchFamily="18" charset="0"/>
                          <a:cs typeface="Times New Roman" panose="02020603050405020304" pitchFamily="18" charset="0"/>
                        </a:rPr>
                        <a:t>0.1</a:t>
                      </a:r>
                      <a:endParaRPr lang="zh-CN" altLang="en-US" sz="2400" dirty="0">
                        <a:latin typeface="Times New Roman" panose="02020603050405020304" pitchFamily="18" charset="0"/>
                        <a:cs typeface="Times New Roman" panose="02020603050405020304" pitchFamily="18" charset="0"/>
                      </a:endParaRPr>
                    </a:p>
                  </a:txBody>
                  <a:tcPr anchor="ctr"/>
                </a:tc>
              </a:tr>
              <a:tr h="419660">
                <a:tc>
                  <a:txBody>
                    <a:bodyPr/>
                    <a:lstStyle/>
                    <a:p>
                      <a:pPr algn="ctr"/>
                      <a:r>
                        <a:rPr lang="zh-CN" altLang="en-US" sz="2400" dirty="0" smtClean="0">
                          <a:latin typeface="Times New Roman" panose="02020603050405020304" pitchFamily="18" charset="0"/>
                          <a:cs typeface="Times New Roman" panose="02020603050405020304" pitchFamily="18" charset="0"/>
                        </a:rPr>
                        <a:t>轻感冒</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smtClean="0">
                          <a:latin typeface="Times New Roman" panose="02020603050405020304" pitchFamily="18" charset="0"/>
                          <a:cs typeface="Times New Roman" panose="02020603050405020304" pitchFamily="18" charset="0"/>
                        </a:rPr>
                        <a:t>0.5</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smtClean="0">
                          <a:latin typeface="Times New Roman" panose="02020603050405020304" pitchFamily="18" charset="0"/>
                          <a:cs typeface="Times New Roman" panose="02020603050405020304" pitchFamily="18" charset="0"/>
                        </a:rPr>
                        <a:t>0.2</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smtClean="0">
                          <a:latin typeface="Times New Roman" panose="02020603050405020304" pitchFamily="18" charset="0"/>
                          <a:cs typeface="Times New Roman" panose="02020603050405020304" pitchFamily="18" charset="0"/>
                        </a:rPr>
                        <a:t>0.2</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smtClean="0">
                          <a:latin typeface="Times New Roman" panose="02020603050405020304" pitchFamily="18" charset="0"/>
                          <a:cs typeface="Times New Roman" panose="02020603050405020304" pitchFamily="18" charset="0"/>
                        </a:rPr>
                        <a:t>0.1</a:t>
                      </a:r>
                      <a:endParaRPr lang="zh-CN" altLang="en-US" sz="2400" dirty="0">
                        <a:latin typeface="Times New Roman" panose="02020603050405020304" pitchFamily="18" charset="0"/>
                        <a:cs typeface="Times New Roman" panose="02020603050405020304" pitchFamily="18" charset="0"/>
                      </a:endParaRPr>
                    </a:p>
                  </a:txBody>
                  <a:tcPr anchor="ctr"/>
                </a:tc>
              </a:tr>
              <a:tr h="419660">
                <a:tc>
                  <a:txBody>
                    <a:bodyPr/>
                    <a:lstStyle/>
                    <a:p>
                      <a:pPr algn="ctr"/>
                      <a:r>
                        <a:rPr lang="zh-CN" altLang="en-US" sz="2400" dirty="0" smtClean="0">
                          <a:latin typeface="Times New Roman" panose="02020603050405020304" pitchFamily="18" charset="0"/>
                          <a:cs typeface="Times New Roman" panose="02020603050405020304" pitchFamily="18" charset="0"/>
                        </a:rPr>
                        <a:t>重感冒</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smtClean="0">
                          <a:latin typeface="Times New Roman" panose="02020603050405020304" pitchFamily="18" charset="0"/>
                          <a:cs typeface="Times New Roman" panose="02020603050405020304" pitchFamily="18" charset="0"/>
                        </a:rPr>
                        <a:t>0.3</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smtClean="0">
                          <a:latin typeface="Times New Roman" panose="02020603050405020304" pitchFamily="18" charset="0"/>
                          <a:cs typeface="Times New Roman" panose="02020603050405020304" pitchFamily="18" charset="0"/>
                        </a:rPr>
                        <a:t>0.2</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smtClean="0">
                          <a:latin typeface="Times New Roman" panose="02020603050405020304" pitchFamily="18" charset="0"/>
                          <a:cs typeface="Times New Roman" panose="02020603050405020304" pitchFamily="18" charset="0"/>
                        </a:rPr>
                        <a:t>0.3</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smtClean="0">
                          <a:latin typeface="Times New Roman" panose="02020603050405020304" pitchFamily="18" charset="0"/>
                          <a:cs typeface="Times New Roman" panose="02020603050405020304" pitchFamily="18" charset="0"/>
                        </a:rPr>
                        <a:t>0.2</a:t>
                      </a:r>
                      <a:endParaRPr lang="zh-CN" altLang="en-US" sz="2400"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621493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normAutofit/>
          </a:bodyPr>
          <a:lstStyle/>
          <a:p>
            <a:pPr>
              <a:lnSpc>
                <a:spcPct val="120000"/>
              </a:lnSpc>
            </a:pPr>
            <a:r>
              <a:rPr lang="zh-CN" altLang="en-US" sz="2400" dirty="0" smtClean="0">
                <a:latin typeface="Times New Roman" panose="02020603050405020304" pitchFamily="18" charset="0"/>
                <a:cs typeface="Times New Roman" panose="02020603050405020304" pitchFamily="18" charset="0"/>
              </a:rPr>
              <a:t>同时，这个小镇有</a:t>
            </a:r>
            <a:r>
              <a:rPr lang="en-US" altLang="zh-CN" sz="2400" dirty="0" smtClean="0">
                <a:latin typeface="Times New Roman" panose="02020603050405020304" pitchFamily="18" charset="0"/>
                <a:cs typeface="Times New Roman" panose="02020603050405020304" pitchFamily="18" charset="0"/>
              </a:rPr>
              <a:t>53%</a:t>
            </a:r>
            <a:r>
              <a:rPr lang="zh-CN" altLang="en-US" sz="2400" dirty="0">
                <a:latin typeface="Times New Roman" panose="02020603050405020304" pitchFamily="18" charset="0"/>
                <a:cs typeface="Times New Roman" panose="02020603050405020304" pitchFamily="18" charset="0"/>
              </a:rPr>
              <a:t>的人</a:t>
            </a:r>
            <a:r>
              <a:rPr lang="zh-CN" altLang="en-US" sz="2400" dirty="0" smtClean="0">
                <a:latin typeface="Times New Roman" panose="02020603050405020304" pitchFamily="18" charset="0"/>
                <a:cs typeface="Times New Roman" panose="02020603050405020304" pitchFamily="18" charset="0"/>
              </a:rPr>
              <a:t>身体是正常的，</a:t>
            </a:r>
            <a:r>
              <a:rPr lang="en-US" altLang="zh-CN" sz="2400" dirty="0" smtClean="0">
                <a:latin typeface="Times New Roman" panose="02020603050405020304" pitchFamily="18" charset="0"/>
                <a:cs typeface="Times New Roman" panose="02020603050405020304" pitchFamily="18" charset="0"/>
              </a:rPr>
              <a:t>31%</a:t>
            </a:r>
            <a:r>
              <a:rPr lang="zh-CN" altLang="en-US" sz="2400" dirty="0" smtClean="0">
                <a:latin typeface="Times New Roman" panose="02020603050405020304" pitchFamily="18" charset="0"/>
                <a:cs typeface="Times New Roman" panose="02020603050405020304" pitchFamily="18" charset="0"/>
              </a:rPr>
              <a:t>的人患了轻感冒，而</a:t>
            </a:r>
            <a:r>
              <a:rPr lang="en-US" altLang="zh-CN" sz="2400" dirty="0" smtClean="0">
                <a:latin typeface="Times New Roman" panose="02020603050405020304" pitchFamily="18" charset="0"/>
                <a:cs typeface="Times New Roman" panose="02020603050405020304" pitchFamily="18" charset="0"/>
              </a:rPr>
              <a:t>16%</a:t>
            </a:r>
            <a:r>
              <a:rPr lang="zh-CN" altLang="en-US" sz="2400" dirty="0" smtClean="0">
                <a:latin typeface="Times New Roman" panose="02020603050405020304" pitchFamily="18" charset="0"/>
                <a:cs typeface="Times New Roman" panose="02020603050405020304" pitchFamily="18" charset="0"/>
              </a:rPr>
              <a:t>的人患了重感冒，那么一个人如果我们不知道任何信息的情况下去猜，显然我们应该猜这个人</a:t>
            </a:r>
            <a:r>
              <a:rPr lang="en-US" altLang="zh-CN" sz="2400" dirty="0" smtClean="0">
                <a:latin typeface="Times New Roman" panose="02020603050405020304" pitchFamily="18" charset="0"/>
                <a:cs typeface="Times New Roman" panose="02020603050405020304" pitchFamily="18" charset="0"/>
              </a:rPr>
              <a:t>53%</a:t>
            </a:r>
            <a:r>
              <a:rPr lang="zh-CN" altLang="en-US" sz="2400" dirty="0" smtClean="0">
                <a:latin typeface="Times New Roman" panose="02020603050405020304" pitchFamily="18" charset="0"/>
                <a:cs typeface="Times New Roman" panose="02020603050405020304" pitchFamily="18" charset="0"/>
              </a:rPr>
              <a:t>的可能性是正常的，</a:t>
            </a:r>
            <a:r>
              <a:rPr lang="en-US" altLang="zh-CN" sz="2400" dirty="0" smtClean="0">
                <a:latin typeface="Times New Roman" panose="02020603050405020304" pitchFamily="18" charset="0"/>
                <a:cs typeface="Times New Roman" panose="02020603050405020304" pitchFamily="18" charset="0"/>
              </a:rPr>
              <a:t>31%</a:t>
            </a:r>
            <a:r>
              <a:rPr lang="zh-CN" altLang="en-US" sz="2400" dirty="0" smtClean="0">
                <a:latin typeface="Times New Roman" panose="02020603050405020304" pitchFamily="18" charset="0"/>
                <a:cs typeface="Times New Roman" panose="02020603050405020304" pitchFamily="18" charset="0"/>
              </a:rPr>
              <a:t>的可能性患了轻感冒，而</a:t>
            </a:r>
            <a:r>
              <a:rPr lang="en-US" altLang="zh-CN" sz="2400" dirty="0" smtClean="0">
                <a:latin typeface="Times New Roman" panose="02020603050405020304" pitchFamily="18" charset="0"/>
                <a:cs typeface="Times New Roman" panose="02020603050405020304" pitchFamily="18" charset="0"/>
              </a:rPr>
              <a:t>16%</a:t>
            </a:r>
            <a:r>
              <a:rPr lang="zh-CN" altLang="en-US" sz="2400" dirty="0" smtClean="0">
                <a:latin typeface="Times New Roman" panose="02020603050405020304" pitchFamily="18" charset="0"/>
                <a:cs typeface="Times New Roman" panose="02020603050405020304" pitchFamily="18" charset="0"/>
              </a:rPr>
              <a:t>的可能患了重感冒。同时一个人两天之间的身体状况满足下面的关系：</a:t>
            </a:r>
            <a:endParaRPr lang="zh-CN" altLang="en-US" sz="2400" dirty="0">
              <a:latin typeface="Times New Roman" panose="02020603050405020304" pitchFamily="18" charset="0"/>
              <a:cs typeface="Times New Roman" panose="02020603050405020304" pitchFamily="18" charset="0"/>
            </a:endParaRP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3657600"/>
            <a:ext cx="4949372" cy="3171371"/>
          </a:xfrm>
          <a:prstGeom prst="rect">
            <a:avLst/>
          </a:prstGeom>
        </p:spPr>
      </p:pic>
    </p:spTree>
    <p:extLst>
      <p:ext uri="{BB962C8B-B14F-4D97-AF65-F5344CB8AC3E}">
        <p14:creationId xmlns:p14="http://schemas.microsoft.com/office/powerpoint/2010/main" val="429223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en-US" altLang="zh-CN" dirty="0" smtClean="0">
                <a:latin typeface="Times New Roman" panose="02020603050405020304" pitchFamily="18" charset="0"/>
                <a:cs typeface="Times New Roman" panose="02020603050405020304" pitchFamily="18" charset="0"/>
              </a:rPr>
              <a:t>z</a:t>
            </a:r>
            <a:r>
              <a:rPr lang="zh-CN" altLang="en-US" dirty="0" smtClean="0">
                <a:latin typeface="Times New Roman" panose="02020603050405020304" pitchFamily="18" charset="0"/>
                <a:cs typeface="Times New Roman" panose="02020603050405020304" pitchFamily="18" charset="0"/>
              </a:rPr>
              <a:t>表示身体状况</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正常还是感冒</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表示外在</a:t>
            </a:r>
            <a:r>
              <a:rPr lang="zh-CN" altLang="en-US" dirty="0" smtClean="0">
                <a:latin typeface="Times New Roman" panose="02020603050405020304" pitchFamily="18" charset="0"/>
                <a:cs typeface="Times New Roman" panose="02020603050405020304" pitchFamily="18" charset="0"/>
              </a:rPr>
              <a:t>表现</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咳嗽等</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z</a:t>
            </a:r>
            <a:r>
              <a:rPr lang="zh-CN" altLang="en-US" dirty="0" smtClean="0">
                <a:latin typeface="Times New Roman" panose="02020603050405020304" pitchFamily="18" charset="0"/>
                <a:cs typeface="Times New Roman" panose="02020603050405020304" pitchFamily="18" charset="0"/>
              </a:rPr>
              <a:t>是无法直接观测的，但是</a:t>
            </a:r>
            <a:r>
              <a:rPr lang="en-US" altLang="zh-CN" dirty="0" smtClean="0">
                <a:latin typeface="Times New Roman" panose="02020603050405020304" pitchFamily="18" charset="0"/>
                <a:cs typeface="Times New Roman" panose="02020603050405020304" pitchFamily="18" charset="0"/>
              </a:rPr>
              <a:t>z</a:t>
            </a:r>
            <a:r>
              <a:rPr lang="zh-CN" altLang="en-US" dirty="0" smtClean="0">
                <a:latin typeface="Times New Roman" panose="02020603050405020304" pitchFamily="18" charset="0"/>
                <a:cs typeface="Times New Roman" panose="02020603050405020304" pitchFamily="18" charset="0"/>
              </a:rPr>
              <a:t>满足马尔可夫链的性质。</a:t>
            </a:r>
            <a:endParaRPr lang="zh-CN" altLang="en-US" dirty="0">
              <a:latin typeface="Times New Roman" panose="02020603050405020304" pitchFamily="18" charset="0"/>
              <a:cs typeface="Times New Roman" panose="02020603050405020304" pitchFamily="18" charset="0"/>
            </a:endParaRP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657600"/>
            <a:ext cx="6571560" cy="2152929"/>
          </a:xfrm>
          <a:prstGeom prst="rect">
            <a:avLst/>
          </a:prstGeom>
        </p:spPr>
      </p:pic>
    </p:spTree>
    <p:extLst>
      <p:ext uri="{BB962C8B-B14F-4D97-AF65-F5344CB8AC3E}">
        <p14:creationId xmlns:p14="http://schemas.microsoft.com/office/powerpoint/2010/main" val="2158736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三个问题</a:t>
            </a:r>
            <a:endParaRPr lang="zh-CN" altLang="en-US" dirty="0"/>
          </a:p>
        </p:txBody>
      </p:sp>
      <p:sp>
        <p:nvSpPr>
          <p:cNvPr id="3" name="内容占位符 2"/>
          <p:cNvSpPr>
            <a:spLocks noGrp="1"/>
          </p:cNvSpPr>
          <p:nvPr>
            <p:ph sz="quarter" idx="1"/>
          </p:nvPr>
        </p:nvSpPr>
        <p:spPr>
          <a:xfrm>
            <a:off x="914400" y="1447800"/>
            <a:ext cx="7772400" cy="5181600"/>
          </a:xfrm>
        </p:spPr>
        <p:txBody>
          <a:bodyPr>
            <a:normAutofit/>
          </a:bodyPr>
          <a:lstStyle/>
          <a:p>
            <a:pPr>
              <a:lnSpc>
                <a:spcPct val="120000"/>
              </a:lnSpc>
            </a:pPr>
            <a:r>
              <a:rPr lang="zh-CN" altLang="en-US" dirty="0">
                <a:latin typeface="Times New Roman" panose="02020603050405020304" pitchFamily="18" charset="0"/>
                <a:cs typeface="Times New Roman" panose="02020603050405020304" pitchFamily="18" charset="0"/>
              </a:rPr>
              <a:t>上面例子</a:t>
            </a:r>
            <a:r>
              <a:rPr lang="zh-CN" altLang="en-US" dirty="0" smtClean="0">
                <a:latin typeface="Times New Roman" panose="02020603050405020304" pitchFamily="18" charset="0"/>
                <a:cs typeface="Times New Roman" panose="02020603050405020304" pitchFamily="18" charset="0"/>
              </a:rPr>
              <a:t>中的条件</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初始状态和两个矩阵</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全部是已知的，某个</a:t>
            </a:r>
            <a:r>
              <a:rPr lang="zh-CN" altLang="en-US" dirty="0">
                <a:latin typeface="Times New Roman" panose="02020603050405020304" pitchFamily="18" charset="0"/>
                <a:cs typeface="Times New Roman" panose="02020603050405020304" pitchFamily="18" charset="0"/>
              </a:rPr>
              <a:t>人连续</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天的症状是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咳嗽，发烧、拉肚子、咳嗽、发烧</a:t>
            </a:r>
            <a:r>
              <a:rPr lang="en-US" altLang="zh-CN"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，求这种情况出现</a:t>
            </a:r>
            <a:r>
              <a:rPr lang="zh-CN" altLang="en-US" dirty="0">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概率。</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上面例子中</a:t>
            </a:r>
            <a:r>
              <a:rPr lang="zh-CN" altLang="en-US" dirty="0" smtClean="0">
                <a:latin typeface="Times New Roman" panose="02020603050405020304" pitchFamily="18" charset="0"/>
                <a:cs typeface="Times New Roman" panose="02020603050405020304" pitchFamily="18" charset="0"/>
              </a:rPr>
              <a:t>的条件不知道，只知道</a:t>
            </a:r>
            <a:r>
              <a:rPr lang="zh-CN" altLang="en-US" dirty="0">
                <a:latin typeface="Times New Roman" panose="02020603050405020304" pitchFamily="18" charset="0"/>
                <a:cs typeface="Times New Roman" panose="02020603050405020304" pitchFamily="18" charset="0"/>
              </a:rPr>
              <a:t>某个人连续</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天的症状是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咳嗽，发烧、拉肚子、咳嗽、发烧</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，求这个小镇中正常的人、轻感冒的人和重感冒的人各占总人口的比例以及另外两个矩阵。</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上面例子中的</a:t>
            </a:r>
            <a:r>
              <a:rPr lang="zh-CN" altLang="en-US" dirty="0" smtClean="0">
                <a:latin typeface="Times New Roman" panose="02020603050405020304" pitchFamily="18" charset="0"/>
                <a:cs typeface="Times New Roman" panose="02020603050405020304" pitchFamily="18" charset="0"/>
              </a:rPr>
              <a:t>条件全部</a:t>
            </a:r>
            <a:r>
              <a:rPr lang="zh-CN" altLang="en-US" dirty="0">
                <a:latin typeface="Times New Roman" panose="02020603050405020304" pitchFamily="18" charset="0"/>
                <a:cs typeface="Times New Roman" panose="02020603050405020304" pitchFamily="18" charset="0"/>
              </a:rPr>
              <a:t>是已知的，某个人连续</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天的症状是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咳嗽，发烧、拉肚子、咳嗽、发烧</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，求这个人这五天每一天的身体状况最有可能是什么。</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2579" y="152400"/>
            <a:ext cx="3954053" cy="1295400"/>
          </a:xfrm>
          <a:prstGeom prst="rect">
            <a:avLst/>
          </a:prstGeom>
        </p:spPr>
      </p:pic>
    </p:spTree>
    <p:extLst>
      <p:ext uri="{BB962C8B-B14F-4D97-AF65-F5344CB8AC3E}">
        <p14:creationId xmlns:p14="http://schemas.microsoft.com/office/powerpoint/2010/main" val="3145214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r>
              <a:rPr lang="zh-CN" altLang="en-US" dirty="0" smtClean="0"/>
              <a:t>模型的符号定义</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    表示初始状态概率向量，在上面的例子中</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表示状态转移概率矩阵</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由于隐变量才满足马尔可夫链的性质，所以</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表示的是隐变量之间的概率转移矩阵</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，在上面的例子中</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239213654"/>
              </p:ext>
            </p:extLst>
          </p:nvPr>
        </p:nvGraphicFramePr>
        <p:xfrm>
          <a:off x="1219200" y="1524000"/>
          <a:ext cx="381000" cy="383081"/>
        </p:xfrm>
        <a:graphic>
          <a:graphicData uri="http://schemas.openxmlformats.org/presentationml/2006/ole">
            <mc:AlternateContent xmlns:mc="http://schemas.openxmlformats.org/markup-compatibility/2006">
              <mc:Choice xmlns:v="urn:schemas-microsoft-com:vml" Requires="v">
                <p:oleObj spid="_x0000_s13314" name="Equation" r:id="rId3" imgW="139680" imgH="139680" progId="Equation.DSMT4">
                  <p:embed/>
                </p:oleObj>
              </mc:Choice>
              <mc:Fallback>
                <p:oleObj name="Equation" r:id="rId3" imgW="139680" imgH="139680" progId="Equation.DSMT4">
                  <p:embed/>
                  <p:pic>
                    <p:nvPicPr>
                      <p:cNvPr id="0" name=""/>
                      <p:cNvPicPr/>
                      <p:nvPr/>
                    </p:nvPicPr>
                    <p:blipFill>
                      <a:blip r:embed="rId4"/>
                      <a:stretch>
                        <a:fillRect/>
                      </a:stretch>
                    </p:blipFill>
                    <p:spPr>
                      <a:xfrm>
                        <a:off x="1219200" y="1524000"/>
                        <a:ext cx="381000" cy="383081"/>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16860455"/>
              </p:ext>
            </p:extLst>
          </p:nvPr>
        </p:nvGraphicFramePr>
        <p:xfrm>
          <a:off x="3211513" y="1981200"/>
          <a:ext cx="2787650" cy="573088"/>
        </p:xfrm>
        <a:graphic>
          <a:graphicData uri="http://schemas.openxmlformats.org/presentationml/2006/ole">
            <mc:AlternateContent xmlns:mc="http://schemas.openxmlformats.org/markup-compatibility/2006">
              <mc:Choice xmlns:v="urn:schemas-microsoft-com:vml" Requires="v">
                <p:oleObj spid="_x0000_s13315" name="Equation" r:id="rId5" imgW="1358640" imgH="279360" progId="Equation.DSMT4">
                  <p:embed/>
                </p:oleObj>
              </mc:Choice>
              <mc:Fallback>
                <p:oleObj name="Equation" r:id="rId5" imgW="1358640" imgH="279360" progId="Equation.DSMT4">
                  <p:embed/>
                  <p:pic>
                    <p:nvPicPr>
                      <p:cNvPr id="0" name=""/>
                      <p:cNvPicPr/>
                      <p:nvPr/>
                    </p:nvPicPr>
                    <p:blipFill>
                      <a:blip r:embed="rId6"/>
                      <a:stretch>
                        <a:fillRect/>
                      </a:stretch>
                    </p:blipFill>
                    <p:spPr>
                      <a:xfrm>
                        <a:off x="3211513" y="1981200"/>
                        <a:ext cx="2787650" cy="57308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42513723"/>
              </p:ext>
            </p:extLst>
          </p:nvPr>
        </p:nvGraphicFramePr>
        <p:xfrm>
          <a:off x="2057400" y="4172487"/>
          <a:ext cx="3107417" cy="1689470"/>
        </p:xfrm>
        <a:graphic>
          <a:graphicData uri="http://schemas.openxmlformats.org/presentationml/2006/ole">
            <mc:AlternateContent xmlns:mc="http://schemas.openxmlformats.org/markup-compatibility/2006">
              <mc:Choice xmlns:v="urn:schemas-microsoft-com:vml" Requires="v">
                <p:oleObj spid="_x0000_s13316" name="Equation" r:id="rId7" imgW="1307880" imgH="711000" progId="Equation.DSMT4">
                  <p:embed/>
                </p:oleObj>
              </mc:Choice>
              <mc:Fallback>
                <p:oleObj name="Equation" r:id="rId7" imgW="1307880" imgH="711000" progId="Equation.DSMT4">
                  <p:embed/>
                  <p:pic>
                    <p:nvPicPr>
                      <p:cNvPr id="0" name=""/>
                      <p:cNvPicPr/>
                      <p:nvPr/>
                    </p:nvPicPr>
                    <p:blipFill>
                      <a:blip r:embed="rId8"/>
                      <a:stretch>
                        <a:fillRect/>
                      </a:stretch>
                    </p:blipFill>
                    <p:spPr>
                      <a:xfrm>
                        <a:off x="2057400" y="4172487"/>
                        <a:ext cx="3107417" cy="1689470"/>
                      </a:xfrm>
                      <a:prstGeom prst="rect">
                        <a:avLst/>
                      </a:prstGeom>
                    </p:spPr>
                  </p:pic>
                </p:oleObj>
              </mc:Fallback>
            </mc:AlternateContent>
          </a:graphicData>
        </a:graphic>
      </p:graphicFrame>
      <p:pic>
        <p:nvPicPr>
          <p:cNvPr id="7" name="图片 6"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26233" y="5243416"/>
            <a:ext cx="3765367" cy="1233584"/>
          </a:xfrm>
          <a:prstGeom prst="rect">
            <a:avLst/>
          </a:prstGeom>
        </p:spPr>
      </p:pic>
    </p:spTree>
    <p:extLst>
      <p:ext uri="{BB962C8B-B14F-4D97-AF65-F5344CB8AC3E}">
        <p14:creationId xmlns:p14="http://schemas.microsoft.com/office/powerpoint/2010/main" val="1002706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a:t>
            </a:r>
            <a:r>
              <a:rPr lang="zh-CN" altLang="en-US" dirty="0"/>
              <a:t>模型的符号定义</a:t>
            </a:r>
          </a:p>
        </p:txBody>
      </p:sp>
      <p:sp>
        <p:nvSpPr>
          <p:cNvPr id="3" name="内容占位符 2"/>
          <p:cNvSpPr>
            <a:spLocks noGrp="1"/>
          </p:cNvSpPr>
          <p:nvPr>
            <p:ph sz="quarter" idx="1"/>
          </p:nvPr>
        </p:nvSpPr>
        <p:spPr/>
        <p:txBody>
          <a:bodyPr/>
          <a:lstStyle/>
          <a:p>
            <a:pPr>
              <a:lnSpc>
                <a:spcPct val="120000"/>
              </a:lnSpc>
            </a:pP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表示给定隐状态的情况下，观测到的显状态的概率，称为发射概率，在上面的例子中</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这三个矩阵</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向量</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称为隐马尔可夫模型的三要素，表示为：</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999782120"/>
              </p:ext>
            </p:extLst>
          </p:nvPr>
        </p:nvGraphicFramePr>
        <p:xfrm>
          <a:off x="2743200" y="2590800"/>
          <a:ext cx="3861707" cy="1676400"/>
        </p:xfrm>
        <a:graphic>
          <a:graphicData uri="http://schemas.openxmlformats.org/presentationml/2006/ole">
            <mc:AlternateContent xmlns:mc="http://schemas.openxmlformats.org/markup-compatibility/2006">
              <mc:Choice xmlns:v="urn:schemas-microsoft-com:vml" Requires="v">
                <p:oleObj spid="_x0000_s14338" name="Equation" r:id="rId3" imgW="1638000" imgH="711000" progId="Equation.DSMT4">
                  <p:embed/>
                </p:oleObj>
              </mc:Choice>
              <mc:Fallback>
                <p:oleObj name="Equation" r:id="rId3" imgW="1638000" imgH="711000" progId="Equation.DSMT4">
                  <p:embed/>
                  <p:pic>
                    <p:nvPicPr>
                      <p:cNvPr id="0" name=""/>
                      <p:cNvPicPr/>
                      <p:nvPr/>
                    </p:nvPicPr>
                    <p:blipFill>
                      <a:blip r:embed="rId4"/>
                      <a:stretch>
                        <a:fillRect/>
                      </a:stretch>
                    </p:blipFill>
                    <p:spPr>
                      <a:xfrm>
                        <a:off x="2743200" y="2590800"/>
                        <a:ext cx="3861707" cy="16764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25069779"/>
              </p:ext>
            </p:extLst>
          </p:nvPr>
        </p:nvGraphicFramePr>
        <p:xfrm>
          <a:off x="3733800" y="5257800"/>
          <a:ext cx="2057400" cy="633046"/>
        </p:xfrm>
        <a:graphic>
          <a:graphicData uri="http://schemas.openxmlformats.org/presentationml/2006/ole">
            <mc:AlternateContent xmlns:mc="http://schemas.openxmlformats.org/markup-compatibility/2006">
              <mc:Choice xmlns:v="urn:schemas-microsoft-com:vml" Requires="v">
                <p:oleObj spid="_x0000_s14339" name="Equation" r:id="rId5" imgW="825480" imgH="253800" progId="Equation.DSMT4">
                  <p:embed/>
                </p:oleObj>
              </mc:Choice>
              <mc:Fallback>
                <p:oleObj name="Equation" r:id="rId5" imgW="825480" imgH="253800" progId="Equation.DSMT4">
                  <p:embed/>
                  <p:pic>
                    <p:nvPicPr>
                      <p:cNvPr id="0" name=""/>
                      <p:cNvPicPr/>
                      <p:nvPr/>
                    </p:nvPicPr>
                    <p:blipFill>
                      <a:blip r:embed="rId6"/>
                      <a:stretch>
                        <a:fillRect/>
                      </a:stretch>
                    </p:blipFill>
                    <p:spPr>
                      <a:xfrm>
                        <a:off x="3733800" y="5257800"/>
                        <a:ext cx="2057400" cy="633046"/>
                      </a:xfrm>
                      <a:prstGeom prst="rect">
                        <a:avLst/>
                      </a:prstGeom>
                    </p:spPr>
                  </p:pic>
                </p:oleObj>
              </mc:Fallback>
            </mc:AlternateContent>
          </a:graphicData>
        </a:graphic>
      </p:graphicFrame>
    </p:spTree>
    <p:extLst>
      <p:ext uri="{BB962C8B-B14F-4D97-AF65-F5344CB8AC3E}">
        <p14:creationId xmlns:p14="http://schemas.microsoft.com/office/powerpoint/2010/main" val="2184399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其他符号</a:t>
            </a:r>
            <a:endParaRPr lang="zh-CN" altLang="en-US" dirty="0"/>
          </a:p>
        </p:txBody>
      </p:sp>
      <p:sp>
        <p:nvSpPr>
          <p:cNvPr id="3" name="内容占位符 2"/>
          <p:cNvSpPr>
            <a:spLocks noGrp="1"/>
          </p:cNvSpPr>
          <p:nvPr>
            <p:ph sz="quarter" idx="1"/>
          </p:nvPr>
        </p:nvSpPr>
        <p:spPr/>
        <p:txBody>
          <a:bodyPr/>
          <a:lstStyle/>
          <a:p>
            <a:pPr>
              <a:lnSpc>
                <a:spcPct val="120000"/>
              </a:lnSpc>
            </a:pPr>
            <a:r>
              <a:rPr lang="en-US" altLang="zh-CN" dirty="0" smtClean="0">
                <a:latin typeface="Times New Roman" panose="02020603050405020304" pitchFamily="18" charset="0"/>
                <a:cs typeface="Times New Roman" panose="02020603050405020304" pitchFamily="18" charset="0"/>
              </a:rPr>
              <a:t>Q</a:t>
            </a:r>
            <a:r>
              <a:rPr lang="zh-CN" altLang="en-US" dirty="0" smtClean="0">
                <a:latin typeface="Times New Roman" panose="02020603050405020304" pitchFamily="18" charset="0"/>
                <a:cs typeface="Times New Roman" panose="02020603050405020304" pitchFamily="18" charset="0"/>
              </a:rPr>
              <a:t>表示所有可能的状态集合，</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是可能的状态数。</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是所有可能观测到的集合，</a:t>
            </a:r>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是可能的观测数。</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是长度为</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的状态序列，</a:t>
            </a:r>
            <a:r>
              <a:rPr lang="en-US" altLang="zh-CN" dirty="0" smtClean="0">
                <a:latin typeface="Times New Roman" panose="02020603050405020304" pitchFamily="18" charset="0"/>
                <a:cs typeface="Times New Roman" panose="02020603050405020304" pitchFamily="18" charset="0"/>
              </a:rPr>
              <a:t>O</a:t>
            </a:r>
            <a:r>
              <a:rPr lang="zh-CN" altLang="en-US" dirty="0" smtClean="0">
                <a:latin typeface="Times New Roman" panose="02020603050405020304" pitchFamily="18" charset="0"/>
                <a:cs typeface="Times New Roman" panose="02020603050405020304" pitchFamily="18" charset="0"/>
              </a:rPr>
              <a:t>是对应的观测序列</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263947549"/>
              </p:ext>
            </p:extLst>
          </p:nvPr>
        </p:nvGraphicFramePr>
        <p:xfrm>
          <a:off x="2590801" y="2057401"/>
          <a:ext cx="3962400" cy="521368"/>
        </p:xfrm>
        <a:graphic>
          <a:graphicData uri="http://schemas.openxmlformats.org/presentationml/2006/ole">
            <mc:AlternateContent xmlns:mc="http://schemas.openxmlformats.org/markup-compatibility/2006">
              <mc:Choice xmlns:v="urn:schemas-microsoft-com:vml" Requires="v">
                <p:oleObj spid="_x0000_s15362" name="Equation" r:id="rId3" imgW="1930320" imgH="253800" progId="Equation.DSMT4">
                  <p:embed/>
                </p:oleObj>
              </mc:Choice>
              <mc:Fallback>
                <p:oleObj name="Equation" r:id="rId3" imgW="1930320" imgH="253800" progId="Equation.DSMT4">
                  <p:embed/>
                  <p:pic>
                    <p:nvPicPr>
                      <p:cNvPr id="0" name=""/>
                      <p:cNvPicPr/>
                      <p:nvPr/>
                    </p:nvPicPr>
                    <p:blipFill>
                      <a:blip r:embed="rId4"/>
                      <a:stretch>
                        <a:fillRect/>
                      </a:stretch>
                    </p:blipFill>
                    <p:spPr>
                      <a:xfrm>
                        <a:off x="2590801" y="2057401"/>
                        <a:ext cx="3962400" cy="52136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39002294"/>
              </p:ext>
            </p:extLst>
          </p:nvPr>
        </p:nvGraphicFramePr>
        <p:xfrm>
          <a:off x="2133600" y="3200400"/>
          <a:ext cx="5360670" cy="533400"/>
        </p:xfrm>
        <a:graphic>
          <a:graphicData uri="http://schemas.openxmlformats.org/presentationml/2006/ole">
            <mc:AlternateContent xmlns:mc="http://schemas.openxmlformats.org/markup-compatibility/2006">
              <mc:Choice xmlns:v="urn:schemas-microsoft-com:vml" Requires="v">
                <p:oleObj spid="_x0000_s15363" name="Equation" r:id="rId5" imgW="2552400" imgH="253800" progId="Equation.DSMT4">
                  <p:embed/>
                </p:oleObj>
              </mc:Choice>
              <mc:Fallback>
                <p:oleObj name="Equation" r:id="rId5" imgW="2552400" imgH="253800" progId="Equation.DSMT4">
                  <p:embed/>
                  <p:pic>
                    <p:nvPicPr>
                      <p:cNvPr id="0" name=""/>
                      <p:cNvPicPr/>
                      <p:nvPr/>
                    </p:nvPicPr>
                    <p:blipFill>
                      <a:blip r:embed="rId6"/>
                      <a:stretch>
                        <a:fillRect/>
                      </a:stretch>
                    </p:blipFill>
                    <p:spPr>
                      <a:xfrm>
                        <a:off x="2133600" y="3200400"/>
                        <a:ext cx="5360670" cy="5334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399310998"/>
              </p:ext>
            </p:extLst>
          </p:nvPr>
        </p:nvGraphicFramePr>
        <p:xfrm>
          <a:off x="3581400" y="4343400"/>
          <a:ext cx="2378075" cy="609600"/>
        </p:xfrm>
        <a:graphic>
          <a:graphicData uri="http://schemas.openxmlformats.org/presentationml/2006/ole">
            <mc:AlternateContent xmlns:mc="http://schemas.openxmlformats.org/markup-compatibility/2006">
              <mc:Choice xmlns:v="urn:schemas-microsoft-com:vml" Requires="v">
                <p:oleObj spid="_x0000_s15364" name="Equation" r:id="rId7" imgW="990360" imgH="253800" progId="Equation.DSMT4">
                  <p:embed/>
                </p:oleObj>
              </mc:Choice>
              <mc:Fallback>
                <p:oleObj name="Equation" r:id="rId7" imgW="990360" imgH="253800" progId="Equation.DSMT4">
                  <p:embed/>
                  <p:pic>
                    <p:nvPicPr>
                      <p:cNvPr id="0" name=""/>
                      <p:cNvPicPr/>
                      <p:nvPr/>
                    </p:nvPicPr>
                    <p:blipFill>
                      <a:blip r:embed="rId8"/>
                      <a:stretch>
                        <a:fillRect/>
                      </a:stretch>
                    </p:blipFill>
                    <p:spPr>
                      <a:xfrm>
                        <a:off x="3581400" y="4343400"/>
                        <a:ext cx="2378075" cy="6096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44970698"/>
              </p:ext>
            </p:extLst>
          </p:nvPr>
        </p:nvGraphicFramePr>
        <p:xfrm>
          <a:off x="3429000" y="5105400"/>
          <a:ext cx="2713038" cy="609600"/>
        </p:xfrm>
        <a:graphic>
          <a:graphicData uri="http://schemas.openxmlformats.org/presentationml/2006/ole">
            <mc:AlternateContent xmlns:mc="http://schemas.openxmlformats.org/markup-compatibility/2006">
              <mc:Choice xmlns:v="urn:schemas-microsoft-com:vml" Requires="v">
                <p:oleObj spid="_x0000_s15365" name="Equation" r:id="rId9" imgW="1130040" imgH="253800" progId="Equation.DSMT4">
                  <p:embed/>
                </p:oleObj>
              </mc:Choice>
              <mc:Fallback>
                <p:oleObj name="Equation" r:id="rId9" imgW="1130040" imgH="253800" progId="Equation.DSMT4">
                  <p:embed/>
                  <p:pic>
                    <p:nvPicPr>
                      <p:cNvPr id="0" name=""/>
                      <p:cNvPicPr>
                        <a:picLocks noChangeAspect="1" noChangeArrowheads="1"/>
                      </p:cNvPicPr>
                      <p:nvPr/>
                    </p:nvPicPr>
                    <p:blipFill>
                      <a:blip r:embed="rId10"/>
                      <a:srcRect/>
                      <a:stretch>
                        <a:fillRect/>
                      </a:stretch>
                    </p:blipFill>
                    <p:spPr bwMode="auto">
                      <a:xfrm>
                        <a:off x="3429000" y="5105400"/>
                        <a:ext cx="27130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图片 7" descr="屏幕剪辑"/>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52579" y="152400"/>
            <a:ext cx="3954053" cy="1295400"/>
          </a:xfrm>
          <a:prstGeom prst="rect">
            <a:avLst/>
          </a:prstGeom>
        </p:spPr>
      </p:pic>
    </p:spTree>
    <p:extLst>
      <p:ext uri="{BB962C8B-B14F-4D97-AF65-F5344CB8AC3E}">
        <p14:creationId xmlns:p14="http://schemas.microsoft.com/office/powerpoint/2010/main" val="364432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基于统计的分词</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一个句子可以被分成</a:t>
            </a:r>
            <a:r>
              <a:rPr lang="en-US" altLang="zh-CN" dirty="0" smtClean="0">
                <a:latin typeface="Times New Roman" panose="02020603050405020304" pitchFamily="18" charset="0"/>
                <a:cs typeface="Times New Roman" panose="02020603050405020304" pitchFamily="18" charset="0"/>
              </a:rPr>
              <a:t>k</a:t>
            </a:r>
            <a:r>
              <a:rPr lang="zh-CN" altLang="en-US" dirty="0" smtClean="0">
                <a:latin typeface="Times New Roman" panose="02020603050405020304" pitchFamily="18" charset="0"/>
                <a:cs typeface="Times New Roman" panose="02020603050405020304" pitchFamily="18" charset="0"/>
              </a:rPr>
              <a:t>个词，分词结果为</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那么这种分词结果出现的概率可以表示为</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602113544"/>
              </p:ext>
            </p:extLst>
          </p:nvPr>
        </p:nvGraphicFramePr>
        <p:xfrm>
          <a:off x="3491880" y="1988840"/>
          <a:ext cx="1872208" cy="543544"/>
        </p:xfrm>
        <a:graphic>
          <a:graphicData uri="http://schemas.openxmlformats.org/presentationml/2006/ole">
            <mc:AlternateContent xmlns:mc="http://schemas.openxmlformats.org/markup-compatibility/2006">
              <mc:Choice xmlns:v="urn:schemas-microsoft-com:vml" Requires="v">
                <p:oleObj spid="_x0000_s2105" name="Equation" r:id="rId3" imgW="787320" imgH="228600" progId="Equation.DSMT4">
                  <p:embed/>
                </p:oleObj>
              </mc:Choice>
              <mc:Fallback>
                <p:oleObj name="Equation" r:id="rId3" imgW="787320" imgH="228600" progId="Equation.DSMT4">
                  <p:embed/>
                  <p:pic>
                    <p:nvPicPr>
                      <p:cNvPr id="0" name=""/>
                      <p:cNvPicPr/>
                      <p:nvPr/>
                    </p:nvPicPr>
                    <p:blipFill>
                      <a:blip r:embed="rId4"/>
                      <a:stretch>
                        <a:fillRect/>
                      </a:stretch>
                    </p:blipFill>
                    <p:spPr>
                      <a:xfrm>
                        <a:off x="3491880" y="1988840"/>
                        <a:ext cx="1872208" cy="54354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30857328"/>
              </p:ext>
            </p:extLst>
          </p:nvPr>
        </p:nvGraphicFramePr>
        <p:xfrm>
          <a:off x="1835696" y="3429000"/>
          <a:ext cx="5112568" cy="565208"/>
        </p:xfrm>
        <a:graphic>
          <a:graphicData uri="http://schemas.openxmlformats.org/presentationml/2006/ole">
            <mc:AlternateContent xmlns:mc="http://schemas.openxmlformats.org/markup-compatibility/2006">
              <mc:Choice xmlns:v="urn:schemas-microsoft-com:vml" Requires="v">
                <p:oleObj spid="_x0000_s2106" name="Equation" r:id="rId5" imgW="2527200" imgH="279360" progId="Equation.DSMT4">
                  <p:embed/>
                </p:oleObj>
              </mc:Choice>
              <mc:Fallback>
                <p:oleObj name="Equation" r:id="rId5" imgW="2527200" imgH="279360" progId="Equation.DSMT4">
                  <p:embed/>
                  <p:pic>
                    <p:nvPicPr>
                      <p:cNvPr id="0" name=""/>
                      <p:cNvPicPr/>
                      <p:nvPr/>
                    </p:nvPicPr>
                    <p:blipFill>
                      <a:blip r:embed="rId6"/>
                      <a:stretch>
                        <a:fillRect/>
                      </a:stretch>
                    </p:blipFill>
                    <p:spPr>
                      <a:xfrm>
                        <a:off x="1835696" y="3429000"/>
                        <a:ext cx="5112568" cy="565208"/>
                      </a:xfrm>
                      <a:prstGeom prst="rect">
                        <a:avLst/>
                      </a:prstGeom>
                    </p:spPr>
                  </p:pic>
                </p:oleObj>
              </mc:Fallback>
            </mc:AlternateContent>
          </a:graphicData>
        </a:graphic>
      </p:graphicFrame>
    </p:spTree>
    <p:extLst>
      <p:ext uri="{BB962C8B-B14F-4D97-AF65-F5344CB8AC3E}">
        <p14:creationId xmlns:p14="http://schemas.microsoft.com/office/powerpoint/2010/main" val="34457497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其他符号</a:t>
            </a:r>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有了以上假定之后，那么</a:t>
            </a:r>
            <a:r>
              <a:rPr lang="zh-CN" altLang="en-US" dirty="0">
                <a:latin typeface="Times New Roman" panose="02020603050405020304" pitchFamily="18" charset="0"/>
                <a:cs typeface="Times New Roman" panose="02020603050405020304" pitchFamily="18" charset="0"/>
              </a:rPr>
              <a:t>对</a:t>
            </a:r>
            <a:r>
              <a:rPr lang="zh-CN" altLang="en-US" dirty="0" smtClean="0">
                <a:latin typeface="Times New Roman" panose="02020603050405020304" pitchFamily="18" charset="0"/>
                <a:cs typeface="Times New Roman" panose="02020603050405020304" pitchFamily="18" charset="0"/>
              </a:rPr>
              <a:t>矩阵</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里的元素有</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对于矩阵</a:t>
            </a:r>
            <a:r>
              <a:rPr lang="en-US" altLang="zh-CN" dirty="0" smtClean="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里</a:t>
            </a:r>
            <a:r>
              <a:rPr lang="zh-CN" altLang="en-US" dirty="0" smtClean="0">
                <a:latin typeface="Times New Roman" panose="02020603050405020304" pitchFamily="18" charset="0"/>
                <a:cs typeface="Times New Roman" panose="02020603050405020304" pitchFamily="18" charset="0"/>
              </a:rPr>
              <a:t>的元素有</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对于</a:t>
            </a:r>
            <a:r>
              <a:rPr lang="zh-CN" altLang="en-US" dirty="0">
                <a:latin typeface="Times New Roman" panose="02020603050405020304" pitchFamily="18" charset="0"/>
                <a:cs typeface="Times New Roman" panose="02020603050405020304" pitchFamily="18" charset="0"/>
              </a:rPr>
              <a:t>初始状态概率</a:t>
            </a:r>
            <a:r>
              <a:rPr lang="zh-CN" altLang="en-US" dirty="0" smtClean="0">
                <a:latin typeface="Times New Roman" panose="02020603050405020304" pitchFamily="18" charset="0"/>
                <a:cs typeface="Times New Roman" panose="02020603050405020304" pitchFamily="18" charset="0"/>
              </a:rPr>
              <a:t>向量，有</a:t>
            </a:r>
            <a:r>
              <a:rPr lang="en-US" altLang="zh-CN" dirty="0" smtClean="0">
                <a:latin typeface="Times New Roman" panose="02020603050405020304" pitchFamily="18" charset="0"/>
                <a:cs typeface="Times New Roman" panose="02020603050405020304" pitchFamily="18" charset="0"/>
              </a:rPr>
              <a:t>(t=1</a:t>
            </a:r>
            <a:r>
              <a:rPr lang="zh-CN" altLang="en-US" dirty="0" smtClean="0">
                <a:latin typeface="Times New Roman" panose="02020603050405020304" pitchFamily="18" charset="0"/>
                <a:cs typeface="Times New Roman" panose="02020603050405020304" pitchFamily="18" charset="0"/>
              </a:rPr>
              <a:t>时刻处于状态</a:t>
            </a:r>
            <a:r>
              <a:rPr lang="en-US" altLang="zh-CN" dirty="0" smtClean="0">
                <a:latin typeface="Times New Roman" panose="02020603050405020304" pitchFamily="18" charset="0"/>
                <a:cs typeface="Times New Roman" panose="02020603050405020304" pitchFamily="18" charset="0"/>
              </a:rPr>
              <a:t>q</a:t>
            </a:r>
            <a:r>
              <a:rPr lang="en-US" altLang="zh-CN" baseline="-25000"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的概率</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977264938"/>
              </p:ext>
            </p:extLst>
          </p:nvPr>
        </p:nvGraphicFramePr>
        <p:xfrm>
          <a:off x="2971800" y="1981200"/>
          <a:ext cx="3522518" cy="685800"/>
        </p:xfrm>
        <a:graphic>
          <a:graphicData uri="http://schemas.openxmlformats.org/presentationml/2006/ole">
            <mc:AlternateContent xmlns:mc="http://schemas.openxmlformats.org/markup-compatibility/2006">
              <mc:Choice xmlns:v="urn:schemas-microsoft-com:vml" Requires="v">
                <p:oleObj spid="_x0000_s16386" name="Equation" r:id="rId3" imgW="1434960" imgH="279360" progId="Equation.DSMT4">
                  <p:embed/>
                </p:oleObj>
              </mc:Choice>
              <mc:Fallback>
                <p:oleObj name="Equation" r:id="rId3" imgW="1434960" imgH="279360" progId="Equation.DSMT4">
                  <p:embed/>
                  <p:pic>
                    <p:nvPicPr>
                      <p:cNvPr id="0" name=""/>
                      <p:cNvPicPr/>
                      <p:nvPr/>
                    </p:nvPicPr>
                    <p:blipFill>
                      <a:blip r:embed="rId4"/>
                      <a:stretch>
                        <a:fillRect/>
                      </a:stretch>
                    </p:blipFill>
                    <p:spPr>
                      <a:xfrm>
                        <a:off x="2971800" y="1981200"/>
                        <a:ext cx="3522518" cy="6858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4474103"/>
              </p:ext>
            </p:extLst>
          </p:nvPr>
        </p:nvGraphicFramePr>
        <p:xfrm>
          <a:off x="3124200" y="3124200"/>
          <a:ext cx="3367087" cy="685800"/>
        </p:xfrm>
        <a:graphic>
          <a:graphicData uri="http://schemas.openxmlformats.org/presentationml/2006/ole">
            <mc:AlternateContent xmlns:mc="http://schemas.openxmlformats.org/markup-compatibility/2006">
              <mc:Choice xmlns:v="urn:schemas-microsoft-com:vml" Requires="v">
                <p:oleObj spid="_x0000_s16387" name="Equation" r:id="rId5" imgW="1371600" imgH="279360" progId="Equation.DSMT4">
                  <p:embed/>
                </p:oleObj>
              </mc:Choice>
              <mc:Fallback>
                <p:oleObj name="Equation" r:id="rId5" imgW="1371600" imgH="279360" progId="Equation.DSMT4">
                  <p:embed/>
                  <p:pic>
                    <p:nvPicPr>
                      <p:cNvPr id="0" name=""/>
                      <p:cNvPicPr>
                        <a:picLocks noChangeAspect="1" noChangeArrowheads="1"/>
                      </p:cNvPicPr>
                      <p:nvPr/>
                    </p:nvPicPr>
                    <p:blipFill>
                      <a:blip r:embed="rId6"/>
                      <a:srcRect/>
                      <a:stretch>
                        <a:fillRect/>
                      </a:stretch>
                    </p:blipFill>
                    <p:spPr bwMode="auto">
                      <a:xfrm>
                        <a:off x="3124200" y="3124200"/>
                        <a:ext cx="33670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3513068"/>
              </p:ext>
            </p:extLst>
          </p:nvPr>
        </p:nvGraphicFramePr>
        <p:xfrm>
          <a:off x="3810000" y="4343400"/>
          <a:ext cx="2194560" cy="609600"/>
        </p:xfrm>
        <a:graphic>
          <a:graphicData uri="http://schemas.openxmlformats.org/presentationml/2006/ole">
            <mc:AlternateContent xmlns:mc="http://schemas.openxmlformats.org/markup-compatibility/2006">
              <mc:Choice xmlns:v="urn:schemas-microsoft-com:vml" Requires="v">
                <p:oleObj spid="_x0000_s16388" name="Equation" r:id="rId7" imgW="914400" imgH="253800" progId="Equation.DSMT4">
                  <p:embed/>
                </p:oleObj>
              </mc:Choice>
              <mc:Fallback>
                <p:oleObj name="Equation" r:id="rId7" imgW="914400" imgH="253800" progId="Equation.DSMT4">
                  <p:embed/>
                  <p:pic>
                    <p:nvPicPr>
                      <p:cNvPr id="0" name=""/>
                      <p:cNvPicPr/>
                      <p:nvPr/>
                    </p:nvPicPr>
                    <p:blipFill>
                      <a:blip r:embed="rId8"/>
                      <a:stretch>
                        <a:fillRect/>
                      </a:stretch>
                    </p:blipFill>
                    <p:spPr>
                      <a:xfrm>
                        <a:off x="3810000" y="4343400"/>
                        <a:ext cx="2194560" cy="609600"/>
                      </a:xfrm>
                      <a:prstGeom prst="rect">
                        <a:avLst/>
                      </a:prstGeom>
                    </p:spPr>
                  </p:pic>
                </p:oleObj>
              </mc:Fallback>
            </mc:AlternateContent>
          </a:graphicData>
        </a:graphic>
      </p:graphicFrame>
      <p:pic>
        <p:nvPicPr>
          <p:cNvPr id="7" name="图片 6"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38065" y="5105400"/>
            <a:ext cx="3954053" cy="1295400"/>
          </a:xfrm>
          <a:prstGeom prst="rect">
            <a:avLst/>
          </a:prstGeom>
        </p:spPr>
      </p:pic>
    </p:spTree>
    <p:extLst>
      <p:ext uri="{BB962C8B-B14F-4D97-AF65-F5344CB8AC3E}">
        <p14:creationId xmlns:p14="http://schemas.microsoft.com/office/powerpoint/2010/main" val="997146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r>
              <a:rPr lang="zh-CN" altLang="en-US" dirty="0" smtClean="0"/>
              <a:t>模型的两个假设</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t>齐次假设：每一个隐状态出现的概率只与前一时刻的隐状态有关，</a:t>
            </a:r>
            <a:endParaRPr lang="en-US" altLang="zh-CN" dirty="0" smtClean="0"/>
          </a:p>
          <a:p>
            <a:pPr>
              <a:lnSpc>
                <a:spcPct val="120000"/>
              </a:lnSpc>
            </a:pPr>
            <a:endParaRPr lang="en-US" altLang="zh-CN" dirty="0"/>
          </a:p>
          <a:p>
            <a:pPr>
              <a:lnSpc>
                <a:spcPct val="120000"/>
              </a:lnSpc>
            </a:pPr>
            <a:endParaRPr lang="en-US" altLang="zh-CN" dirty="0" smtClean="0"/>
          </a:p>
          <a:p>
            <a:pPr>
              <a:lnSpc>
                <a:spcPct val="120000"/>
              </a:lnSpc>
            </a:pPr>
            <a:r>
              <a:rPr lang="zh-CN" altLang="en-US" dirty="0" smtClean="0"/>
              <a:t>比如上面的例子中，一个人</a:t>
            </a:r>
            <a:r>
              <a:rPr lang="en-US" altLang="zh-CN" dirty="0" smtClean="0"/>
              <a:t>10</a:t>
            </a:r>
            <a:r>
              <a:rPr lang="zh-CN" altLang="en-US" dirty="0" smtClean="0"/>
              <a:t>月</a:t>
            </a:r>
            <a:r>
              <a:rPr lang="en-US" altLang="zh-CN" dirty="0" smtClean="0"/>
              <a:t>10</a:t>
            </a:r>
            <a:r>
              <a:rPr lang="zh-CN" altLang="en-US" dirty="0" smtClean="0"/>
              <a:t>日是正常还是感冒只与</a:t>
            </a:r>
            <a:r>
              <a:rPr lang="en-US" altLang="zh-CN" dirty="0" smtClean="0"/>
              <a:t>10</a:t>
            </a:r>
            <a:r>
              <a:rPr lang="zh-CN" altLang="en-US" dirty="0" smtClean="0"/>
              <a:t>月</a:t>
            </a:r>
            <a:r>
              <a:rPr lang="en-US" altLang="zh-CN" dirty="0" smtClean="0"/>
              <a:t>9</a:t>
            </a:r>
            <a:r>
              <a:rPr lang="zh-CN" altLang="en-US" dirty="0" smtClean="0"/>
              <a:t>日的状态有关。</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996777924"/>
              </p:ext>
            </p:extLst>
          </p:nvPr>
        </p:nvGraphicFramePr>
        <p:xfrm>
          <a:off x="1619250" y="2667000"/>
          <a:ext cx="6210300" cy="679450"/>
        </p:xfrm>
        <a:graphic>
          <a:graphicData uri="http://schemas.openxmlformats.org/presentationml/2006/ole">
            <mc:AlternateContent xmlns:mc="http://schemas.openxmlformats.org/markup-compatibility/2006">
              <mc:Choice xmlns:v="urn:schemas-microsoft-com:vml" Requires="v">
                <p:oleObj spid="_x0000_s17410" name="Equation" r:id="rId3" imgW="2552400" imgH="279360" progId="Equation.DSMT4">
                  <p:embed/>
                </p:oleObj>
              </mc:Choice>
              <mc:Fallback>
                <p:oleObj name="Equation" r:id="rId3" imgW="2552400" imgH="279360" progId="Equation.DSMT4">
                  <p:embed/>
                  <p:pic>
                    <p:nvPicPr>
                      <p:cNvPr id="0" name=""/>
                      <p:cNvPicPr/>
                      <p:nvPr/>
                    </p:nvPicPr>
                    <p:blipFill>
                      <a:blip r:embed="rId4"/>
                      <a:stretch>
                        <a:fillRect/>
                      </a:stretch>
                    </p:blipFill>
                    <p:spPr>
                      <a:xfrm>
                        <a:off x="1619250" y="2667000"/>
                        <a:ext cx="6210300" cy="679450"/>
                      </a:xfrm>
                      <a:prstGeom prst="rect">
                        <a:avLst/>
                      </a:prstGeom>
                    </p:spPr>
                  </p:pic>
                </p:oleObj>
              </mc:Fallback>
            </mc:AlternateContent>
          </a:graphicData>
        </a:graphic>
      </p:graphicFrame>
      <p:pic>
        <p:nvPicPr>
          <p:cNvPr id="5" name="图片 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4572000"/>
            <a:ext cx="6106377" cy="2000529"/>
          </a:xfrm>
          <a:prstGeom prst="rect">
            <a:avLst/>
          </a:prstGeom>
        </p:spPr>
      </p:pic>
    </p:spTree>
    <p:extLst>
      <p:ext uri="{BB962C8B-B14F-4D97-AF65-F5344CB8AC3E}">
        <p14:creationId xmlns:p14="http://schemas.microsoft.com/office/powerpoint/2010/main" val="4062169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a:t>
            </a:r>
            <a:r>
              <a:rPr lang="zh-CN" altLang="en-US" dirty="0"/>
              <a:t>模型的两个假设</a:t>
            </a:r>
          </a:p>
        </p:txBody>
      </p:sp>
      <p:sp>
        <p:nvSpPr>
          <p:cNvPr id="3" name="内容占位符 2"/>
          <p:cNvSpPr>
            <a:spLocks noGrp="1"/>
          </p:cNvSpPr>
          <p:nvPr>
            <p:ph sz="quarter" idx="1"/>
          </p:nvPr>
        </p:nvSpPr>
        <p:spPr/>
        <p:txBody>
          <a:bodyPr/>
          <a:lstStyle/>
          <a:p>
            <a:pPr>
              <a:lnSpc>
                <a:spcPct val="120000"/>
              </a:lnSpc>
            </a:pPr>
            <a:r>
              <a:rPr lang="zh-CN" altLang="en-US" dirty="0" smtClean="0"/>
              <a:t>观测独立性假设：每一个时刻可观测状态出现的概率只与这个时刻的隐状态有关，</a:t>
            </a:r>
            <a:endParaRPr lang="en-US" altLang="zh-CN" dirty="0" smtClean="0"/>
          </a:p>
          <a:p>
            <a:pPr>
              <a:lnSpc>
                <a:spcPct val="120000"/>
              </a:lnSpc>
            </a:pPr>
            <a:endParaRPr lang="en-US" altLang="zh-CN" dirty="0"/>
          </a:p>
          <a:p>
            <a:pPr>
              <a:lnSpc>
                <a:spcPct val="120000"/>
              </a:lnSpc>
            </a:pPr>
            <a:r>
              <a:rPr lang="zh-CN" altLang="en-US" dirty="0" smtClean="0"/>
              <a:t>比如一个人</a:t>
            </a:r>
            <a:r>
              <a:rPr lang="en-US" altLang="zh-CN" dirty="0" smtClean="0"/>
              <a:t>10</a:t>
            </a:r>
            <a:r>
              <a:rPr lang="zh-CN" altLang="en-US" dirty="0" smtClean="0"/>
              <a:t>月</a:t>
            </a:r>
            <a:r>
              <a:rPr lang="en-US" altLang="zh-CN" dirty="0" smtClean="0"/>
              <a:t>10</a:t>
            </a:r>
            <a:r>
              <a:rPr lang="zh-CN" altLang="en-US" dirty="0" smtClean="0"/>
              <a:t>日是咳嗽还是发烧只与他今天是感冒了还是正常有关。</a:t>
            </a:r>
            <a:endParaRPr lang="en-US" altLang="zh-CN"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1457572774"/>
              </p:ext>
            </p:extLst>
          </p:nvPr>
        </p:nvGraphicFramePr>
        <p:xfrm>
          <a:off x="1828800" y="2438400"/>
          <a:ext cx="5642263" cy="685800"/>
        </p:xfrm>
        <a:graphic>
          <a:graphicData uri="http://schemas.openxmlformats.org/presentationml/2006/ole">
            <mc:AlternateContent xmlns:mc="http://schemas.openxmlformats.org/markup-compatibility/2006">
              <mc:Choice xmlns:v="urn:schemas-microsoft-com:vml" Requires="v">
                <p:oleObj spid="_x0000_s18434" name="Equation" r:id="rId3" imgW="2298600" imgH="279360" progId="Equation.DSMT4">
                  <p:embed/>
                </p:oleObj>
              </mc:Choice>
              <mc:Fallback>
                <p:oleObj name="Equation" r:id="rId3" imgW="2298600" imgH="279360" progId="Equation.DSMT4">
                  <p:embed/>
                  <p:pic>
                    <p:nvPicPr>
                      <p:cNvPr id="0" name=""/>
                      <p:cNvPicPr/>
                      <p:nvPr/>
                    </p:nvPicPr>
                    <p:blipFill>
                      <a:blip r:embed="rId4"/>
                      <a:stretch>
                        <a:fillRect/>
                      </a:stretch>
                    </p:blipFill>
                    <p:spPr>
                      <a:xfrm>
                        <a:off x="1828800" y="2438400"/>
                        <a:ext cx="5642263" cy="685800"/>
                      </a:xfrm>
                      <a:prstGeom prst="rect">
                        <a:avLst/>
                      </a:prstGeom>
                    </p:spPr>
                  </p:pic>
                </p:oleObj>
              </mc:Fallback>
            </mc:AlternateContent>
          </a:graphicData>
        </a:graphic>
      </p:graphicFrame>
      <p:pic>
        <p:nvPicPr>
          <p:cNvPr id="5" name="图片 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4457" y="4267200"/>
            <a:ext cx="6106377" cy="2000529"/>
          </a:xfrm>
          <a:prstGeom prst="rect">
            <a:avLst/>
          </a:prstGeom>
        </p:spPr>
      </p:pic>
    </p:spTree>
    <p:extLst>
      <p:ext uri="{BB962C8B-B14F-4D97-AF65-F5344CB8AC3E}">
        <p14:creationId xmlns:p14="http://schemas.microsoft.com/office/powerpoint/2010/main" val="996565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r>
              <a:rPr lang="zh-CN" altLang="en-US" dirty="0" smtClean="0"/>
              <a:t>的三个基本问题</a:t>
            </a:r>
            <a:r>
              <a:rPr lang="en-US" altLang="zh-CN" dirty="0" smtClean="0"/>
              <a:t>(1)</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概率计算问题：给定模型                       ，和观测序列</a:t>
            </a:r>
            <a:r>
              <a:rPr lang="en-US" altLang="zh-CN" dirty="0" smtClean="0">
                <a:latin typeface="Times New Roman" panose="02020603050405020304" pitchFamily="18" charset="0"/>
                <a:cs typeface="Times New Roman" panose="02020603050405020304" pitchFamily="18" charset="0"/>
              </a:rPr>
              <a:t>O</a:t>
            </a:r>
            <a:r>
              <a:rPr lang="zh-CN" altLang="en-US" dirty="0" smtClean="0">
                <a:latin typeface="Times New Roman" panose="02020603050405020304" pitchFamily="18" charset="0"/>
                <a:cs typeface="Times New Roman" panose="02020603050405020304" pitchFamily="18" charset="0"/>
              </a:rPr>
              <a:t>，计算这个序列出现的概率，比如上面的例子中给定了模型之后，又确定了某个人连续</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天的症状是</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咳嗽，发烧、拉肚子、咳嗽、发烧</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，计算这一序列出现的概率              。</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解决这一问题需要用到前向</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后向算法和动态规划。</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790614149"/>
              </p:ext>
            </p:extLst>
          </p:nvPr>
        </p:nvGraphicFramePr>
        <p:xfrm>
          <a:off x="4953000" y="1494366"/>
          <a:ext cx="1828800" cy="563034"/>
        </p:xfrm>
        <a:graphic>
          <a:graphicData uri="http://schemas.openxmlformats.org/presentationml/2006/ole">
            <mc:AlternateContent xmlns:mc="http://schemas.openxmlformats.org/markup-compatibility/2006">
              <mc:Choice xmlns:v="urn:schemas-microsoft-com:vml" Requires="v">
                <p:oleObj spid="_x0000_s19458" name="Equation" r:id="rId3" imgW="825480" imgH="253800" progId="Equation.DSMT4">
                  <p:embed/>
                </p:oleObj>
              </mc:Choice>
              <mc:Fallback>
                <p:oleObj name="Equation" r:id="rId3" imgW="82548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494366"/>
                        <a:ext cx="1828800" cy="563034"/>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57405537"/>
              </p:ext>
            </p:extLst>
          </p:nvPr>
        </p:nvGraphicFramePr>
        <p:xfrm>
          <a:off x="3962400" y="3403601"/>
          <a:ext cx="1066800" cy="558799"/>
        </p:xfrm>
        <a:graphic>
          <a:graphicData uri="http://schemas.openxmlformats.org/presentationml/2006/ole">
            <mc:AlternateContent xmlns:mc="http://schemas.openxmlformats.org/markup-compatibility/2006">
              <mc:Choice xmlns:v="urn:schemas-microsoft-com:vml" Requires="v">
                <p:oleObj spid="_x0000_s19459" name="Equation" r:id="rId5" imgW="533160" imgH="279360" progId="Equation.DSMT4">
                  <p:embed/>
                </p:oleObj>
              </mc:Choice>
              <mc:Fallback>
                <p:oleObj name="Equation" r:id="rId5" imgW="533160" imgH="279360" progId="Equation.DSMT4">
                  <p:embed/>
                  <p:pic>
                    <p:nvPicPr>
                      <p:cNvPr id="0" name=""/>
                      <p:cNvPicPr/>
                      <p:nvPr/>
                    </p:nvPicPr>
                    <p:blipFill>
                      <a:blip r:embed="rId6"/>
                      <a:stretch>
                        <a:fillRect/>
                      </a:stretch>
                    </p:blipFill>
                    <p:spPr>
                      <a:xfrm>
                        <a:off x="3962400" y="3403601"/>
                        <a:ext cx="1066800" cy="558799"/>
                      </a:xfrm>
                      <a:prstGeom prst="rect">
                        <a:avLst/>
                      </a:prstGeom>
                    </p:spPr>
                  </p:pic>
                </p:oleObj>
              </mc:Fallback>
            </mc:AlternateContent>
          </a:graphicData>
        </a:graphic>
      </p:graphicFrame>
    </p:spTree>
    <p:extLst>
      <p:ext uri="{BB962C8B-B14F-4D97-AF65-F5344CB8AC3E}">
        <p14:creationId xmlns:p14="http://schemas.microsoft.com/office/powerpoint/2010/main" val="1523803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a:t>
            </a:r>
            <a:r>
              <a:rPr lang="zh-CN" altLang="en-US" dirty="0"/>
              <a:t>的三个基本问题</a:t>
            </a:r>
            <a:r>
              <a:rPr lang="en-US" altLang="zh-CN" dirty="0" smtClean="0"/>
              <a:t>(2)</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学习问题：只有观测序列，通过这个序列找到参数模型                        ，使得在该模型下             的概率最大。</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此问题需要鲍姆</a:t>
            </a:r>
            <a:r>
              <a:rPr lang="en-US" altLang="zh-CN"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韦尔奇</a:t>
            </a:r>
            <a:r>
              <a:rPr lang="en-US" altLang="zh-CN" dirty="0">
                <a:latin typeface="Times New Roman" panose="02020603050405020304" pitchFamily="18" charset="0"/>
                <a:cs typeface="Times New Roman" panose="02020603050405020304" pitchFamily="18" charset="0"/>
              </a:rPr>
              <a:t>(Baum-Welch</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算法以及</a:t>
            </a:r>
            <a:r>
              <a:rPr lang="en-US" altLang="zh-CN" dirty="0" smtClean="0">
                <a:latin typeface="Times New Roman" panose="02020603050405020304" pitchFamily="18" charset="0"/>
                <a:cs typeface="Times New Roman" panose="02020603050405020304" pitchFamily="18" charset="0"/>
              </a:rPr>
              <a:t>EM</a:t>
            </a:r>
            <a:r>
              <a:rPr lang="zh-CN" altLang="en-US" dirty="0" smtClean="0">
                <a:latin typeface="Times New Roman" panose="02020603050405020304" pitchFamily="18" charset="0"/>
                <a:cs typeface="Times New Roman" panose="02020603050405020304" pitchFamily="18" charset="0"/>
              </a:rPr>
              <a:t>算法。</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在中文分词</a:t>
            </a:r>
            <a:r>
              <a:rPr lang="zh-CN" altLang="en-US" dirty="0" smtClean="0">
                <a:latin typeface="Times New Roman" panose="02020603050405020304" pitchFamily="18" charset="0"/>
                <a:cs typeface="Times New Roman" panose="02020603050405020304" pitchFamily="18" charset="0"/>
              </a:rPr>
              <a:t>中，如果训练语料没有进行过人工分词，那么就需要用</a:t>
            </a:r>
            <a:r>
              <a:rPr lang="zh-CN" altLang="en-US" dirty="0">
                <a:latin typeface="Times New Roman" panose="02020603050405020304" pitchFamily="18" charset="0"/>
                <a:cs typeface="Times New Roman" panose="02020603050405020304" pitchFamily="18" charset="0"/>
              </a:rPr>
              <a:t>鲍姆</a:t>
            </a:r>
            <a:r>
              <a:rPr lang="en-US" altLang="zh-CN"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韦尔奇算法来估计                      。</a:t>
            </a:r>
            <a:endParaRPr lang="en-US" altLang="zh-CN" dirty="0" smtClean="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289167251"/>
              </p:ext>
            </p:extLst>
          </p:nvPr>
        </p:nvGraphicFramePr>
        <p:xfrm>
          <a:off x="1981200" y="1905000"/>
          <a:ext cx="1828800" cy="563562"/>
        </p:xfrm>
        <a:graphic>
          <a:graphicData uri="http://schemas.openxmlformats.org/presentationml/2006/ole">
            <mc:AlternateContent xmlns:mc="http://schemas.openxmlformats.org/markup-compatibility/2006">
              <mc:Choice xmlns:v="urn:schemas-microsoft-com:vml" Requires="v">
                <p:oleObj spid="_x0000_s20482" name="Equation" r:id="rId3" imgW="825500" imgH="254000" progId="Equation.DSMT4">
                  <p:embed/>
                </p:oleObj>
              </mc:Choice>
              <mc:Fallback>
                <p:oleObj name="Equation" r:id="rId3" imgW="8255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905000"/>
                        <a:ext cx="1828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57779123"/>
              </p:ext>
            </p:extLst>
          </p:nvPr>
        </p:nvGraphicFramePr>
        <p:xfrm>
          <a:off x="6629400" y="4495800"/>
          <a:ext cx="1828800" cy="563562"/>
        </p:xfrm>
        <a:graphic>
          <a:graphicData uri="http://schemas.openxmlformats.org/presentationml/2006/ole">
            <mc:AlternateContent xmlns:mc="http://schemas.openxmlformats.org/markup-compatibility/2006">
              <mc:Choice xmlns:v="urn:schemas-microsoft-com:vml" Requires="v">
                <p:oleObj spid="_x0000_s20483" name="Equation" r:id="rId5" imgW="825500" imgH="254000" progId="Equation.DSMT4">
                  <p:embed/>
                </p:oleObj>
              </mc:Choice>
              <mc:Fallback>
                <p:oleObj name="Equation" r:id="rId5" imgW="8255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495800"/>
                        <a:ext cx="1828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05955708"/>
              </p:ext>
            </p:extLst>
          </p:nvPr>
        </p:nvGraphicFramePr>
        <p:xfrm>
          <a:off x="6553200" y="1955800"/>
          <a:ext cx="1066800" cy="558800"/>
        </p:xfrm>
        <a:graphic>
          <a:graphicData uri="http://schemas.openxmlformats.org/presentationml/2006/ole">
            <mc:AlternateContent xmlns:mc="http://schemas.openxmlformats.org/markup-compatibility/2006">
              <mc:Choice xmlns:v="urn:schemas-microsoft-com:vml" Requires="v">
                <p:oleObj spid="_x0000_s20484" name="Equation" r:id="rId6" imgW="533160" imgH="279360" progId="Equation.DSMT4">
                  <p:embed/>
                </p:oleObj>
              </mc:Choice>
              <mc:Fallback>
                <p:oleObj name="Equation" r:id="rId6" imgW="533160" imgH="2793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1955800"/>
                        <a:ext cx="1066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1525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a:t>
            </a:r>
            <a:r>
              <a:rPr lang="zh-CN" altLang="en-US" dirty="0"/>
              <a:t>的三个基本问题</a:t>
            </a:r>
            <a:r>
              <a:rPr lang="en-US" altLang="zh-CN" dirty="0" smtClean="0"/>
              <a:t>(3)</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t>预测问题：</a:t>
            </a:r>
            <a:r>
              <a:rPr lang="zh-CN" altLang="en-US" dirty="0">
                <a:latin typeface="Times New Roman" panose="02020603050405020304" pitchFamily="18" charset="0"/>
                <a:cs typeface="Times New Roman" panose="02020603050405020304" pitchFamily="18" charset="0"/>
              </a:rPr>
              <a:t>给定模型                       ，和观测序列</a:t>
            </a:r>
            <a:r>
              <a:rPr lang="en-US" altLang="zh-CN" dirty="0">
                <a:latin typeface="Times New Roman" panose="02020603050405020304" pitchFamily="18" charset="0"/>
                <a:cs typeface="Times New Roman" panose="02020603050405020304" pitchFamily="18" charset="0"/>
              </a:rPr>
              <a:t>O</a:t>
            </a:r>
            <a:r>
              <a:rPr lang="zh-CN" altLang="en-US" dirty="0" smtClean="0">
                <a:latin typeface="Times New Roman" panose="02020603050405020304" pitchFamily="18" charset="0"/>
                <a:cs typeface="Times New Roman" panose="02020603050405020304" pitchFamily="18" charset="0"/>
              </a:rPr>
              <a:t>，找到最有可能的的隐状态序列</a:t>
            </a:r>
            <a:r>
              <a:rPr lang="en-US" altLang="zh-CN"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这一</a:t>
            </a:r>
            <a:r>
              <a:rPr lang="zh-CN" altLang="en-US" dirty="0" smtClean="0">
                <a:latin typeface="Times New Roman" panose="02020603050405020304" pitchFamily="18" charset="0"/>
                <a:cs typeface="Times New Roman" panose="02020603050405020304" pitchFamily="18" charset="0"/>
              </a:rPr>
              <a:t>过程就是中文分词的过程，需要用到维特比算法。</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43593321"/>
              </p:ext>
            </p:extLst>
          </p:nvPr>
        </p:nvGraphicFramePr>
        <p:xfrm>
          <a:off x="4267200" y="1493838"/>
          <a:ext cx="1828800" cy="563562"/>
        </p:xfrm>
        <a:graphic>
          <a:graphicData uri="http://schemas.openxmlformats.org/presentationml/2006/ole">
            <mc:AlternateContent xmlns:mc="http://schemas.openxmlformats.org/markup-compatibility/2006">
              <mc:Choice xmlns:v="urn:schemas-microsoft-com:vml" Requires="v">
                <p:oleObj spid="_x0000_s21506" name="Equation" r:id="rId3" imgW="825500" imgH="254000" progId="Equation.DSMT4">
                  <p:embed/>
                </p:oleObj>
              </mc:Choice>
              <mc:Fallback>
                <p:oleObj name="Equation" r:id="rId3" imgW="8255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493838"/>
                        <a:ext cx="1828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05631719"/>
              </p:ext>
            </p:extLst>
          </p:nvPr>
        </p:nvGraphicFramePr>
        <p:xfrm>
          <a:off x="3733800" y="2438400"/>
          <a:ext cx="2050473" cy="609600"/>
        </p:xfrm>
        <a:graphic>
          <a:graphicData uri="http://schemas.openxmlformats.org/presentationml/2006/ole">
            <mc:AlternateContent xmlns:mc="http://schemas.openxmlformats.org/markup-compatibility/2006">
              <mc:Choice xmlns:v="urn:schemas-microsoft-com:vml" Requires="v">
                <p:oleObj spid="_x0000_s21507" name="Equation" r:id="rId5" imgW="939600" imgH="279360" progId="Equation.DSMT4">
                  <p:embed/>
                </p:oleObj>
              </mc:Choice>
              <mc:Fallback>
                <p:oleObj name="Equation" r:id="rId5" imgW="939600" imgH="279360" progId="Equation.DSMT4">
                  <p:embed/>
                  <p:pic>
                    <p:nvPicPr>
                      <p:cNvPr id="0" name=""/>
                      <p:cNvPicPr/>
                      <p:nvPr/>
                    </p:nvPicPr>
                    <p:blipFill>
                      <a:blip r:embed="rId6"/>
                      <a:stretch>
                        <a:fillRect/>
                      </a:stretch>
                    </p:blipFill>
                    <p:spPr>
                      <a:xfrm>
                        <a:off x="3733800" y="2438400"/>
                        <a:ext cx="2050473" cy="609600"/>
                      </a:xfrm>
                      <a:prstGeom prst="rect">
                        <a:avLst/>
                      </a:prstGeom>
                    </p:spPr>
                  </p:pic>
                </p:oleObj>
              </mc:Fallback>
            </mc:AlternateContent>
          </a:graphicData>
        </a:graphic>
      </p:graphicFrame>
    </p:spTree>
    <p:extLst>
      <p:ext uri="{BB962C8B-B14F-4D97-AF65-F5344CB8AC3E}">
        <p14:creationId xmlns:p14="http://schemas.microsoft.com/office/powerpoint/2010/main" val="3318106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概率问题求解</a:t>
            </a:r>
            <a:endParaRPr lang="zh-CN" altLang="en-US" dirty="0"/>
          </a:p>
        </p:txBody>
      </p:sp>
      <p:sp>
        <p:nvSpPr>
          <p:cNvPr id="3" name="内容占位符 2"/>
          <p:cNvSpPr>
            <a:spLocks noGrp="1"/>
          </p:cNvSpPr>
          <p:nvPr>
            <p:ph sz="quarter" idx="1"/>
          </p:nvPr>
        </p:nvSpPr>
        <p:spPr/>
        <p:txBody>
          <a:bodyPr/>
          <a:lstStyle/>
          <a:p>
            <a:r>
              <a:rPr lang="zh-CN" altLang="en-US" dirty="0" smtClean="0"/>
              <a:t>暴力算法</a:t>
            </a:r>
            <a:endParaRPr lang="en-US" altLang="zh-CN" dirty="0" smtClean="0"/>
          </a:p>
          <a:p>
            <a:r>
              <a:rPr lang="zh-CN" altLang="en-US" dirty="0"/>
              <a:t>前</a:t>
            </a:r>
            <a:r>
              <a:rPr lang="zh-CN" altLang="en-US" dirty="0" smtClean="0"/>
              <a:t>向</a:t>
            </a:r>
            <a:r>
              <a:rPr lang="en-US" altLang="zh-CN" dirty="0" smtClean="0"/>
              <a:t>-</a:t>
            </a:r>
            <a:r>
              <a:rPr lang="zh-CN" altLang="en-US" dirty="0" smtClean="0"/>
              <a:t>后向算法</a:t>
            </a:r>
            <a:endParaRPr lang="zh-CN" altLang="en-US" dirty="0"/>
          </a:p>
        </p:txBody>
      </p:sp>
    </p:spTree>
    <p:extLst>
      <p:ext uri="{BB962C8B-B14F-4D97-AF65-F5344CB8AC3E}">
        <p14:creationId xmlns:p14="http://schemas.microsoft.com/office/powerpoint/2010/main" val="19498191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暴力方法</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列举所有可能的长度为</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的隐状态序列</a:t>
            </a:r>
            <a:r>
              <a:rPr lang="en-US" altLang="zh-CN"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，求各个隐状态序列</a:t>
            </a:r>
            <a:r>
              <a:rPr lang="en-US" altLang="zh-CN"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和观测序列</a:t>
            </a:r>
            <a:r>
              <a:rPr lang="en-US" altLang="zh-CN" dirty="0" smtClean="0">
                <a:latin typeface="Times New Roman" panose="02020603050405020304" pitchFamily="18" charset="0"/>
                <a:cs typeface="Times New Roman" panose="02020603050405020304" pitchFamily="18" charset="0"/>
              </a:rPr>
              <a:t>O</a:t>
            </a:r>
            <a:r>
              <a:rPr lang="zh-CN" altLang="en-US" dirty="0" smtClean="0">
                <a:latin typeface="Times New Roman" panose="02020603050405020304" pitchFamily="18" charset="0"/>
                <a:cs typeface="Times New Roman" panose="02020603050405020304" pitchFamily="18" charset="0"/>
              </a:rPr>
              <a:t>的联合概率                  ，然后对所有的                求和</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得到             。</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隐状态序列                         的概率是：</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对于确定的隐状态序列</a:t>
            </a:r>
            <a:r>
              <a:rPr lang="en-US" altLang="zh-CN"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，观测序列</a:t>
            </a:r>
            <a:r>
              <a:rPr lang="en-US" altLang="zh-CN" dirty="0" smtClean="0">
                <a:latin typeface="Times New Roman" panose="02020603050405020304" pitchFamily="18" charset="0"/>
                <a:cs typeface="Times New Roman" panose="02020603050405020304" pitchFamily="18" charset="0"/>
              </a:rPr>
              <a:t>O</a:t>
            </a:r>
            <a:r>
              <a:rPr lang="zh-CN" altLang="en-US" dirty="0" smtClean="0">
                <a:latin typeface="Times New Roman" panose="02020603050405020304" pitchFamily="18" charset="0"/>
                <a:cs typeface="Times New Roman" panose="02020603050405020304" pitchFamily="18" charset="0"/>
              </a:rPr>
              <a:t>的概率是</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457401994"/>
              </p:ext>
            </p:extLst>
          </p:nvPr>
        </p:nvGraphicFramePr>
        <p:xfrm>
          <a:off x="6324600" y="1948962"/>
          <a:ext cx="1371600" cy="580292"/>
        </p:xfrm>
        <a:graphic>
          <a:graphicData uri="http://schemas.openxmlformats.org/presentationml/2006/ole">
            <mc:AlternateContent xmlns:mc="http://schemas.openxmlformats.org/markup-compatibility/2006">
              <mc:Choice xmlns:v="urn:schemas-microsoft-com:vml" Requires="v">
                <p:oleObj spid="_x0000_s22530" name="Equation" r:id="rId3" imgW="660240" imgH="279360" progId="Equation.DSMT4">
                  <p:embed/>
                </p:oleObj>
              </mc:Choice>
              <mc:Fallback>
                <p:oleObj name="Equation" r:id="rId3" imgW="660240" imgH="279360" progId="Equation.DSMT4">
                  <p:embed/>
                  <p:pic>
                    <p:nvPicPr>
                      <p:cNvPr id="0" name=""/>
                      <p:cNvPicPr/>
                      <p:nvPr/>
                    </p:nvPicPr>
                    <p:blipFill>
                      <a:blip r:embed="rId4"/>
                      <a:stretch>
                        <a:fillRect/>
                      </a:stretch>
                    </p:blipFill>
                    <p:spPr>
                      <a:xfrm>
                        <a:off x="6324600" y="1948962"/>
                        <a:ext cx="1371600" cy="58029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49013647"/>
              </p:ext>
            </p:extLst>
          </p:nvPr>
        </p:nvGraphicFramePr>
        <p:xfrm>
          <a:off x="2895600" y="2438400"/>
          <a:ext cx="1371600" cy="579438"/>
        </p:xfrm>
        <a:graphic>
          <a:graphicData uri="http://schemas.openxmlformats.org/presentationml/2006/ole">
            <mc:AlternateContent xmlns:mc="http://schemas.openxmlformats.org/markup-compatibility/2006">
              <mc:Choice xmlns:v="urn:schemas-microsoft-com:vml" Requires="v">
                <p:oleObj spid="_x0000_s22531" name="Equation" r:id="rId5" imgW="660240" imgH="279360" progId="Equation.DSMT4">
                  <p:embed/>
                </p:oleObj>
              </mc:Choice>
              <mc:Fallback>
                <p:oleObj name="Equation" r:id="rId5" imgW="660240" imgH="2793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438400"/>
                        <a:ext cx="137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18286885"/>
              </p:ext>
            </p:extLst>
          </p:nvPr>
        </p:nvGraphicFramePr>
        <p:xfrm>
          <a:off x="5638800" y="2438400"/>
          <a:ext cx="1066800" cy="558800"/>
        </p:xfrm>
        <a:graphic>
          <a:graphicData uri="http://schemas.openxmlformats.org/presentationml/2006/ole">
            <mc:AlternateContent xmlns:mc="http://schemas.openxmlformats.org/markup-compatibility/2006">
              <mc:Choice xmlns:v="urn:schemas-microsoft-com:vml" Requires="v">
                <p:oleObj spid="_x0000_s22532" name="Equation" r:id="rId7" imgW="533160" imgH="279360" progId="Equation.DSMT4">
                  <p:embed/>
                </p:oleObj>
              </mc:Choice>
              <mc:Fallback>
                <p:oleObj name="Equation" r:id="rId7" imgW="533160" imgH="2793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2438400"/>
                        <a:ext cx="1066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099229911"/>
              </p:ext>
            </p:extLst>
          </p:nvPr>
        </p:nvGraphicFramePr>
        <p:xfrm>
          <a:off x="2948940" y="2971800"/>
          <a:ext cx="2080260" cy="533400"/>
        </p:xfrm>
        <a:graphic>
          <a:graphicData uri="http://schemas.openxmlformats.org/presentationml/2006/ole">
            <mc:AlternateContent xmlns:mc="http://schemas.openxmlformats.org/markup-compatibility/2006">
              <mc:Choice xmlns:v="urn:schemas-microsoft-com:vml" Requires="v">
                <p:oleObj spid="_x0000_s22533" name="Equation" r:id="rId9" imgW="990360" imgH="253800" progId="Equation.DSMT4">
                  <p:embed/>
                </p:oleObj>
              </mc:Choice>
              <mc:Fallback>
                <p:oleObj name="Equation" r:id="rId9" imgW="990360" imgH="253800" progId="Equation.DSMT4">
                  <p:embed/>
                  <p:pic>
                    <p:nvPicPr>
                      <p:cNvPr id="0" name=""/>
                      <p:cNvPicPr/>
                      <p:nvPr/>
                    </p:nvPicPr>
                    <p:blipFill>
                      <a:blip r:embed="rId10"/>
                      <a:stretch>
                        <a:fillRect/>
                      </a:stretch>
                    </p:blipFill>
                    <p:spPr>
                      <a:xfrm>
                        <a:off x="2948940" y="2971800"/>
                        <a:ext cx="2080260" cy="5334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2990786"/>
              </p:ext>
            </p:extLst>
          </p:nvPr>
        </p:nvGraphicFramePr>
        <p:xfrm>
          <a:off x="2743200" y="3505200"/>
          <a:ext cx="3733800" cy="641747"/>
        </p:xfrm>
        <a:graphic>
          <a:graphicData uri="http://schemas.openxmlformats.org/presentationml/2006/ole">
            <mc:AlternateContent xmlns:mc="http://schemas.openxmlformats.org/markup-compatibility/2006">
              <mc:Choice xmlns:v="urn:schemas-microsoft-com:vml" Requires="v">
                <p:oleObj spid="_x0000_s22534" name="Equation" r:id="rId11" imgW="1625400" imgH="279360" progId="Equation.DSMT4">
                  <p:embed/>
                </p:oleObj>
              </mc:Choice>
              <mc:Fallback>
                <p:oleObj name="Equation" r:id="rId11" imgW="1625400" imgH="279360" progId="Equation.DSMT4">
                  <p:embed/>
                  <p:pic>
                    <p:nvPicPr>
                      <p:cNvPr id="0" name=""/>
                      <p:cNvPicPr/>
                      <p:nvPr/>
                    </p:nvPicPr>
                    <p:blipFill>
                      <a:blip r:embed="rId12"/>
                      <a:stretch>
                        <a:fillRect/>
                      </a:stretch>
                    </p:blipFill>
                    <p:spPr>
                      <a:xfrm>
                        <a:off x="2743200" y="3505200"/>
                        <a:ext cx="3733800" cy="64174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177394784"/>
              </p:ext>
            </p:extLst>
          </p:nvPr>
        </p:nvGraphicFramePr>
        <p:xfrm>
          <a:off x="2757488" y="4800600"/>
          <a:ext cx="3703637" cy="641350"/>
        </p:xfrm>
        <a:graphic>
          <a:graphicData uri="http://schemas.openxmlformats.org/presentationml/2006/ole">
            <mc:AlternateContent xmlns:mc="http://schemas.openxmlformats.org/markup-compatibility/2006">
              <mc:Choice xmlns:v="urn:schemas-microsoft-com:vml" Requires="v">
                <p:oleObj spid="_x0000_s22535" name="Equation" r:id="rId13" imgW="1612800" imgH="279360" progId="Equation.DSMT4">
                  <p:embed/>
                </p:oleObj>
              </mc:Choice>
              <mc:Fallback>
                <p:oleObj name="Equation" r:id="rId13" imgW="1612800" imgH="279360" progId="Equation.DSMT4">
                  <p:embed/>
                  <p:pic>
                    <p:nvPicPr>
                      <p:cNvPr id="0" name=""/>
                      <p:cNvPicPr>
                        <a:picLocks noChangeAspect="1" noChangeArrowheads="1"/>
                      </p:cNvPicPr>
                      <p:nvPr/>
                    </p:nvPicPr>
                    <p:blipFill>
                      <a:blip r:embed="rId14"/>
                      <a:srcRect/>
                      <a:stretch>
                        <a:fillRect/>
                      </a:stretch>
                    </p:blipFill>
                    <p:spPr bwMode="auto">
                      <a:xfrm>
                        <a:off x="2757488" y="4800600"/>
                        <a:ext cx="37036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图片 9" descr="屏幕剪辑"/>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352579" y="152400"/>
            <a:ext cx="3954053" cy="1295400"/>
          </a:xfrm>
          <a:prstGeom prst="rect">
            <a:avLst/>
          </a:prstGeom>
        </p:spPr>
      </p:pic>
      <p:sp>
        <p:nvSpPr>
          <p:cNvPr id="11" name="矩形标注 10"/>
          <p:cNvSpPr/>
          <p:nvPr/>
        </p:nvSpPr>
        <p:spPr>
          <a:xfrm>
            <a:off x="8306632" y="3352800"/>
            <a:ext cx="914400" cy="612648"/>
          </a:xfrm>
          <a:prstGeom prst="wedgeRectCallout">
            <a:avLst>
              <a:gd name="adj1" fmla="val -116071"/>
              <a:gd name="adj2" fmla="val -2099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rPr>
              <a:t>分治算法</a:t>
            </a:r>
            <a:endParaRPr lang="zh-CN" altLang="en-US" sz="2000" dirty="0">
              <a:solidFill>
                <a:prstClr val="white"/>
              </a:solidFill>
            </a:endParaRPr>
          </a:p>
        </p:txBody>
      </p:sp>
    </p:spTree>
    <p:extLst>
      <p:ext uri="{BB962C8B-B14F-4D97-AF65-F5344CB8AC3E}">
        <p14:creationId xmlns:p14="http://schemas.microsoft.com/office/powerpoint/2010/main" val="413489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暴力方法</a:t>
            </a:r>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所以，</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对所有可能的隐状态序列求和，得到</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936198404"/>
              </p:ext>
            </p:extLst>
          </p:nvPr>
        </p:nvGraphicFramePr>
        <p:xfrm>
          <a:off x="2057399" y="1905000"/>
          <a:ext cx="5533909" cy="1219200"/>
        </p:xfrm>
        <a:graphic>
          <a:graphicData uri="http://schemas.openxmlformats.org/presentationml/2006/ole">
            <mc:AlternateContent xmlns:mc="http://schemas.openxmlformats.org/markup-compatibility/2006">
              <mc:Choice xmlns:v="urn:schemas-microsoft-com:vml" Requires="v">
                <p:oleObj spid="_x0000_s23554" name="Equation" r:id="rId3" imgW="2412720" imgH="533160" progId="Equation.DSMT4">
                  <p:embed/>
                </p:oleObj>
              </mc:Choice>
              <mc:Fallback>
                <p:oleObj name="Equation" r:id="rId3" imgW="2412720" imgH="533160" progId="Equation.DSMT4">
                  <p:embed/>
                  <p:pic>
                    <p:nvPicPr>
                      <p:cNvPr id="0" name=""/>
                      <p:cNvPicPr>
                        <a:picLocks noChangeAspect="1" noChangeArrowheads="1"/>
                      </p:cNvPicPr>
                      <p:nvPr/>
                    </p:nvPicPr>
                    <p:blipFill>
                      <a:blip r:embed="rId4"/>
                      <a:srcRect/>
                      <a:stretch>
                        <a:fillRect/>
                      </a:stretch>
                    </p:blipFill>
                    <p:spPr bwMode="auto">
                      <a:xfrm>
                        <a:off x="2057399" y="1905000"/>
                        <a:ext cx="5533909" cy="1219200"/>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68603498"/>
              </p:ext>
            </p:extLst>
          </p:nvPr>
        </p:nvGraphicFramePr>
        <p:xfrm>
          <a:off x="1219200" y="3810000"/>
          <a:ext cx="6781799" cy="1725194"/>
        </p:xfrm>
        <a:graphic>
          <a:graphicData uri="http://schemas.openxmlformats.org/presentationml/2006/ole">
            <mc:AlternateContent xmlns:mc="http://schemas.openxmlformats.org/markup-compatibility/2006">
              <mc:Choice xmlns:v="urn:schemas-microsoft-com:vml" Requires="v">
                <p:oleObj spid="_x0000_s23555" name="Equation" r:id="rId5" imgW="2895480" imgH="736560" progId="Equation.DSMT4">
                  <p:embed/>
                </p:oleObj>
              </mc:Choice>
              <mc:Fallback>
                <p:oleObj name="Equation" r:id="rId5" imgW="2895480" imgH="736560" progId="Equation.DSMT4">
                  <p:embed/>
                  <p:pic>
                    <p:nvPicPr>
                      <p:cNvPr id="0" name=""/>
                      <p:cNvPicPr>
                        <a:picLocks noChangeAspect="1" noChangeArrowheads="1"/>
                      </p:cNvPicPr>
                      <p:nvPr/>
                    </p:nvPicPr>
                    <p:blipFill>
                      <a:blip r:embed="rId6"/>
                      <a:srcRect/>
                      <a:stretch>
                        <a:fillRect/>
                      </a:stretch>
                    </p:blipFill>
                    <p:spPr bwMode="auto">
                      <a:xfrm>
                        <a:off x="1219200" y="3810000"/>
                        <a:ext cx="6781799" cy="172519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402474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分治算法</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21506" name="Picture 2" descr="https://gss0.bdstatic.com/-4o3dSag_xI4khGkpoWK1HF6hhy/baike/c0%3Dbaike92%2C5%2C5%2C92%2C30/sign=e5d23b015c6034a83defb0d3aa7a2231/cefc1e178a82b90136677133738da9773812efe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743" y="1334861"/>
            <a:ext cx="2090057" cy="2858197"/>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s://gss2.bdstatic.com/-fo3dSag_xI4khGkpoWK1HF6hhy/baike/w%3D268%3Bg%3D0/sign=2e1bbad8b6a1cd1105b675268129afc1/8644ebf81a4c510f0f3ebcf26c59252dd52aa56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435" y="1473444"/>
            <a:ext cx="1926565" cy="2667000"/>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https://gss2.bdstatic.com/9fo3dSag_xI4khGkpoWK1HF6hhy/baike/w%3D268%3Bg%3D0/sign=8764391fe6dde711e7d244f09fd4a926/dbb44aed2e738bd4e11a3b2ba28b87d6277ff9f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132" y="4230461"/>
            <a:ext cx="3159868" cy="2322739"/>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http://img4.imgtn.bdimg.com/it/u=3613253963,3434102373&amp;fm=26&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 name="AutoShape 10" descr="http://img4.imgtn.bdimg.com/it/u=3613253963,3434102373&amp;fm=26&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 name="AutoShape 12" descr="http://img4.imgtn.bdimg.com/it/u=3613253963,3434102373&amp;fm=26&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pic>
        <p:nvPicPr>
          <p:cNvPr id="21518" name="Picture 14" descr="https://timgsa.baidu.com/timg?image&amp;quality=80&amp;size=b9999_10000&amp;sec=1554874559342&amp;di=0acad39277350dec1d46c5b625e0bcb9&amp;imgtype=0&amp;src=http%3A%2F%2Fusa.bytravel.cn%2Fimages%2Fhead%2F27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447" y="1473524"/>
            <a:ext cx="3688753" cy="2668583"/>
          </a:xfrm>
          <a:prstGeom prst="rect">
            <a:avLst/>
          </a:prstGeom>
          <a:noFill/>
          <a:extLst>
            <a:ext uri="{909E8E84-426E-40DD-AFC4-6F175D3DCCD1}">
              <a14:hiddenFill xmlns:a14="http://schemas.microsoft.com/office/drawing/2010/main">
                <a:solidFill>
                  <a:srgbClr val="FFFFFF"/>
                </a:solidFill>
              </a14:hiddenFill>
            </a:ext>
          </a:extLst>
        </p:spPr>
      </p:pic>
      <p:pic>
        <p:nvPicPr>
          <p:cNvPr id="21520" name="Picture 16" descr="https://gss3.bdstatic.com/-Po3dSag_xI4khGkpoWK1HF6hhy/baike/c0%3Dbaike80%2C5%2C5%2C80%2C26/sign=28c424e7ff03918fc3dc359830544df2/3b292df5e0fe9925f7d21a573ca85edf8cb171d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4153" y="4114800"/>
            <a:ext cx="2026247" cy="24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83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18"/>
                                        </p:tgtEl>
                                        <p:attrNameLst>
                                          <p:attrName>style.visibility</p:attrName>
                                        </p:attrNameLst>
                                      </p:cBhvr>
                                      <p:to>
                                        <p:strVal val="visible"/>
                                      </p:to>
                                    </p:set>
                                    <p:animEffect transition="in" filter="fade">
                                      <p:cBhvr>
                                        <p:cTn id="12" dur="500"/>
                                        <p:tgtEl>
                                          <p:spTgt spid="215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08"/>
                                        </p:tgtEl>
                                        <p:attrNameLst>
                                          <p:attrName>style.visibility</p:attrName>
                                        </p:attrNameLst>
                                      </p:cBhvr>
                                      <p:to>
                                        <p:strVal val="visible"/>
                                      </p:to>
                                    </p:set>
                                    <p:animEffect transition="in" filter="fade">
                                      <p:cBhvr>
                                        <p:cTn id="17" dur="500"/>
                                        <p:tgtEl>
                                          <p:spTgt spid="215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510"/>
                                        </p:tgtEl>
                                        <p:attrNameLst>
                                          <p:attrName>style.visibility</p:attrName>
                                        </p:attrNameLst>
                                      </p:cBhvr>
                                      <p:to>
                                        <p:strVal val="visible"/>
                                      </p:to>
                                    </p:set>
                                    <p:animEffect transition="in" filter="fade">
                                      <p:cBhvr>
                                        <p:cTn id="22" dur="500"/>
                                        <p:tgtEl>
                                          <p:spTgt spid="215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520"/>
                                        </p:tgtEl>
                                        <p:attrNameLst>
                                          <p:attrName>style.visibility</p:attrName>
                                        </p:attrNameLst>
                                      </p:cBhvr>
                                      <p:to>
                                        <p:strVal val="visible"/>
                                      </p:to>
                                    </p:set>
                                    <p:animEffect transition="in" filter="fade">
                                      <p:cBhvr>
                                        <p:cTn id="27" dur="500"/>
                                        <p:tgtEl>
                                          <p:spTgt spid="2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引入隐变量</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a:latin typeface="Times New Roman" panose="02020603050405020304" pitchFamily="18" charset="0"/>
                <a:cs typeface="Times New Roman" panose="02020603050405020304" pitchFamily="18" charset="0"/>
              </a:rPr>
              <a:t>基于统计的分词没有词典，所以对一个句子分词时需要遍历所有的</a:t>
            </a:r>
            <a:r>
              <a:rPr lang="zh-CN" altLang="en-US" dirty="0" smtClean="0">
                <a:latin typeface="Times New Roman" panose="02020603050405020304" pitchFamily="18" charset="0"/>
                <a:cs typeface="Times New Roman" panose="02020603050405020304" pitchFamily="18" charset="0"/>
              </a:rPr>
              <a:t>可能如果</a:t>
            </a:r>
            <a:r>
              <a:rPr lang="zh-CN" altLang="en-US" dirty="0">
                <a:latin typeface="Times New Roman" panose="02020603050405020304" pitchFamily="18" charset="0"/>
                <a:cs typeface="Times New Roman" panose="02020603050405020304" pitchFamily="18" charset="0"/>
              </a:rPr>
              <a:t>句子的长度为</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，那么可能的分法将有</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种，计算量太大，可以通过动态规划中的维特比算法进行计算</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维特比</a:t>
            </a:r>
            <a:r>
              <a:rPr lang="zh-CN" altLang="en-US" dirty="0" smtClean="0">
                <a:latin typeface="Times New Roman" panose="02020603050405020304" pitchFamily="18" charset="0"/>
                <a:cs typeface="Times New Roman" panose="02020603050405020304" pitchFamily="18" charset="0"/>
              </a:rPr>
              <a:t>算法要求所需要解决的问题可以构成类似下面的篱笆网络。</a:t>
            </a:r>
            <a:endParaRPr lang="zh-CN" altLang="en-US" dirty="0">
              <a:latin typeface="Times New Roman" panose="02020603050405020304" pitchFamily="18" charset="0"/>
              <a:cs typeface="Times New Roman" panose="02020603050405020304" pitchFamily="18" charset="0"/>
            </a:endParaRP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4260928"/>
            <a:ext cx="5117100" cy="2408431"/>
          </a:xfrm>
          <a:prstGeom prst="rect">
            <a:avLst/>
          </a:prstGeom>
        </p:spPr>
      </p:pic>
    </p:spTree>
    <p:extLst>
      <p:ext uri="{BB962C8B-B14F-4D97-AF65-F5344CB8AC3E}">
        <p14:creationId xmlns:p14="http://schemas.microsoft.com/office/powerpoint/2010/main" val="2699940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normAutofit/>
          </a:bodyPr>
          <a:lstStyle/>
          <a:p>
            <a:pPr>
              <a:lnSpc>
                <a:spcPct val="120000"/>
              </a:lnSpc>
            </a:pPr>
            <a:r>
              <a:rPr lang="zh-CN" altLang="en-US" dirty="0" smtClean="0">
                <a:latin typeface="Times New Roman" panose="02020603050405020304" pitchFamily="18" charset="0"/>
                <a:cs typeface="Times New Roman" panose="02020603050405020304" pitchFamily="18" charset="0"/>
              </a:rPr>
              <a:t>假设有</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个盒子，编号分别为</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，每个盒子中都装有红白两种颜色的小球，数目如下：</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按照如下方式取球：首次选取盒子时，每个盒子的概率为                                 ，选出一个小球，记录</a:t>
            </a:r>
            <a:endParaRPr lang="zh-CN" altLang="en-US"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452661052"/>
              </p:ext>
            </p:extLst>
          </p:nvPr>
        </p:nvGraphicFramePr>
        <p:xfrm>
          <a:off x="1524000" y="2667000"/>
          <a:ext cx="6096000" cy="1752600"/>
        </p:xfrm>
        <a:graphic>
          <a:graphicData uri="http://schemas.openxmlformats.org/drawingml/2006/table">
            <a:tbl>
              <a:tblPr firstRow="1" bandRow="1">
                <a:tableStyleId>{5C22544A-7EE6-4342-B048-85BDC9FD1C3A}</a:tableStyleId>
              </a:tblPr>
              <a:tblGrid>
                <a:gridCol w="1524000"/>
                <a:gridCol w="1524000"/>
                <a:gridCol w="1524000"/>
                <a:gridCol w="1524000"/>
              </a:tblGrid>
              <a:tr h="584200">
                <a:tc>
                  <a:txBody>
                    <a:bodyPr/>
                    <a:lstStyle/>
                    <a:p>
                      <a:pPr algn="ctr"/>
                      <a:r>
                        <a:rPr lang="zh-CN" altLang="en-US" sz="2400" dirty="0" smtClean="0"/>
                        <a:t>盒子号</a:t>
                      </a:r>
                      <a:endParaRPr lang="zh-CN" altLang="en-US" sz="2400" dirty="0"/>
                    </a:p>
                  </a:txBody>
                  <a:tcPr anchor="ctr"/>
                </a:tc>
                <a:tc>
                  <a:txBody>
                    <a:bodyPr/>
                    <a:lstStyle/>
                    <a:p>
                      <a:pPr algn="ctr"/>
                      <a:r>
                        <a:rPr lang="en-US" altLang="zh-CN" sz="2400" dirty="0" smtClean="0"/>
                        <a:t>1</a:t>
                      </a:r>
                      <a:endParaRPr lang="zh-CN" altLang="en-US" sz="2400" dirty="0"/>
                    </a:p>
                  </a:txBody>
                  <a:tcPr anchor="ctr"/>
                </a:tc>
                <a:tc>
                  <a:txBody>
                    <a:bodyPr/>
                    <a:lstStyle/>
                    <a:p>
                      <a:pPr algn="ctr"/>
                      <a:r>
                        <a:rPr lang="en-US" altLang="zh-CN" sz="2400" dirty="0" smtClean="0"/>
                        <a:t>2</a:t>
                      </a:r>
                      <a:endParaRPr lang="zh-CN" altLang="en-US" sz="2400" dirty="0"/>
                    </a:p>
                  </a:txBody>
                  <a:tcPr anchor="ctr"/>
                </a:tc>
                <a:tc>
                  <a:txBody>
                    <a:bodyPr/>
                    <a:lstStyle/>
                    <a:p>
                      <a:pPr algn="ctr"/>
                      <a:r>
                        <a:rPr lang="en-US" altLang="zh-CN" sz="2400" dirty="0" smtClean="0"/>
                        <a:t>3</a:t>
                      </a:r>
                      <a:endParaRPr lang="zh-CN" altLang="en-US" sz="2400" dirty="0"/>
                    </a:p>
                  </a:txBody>
                  <a:tcPr anchor="ctr"/>
                </a:tc>
              </a:tr>
              <a:tr h="584200">
                <a:tc>
                  <a:txBody>
                    <a:bodyPr/>
                    <a:lstStyle/>
                    <a:p>
                      <a:pPr algn="ctr"/>
                      <a:r>
                        <a:rPr lang="zh-CN" altLang="en-US" sz="2400" dirty="0" smtClean="0"/>
                        <a:t>红球数</a:t>
                      </a:r>
                      <a:endParaRPr lang="zh-CN" altLang="en-US" sz="2400" dirty="0"/>
                    </a:p>
                  </a:txBody>
                  <a:tcPr anchor="ctr"/>
                </a:tc>
                <a:tc>
                  <a:txBody>
                    <a:bodyPr/>
                    <a:lstStyle/>
                    <a:p>
                      <a:pPr algn="ctr"/>
                      <a:r>
                        <a:rPr lang="en-US" altLang="zh-CN" sz="2400" dirty="0" smtClean="0"/>
                        <a:t>5</a:t>
                      </a:r>
                      <a:endParaRPr lang="zh-CN" altLang="en-US" sz="2400" dirty="0"/>
                    </a:p>
                  </a:txBody>
                  <a:tcPr anchor="ctr"/>
                </a:tc>
                <a:tc>
                  <a:txBody>
                    <a:bodyPr/>
                    <a:lstStyle/>
                    <a:p>
                      <a:pPr algn="ctr"/>
                      <a:r>
                        <a:rPr lang="en-US" altLang="zh-CN" sz="2400" dirty="0" smtClean="0"/>
                        <a:t>4</a:t>
                      </a:r>
                      <a:endParaRPr lang="zh-CN" altLang="en-US" sz="2400" dirty="0"/>
                    </a:p>
                  </a:txBody>
                  <a:tcPr anchor="ctr"/>
                </a:tc>
                <a:tc>
                  <a:txBody>
                    <a:bodyPr/>
                    <a:lstStyle/>
                    <a:p>
                      <a:pPr algn="ctr"/>
                      <a:r>
                        <a:rPr lang="en-US" altLang="zh-CN" sz="2400" dirty="0" smtClean="0"/>
                        <a:t>7</a:t>
                      </a:r>
                      <a:endParaRPr lang="zh-CN" altLang="en-US" sz="2400" dirty="0"/>
                    </a:p>
                  </a:txBody>
                  <a:tcPr anchor="ctr"/>
                </a:tc>
              </a:tr>
              <a:tr h="584200">
                <a:tc>
                  <a:txBody>
                    <a:bodyPr/>
                    <a:lstStyle/>
                    <a:p>
                      <a:pPr algn="ctr"/>
                      <a:r>
                        <a:rPr lang="zh-CN" altLang="en-US" sz="2400" dirty="0" smtClean="0"/>
                        <a:t>白球数</a:t>
                      </a:r>
                      <a:endParaRPr lang="zh-CN" altLang="en-US" sz="2400" dirty="0"/>
                    </a:p>
                  </a:txBody>
                  <a:tcPr anchor="ctr"/>
                </a:tc>
                <a:tc>
                  <a:txBody>
                    <a:bodyPr/>
                    <a:lstStyle/>
                    <a:p>
                      <a:pPr algn="ctr"/>
                      <a:r>
                        <a:rPr lang="en-US" altLang="zh-CN" sz="2400" dirty="0" smtClean="0"/>
                        <a:t>5</a:t>
                      </a:r>
                      <a:endParaRPr lang="zh-CN" altLang="en-US" sz="2400" dirty="0"/>
                    </a:p>
                  </a:txBody>
                  <a:tcPr anchor="ctr"/>
                </a:tc>
                <a:tc>
                  <a:txBody>
                    <a:bodyPr/>
                    <a:lstStyle/>
                    <a:p>
                      <a:pPr algn="ctr"/>
                      <a:r>
                        <a:rPr lang="en-US" altLang="zh-CN" sz="2400" dirty="0" smtClean="0"/>
                        <a:t>6</a:t>
                      </a:r>
                      <a:endParaRPr lang="zh-CN" altLang="en-US" sz="2400" dirty="0"/>
                    </a:p>
                  </a:txBody>
                  <a:tcPr anchor="ctr"/>
                </a:tc>
                <a:tc>
                  <a:txBody>
                    <a:bodyPr/>
                    <a:lstStyle/>
                    <a:p>
                      <a:pPr algn="ctr"/>
                      <a:r>
                        <a:rPr lang="en-US" altLang="zh-CN" sz="2400" dirty="0" smtClean="0"/>
                        <a:t>3</a:t>
                      </a:r>
                      <a:endParaRPr lang="zh-CN" altLang="en-US" sz="2400" dirty="0"/>
                    </a:p>
                  </a:txBody>
                  <a:tcPr anchor="ctr"/>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30388412"/>
              </p:ext>
            </p:extLst>
          </p:nvPr>
        </p:nvGraphicFramePr>
        <p:xfrm>
          <a:off x="2286001" y="5105400"/>
          <a:ext cx="2514600" cy="635876"/>
        </p:xfrm>
        <a:graphic>
          <a:graphicData uri="http://schemas.openxmlformats.org/presentationml/2006/ole">
            <mc:AlternateContent xmlns:mc="http://schemas.openxmlformats.org/markup-compatibility/2006">
              <mc:Choice xmlns:v="urn:schemas-microsoft-com:vml" Requires="v">
                <p:oleObj spid="_x0000_s24578" name="Equation" r:id="rId3" imgW="1104840" imgH="279360" progId="Equation.DSMT4">
                  <p:embed/>
                </p:oleObj>
              </mc:Choice>
              <mc:Fallback>
                <p:oleObj name="Equation" r:id="rId3" imgW="1104840" imgH="279360" progId="Equation.DSMT4">
                  <p:embed/>
                  <p:pic>
                    <p:nvPicPr>
                      <p:cNvPr id="0" name=""/>
                      <p:cNvPicPr/>
                      <p:nvPr/>
                    </p:nvPicPr>
                    <p:blipFill>
                      <a:blip r:embed="rId4"/>
                      <a:stretch>
                        <a:fillRect/>
                      </a:stretch>
                    </p:blipFill>
                    <p:spPr>
                      <a:xfrm>
                        <a:off x="2286001" y="5105400"/>
                        <a:ext cx="2514600" cy="635876"/>
                      </a:xfrm>
                      <a:prstGeom prst="rect">
                        <a:avLst/>
                      </a:prstGeom>
                    </p:spPr>
                  </p:pic>
                </p:oleObj>
              </mc:Fallback>
            </mc:AlternateContent>
          </a:graphicData>
        </a:graphic>
      </p:graphicFrame>
    </p:spTree>
    <p:extLst>
      <p:ext uri="{BB962C8B-B14F-4D97-AF65-F5344CB8AC3E}">
        <p14:creationId xmlns:p14="http://schemas.microsoft.com/office/powerpoint/2010/main" val="24823366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颜色，然后放回，按照</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矩阵重新选取盒子，然后选取小球并放回，不断重复。</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每个</a:t>
            </a:r>
            <a:r>
              <a:rPr lang="zh-CN" altLang="en-US" dirty="0" smtClean="0">
                <a:latin typeface="Times New Roman" panose="02020603050405020304" pitchFamily="18" charset="0"/>
                <a:cs typeface="Times New Roman" panose="02020603050405020304" pitchFamily="18" charset="0"/>
              </a:rPr>
              <a:t>小球除了颜色都是一样的，每次只能看到取出的小球颜色，盒子是不能观测的。</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最后</a:t>
            </a:r>
            <a:r>
              <a:rPr lang="zh-CN" altLang="en-US" dirty="0" smtClean="0">
                <a:latin typeface="Times New Roman" panose="02020603050405020304" pitchFamily="18" charset="0"/>
                <a:cs typeface="Times New Roman" panose="02020603050405020304" pitchFamily="18" charset="0"/>
              </a:rPr>
              <a:t>如果得到的结果是</a:t>
            </a:r>
            <a:r>
              <a:rPr lang="en-US" altLang="zh-CN" dirty="0" smtClean="0">
                <a:latin typeface="Times New Roman" panose="02020603050405020304" pitchFamily="18" charset="0"/>
                <a:cs typeface="Times New Roman" panose="02020603050405020304" pitchFamily="18" charset="0"/>
              </a:rPr>
              <a:t>O=</a:t>
            </a:r>
            <a:r>
              <a:rPr lang="zh-CN" altLang="en-US" dirty="0" smtClean="0">
                <a:latin typeface="Times New Roman" panose="02020603050405020304" pitchFamily="18" charset="0"/>
                <a:cs typeface="Times New Roman" panose="02020603050405020304" pitchFamily="18" charset="0"/>
              </a:rPr>
              <a:t>“红白红”，那么计算这个结果出现的概率。</a:t>
            </a:r>
            <a:endParaRPr lang="zh-CN" altLang="en-US" dirty="0">
              <a:latin typeface="Times New Roman" panose="02020603050405020304" pitchFamily="18" charset="0"/>
              <a:cs typeface="Times New Roman" panose="02020603050405020304" pitchFamily="18" charset="0"/>
            </a:endParaRPr>
          </a:p>
          <a:p>
            <a:pPr>
              <a:lnSpc>
                <a:spcPct val="120000"/>
              </a:lnSpc>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728469291"/>
              </p:ext>
            </p:extLst>
          </p:nvPr>
        </p:nvGraphicFramePr>
        <p:xfrm>
          <a:off x="3352800" y="4648200"/>
          <a:ext cx="2914650" cy="1600200"/>
        </p:xfrm>
        <a:graphic>
          <a:graphicData uri="http://schemas.openxmlformats.org/presentationml/2006/ole">
            <mc:AlternateContent xmlns:mc="http://schemas.openxmlformats.org/markup-compatibility/2006">
              <mc:Choice xmlns:v="urn:schemas-microsoft-com:vml" Requires="v">
                <p:oleObj spid="_x0000_s25602" name="Equation" r:id="rId3" imgW="1295280" imgH="711000" progId="Equation.DSMT4">
                  <p:embed/>
                </p:oleObj>
              </mc:Choice>
              <mc:Fallback>
                <p:oleObj name="Equation" r:id="rId3" imgW="1295280" imgH="711000" progId="Equation.DSMT4">
                  <p:embed/>
                  <p:pic>
                    <p:nvPicPr>
                      <p:cNvPr id="0" name=""/>
                      <p:cNvPicPr/>
                      <p:nvPr/>
                    </p:nvPicPr>
                    <p:blipFill>
                      <a:blip r:embed="rId4"/>
                      <a:stretch>
                        <a:fillRect/>
                      </a:stretch>
                    </p:blipFill>
                    <p:spPr>
                      <a:xfrm>
                        <a:off x="3352800" y="4648200"/>
                        <a:ext cx="2914650" cy="1600200"/>
                      </a:xfrm>
                      <a:prstGeom prst="rect">
                        <a:avLst/>
                      </a:prstGeom>
                    </p:spPr>
                  </p:pic>
                </p:oleObj>
              </mc:Fallback>
            </mc:AlternateContent>
          </a:graphicData>
        </a:graphic>
      </p:graphicFrame>
    </p:spTree>
    <p:extLst>
      <p:ext uri="{BB962C8B-B14F-4D97-AF65-F5344CB8AC3E}">
        <p14:creationId xmlns:p14="http://schemas.microsoft.com/office/powerpoint/2010/main" val="35581631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t>首先，所有的小球除了颜色都是一样的，所以同一个盒子中每个小球被取出的概率是相同的，那么</a:t>
            </a:r>
            <a:endParaRPr lang="en-US" altLang="zh-CN" dirty="0" smtClean="0"/>
          </a:p>
          <a:p>
            <a:pPr>
              <a:lnSpc>
                <a:spcPct val="120000"/>
              </a:lnSpc>
            </a:pPr>
            <a:endParaRPr lang="en-US" altLang="zh-CN" dirty="0"/>
          </a:p>
          <a:p>
            <a:pPr>
              <a:lnSpc>
                <a:spcPct val="120000"/>
              </a:lnSpc>
            </a:pPr>
            <a:endParaRPr lang="en-US" altLang="zh-CN" dirty="0" smtClean="0"/>
          </a:p>
          <a:p>
            <a:pPr>
              <a:lnSpc>
                <a:spcPct val="120000"/>
              </a:lnSpc>
            </a:pPr>
            <a:endParaRPr lang="en-US" altLang="zh-CN" dirty="0"/>
          </a:p>
          <a:p>
            <a:pPr>
              <a:lnSpc>
                <a:spcPct val="120000"/>
              </a:lnSpc>
            </a:pPr>
            <a:r>
              <a:rPr lang="zh-CN" altLang="en-US" dirty="0" smtClean="0"/>
              <a:t>每个盒子都有红白两种球，所以，每一个隐状态都有可能是</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中的任意一个，那么所有可能的隐状态序列为：</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236172535"/>
              </p:ext>
            </p:extLst>
          </p:nvPr>
        </p:nvGraphicFramePr>
        <p:xfrm>
          <a:off x="3429000" y="2514600"/>
          <a:ext cx="2305052" cy="1676401"/>
        </p:xfrm>
        <a:graphic>
          <a:graphicData uri="http://schemas.openxmlformats.org/presentationml/2006/ole">
            <mc:AlternateContent xmlns:mc="http://schemas.openxmlformats.org/markup-compatibility/2006">
              <mc:Choice xmlns:v="urn:schemas-microsoft-com:vml" Requires="v">
                <p:oleObj spid="_x0000_s26626" name="Equation" r:id="rId3" imgW="977760" imgH="711000" progId="Equation.DSMT4">
                  <p:embed/>
                </p:oleObj>
              </mc:Choice>
              <mc:Fallback>
                <p:oleObj name="Equation" r:id="rId3" imgW="977760" imgH="711000" progId="Equation.DSMT4">
                  <p:embed/>
                  <p:pic>
                    <p:nvPicPr>
                      <p:cNvPr id="0" name=""/>
                      <p:cNvPicPr/>
                      <p:nvPr/>
                    </p:nvPicPr>
                    <p:blipFill>
                      <a:blip r:embed="rId4"/>
                      <a:stretch>
                        <a:fillRect/>
                      </a:stretch>
                    </p:blipFill>
                    <p:spPr>
                      <a:xfrm>
                        <a:off x="3429000" y="2514600"/>
                        <a:ext cx="2305052" cy="1676401"/>
                      </a:xfrm>
                      <a:prstGeom prst="rect">
                        <a:avLst/>
                      </a:prstGeom>
                    </p:spPr>
                  </p:pic>
                </p:oleObj>
              </mc:Fallback>
            </mc:AlternateContent>
          </a:graphicData>
        </a:graphic>
      </p:graphicFrame>
    </p:spTree>
    <p:extLst>
      <p:ext uri="{BB962C8B-B14F-4D97-AF65-F5344CB8AC3E}">
        <p14:creationId xmlns:p14="http://schemas.microsoft.com/office/powerpoint/2010/main" val="2272490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en-US" altLang="zh-CN" dirty="0" smtClean="0">
                <a:latin typeface="Times New Roman" panose="02020603050405020304" pitchFamily="18" charset="0"/>
                <a:cs typeface="Times New Roman" panose="02020603050405020304" pitchFamily="18" charset="0"/>
              </a:rPr>
              <a:t>111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112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113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121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122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123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131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132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133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211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212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213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221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222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223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231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232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233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311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312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313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321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322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323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331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332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333</a:t>
            </a:r>
            <a:r>
              <a:rPr lang="zh-CN" altLang="en-US" dirty="0" smtClean="0">
                <a:latin typeface="Times New Roman" panose="02020603050405020304" pitchFamily="18" charset="0"/>
                <a:cs typeface="Times New Roman" panose="02020603050405020304" pitchFamily="18" charset="0"/>
              </a:rPr>
              <a:t>，共有</a:t>
            </a:r>
            <a:r>
              <a:rPr lang="en-US" altLang="zh-CN" dirty="0" smtClean="0">
                <a:latin typeface="Times New Roman" panose="02020603050405020304" pitchFamily="18" charset="0"/>
                <a:cs typeface="Times New Roman" panose="02020603050405020304" pitchFamily="18" charset="0"/>
              </a:rPr>
              <a:t>27</a:t>
            </a:r>
            <a:r>
              <a:rPr lang="zh-CN" altLang="en-US" dirty="0" smtClean="0">
                <a:latin typeface="Times New Roman" panose="02020603050405020304" pitchFamily="18" charset="0"/>
                <a:cs typeface="Times New Roman" panose="02020603050405020304" pitchFamily="18" charset="0"/>
              </a:rPr>
              <a:t>种，每种隐状态序列对应的“红白红”概率都可以求出来，比如隐状态“</a:t>
            </a:r>
            <a:r>
              <a:rPr lang="en-US" altLang="zh-CN" dirty="0" smtClean="0">
                <a:latin typeface="Times New Roman" panose="02020603050405020304" pitchFamily="18" charset="0"/>
                <a:cs typeface="Times New Roman" panose="02020603050405020304" pitchFamily="18" charset="0"/>
              </a:rPr>
              <a:t>111</a:t>
            </a:r>
            <a:r>
              <a:rPr lang="zh-CN" altLang="en-US" dirty="0" smtClean="0">
                <a:latin typeface="Times New Roman" panose="02020603050405020304" pitchFamily="18" charset="0"/>
                <a:cs typeface="Times New Roman" panose="02020603050405020304" pitchFamily="18" charset="0"/>
              </a:rPr>
              <a:t>”，对应的“红白红”概率为：</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581390545"/>
              </p:ext>
            </p:extLst>
          </p:nvPr>
        </p:nvGraphicFramePr>
        <p:xfrm>
          <a:off x="1220788" y="4648200"/>
          <a:ext cx="7567612" cy="1641475"/>
        </p:xfrm>
        <a:graphic>
          <a:graphicData uri="http://schemas.openxmlformats.org/presentationml/2006/ole">
            <mc:AlternateContent xmlns:mc="http://schemas.openxmlformats.org/markup-compatibility/2006">
              <mc:Choice xmlns:v="urn:schemas-microsoft-com:vml" Requires="v">
                <p:oleObj spid="_x0000_s27650" name="Equation" r:id="rId3" imgW="3213000" imgH="698400" progId="Equation.DSMT4">
                  <p:embed/>
                </p:oleObj>
              </mc:Choice>
              <mc:Fallback>
                <p:oleObj name="Equation" r:id="rId3" imgW="3213000" imgH="698400" progId="Equation.DSMT4">
                  <p:embed/>
                  <p:pic>
                    <p:nvPicPr>
                      <p:cNvPr id="0" name=""/>
                      <p:cNvPicPr/>
                      <p:nvPr/>
                    </p:nvPicPr>
                    <p:blipFill>
                      <a:blip r:embed="rId4"/>
                      <a:stretch>
                        <a:fillRect/>
                      </a:stretch>
                    </p:blipFill>
                    <p:spPr>
                      <a:xfrm>
                        <a:off x="1220788" y="4648200"/>
                        <a:ext cx="7567612" cy="1641475"/>
                      </a:xfrm>
                      <a:prstGeom prst="rect">
                        <a:avLst/>
                      </a:prstGeom>
                    </p:spPr>
                  </p:pic>
                </p:oleObj>
              </mc:Fallback>
            </mc:AlternateContent>
          </a:graphicData>
        </a:graphic>
      </p:graphicFrame>
    </p:spTree>
    <p:extLst>
      <p:ext uri="{BB962C8B-B14F-4D97-AF65-F5344CB8AC3E}">
        <p14:creationId xmlns:p14="http://schemas.microsoft.com/office/powerpoint/2010/main" val="30617978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r>
              <a:rPr lang="zh-CN" altLang="en-US" dirty="0" smtClean="0"/>
              <a:t>其他</a:t>
            </a:r>
            <a:r>
              <a:rPr lang="en-US" altLang="zh-CN" dirty="0" smtClean="0"/>
              <a:t>26</a:t>
            </a:r>
            <a:r>
              <a:rPr lang="zh-CN" altLang="en-US" dirty="0" smtClean="0"/>
              <a:t>个概率分别为：</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56824484"/>
              </p:ext>
            </p:extLst>
          </p:nvPr>
        </p:nvGraphicFramePr>
        <p:xfrm>
          <a:off x="773113" y="2057400"/>
          <a:ext cx="3863975" cy="576263"/>
        </p:xfrm>
        <a:graphic>
          <a:graphicData uri="http://schemas.openxmlformats.org/presentationml/2006/ole">
            <mc:AlternateContent xmlns:mc="http://schemas.openxmlformats.org/markup-compatibility/2006">
              <mc:Choice xmlns:v="urn:schemas-microsoft-com:vml" Requires="v">
                <p:oleObj spid="_x0000_s28674" name="Equation" r:id="rId3" imgW="1866600" imgH="279360" progId="Equation.DSMT4">
                  <p:embed/>
                </p:oleObj>
              </mc:Choice>
              <mc:Fallback>
                <p:oleObj name="Equation" r:id="rId3" imgW="1866600" imgH="279360" progId="Equation.DSMT4">
                  <p:embed/>
                  <p:pic>
                    <p:nvPicPr>
                      <p:cNvPr id="0" name=""/>
                      <p:cNvPicPr>
                        <a:picLocks noChangeAspect="1" noChangeArrowheads="1"/>
                      </p:cNvPicPr>
                      <p:nvPr/>
                    </p:nvPicPr>
                    <p:blipFill>
                      <a:blip r:embed="rId4"/>
                      <a:srcRect/>
                      <a:stretch>
                        <a:fillRect/>
                      </a:stretch>
                    </p:blipFill>
                    <p:spPr bwMode="auto">
                      <a:xfrm>
                        <a:off x="773113" y="2057400"/>
                        <a:ext cx="3863975" cy="576263"/>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17698600"/>
              </p:ext>
            </p:extLst>
          </p:nvPr>
        </p:nvGraphicFramePr>
        <p:xfrm>
          <a:off x="719138" y="2667000"/>
          <a:ext cx="3995737" cy="576263"/>
        </p:xfrm>
        <a:graphic>
          <a:graphicData uri="http://schemas.openxmlformats.org/presentationml/2006/ole">
            <mc:AlternateContent xmlns:mc="http://schemas.openxmlformats.org/markup-compatibility/2006">
              <mc:Choice xmlns:v="urn:schemas-microsoft-com:vml" Requires="v">
                <p:oleObj spid="_x0000_s28675" name="Equation" r:id="rId5" imgW="1930320" imgH="279360" progId="Equation.DSMT4">
                  <p:embed/>
                </p:oleObj>
              </mc:Choice>
              <mc:Fallback>
                <p:oleObj name="Equation" r:id="rId5" imgW="1930320" imgH="279360" progId="Equation.DSMT4">
                  <p:embed/>
                  <p:pic>
                    <p:nvPicPr>
                      <p:cNvPr id="0" name=""/>
                      <p:cNvPicPr>
                        <a:picLocks noChangeAspect="1" noChangeArrowheads="1"/>
                      </p:cNvPicPr>
                      <p:nvPr/>
                    </p:nvPicPr>
                    <p:blipFill>
                      <a:blip r:embed="rId6"/>
                      <a:srcRect/>
                      <a:stretch>
                        <a:fillRect/>
                      </a:stretch>
                    </p:blipFill>
                    <p:spPr bwMode="auto">
                      <a:xfrm>
                        <a:off x="719138" y="2667000"/>
                        <a:ext cx="39957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99467209"/>
              </p:ext>
            </p:extLst>
          </p:nvPr>
        </p:nvGraphicFramePr>
        <p:xfrm>
          <a:off x="4954588" y="1981200"/>
          <a:ext cx="4178300" cy="576263"/>
        </p:xfrm>
        <a:graphic>
          <a:graphicData uri="http://schemas.openxmlformats.org/presentationml/2006/ole">
            <mc:AlternateContent xmlns:mc="http://schemas.openxmlformats.org/markup-compatibility/2006">
              <mc:Choice xmlns:v="urn:schemas-microsoft-com:vml" Requires="v">
                <p:oleObj spid="_x0000_s28676" name="Equation" r:id="rId7" imgW="2019240" imgH="279360" progId="Equation.DSMT4">
                  <p:embed/>
                </p:oleObj>
              </mc:Choice>
              <mc:Fallback>
                <p:oleObj name="Equation" r:id="rId7" imgW="2019240" imgH="279360" progId="Equation.DSMT4">
                  <p:embed/>
                  <p:pic>
                    <p:nvPicPr>
                      <p:cNvPr id="0" name=""/>
                      <p:cNvPicPr>
                        <a:picLocks noChangeAspect="1" noChangeArrowheads="1"/>
                      </p:cNvPicPr>
                      <p:nvPr/>
                    </p:nvPicPr>
                    <p:blipFill>
                      <a:blip r:embed="rId8"/>
                      <a:srcRect/>
                      <a:stretch>
                        <a:fillRect/>
                      </a:stretch>
                    </p:blipFill>
                    <p:spPr bwMode="auto">
                      <a:xfrm>
                        <a:off x="4954588" y="1981200"/>
                        <a:ext cx="41783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80966397"/>
              </p:ext>
            </p:extLst>
          </p:nvPr>
        </p:nvGraphicFramePr>
        <p:xfrm>
          <a:off x="4975225" y="3200400"/>
          <a:ext cx="3995738" cy="576263"/>
        </p:xfrm>
        <a:graphic>
          <a:graphicData uri="http://schemas.openxmlformats.org/presentationml/2006/ole">
            <mc:AlternateContent xmlns:mc="http://schemas.openxmlformats.org/markup-compatibility/2006">
              <mc:Choice xmlns:v="urn:schemas-microsoft-com:vml" Requires="v">
                <p:oleObj spid="_x0000_s28677" name="Equation" r:id="rId9" imgW="1930320" imgH="279360" progId="Equation.DSMT4">
                  <p:embed/>
                </p:oleObj>
              </mc:Choice>
              <mc:Fallback>
                <p:oleObj name="Equation" r:id="rId9" imgW="1930320" imgH="279360" progId="Equation.DSMT4">
                  <p:embed/>
                  <p:pic>
                    <p:nvPicPr>
                      <p:cNvPr id="0" name=""/>
                      <p:cNvPicPr>
                        <a:picLocks noChangeAspect="1" noChangeArrowheads="1"/>
                      </p:cNvPicPr>
                      <p:nvPr/>
                    </p:nvPicPr>
                    <p:blipFill>
                      <a:blip r:embed="rId10"/>
                      <a:srcRect/>
                      <a:stretch>
                        <a:fillRect/>
                      </a:stretch>
                    </p:blipFill>
                    <p:spPr bwMode="auto">
                      <a:xfrm>
                        <a:off x="4975225" y="3200400"/>
                        <a:ext cx="399573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69498374"/>
              </p:ext>
            </p:extLst>
          </p:nvPr>
        </p:nvGraphicFramePr>
        <p:xfrm>
          <a:off x="696913" y="3276600"/>
          <a:ext cx="4179887" cy="576263"/>
        </p:xfrm>
        <a:graphic>
          <a:graphicData uri="http://schemas.openxmlformats.org/presentationml/2006/ole">
            <mc:AlternateContent xmlns:mc="http://schemas.openxmlformats.org/markup-compatibility/2006">
              <mc:Choice xmlns:v="urn:schemas-microsoft-com:vml" Requires="v">
                <p:oleObj spid="_x0000_s28678" name="Equation" r:id="rId11" imgW="2019240" imgH="279360" progId="Equation.DSMT4">
                  <p:embed/>
                </p:oleObj>
              </mc:Choice>
              <mc:Fallback>
                <p:oleObj name="Equation" r:id="rId11" imgW="2019240" imgH="279360" progId="Equation.DSMT4">
                  <p:embed/>
                  <p:pic>
                    <p:nvPicPr>
                      <p:cNvPr id="0" name=""/>
                      <p:cNvPicPr>
                        <a:picLocks noChangeAspect="1" noChangeArrowheads="1"/>
                      </p:cNvPicPr>
                      <p:nvPr/>
                    </p:nvPicPr>
                    <p:blipFill>
                      <a:blip r:embed="rId12"/>
                      <a:srcRect/>
                      <a:stretch>
                        <a:fillRect/>
                      </a:stretch>
                    </p:blipFill>
                    <p:spPr bwMode="auto">
                      <a:xfrm>
                        <a:off x="696913" y="3276600"/>
                        <a:ext cx="41798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147993964"/>
              </p:ext>
            </p:extLst>
          </p:nvPr>
        </p:nvGraphicFramePr>
        <p:xfrm>
          <a:off x="4962525" y="2667000"/>
          <a:ext cx="4022725" cy="576263"/>
        </p:xfrm>
        <a:graphic>
          <a:graphicData uri="http://schemas.openxmlformats.org/presentationml/2006/ole">
            <mc:AlternateContent xmlns:mc="http://schemas.openxmlformats.org/markup-compatibility/2006">
              <mc:Choice xmlns:v="urn:schemas-microsoft-com:vml" Requires="v">
                <p:oleObj spid="_x0000_s28679" name="Equation" r:id="rId13" imgW="1942920" imgH="279360" progId="Equation.DSMT4">
                  <p:embed/>
                </p:oleObj>
              </mc:Choice>
              <mc:Fallback>
                <p:oleObj name="Equation" r:id="rId13" imgW="1942920" imgH="279360" progId="Equation.DSMT4">
                  <p:embed/>
                  <p:pic>
                    <p:nvPicPr>
                      <p:cNvPr id="0" name=""/>
                      <p:cNvPicPr>
                        <a:picLocks noChangeAspect="1" noChangeArrowheads="1"/>
                      </p:cNvPicPr>
                      <p:nvPr/>
                    </p:nvPicPr>
                    <p:blipFill>
                      <a:blip r:embed="rId14"/>
                      <a:srcRect/>
                      <a:stretch>
                        <a:fillRect/>
                      </a:stretch>
                    </p:blipFill>
                    <p:spPr bwMode="auto">
                      <a:xfrm>
                        <a:off x="4962525" y="2667000"/>
                        <a:ext cx="40227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818413581"/>
              </p:ext>
            </p:extLst>
          </p:nvPr>
        </p:nvGraphicFramePr>
        <p:xfrm>
          <a:off x="696913" y="3962400"/>
          <a:ext cx="4181475" cy="576263"/>
        </p:xfrm>
        <a:graphic>
          <a:graphicData uri="http://schemas.openxmlformats.org/presentationml/2006/ole">
            <mc:AlternateContent xmlns:mc="http://schemas.openxmlformats.org/markup-compatibility/2006">
              <mc:Choice xmlns:v="urn:schemas-microsoft-com:vml" Requires="v">
                <p:oleObj spid="_x0000_s28680" name="Equation" r:id="rId15" imgW="2019240" imgH="279360" progId="Equation.DSMT4">
                  <p:embed/>
                </p:oleObj>
              </mc:Choice>
              <mc:Fallback>
                <p:oleObj name="Equation" r:id="rId15" imgW="2019240" imgH="279360" progId="Equation.DSMT4">
                  <p:embed/>
                  <p:pic>
                    <p:nvPicPr>
                      <p:cNvPr id="0" name=""/>
                      <p:cNvPicPr>
                        <a:picLocks noChangeAspect="1" noChangeArrowheads="1"/>
                      </p:cNvPicPr>
                      <p:nvPr/>
                    </p:nvPicPr>
                    <p:blipFill>
                      <a:blip r:embed="rId16"/>
                      <a:srcRect/>
                      <a:stretch>
                        <a:fillRect/>
                      </a:stretch>
                    </p:blipFill>
                    <p:spPr bwMode="auto">
                      <a:xfrm>
                        <a:off x="696913" y="3962400"/>
                        <a:ext cx="41814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219940954"/>
              </p:ext>
            </p:extLst>
          </p:nvPr>
        </p:nvGraphicFramePr>
        <p:xfrm>
          <a:off x="4953000" y="3886200"/>
          <a:ext cx="4179888" cy="576263"/>
        </p:xfrm>
        <a:graphic>
          <a:graphicData uri="http://schemas.openxmlformats.org/presentationml/2006/ole">
            <mc:AlternateContent xmlns:mc="http://schemas.openxmlformats.org/markup-compatibility/2006">
              <mc:Choice xmlns:v="urn:schemas-microsoft-com:vml" Requires="v">
                <p:oleObj spid="_x0000_s28681" name="Equation" r:id="rId17" imgW="2019240" imgH="279360" progId="Equation.DSMT4">
                  <p:embed/>
                </p:oleObj>
              </mc:Choice>
              <mc:Fallback>
                <p:oleObj name="Equation" r:id="rId17" imgW="2019240" imgH="279360" progId="Equation.DSMT4">
                  <p:embed/>
                  <p:pic>
                    <p:nvPicPr>
                      <p:cNvPr id="0" name=""/>
                      <p:cNvPicPr>
                        <a:picLocks noChangeAspect="1" noChangeArrowheads="1"/>
                      </p:cNvPicPr>
                      <p:nvPr/>
                    </p:nvPicPr>
                    <p:blipFill>
                      <a:blip r:embed="rId18"/>
                      <a:srcRect/>
                      <a:stretch>
                        <a:fillRect/>
                      </a:stretch>
                    </p:blipFill>
                    <p:spPr bwMode="auto">
                      <a:xfrm>
                        <a:off x="4953000" y="3886200"/>
                        <a:ext cx="4179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200072615"/>
              </p:ext>
            </p:extLst>
          </p:nvPr>
        </p:nvGraphicFramePr>
        <p:xfrm>
          <a:off x="4918982" y="5791200"/>
          <a:ext cx="4206875" cy="576263"/>
        </p:xfrm>
        <a:graphic>
          <a:graphicData uri="http://schemas.openxmlformats.org/presentationml/2006/ole">
            <mc:AlternateContent xmlns:mc="http://schemas.openxmlformats.org/markup-compatibility/2006">
              <mc:Choice xmlns:v="urn:schemas-microsoft-com:vml" Requires="v">
                <p:oleObj spid="_x0000_s28682" name="Equation" r:id="rId19" imgW="2031840" imgH="279360" progId="Equation.DSMT4">
                  <p:embed/>
                </p:oleObj>
              </mc:Choice>
              <mc:Fallback>
                <p:oleObj name="Equation" r:id="rId19" imgW="2031840" imgH="279360" progId="Equation.DSMT4">
                  <p:embed/>
                  <p:pic>
                    <p:nvPicPr>
                      <p:cNvPr id="0" name=""/>
                      <p:cNvPicPr>
                        <a:picLocks noChangeAspect="1" noChangeArrowheads="1"/>
                      </p:cNvPicPr>
                      <p:nvPr/>
                    </p:nvPicPr>
                    <p:blipFill>
                      <a:blip r:embed="rId20"/>
                      <a:srcRect/>
                      <a:stretch>
                        <a:fillRect/>
                      </a:stretch>
                    </p:blipFill>
                    <p:spPr bwMode="auto">
                      <a:xfrm>
                        <a:off x="4918982" y="5791200"/>
                        <a:ext cx="42068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818244480"/>
              </p:ext>
            </p:extLst>
          </p:nvPr>
        </p:nvGraphicFramePr>
        <p:xfrm>
          <a:off x="5040313" y="5181600"/>
          <a:ext cx="4049712" cy="576263"/>
        </p:xfrm>
        <a:graphic>
          <a:graphicData uri="http://schemas.openxmlformats.org/presentationml/2006/ole">
            <mc:AlternateContent xmlns:mc="http://schemas.openxmlformats.org/markup-compatibility/2006">
              <mc:Choice xmlns:v="urn:schemas-microsoft-com:vml" Requires="v">
                <p:oleObj spid="_x0000_s28683" name="Equation" r:id="rId21" imgW="1955520" imgH="279360" progId="Equation.DSMT4">
                  <p:embed/>
                </p:oleObj>
              </mc:Choice>
              <mc:Fallback>
                <p:oleObj name="Equation" r:id="rId21" imgW="1955520" imgH="279360" progId="Equation.DSMT4">
                  <p:embed/>
                  <p:pic>
                    <p:nvPicPr>
                      <p:cNvPr id="0" name=""/>
                      <p:cNvPicPr>
                        <a:picLocks noChangeAspect="1" noChangeArrowheads="1"/>
                      </p:cNvPicPr>
                      <p:nvPr/>
                    </p:nvPicPr>
                    <p:blipFill>
                      <a:blip r:embed="rId22"/>
                      <a:srcRect/>
                      <a:stretch>
                        <a:fillRect/>
                      </a:stretch>
                    </p:blipFill>
                    <p:spPr bwMode="auto">
                      <a:xfrm>
                        <a:off x="5040313" y="5181600"/>
                        <a:ext cx="40497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050558836"/>
              </p:ext>
            </p:extLst>
          </p:nvPr>
        </p:nvGraphicFramePr>
        <p:xfrm>
          <a:off x="696913" y="5867400"/>
          <a:ext cx="4076700" cy="576263"/>
        </p:xfrm>
        <a:graphic>
          <a:graphicData uri="http://schemas.openxmlformats.org/presentationml/2006/ole">
            <mc:AlternateContent xmlns:mc="http://schemas.openxmlformats.org/markup-compatibility/2006">
              <mc:Choice xmlns:v="urn:schemas-microsoft-com:vml" Requires="v">
                <p:oleObj spid="_x0000_s28684" name="Equation" r:id="rId23" imgW="1968480" imgH="279360" progId="Equation.DSMT4">
                  <p:embed/>
                </p:oleObj>
              </mc:Choice>
              <mc:Fallback>
                <p:oleObj name="Equation" r:id="rId23" imgW="1968480" imgH="279360" progId="Equation.DSMT4">
                  <p:embed/>
                  <p:pic>
                    <p:nvPicPr>
                      <p:cNvPr id="0" name=""/>
                      <p:cNvPicPr>
                        <a:picLocks noChangeAspect="1" noChangeArrowheads="1"/>
                      </p:cNvPicPr>
                      <p:nvPr/>
                    </p:nvPicPr>
                    <p:blipFill>
                      <a:blip r:embed="rId24"/>
                      <a:srcRect/>
                      <a:stretch>
                        <a:fillRect/>
                      </a:stretch>
                    </p:blipFill>
                    <p:spPr bwMode="auto">
                      <a:xfrm>
                        <a:off x="696913" y="5867400"/>
                        <a:ext cx="40767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523663250"/>
              </p:ext>
            </p:extLst>
          </p:nvPr>
        </p:nvGraphicFramePr>
        <p:xfrm>
          <a:off x="660400" y="5257800"/>
          <a:ext cx="4206875" cy="576263"/>
        </p:xfrm>
        <a:graphic>
          <a:graphicData uri="http://schemas.openxmlformats.org/presentationml/2006/ole">
            <mc:AlternateContent xmlns:mc="http://schemas.openxmlformats.org/markup-compatibility/2006">
              <mc:Choice xmlns:v="urn:schemas-microsoft-com:vml" Requires="v">
                <p:oleObj spid="_x0000_s28685" name="Equation" r:id="rId25" imgW="2031840" imgH="279360" progId="Equation.DSMT4">
                  <p:embed/>
                </p:oleObj>
              </mc:Choice>
              <mc:Fallback>
                <p:oleObj name="Equation" r:id="rId25" imgW="2031840" imgH="279360" progId="Equation.DSMT4">
                  <p:embed/>
                  <p:pic>
                    <p:nvPicPr>
                      <p:cNvPr id="0" name=""/>
                      <p:cNvPicPr>
                        <a:picLocks noChangeAspect="1" noChangeArrowheads="1"/>
                      </p:cNvPicPr>
                      <p:nvPr/>
                    </p:nvPicPr>
                    <p:blipFill>
                      <a:blip r:embed="rId26"/>
                      <a:srcRect/>
                      <a:stretch>
                        <a:fillRect/>
                      </a:stretch>
                    </p:blipFill>
                    <p:spPr bwMode="auto">
                      <a:xfrm>
                        <a:off x="660400" y="5257800"/>
                        <a:ext cx="42068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891303040"/>
              </p:ext>
            </p:extLst>
          </p:nvPr>
        </p:nvGraphicFramePr>
        <p:xfrm>
          <a:off x="709613" y="4572000"/>
          <a:ext cx="3867150" cy="576263"/>
        </p:xfrm>
        <a:graphic>
          <a:graphicData uri="http://schemas.openxmlformats.org/presentationml/2006/ole">
            <mc:AlternateContent xmlns:mc="http://schemas.openxmlformats.org/markup-compatibility/2006">
              <mc:Choice xmlns:v="urn:schemas-microsoft-com:vml" Requires="v">
                <p:oleObj spid="_x0000_s28686" name="Equation" r:id="rId27" imgW="1866600" imgH="279360" progId="Equation.DSMT4">
                  <p:embed/>
                </p:oleObj>
              </mc:Choice>
              <mc:Fallback>
                <p:oleObj name="Equation" r:id="rId27" imgW="1866600" imgH="279360" progId="Equation.DSMT4">
                  <p:embed/>
                  <p:pic>
                    <p:nvPicPr>
                      <p:cNvPr id="0" name=""/>
                      <p:cNvPicPr>
                        <a:picLocks noChangeAspect="1" noChangeArrowheads="1"/>
                      </p:cNvPicPr>
                      <p:nvPr/>
                    </p:nvPicPr>
                    <p:blipFill>
                      <a:blip r:embed="rId28"/>
                      <a:srcRect/>
                      <a:stretch>
                        <a:fillRect/>
                      </a:stretch>
                    </p:blipFill>
                    <p:spPr bwMode="auto">
                      <a:xfrm>
                        <a:off x="709613" y="4572000"/>
                        <a:ext cx="3867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699594667"/>
              </p:ext>
            </p:extLst>
          </p:nvPr>
        </p:nvGraphicFramePr>
        <p:xfrm>
          <a:off x="4926013" y="4495800"/>
          <a:ext cx="4208462" cy="576263"/>
        </p:xfrm>
        <a:graphic>
          <a:graphicData uri="http://schemas.openxmlformats.org/presentationml/2006/ole">
            <mc:AlternateContent xmlns:mc="http://schemas.openxmlformats.org/markup-compatibility/2006">
              <mc:Choice xmlns:v="urn:schemas-microsoft-com:vml" Requires="v">
                <p:oleObj spid="_x0000_s28687" name="Equation" r:id="rId29" imgW="2031840" imgH="279360" progId="Equation.DSMT4">
                  <p:embed/>
                </p:oleObj>
              </mc:Choice>
              <mc:Fallback>
                <p:oleObj name="Equation" r:id="rId29" imgW="2031840" imgH="279360" progId="Equation.DSMT4">
                  <p:embed/>
                  <p:pic>
                    <p:nvPicPr>
                      <p:cNvPr id="0" name=""/>
                      <p:cNvPicPr>
                        <a:picLocks noChangeAspect="1" noChangeArrowheads="1"/>
                      </p:cNvPicPr>
                      <p:nvPr/>
                    </p:nvPicPr>
                    <p:blipFill>
                      <a:blip r:embed="rId30"/>
                      <a:srcRect/>
                      <a:stretch>
                        <a:fillRect/>
                      </a:stretch>
                    </p:blipFill>
                    <p:spPr bwMode="auto">
                      <a:xfrm>
                        <a:off x="4926013" y="4495800"/>
                        <a:ext cx="42084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425648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a:xfrm>
            <a:off x="914400" y="1447800"/>
            <a:ext cx="7772400" cy="525780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求和可以得到</a:t>
            </a:r>
            <a:r>
              <a:rPr lang="en-US" altLang="zh-CN" dirty="0" smtClean="0"/>
              <a:t>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573530313"/>
              </p:ext>
            </p:extLst>
          </p:nvPr>
        </p:nvGraphicFramePr>
        <p:xfrm>
          <a:off x="4724400" y="1524000"/>
          <a:ext cx="4391025" cy="576263"/>
        </p:xfrm>
        <a:graphic>
          <a:graphicData uri="http://schemas.openxmlformats.org/presentationml/2006/ole">
            <mc:AlternateContent xmlns:mc="http://schemas.openxmlformats.org/markup-compatibility/2006">
              <mc:Choice xmlns:v="urn:schemas-microsoft-com:vml" Requires="v">
                <p:oleObj spid="_x0000_s29698" name="Equation" r:id="rId3" imgW="2120760" imgH="279360" progId="Equation.DSMT4">
                  <p:embed/>
                </p:oleObj>
              </mc:Choice>
              <mc:Fallback>
                <p:oleObj name="Equation" r:id="rId3" imgW="2120760" imgH="279360" progId="Equation.DSMT4">
                  <p:embed/>
                  <p:pic>
                    <p:nvPicPr>
                      <p:cNvPr id="0" name=""/>
                      <p:cNvPicPr>
                        <a:picLocks noChangeAspect="1" noChangeArrowheads="1"/>
                      </p:cNvPicPr>
                      <p:nvPr/>
                    </p:nvPicPr>
                    <p:blipFill>
                      <a:blip r:embed="rId4"/>
                      <a:srcRect/>
                      <a:stretch>
                        <a:fillRect/>
                      </a:stretch>
                    </p:blipFill>
                    <p:spPr bwMode="auto">
                      <a:xfrm>
                        <a:off x="4724400" y="1524000"/>
                        <a:ext cx="43910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76896899"/>
              </p:ext>
            </p:extLst>
          </p:nvPr>
        </p:nvGraphicFramePr>
        <p:xfrm>
          <a:off x="381000" y="1524000"/>
          <a:ext cx="4205287" cy="576263"/>
        </p:xfrm>
        <a:graphic>
          <a:graphicData uri="http://schemas.openxmlformats.org/presentationml/2006/ole">
            <mc:AlternateContent xmlns:mc="http://schemas.openxmlformats.org/markup-compatibility/2006">
              <mc:Choice xmlns:v="urn:schemas-microsoft-com:vml" Requires="v">
                <p:oleObj spid="_x0000_s29699" name="Equation" r:id="rId5" imgW="2031840" imgH="279360" progId="Equation.DSMT4">
                  <p:embed/>
                </p:oleObj>
              </mc:Choice>
              <mc:Fallback>
                <p:oleObj name="Equation" r:id="rId5" imgW="2031840" imgH="279360" progId="Equation.DSMT4">
                  <p:embed/>
                  <p:pic>
                    <p:nvPicPr>
                      <p:cNvPr id="0" name=""/>
                      <p:cNvPicPr>
                        <a:picLocks noChangeAspect="1" noChangeArrowheads="1"/>
                      </p:cNvPicPr>
                      <p:nvPr/>
                    </p:nvPicPr>
                    <p:blipFill>
                      <a:blip r:embed="rId6"/>
                      <a:srcRect/>
                      <a:stretch>
                        <a:fillRect/>
                      </a:stretch>
                    </p:blipFill>
                    <p:spPr bwMode="auto">
                      <a:xfrm>
                        <a:off x="381000" y="1524000"/>
                        <a:ext cx="42052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327013911"/>
              </p:ext>
            </p:extLst>
          </p:nvPr>
        </p:nvGraphicFramePr>
        <p:xfrm>
          <a:off x="381000" y="2209800"/>
          <a:ext cx="4206875" cy="576263"/>
        </p:xfrm>
        <a:graphic>
          <a:graphicData uri="http://schemas.openxmlformats.org/presentationml/2006/ole">
            <mc:AlternateContent xmlns:mc="http://schemas.openxmlformats.org/markup-compatibility/2006">
              <mc:Choice xmlns:v="urn:schemas-microsoft-com:vml" Requires="v">
                <p:oleObj spid="_x0000_s29700" name="Equation" r:id="rId7" imgW="2031840" imgH="279360" progId="Equation.DSMT4">
                  <p:embed/>
                </p:oleObj>
              </mc:Choice>
              <mc:Fallback>
                <p:oleObj name="Equation" r:id="rId7" imgW="2031840" imgH="279360" progId="Equation.DSMT4">
                  <p:embed/>
                  <p:pic>
                    <p:nvPicPr>
                      <p:cNvPr id="0" name=""/>
                      <p:cNvPicPr>
                        <a:picLocks noChangeAspect="1" noChangeArrowheads="1"/>
                      </p:cNvPicPr>
                      <p:nvPr/>
                    </p:nvPicPr>
                    <p:blipFill>
                      <a:blip r:embed="rId8"/>
                      <a:srcRect/>
                      <a:stretch>
                        <a:fillRect/>
                      </a:stretch>
                    </p:blipFill>
                    <p:spPr bwMode="auto">
                      <a:xfrm>
                        <a:off x="381000" y="2209800"/>
                        <a:ext cx="42068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17716493"/>
              </p:ext>
            </p:extLst>
          </p:nvPr>
        </p:nvGraphicFramePr>
        <p:xfrm>
          <a:off x="381000" y="2743200"/>
          <a:ext cx="4206875" cy="576263"/>
        </p:xfrm>
        <a:graphic>
          <a:graphicData uri="http://schemas.openxmlformats.org/presentationml/2006/ole">
            <mc:AlternateContent xmlns:mc="http://schemas.openxmlformats.org/markup-compatibility/2006">
              <mc:Choice xmlns:v="urn:schemas-microsoft-com:vml" Requires="v">
                <p:oleObj spid="_x0000_s29701" name="Equation" r:id="rId9" imgW="2031840" imgH="279360" progId="Equation.DSMT4">
                  <p:embed/>
                </p:oleObj>
              </mc:Choice>
              <mc:Fallback>
                <p:oleObj name="Equation" r:id="rId9" imgW="2031840" imgH="279360" progId="Equation.DSMT4">
                  <p:embed/>
                  <p:pic>
                    <p:nvPicPr>
                      <p:cNvPr id="0" name=""/>
                      <p:cNvPicPr>
                        <a:picLocks noChangeAspect="1" noChangeArrowheads="1"/>
                      </p:cNvPicPr>
                      <p:nvPr/>
                    </p:nvPicPr>
                    <p:blipFill>
                      <a:blip r:embed="rId10"/>
                      <a:srcRect/>
                      <a:stretch>
                        <a:fillRect/>
                      </a:stretch>
                    </p:blipFill>
                    <p:spPr bwMode="auto">
                      <a:xfrm>
                        <a:off x="381000" y="2743200"/>
                        <a:ext cx="42068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53350312"/>
              </p:ext>
            </p:extLst>
          </p:nvPr>
        </p:nvGraphicFramePr>
        <p:xfrm>
          <a:off x="4795837" y="2133600"/>
          <a:ext cx="3890963" cy="576263"/>
        </p:xfrm>
        <a:graphic>
          <a:graphicData uri="http://schemas.openxmlformats.org/presentationml/2006/ole">
            <mc:AlternateContent xmlns:mc="http://schemas.openxmlformats.org/markup-compatibility/2006">
              <mc:Choice xmlns:v="urn:schemas-microsoft-com:vml" Requires="v">
                <p:oleObj spid="_x0000_s29702" name="Equation" r:id="rId11" imgW="1879560" imgH="279360" progId="Equation.DSMT4">
                  <p:embed/>
                </p:oleObj>
              </mc:Choice>
              <mc:Fallback>
                <p:oleObj name="Equation" r:id="rId11" imgW="1879560" imgH="279360" progId="Equation.DSMT4">
                  <p:embed/>
                  <p:pic>
                    <p:nvPicPr>
                      <p:cNvPr id="0" name=""/>
                      <p:cNvPicPr>
                        <a:picLocks noChangeAspect="1" noChangeArrowheads="1"/>
                      </p:cNvPicPr>
                      <p:nvPr/>
                    </p:nvPicPr>
                    <p:blipFill>
                      <a:blip r:embed="rId12"/>
                      <a:srcRect/>
                      <a:stretch>
                        <a:fillRect/>
                      </a:stretch>
                    </p:blipFill>
                    <p:spPr bwMode="auto">
                      <a:xfrm>
                        <a:off x="4795837" y="2133600"/>
                        <a:ext cx="38909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830430855"/>
              </p:ext>
            </p:extLst>
          </p:nvPr>
        </p:nvGraphicFramePr>
        <p:xfrm>
          <a:off x="381000" y="3276600"/>
          <a:ext cx="4181475" cy="576263"/>
        </p:xfrm>
        <a:graphic>
          <a:graphicData uri="http://schemas.openxmlformats.org/presentationml/2006/ole">
            <mc:AlternateContent xmlns:mc="http://schemas.openxmlformats.org/markup-compatibility/2006">
              <mc:Choice xmlns:v="urn:schemas-microsoft-com:vml" Requires="v">
                <p:oleObj spid="_x0000_s29703" name="Equation" r:id="rId13" imgW="2019240" imgH="279360" progId="Equation.DSMT4">
                  <p:embed/>
                </p:oleObj>
              </mc:Choice>
              <mc:Fallback>
                <p:oleObj name="Equation" r:id="rId13" imgW="2019240" imgH="279360" progId="Equation.DSMT4">
                  <p:embed/>
                  <p:pic>
                    <p:nvPicPr>
                      <p:cNvPr id="0" name=""/>
                      <p:cNvPicPr>
                        <a:picLocks noChangeAspect="1" noChangeArrowheads="1"/>
                      </p:cNvPicPr>
                      <p:nvPr/>
                    </p:nvPicPr>
                    <p:blipFill>
                      <a:blip r:embed="rId14"/>
                      <a:srcRect/>
                      <a:stretch>
                        <a:fillRect/>
                      </a:stretch>
                    </p:blipFill>
                    <p:spPr bwMode="auto">
                      <a:xfrm>
                        <a:off x="381000" y="3276600"/>
                        <a:ext cx="41814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745382847"/>
              </p:ext>
            </p:extLst>
          </p:nvPr>
        </p:nvGraphicFramePr>
        <p:xfrm>
          <a:off x="4800600" y="2743200"/>
          <a:ext cx="4206875" cy="576263"/>
        </p:xfrm>
        <a:graphic>
          <a:graphicData uri="http://schemas.openxmlformats.org/presentationml/2006/ole">
            <mc:AlternateContent xmlns:mc="http://schemas.openxmlformats.org/markup-compatibility/2006">
              <mc:Choice xmlns:v="urn:schemas-microsoft-com:vml" Requires="v">
                <p:oleObj spid="_x0000_s29704" name="Equation" r:id="rId15" imgW="2031840" imgH="279360" progId="Equation.DSMT4">
                  <p:embed/>
                </p:oleObj>
              </mc:Choice>
              <mc:Fallback>
                <p:oleObj name="Equation" r:id="rId15" imgW="2031840" imgH="279360" progId="Equation.DSMT4">
                  <p:embed/>
                  <p:pic>
                    <p:nvPicPr>
                      <p:cNvPr id="0" name=""/>
                      <p:cNvPicPr>
                        <a:picLocks noChangeAspect="1" noChangeArrowheads="1"/>
                      </p:cNvPicPr>
                      <p:nvPr/>
                    </p:nvPicPr>
                    <p:blipFill>
                      <a:blip r:embed="rId16"/>
                      <a:srcRect/>
                      <a:stretch>
                        <a:fillRect/>
                      </a:stretch>
                    </p:blipFill>
                    <p:spPr bwMode="auto">
                      <a:xfrm>
                        <a:off x="4800600" y="2743200"/>
                        <a:ext cx="42068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502443895"/>
              </p:ext>
            </p:extLst>
          </p:nvPr>
        </p:nvGraphicFramePr>
        <p:xfrm>
          <a:off x="358775" y="3962400"/>
          <a:ext cx="4365625" cy="576263"/>
        </p:xfrm>
        <a:graphic>
          <a:graphicData uri="http://schemas.openxmlformats.org/presentationml/2006/ole">
            <mc:AlternateContent xmlns:mc="http://schemas.openxmlformats.org/markup-compatibility/2006">
              <mc:Choice xmlns:v="urn:schemas-microsoft-com:vml" Requires="v">
                <p:oleObj spid="_x0000_s29705" name="Equation" r:id="rId17" imgW="2108160" imgH="279360" progId="Equation.DSMT4">
                  <p:embed/>
                </p:oleObj>
              </mc:Choice>
              <mc:Fallback>
                <p:oleObj name="Equation" r:id="rId17" imgW="2108160" imgH="279360" progId="Equation.DSMT4">
                  <p:embed/>
                  <p:pic>
                    <p:nvPicPr>
                      <p:cNvPr id="0" name=""/>
                      <p:cNvPicPr>
                        <a:picLocks noChangeAspect="1" noChangeArrowheads="1"/>
                      </p:cNvPicPr>
                      <p:nvPr/>
                    </p:nvPicPr>
                    <p:blipFill>
                      <a:blip r:embed="rId18"/>
                      <a:srcRect/>
                      <a:stretch>
                        <a:fillRect/>
                      </a:stretch>
                    </p:blipFill>
                    <p:spPr bwMode="auto">
                      <a:xfrm>
                        <a:off x="358775" y="3962400"/>
                        <a:ext cx="43656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91349489"/>
              </p:ext>
            </p:extLst>
          </p:nvPr>
        </p:nvGraphicFramePr>
        <p:xfrm>
          <a:off x="4800600" y="3276600"/>
          <a:ext cx="4206875" cy="576263"/>
        </p:xfrm>
        <a:graphic>
          <a:graphicData uri="http://schemas.openxmlformats.org/presentationml/2006/ole">
            <mc:AlternateContent xmlns:mc="http://schemas.openxmlformats.org/markup-compatibility/2006">
              <mc:Choice xmlns:v="urn:schemas-microsoft-com:vml" Requires="v">
                <p:oleObj spid="_x0000_s29706" name="Equation" r:id="rId19" imgW="2031840" imgH="279360" progId="Equation.DSMT4">
                  <p:embed/>
                </p:oleObj>
              </mc:Choice>
              <mc:Fallback>
                <p:oleObj name="Equation" r:id="rId19" imgW="2031840" imgH="279360" progId="Equation.DSMT4">
                  <p:embed/>
                  <p:pic>
                    <p:nvPicPr>
                      <p:cNvPr id="0" name=""/>
                      <p:cNvPicPr>
                        <a:picLocks noChangeAspect="1" noChangeArrowheads="1"/>
                      </p:cNvPicPr>
                      <p:nvPr/>
                    </p:nvPicPr>
                    <p:blipFill>
                      <a:blip r:embed="rId20"/>
                      <a:srcRect/>
                      <a:stretch>
                        <a:fillRect/>
                      </a:stretch>
                    </p:blipFill>
                    <p:spPr bwMode="auto">
                      <a:xfrm>
                        <a:off x="4800600" y="3276600"/>
                        <a:ext cx="42068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338285147"/>
              </p:ext>
            </p:extLst>
          </p:nvPr>
        </p:nvGraphicFramePr>
        <p:xfrm>
          <a:off x="441325" y="4572000"/>
          <a:ext cx="4206875" cy="576263"/>
        </p:xfrm>
        <a:graphic>
          <a:graphicData uri="http://schemas.openxmlformats.org/presentationml/2006/ole">
            <mc:AlternateContent xmlns:mc="http://schemas.openxmlformats.org/markup-compatibility/2006">
              <mc:Choice xmlns:v="urn:schemas-microsoft-com:vml" Requires="v">
                <p:oleObj spid="_x0000_s29707" name="Equation" r:id="rId21" imgW="2031840" imgH="279360" progId="Equation.DSMT4">
                  <p:embed/>
                </p:oleObj>
              </mc:Choice>
              <mc:Fallback>
                <p:oleObj name="Equation" r:id="rId21" imgW="2031840" imgH="279360" progId="Equation.DSMT4">
                  <p:embed/>
                  <p:pic>
                    <p:nvPicPr>
                      <p:cNvPr id="0" name=""/>
                      <p:cNvPicPr>
                        <a:picLocks noChangeAspect="1" noChangeArrowheads="1"/>
                      </p:cNvPicPr>
                      <p:nvPr/>
                    </p:nvPicPr>
                    <p:blipFill>
                      <a:blip r:embed="rId22"/>
                      <a:srcRect/>
                      <a:stretch>
                        <a:fillRect/>
                      </a:stretch>
                    </p:blipFill>
                    <p:spPr bwMode="auto">
                      <a:xfrm>
                        <a:off x="441325" y="4572000"/>
                        <a:ext cx="42068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512953182"/>
              </p:ext>
            </p:extLst>
          </p:nvPr>
        </p:nvGraphicFramePr>
        <p:xfrm>
          <a:off x="4800600" y="3962400"/>
          <a:ext cx="4022725" cy="576263"/>
        </p:xfrm>
        <a:graphic>
          <a:graphicData uri="http://schemas.openxmlformats.org/presentationml/2006/ole">
            <mc:AlternateContent xmlns:mc="http://schemas.openxmlformats.org/markup-compatibility/2006">
              <mc:Choice xmlns:v="urn:schemas-microsoft-com:vml" Requires="v">
                <p:oleObj spid="_x0000_s29708" name="Equation" r:id="rId23" imgW="1942920" imgH="279360" progId="Equation.DSMT4">
                  <p:embed/>
                </p:oleObj>
              </mc:Choice>
              <mc:Fallback>
                <p:oleObj name="Equation" r:id="rId23" imgW="1942920" imgH="279360" progId="Equation.DSMT4">
                  <p:embed/>
                  <p:pic>
                    <p:nvPicPr>
                      <p:cNvPr id="0" name=""/>
                      <p:cNvPicPr>
                        <a:picLocks noChangeAspect="1" noChangeArrowheads="1"/>
                      </p:cNvPicPr>
                      <p:nvPr/>
                    </p:nvPicPr>
                    <p:blipFill>
                      <a:blip r:embed="rId24"/>
                      <a:srcRect/>
                      <a:stretch>
                        <a:fillRect/>
                      </a:stretch>
                    </p:blipFill>
                    <p:spPr bwMode="auto">
                      <a:xfrm>
                        <a:off x="4800600" y="3962400"/>
                        <a:ext cx="40227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704788270"/>
              </p:ext>
            </p:extLst>
          </p:nvPr>
        </p:nvGraphicFramePr>
        <p:xfrm>
          <a:off x="4876800" y="4572000"/>
          <a:ext cx="4049712" cy="576263"/>
        </p:xfrm>
        <a:graphic>
          <a:graphicData uri="http://schemas.openxmlformats.org/presentationml/2006/ole">
            <mc:AlternateContent xmlns:mc="http://schemas.openxmlformats.org/markup-compatibility/2006">
              <mc:Choice xmlns:v="urn:schemas-microsoft-com:vml" Requires="v">
                <p:oleObj spid="_x0000_s29709" name="Equation" r:id="rId25" imgW="1955520" imgH="279360" progId="Equation.DSMT4">
                  <p:embed/>
                </p:oleObj>
              </mc:Choice>
              <mc:Fallback>
                <p:oleObj name="Equation" r:id="rId25" imgW="1955520" imgH="279360" progId="Equation.DSMT4">
                  <p:embed/>
                  <p:pic>
                    <p:nvPicPr>
                      <p:cNvPr id="0" name=""/>
                      <p:cNvPicPr>
                        <a:picLocks noChangeAspect="1" noChangeArrowheads="1"/>
                      </p:cNvPicPr>
                      <p:nvPr/>
                    </p:nvPicPr>
                    <p:blipFill>
                      <a:blip r:embed="rId26"/>
                      <a:srcRect/>
                      <a:stretch>
                        <a:fillRect/>
                      </a:stretch>
                    </p:blipFill>
                    <p:spPr bwMode="auto">
                      <a:xfrm>
                        <a:off x="4876800" y="4572000"/>
                        <a:ext cx="40497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390777944"/>
              </p:ext>
            </p:extLst>
          </p:nvPr>
        </p:nvGraphicFramePr>
        <p:xfrm>
          <a:off x="2662238" y="5715000"/>
          <a:ext cx="3783012" cy="598488"/>
        </p:xfrm>
        <a:graphic>
          <a:graphicData uri="http://schemas.openxmlformats.org/presentationml/2006/ole">
            <mc:AlternateContent xmlns:mc="http://schemas.openxmlformats.org/markup-compatibility/2006">
              <mc:Choice xmlns:v="urn:schemas-microsoft-com:vml" Requires="v">
                <p:oleObj spid="_x0000_s29710" name="Equation" r:id="rId27" imgW="1765080" imgH="279360" progId="Equation.DSMT4">
                  <p:embed/>
                </p:oleObj>
              </mc:Choice>
              <mc:Fallback>
                <p:oleObj name="Equation" r:id="rId27" imgW="1765080" imgH="279360" progId="Equation.DSMT4">
                  <p:embed/>
                  <p:pic>
                    <p:nvPicPr>
                      <p:cNvPr id="0" name=""/>
                      <p:cNvPicPr/>
                      <p:nvPr/>
                    </p:nvPicPr>
                    <p:blipFill>
                      <a:blip r:embed="rId28"/>
                      <a:stretch>
                        <a:fillRect/>
                      </a:stretch>
                    </p:blipFill>
                    <p:spPr>
                      <a:xfrm>
                        <a:off x="2662238" y="5715000"/>
                        <a:ext cx="3783012" cy="598488"/>
                      </a:xfrm>
                      <a:prstGeom prst="rect">
                        <a:avLst/>
                      </a:prstGeom>
                    </p:spPr>
                  </p:pic>
                </p:oleObj>
              </mc:Fallback>
            </mc:AlternateContent>
          </a:graphicData>
        </a:graphic>
      </p:graphicFrame>
    </p:spTree>
    <p:extLst>
      <p:ext uri="{BB962C8B-B14F-4D97-AF65-F5344CB8AC3E}">
        <p14:creationId xmlns:p14="http://schemas.microsoft.com/office/powerpoint/2010/main" val="17997489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a:t>前向</a:t>
            </a:r>
            <a:r>
              <a:rPr lang="en-US" altLang="zh-CN" dirty="0"/>
              <a:t>-</a:t>
            </a:r>
            <a:r>
              <a:rPr lang="zh-CN" altLang="en-US" dirty="0"/>
              <a:t>后向算法</a:t>
            </a:r>
          </a:p>
        </p:txBody>
      </p:sp>
      <p:sp>
        <p:nvSpPr>
          <p:cNvPr id="2" name="标题 1"/>
          <p:cNvSpPr>
            <a:spLocks noGrp="1"/>
          </p:cNvSpPr>
          <p:nvPr>
            <p:ph type="ctrTitle"/>
          </p:nvPr>
        </p:nvSpPr>
        <p:spPr/>
        <p:txBody>
          <a:bodyPr/>
          <a:lstStyle/>
          <a:p>
            <a:r>
              <a:rPr lang="en-US" altLang="zh-CN" dirty="0" smtClean="0"/>
              <a:t>HMM</a:t>
            </a:r>
            <a:r>
              <a:rPr lang="zh-CN" altLang="en-US" dirty="0" smtClean="0"/>
              <a:t>数学基础</a:t>
            </a:r>
            <a:r>
              <a:rPr lang="en-US" altLang="zh-CN" dirty="0" smtClean="0"/>
              <a:t>2</a:t>
            </a:r>
            <a:endParaRPr lang="zh-CN" altLang="en-US" dirty="0"/>
          </a:p>
        </p:txBody>
      </p:sp>
    </p:spTree>
    <p:extLst>
      <p:ext uri="{BB962C8B-B14F-4D97-AF65-F5344CB8AC3E}">
        <p14:creationId xmlns:p14="http://schemas.microsoft.com/office/powerpoint/2010/main" val="3837330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最长递增子序列问题</a:t>
            </a:r>
            <a:endParaRPr lang="zh-CN" altLang="en-US" dirty="0"/>
          </a:p>
        </p:txBody>
      </p:sp>
      <p:sp>
        <p:nvSpPr>
          <p:cNvPr id="5" name="内容占位符 4"/>
          <p:cNvSpPr>
            <a:spLocks noGrp="1"/>
          </p:cNvSpPr>
          <p:nvPr>
            <p:ph sz="quarter" idx="1"/>
          </p:nvPr>
        </p:nvSpPr>
        <p:spPr/>
        <p:txBody>
          <a:bodyPr/>
          <a:lstStyle/>
          <a:p>
            <a:pPr>
              <a:lnSpc>
                <a:spcPct val="120000"/>
              </a:lnSpc>
            </a:pPr>
            <a:r>
              <a:rPr lang="zh-CN" altLang="en-US" dirty="0">
                <a:latin typeface="Times New Roman" panose="02020603050405020304" pitchFamily="18" charset="0"/>
                <a:cs typeface="Times New Roman" panose="02020603050405020304" pitchFamily="18" charset="0"/>
              </a:rPr>
              <a:t>给定一个长度为</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的数组，找出一个最长的单调自增子</a:t>
            </a:r>
            <a:r>
              <a:rPr lang="zh-CN" altLang="en-US" dirty="0" smtClean="0">
                <a:latin typeface="Times New Roman" panose="02020603050405020304" pitchFamily="18" charset="0"/>
                <a:cs typeface="Times New Roman" panose="02020603050405020304" pitchFamily="18" charset="0"/>
              </a:rPr>
              <a:t>序列</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不一定</a:t>
            </a:r>
            <a:r>
              <a:rPr lang="zh-CN" altLang="en-US" dirty="0">
                <a:latin typeface="Times New Roman" panose="02020603050405020304" pitchFamily="18" charset="0"/>
                <a:cs typeface="Times New Roman" panose="02020603050405020304" pitchFamily="18" charset="0"/>
              </a:rPr>
              <a:t>连续，但是顺序不能</a:t>
            </a:r>
            <a:r>
              <a:rPr lang="zh-CN" altLang="en-US" dirty="0" smtClean="0">
                <a:latin typeface="Times New Roman" panose="02020603050405020304" pitchFamily="18" charset="0"/>
                <a:cs typeface="Times New Roman" panose="02020603050405020304" pitchFamily="18" charset="0"/>
              </a:rPr>
              <a:t>乱</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例如：给定一个长度为</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数组</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，则其最长的单调递增子序列为</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，长度为</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35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动态规划解法</a:t>
            </a:r>
            <a:endParaRPr lang="zh-CN" altLang="en-US" dirty="0"/>
          </a:p>
        </p:txBody>
      </p:sp>
      <p:sp>
        <p:nvSpPr>
          <p:cNvPr id="3" name="内容占位符 2"/>
          <p:cNvSpPr>
            <a:spLocks noGrp="1"/>
          </p:cNvSpPr>
          <p:nvPr>
            <p:ph sz="quarter" idx="1"/>
          </p:nvPr>
        </p:nvSpPr>
        <p:spPr/>
        <p:txBody>
          <a:bodyPr>
            <a:normAutofit/>
          </a:bodyPr>
          <a:lstStyle/>
          <a:p>
            <a:pPr>
              <a:lnSpc>
                <a:spcPct val="120000"/>
              </a:lnSpc>
            </a:pPr>
            <a:r>
              <a:rPr lang="zh-CN" altLang="en-US" dirty="0" smtClean="0">
                <a:latin typeface="Times New Roman" panose="02020603050405020304" pitchFamily="18" charset="0"/>
                <a:cs typeface="Times New Roman" panose="02020603050405020304" pitchFamily="18" charset="0"/>
              </a:rPr>
              <a:t>观察下面的数组</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如果这个数组只有第一个元素，那么显然它的最长递增子序列就是</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如果这个数组有两个元素，那么由于第二个元素</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比第一个元素</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小，所以以</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为结尾的最长递增子序列长度也为</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，这个子序列为</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如果这个数组有三个元素，由于第三个元素</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比前</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072094907"/>
              </p:ext>
            </p:extLst>
          </p:nvPr>
        </p:nvGraphicFramePr>
        <p:xfrm>
          <a:off x="3352800" y="2057400"/>
          <a:ext cx="2717882" cy="560388"/>
        </p:xfrm>
        <a:graphic>
          <a:graphicData uri="http://schemas.openxmlformats.org/presentationml/2006/ole">
            <mc:AlternateContent xmlns:mc="http://schemas.openxmlformats.org/markup-compatibility/2006">
              <mc:Choice xmlns:v="urn:schemas-microsoft-com:vml" Requires="v">
                <p:oleObj spid="_x0000_s30722" name="Equation" r:id="rId3" imgW="1231560" imgH="253800" progId="Equation.DSMT4">
                  <p:embed/>
                </p:oleObj>
              </mc:Choice>
              <mc:Fallback>
                <p:oleObj name="Equation" r:id="rId3" imgW="1231560" imgH="253800" progId="Equation.DSMT4">
                  <p:embed/>
                  <p:pic>
                    <p:nvPicPr>
                      <p:cNvPr id="0" name=""/>
                      <p:cNvPicPr/>
                      <p:nvPr/>
                    </p:nvPicPr>
                    <p:blipFill>
                      <a:blip r:embed="rId4"/>
                      <a:stretch>
                        <a:fillRect/>
                      </a:stretch>
                    </p:blipFill>
                    <p:spPr>
                      <a:xfrm>
                        <a:off x="3352800" y="2057400"/>
                        <a:ext cx="2717882" cy="560388"/>
                      </a:xfrm>
                      <a:prstGeom prst="rect">
                        <a:avLst/>
                      </a:prstGeom>
                    </p:spPr>
                  </p:pic>
                </p:oleObj>
              </mc:Fallback>
            </mc:AlternateContent>
          </a:graphicData>
        </a:graphic>
      </p:graphicFrame>
    </p:spTree>
    <p:extLst>
      <p:ext uri="{BB962C8B-B14F-4D97-AF65-F5344CB8AC3E}">
        <p14:creationId xmlns:p14="http://schemas.microsoft.com/office/powerpoint/2010/main" val="3484035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a:t>
            </a:r>
            <a:r>
              <a:rPr lang="zh-CN" altLang="en-US" dirty="0" smtClean="0"/>
              <a:t>解法</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两个元素都大，所以以</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为结尾的最长递增子序列长度不会再为</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，可以将</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放到</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的后面或者</a:t>
            </a:r>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的后面，所以</a:t>
            </a:r>
            <a:r>
              <a:rPr lang="zh-CN" altLang="en-US" dirty="0">
                <a:latin typeface="Times New Roman" panose="02020603050405020304" pitchFamily="18" charset="0"/>
                <a:cs typeface="Times New Roman" panose="02020603050405020304" pitchFamily="18" charset="0"/>
              </a:rPr>
              <a:t>以</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为结尾的最长递增子</a:t>
            </a:r>
            <a:r>
              <a:rPr lang="zh-CN" altLang="en-US" dirty="0" smtClean="0">
                <a:latin typeface="Times New Roman" panose="02020603050405020304" pitchFamily="18" charset="0"/>
                <a:cs typeface="Times New Roman" panose="02020603050405020304" pitchFamily="18" charset="0"/>
              </a:rPr>
              <a:t>序列为</a:t>
            </a:r>
            <a:r>
              <a:rPr lang="en-US" altLang="zh-CN" dirty="0" smtClean="0">
                <a:latin typeface="Times New Roman" panose="02020603050405020304" pitchFamily="18" charset="0"/>
                <a:cs typeface="Times New Roman" panose="02020603050405020304" pitchFamily="18" charset="0"/>
              </a:rPr>
              <a:t>{1,5}</a:t>
            </a:r>
            <a:r>
              <a:rPr lang="zh-CN" altLang="en-US" dirty="0" smtClean="0">
                <a:latin typeface="Times New Roman" panose="02020603050405020304" pitchFamily="18" charset="0"/>
                <a:cs typeface="Times New Roman" panose="02020603050405020304" pitchFamily="18" charset="0"/>
              </a:rPr>
              <a:t>或者</a:t>
            </a:r>
            <a:r>
              <a:rPr lang="en-US" altLang="zh-CN" dirty="0" smtClean="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，长度为</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对原数组第四个元素做同样的处理，可以得到以</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为结尾的最长递增子序列长度为</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如果原来的数组中有</a:t>
            </a:r>
            <a:r>
              <a:rPr lang="zh-CN" altLang="en-US" dirty="0">
                <a:latin typeface="Times New Roman" panose="02020603050405020304" pitchFamily="18" charset="0"/>
                <a:cs typeface="Times New Roman" panose="02020603050405020304" pitchFamily="18" charset="0"/>
              </a:rPr>
              <a:t>五个</a:t>
            </a:r>
            <a:r>
              <a:rPr lang="zh-CN" altLang="en-US" dirty="0" smtClean="0">
                <a:latin typeface="Times New Roman" panose="02020603050405020304" pitchFamily="18" charset="0"/>
                <a:cs typeface="Times New Roman" panose="02020603050405020304" pitchFamily="18" charset="0"/>
              </a:rPr>
              <a:t>元素，那么第五个元素为</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，观察原数组可以发现，</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前面的</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个元素都比</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小，</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97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引入隐变量</a:t>
            </a:r>
          </a:p>
        </p:txBody>
      </p:sp>
      <p:sp>
        <p:nvSpPr>
          <p:cNvPr id="3" name="内容占位符 2"/>
          <p:cNvSpPr>
            <a:spLocks noGrp="1"/>
          </p:cNvSpPr>
          <p:nvPr>
            <p:ph sz="quarter" idx="1"/>
          </p:nvPr>
        </p:nvSpPr>
        <p:spPr/>
        <p:txBody>
          <a:bodyPr/>
          <a:lstStyle/>
          <a:p>
            <a:pPr>
              <a:lnSpc>
                <a:spcPct val="120000"/>
              </a:lnSpc>
            </a:pPr>
            <a:r>
              <a:rPr lang="zh-CN" altLang="en-US" dirty="0" smtClean="0"/>
              <a:t>而如果直接按照开始时介绍的方法进行分词，比如对“隐变量”进行分词，将会形成如下结构。此结构应用维特比算法或者其他动态规划方法很不方便。</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3351617"/>
            <a:ext cx="5376418" cy="3505503"/>
          </a:xfrm>
          <a:prstGeom prst="rect">
            <a:avLst/>
          </a:prstGeom>
        </p:spPr>
      </p:pic>
    </p:spTree>
    <p:extLst>
      <p:ext uri="{BB962C8B-B14F-4D97-AF65-F5344CB8AC3E}">
        <p14:creationId xmlns:p14="http://schemas.microsoft.com/office/powerpoint/2010/main" val="26358333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a:t>
            </a:r>
            <a:r>
              <a:rPr lang="zh-CN" altLang="en-US" dirty="0" smtClean="0"/>
              <a:t>解法</a:t>
            </a:r>
            <a:endParaRPr lang="zh-CN" altLang="en-US" dirty="0"/>
          </a:p>
        </p:txBody>
      </p:sp>
      <p:sp>
        <p:nvSpPr>
          <p:cNvPr id="3" name="内容占位符 2"/>
          <p:cNvSpPr>
            <a:spLocks noGrp="1"/>
          </p:cNvSpPr>
          <p:nvPr>
            <p:ph sz="quarter" idx="1"/>
          </p:nvPr>
        </p:nvSpPr>
        <p:spPr>
          <a:xfrm>
            <a:off x="914400" y="1447800"/>
            <a:ext cx="7772400" cy="4953000"/>
          </a:xfrm>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且以这四个元素为结尾的</a:t>
            </a:r>
            <a:r>
              <a:rPr lang="zh-CN" altLang="en-US" dirty="0">
                <a:latin typeface="Times New Roman" panose="02020603050405020304" pitchFamily="18" charset="0"/>
                <a:cs typeface="Times New Roman" panose="02020603050405020304" pitchFamily="18" charset="0"/>
              </a:rPr>
              <a:t>最长递增子序列</a:t>
            </a:r>
            <a:r>
              <a:rPr lang="zh-CN" altLang="en-US" dirty="0" smtClean="0">
                <a:latin typeface="Times New Roman" panose="02020603050405020304" pitchFamily="18" charset="0"/>
                <a:cs typeface="Times New Roman" panose="02020603050405020304" pitchFamily="18" charset="0"/>
              </a:rPr>
              <a:t>长度分别为</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，那么把这其中的任何一个子序列后面加上</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，都可以构成一个新的递增子序列，且这个新的子序列比原来的子序列长度大</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，比如在</a:t>
            </a:r>
            <a:r>
              <a:rPr lang="en-US" altLang="zh-CN" dirty="0" smtClean="0">
                <a:latin typeface="Times New Roman" panose="02020603050405020304" pitchFamily="18" charset="0"/>
                <a:cs typeface="Times New Roman" panose="02020603050405020304" pitchFamily="18" charset="0"/>
              </a:rPr>
              <a:t>{1,5}</a:t>
            </a:r>
            <a:r>
              <a:rPr lang="zh-CN" altLang="en-US" dirty="0" smtClean="0">
                <a:latin typeface="Times New Roman" panose="02020603050405020304" pitchFamily="18" charset="0"/>
                <a:cs typeface="Times New Roman" panose="02020603050405020304" pitchFamily="18" charset="0"/>
              </a:rPr>
              <a:t>后面加上</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，变成</a:t>
            </a:r>
            <a:r>
              <a:rPr lang="en-US" altLang="zh-CN" dirty="0" smtClean="0">
                <a:latin typeface="Times New Roman" panose="02020603050405020304" pitchFamily="18" charset="0"/>
                <a:cs typeface="Times New Roman" panose="02020603050405020304" pitchFamily="18" charset="0"/>
              </a:rPr>
              <a:t>{1,5,6}</a:t>
            </a:r>
            <a:r>
              <a:rPr lang="zh-CN" altLang="en-US" dirty="0" smtClean="0">
                <a:latin typeface="Times New Roman" panose="02020603050405020304" pitchFamily="18" charset="0"/>
                <a:cs typeface="Times New Roman" panose="02020603050405020304" pitchFamily="18" charset="0"/>
              </a:rPr>
              <a:t>仍然是递增子序列，且长度由</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变成了</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那么显然我们计算以</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为结尾的最长递增子序列时不会再考虑把</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加到那两个长度为</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的子序列后面，而只考虑那两个长度为</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的子序列，即长度最大的子序列。</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167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a:t>
            </a:r>
            <a:r>
              <a:rPr lang="zh-CN" altLang="en-US" dirty="0" smtClean="0"/>
              <a:t>解法总结</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假设有一个数组为                      ，用</a:t>
            </a:r>
            <a:r>
              <a:rPr lang="en-US" altLang="zh-CN" dirty="0" smtClean="0">
                <a:latin typeface="Times New Roman" panose="02020603050405020304" pitchFamily="18" charset="0"/>
                <a:cs typeface="Times New Roman" panose="02020603050405020304" pitchFamily="18" charset="0"/>
              </a:rPr>
              <a:t>L(j)</a:t>
            </a:r>
            <a:r>
              <a:rPr lang="zh-CN" altLang="en-US" dirty="0" smtClean="0">
                <a:latin typeface="Times New Roman" panose="02020603050405020304" pitchFamily="18" charset="0"/>
                <a:cs typeface="Times New Roman" panose="02020603050405020304" pitchFamily="18" charset="0"/>
              </a:rPr>
              <a:t>表示以</a:t>
            </a:r>
            <a:r>
              <a:rPr lang="en-US" altLang="zh-CN" dirty="0" err="1" smtClean="0">
                <a:latin typeface="Times New Roman" panose="02020603050405020304" pitchFamily="18" charset="0"/>
                <a:cs typeface="Times New Roman" panose="02020603050405020304" pitchFamily="18" charset="0"/>
              </a:rPr>
              <a:t>a</a:t>
            </a:r>
            <a:r>
              <a:rPr lang="en-US" altLang="zh-CN" baseline="-25000" dirty="0" err="1" smtClean="0">
                <a:latin typeface="Times New Roman" panose="02020603050405020304" pitchFamily="18" charset="0"/>
                <a:cs typeface="Times New Roman" panose="02020603050405020304" pitchFamily="18" charset="0"/>
              </a:rPr>
              <a:t>j</a:t>
            </a:r>
            <a:r>
              <a:rPr lang="zh-CN" altLang="en-US" dirty="0" smtClean="0">
                <a:latin typeface="Times New Roman" panose="02020603050405020304" pitchFamily="18" charset="0"/>
                <a:cs typeface="Times New Roman" panose="02020603050405020304" pitchFamily="18" charset="0"/>
              </a:rPr>
              <a:t>为结尾的最长递增子序列的长度，那么根据上面的结论</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847802197"/>
              </p:ext>
            </p:extLst>
          </p:nvPr>
        </p:nvGraphicFramePr>
        <p:xfrm>
          <a:off x="3905250" y="1447800"/>
          <a:ext cx="1733550" cy="533400"/>
        </p:xfrm>
        <a:graphic>
          <a:graphicData uri="http://schemas.openxmlformats.org/presentationml/2006/ole">
            <mc:AlternateContent xmlns:mc="http://schemas.openxmlformats.org/markup-compatibility/2006">
              <mc:Choice xmlns:v="urn:schemas-microsoft-com:vml" Requires="v">
                <p:oleObj spid="_x0000_s31746" name="Equation" r:id="rId3" imgW="825480" imgH="253800" progId="Equation.DSMT4">
                  <p:embed/>
                </p:oleObj>
              </mc:Choice>
              <mc:Fallback>
                <p:oleObj name="Equation" r:id="rId3" imgW="825480" imgH="253800" progId="Equation.DSMT4">
                  <p:embed/>
                  <p:pic>
                    <p:nvPicPr>
                      <p:cNvPr id="0" name=""/>
                      <p:cNvPicPr/>
                      <p:nvPr/>
                    </p:nvPicPr>
                    <p:blipFill>
                      <a:blip r:embed="rId4"/>
                      <a:stretch>
                        <a:fillRect/>
                      </a:stretch>
                    </p:blipFill>
                    <p:spPr>
                      <a:xfrm>
                        <a:off x="3905250" y="1447800"/>
                        <a:ext cx="1733550" cy="5334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87918931"/>
              </p:ext>
            </p:extLst>
          </p:nvPr>
        </p:nvGraphicFramePr>
        <p:xfrm>
          <a:off x="2503488" y="3200400"/>
          <a:ext cx="4667250" cy="533400"/>
        </p:xfrm>
        <a:graphic>
          <a:graphicData uri="http://schemas.openxmlformats.org/presentationml/2006/ole">
            <mc:AlternateContent xmlns:mc="http://schemas.openxmlformats.org/markup-compatibility/2006">
              <mc:Choice xmlns:v="urn:schemas-microsoft-com:vml" Requires="v">
                <p:oleObj spid="_x0000_s31747" name="Equation" r:id="rId5" imgW="2222280" imgH="253800" progId="Equation.DSMT4">
                  <p:embed/>
                </p:oleObj>
              </mc:Choice>
              <mc:Fallback>
                <p:oleObj name="Equation" r:id="rId5" imgW="2222280" imgH="253800" progId="Equation.DSMT4">
                  <p:embed/>
                  <p:pic>
                    <p:nvPicPr>
                      <p:cNvPr id="0" name=""/>
                      <p:cNvPicPr/>
                      <p:nvPr/>
                    </p:nvPicPr>
                    <p:blipFill>
                      <a:blip r:embed="rId6"/>
                      <a:stretch>
                        <a:fillRect/>
                      </a:stretch>
                    </p:blipFill>
                    <p:spPr>
                      <a:xfrm>
                        <a:off x="2503488" y="3200400"/>
                        <a:ext cx="4667250" cy="533400"/>
                      </a:xfrm>
                      <a:prstGeom prst="rect">
                        <a:avLst/>
                      </a:prstGeom>
                    </p:spPr>
                  </p:pic>
                </p:oleObj>
              </mc:Fallback>
            </mc:AlternateContent>
          </a:graphicData>
        </a:graphic>
      </p:graphicFrame>
    </p:spTree>
    <p:extLst>
      <p:ext uri="{BB962C8B-B14F-4D97-AF65-F5344CB8AC3E}">
        <p14:creationId xmlns:p14="http://schemas.microsoft.com/office/powerpoint/2010/main" val="9631854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a:xfrm>
            <a:off x="914400" y="1447800"/>
            <a:ext cx="7772400" cy="5257800"/>
          </a:xfrm>
        </p:spPr>
        <p:txBody>
          <a:bodyPr>
            <a:normAutofit/>
          </a:bodyPr>
          <a:lstStyle/>
          <a:p>
            <a:pPr>
              <a:lnSpc>
                <a:spcPct val="120000"/>
              </a:lnSpc>
            </a:pPr>
            <a:r>
              <a:rPr lang="zh-CN" altLang="en-US" sz="2400" dirty="0" smtClean="0">
                <a:latin typeface="Times New Roman" panose="02020603050405020304" pitchFamily="18" charset="0"/>
                <a:cs typeface="Times New Roman" panose="02020603050405020304" pitchFamily="18" charset="0"/>
              </a:rPr>
              <a:t>继续刚才的例题，有：</a:t>
            </a:r>
            <a:endParaRPr lang="en-US" altLang="zh-CN" sz="2400" dirty="0" smtClean="0">
              <a:latin typeface="Times New Roman" panose="02020603050405020304" pitchFamily="18" charset="0"/>
              <a:cs typeface="Times New Roman" panose="02020603050405020304" pitchFamily="18" charset="0"/>
            </a:endParaRPr>
          </a:p>
          <a:p>
            <a:pPr>
              <a:lnSpc>
                <a:spcPct val="120000"/>
              </a:lnSpc>
            </a:pPr>
            <a:r>
              <a:rPr lang="en-US" altLang="zh-CN" sz="2400" dirty="0" smtClean="0">
                <a:latin typeface="Times New Roman" panose="02020603050405020304" pitchFamily="18" charset="0"/>
                <a:cs typeface="Times New Roman" panose="02020603050405020304" pitchFamily="18" charset="0"/>
              </a:rPr>
              <a:t>L(2)=1</a:t>
            </a:r>
          </a:p>
          <a:p>
            <a:pPr>
              <a:lnSpc>
                <a:spcPct val="120000"/>
              </a:lnSpc>
            </a:pPr>
            <a:r>
              <a:rPr lang="en-US" altLang="zh-CN" sz="2400" dirty="0" smtClean="0">
                <a:latin typeface="Times New Roman" panose="02020603050405020304" pitchFamily="18" charset="0"/>
                <a:cs typeface="Times New Roman" panose="02020603050405020304" pitchFamily="18" charset="0"/>
              </a:rPr>
              <a:t>L(1)=1</a:t>
            </a:r>
          </a:p>
          <a:p>
            <a:pPr>
              <a:lnSpc>
                <a:spcPct val="120000"/>
              </a:lnSpc>
            </a:pPr>
            <a:r>
              <a:rPr lang="en-US" altLang="zh-CN" sz="2400" dirty="0" smtClean="0">
                <a:latin typeface="Times New Roman" panose="02020603050405020304" pitchFamily="18" charset="0"/>
                <a:cs typeface="Times New Roman" panose="02020603050405020304" pitchFamily="18" charset="0"/>
              </a:rPr>
              <a:t>L(5)=2</a:t>
            </a:r>
          </a:p>
          <a:p>
            <a:pPr>
              <a:lnSpc>
                <a:spcPct val="120000"/>
              </a:lnSpc>
            </a:pPr>
            <a:r>
              <a:rPr lang="en-US" altLang="zh-CN" sz="2400" dirty="0" smtClean="0">
                <a:latin typeface="Times New Roman" panose="02020603050405020304" pitchFamily="18" charset="0"/>
                <a:cs typeface="Times New Roman" panose="02020603050405020304" pitchFamily="18" charset="0"/>
              </a:rPr>
              <a:t>L(3)=2</a:t>
            </a:r>
          </a:p>
          <a:p>
            <a:pPr>
              <a:lnSpc>
                <a:spcPct val="120000"/>
              </a:lnSpc>
            </a:pPr>
            <a:r>
              <a:rPr lang="en-US" altLang="zh-CN" sz="2400" dirty="0" smtClean="0">
                <a:latin typeface="Times New Roman" panose="02020603050405020304" pitchFamily="18" charset="0"/>
                <a:cs typeface="Times New Roman" panose="02020603050405020304" pitchFamily="18" charset="0"/>
              </a:rPr>
              <a:t>L(6)=3</a:t>
            </a:r>
          </a:p>
          <a:p>
            <a:pPr>
              <a:lnSpc>
                <a:spcPct val="120000"/>
              </a:lnSpc>
            </a:pPr>
            <a:r>
              <a:rPr lang="en-US" altLang="zh-CN" sz="2400" dirty="0" smtClean="0">
                <a:latin typeface="Times New Roman" panose="02020603050405020304" pitchFamily="18" charset="0"/>
                <a:cs typeface="Times New Roman" panose="02020603050405020304" pitchFamily="18" charset="0"/>
              </a:rPr>
              <a:t>L(4)=3</a:t>
            </a:r>
          </a:p>
          <a:p>
            <a:pPr>
              <a:lnSpc>
                <a:spcPct val="120000"/>
              </a:lnSpc>
            </a:pPr>
            <a:r>
              <a:rPr lang="en-US" altLang="zh-CN" sz="2400" dirty="0" smtClean="0">
                <a:latin typeface="Times New Roman" panose="02020603050405020304" pitchFamily="18" charset="0"/>
                <a:cs typeface="Times New Roman" panose="02020603050405020304" pitchFamily="18" charset="0"/>
              </a:rPr>
              <a:t>L(8)=4</a:t>
            </a:r>
          </a:p>
          <a:p>
            <a:pPr>
              <a:lnSpc>
                <a:spcPct val="120000"/>
              </a:lnSpc>
            </a:pPr>
            <a:r>
              <a:rPr lang="en-US" altLang="zh-CN" sz="2400" dirty="0" smtClean="0">
                <a:latin typeface="Times New Roman" panose="02020603050405020304" pitchFamily="18" charset="0"/>
                <a:cs typeface="Times New Roman" panose="02020603050405020304" pitchFamily="18" charset="0"/>
              </a:rPr>
              <a:t>L(9)=5</a:t>
            </a:r>
          </a:p>
          <a:p>
            <a:pPr>
              <a:lnSpc>
                <a:spcPct val="120000"/>
              </a:lnSpc>
            </a:pPr>
            <a:r>
              <a:rPr lang="en-US" altLang="zh-CN" sz="2400" dirty="0" smtClean="0">
                <a:latin typeface="Times New Roman" panose="02020603050405020304" pitchFamily="18" charset="0"/>
                <a:cs typeface="Times New Roman" panose="02020603050405020304" pitchFamily="18" charset="0"/>
              </a:rPr>
              <a:t>L(7)=4</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669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上面的算法时间复杂度为</a:t>
            </a:r>
            <a:r>
              <a:rPr lang="en-US" altLang="zh-CN" dirty="0" smtClean="0">
                <a:latin typeface="Times New Roman" panose="02020603050405020304" pitchFamily="18" charset="0"/>
                <a:cs typeface="Times New Roman" panose="02020603050405020304" pitchFamily="18" charset="0"/>
              </a:rPr>
              <a:t>O(N</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，其中计算以</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为结尾的最长递增子序列的</a:t>
            </a:r>
            <a:r>
              <a:rPr lang="zh-CN" altLang="en-US" dirty="0" smtClean="0">
                <a:latin typeface="Times New Roman" panose="02020603050405020304" pitchFamily="18" charset="0"/>
                <a:cs typeface="Times New Roman" panose="02020603050405020304" pitchFamily="18" charset="0"/>
              </a:rPr>
              <a:t>长度时，由于</a:t>
            </a:r>
            <a:r>
              <a:rPr lang="en-US" altLang="zh-CN" dirty="0" err="1" smtClean="0">
                <a:latin typeface="Times New Roman" panose="02020603050405020304" pitchFamily="18" charset="0"/>
                <a:cs typeface="Times New Roman" panose="02020603050405020304" pitchFamily="18" charset="0"/>
              </a:rPr>
              <a:t>a</a:t>
            </a:r>
            <a:r>
              <a:rPr lang="en-US" altLang="zh-CN" baseline="-25000" dirty="0" err="1" smtClean="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前面</a:t>
            </a:r>
            <a:r>
              <a:rPr lang="zh-CN" altLang="en-US" dirty="0" smtClean="0">
                <a:latin typeface="Times New Roman" panose="02020603050405020304" pitchFamily="18" charset="0"/>
                <a:cs typeface="Times New Roman" panose="02020603050405020304" pitchFamily="18" charset="0"/>
              </a:rPr>
              <a:t>的元素是无序的，所以需要搜索</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zh-CN" altLang="en-US" dirty="0" smtClean="0">
                <a:latin typeface="Times New Roman" panose="02020603050405020304" pitchFamily="18" charset="0"/>
                <a:cs typeface="Times New Roman" panose="02020603050405020304" pitchFamily="18" charset="0"/>
              </a:rPr>
              <a:t>前面的每一个数组元素，如果可以对它们进行排序，就可以使用二分查找，降低时间复杂度。</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1575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最大子数组问题</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给定一个数组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这个数组中一定有负值</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，求它的一个连续的子数组，使得这个子数组所有元素的和是所有连续子数组中和最大的那一个。</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比如数组</a:t>
            </a: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 </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3 ,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10 ,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 </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7 </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 </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5 }</a:t>
            </a:r>
            <a:r>
              <a:rPr lang="zh-CN" altLang="en-US" dirty="0" smtClean="0">
                <a:latin typeface="Times New Roman" panose="02020603050405020304" pitchFamily="18" charset="0"/>
                <a:cs typeface="Times New Roman" panose="02020603050405020304" pitchFamily="18" charset="0"/>
              </a:rPr>
              <a:t>，它的最大子数组为</a:t>
            </a:r>
            <a:r>
              <a:rPr lang="en-US" altLang="zh-CN" dirty="0" smtClean="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10 ,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 </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7214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与最长递增子序列问题类似，首先我们假设数组中只有第一个元素，这个元素是</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，所以这时这个数组的最大子数组就是</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然后</a:t>
            </a:r>
            <a:r>
              <a:rPr lang="zh-CN" altLang="en-US" dirty="0" smtClean="0">
                <a:latin typeface="Times New Roman" panose="02020603050405020304" pitchFamily="18" charset="0"/>
                <a:cs typeface="Times New Roman" panose="02020603050405020304" pitchFamily="18" charset="0"/>
              </a:rPr>
              <a:t>假设原来的数组有两个元素</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，由于</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是负的，所以这个数组的最大子数组还是只有元素</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同时由于</a:t>
            </a:r>
            <a:r>
              <a:rPr lang="en-US" altLang="zh-CN" dirty="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是负的，所以当在原来的数组中继续增加元素时，不管增加多少项，它的最大子数组一定不会包含</a:t>
            </a:r>
            <a:r>
              <a:rPr lang="zh-CN" altLang="en-US" dirty="0">
                <a:latin typeface="Times New Roman" panose="02020603050405020304" pitchFamily="18" charset="0"/>
                <a:cs typeface="Times New Roman" panose="02020603050405020304" pitchFamily="18" charset="0"/>
              </a:rPr>
              <a:t>前两</a:t>
            </a:r>
            <a:r>
              <a:rPr lang="zh-CN" altLang="en-US" dirty="0" smtClean="0">
                <a:latin typeface="Times New Roman" panose="02020603050405020304" pitchFamily="18" charset="0"/>
                <a:cs typeface="Times New Roman" panose="02020603050405020304" pitchFamily="18" charset="0"/>
              </a:rPr>
              <a:t>项。</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5828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而原数组中第三项是正的，所以最大子数组可能从第三项开始。</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第四</a:t>
            </a:r>
            <a:r>
              <a:rPr lang="zh-CN" altLang="en-US" dirty="0" smtClean="0">
                <a:latin typeface="Times New Roman" panose="02020603050405020304" pitchFamily="18" charset="0"/>
                <a:cs typeface="Times New Roman" panose="02020603050405020304" pitchFamily="18" charset="0"/>
              </a:rPr>
              <a:t>项同样是正的，这时最大子数组可能是</a:t>
            </a:r>
            <a:r>
              <a:rPr lang="en-US" altLang="zh-CN" dirty="0" smtClean="0">
                <a:latin typeface="Times New Roman" panose="02020603050405020304" pitchFamily="18" charset="0"/>
                <a:cs typeface="Times New Roman" panose="02020603050405020304" pitchFamily="18" charset="0"/>
              </a:rPr>
              <a:t>{3,10}</a:t>
            </a:r>
            <a:r>
              <a:rPr lang="zh-CN" altLang="en-US" dirty="0" smtClean="0">
                <a:latin typeface="Times New Roman" panose="02020603050405020304" pitchFamily="18" charset="0"/>
                <a:cs typeface="Times New Roman" panose="02020603050405020304" pitchFamily="18" charset="0"/>
              </a:rPr>
              <a:t>，最大子数组的元素之和为</a:t>
            </a:r>
            <a:r>
              <a:rPr lang="en-US" altLang="zh-CN" dirty="0" smtClean="0">
                <a:latin typeface="Times New Roman" panose="02020603050405020304" pitchFamily="18" charset="0"/>
                <a:cs typeface="Times New Roman" panose="02020603050405020304" pitchFamily="18" charset="0"/>
              </a:rPr>
              <a:t>13</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下一</a:t>
            </a:r>
            <a:r>
              <a:rPr lang="zh-CN" altLang="en-US" dirty="0" smtClean="0">
                <a:latin typeface="Times New Roman" panose="02020603050405020304" pitchFamily="18" charset="0"/>
                <a:cs typeface="Times New Roman" panose="02020603050405020304" pitchFamily="18" charset="0"/>
              </a:rPr>
              <a:t>项</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为负的，但是</a:t>
            </a:r>
            <a:r>
              <a:rPr lang="en-US" altLang="zh-CN" dirty="0" smtClean="0">
                <a:latin typeface="Times New Roman" panose="02020603050405020304" pitchFamily="18" charset="0"/>
                <a:cs typeface="Times New Roman" panose="02020603050405020304" pitchFamily="18" charset="0"/>
              </a:rPr>
              <a:t>3+10+(-4)</a:t>
            </a:r>
            <a:r>
              <a:rPr lang="zh-CN" altLang="en-US" dirty="0" smtClean="0">
                <a:latin typeface="Times New Roman" panose="02020603050405020304" pitchFamily="18" charset="0"/>
                <a:cs typeface="Times New Roman" panose="02020603050405020304" pitchFamily="18" charset="0"/>
              </a:rPr>
              <a:t>为正，如果</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的下一项大于</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，那么最大子数组还是可能包含</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10</a:t>
            </a:r>
            <a:r>
              <a:rPr lang="zh-CN" altLang="en-US" dirty="0" smtClean="0">
                <a:latin typeface="Times New Roman" panose="02020603050405020304" pitchFamily="18" charset="0"/>
                <a:cs typeface="Times New Roman" panose="02020603050405020304" pitchFamily="18" charset="0"/>
              </a:rPr>
              <a:t>的，此时最大子数组为</a:t>
            </a:r>
            <a:r>
              <a:rPr lang="en-US" altLang="zh-CN" dirty="0">
                <a:latin typeface="Times New Roman" panose="02020603050405020304" pitchFamily="18" charset="0"/>
                <a:cs typeface="Times New Roman" panose="02020603050405020304" pitchFamily="18" charset="0"/>
              </a:rPr>
              <a:t>{3,10</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最大子数组的元素之和为</a:t>
            </a:r>
            <a:r>
              <a:rPr lang="en-US" altLang="zh-CN" dirty="0" smtClean="0">
                <a:latin typeface="Times New Roman" panose="02020603050405020304" pitchFamily="18" charset="0"/>
                <a:cs typeface="Times New Roman" panose="02020603050405020304" pitchFamily="18" charset="0"/>
              </a:rPr>
              <a:t>13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需要根据下一项确定是否加入</a:t>
            </a:r>
            <a:r>
              <a:rPr lang="en-US" altLang="zh-CN" dirty="0">
                <a:latin typeface="Times New Roman" panose="02020603050405020304" pitchFamily="18" charset="0"/>
                <a:cs typeface="Times New Roman" panose="02020603050405020304" pitchFamily="18" charset="0"/>
              </a:rPr>
              <a:t>{3,10</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之中。</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774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下一项</a:t>
            </a:r>
            <a:r>
              <a:rPr lang="en-US" altLang="zh-CN" dirty="0" smtClean="0">
                <a:latin typeface="Times New Roman" panose="02020603050405020304" pitchFamily="18" charset="0"/>
                <a:cs typeface="Times New Roman" panose="02020603050405020304" pitchFamily="18" charset="0"/>
              </a:rPr>
              <a:t>7</a:t>
            </a:r>
            <a:r>
              <a:rPr lang="zh-CN" altLang="en-US" dirty="0" smtClean="0">
                <a:latin typeface="Times New Roman" panose="02020603050405020304" pitchFamily="18" charset="0"/>
                <a:cs typeface="Times New Roman" panose="02020603050405020304" pitchFamily="18" charset="0"/>
              </a:rPr>
              <a:t>大于</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，或者说加上下一项后子数组</a:t>
            </a:r>
            <a:r>
              <a:rPr lang="en-US" altLang="zh-CN" dirty="0" smtClean="0">
                <a:latin typeface="Times New Roman" panose="02020603050405020304" pitchFamily="18" charset="0"/>
                <a:cs typeface="Times New Roman" panose="02020603050405020304" pitchFamily="18" charset="0"/>
              </a:rPr>
              <a:t>{3,10,-4,7}</a:t>
            </a:r>
            <a:r>
              <a:rPr lang="zh-CN" altLang="en-US" dirty="0" smtClean="0">
                <a:latin typeface="Times New Roman" panose="02020603050405020304" pitchFamily="18" charset="0"/>
                <a:cs typeface="Times New Roman" panose="02020603050405020304" pitchFamily="18" charset="0"/>
              </a:rPr>
              <a:t>的和大于</a:t>
            </a:r>
            <a:r>
              <a:rPr lang="en-US" altLang="zh-CN" dirty="0" smtClean="0">
                <a:latin typeface="Times New Roman" panose="02020603050405020304" pitchFamily="18" charset="0"/>
                <a:cs typeface="Times New Roman" panose="02020603050405020304" pitchFamily="18" charset="0"/>
              </a:rPr>
              <a:t>{3,10}</a:t>
            </a:r>
            <a:r>
              <a:rPr lang="zh-CN" altLang="en-US" dirty="0" smtClean="0">
                <a:latin typeface="Times New Roman" panose="02020603050405020304" pitchFamily="18" charset="0"/>
                <a:cs typeface="Times New Roman" panose="02020603050405020304" pitchFamily="18" charset="0"/>
              </a:rPr>
              <a:t>，所以</a:t>
            </a:r>
            <a:r>
              <a:rPr lang="zh-CN" altLang="en-US" dirty="0">
                <a:latin typeface="Times New Roman" panose="02020603050405020304" pitchFamily="18" charset="0"/>
                <a:cs typeface="Times New Roman" panose="02020603050405020304" pitchFamily="18" charset="0"/>
              </a:rPr>
              <a:t>这时最大子数组可能是</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3,10,-4,7}</a:t>
            </a:r>
            <a:r>
              <a:rPr lang="zh-CN" altLang="en-US" dirty="0">
                <a:latin typeface="Times New Roman" panose="02020603050405020304" pitchFamily="18" charset="0"/>
                <a:cs typeface="Times New Roman" panose="02020603050405020304" pitchFamily="18" charset="0"/>
              </a:rPr>
              <a:t>，最大子数组的元素之和</a:t>
            </a:r>
            <a:r>
              <a:rPr lang="zh-CN" altLang="en-US" dirty="0" smtClean="0">
                <a:latin typeface="Times New Roman" panose="02020603050405020304" pitchFamily="18" charset="0"/>
                <a:cs typeface="Times New Roman" panose="02020603050405020304" pitchFamily="18" charset="0"/>
              </a:rPr>
              <a:t>为</a:t>
            </a:r>
            <a:r>
              <a:rPr lang="en-US" altLang="zh-CN" dirty="0" smtClean="0">
                <a:latin typeface="Times New Roman" panose="02020603050405020304" pitchFamily="18" charset="0"/>
                <a:cs typeface="Times New Roman" panose="02020603050405020304" pitchFamily="18" charset="0"/>
              </a:rPr>
              <a:t>16</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然后子数组中加入</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，最后一项为负，不再考虑。</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最终最大</a:t>
            </a:r>
            <a:r>
              <a:rPr lang="zh-CN" altLang="en-US" dirty="0">
                <a:latin typeface="Times New Roman" panose="02020603050405020304" pitchFamily="18" charset="0"/>
                <a:cs typeface="Times New Roman" panose="02020603050405020304" pitchFamily="18" charset="0"/>
              </a:rPr>
              <a:t>子数组可能是</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3,10,-4,7,2}</a:t>
            </a:r>
            <a:r>
              <a:rPr lang="zh-CN" altLang="en-US" dirty="0">
                <a:latin typeface="Times New Roman" panose="02020603050405020304" pitchFamily="18" charset="0"/>
                <a:cs typeface="Times New Roman" panose="02020603050405020304" pitchFamily="18" charset="0"/>
              </a:rPr>
              <a:t>，最大子数组的元素之和</a:t>
            </a:r>
            <a:r>
              <a:rPr lang="zh-CN" altLang="en-US" dirty="0" smtClean="0">
                <a:latin typeface="Times New Roman" panose="02020603050405020304" pitchFamily="18" charset="0"/>
                <a:cs typeface="Times New Roman" panose="02020603050405020304" pitchFamily="18" charset="0"/>
              </a:rPr>
              <a:t>为</a:t>
            </a:r>
            <a:r>
              <a:rPr lang="en-US" altLang="zh-CN" dirty="0" smtClean="0">
                <a:latin typeface="Times New Roman" panose="02020603050405020304" pitchFamily="18" charset="0"/>
                <a:cs typeface="Times New Roman" panose="02020603050405020304" pitchFamily="18" charset="0"/>
              </a:rPr>
              <a:t>18</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通过这种方法，给定的数组只需要遍历一遍就可以找到最大子数组，时间复杂度是线性的。</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223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细节</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当遍历到第二项时，前面的</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应该作为最大子数组的候选存储起来，因为有可能</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后面的值也全是负的，那是最大子数组就是</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当遍历到第三项时，</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就不需要保存了，因为</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大于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5525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2504" y="1762518"/>
            <a:ext cx="8889096" cy="4181082"/>
          </a:xfrm>
        </p:spPr>
      </p:pic>
    </p:spTree>
    <p:extLst>
      <p:ext uri="{BB962C8B-B14F-4D97-AF65-F5344CB8AC3E}">
        <p14:creationId xmlns:p14="http://schemas.microsoft.com/office/powerpoint/2010/main" val="19724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引入隐变量</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维特比算法需要每一层的节点数都是有限的，因为维特比算法的时间复杂度是</a:t>
            </a:r>
            <a:r>
              <a:rPr lang="en-US" altLang="zh-CN" dirty="0">
                <a:latin typeface="Times New Roman" panose="02020603050405020304" pitchFamily="18" charset="0"/>
                <a:cs typeface="Times New Roman" panose="02020603050405020304" pitchFamily="18" charset="0"/>
              </a:rPr>
              <a:t>O(N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，其中</a:t>
            </a:r>
            <a:r>
              <a:rPr lang="en-US" altLang="zh-CN" dirty="0" smtClean="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表示</a:t>
            </a:r>
            <a:r>
              <a:rPr lang="zh-CN" altLang="en-US" dirty="0" smtClean="0">
                <a:latin typeface="Times New Roman" panose="02020603050405020304" pitchFamily="18" charset="0"/>
                <a:cs typeface="Times New Roman" panose="02020603050405020304" pitchFamily="18" charset="0"/>
              </a:rPr>
              <a:t>每个时刻</a:t>
            </a:r>
            <a:r>
              <a:rPr lang="zh-CN" altLang="en-US" dirty="0">
                <a:latin typeface="Times New Roman" panose="02020603050405020304" pitchFamily="18" charset="0"/>
                <a:cs typeface="Times New Roman" panose="02020603050405020304" pitchFamily="18" charset="0"/>
              </a:rPr>
              <a:t>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a:t>
            </a:r>
            <a:r>
              <a:rPr lang="zh-CN" altLang="en-US" dirty="0" smtClean="0">
                <a:latin typeface="Times New Roman" panose="02020603050405020304" pitchFamily="18" charset="0"/>
                <a:cs typeface="Times New Roman" panose="02020603050405020304" pitchFamily="18" charset="0"/>
              </a:rPr>
              <a:t>状态，即每一层有多少个节点，</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表示有</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个时刻，即横向有多少层。</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如果</a:t>
            </a:r>
            <a:r>
              <a:rPr lang="zh-CN" altLang="en-US" dirty="0">
                <a:latin typeface="Times New Roman" panose="02020603050405020304" pitchFamily="18" charset="0"/>
                <a:cs typeface="Times New Roman" panose="02020603050405020304" pitchFamily="18" charset="0"/>
              </a:rPr>
              <a:t>直接按照开始时介绍的方法进行</a:t>
            </a:r>
            <a:r>
              <a:rPr lang="zh-CN" altLang="en-US" dirty="0" smtClean="0">
                <a:latin typeface="Times New Roman" panose="02020603050405020304" pitchFamily="18" charset="0"/>
                <a:cs typeface="Times New Roman" panose="02020603050405020304" pitchFamily="18" charset="0"/>
              </a:rPr>
              <a:t>分词，首先有多少个时刻</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即有多少个词</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不容易确定，其次每个时刻都可能有</a:t>
            </a:r>
            <a:r>
              <a:rPr lang="en-US" altLang="zh-CN" dirty="0" smtClean="0">
                <a:latin typeface="Times New Roman" panose="02020603050405020304" pitchFamily="18" charset="0"/>
                <a:cs typeface="Times New Roman" panose="02020603050405020304" pitchFamily="18" charset="0"/>
              </a:rPr>
              <a:t>2</a:t>
            </a:r>
            <a:r>
              <a:rPr lang="en-US" altLang="zh-CN" baseline="30000" dirty="0" smtClean="0">
                <a:latin typeface="Times New Roman" panose="02020603050405020304" pitchFamily="18" charset="0"/>
                <a:cs typeface="Times New Roman" panose="02020603050405020304" pitchFamily="18" charset="0"/>
              </a:rPr>
              <a:t>n-1</a:t>
            </a:r>
            <a:r>
              <a:rPr lang="zh-CN" altLang="en-US" dirty="0" smtClean="0">
                <a:latin typeface="Times New Roman" panose="02020603050405020304" pitchFamily="18" charset="0"/>
                <a:cs typeface="Times New Roman" panose="02020603050405020304" pitchFamily="18" charset="0"/>
              </a:rPr>
              <a:t>个状态，所以用维特比算法与直接的暴力解法没有太大区别。</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1460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对于求           的启示</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如果给定</a:t>
            </a:r>
            <a:r>
              <a:rPr lang="en-US" altLang="zh-CN" dirty="0" smtClean="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“红白</a:t>
            </a:r>
            <a:r>
              <a:rPr lang="zh-CN" altLang="en-US" dirty="0" smtClean="0">
                <a:latin typeface="Times New Roman" panose="02020603050405020304" pitchFamily="18" charset="0"/>
                <a:cs typeface="Times New Roman" panose="02020603050405020304" pitchFamily="18" charset="0"/>
              </a:rPr>
              <a:t>红红红红红红红白白白”，观测序列长度为</a:t>
            </a:r>
            <a:r>
              <a:rPr lang="en-US" altLang="zh-CN" dirty="0" smtClean="0">
                <a:latin typeface="Times New Roman" panose="02020603050405020304" pitchFamily="18" charset="0"/>
                <a:cs typeface="Times New Roman" panose="02020603050405020304" pitchFamily="18" charset="0"/>
              </a:rPr>
              <a:t>12</a:t>
            </a:r>
            <a:r>
              <a:rPr lang="zh-CN" altLang="en-US" dirty="0" smtClean="0">
                <a:latin typeface="Times New Roman" panose="02020603050405020304" pitchFamily="18" charset="0"/>
                <a:cs typeface="Times New Roman" panose="02020603050405020304" pitchFamily="18" charset="0"/>
              </a:rPr>
              <a:t>，根据暴力解法需要</a:t>
            </a:r>
            <a:r>
              <a:rPr lang="zh-CN" altLang="en-US" dirty="0">
                <a:latin typeface="Times New Roman" panose="02020603050405020304" pitchFamily="18" charset="0"/>
                <a:cs typeface="Times New Roman" panose="02020603050405020304" pitchFamily="18" charset="0"/>
              </a:rPr>
              <a:t>列举所有可能的长度</a:t>
            </a:r>
            <a:r>
              <a:rPr lang="zh-CN" altLang="en-US" dirty="0" smtClean="0">
                <a:latin typeface="Times New Roman" panose="02020603050405020304" pitchFamily="18" charset="0"/>
                <a:cs typeface="Times New Roman" panose="02020603050405020304" pitchFamily="18" charset="0"/>
              </a:rPr>
              <a:t>为</a:t>
            </a:r>
            <a:r>
              <a:rPr lang="en-US" altLang="zh-CN" dirty="0" smtClean="0">
                <a:latin typeface="Times New Roman" panose="02020603050405020304" pitchFamily="18" charset="0"/>
                <a:cs typeface="Times New Roman" panose="02020603050405020304" pitchFamily="18" charset="0"/>
              </a:rPr>
              <a:t>12</a:t>
            </a:r>
            <a:r>
              <a:rPr lang="zh-CN" altLang="en-US" dirty="0" smtClean="0">
                <a:latin typeface="Times New Roman" panose="02020603050405020304" pitchFamily="18" charset="0"/>
                <a:cs typeface="Times New Roman" panose="02020603050405020304" pitchFamily="18" charset="0"/>
              </a:rPr>
              <a:t>的</a:t>
            </a:r>
            <a:r>
              <a:rPr lang="zh-CN" altLang="en-US" dirty="0">
                <a:latin typeface="Times New Roman" panose="02020603050405020304" pitchFamily="18" charset="0"/>
                <a:cs typeface="Times New Roman" panose="02020603050405020304" pitchFamily="18" charset="0"/>
              </a:rPr>
              <a:t>隐状态序列</a:t>
            </a:r>
            <a:r>
              <a:rPr lang="en-US" altLang="zh-CN"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，然后依次计算概率。</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是否</a:t>
            </a:r>
            <a:r>
              <a:rPr lang="zh-CN" altLang="en-US" dirty="0" smtClean="0">
                <a:latin typeface="Times New Roman" panose="02020603050405020304" pitchFamily="18" charset="0"/>
                <a:cs typeface="Times New Roman" panose="02020603050405020304" pitchFamily="18" charset="0"/>
              </a:rPr>
              <a:t>可以仿照上面两个问题的解法，先不考虑整个长度为</a:t>
            </a:r>
            <a:r>
              <a:rPr lang="en-US" altLang="zh-CN" dirty="0" smtClean="0">
                <a:latin typeface="Times New Roman" panose="02020603050405020304" pitchFamily="18" charset="0"/>
                <a:cs typeface="Times New Roman" panose="02020603050405020304" pitchFamily="18" charset="0"/>
              </a:rPr>
              <a:t>12</a:t>
            </a:r>
            <a:r>
              <a:rPr lang="zh-CN" altLang="en-US" dirty="0" smtClean="0">
                <a:latin typeface="Times New Roman" panose="02020603050405020304" pitchFamily="18" charset="0"/>
                <a:cs typeface="Times New Roman" panose="02020603050405020304" pitchFamily="18" charset="0"/>
              </a:rPr>
              <a:t>的观测序列，而是先假设观测序列长度为</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，然后逐步扩展？</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952749611"/>
              </p:ext>
            </p:extLst>
          </p:nvPr>
        </p:nvGraphicFramePr>
        <p:xfrm>
          <a:off x="2555776" y="689267"/>
          <a:ext cx="1368152" cy="716651"/>
        </p:xfrm>
        <a:graphic>
          <a:graphicData uri="http://schemas.openxmlformats.org/presentationml/2006/ole">
            <mc:AlternateContent xmlns:mc="http://schemas.openxmlformats.org/markup-compatibility/2006">
              <mc:Choice xmlns:v="urn:schemas-microsoft-com:vml" Requires="v">
                <p:oleObj spid="_x0000_s32770" name="Equation" r:id="rId3" imgW="533160" imgH="279360" progId="Equation.DSMT4">
                  <p:embed/>
                </p:oleObj>
              </mc:Choice>
              <mc:Fallback>
                <p:oleObj name="Equation" r:id="rId3" imgW="533160" imgH="279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689267"/>
                        <a:ext cx="1368152" cy="71665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94594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900175633"/>
              </p:ext>
            </p:extLst>
          </p:nvPr>
        </p:nvGraphicFramePr>
        <p:xfrm>
          <a:off x="1259632" y="2348880"/>
          <a:ext cx="2514600" cy="636588"/>
        </p:xfrm>
        <a:graphic>
          <a:graphicData uri="http://schemas.openxmlformats.org/presentationml/2006/ole">
            <mc:AlternateContent xmlns:mc="http://schemas.openxmlformats.org/markup-compatibility/2006">
              <mc:Choice xmlns:v="urn:schemas-microsoft-com:vml" Requires="v">
                <p:oleObj spid="_x0000_s33794" name="Equation" r:id="rId3" imgW="1104840" imgH="279360" progId="Equation.DSMT4">
                  <p:embed/>
                </p:oleObj>
              </mc:Choice>
              <mc:Fallback>
                <p:oleObj name="Equation" r:id="rId3" imgW="1104840" imgH="279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348880"/>
                        <a:ext cx="25146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52267865"/>
              </p:ext>
            </p:extLst>
          </p:nvPr>
        </p:nvGraphicFramePr>
        <p:xfrm>
          <a:off x="5004048" y="1844824"/>
          <a:ext cx="2914650" cy="1600200"/>
        </p:xfrm>
        <a:graphic>
          <a:graphicData uri="http://schemas.openxmlformats.org/presentationml/2006/ole">
            <mc:AlternateContent xmlns:mc="http://schemas.openxmlformats.org/markup-compatibility/2006">
              <mc:Choice xmlns:v="urn:schemas-microsoft-com:vml" Requires="v">
                <p:oleObj spid="_x0000_s33795" name="Equation" r:id="rId5" imgW="1295280" imgH="711000" progId="Equation.DSMT4">
                  <p:embed/>
                </p:oleObj>
              </mc:Choice>
              <mc:Fallback>
                <p:oleObj name="Equation" r:id="rId5" imgW="129528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4048" y="1844824"/>
                        <a:ext cx="2914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40026210"/>
              </p:ext>
            </p:extLst>
          </p:nvPr>
        </p:nvGraphicFramePr>
        <p:xfrm>
          <a:off x="3131840" y="4149080"/>
          <a:ext cx="2305050" cy="1676400"/>
        </p:xfrm>
        <a:graphic>
          <a:graphicData uri="http://schemas.openxmlformats.org/presentationml/2006/ole">
            <mc:AlternateContent xmlns:mc="http://schemas.openxmlformats.org/markup-compatibility/2006">
              <mc:Choice xmlns:v="urn:schemas-microsoft-com:vml" Requires="v">
                <p:oleObj spid="_x0000_s33796" name="Equation" r:id="rId7" imgW="977760" imgH="711000" progId="Equation.DSMT4">
                  <p:embed/>
                </p:oleObj>
              </mc:Choice>
              <mc:Fallback>
                <p:oleObj name="Equation" r:id="rId7" imgW="977760" imgH="711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1840" y="4149080"/>
                        <a:ext cx="23050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991665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a:t>
            </a:r>
            <a:endParaRPr lang="zh-CN" altLang="en-US" dirty="0"/>
          </a:p>
        </p:txBody>
      </p:sp>
      <p:sp>
        <p:nvSpPr>
          <p:cNvPr id="3" name="内容占位符 2"/>
          <p:cNvSpPr>
            <a:spLocks noGrp="1"/>
          </p:cNvSpPr>
          <p:nvPr>
            <p:ph sz="quarter" idx="1"/>
          </p:nvPr>
        </p:nvSpPr>
        <p:spPr>
          <a:xfrm>
            <a:off x="914400" y="1447800"/>
            <a:ext cx="7772400" cy="4789512"/>
          </a:xfrm>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如果现在观测序列长度为</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，即只进行了一次取出小球，且拿到的是红球，那么这个概率应该为</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按暴力方法求</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如果观测序列长度为</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，即取出了两次小球</a:t>
            </a:r>
            <a:r>
              <a:rPr lang="en-US" altLang="zh-CN"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有</a:t>
            </a:r>
            <a:r>
              <a:rPr lang="zh-CN" altLang="en-US" dirty="0" smtClean="0">
                <a:latin typeface="Times New Roman" panose="02020603050405020304" pitchFamily="18" charset="0"/>
                <a:cs typeface="Times New Roman" panose="02020603050405020304" pitchFamily="18" charset="0"/>
              </a:rPr>
              <a:t>放回</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，观测序列为“红白”，那么第二次取到白球的隐状态可能是</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号盒任何一种，第二次取到</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号盒的概率为</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790541866"/>
              </p:ext>
            </p:extLst>
          </p:nvPr>
        </p:nvGraphicFramePr>
        <p:xfrm>
          <a:off x="2195736" y="3068960"/>
          <a:ext cx="5256584" cy="421162"/>
        </p:xfrm>
        <a:graphic>
          <a:graphicData uri="http://schemas.openxmlformats.org/presentationml/2006/ole">
            <mc:AlternateContent xmlns:mc="http://schemas.openxmlformats.org/markup-compatibility/2006">
              <mc:Choice xmlns:v="urn:schemas-microsoft-com:vml" Requires="v">
                <p:oleObj spid="_x0000_s34818" name="Equation" r:id="rId3" imgW="2222280" imgH="177480" progId="Equation.DSMT4">
                  <p:embed/>
                </p:oleObj>
              </mc:Choice>
              <mc:Fallback>
                <p:oleObj name="Equation" r:id="rId3" imgW="2222280" imgH="177480" progId="Equation.DSMT4">
                  <p:embed/>
                  <p:pic>
                    <p:nvPicPr>
                      <p:cNvPr id="0" name=""/>
                      <p:cNvPicPr/>
                      <p:nvPr/>
                    </p:nvPicPr>
                    <p:blipFill>
                      <a:blip r:embed="rId4"/>
                      <a:stretch>
                        <a:fillRect/>
                      </a:stretch>
                    </p:blipFill>
                    <p:spPr>
                      <a:xfrm>
                        <a:off x="2195736" y="3068960"/>
                        <a:ext cx="5256584" cy="42116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5444450"/>
              </p:ext>
            </p:extLst>
          </p:nvPr>
        </p:nvGraphicFramePr>
        <p:xfrm>
          <a:off x="2627784" y="5589241"/>
          <a:ext cx="4392488" cy="433062"/>
        </p:xfrm>
        <a:graphic>
          <a:graphicData uri="http://schemas.openxmlformats.org/presentationml/2006/ole">
            <mc:AlternateContent xmlns:mc="http://schemas.openxmlformats.org/markup-compatibility/2006">
              <mc:Choice xmlns:v="urn:schemas-microsoft-com:vml" Requires="v">
                <p:oleObj spid="_x0000_s34819" name="Equation" r:id="rId5" imgW="1803240" imgH="177480" progId="Equation.DSMT4">
                  <p:embed/>
                </p:oleObj>
              </mc:Choice>
              <mc:Fallback>
                <p:oleObj name="Equation" r:id="rId5" imgW="1803240" imgH="177480" progId="Equation.DSMT4">
                  <p:embed/>
                  <p:pic>
                    <p:nvPicPr>
                      <p:cNvPr id="0" name=""/>
                      <p:cNvPicPr/>
                      <p:nvPr/>
                    </p:nvPicPr>
                    <p:blipFill>
                      <a:blip r:embed="rId6"/>
                      <a:stretch>
                        <a:fillRect/>
                      </a:stretch>
                    </p:blipFill>
                    <p:spPr>
                      <a:xfrm>
                        <a:off x="2627784" y="5589241"/>
                        <a:ext cx="4392488" cy="433062"/>
                      </a:xfrm>
                      <a:prstGeom prst="rect">
                        <a:avLst/>
                      </a:prstGeom>
                    </p:spPr>
                  </p:pic>
                </p:oleObj>
              </mc:Fallback>
            </mc:AlternateContent>
          </a:graphicData>
        </a:graphic>
      </p:graphicFrame>
    </p:spTree>
    <p:extLst>
      <p:ext uri="{BB962C8B-B14F-4D97-AF65-F5344CB8AC3E}">
        <p14:creationId xmlns:p14="http://schemas.microsoft.com/office/powerpoint/2010/main" val="12914739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a:t>
            </a:r>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第二次取到</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号盒且满足观测序列“红白”的概率为</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然后求出</a:t>
            </a:r>
            <a:r>
              <a:rPr lang="zh-CN" altLang="en-US" dirty="0">
                <a:latin typeface="Times New Roman" panose="02020603050405020304" pitchFamily="18" charset="0"/>
                <a:cs typeface="Times New Roman" panose="02020603050405020304" pitchFamily="18" charset="0"/>
              </a:rPr>
              <a:t>第二次取</a:t>
            </a:r>
            <a:r>
              <a:rPr lang="zh-CN" altLang="en-US" dirty="0" smtClean="0">
                <a:latin typeface="Times New Roman" panose="02020603050405020304" pitchFamily="18" charset="0"/>
                <a:cs typeface="Times New Roman" panose="02020603050405020304" pitchFamily="18" charset="0"/>
              </a:rPr>
              <a:t>到</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号盒和</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号盒且</a:t>
            </a:r>
            <a:r>
              <a:rPr lang="zh-CN" altLang="en-US" dirty="0">
                <a:latin typeface="Times New Roman" panose="02020603050405020304" pitchFamily="18" charset="0"/>
                <a:cs typeface="Times New Roman" panose="02020603050405020304" pitchFamily="18" charset="0"/>
              </a:rPr>
              <a:t>满足观测序列“红白”的</a:t>
            </a:r>
            <a:r>
              <a:rPr lang="zh-CN" altLang="en-US" dirty="0" smtClean="0">
                <a:latin typeface="Times New Roman" panose="02020603050405020304" pitchFamily="18" charset="0"/>
                <a:cs typeface="Times New Roman" panose="02020603050405020304" pitchFamily="18" charset="0"/>
              </a:rPr>
              <a:t>概率，将三个概率相加，得到最后结果。</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仔细</a:t>
            </a:r>
            <a:r>
              <a:rPr lang="zh-CN" altLang="en-US" dirty="0" smtClean="0">
                <a:latin typeface="Times New Roman" panose="02020603050405020304" pitchFamily="18" charset="0"/>
                <a:cs typeface="Times New Roman" panose="02020603050405020304" pitchFamily="18" charset="0"/>
              </a:rPr>
              <a:t>观察可以发现，这其实还是在用暴力解法，似乎并没有什么改变。</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667363805"/>
              </p:ext>
            </p:extLst>
          </p:nvPr>
        </p:nvGraphicFramePr>
        <p:xfrm>
          <a:off x="553644" y="2348880"/>
          <a:ext cx="8603878" cy="420919"/>
        </p:xfrm>
        <a:graphic>
          <a:graphicData uri="http://schemas.openxmlformats.org/presentationml/2006/ole">
            <mc:AlternateContent xmlns:mc="http://schemas.openxmlformats.org/markup-compatibility/2006">
              <mc:Choice xmlns:v="urn:schemas-microsoft-com:vml" Requires="v">
                <p:oleObj spid="_x0000_s35842" name="Equation" r:id="rId3" imgW="3632040" imgH="177480" progId="Equation.DSMT4">
                  <p:embed/>
                </p:oleObj>
              </mc:Choice>
              <mc:Fallback>
                <p:oleObj name="Equation" r:id="rId3" imgW="3632040" imgH="177480" progId="Equation.DSMT4">
                  <p:embed/>
                  <p:pic>
                    <p:nvPicPr>
                      <p:cNvPr id="0" name=""/>
                      <p:cNvPicPr>
                        <a:picLocks noChangeAspect="1" noChangeArrowheads="1"/>
                      </p:cNvPicPr>
                      <p:nvPr/>
                    </p:nvPicPr>
                    <p:blipFill>
                      <a:blip r:embed="rId4"/>
                      <a:srcRect/>
                      <a:stretch>
                        <a:fillRect/>
                      </a:stretch>
                    </p:blipFill>
                    <p:spPr bwMode="auto">
                      <a:xfrm>
                        <a:off x="553644" y="2348880"/>
                        <a:ext cx="8603878" cy="42091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485769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a:t>
            </a:r>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现在加入第三个观测状态，即观测序列变为“红白红”，第三次获得观测状态“红”所对应的隐变量同样可能是</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号盒中的任意一个，首先计算第三次取球是从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号盒里取出且满足“红白红”的概率。</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需要注意的是，隐马尔可夫模型有齐次性假设，即每一个隐状态只与前一时刻的隐状态有关，那么现在我们只需要计算第二次取球时，分别从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号盒中取出，并且满足“红白”的概率就可以了。</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4093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而此时第二次取球从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号盒中取出，并且满足“红白”的</a:t>
            </a:r>
            <a:r>
              <a:rPr lang="zh-CN" altLang="en-US" dirty="0" smtClean="0">
                <a:latin typeface="Times New Roman" panose="02020603050405020304" pitchFamily="18" charset="0"/>
                <a:cs typeface="Times New Roman" panose="02020603050405020304" pitchFamily="18" charset="0"/>
              </a:rPr>
              <a:t>概率已经知道了</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在假设观测变量只有两个那一步已经求出来了</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，所以求</a:t>
            </a:r>
            <a:r>
              <a:rPr lang="zh-CN" altLang="en-US" dirty="0">
                <a:latin typeface="Times New Roman" panose="02020603050405020304" pitchFamily="18" charset="0"/>
                <a:cs typeface="Times New Roman" panose="02020603050405020304" pitchFamily="18" charset="0"/>
              </a:rPr>
              <a:t>第三次取球是从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号盒里取出且满足“红白红”的</a:t>
            </a:r>
            <a:r>
              <a:rPr lang="zh-CN" altLang="en-US" dirty="0" smtClean="0">
                <a:latin typeface="Times New Roman" panose="02020603050405020304" pitchFamily="18" charset="0"/>
                <a:cs typeface="Times New Roman" panose="02020603050405020304" pitchFamily="18" charset="0"/>
              </a:rPr>
              <a:t>概率只需要</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次计算，同样的</a:t>
            </a:r>
            <a:r>
              <a:rPr lang="zh-CN" altLang="en-US" dirty="0">
                <a:latin typeface="Times New Roman" panose="02020603050405020304" pitchFamily="18" charset="0"/>
                <a:cs typeface="Times New Roman" panose="02020603050405020304" pitchFamily="18" charset="0"/>
              </a:rPr>
              <a:t>第三次取球是</a:t>
            </a:r>
            <a:r>
              <a:rPr lang="zh-CN" altLang="en-US" dirty="0" smtClean="0">
                <a:latin typeface="Times New Roman" panose="02020603050405020304" pitchFamily="18" charset="0"/>
                <a:cs typeface="Times New Roman" panose="02020603050405020304" pitchFamily="18" charset="0"/>
              </a:rPr>
              <a:t>从</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a:t>
            </a:r>
            <a:r>
              <a:rPr lang="zh-CN" altLang="en-US" dirty="0">
                <a:latin typeface="Times New Roman" panose="02020603050405020304" pitchFamily="18" charset="0"/>
                <a:cs typeface="Times New Roman" panose="02020603050405020304" pitchFamily="18" charset="0"/>
              </a:rPr>
              <a:t>盒里</a:t>
            </a:r>
            <a:r>
              <a:rPr lang="zh-CN" altLang="en-US" dirty="0" smtClean="0">
                <a:latin typeface="Times New Roman" panose="02020603050405020304" pitchFamily="18" charset="0"/>
                <a:cs typeface="Times New Roman" panose="02020603050405020304" pitchFamily="18" charset="0"/>
              </a:rPr>
              <a:t>取出同样只需要</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次计算。</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即当观测序列长度从</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增加到</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时，计算量只增加了</a:t>
            </a:r>
            <a:r>
              <a:rPr lang="en-US" altLang="zh-CN" dirty="0" smtClean="0">
                <a:latin typeface="Times New Roman" panose="02020603050405020304" pitchFamily="18" charset="0"/>
                <a:cs typeface="Times New Roman" panose="02020603050405020304" pitchFamily="18" charset="0"/>
              </a:rPr>
              <a:t>9</a:t>
            </a:r>
            <a:r>
              <a:rPr lang="zh-CN" altLang="en-US" dirty="0" smtClean="0">
                <a:latin typeface="Times New Roman" panose="02020603050405020304" pitchFamily="18" charset="0"/>
                <a:cs typeface="Times New Roman" panose="02020603050405020304" pitchFamily="18" charset="0"/>
              </a:rPr>
              <a:t>次，而不是</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倍。</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080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换一</a:t>
            </a:r>
            <a:r>
              <a:rPr lang="zh-CN" altLang="en-US" dirty="0" smtClean="0"/>
              <a:t>种表述</a:t>
            </a:r>
            <a:endParaRPr lang="zh-CN" altLang="en-US" dirty="0"/>
          </a:p>
        </p:txBody>
      </p:sp>
      <p:sp>
        <p:nvSpPr>
          <p:cNvPr id="3" name="内容占位符 2"/>
          <p:cNvSpPr>
            <a:spLocks noGrp="1"/>
          </p:cNvSpPr>
          <p:nvPr>
            <p:ph sz="quarter" idx="1"/>
          </p:nvPr>
        </p:nvSpPr>
        <p:spPr>
          <a:xfrm>
            <a:off x="914400" y="1447800"/>
            <a:ext cx="7772400" cy="4861520"/>
          </a:xfrm>
        </p:spPr>
        <p:txBody>
          <a:bodyPr>
            <a:normAutofit/>
          </a:bodyPr>
          <a:lstStyle/>
          <a:p>
            <a:pPr>
              <a:lnSpc>
                <a:spcPct val="120000"/>
              </a:lnSpc>
            </a:pPr>
            <a:r>
              <a:rPr lang="zh-CN" altLang="en-US" dirty="0" smtClean="0">
                <a:latin typeface="Times New Roman" panose="02020603050405020304" pitchFamily="18" charset="0"/>
                <a:cs typeface="Times New Roman" panose="02020603050405020304" pitchFamily="18" charset="0"/>
              </a:rPr>
              <a:t>假设现在观测序列</a:t>
            </a:r>
            <a:r>
              <a:rPr lang="en-US" altLang="zh-CN" dirty="0" smtClean="0">
                <a:latin typeface="Times New Roman" panose="02020603050405020304" pitchFamily="18" charset="0"/>
                <a:cs typeface="Times New Roman" panose="02020603050405020304" pitchFamily="18" charset="0"/>
              </a:rPr>
              <a:t>O</a:t>
            </a:r>
            <a:r>
              <a:rPr lang="zh-CN" altLang="en-US" dirty="0" smtClean="0">
                <a:latin typeface="Times New Roman" panose="02020603050405020304" pitchFamily="18" charset="0"/>
                <a:cs typeface="Times New Roman" panose="02020603050405020304" pitchFamily="18" charset="0"/>
              </a:rPr>
              <a:t>的长度为</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，且已经计算出最后一次观测隐状态分别是</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号盒时，满足所给的观测序列的三个概率，分别用</a:t>
            </a:r>
            <a:r>
              <a:rPr lang="en-US" altLang="zh-CN"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,P</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P</a:t>
            </a:r>
            <a:r>
              <a:rPr lang="en-US" altLang="zh-CN" baseline="-25000"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表示，如果再增加一次观测，观测结果为红球，那么显然这个球可能是从任何一个盒子里取出的，且这个球来自于哪个盒子只取决于上一次取球是从哪个盒子里取出的。</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如果上一次取球是从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号盒取出的，那么这次从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号盒取出的概率为</a:t>
            </a:r>
            <a:r>
              <a:rPr lang="en-US" altLang="zh-CN" dirty="0" smtClean="0">
                <a:latin typeface="Times New Roman" panose="02020603050405020304" pitchFamily="18" charset="0"/>
                <a:cs typeface="Times New Roman" panose="02020603050405020304" pitchFamily="18" charset="0"/>
              </a:rPr>
              <a:t>0.5</a:t>
            </a:r>
            <a:r>
              <a:rPr lang="zh-CN" altLang="en-US" dirty="0" smtClean="0">
                <a:latin typeface="Times New Roman" panose="02020603050405020304" pitchFamily="18" charset="0"/>
                <a:cs typeface="Times New Roman" panose="02020603050405020304" pitchFamily="18" charset="0"/>
              </a:rPr>
              <a:t>，如果</a:t>
            </a:r>
            <a:r>
              <a:rPr lang="zh-CN" altLang="en-US" dirty="0">
                <a:latin typeface="Times New Roman" panose="02020603050405020304" pitchFamily="18" charset="0"/>
                <a:cs typeface="Times New Roman" panose="02020603050405020304" pitchFamily="18" charset="0"/>
              </a:rPr>
              <a:t>上一次取球是</a:t>
            </a:r>
            <a:r>
              <a:rPr lang="zh-CN" altLang="en-US" dirty="0" smtClean="0">
                <a:latin typeface="Times New Roman" panose="02020603050405020304" pitchFamily="18" charset="0"/>
                <a:cs typeface="Times New Roman" panose="02020603050405020304" pitchFamily="18" charset="0"/>
              </a:rPr>
              <a:t>从</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号盒</a:t>
            </a:r>
            <a:r>
              <a:rPr lang="zh-CN" altLang="en-US" dirty="0">
                <a:latin typeface="Times New Roman" panose="02020603050405020304" pitchFamily="18" charset="0"/>
                <a:cs typeface="Times New Roman" panose="02020603050405020304" pitchFamily="18" charset="0"/>
              </a:rPr>
              <a:t>取</a:t>
            </a:r>
          </a:p>
        </p:txBody>
      </p:sp>
    </p:spTree>
    <p:extLst>
      <p:ext uri="{BB962C8B-B14F-4D97-AF65-F5344CB8AC3E}">
        <p14:creationId xmlns:p14="http://schemas.microsoft.com/office/powerpoint/2010/main" val="216240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换一种表述</a:t>
            </a:r>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出</a:t>
            </a:r>
            <a:r>
              <a:rPr lang="zh-CN" altLang="en-US" dirty="0">
                <a:latin typeface="Times New Roman" panose="02020603050405020304" pitchFamily="18" charset="0"/>
                <a:cs typeface="Times New Roman" panose="02020603050405020304" pitchFamily="18" charset="0"/>
              </a:rPr>
              <a:t>的，那么这次从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号盒取出的概率为</a:t>
            </a:r>
            <a:r>
              <a:rPr lang="en-US" altLang="zh-CN" dirty="0" smtClean="0">
                <a:latin typeface="Times New Roman" panose="02020603050405020304" pitchFamily="18" charset="0"/>
                <a:cs typeface="Times New Roman" panose="02020603050405020304" pitchFamily="18" charset="0"/>
              </a:rPr>
              <a:t>0.3</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如果上一次取球是</a:t>
            </a:r>
            <a:r>
              <a:rPr lang="zh-CN" altLang="en-US" dirty="0" smtClean="0">
                <a:latin typeface="Times New Roman" panose="02020603050405020304" pitchFamily="18" charset="0"/>
                <a:cs typeface="Times New Roman" panose="02020603050405020304" pitchFamily="18" charset="0"/>
              </a:rPr>
              <a:t>从</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a:t>
            </a:r>
            <a:r>
              <a:rPr lang="zh-CN" altLang="en-US" dirty="0">
                <a:latin typeface="Times New Roman" panose="02020603050405020304" pitchFamily="18" charset="0"/>
                <a:cs typeface="Times New Roman" panose="02020603050405020304" pitchFamily="18" charset="0"/>
              </a:rPr>
              <a:t>盒取出的，那么这次从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号盒取出的概率为</a:t>
            </a:r>
            <a:r>
              <a:rPr lang="en-US" altLang="zh-CN" dirty="0" smtClean="0">
                <a:latin typeface="Times New Roman" panose="02020603050405020304" pitchFamily="18" charset="0"/>
                <a:cs typeface="Times New Roman" panose="02020603050405020304" pitchFamily="18" charset="0"/>
              </a:rPr>
              <a:t>0.2</a:t>
            </a:r>
            <a:r>
              <a:rPr lang="zh-CN" altLang="en-US" dirty="0" smtClean="0">
                <a:latin typeface="Times New Roman" panose="02020603050405020304" pitchFamily="18" charset="0"/>
                <a:cs typeface="Times New Roman" panose="02020603050405020304" pitchFamily="18" charset="0"/>
              </a:rPr>
              <a:t>，所以这一次从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号盒中取球且满足观测序列</a:t>
            </a:r>
            <a:r>
              <a:rPr lang="en-US" altLang="zh-CN" dirty="0" smtClean="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先</a:t>
            </a:r>
            <a:r>
              <a:rPr lang="zh-CN" altLang="en-US" dirty="0" smtClean="0">
                <a:latin typeface="Times New Roman" panose="02020603050405020304" pitchFamily="18" charset="0"/>
                <a:cs typeface="Times New Roman" panose="02020603050405020304" pitchFamily="18" charset="0"/>
              </a:rPr>
              <a:t>不管这一次观测结果</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的概率为：</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同时</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号盒取出红球的概率为</a:t>
            </a:r>
            <a:r>
              <a:rPr lang="en-US" altLang="zh-CN" dirty="0" smtClean="0">
                <a:latin typeface="Times New Roman" panose="02020603050405020304" pitchFamily="18" charset="0"/>
                <a:cs typeface="Times New Roman" panose="02020603050405020304" pitchFamily="18" charset="0"/>
              </a:rPr>
              <a:t>0.5</a:t>
            </a:r>
            <a:r>
              <a:rPr lang="zh-CN" altLang="en-US" dirty="0" smtClean="0">
                <a:latin typeface="Times New Roman" panose="02020603050405020304" pitchFamily="18" charset="0"/>
                <a:cs typeface="Times New Roman" panose="02020603050405020304" pitchFamily="18" charset="0"/>
              </a:rPr>
              <a:t>，所以这一次是从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号盒取球且满足加入最后一次观测结果的观测序列的概率为</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552286783"/>
              </p:ext>
            </p:extLst>
          </p:nvPr>
        </p:nvGraphicFramePr>
        <p:xfrm>
          <a:off x="2771800" y="3501008"/>
          <a:ext cx="3888432" cy="551117"/>
        </p:xfrm>
        <a:graphic>
          <a:graphicData uri="http://schemas.openxmlformats.org/presentationml/2006/ole">
            <mc:AlternateContent xmlns:mc="http://schemas.openxmlformats.org/markup-compatibility/2006">
              <mc:Choice xmlns:v="urn:schemas-microsoft-com:vml" Requires="v">
                <p:oleObj spid="_x0000_s36866" name="Equation" r:id="rId3" imgW="1612800" imgH="228600" progId="Equation.DSMT4">
                  <p:embed/>
                </p:oleObj>
              </mc:Choice>
              <mc:Fallback>
                <p:oleObj name="Equation" r:id="rId3" imgW="1612800" imgH="228600" progId="Equation.DSMT4">
                  <p:embed/>
                  <p:pic>
                    <p:nvPicPr>
                      <p:cNvPr id="0" name=""/>
                      <p:cNvPicPr/>
                      <p:nvPr/>
                    </p:nvPicPr>
                    <p:blipFill>
                      <a:blip r:embed="rId4"/>
                      <a:stretch>
                        <a:fillRect/>
                      </a:stretch>
                    </p:blipFill>
                    <p:spPr>
                      <a:xfrm>
                        <a:off x="2771800" y="3501008"/>
                        <a:ext cx="3888432" cy="55111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07096019"/>
              </p:ext>
            </p:extLst>
          </p:nvPr>
        </p:nvGraphicFramePr>
        <p:xfrm>
          <a:off x="2266950" y="5486400"/>
          <a:ext cx="4897438" cy="614363"/>
        </p:xfrm>
        <a:graphic>
          <a:graphicData uri="http://schemas.openxmlformats.org/presentationml/2006/ole">
            <mc:AlternateContent xmlns:mc="http://schemas.openxmlformats.org/markup-compatibility/2006">
              <mc:Choice xmlns:v="urn:schemas-microsoft-com:vml" Requires="v">
                <p:oleObj spid="_x0000_s36867" name="Equation" r:id="rId5" imgW="2031840" imgH="253800" progId="Equation.DSMT4">
                  <p:embed/>
                </p:oleObj>
              </mc:Choice>
              <mc:Fallback>
                <p:oleObj name="Equation" r:id="rId5" imgW="2031840" imgH="253800" progId="Equation.DSMT4">
                  <p:embed/>
                  <p:pic>
                    <p:nvPicPr>
                      <p:cNvPr id="0" name=""/>
                      <p:cNvPicPr>
                        <a:picLocks noChangeAspect="1" noChangeArrowheads="1"/>
                      </p:cNvPicPr>
                      <p:nvPr/>
                    </p:nvPicPr>
                    <p:blipFill>
                      <a:blip r:embed="rId6"/>
                      <a:srcRect/>
                      <a:stretch>
                        <a:fillRect/>
                      </a:stretch>
                    </p:blipFill>
                    <p:spPr bwMode="auto">
                      <a:xfrm>
                        <a:off x="2266950" y="5486400"/>
                        <a:ext cx="489743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369157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换一种表述</a:t>
            </a:r>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那么最后一次是从</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号盒取球的概率当然也是按照这种方法计算。</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所以每增加一次观测，所需要增加的计算量是有限的，而不再像暴力算法那样是指数级的。</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1068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用符号表示</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给定     ，定义到</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时刻的观测序列为                     ，且</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时刻的隐状态为</a:t>
            </a:r>
            <a:r>
              <a:rPr lang="en-US" altLang="zh-CN" dirty="0" smtClean="0">
                <a:latin typeface="Times New Roman" panose="02020603050405020304" pitchFamily="18" charset="0"/>
                <a:cs typeface="Times New Roman" panose="02020603050405020304" pitchFamily="18" charset="0"/>
              </a:rPr>
              <a:t>i</a:t>
            </a:r>
            <a:r>
              <a:rPr lang="en-US" altLang="zh-CN" baseline="-25000"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的概率为前向概率，记作</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那么：</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079565120"/>
              </p:ext>
            </p:extLst>
          </p:nvPr>
        </p:nvGraphicFramePr>
        <p:xfrm>
          <a:off x="1979712" y="1556792"/>
          <a:ext cx="320675" cy="409575"/>
        </p:xfrm>
        <a:graphic>
          <a:graphicData uri="http://schemas.openxmlformats.org/presentationml/2006/ole">
            <mc:AlternateContent xmlns:mc="http://schemas.openxmlformats.org/markup-compatibility/2006">
              <mc:Choice xmlns:v="urn:schemas-microsoft-com:vml" Requires="v">
                <p:oleObj spid="_x0000_s37890" name="Equation" r:id="rId3" imgW="139680" imgH="177480" progId="Equation.DSMT4">
                  <p:embed/>
                </p:oleObj>
              </mc:Choice>
              <mc:Fallback>
                <p:oleObj name="Equation" r:id="rId3" imgW="139680" imgH="177480" progId="Equation.DSMT4">
                  <p:embed/>
                  <p:pic>
                    <p:nvPicPr>
                      <p:cNvPr id="0" name=""/>
                      <p:cNvPicPr/>
                      <p:nvPr/>
                    </p:nvPicPr>
                    <p:blipFill>
                      <a:blip r:embed="rId4"/>
                      <a:stretch>
                        <a:fillRect/>
                      </a:stretch>
                    </p:blipFill>
                    <p:spPr>
                      <a:xfrm>
                        <a:off x="1979712" y="1556792"/>
                        <a:ext cx="320675" cy="4095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01816807"/>
              </p:ext>
            </p:extLst>
          </p:nvPr>
        </p:nvGraphicFramePr>
        <p:xfrm>
          <a:off x="6444208" y="1412776"/>
          <a:ext cx="1632183" cy="576064"/>
        </p:xfrm>
        <a:graphic>
          <a:graphicData uri="http://schemas.openxmlformats.org/presentationml/2006/ole">
            <mc:AlternateContent xmlns:mc="http://schemas.openxmlformats.org/markup-compatibility/2006">
              <mc:Choice xmlns:v="urn:schemas-microsoft-com:vml" Requires="v">
                <p:oleObj spid="_x0000_s37891" name="Equation" r:id="rId5" imgW="647640" imgH="228600" progId="Equation.DSMT4">
                  <p:embed/>
                </p:oleObj>
              </mc:Choice>
              <mc:Fallback>
                <p:oleObj name="Equation" r:id="rId5" imgW="647640" imgH="228600" progId="Equation.DSMT4">
                  <p:embed/>
                  <p:pic>
                    <p:nvPicPr>
                      <p:cNvPr id="0" name=""/>
                      <p:cNvPicPr/>
                      <p:nvPr/>
                    </p:nvPicPr>
                    <p:blipFill>
                      <a:blip r:embed="rId6"/>
                      <a:stretch>
                        <a:fillRect/>
                      </a:stretch>
                    </p:blipFill>
                    <p:spPr>
                      <a:xfrm>
                        <a:off x="6444208" y="1412776"/>
                        <a:ext cx="1632183" cy="57606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34714566"/>
              </p:ext>
            </p:extLst>
          </p:nvPr>
        </p:nvGraphicFramePr>
        <p:xfrm>
          <a:off x="2483768" y="2564904"/>
          <a:ext cx="4536504" cy="648072"/>
        </p:xfrm>
        <a:graphic>
          <a:graphicData uri="http://schemas.openxmlformats.org/presentationml/2006/ole">
            <mc:AlternateContent xmlns:mc="http://schemas.openxmlformats.org/markup-compatibility/2006">
              <mc:Choice xmlns:v="urn:schemas-microsoft-com:vml" Requires="v">
                <p:oleObj spid="_x0000_s37892" name="Equation" r:id="rId7" imgW="1955520" imgH="279360" progId="Equation.DSMT4">
                  <p:embed/>
                </p:oleObj>
              </mc:Choice>
              <mc:Fallback>
                <p:oleObj name="Equation" r:id="rId7" imgW="1955520" imgH="279360" progId="Equation.DSMT4">
                  <p:embed/>
                  <p:pic>
                    <p:nvPicPr>
                      <p:cNvPr id="0" name=""/>
                      <p:cNvPicPr/>
                      <p:nvPr/>
                    </p:nvPicPr>
                    <p:blipFill>
                      <a:blip r:embed="rId8"/>
                      <a:stretch>
                        <a:fillRect/>
                      </a:stretch>
                    </p:blipFill>
                    <p:spPr>
                      <a:xfrm>
                        <a:off x="2483768" y="2564904"/>
                        <a:ext cx="4536504" cy="64807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9978101"/>
              </p:ext>
            </p:extLst>
          </p:nvPr>
        </p:nvGraphicFramePr>
        <p:xfrm>
          <a:off x="3779912" y="3645024"/>
          <a:ext cx="2160240" cy="617211"/>
        </p:xfrm>
        <a:graphic>
          <a:graphicData uri="http://schemas.openxmlformats.org/presentationml/2006/ole">
            <mc:AlternateContent xmlns:mc="http://schemas.openxmlformats.org/markup-compatibility/2006">
              <mc:Choice xmlns:v="urn:schemas-microsoft-com:vml" Requires="v">
                <p:oleObj spid="_x0000_s37893" name="Equation" r:id="rId9" imgW="888840" imgH="253800" progId="Equation.DSMT4">
                  <p:embed/>
                </p:oleObj>
              </mc:Choice>
              <mc:Fallback>
                <p:oleObj name="Equation" r:id="rId9" imgW="888840" imgH="253800" progId="Equation.DSMT4">
                  <p:embed/>
                  <p:pic>
                    <p:nvPicPr>
                      <p:cNvPr id="0" name=""/>
                      <p:cNvPicPr/>
                      <p:nvPr/>
                    </p:nvPicPr>
                    <p:blipFill>
                      <a:blip r:embed="rId10"/>
                      <a:stretch>
                        <a:fillRect/>
                      </a:stretch>
                    </p:blipFill>
                    <p:spPr>
                      <a:xfrm>
                        <a:off x="3779912" y="3645024"/>
                        <a:ext cx="2160240" cy="617211"/>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59696586"/>
              </p:ext>
            </p:extLst>
          </p:nvPr>
        </p:nvGraphicFramePr>
        <p:xfrm>
          <a:off x="1907704" y="4581128"/>
          <a:ext cx="6351105" cy="1728192"/>
        </p:xfrm>
        <a:graphic>
          <a:graphicData uri="http://schemas.openxmlformats.org/presentationml/2006/ole">
            <mc:AlternateContent xmlns:mc="http://schemas.openxmlformats.org/markup-compatibility/2006">
              <mc:Choice xmlns:v="urn:schemas-microsoft-com:vml" Requires="v">
                <p:oleObj spid="_x0000_s37894" name="Equation" r:id="rId11" imgW="1866600" imgH="507960" progId="Equation.DSMT4">
                  <p:embed/>
                </p:oleObj>
              </mc:Choice>
              <mc:Fallback>
                <p:oleObj name="Equation" r:id="rId11" imgW="1866600" imgH="507960" progId="Equation.DSMT4">
                  <p:embed/>
                  <p:pic>
                    <p:nvPicPr>
                      <p:cNvPr id="0" name=""/>
                      <p:cNvPicPr/>
                      <p:nvPr/>
                    </p:nvPicPr>
                    <p:blipFill>
                      <a:blip r:embed="rId12"/>
                      <a:stretch>
                        <a:fillRect/>
                      </a:stretch>
                    </p:blipFill>
                    <p:spPr>
                      <a:xfrm>
                        <a:off x="1907704" y="4581128"/>
                        <a:ext cx="6351105" cy="1728192"/>
                      </a:xfrm>
                      <a:prstGeom prst="rect">
                        <a:avLst/>
                      </a:prstGeom>
                    </p:spPr>
                  </p:pic>
                </p:oleObj>
              </mc:Fallback>
            </mc:AlternateContent>
          </a:graphicData>
        </a:graphic>
      </p:graphicFrame>
    </p:spTree>
    <p:extLst>
      <p:ext uri="{BB962C8B-B14F-4D97-AF65-F5344CB8AC3E}">
        <p14:creationId xmlns:p14="http://schemas.microsoft.com/office/powerpoint/2010/main" val="4016014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引入隐变量</a:t>
            </a:r>
          </a:p>
        </p:txBody>
      </p:sp>
      <p:sp>
        <p:nvSpPr>
          <p:cNvPr id="3" name="内容占位符 2"/>
          <p:cNvSpPr>
            <a:spLocks noGrp="1"/>
          </p:cNvSpPr>
          <p:nvPr>
            <p:ph sz="quarter" idx="1"/>
          </p:nvPr>
        </p:nvSpPr>
        <p:spPr/>
        <p:txBody>
          <a:bodyPr>
            <a:normAutofit/>
          </a:bodyPr>
          <a:lstStyle/>
          <a:p>
            <a:pPr>
              <a:lnSpc>
                <a:spcPct val="120000"/>
              </a:lnSpc>
            </a:pPr>
            <a:r>
              <a:rPr lang="zh-CN" altLang="en-US" dirty="0" smtClean="0"/>
              <a:t>为了解决这一问题，首先要让一个句子用不同的分词方法得到的词的数量是一样的，其次，要使得不同时刻所含的状态是有限的。</a:t>
            </a:r>
            <a:endParaRPr lang="en-US" altLang="zh-CN" dirty="0" smtClean="0"/>
          </a:p>
          <a:p>
            <a:pPr>
              <a:lnSpc>
                <a:spcPct val="120000"/>
              </a:lnSpc>
            </a:pPr>
            <a:r>
              <a:rPr lang="zh-CN" altLang="en-US" dirty="0"/>
              <a:t>为了达成这</a:t>
            </a:r>
            <a:r>
              <a:rPr lang="zh-CN" altLang="en-US" dirty="0" smtClean="0"/>
              <a:t>一目的，引入</a:t>
            </a:r>
            <a:r>
              <a:rPr lang="zh-CN" altLang="en-US" dirty="0">
                <a:latin typeface="Times New Roman" panose="02020603050405020304" pitchFamily="18" charset="0"/>
                <a:cs typeface="Times New Roman" panose="02020603050405020304" pitchFamily="18" charset="0"/>
              </a:rPr>
              <a:t>构词</a:t>
            </a:r>
            <a:r>
              <a:rPr lang="zh-CN" altLang="en-US" dirty="0" smtClean="0">
                <a:latin typeface="Times New Roman" panose="02020603050405020304" pitchFamily="18" charset="0"/>
                <a:cs typeface="Times New Roman" panose="02020603050405020304" pitchFamily="18" charset="0"/>
              </a:rPr>
              <a:t>位置的概念，</a:t>
            </a:r>
            <a:r>
              <a:rPr lang="zh-CN" altLang="en-US" dirty="0">
                <a:latin typeface="Times New Roman" panose="02020603050405020304" pitchFamily="18" charset="0"/>
                <a:cs typeface="Times New Roman" panose="02020603050405020304" pitchFamily="18" charset="0"/>
              </a:rPr>
              <a:t>每个字在构造一个特定的词语时都占据着一个确定的构词位置，且规定共有四个不同的构词位置可供选择：词首</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B, begin)</a:t>
            </a:r>
            <a:r>
              <a:rPr lang="zh-CN" altLang="en-US" dirty="0">
                <a:latin typeface="Times New Roman" panose="02020603050405020304" pitchFamily="18" charset="0"/>
                <a:cs typeface="Times New Roman" panose="02020603050405020304" pitchFamily="18" charset="0"/>
              </a:rPr>
              <a:t>、词中</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M, middle)</a:t>
            </a:r>
            <a:r>
              <a:rPr lang="zh-CN" altLang="en-US" dirty="0">
                <a:latin typeface="Times New Roman" panose="02020603050405020304" pitchFamily="18" charset="0"/>
                <a:cs typeface="Times New Roman" panose="02020603050405020304" pitchFamily="18" charset="0"/>
              </a:rPr>
              <a:t>、词尾</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E, end)</a:t>
            </a:r>
            <a:r>
              <a:rPr lang="zh-CN" altLang="en-US" dirty="0">
                <a:latin typeface="Times New Roman" panose="02020603050405020304" pitchFamily="18" charset="0"/>
                <a:cs typeface="Times New Roman" panose="02020603050405020304" pitchFamily="18" charset="0"/>
              </a:rPr>
              <a:t>和单独成词</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S, single)</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0958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用符号表示</a:t>
            </a:r>
          </a:p>
        </p:txBody>
      </p:sp>
      <p:sp>
        <p:nvSpPr>
          <p:cNvPr id="3" name="内容占位符 2"/>
          <p:cNvSpPr>
            <a:spLocks noGrp="1"/>
          </p:cNvSpPr>
          <p:nvPr>
            <p:ph sz="quarter" idx="1"/>
          </p:nvPr>
        </p:nvSpPr>
        <p:spPr/>
        <p:txBody>
          <a:bodyPr/>
          <a:lstStyle/>
          <a:p>
            <a:r>
              <a:rPr lang="zh-CN" altLang="en-US" dirty="0" smtClean="0"/>
              <a:t>最终结果</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886770680"/>
              </p:ext>
            </p:extLst>
          </p:nvPr>
        </p:nvGraphicFramePr>
        <p:xfrm>
          <a:off x="3275856" y="2204864"/>
          <a:ext cx="3545245" cy="1085279"/>
        </p:xfrm>
        <a:graphic>
          <a:graphicData uri="http://schemas.openxmlformats.org/presentationml/2006/ole">
            <mc:AlternateContent xmlns:mc="http://schemas.openxmlformats.org/markup-compatibility/2006">
              <mc:Choice xmlns:v="urn:schemas-microsoft-com:vml" Requires="v">
                <p:oleObj spid="_x0000_s38914" name="Equation" r:id="rId3" imgW="1244520" imgH="380880" progId="Equation.DSMT4">
                  <p:embed/>
                </p:oleObj>
              </mc:Choice>
              <mc:Fallback>
                <p:oleObj name="Equation" r:id="rId3" imgW="1244520" imgH="380880" progId="Equation.DSMT4">
                  <p:embed/>
                  <p:pic>
                    <p:nvPicPr>
                      <p:cNvPr id="0" name=""/>
                      <p:cNvPicPr/>
                      <p:nvPr/>
                    </p:nvPicPr>
                    <p:blipFill>
                      <a:blip r:embed="rId4"/>
                      <a:stretch>
                        <a:fillRect/>
                      </a:stretch>
                    </p:blipFill>
                    <p:spPr>
                      <a:xfrm>
                        <a:off x="3275856" y="2204864"/>
                        <a:ext cx="3545245" cy="1085279"/>
                      </a:xfrm>
                      <a:prstGeom prst="rect">
                        <a:avLst/>
                      </a:prstGeom>
                    </p:spPr>
                  </p:pic>
                </p:oleObj>
              </mc:Fallback>
            </mc:AlternateContent>
          </a:graphicData>
        </a:graphic>
      </p:graphicFrame>
    </p:spTree>
    <p:extLst>
      <p:ext uri="{BB962C8B-B14F-4D97-AF65-F5344CB8AC3E}">
        <p14:creationId xmlns:p14="http://schemas.microsoft.com/office/powerpoint/2010/main" val="9074222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计算观测序列为“红白红”的概率。</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在时刻</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，隐状态可能是</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号盒，所以</a:t>
            </a:r>
            <a:r>
              <a:rPr lang="en-US" altLang="zh-CN" dirty="0" smtClean="0">
                <a:latin typeface="Times New Roman" panose="02020603050405020304" pitchFamily="18" charset="0"/>
                <a:cs typeface="Times New Roman" panose="02020603050405020304" pitchFamily="18" charset="0"/>
              </a:rPr>
              <a:t>i</a:t>
            </a:r>
            <a:r>
              <a:rPr lang="en-US" altLang="zh-CN" baseline="-25000"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可能为</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中的任何一个。</a:t>
            </a:r>
            <a:endParaRPr lang="en-US" altLang="zh-CN"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743197752"/>
              </p:ext>
            </p:extLst>
          </p:nvPr>
        </p:nvGraphicFramePr>
        <p:xfrm>
          <a:off x="1331639" y="3861048"/>
          <a:ext cx="4892943" cy="1944216"/>
        </p:xfrm>
        <a:graphic>
          <a:graphicData uri="http://schemas.openxmlformats.org/presentationml/2006/ole">
            <mc:AlternateContent xmlns:mc="http://schemas.openxmlformats.org/markup-compatibility/2006">
              <mc:Choice xmlns:v="urn:schemas-microsoft-com:vml" Requires="v">
                <p:oleObj spid="_x0000_s39938" name="Equation" r:id="rId3" imgW="1917360" imgH="761760" progId="Equation.DSMT4">
                  <p:embed/>
                </p:oleObj>
              </mc:Choice>
              <mc:Fallback>
                <p:oleObj name="Equation" r:id="rId3" imgW="1917360" imgH="761760" progId="Equation.DSMT4">
                  <p:embed/>
                  <p:pic>
                    <p:nvPicPr>
                      <p:cNvPr id="0" name=""/>
                      <p:cNvPicPr/>
                      <p:nvPr/>
                    </p:nvPicPr>
                    <p:blipFill>
                      <a:blip r:embed="rId4"/>
                      <a:stretch>
                        <a:fillRect/>
                      </a:stretch>
                    </p:blipFill>
                    <p:spPr>
                      <a:xfrm>
                        <a:off x="1331639" y="3861048"/>
                        <a:ext cx="4892943" cy="1944216"/>
                      </a:xfrm>
                      <a:prstGeom prst="rect">
                        <a:avLst/>
                      </a:prstGeom>
                    </p:spPr>
                  </p:pic>
                </p:oleObj>
              </mc:Fallback>
            </mc:AlternateContent>
          </a:graphicData>
        </a:graphic>
      </p:graphicFrame>
    </p:spTree>
    <p:extLst>
      <p:ext uri="{BB962C8B-B14F-4D97-AF65-F5344CB8AC3E}">
        <p14:creationId xmlns:p14="http://schemas.microsoft.com/office/powerpoint/2010/main" val="33271145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826963866"/>
              </p:ext>
            </p:extLst>
          </p:nvPr>
        </p:nvGraphicFramePr>
        <p:xfrm>
          <a:off x="1043608" y="1484784"/>
          <a:ext cx="7074470" cy="1800200"/>
        </p:xfrm>
        <a:graphic>
          <a:graphicData uri="http://schemas.openxmlformats.org/presentationml/2006/ole">
            <mc:AlternateContent xmlns:mc="http://schemas.openxmlformats.org/markup-compatibility/2006">
              <mc:Choice xmlns:v="urn:schemas-microsoft-com:vml" Requires="v">
                <p:oleObj spid="_x0000_s40962" name="Equation" r:id="rId3" imgW="2844720" imgH="723600" progId="Equation.DSMT4">
                  <p:embed/>
                </p:oleObj>
              </mc:Choice>
              <mc:Fallback>
                <p:oleObj name="Equation" r:id="rId3" imgW="2844720" imgH="723600" progId="Equation.DSMT4">
                  <p:embed/>
                  <p:pic>
                    <p:nvPicPr>
                      <p:cNvPr id="0" name=""/>
                      <p:cNvPicPr/>
                      <p:nvPr/>
                    </p:nvPicPr>
                    <p:blipFill>
                      <a:blip r:embed="rId4"/>
                      <a:stretch>
                        <a:fillRect/>
                      </a:stretch>
                    </p:blipFill>
                    <p:spPr>
                      <a:xfrm>
                        <a:off x="1043608" y="1484784"/>
                        <a:ext cx="7074470" cy="18002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50298928"/>
              </p:ext>
            </p:extLst>
          </p:nvPr>
        </p:nvGraphicFramePr>
        <p:xfrm>
          <a:off x="1043608" y="3356992"/>
          <a:ext cx="2880320" cy="3236314"/>
        </p:xfrm>
        <a:graphic>
          <a:graphicData uri="http://schemas.openxmlformats.org/presentationml/2006/ole">
            <mc:AlternateContent xmlns:mc="http://schemas.openxmlformats.org/markup-compatibility/2006">
              <mc:Choice xmlns:v="urn:schemas-microsoft-com:vml" Requires="v">
                <p:oleObj spid="_x0000_s40963" name="Equation" r:id="rId5" imgW="1130040" imgH="1269720" progId="Equation.DSMT4">
                  <p:embed/>
                </p:oleObj>
              </mc:Choice>
              <mc:Fallback>
                <p:oleObj name="Equation" r:id="rId5" imgW="1130040" imgH="1269720" progId="Equation.DSMT4">
                  <p:embed/>
                  <p:pic>
                    <p:nvPicPr>
                      <p:cNvPr id="0" name=""/>
                      <p:cNvPicPr/>
                      <p:nvPr/>
                    </p:nvPicPr>
                    <p:blipFill>
                      <a:blip r:embed="rId6"/>
                      <a:stretch>
                        <a:fillRect/>
                      </a:stretch>
                    </p:blipFill>
                    <p:spPr>
                      <a:xfrm>
                        <a:off x="1043608" y="3356992"/>
                        <a:ext cx="2880320" cy="3236314"/>
                      </a:xfrm>
                      <a:prstGeom prst="rect">
                        <a:avLst/>
                      </a:prstGeom>
                    </p:spPr>
                  </p:pic>
                </p:oleObj>
              </mc:Fallback>
            </mc:AlternateContent>
          </a:graphicData>
        </a:graphic>
      </p:graphicFrame>
    </p:spTree>
    <p:extLst>
      <p:ext uri="{BB962C8B-B14F-4D97-AF65-F5344CB8AC3E}">
        <p14:creationId xmlns:p14="http://schemas.microsoft.com/office/powerpoint/2010/main" val="32817068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graphicFrame>
        <p:nvGraphicFramePr>
          <p:cNvPr id="4" name="内容占位符 3"/>
          <p:cNvGraphicFramePr>
            <a:graphicFrameLocks noGrp="1" noChangeAspect="1"/>
          </p:cNvGraphicFramePr>
          <p:nvPr>
            <p:ph sz="quarter" idx="1"/>
            <p:extLst>
              <p:ext uri="{D42A27DB-BD31-4B8C-83A1-F6EECF244321}">
                <p14:modId xmlns:p14="http://schemas.microsoft.com/office/powerpoint/2010/main" val="1735702174"/>
              </p:ext>
            </p:extLst>
          </p:nvPr>
        </p:nvGraphicFramePr>
        <p:xfrm>
          <a:off x="1043608" y="1700808"/>
          <a:ext cx="6120680" cy="1080120"/>
        </p:xfrm>
        <a:graphic>
          <a:graphicData uri="http://schemas.openxmlformats.org/presentationml/2006/ole">
            <mc:AlternateContent xmlns:mc="http://schemas.openxmlformats.org/markup-compatibility/2006">
              <mc:Choice xmlns:v="urn:schemas-microsoft-com:vml" Requires="v">
                <p:oleObj spid="_x0000_s41986" name="Equation" r:id="rId3" imgW="2590560" imgH="457200" progId="Equation.DSMT4">
                  <p:embed/>
                </p:oleObj>
              </mc:Choice>
              <mc:Fallback>
                <p:oleObj name="Equation" r:id="rId3" imgW="259056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700808"/>
                        <a:ext cx="6120680" cy="108012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211211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a:t>后向算法</a:t>
            </a:r>
          </a:p>
          <a:p>
            <a:endParaRPr lang="zh-CN" altLang="en-US" dirty="0"/>
          </a:p>
        </p:txBody>
      </p:sp>
      <p:sp>
        <p:nvSpPr>
          <p:cNvPr id="2" name="标题 1"/>
          <p:cNvSpPr>
            <a:spLocks noGrp="1"/>
          </p:cNvSpPr>
          <p:nvPr>
            <p:ph type="ctrTitle"/>
          </p:nvPr>
        </p:nvSpPr>
        <p:spPr/>
        <p:txBody>
          <a:bodyPr/>
          <a:lstStyle/>
          <a:p>
            <a:r>
              <a:rPr lang="en-US" altLang="zh-CN" dirty="0" smtClean="0"/>
              <a:t>HMM</a:t>
            </a:r>
            <a:r>
              <a:rPr lang="zh-CN" altLang="en-US" dirty="0" smtClean="0"/>
              <a:t>数学基础</a:t>
            </a:r>
            <a:r>
              <a:rPr lang="en-US" altLang="zh-CN" dirty="0" smtClean="0"/>
              <a:t>3</a:t>
            </a:r>
            <a:endParaRPr lang="zh-CN" altLang="en-US" dirty="0"/>
          </a:p>
        </p:txBody>
      </p:sp>
    </p:spTree>
    <p:extLst>
      <p:ext uri="{BB962C8B-B14F-4D97-AF65-F5344CB8AC3E}">
        <p14:creationId xmlns:p14="http://schemas.microsoft.com/office/powerpoint/2010/main" val="9476709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r>
              <a:rPr lang="zh-CN" altLang="en-US" dirty="0" smtClean="0"/>
              <a:t>模型的第一个问题</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a:latin typeface="Times New Roman" panose="02020603050405020304" pitchFamily="18" charset="0"/>
                <a:cs typeface="Times New Roman" panose="02020603050405020304" pitchFamily="18" charset="0"/>
              </a:rPr>
              <a:t>概率计算问题：给定模型                       ，和观测序列</a:t>
            </a:r>
            <a:r>
              <a:rPr lang="en-US" altLang="zh-CN"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，计算这个序列出现的</a:t>
            </a:r>
            <a:r>
              <a:rPr lang="zh-CN" altLang="en-US" dirty="0" smtClean="0">
                <a:latin typeface="Times New Roman" panose="02020603050405020304" pitchFamily="18" charset="0"/>
                <a:cs typeface="Times New Roman" panose="02020603050405020304" pitchFamily="18" charset="0"/>
              </a:rPr>
              <a:t>概率               。</a:t>
            </a:r>
            <a:endParaRPr lang="en-US" altLang="zh-CN" dirty="0">
              <a:latin typeface="Times New Roman" panose="02020603050405020304" pitchFamily="18" charset="0"/>
              <a:cs typeface="Times New Roman" panose="02020603050405020304" pitchFamily="18" charset="0"/>
            </a:endParaRPr>
          </a:p>
          <a:p>
            <a:pPr>
              <a:lnSpc>
                <a:spcPct val="120000"/>
              </a:lnSpc>
            </a:pPr>
            <a:endParaRPr lang="zh-CN" altLang="en-US" dirty="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625013861"/>
              </p:ext>
            </p:extLst>
          </p:nvPr>
        </p:nvGraphicFramePr>
        <p:xfrm>
          <a:off x="4953000" y="1493838"/>
          <a:ext cx="1828800" cy="563562"/>
        </p:xfrm>
        <a:graphic>
          <a:graphicData uri="http://schemas.openxmlformats.org/presentationml/2006/ole">
            <mc:AlternateContent xmlns:mc="http://schemas.openxmlformats.org/markup-compatibility/2006">
              <mc:Choice xmlns:v="urn:schemas-microsoft-com:vml" Requires="v">
                <p:oleObj spid="_x0000_s43010" name="Equation" r:id="rId3" imgW="825500" imgH="254000" progId="Equation.DSMT4">
                  <p:embed/>
                </p:oleObj>
              </mc:Choice>
              <mc:Fallback>
                <p:oleObj name="Equation" r:id="rId3" imgW="8255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493838"/>
                        <a:ext cx="1828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91711168"/>
              </p:ext>
            </p:extLst>
          </p:nvPr>
        </p:nvGraphicFramePr>
        <p:xfrm>
          <a:off x="5796136" y="1916832"/>
          <a:ext cx="1150098" cy="602432"/>
        </p:xfrm>
        <a:graphic>
          <a:graphicData uri="http://schemas.openxmlformats.org/presentationml/2006/ole">
            <mc:AlternateContent xmlns:mc="http://schemas.openxmlformats.org/markup-compatibility/2006">
              <mc:Choice xmlns:v="urn:schemas-microsoft-com:vml" Requires="v">
                <p:oleObj spid="_x0000_s43011" name="Equation" r:id="rId5" imgW="533160" imgH="279360" progId="Equation.DSMT4">
                  <p:embed/>
                </p:oleObj>
              </mc:Choice>
              <mc:Fallback>
                <p:oleObj name="Equation" r:id="rId5" imgW="533160" imgH="279360" progId="Equation.DSMT4">
                  <p:embed/>
                  <p:pic>
                    <p:nvPicPr>
                      <p:cNvPr id="0" name=""/>
                      <p:cNvPicPr/>
                      <p:nvPr/>
                    </p:nvPicPr>
                    <p:blipFill>
                      <a:blip r:embed="rId6"/>
                      <a:stretch>
                        <a:fillRect/>
                      </a:stretch>
                    </p:blipFill>
                    <p:spPr>
                      <a:xfrm>
                        <a:off x="5796136" y="1916832"/>
                        <a:ext cx="1150098" cy="602432"/>
                      </a:xfrm>
                      <a:prstGeom prst="rect">
                        <a:avLst/>
                      </a:prstGeom>
                    </p:spPr>
                  </p:pic>
                </p:oleObj>
              </mc:Fallback>
            </mc:AlternateContent>
          </a:graphicData>
        </a:graphic>
      </p:graphicFrame>
      <p:pic>
        <p:nvPicPr>
          <p:cNvPr id="8" name="内容占位符 3"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592" y="3356992"/>
            <a:ext cx="7598824" cy="2376264"/>
          </a:xfrm>
          <a:prstGeom prst="rect">
            <a:avLst/>
          </a:prstGeom>
        </p:spPr>
      </p:pic>
    </p:spTree>
    <p:extLst>
      <p:ext uri="{BB962C8B-B14F-4D97-AF65-F5344CB8AC3E}">
        <p14:creationId xmlns:p14="http://schemas.microsoft.com/office/powerpoint/2010/main" val="10892111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前向算法复习</a:t>
            </a:r>
            <a:endParaRPr lang="zh-CN" altLang="en-US" dirty="0"/>
          </a:p>
        </p:txBody>
      </p:sp>
      <p:pic>
        <p:nvPicPr>
          <p:cNvPr id="4" name="内容占位符 3" descr="屏幕剪辑"/>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1560" y="1916832"/>
            <a:ext cx="6315956" cy="4191585"/>
          </a:xfrm>
        </p:spPr>
      </p:pic>
      <p:pic>
        <p:nvPicPr>
          <p:cNvPr id="5" name="内容占位符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608" y="615436"/>
            <a:ext cx="4391872" cy="1373403"/>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2823926950"/>
              </p:ext>
            </p:extLst>
          </p:nvPr>
        </p:nvGraphicFramePr>
        <p:xfrm>
          <a:off x="1475656" y="5949280"/>
          <a:ext cx="4535487" cy="647700"/>
        </p:xfrm>
        <a:graphic>
          <a:graphicData uri="http://schemas.openxmlformats.org/presentationml/2006/ole">
            <mc:AlternateContent xmlns:mc="http://schemas.openxmlformats.org/markup-compatibility/2006">
              <mc:Choice xmlns:v="urn:schemas-microsoft-com:vml" Requires="v">
                <p:oleObj spid="_x0000_s44034" name="Equation" r:id="rId5" imgW="1955520" imgH="279360" progId="Equation.DSMT4">
                  <p:embed/>
                </p:oleObj>
              </mc:Choice>
              <mc:Fallback>
                <p:oleObj name="Equation" r:id="rId5" imgW="1955520" imgH="2793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5949280"/>
                        <a:ext cx="45354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28537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后向算法</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1560" y="1772816"/>
            <a:ext cx="8314900" cy="2600192"/>
          </a:xfrm>
        </p:spPr>
      </p:pic>
      <p:sp>
        <p:nvSpPr>
          <p:cNvPr id="5" name="矩形 4"/>
          <p:cNvSpPr/>
          <p:nvPr/>
        </p:nvSpPr>
        <p:spPr>
          <a:xfrm>
            <a:off x="592538" y="4653136"/>
            <a:ext cx="7992888" cy="1609671"/>
          </a:xfrm>
          <a:prstGeom prst="rect">
            <a:avLst/>
          </a:prstGeom>
        </p:spPr>
        <p:txBody>
          <a:bodyPr wrap="square">
            <a:spAutoFit/>
          </a:bodyPr>
          <a:lstStyle/>
          <a:p>
            <a:pPr marL="274320" indent="-274320">
              <a:lnSpc>
                <a:spcPct val="120000"/>
              </a:lnSpc>
              <a:spcBef>
                <a:spcPts val="580"/>
              </a:spcBef>
              <a:buClr>
                <a:srgbClr val="D34817"/>
              </a:buClr>
              <a:buSzPct val="85000"/>
              <a:buFont typeface="Wingdings 2"/>
              <a:buChar char=""/>
            </a:pPr>
            <a:r>
              <a:rPr lang="zh-CN" altLang="en-US" sz="2600" dirty="0">
                <a:solidFill>
                  <a:prstClr val="black"/>
                </a:solidFill>
              </a:rPr>
              <a:t>前向算法一开始假设只有第一层，即只观测了一次，有一个隐状态和一个可观测状态，逐层往后推。</a:t>
            </a:r>
            <a:endParaRPr lang="en-US" altLang="zh-CN" sz="2600" dirty="0">
              <a:solidFill>
                <a:prstClr val="black"/>
              </a:solidFill>
            </a:endParaRPr>
          </a:p>
          <a:p>
            <a:pPr marL="274320" indent="-274320">
              <a:lnSpc>
                <a:spcPct val="120000"/>
              </a:lnSpc>
              <a:spcBef>
                <a:spcPts val="580"/>
              </a:spcBef>
              <a:buClr>
                <a:srgbClr val="D34817"/>
              </a:buClr>
              <a:buSzPct val="85000"/>
              <a:buFont typeface="Wingdings 2"/>
              <a:buChar char=""/>
            </a:pPr>
            <a:r>
              <a:rPr lang="zh-CN" altLang="en-US" sz="2600" dirty="0">
                <a:solidFill>
                  <a:prstClr val="black"/>
                </a:solidFill>
              </a:rPr>
              <a:t>后向算法一开始假设只有最后一层，逐层往前推。</a:t>
            </a:r>
          </a:p>
        </p:txBody>
      </p:sp>
    </p:spTree>
    <p:extLst>
      <p:ext uri="{BB962C8B-B14F-4D97-AF65-F5344CB8AC3E}">
        <p14:creationId xmlns:p14="http://schemas.microsoft.com/office/powerpoint/2010/main" val="335291195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后向算法</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42198" y="2474928"/>
            <a:ext cx="8206266" cy="2391316"/>
          </a:xfrm>
        </p:spPr>
      </p:pic>
    </p:spTree>
    <p:extLst>
      <p:ext uri="{BB962C8B-B14F-4D97-AF65-F5344CB8AC3E}">
        <p14:creationId xmlns:p14="http://schemas.microsoft.com/office/powerpoint/2010/main" val="364332191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5"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给定     ，定义</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时刻隐状态为</a:t>
            </a:r>
            <a:r>
              <a:rPr lang="en-US" altLang="zh-CN" dirty="0" smtClean="0">
                <a:latin typeface="Times New Roman" panose="02020603050405020304" pitchFamily="18" charset="0"/>
                <a:cs typeface="Times New Roman" panose="02020603050405020304" pitchFamily="18" charset="0"/>
              </a:rPr>
              <a:t>q</a:t>
            </a:r>
            <a:r>
              <a:rPr lang="en-US" altLang="zh-CN" baseline="-25000"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的</a:t>
            </a:r>
            <a:r>
              <a:rPr lang="zh-CN" altLang="en-US" dirty="0">
                <a:latin typeface="Times New Roman" panose="02020603050405020304" pitchFamily="18" charset="0"/>
                <a:cs typeface="Times New Roman" panose="02020603050405020304" pitchFamily="18" charset="0"/>
              </a:rPr>
              <a:t>前提</a:t>
            </a:r>
            <a:r>
              <a:rPr lang="zh-CN" altLang="en-US" dirty="0" smtClean="0">
                <a:latin typeface="Times New Roman" panose="02020603050405020304" pitchFamily="18" charset="0"/>
                <a:cs typeface="Times New Roman" panose="02020603050405020304" pitchFamily="18" charset="0"/>
              </a:rPr>
              <a:t>下，从</a:t>
            </a:r>
            <a:r>
              <a:rPr lang="en-US" altLang="zh-CN" dirty="0" smtClean="0">
                <a:latin typeface="Times New Roman" panose="02020603050405020304" pitchFamily="18" charset="0"/>
                <a:cs typeface="Times New Roman" panose="02020603050405020304" pitchFamily="18" charset="0"/>
              </a:rPr>
              <a:t>t+1</a:t>
            </a:r>
            <a:r>
              <a:rPr lang="zh-CN" altLang="en-US" dirty="0" smtClean="0">
                <a:latin typeface="Times New Roman" panose="02020603050405020304" pitchFamily="18" charset="0"/>
                <a:cs typeface="Times New Roman" panose="02020603050405020304" pitchFamily="18" charset="0"/>
              </a:rPr>
              <a:t>时刻到</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时刻的观测序列为                          的概率为后向概率，记作</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那么，根据定义有最后一个时刻的后向概率为</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对于</a:t>
            </a:r>
            <a:r>
              <a:rPr lang="en-US" altLang="zh-CN" dirty="0" smtClean="0">
                <a:latin typeface="Times New Roman" panose="02020603050405020304" pitchFamily="18" charset="0"/>
                <a:cs typeface="Times New Roman" panose="02020603050405020304" pitchFamily="18" charset="0"/>
              </a:rPr>
              <a:t>t=T-1,T-2,…,1,</a:t>
            </a:r>
            <a:r>
              <a:rPr lang="zh-CN" altLang="en-US" dirty="0" smtClean="0">
                <a:latin typeface="Times New Roman" panose="02020603050405020304" pitchFamily="18" charset="0"/>
                <a:cs typeface="Times New Roman" panose="02020603050405020304" pitchFamily="18" charset="0"/>
              </a:rPr>
              <a:t>有：</a:t>
            </a:r>
            <a:endParaRPr lang="zh-CN" altLang="en-US" dirty="0">
              <a:latin typeface="Times New Roman" panose="02020603050405020304" pitchFamily="18" charset="0"/>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340775712"/>
              </p:ext>
            </p:extLst>
          </p:nvPr>
        </p:nvGraphicFramePr>
        <p:xfrm>
          <a:off x="1979613" y="1557338"/>
          <a:ext cx="320675" cy="409575"/>
        </p:xfrm>
        <a:graphic>
          <a:graphicData uri="http://schemas.openxmlformats.org/presentationml/2006/ole">
            <mc:AlternateContent xmlns:mc="http://schemas.openxmlformats.org/markup-compatibility/2006">
              <mc:Choice xmlns:v="urn:schemas-microsoft-com:vml" Requires="v">
                <p:oleObj spid="_x0000_s45058" name="Equation" r:id="rId3" imgW="139680" imgH="177480" progId="Equation.DSMT4">
                  <p:embed/>
                </p:oleObj>
              </mc:Choice>
              <mc:Fallback>
                <p:oleObj name="Equation" r:id="rId3" imgW="13968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557338"/>
                        <a:ext cx="320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42240716"/>
              </p:ext>
            </p:extLst>
          </p:nvPr>
        </p:nvGraphicFramePr>
        <p:xfrm>
          <a:off x="4788024" y="1916832"/>
          <a:ext cx="2144713" cy="576262"/>
        </p:xfrm>
        <a:graphic>
          <a:graphicData uri="http://schemas.openxmlformats.org/presentationml/2006/ole">
            <mc:AlternateContent xmlns:mc="http://schemas.openxmlformats.org/markup-compatibility/2006">
              <mc:Choice xmlns:v="urn:schemas-microsoft-com:vml" Requires="v">
                <p:oleObj spid="_x0000_s45059" name="Equation" r:id="rId5" imgW="850680" imgH="228600" progId="Equation.DSMT4">
                  <p:embed/>
                </p:oleObj>
              </mc:Choice>
              <mc:Fallback>
                <p:oleObj name="Equation" r:id="rId5" imgW="850680" imgH="228600" progId="Equation.DSMT4">
                  <p:embed/>
                  <p:pic>
                    <p:nvPicPr>
                      <p:cNvPr id="0" name=""/>
                      <p:cNvPicPr>
                        <a:picLocks noChangeAspect="1" noChangeArrowheads="1"/>
                      </p:cNvPicPr>
                      <p:nvPr/>
                    </p:nvPicPr>
                    <p:blipFill>
                      <a:blip r:embed="rId6"/>
                      <a:srcRect/>
                      <a:stretch>
                        <a:fillRect/>
                      </a:stretch>
                    </p:blipFill>
                    <p:spPr bwMode="auto">
                      <a:xfrm>
                        <a:off x="4788024" y="1916832"/>
                        <a:ext cx="21447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506548754"/>
              </p:ext>
            </p:extLst>
          </p:nvPr>
        </p:nvGraphicFramePr>
        <p:xfrm>
          <a:off x="2220913" y="2924175"/>
          <a:ext cx="4918075" cy="647700"/>
        </p:xfrm>
        <a:graphic>
          <a:graphicData uri="http://schemas.openxmlformats.org/presentationml/2006/ole">
            <mc:AlternateContent xmlns:mc="http://schemas.openxmlformats.org/markup-compatibility/2006">
              <mc:Choice xmlns:v="urn:schemas-microsoft-com:vml" Requires="v">
                <p:oleObj spid="_x0000_s45060" name="Equation" r:id="rId7" imgW="2120760" imgH="279360" progId="Equation.DSMT4">
                  <p:embed/>
                </p:oleObj>
              </mc:Choice>
              <mc:Fallback>
                <p:oleObj name="Equation" r:id="rId7" imgW="2120760" imgH="279360" progId="Equation.DSMT4">
                  <p:embed/>
                  <p:pic>
                    <p:nvPicPr>
                      <p:cNvPr id="0" name=""/>
                      <p:cNvPicPr>
                        <a:picLocks noChangeAspect="1" noChangeArrowheads="1"/>
                      </p:cNvPicPr>
                      <p:nvPr/>
                    </p:nvPicPr>
                    <p:blipFill>
                      <a:blip r:embed="rId8"/>
                      <a:srcRect/>
                      <a:stretch>
                        <a:fillRect/>
                      </a:stretch>
                    </p:blipFill>
                    <p:spPr bwMode="auto">
                      <a:xfrm>
                        <a:off x="2220913" y="2924175"/>
                        <a:ext cx="49180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871899772"/>
              </p:ext>
            </p:extLst>
          </p:nvPr>
        </p:nvGraphicFramePr>
        <p:xfrm>
          <a:off x="4211960" y="4077072"/>
          <a:ext cx="1384300" cy="588962"/>
        </p:xfrm>
        <a:graphic>
          <a:graphicData uri="http://schemas.openxmlformats.org/presentationml/2006/ole">
            <mc:AlternateContent xmlns:mc="http://schemas.openxmlformats.org/markup-compatibility/2006">
              <mc:Choice xmlns:v="urn:schemas-microsoft-com:vml" Requires="v">
                <p:oleObj spid="_x0000_s45061" name="Equation" r:id="rId9" imgW="596880" imgH="253800" progId="Equation.DSMT4">
                  <p:embed/>
                </p:oleObj>
              </mc:Choice>
              <mc:Fallback>
                <p:oleObj name="Equation" r:id="rId9" imgW="596880" imgH="253800" progId="Equation.DSMT4">
                  <p:embed/>
                  <p:pic>
                    <p:nvPicPr>
                      <p:cNvPr id="0" name=""/>
                      <p:cNvPicPr>
                        <a:picLocks noChangeAspect="1" noChangeArrowheads="1"/>
                      </p:cNvPicPr>
                      <p:nvPr/>
                    </p:nvPicPr>
                    <p:blipFill>
                      <a:blip r:embed="rId10"/>
                      <a:srcRect/>
                      <a:stretch>
                        <a:fillRect/>
                      </a:stretch>
                    </p:blipFill>
                    <p:spPr bwMode="auto">
                      <a:xfrm>
                        <a:off x="4211960" y="4077072"/>
                        <a:ext cx="1384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722520030"/>
              </p:ext>
            </p:extLst>
          </p:nvPr>
        </p:nvGraphicFramePr>
        <p:xfrm>
          <a:off x="2915816" y="5301208"/>
          <a:ext cx="3950153" cy="1080120"/>
        </p:xfrm>
        <a:graphic>
          <a:graphicData uri="http://schemas.openxmlformats.org/presentationml/2006/ole">
            <mc:AlternateContent xmlns:mc="http://schemas.openxmlformats.org/markup-compatibility/2006">
              <mc:Choice xmlns:v="urn:schemas-microsoft-com:vml" Requires="v">
                <p:oleObj spid="_x0000_s45062" name="Equation" r:id="rId11" imgW="1625400" imgH="444240" progId="Equation.DSMT4">
                  <p:embed/>
                </p:oleObj>
              </mc:Choice>
              <mc:Fallback>
                <p:oleObj name="Equation" r:id="rId11" imgW="1625400" imgH="444240" progId="Equation.DSMT4">
                  <p:embed/>
                  <p:pic>
                    <p:nvPicPr>
                      <p:cNvPr id="0" name=""/>
                      <p:cNvPicPr/>
                      <p:nvPr/>
                    </p:nvPicPr>
                    <p:blipFill>
                      <a:blip r:embed="rId12"/>
                      <a:stretch>
                        <a:fillRect/>
                      </a:stretch>
                    </p:blipFill>
                    <p:spPr>
                      <a:xfrm>
                        <a:off x="2915816" y="5301208"/>
                        <a:ext cx="3950153" cy="1080120"/>
                      </a:xfrm>
                      <a:prstGeom prst="rect">
                        <a:avLst/>
                      </a:prstGeom>
                    </p:spPr>
                  </p:pic>
                </p:oleObj>
              </mc:Fallback>
            </mc:AlternateContent>
          </a:graphicData>
        </a:graphic>
      </p:graphicFrame>
    </p:spTree>
    <p:extLst>
      <p:ext uri="{BB962C8B-B14F-4D97-AF65-F5344CB8AC3E}">
        <p14:creationId xmlns:p14="http://schemas.microsoft.com/office/powerpoint/2010/main" val="1424788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引入隐变量</a:t>
            </a:r>
            <a:endParaRPr lang="zh-CN" altLang="en-US" dirty="0"/>
          </a:p>
        </p:txBody>
      </p:sp>
      <p:sp>
        <p:nvSpPr>
          <p:cNvPr id="3" name="内容占位符 2"/>
          <p:cNvSpPr>
            <a:spLocks noGrp="1"/>
          </p:cNvSpPr>
          <p:nvPr>
            <p:ph sz="quarter" idx="1"/>
          </p:nvPr>
        </p:nvSpPr>
        <p:spPr/>
        <p:txBody>
          <a:bodyPr>
            <a:normAutofit/>
          </a:bodyPr>
          <a:lstStyle/>
          <a:p>
            <a:pPr>
              <a:lnSpc>
                <a:spcPct val="120000"/>
              </a:lnSpc>
            </a:pPr>
            <a:r>
              <a:rPr lang="zh-CN" altLang="en-US" dirty="0">
                <a:latin typeface="Times New Roman" panose="02020603050405020304" pitchFamily="18" charset="0"/>
                <a:cs typeface="Times New Roman" panose="02020603050405020304" pitchFamily="18" charset="0"/>
              </a:rPr>
              <a:t>比如我们如果认为“隐马尔可夫”是一个词，那么“隐”的构词位置是</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，“夫”的构词位置是</a:t>
            </a:r>
            <a:r>
              <a:rPr lang="en-US" altLang="zh-CN" dirty="0" smtClean="0">
                <a:latin typeface="Times New Roman" panose="02020603050405020304" pitchFamily="18" charset="0"/>
                <a:cs typeface="Times New Roman" panose="02020603050405020304" pitchFamily="18" charset="0"/>
              </a:rPr>
              <a:t>E</a:t>
            </a:r>
            <a:r>
              <a:rPr lang="zh-CN" altLang="en-US" dirty="0" smtClean="0">
                <a:latin typeface="Times New Roman" panose="02020603050405020304" pitchFamily="18" charset="0"/>
                <a:cs typeface="Times New Roman" panose="02020603050405020304" pitchFamily="18" charset="0"/>
              </a:rPr>
              <a:t>，“马”，“尔”，“可”，“夫”的构词位置均为</a:t>
            </a:r>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，如果认为“是”是一个词，那么其构词位置为</a:t>
            </a:r>
            <a:r>
              <a:rPr lang="en-US" altLang="zh-CN" dirty="0" smtClean="0">
                <a:latin typeface="Times New Roman" panose="02020603050405020304" pitchFamily="18" charset="0"/>
                <a:cs typeface="Times New Roman" panose="02020603050405020304" pitchFamily="18" charset="0"/>
              </a:rPr>
              <a:t>S</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每一个</a:t>
            </a:r>
            <a:r>
              <a:rPr lang="zh-CN" altLang="en-US" dirty="0" smtClean="0">
                <a:latin typeface="Times New Roman" panose="02020603050405020304" pitchFamily="18" charset="0"/>
                <a:cs typeface="Times New Roman" panose="02020603050405020304" pitchFamily="18" charset="0"/>
              </a:rPr>
              <a:t>字都有一个构词位置，且每一个字只有一个构词位置，不会出现，一个字即使</a:t>
            </a:r>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，又是</a:t>
            </a:r>
            <a:r>
              <a:rPr lang="en-US" altLang="zh-CN" dirty="0" smtClean="0">
                <a:latin typeface="Times New Roman" panose="02020603050405020304" pitchFamily="18" charset="0"/>
                <a:cs typeface="Times New Roman" panose="02020603050405020304" pitchFamily="18" charset="0"/>
              </a:rPr>
              <a:t>E</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由于拿到一个待分词的句子时，我们只能观测到所有的字</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包括标点等</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，而在分词完毕前</a:t>
            </a:r>
            <a:r>
              <a:rPr lang="zh-CN" altLang="en-US" dirty="0">
                <a:latin typeface="Times New Roman" panose="02020603050405020304" pitchFamily="18" charset="0"/>
                <a:cs typeface="Times New Roman" panose="02020603050405020304" pitchFamily="18" charset="0"/>
              </a:rPr>
              <a:t>无法</a:t>
            </a:r>
            <a:r>
              <a:rPr lang="zh-CN" altLang="en-US" dirty="0" smtClean="0">
                <a:latin typeface="Times New Roman" panose="02020603050405020304" pitchFamily="18" charset="0"/>
                <a:cs typeface="Times New Roman" panose="02020603050405020304" pitchFamily="18" charset="0"/>
              </a:rPr>
              <a:t>观测到</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9144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为什么是</a:t>
            </a:r>
            <a:endParaRPr lang="zh-CN" altLang="en-US" dirty="0"/>
          </a:p>
        </p:txBody>
      </p:sp>
      <p:sp>
        <p:nvSpPr>
          <p:cNvPr id="3" name="内容占位符 2"/>
          <p:cNvSpPr>
            <a:spLocks noGrp="1"/>
          </p:cNvSpPr>
          <p:nvPr>
            <p:ph sz="quarter" idx="1"/>
          </p:nvPr>
        </p:nvSpPr>
        <p:spPr>
          <a:xfrm>
            <a:off x="611560" y="1447800"/>
            <a:ext cx="8280920" cy="5410200"/>
          </a:xfrm>
        </p:spPr>
        <p:txBody>
          <a:bodyPr>
            <a:normAutofit/>
          </a:bodyPr>
          <a:lstStyle/>
          <a:p>
            <a:pPr>
              <a:lnSpc>
                <a:spcPct val="120000"/>
              </a:lnSpc>
            </a:pPr>
            <a:r>
              <a:rPr lang="zh-CN" altLang="en-US" dirty="0" smtClean="0">
                <a:latin typeface="Times New Roman" panose="02020603050405020304" pitchFamily="18" charset="0"/>
                <a:cs typeface="Times New Roman" panose="02020603050405020304" pitchFamily="18" charset="0"/>
              </a:rPr>
              <a:t>比如有一个观测序列“红白红白红红红红白白白”，现在已经知道                                  ，需要求          。</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首先          表示的是如果给定第八次取球是从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号盒中取，并且第九次以后的观测序列为“白白白”这个事件的概率。</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这个事件由三部分组成：</a:t>
            </a:r>
            <a:endParaRPr lang="en-US" altLang="zh-CN" dirty="0" smtClean="0">
              <a:latin typeface="Times New Roman" panose="02020603050405020304" pitchFamily="18" charset="0"/>
              <a:cs typeface="Times New Roman" panose="02020603050405020304" pitchFamily="18" charset="0"/>
            </a:endParaRPr>
          </a:p>
          <a:p>
            <a:pPr marL="993600">
              <a:lnSpc>
                <a:spcPct val="120000"/>
              </a:lnSpc>
            </a:pPr>
            <a:r>
              <a:rPr lang="zh-CN" altLang="en-US" sz="2400" dirty="0" smtClean="0">
                <a:solidFill>
                  <a:srgbClr val="FF0000"/>
                </a:solidFill>
                <a:latin typeface="Times New Roman" panose="02020603050405020304" pitchFamily="18" charset="0"/>
                <a:cs typeface="Times New Roman" panose="02020603050405020304" pitchFamily="18" charset="0"/>
              </a:rPr>
              <a:t>给定第八次</a:t>
            </a:r>
            <a:r>
              <a:rPr lang="zh-CN" altLang="en-US" sz="2400" dirty="0">
                <a:solidFill>
                  <a:srgbClr val="FF0000"/>
                </a:solidFill>
                <a:latin typeface="Times New Roman" panose="02020603050405020304" pitchFamily="18" charset="0"/>
                <a:cs typeface="Times New Roman" panose="02020603050405020304" pitchFamily="18" charset="0"/>
              </a:rPr>
              <a:t>取球是从</a:t>
            </a:r>
            <a:r>
              <a:rPr lang="en-US" altLang="zh-CN" sz="2400" dirty="0">
                <a:solidFill>
                  <a:srgbClr val="FF0000"/>
                </a:solidFill>
                <a:latin typeface="Times New Roman" panose="02020603050405020304" pitchFamily="18" charset="0"/>
                <a:cs typeface="Times New Roman" panose="02020603050405020304" pitchFamily="18" charset="0"/>
              </a:rPr>
              <a:t>1</a:t>
            </a:r>
            <a:r>
              <a:rPr lang="zh-CN" altLang="en-US" sz="2400" dirty="0">
                <a:solidFill>
                  <a:srgbClr val="FF0000"/>
                </a:solidFill>
                <a:latin typeface="Times New Roman" panose="02020603050405020304" pitchFamily="18" charset="0"/>
                <a:cs typeface="Times New Roman" panose="02020603050405020304" pitchFamily="18" charset="0"/>
              </a:rPr>
              <a:t>号盒中</a:t>
            </a:r>
            <a:r>
              <a:rPr lang="zh-CN" altLang="en-US" sz="2400" dirty="0" smtClean="0">
                <a:solidFill>
                  <a:srgbClr val="FF0000"/>
                </a:solidFill>
                <a:latin typeface="Times New Roman" panose="02020603050405020304" pitchFamily="18" charset="0"/>
                <a:cs typeface="Times New Roman" panose="02020603050405020304" pitchFamily="18" charset="0"/>
              </a:rPr>
              <a:t>取，第九次</a:t>
            </a:r>
            <a:r>
              <a:rPr lang="zh-CN" altLang="en-US" sz="2400" dirty="0">
                <a:solidFill>
                  <a:srgbClr val="FF0000"/>
                </a:solidFill>
                <a:latin typeface="Times New Roman" panose="02020603050405020304" pitchFamily="18" charset="0"/>
                <a:cs typeface="Times New Roman" panose="02020603050405020304" pitchFamily="18" charset="0"/>
              </a:rPr>
              <a:t>取球是从</a:t>
            </a:r>
            <a:r>
              <a:rPr lang="en-US" altLang="zh-CN" sz="2400" dirty="0">
                <a:solidFill>
                  <a:srgbClr val="FF0000"/>
                </a:solidFill>
                <a:latin typeface="Times New Roman" panose="02020603050405020304" pitchFamily="18" charset="0"/>
                <a:cs typeface="Times New Roman" panose="02020603050405020304" pitchFamily="18" charset="0"/>
              </a:rPr>
              <a:t>1</a:t>
            </a:r>
            <a:r>
              <a:rPr lang="zh-CN" altLang="en-US" sz="2400" dirty="0">
                <a:solidFill>
                  <a:srgbClr val="FF0000"/>
                </a:solidFill>
                <a:latin typeface="Times New Roman" panose="02020603050405020304" pitchFamily="18" charset="0"/>
                <a:cs typeface="Times New Roman" panose="02020603050405020304" pitchFamily="18" charset="0"/>
              </a:rPr>
              <a:t>号盒中</a:t>
            </a:r>
            <a:r>
              <a:rPr lang="zh-CN" altLang="en-US" sz="2400" dirty="0" smtClean="0">
                <a:solidFill>
                  <a:srgbClr val="FF0000"/>
                </a:solidFill>
                <a:latin typeface="Times New Roman" panose="02020603050405020304" pitchFamily="18" charset="0"/>
                <a:cs typeface="Times New Roman" panose="02020603050405020304" pitchFamily="18" charset="0"/>
              </a:rPr>
              <a:t>取，</a:t>
            </a:r>
            <a:r>
              <a:rPr lang="zh-CN" altLang="en-US" sz="2400" dirty="0">
                <a:solidFill>
                  <a:srgbClr val="FF0000"/>
                </a:solidFill>
                <a:latin typeface="Times New Roman" panose="02020603050405020304" pitchFamily="18" charset="0"/>
                <a:cs typeface="Times New Roman" panose="02020603050405020304" pitchFamily="18" charset="0"/>
              </a:rPr>
              <a:t>并且第九次以后的观测序列为</a:t>
            </a:r>
            <a:r>
              <a:rPr lang="zh-CN" altLang="en-US" sz="2400" dirty="0" smtClean="0">
                <a:solidFill>
                  <a:srgbClr val="FF0000"/>
                </a:solidFill>
                <a:latin typeface="Times New Roman" panose="02020603050405020304" pitchFamily="18" charset="0"/>
                <a:cs typeface="Times New Roman" panose="02020603050405020304" pitchFamily="18" charset="0"/>
              </a:rPr>
              <a:t>“白白白”；</a:t>
            </a:r>
            <a:endParaRPr lang="en-US" altLang="zh-CN" sz="2400" dirty="0" smtClean="0">
              <a:solidFill>
                <a:srgbClr val="FF0000"/>
              </a:solidFill>
              <a:latin typeface="Times New Roman" panose="02020603050405020304" pitchFamily="18" charset="0"/>
              <a:cs typeface="Times New Roman" panose="02020603050405020304" pitchFamily="18" charset="0"/>
            </a:endParaRPr>
          </a:p>
          <a:p>
            <a:pPr marL="993600">
              <a:lnSpc>
                <a:spcPct val="120000"/>
              </a:lnSpc>
            </a:pPr>
            <a:r>
              <a:rPr lang="zh-CN" altLang="en-US" sz="2400" dirty="0" smtClean="0">
                <a:latin typeface="Times New Roman" panose="02020603050405020304" pitchFamily="18" charset="0"/>
                <a:cs typeface="Times New Roman" panose="02020603050405020304" pitchFamily="18" charset="0"/>
              </a:rPr>
              <a:t>给定第八</a:t>
            </a:r>
            <a:r>
              <a:rPr lang="zh-CN" altLang="en-US" sz="2400" dirty="0">
                <a:latin typeface="Times New Roman" panose="02020603050405020304" pitchFamily="18" charset="0"/>
                <a:cs typeface="Times New Roman" panose="02020603050405020304" pitchFamily="18" charset="0"/>
              </a:rPr>
              <a:t>次取球是从</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号盒中取，第九次取球是</a:t>
            </a:r>
            <a:r>
              <a:rPr lang="zh-CN" altLang="en-US" sz="2400" dirty="0" smtClean="0">
                <a:latin typeface="Times New Roman" panose="02020603050405020304" pitchFamily="18" charset="0"/>
                <a:cs typeface="Times New Roman" panose="02020603050405020304" pitchFamily="18" charset="0"/>
              </a:rPr>
              <a:t>从</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号</a:t>
            </a:r>
            <a:r>
              <a:rPr lang="zh-CN" altLang="en-US" sz="2400" dirty="0">
                <a:latin typeface="Times New Roman" panose="02020603050405020304" pitchFamily="18" charset="0"/>
                <a:cs typeface="Times New Roman" panose="02020603050405020304" pitchFamily="18" charset="0"/>
              </a:rPr>
              <a:t>盒中取，并且第九次以后的观测序列为“白白白”</a:t>
            </a:r>
            <a:r>
              <a:rPr lang="zh-CN" altLang="en-US" sz="2400"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989194262"/>
              </p:ext>
            </p:extLst>
          </p:nvPr>
        </p:nvGraphicFramePr>
        <p:xfrm>
          <a:off x="3131840" y="476672"/>
          <a:ext cx="3949700" cy="1081087"/>
        </p:xfrm>
        <a:graphic>
          <a:graphicData uri="http://schemas.openxmlformats.org/presentationml/2006/ole">
            <mc:AlternateContent xmlns:mc="http://schemas.openxmlformats.org/markup-compatibility/2006">
              <mc:Choice xmlns:v="urn:schemas-microsoft-com:vml" Requires="v">
                <p:oleObj spid="_x0000_s46082" name="Equation" r:id="rId3" imgW="1625400" imgH="444240" progId="Equation.DSMT4">
                  <p:embed/>
                </p:oleObj>
              </mc:Choice>
              <mc:Fallback>
                <p:oleObj name="Equation" r:id="rId3" imgW="162540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76672"/>
                        <a:ext cx="39497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3694897"/>
              </p:ext>
            </p:extLst>
          </p:nvPr>
        </p:nvGraphicFramePr>
        <p:xfrm>
          <a:off x="3131840" y="1988840"/>
          <a:ext cx="2520950" cy="512762"/>
        </p:xfrm>
        <a:graphic>
          <a:graphicData uri="http://schemas.openxmlformats.org/presentationml/2006/ole">
            <mc:AlternateContent xmlns:mc="http://schemas.openxmlformats.org/markup-compatibility/2006">
              <mc:Choice xmlns:v="urn:schemas-microsoft-com:vml" Requires="v">
                <p:oleObj spid="_x0000_s46083" name="Equation" r:id="rId5" imgW="1244520" imgH="253800" progId="Equation.DSMT4">
                  <p:embed/>
                </p:oleObj>
              </mc:Choice>
              <mc:Fallback>
                <p:oleObj name="Equation" r:id="rId5" imgW="1244520" imgH="253800" progId="Equation.DSMT4">
                  <p:embed/>
                  <p:pic>
                    <p:nvPicPr>
                      <p:cNvPr id="0" name=""/>
                      <p:cNvPicPr>
                        <a:picLocks noChangeAspect="1" noChangeArrowheads="1"/>
                      </p:cNvPicPr>
                      <p:nvPr/>
                    </p:nvPicPr>
                    <p:blipFill>
                      <a:blip r:embed="rId6"/>
                      <a:srcRect/>
                      <a:stretch>
                        <a:fillRect/>
                      </a:stretch>
                    </p:blipFill>
                    <p:spPr bwMode="auto">
                      <a:xfrm>
                        <a:off x="3131840" y="1988840"/>
                        <a:ext cx="2520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85564854"/>
              </p:ext>
            </p:extLst>
          </p:nvPr>
        </p:nvGraphicFramePr>
        <p:xfrm>
          <a:off x="7164288" y="1988840"/>
          <a:ext cx="730561" cy="487041"/>
        </p:xfrm>
        <a:graphic>
          <a:graphicData uri="http://schemas.openxmlformats.org/presentationml/2006/ole">
            <mc:AlternateContent xmlns:mc="http://schemas.openxmlformats.org/markup-compatibility/2006">
              <mc:Choice xmlns:v="urn:schemas-microsoft-com:vml" Requires="v">
                <p:oleObj spid="_x0000_s46084" name="Equation" r:id="rId7" imgW="380880" imgH="253800" progId="Equation.DSMT4">
                  <p:embed/>
                </p:oleObj>
              </mc:Choice>
              <mc:Fallback>
                <p:oleObj name="Equation" r:id="rId7" imgW="380880" imgH="253800" progId="Equation.DSMT4">
                  <p:embed/>
                  <p:pic>
                    <p:nvPicPr>
                      <p:cNvPr id="0" name=""/>
                      <p:cNvPicPr/>
                      <p:nvPr/>
                    </p:nvPicPr>
                    <p:blipFill>
                      <a:blip r:embed="rId8"/>
                      <a:stretch>
                        <a:fillRect/>
                      </a:stretch>
                    </p:blipFill>
                    <p:spPr>
                      <a:xfrm>
                        <a:off x="7164288" y="1988840"/>
                        <a:ext cx="730561" cy="487041"/>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76961687"/>
              </p:ext>
            </p:extLst>
          </p:nvPr>
        </p:nvGraphicFramePr>
        <p:xfrm>
          <a:off x="1691680" y="2509590"/>
          <a:ext cx="730250" cy="487362"/>
        </p:xfrm>
        <a:graphic>
          <a:graphicData uri="http://schemas.openxmlformats.org/presentationml/2006/ole">
            <mc:AlternateContent xmlns:mc="http://schemas.openxmlformats.org/markup-compatibility/2006">
              <mc:Choice xmlns:v="urn:schemas-microsoft-com:vml" Requires="v">
                <p:oleObj spid="_x0000_s46085" name="Equation" r:id="rId9" imgW="380880" imgH="253800" progId="Equation.DSMT4">
                  <p:embed/>
                </p:oleObj>
              </mc:Choice>
              <mc:Fallback>
                <p:oleObj name="Equation" r:id="rId9" imgW="380880" imgH="253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1680" y="2509590"/>
                        <a:ext cx="7302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090615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为什么是</a:t>
            </a:r>
            <a:endParaRPr lang="zh-CN" altLang="en-US" dirty="0"/>
          </a:p>
        </p:txBody>
      </p:sp>
      <p:sp>
        <p:nvSpPr>
          <p:cNvPr id="3" name="内容占位符 2"/>
          <p:cNvSpPr>
            <a:spLocks noGrp="1"/>
          </p:cNvSpPr>
          <p:nvPr>
            <p:ph sz="quarter" idx="1"/>
          </p:nvPr>
        </p:nvSpPr>
        <p:spPr>
          <a:xfrm>
            <a:off x="914400" y="1447800"/>
            <a:ext cx="7772400" cy="5221560"/>
          </a:xfrm>
        </p:spPr>
        <p:txBody>
          <a:bodyPr>
            <a:normAutofit/>
          </a:bodyPr>
          <a:lstStyle/>
          <a:p>
            <a:pPr marL="993600">
              <a:lnSpc>
                <a:spcPct val="120000"/>
              </a:lnSpc>
            </a:pPr>
            <a:r>
              <a:rPr lang="zh-CN" altLang="en-US" sz="2400" dirty="0" smtClean="0">
                <a:latin typeface="Times New Roman" panose="02020603050405020304" pitchFamily="18" charset="0"/>
                <a:cs typeface="Times New Roman" panose="02020603050405020304" pitchFamily="18" charset="0"/>
              </a:rPr>
              <a:t>给定第八</a:t>
            </a:r>
            <a:r>
              <a:rPr lang="zh-CN" altLang="en-US" sz="2400" dirty="0">
                <a:latin typeface="Times New Roman" panose="02020603050405020304" pitchFamily="18" charset="0"/>
                <a:cs typeface="Times New Roman" panose="02020603050405020304" pitchFamily="18" charset="0"/>
              </a:rPr>
              <a:t>次取球是</a:t>
            </a:r>
            <a:r>
              <a:rPr lang="zh-CN" altLang="en-US" sz="2400" dirty="0" smtClean="0">
                <a:latin typeface="Times New Roman" panose="02020603050405020304" pitchFamily="18" charset="0"/>
                <a:cs typeface="Times New Roman" panose="02020603050405020304" pitchFamily="18" charset="0"/>
              </a:rPr>
              <a:t>从</a:t>
            </a:r>
            <a:r>
              <a:rPr lang="en-US" altLang="zh-CN" sz="2400" dirty="0" smtClean="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号盒中取，第九次取球是从</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号盒中取，并且第九次以后的观测序列为“白白白”。</a:t>
            </a:r>
            <a:endParaRPr lang="en-US" altLang="zh-CN" sz="2400" dirty="0">
              <a:latin typeface="Times New Roman" panose="02020603050405020304" pitchFamily="18" charset="0"/>
              <a:cs typeface="Times New Roman" panose="02020603050405020304" pitchFamily="18" charset="0"/>
            </a:endParaRPr>
          </a:p>
          <a:p>
            <a:pPr>
              <a:lnSpc>
                <a:spcPct val="120000"/>
              </a:lnSpc>
            </a:pPr>
            <a:r>
              <a:rPr lang="zh-CN" altLang="en-US" dirty="0">
                <a:solidFill>
                  <a:srgbClr val="FF0000"/>
                </a:solidFill>
                <a:latin typeface="Times New Roman" panose="02020603050405020304" pitchFamily="18" charset="0"/>
                <a:cs typeface="Times New Roman" panose="02020603050405020304" pitchFamily="18" charset="0"/>
              </a:rPr>
              <a:t>这三</a:t>
            </a:r>
            <a:r>
              <a:rPr lang="zh-CN" altLang="en-US" dirty="0" smtClean="0">
                <a:solidFill>
                  <a:srgbClr val="FF0000"/>
                </a:solidFill>
                <a:latin typeface="Times New Roman" panose="02020603050405020304" pitchFamily="18" charset="0"/>
                <a:cs typeface="Times New Roman" panose="02020603050405020304" pitchFamily="18" charset="0"/>
              </a:rPr>
              <a:t>部分</a:t>
            </a:r>
            <a:r>
              <a:rPr lang="zh-CN" altLang="en-US" dirty="0" smtClean="0">
                <a:latin typeface="Times New Roman" panose="02020603050405020304" pitchFamily="18" charset="0"/>
                <a:cs typeface="Times New Roman" panose="02020603050405020304" pitchFamily="18" charset="0"/>
              </a:rPr>
              <a:t>中，</a:t>
            </a:r>
            <a:r>
              <a:rPr lang="zh-CN" altLang="en-US" dirty="0" smtClean="0">
                <a:solidFill>
                  <a:srgbClr val="FF0000"/>
                </a:solidFill>
                <a:latin typeface="Times New Roman" panose="02020603050405020304" pitchFamily="18" charset="0"/>
                <a:cs typeface="Times New Roman" panose="02020603050405020304" pitchFamily="18" charset="0"/>
              </a:rPr>
              <a:t>第一部分</a:t>
            </a:r>
            <a:r>
              <a:rPr lang="zh-CN" altLang="en-US" dirty="0" smtClean="0">
                <a:latin typeface="Times New Roman" panose="02020603050405020304" pitchFamily="18" charset="0"/>
                <a:cs typeface="Times New Roman" panose="02020603050405020304" pitchFamily="18" charset="0"/>
              </a:rPr>
              <a:t>：给定第八</a:t>
            </a:r>
            <a:r>
              <a:rPr lang="zh-CN" altLang="en-US" dirty="0">
                <a:latin typeface="Times New Roman" panose="02020603050405020304" pitchFamily="18" charset="0"/>
                <a:cs typeface="Times New Roman" panose="02020603050405020304" pitchFamily="18" charset="0"/>
              </a:rPr>
              <a:t>次取球是从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号盒中取，第九次取球是从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号盒中取，并且第九次以后的观测序列为</a:t>
            </a:r>
            <a:r>
              <a:rPr lang="zh-CN" altLang="en-US" dirty="0" smtClean="0">
                <a:latin typeface="Times New Roman" panose="02020603050405020304" pitchFamily="18" charset="0"/>
                <a:cs typeface="Times New Roman" panose="02020603050405020304" pitchFamily="18" charset="0"/>
              </a:rPr>
              <a:t>“白白白”可以表述为：给定第八</a:t>
            </a:r>
            <a:r>
              <a:rPr lang="zh-CN" altLang="en-US" dirty="0">
                <a:latin typeface="Times New Roman" panose="02020603050405020304" pitchFamily="18" charset="0"/>
                <a:cs typeface="Times New Roman" panose="02020603050405020304" pitchFamily="18" charset="0"/>
              </a:rPr>
              <a:t>次取球是从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号盒中取，第九次取球是从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号盒中</a:t>
            </a:r>
            <a:r>
              <a:rPr lang="zh-CN" altLang="en-US" dirty="0" smtClean="0">
                <a:latin typeface="Times New Roman" panose="02020603050405020304" pitchFamily="18" charset="0"/>
                <a:cs typeface="Times New Roman" panose="02020603050405020304" pitchFamily="18" charset="0"/>
              </a:rPr>
              <a:t>取且取到了白球，同时第十次和第十一次取到的是白球和白球。</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给定第八</a:t>
            </a:r>
            <a:r>
              <a:rPr lang="zh-CN" altLang="en-US" dirty="0">
                <a:latin typeface="Times New Roman" panose="02020603050405020304" pitchFamily="18" charset="0"/>
                <a:cs typeface="Times New Roman" panose="02020603050405020304" pitchFamily="18" charset="0"/>
              </a:rPr>
              <a:t>次取球是从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号盒中取，第九次取球是从</a:t>
            </a:r>
            <a:r>
              <a:rPr lang="en-US" altLang="zh-CN" dirty="0" smtClean="0">
                <a:latin typeface="Times New Roman" panose="02020603050405020304" pitchFamily="18" charset="0"/>
                <a:cs typeface="Times New Roman" panose="02020603050405020304" pitchFamily="18" charset="0"/>
              </a:rPr>
              <a:t>1</a:t>
            </a:r>
          </a:p>
        </p:txBody>
      </p:sp>
      <p:graphicFrame>
        <p:nvGraphicFramePr>
          <p:cNvPr id="4" name="对象 3"/>
          <p:cNvGraphicFramePr>
            <a:graphicFrameLocks noChangeAspect="1"/>
          </p:cNvGraphicFramePr>
          <p:nvPr>
            <p:extLst>
              <p:ext uri="{D42A27DB-BD31-4B8C-83A1-F6EECF244321}">
                <p14:modId xmlns:p14="http://schemas.microsoft.com/office/powerpoint/2010/main" val="1864065605"/>
              </p:ext>
            </p:extLst>
          </p:nvPr>
        </p:nvGraphicFramePr>
        <p:xfrm>
          <a:off x="3132138" y="476250"/>
          <a:ext cx="3949700" cy="1081088"/>
        </p:xfrm>
        <a:graphic>
          <a:graphicData uri="http://schemas.openxmlformats.org/presentationml/2006/ole">
            <mc:AlternateContent xmlns:mc="http://schemas.openxmlformats.org/markup-compatibility/2006">
              <mc:Choice xmlns:v="urn:schemas-microsoft-com:vml" Requires="v">
                <p:oleObj spid="_x0000_s47106" name="Equation" r:id="rId3" imgW="1624895" imgH="444307" progId="Equation.DSMT4">
                  <p:embed/>
                </p:oleObj>
              </mc:Choice>
              <mc:Fallback>
                <p:oleObj name="Equation" r:id="rId3" imgW="1624895" imgH="44430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476250"/>
                        <a:ext cx="39497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781080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为什么是</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a:latin typeface="Times New Roman" panose="02020603050405020304" pitchFamily="18" charset="0"/>
                <a:cs typeface="Times New Roman" panose="02020603050405020304" pitchFamily="18" charset="0"/>
              </a:rPr>
              <a:t>号</a:t>
            </a:r>
            <a:r>
              <a:rPr lang="zh-CN" altLang="en-US" dirty="0" smtClean="0">
                <a:latin typeface="Times New Roman" panose="02020603050405020304" pitchFamily="18" charset="0"/>
                <a:cs typeface="Times New Roman" panose="02020603050405020304" pitchFamily="18" charset="0"/>
              </a:rPr>
              <a:t>盒中取的概率为     ，</a:t>
            </a:r>
            <a:r>
              <a:rPr lang="zh-CN" altLang="en-US" dirty="0">
                <a:latin typeface="Times New Roman" panose="02020603050405020304" pitchFamily="18" charset="0"/>
                <a:cs typeface="Times New Roman" panose="02020603050405020304" pitchFamily="18" charset="0"/>
              </a:rPr>
              <a:t>第九次取球是从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号盒中取且取到了</a:t>
            </a:r>
            <a:r>
              <a:rPr lang="zh-CN" altLang="en-US" dirty="0" smtClean="0">
                <a:latin typeface="Times New Roman" panose="02020603050405020304" pitchFamily="18" charset="0"/>
                <a:cs typeface="Times New Roman" panose="02020603050405020304" pitchFamily="18" charset="0"/>
              </a:rPr>
              <a:t>白球的概率为       ，</a:t>
            </a:r>
            <a:r>
              <a:rPr lang="zh-CN" altLang="en-US" dirty="0">
                <a:latin typeface="Times New Roman" panose="02020603050405020304" pitchFamily="18" charset="0"/>
                <a:cs typeface="Times New Roman" panose="02020603050405020304" pitchFamily="18" charset="0"/>
              </a:rPr>
              <a:t>第九次取球是从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号盒中取</a:t>
            </a:r>
            <a:r>
              <a:rPr lang="zh-CN" altLang="en-US" dirty="0" smtClean="0">
                <a:latin typeface="Times New Roman" panose="02020603050405020304" pitchFamily="18" charset="0"/>
                <a:cs typeface="Times New Roman" panose="02020603050405020304" pitchFamily="18" charset="0"/>
              </a:rPr>
              <a:t>且第十</a:t>
            </a:r>
            <a:r>
              <a:rPr lang="zh-CN" altLang="en-US" dirty="0">
                <a:latin typeface="Times New Roman" panose="02020603050405020304" pitchFamily="18" charset="0"/>
                <a:cs typeface="Times New Roman" panose="02020603050405020304" pitchFamily="18" charset="0"/>
              </a:rPr>
              <a:t>次和第十一次取到的是白球和</a:t>
            </a:r>
            <a:r>
              <a:rPr lang="zh-CN" altLang="en-US" dirty="0" smtClean="0">
                <a:latin typeface="Times New Roman" panose="02020603050405020304" pitchFamily="18" charset="0"/>
                <a:cs typeface="Times New Roman" panose="02020603050405020304" pitchFamily="18" charset="0"/>
              </a:rPr>
              <a:t>白球的概率为         。</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所以</a:t>
            </a:r>
            <a:r>
              <a:rPr lang="zh-CN" altLang="en-US" dirty="0" smtClean="0">
                <a:solidFill>
                  <a:srgbClr val="FF0000"/>
                </a:solidFill>
                <a:latin typeface="Times New Roman" panose="02020603050405020304" pitchFamily="18" charset="0"/>
                <a:cs typeface="Times New Roman" panose="02020603050405020304" pitchFamily="18" charset="0"/>
              </a:rPr>
              <a:t>第一部分</a:t>
            </a:r>
            <a:r>
              <a:rPr lang="zh-CN" altLang="en-US" dirty="0" smtClean="0">
                <a:latin typeface="Times New Roman" panose="02020603050405020304" pitchFamily="18" charset="0"/>
                <a:cs typeface="Times New Roman" panose="02020603050405020304" pitchFamily="18" charset="0"/>
              </a:rPr>
              <a:t>的概率为：</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另外两部分</a:t>
            </a:r>
            <a:r>
              <a:rPr lang="zh-CN" altLang="en-US" dirty="0" smtClean="0">
                <a:latin typeface="Times New Roman" panose="02020603050405020304" pitchFamily="18" charset="0"/>
                <a:cs typeface="Times New Roman" panose="02020603050405020304" pitchFamily="18" charset="0"/>
              </a:rPr>
              <a:t>的概率为                                               。</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所以</a:t>
            </a:r>
            <a:endParaRPr lang="en-US" altLang="zh-CN"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416976516"/>
              </p:ext>
            </p:extLst>
          </p:nvPr>
        </p:nvGraphicFramePr>
        <p:xfrm>
          <a:off x="3132138" y="476250"/>
          <a:ext cx="3949700" cy="1081088"/>
        </p:xfrm>
        <a:graphic>
          <a:graphicData uri="http://schemas.openxmlformats.org/presentationml/2006/ole">
            <mc:AlternateContent xmlns:mc="http://schemas.openxmlformats.org/markup-compatibility/2006">
              <mc:Choice xmlns:v="urn:schemas-microsoft-com:vml" Requires="v">
                <p:oleObj spid="_x0000_s48130" name="Equation" r:id="rId3" imgW="1624895" imgH="444307" progId="Equation.DSMT4">
                  <p:embed/>
                </p:oleObj>
              </mc:Choice>
              <mc:Fallback>
                <p:oleObj name="Equation" r:id="rId3" imgW="1624895" imgH="44430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476250"/>
                        <a:ext cx="39497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89770628"/>
              </p:ext>
            </p:extLst>
          </p:nvPr>
        </p:nvGraphicFramePr>
        <p:xfrm>
          <a:off x="3995936" y="1484784"/>
          <a:ext cx="406400" cy="458788"/>
        </p:xfrm>
        <a:graphic>
          <a:graphicData uri="http://schemas.openxmlformats.org/presentationml/2006/ole">
            <mc:AlternateContent xmlns:mc="http://schemas.openxmlformats.org/markup-compatibility/2006">
              <mc:Choice xmlns:v="urn:schemas-microsoft-com:vml" Requires="v">
                <p:oleObj spid="_x0000_s48131" name="Equation" r:id="rId5" imgW="203040" imgH="228600" progId="Equation.DSMT4">
                  <p:embed/>
                </p:oleObj>
              </mc:Choice>
              <mc:Fallback>
                <p:oleObj name="Equation" r:id="rId5" imgW="203040" imgH="228600" progId="Equation.DSMT4">
                  <p:embed/>
                  <p:pic>
                    <p:nvPicPr>
                      <p:cNvPr id="0" name=""/>
                      <p:cNvPicPr/>
                      <p:nvPr/>
                    </p:nvPicPr>
                    <p:blipFill>
                      <a:blip r:embed="rId6"/>
                      <a:stretch>
                        <a:fillRect/>
                      </a:stretch>
                    </p:blipFill>
                    <p:spPr>
                      <a:xfrm>
                        <a:off x="3995936" y="1484784"/>
                        <a:ext cx="406400" cy="45878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00152854"/>
              </p:ext>
            </p:extLst>
          </p:nvPr>
        </p:nvGraphicFramePr>
        <p:xfrm>
          <a:off x="4656138" y="1989138"/>
          <a:ext cx="457200" cy="484187"/>
        </p:xfrm>
        <a:graphic>
          <a:graphicData uri="http://schemas.openxmlformats.org/presentationml/2006/ole">
            <mc:AlternateContent xmlns:mc="http://schemas.openxmlformats.org/markup-compatibility/2006">
              <mc:Choice xmlns:v="urn:schemas-microsoft-com:vml" Requires="v">
                <p:oleObj spid="_x0000_s48132" name="Equation" r:id="rId7" imgW="228600" imgH="241200" progId="Equation.DSMT4">
                  <p:embed/>
                </p:oleObj>
              </mc:Choice>
              <mc:Fallback>
                <p:oleObj name="Equation" r:id="rId7" imgW="228600" imgH="241200" progId="Equation.DSMT4">
                  <p:embed/>
                  <p:pic>
                    <p:nvPicPr>
                      <p:cNvPr id="0" name=""/>
                      <p:cNvPicPr>
                        <a:picLocks noChangeAspect="1" noChangeArrowheads="1"/>
                      </p:cNvPicPr>
                      <p:nvPr/>
                    </p:nvPicPr>
                    <p:blipFill>
                      <a:blip r:embed="rId8"/>
                      <a:srcRect/>
                      <a:stretch>
                        <a:fillRect/>
                      </a:stretch>
                    </p:blipFill>
                    <p:spPr bwMode="auto">
                      <a:xfrm>
                        <a:off x="4656138" y="1989138"/>
                        <a:ext cx="4572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29899674"/>
              </p:ext>
            </p:extLst>
          </p:nvPr>
        </p:nvGraphicFramePr>
        <p:xfrm>
          <a:off x="2267744" y="2996952"/>
          <a:ext cx="756084" cy="504056"/>
        </p:xfrm>
        <a:graphic>
          <a:graphicData uri="http://schemas.openxmlformats.org/presentationml/2006/ole">
            <mc:AlternateContent xmlns:mc="http://schemas.openxmlformats.org/markup-compatibility/2006">
              <mc:Choice xmlns:v="urn:schemas-microsoft-com:vml" Requires="v">
                <p:oleObj spid="_x0000_s48133" name="Equation" r:id="rId9" imgW="380880" imgH="253800" progId="Equation.DSMT4">
                  <p:embed/>
                </p:oleObj>
              </mc:Choice>
              <mc:Fallback>
                <p:oleObj name="Equation" r:id="rId9" imgW="380880" imgH="253800" progId="Equation.DSMT4">
                  <p:embed/>
                  <p:pic>
                    <p:nvPicPr>
                      <p:cNvPr id="0" name=""/>
                      <p:cNvPicPr/>
                      <p:nvPr/>
                    </p:nvPicPr>
                    <p:blipFill>
                      <a:blip r:embed="rId10"/>
                      <a:stretch>
                        <a:fillRect/>
                      </a:stretch>
                    </p:blipFill>
                    <p:spPr>
                      <a:xfrm>
                        <a:off x="2267744" y="2996952"/>
                        <a:ext cx="756084" cy="504056"/>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87102327"/>
              </p:ext>
            </p:extLst>
          </p:nvPr>
        </p:nvGraphicFramePr>
        <p:xfrm>
          <a:off x="4872038" y="3429000"/>
          <a:ext cx="1701800" cy="509588"/>
        </p:xfrm>
        <a:graphic>
          <a:graphicData uri="http://schemas.openxmlformats.org/presentationml/2006/ole">
            <mc:AlternateContent xmlns:mc="http://schemas.openxmlformats.org/markup-compatibility/2006">
              <mc:Choice xmlns:v="urn:schemas-microsoft-com:vml" Requires="v">
                <p:oleObj spid="_x0000_s48134" name="Equation" r:id="rId11" imgW="850680" imgH="253800" progId="Equation.DSMT4">
                  <p:embed/>
                </p:oleObj>
              </mc:Choice>
              <mc:Fallback>
                <p:oleObj name="Equation" r:id="rId11" imgW="850680" imgH="253800" progId="Equation.DSMT4">
                  <p:embed/>
                  <p:pic>
                    <p:nvPicPr>
                      <p:cNvPr id="0" name=""/>
                      <p:cNvPicPr>
                        <a:picLocks noChangeAspect="1" noChangeArrowheads="1"/>
                      </p:cNvPicPr>
                      <p:nvPr/>
                    </p:nvPicPr>
                    <p:blipFill>
                      <a:blip r:embed="rId12"/>
                      <a:srcRect/>
                      <a:stretch>
                        <a:fillRect/>
                      </a:stretch>
                    </p:blipFill>
                    <p:spPr bwMode="auto">
                      <a:xfrm>
                        <a:off x="4872038" y="3429000"/>
                        <a:ext cx="17018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22809868"/>
              </p:ext>
            </p:extLst>
          </p:nvPr>
        </p:nvGraphicFramePr>
        <p:xfrm>
          <a:off x="4368800" y="4005263"/>
          <a:ext cx="3759200" cy="509587"/>
        </p:xfrm>
        <a:graphic>
          <a:graphicData uri="http://schemas.openxmlformats.org/presentationml/2006/ole">
            <mc:AlternateContent xmlns:mc="http://schemas.openxmlformats.org/markup-compatibility/2006">
              <mc:Choice xmlns:v="urn:schemas-microsoft-com:vml" Requires="v">
                <p:oleObj spid="_x0000_s48135" name="Equation" r:id="rId13" imgW="1879560" imgH="253800" progId="Equation.DSMT4">
                  <p:embed/>
                </p:oleObj>
              </mc:Choice>
              <mc:Fallback>
                <p:oleObj name="Equation" r:id="rId13" imgW="1879560" imgH="253800" progId="Equation.DSMT4">
                  <p:embed/>
                  <p:pic>
                    <p:nvPicPr>
                      <p:cNvPr id="0" name=""/>
                      <p:cNvPicPr>
                        <a:picLocks noChangeAspect="1" noChangeArrowheads="1"/>
                      </p:cNvPicPr>
                      <p:nvPr/>
                    </p:nvPicPr>
                    <p:blipFill>
                      <a:blip r:embed="rId14"/>
                      <a:srcRect/>
                      <a:stretch>
                        <a:fillRect/>
                      </a:stretch>
                    </p:blipFill>
                    <p:spPr bwMode="auto">
                      <a:xfrm>
                        <a:off x="4368800" y="4005263"/>
                        <a:ext cx="37592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407821369"/>
              </p:ext>
            </p:extLst>
          </p:nvPr>
        </p:nvGraphicFramePr>
        <p:xfrm>
          <a:off x="1847850" y="5157788"/>
          <a:ext cx="6451600" cy="1427162"/>
        </p:xfrm>
        <a:graphic>
          <a:graphicData uri="http://schemas.openxmlformats.org/presentationml/2006/ole">
            <mc:AlternateContent xmlns:mc="http://schemas.openxmlformats.org/markup-compatibility/2006">
              <mc:Choice xmlns:v="urn:schemas-microsoft-com:vml" Requires="v">
                <p:oleObj spid="_x0000_s48136" name="Equation" r:id="rId15" imgW="3225600" imgH="711000" progId="Equation.DSMT4">
                  <p:embed/>
                </p:oleObj>
              </mc:Choice>
              <mc:Fallback>
                <p:oleObj name="Equation" r:id="rId15" imgW="3225600" imgH="711000" progId="Equation.DSMT4">
                  <p:embed/>
                  <p:pic>
                    <p:nvPicPr>
                      <p:cNvPr id="0" name=""/>
                      <p:cNvPicPr>
                        <a:picLocks noChangeAspect="1" noChangeArrowheads="1"/>
                      </p:cNvPicPr>
                      <p:nvPr/>
                    </p:nvPicPr>
                    <p:blipFill>
                      <a:blip r:embed="rId16"/>
                      <a:srcRect/>
                      <a:stretch>
                        <a:fillRect/>
                      </a:stretch>
                    </p:blipFill>
                    <p:spPr bwMode="auto">
                      <a:xfrm>
                        <a:off x="1847850" y="5157788"/>
                        <a:ext cx="6451600"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5082208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根据以上公式可以计算出</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需要注意的是，与前向算法不同的是上面的</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个概率相加不等于                。</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493704930"/>
              </p:ext>
            </p:extLst>
          </p:nvPr>
        </p:nvGraphicFramePr>
        <p:xfrm>
          <a:off x="3131840" y="2060848"/>
          <a:ext cx="2976907" cy="517723"/>
        </p:xfrm>
        <a:graphic>
          <a:graphicData uri="http://schemas.openxmlformats.org/presentationml/2006/ole">
            <mc:AlternateContent xmlns:mc="http://schemas.openxmlformats.org/markup-compatibility/2006">
              <mc:Choice xmlns:v="urn:schemas-microsoft-com:vml" Requires="v">
                <p:oleObj spid="_x0000_s49154" name="Equation" r:id="rId3" imgW="1460160" imgH="253800" progId="Equation.DSMT4">
                  <p:embed/>
                </p:oleObj>
              </mc:Choice>
              <mc:Fallback>
                <p:oleObj name="Equation" r:id="rId3" imgW="1460160" imgH="253800" progId="Equation.DSMT4">
                  <p:embed/>
                  <p:pic>
                    <p:nvPicPr>
                      <p:cNvPr id="0" name=""/>
                      <p:cNvPicPr/>
                      <p:nvPr/>
                    </p:nvPicPr>
                    <p:blipFill>
                      <a:blip r:embed="rId4"/>
                      <a:stretch>
                        <a:fillRect/>
                      </a:stretch>
                    </p:blipFill>
                    <p:spPr>
                      <a:xfrm>
                        <a:off x="3131840" y="2060848"/>
                        <a:ext cx="2976907" cy="51772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93309852"/>
              </p:ext>
            </p:extLst>
          </p:nvPr>
        </p:nvGraphicFramePr>
        <p:xfrm>
          <a:off x="3275856" y="3068960"/>
          <a:ext cx="1150937" cy="603250"/>
        </p:xfrm>
        <a:graphic>
          <a:graphicData uri="http://schemas.openxmlformats.org/presentationml/2006/ole">
            <mc:AlternateContent xmlns:mc="http://schemas.openxmlformats.org/markup-compatibility/2006">
              <mc:Choice xmlns:v="urn:schemas-microsoft-com:vml" Requires="v">
                <p:oleObj spid="_x0000_s49155" name="Equation" r:id="rId5" imgW="533160" imgH="279360" progId="Equation.DSMT4">
                  <p:embed/>
                </p:oleObj>
              </mc:Choice>
              <mc:Fallback>
                <p:oleObj name="Equation" r:id="rId5" imgW="533160" imgH="2793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3068960"/>
                        <a:ext cx="1150937"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695031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以盒子球为例，        表示已知时刻</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号盒子中取出一个小球，并且观测到第二次和第三次取出的小球分别为白和红的概率，需要注意的是          中并只是确定第一次是从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号盒子中取出的小球，至于是红球还是白球则不会影响         的值。</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而第一次从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号盒子中取球，并且得到的球是红球的概率为          。</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所以</a:t>
            </a:r>
          </a:p>
        </p:txBody>
      </p:sp>
      <p:graphicFrame>
        <p:nvGraphicFramePr>
          <p:cNvPr id="5" name="对象 4"/>
          <p:cNvGraphicFramePr>
            <a:graphicFrameLocks noChangeAspect="1"/>
          </p:cNvGraphicFramePr>
          <p:nvPr>
            <p:extLst>
              <p:ext uri="{D42A27DB-BD31-4B8C-83A1-F6EECF244321}">
                <p14:modId xmlns:p14="http://schemas.microsoft.com/office/powerpoint/2010/main" val="2560002410"/>
              </p:ext>
            </p:extLst>
          </p:nvPr>
        </p:nvGraphicFramePr>
        <p:xfrm>
          <a:off x="3491880" y="1484784"/>
          <a:ext cx="720080" cy="496607"/>
        </p:xfrm>
        <a:graphic>
          <a:graphicData uri="http://schemas.openxmlformats.org/presentationml/2006/ole">
            <mc:AlternateContent xmlns:mc="http://schemas.openxmlformats.org/markup-compatibility/2006">
              <mc:Choice xmlns:v="urn:schemas-microsoft-com:vml" Requires="v">
                <p:oleObj spid="_x0000_s50178" name="Equation" r:id="rId3" imgW="368280" imgH="253800" progId="Equation.DSMT4">
                  <p:embed/>
                </p:oleObj>
              </mc:Choice>
              <mc:Fallback>
                <p:oleObj name="Equation" r:id="rId3" imgW="368280" imgH="253800" progId="Equation.DSMT4">
                  <p:embed/>
                  <p:pic>
                    <p:nvPicPr>
                      <p:cNvPr id="0" name=""/>
                      <p:cNvPicPr/>
                      <p:nvPr/>
                    </p:nvPicPr>
                    <p:blipFill>
                      <a:blip r:embed="rId4"/>
                      <a:stretch>
                        <a:fillRect/>
                      </a:stretch>
                    </p:blipFill>
                    <p:spPr>
                      <a:xfrm>
                        <a:off x="3491880" y="1484784"/>
                        <a:ext cx="720080" cy="49660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92221429"/>
              </p:ext>
            </p:extLst>
          </p:nvPr>
        </p:nvGraphicFramePr>
        <p:xfrm>
          <a:off x="6948264" y="2420888"/>
          <a:ext cx="719138" cy="496887"/>
        </p:xfrm>
        <a:graphic>
          <a:graphicData uri="http://schemas.openxmlformats.org/presentationml/2006/ole">
            <mc:AlternateContent xmlns:mc="http://schemas.openxmlformats.org/markup-compatibility/2006">
              <mc:Choice xmlns:v="urn:schemas-microsoft-com:vml" Requires="v">
                <p:oleObj spid="_x0000_s50179" name="Equation" r:id="rId5" imgW="368280" imgH="253800" progId="Equation.DSMT4">
                  <p:embed/>
                </p:oleObj>
              </mc:Choice>
              <mc:Fallback>
                <p:oleObj name="Equation" r:id="rId5" imgW="36828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264" y="2420888"/>
                        <a:ext cx="7191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36115728"/>
              </p:ext>
            </p:extLst>
          </p:nvPr>
        </p:nvGraphicFramePr>
        <p:xfrm>
          <a:off x="5292080" y="3429000"/>
          <a:ext cx="719138" cy="496887"/>
        </p:xfrm>
        <a:graphic>
          <a:graphicData uri="http://schemas.openxmlformats.org/presentationml/2006/ole">
            <mc:AlternateContent xmlns:mc="http://schemas.openxmlformats.org/markup-compatibility/2006">
              <mc:Choice xmlns:v="urn:schemas-microsoft-com:vml" Requires="v">
                <p:oleObj spid="_x0000_s50180" name="Equation" r:id="rId7" imgW="368280" imgH="253800" progId="Equation.DSMT4">
                  <p:embed/>
                </p:oleObj>
              </mc:Choice>
              <mc:Fallback>
                <p:oleObj name="Equation" r:id="rId7" imgW="36828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3429000"/>
                        <a:ext cx="7191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908555329"/>
              </p:ext>
            </p:extLst>
          </p:nvPr>
        </p:nvGraphicFramePr>
        <p:xfrm>
          <a:off x="2627784" y="4437112"/>
          <a:ext cx="768085" cy="576064"/>
        </p:xfrm>
        <a:graphic>
          <a:graphicData uri="http://schemas.openxmlformats.org/presentationml/2006/ole">
            <mc:AlternateContent xmlns:mc="http://schemas.openxmlformats.org/markup-compatibility/2006">
              <mc:Choice xmlns:v="urn:schemas-microsoft-com:vml" Requires="v">
                <p:oleObj spid="_x0000_s50181" name="Equation" r:id="rId8" imgW="304560" imgH="228600" progId="Equation.DSMT4">
                  <p:embed/>
                </p:oleObj>
              </mc:Choice>
              <mc:Fallback>
                <p:oleObj name="Equation" r:id="rId8" imgW="304560" imgH="228600" progId="Equation.DSMT4">
                  <p:embed/>
                  <p:pic>
                    <p:nvPicPr>
                      <p:cNvPr id="0" name=""/>
                      <p:cNvPicPr/>
                      <p:nvPr/>
                    </p:nvPicPr>
                    <p:blipFill>
                      <a:blip r:embed="rId9"/>
                      <a:stretch>
                        <a:fillRect/>
                      </a:stretch>
                    </p:blipFill>
                    <p:spPr>
                      <a:xfrm>
                        <a:off x="2627784" y="4437112"/>
                        <a:ext cx="768085" cy="576064"/>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219469468"/>
              </p:ext>
            </p:extLst>
          </p:nvPr>
        </p:nvGraphicFramePr>
        <p:xfrm>
          <a:off x="3131840" y="5301208"/>
          <a:ext cx="4176465" cy="1224136"/>
        </p:xfrm>
        <a:graphic>
          <a:graphicData uri="http://schemas.openxmlformats.org/presentationml/2006/ole">
            <mc:AlternateContent xmlns:mc="http://schemas.openxmlformats.org/markup-compatibility/2006">
              <mc:Choice xmlns:v="urn:schemas-microsoft-com:vml" Requires="v">
                <p:oleObj spid="_x0000_s50182" name="Equation" r:id="rId10" imgW="1473120" imgH="431640" progId="Equation.DSMT4">
                  <p:embed/>
                </p:oleObj>
              </mc:Choice>
              <mc:Fallback>
                <p:oleObj name="Equation" r:id="rId10" imgW="1473120" imgH="431640" progId="Equation.DSMT4">
                  <p:embed/>
                  <p:pic>
                    <p:nvPicPr>
                      <p:cNvPr id="0" name=""/>
                      <p:cNvPicPr/>
                      <p:nvPr/>
                    </p:nvPicPr>
                    <p:blipFill>
                      <a:blip r:embed="rId11"/>
                      <a:stretch>
                        <a:fillRect/>
                      </a:stretch>
                    </p:blipFill>
                    <p:spPr>
                      <a:xfrm>
                        <a:off x="3131840" y="5301208"/>
                        <a:ext cx="4176465" cy="1224136"/>
                      </a:xfrm>
                      <a:prstGeom prst="rect">
                        <a:avLst/>
                      </a:prstGeom>
                    </p:spPr>
                  </p:pic>
                </p:oleObj>
              </mc:Fallback>
            </mc:AlternateContent>
          </a:graphicData>
        </a:graphic>
      </p:graphicFrame>
    </p:spTree>
    <p:extLst>
      <p:ext uri="{BB962C8B-B14F-4D97-AF65-F5344CB8AC3E}">
        <p14:creationId xmlns:p14="http://schemas.microsoft.com/office/powerpoint/2010/main" val="16952842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r>
              <a:rPr lang="zh-CN" altLang="en-US" dirty="0" smtClean="0"/>
              <a:t>用后向算法计算观测到“红白红”的概率</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517814126"/>
              </p:ext>
            </p:extLst>
          </p:nvPr>
        </p:nvGraphicFramePr>
        <p:xfrm>
          <a:off x="3204394" y="4581922"/>
          <a:ext cx="2305050" cy="1676400"/>
        </p:xfrm>
        <a:graphic>
          <a:graphicData uri="http://schemas.openxmlformats.org/presentationml/2006/ole">
            <mc:AlternateContent xmlns:mc="http://schemas.openxmlformats.org/markup-compatibility/2006">
              <mc:Choice xmlns:v="urn:schemas-microsoft-com:vml" Requires="v">
                <p:oleObj spid="_x0000_s51202" name="Equation" r:id="rId3" imgW="977900" imgH="711200" progId="Equation.DSMT4">
                  <p:embed/>
                </p:oleObj>
              </mc:Choice>
              <mc:Fallback>
                <p:oleObj name="Equation" r:id="rId3" imgW="977900" imgH="71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4394" y="4581922"/>
                        <a:ext cx="23050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77974634"/>
              </p:ext>
            </p:extLst>
          </p:nvPr>
        </p:nvGraphicFramePr>
        <p:xfrm>
          <a:off x="1331144" y="2781697"/>
          <a:ext cx="2514600" cy="636588"/>
        </p:xfrm>
        <a:graphic>
          <a:graphicData uri="http://schemas.openxmlformats.org/presentationml/2006/ole">
            <mc:AlternateContent xmlns:mc="http://schemas.openxmlformats.org/markup-compatibility/2006">
              <mc:Choice xmlns:v="urn:schemas-microsoft-com:vml" Requires="v">
                <p:oleObj spid="_x0000_s51203" name="Equation" r:id="rId5" imgW="1104900" imgH="279400" progId="Equation.DSMT4">
                  <p:embed/>
                </p:oleObj>
              </mc:Choice>
              <mc:Fallback>
                <p:oleObj name="Equation" r:id="rId5" imgW="1104900" imgH="279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144" y="2781697"/>
                        <a:ext cx="25146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18398776"/>
              </p:ext>
            </p:extLst>
          </p:nvPr>
        </p:nvGraphicFramePr>
        <p:xfrm>
          <a:off x="5076056" y="2276872"/>
          <a:ext cx="2914650" cy="1600200"/>
        </p:xfrm>
        <a:graphic>
          <a:graphicData uri="http://schemas.openxmlformats.org/presentationml/2006/ole">
            <mc:AlternateContent xmlns:mc="http://schemas.openxmlformats.org/markup-compatibility/2006">
              <mc:Choice xmlns:v="urn:schemas-microsoft-com:vml" Requires="v">
                <p:oleObj spid="_x0000_s51204" name="Equation" r:id="rId7" imgW="1295400" imgH="711200" progId="Equation.DSMT4">
                  <p:embed/>
                </p:oleObj>
              </mc:Choice>
              <mc:Fallback>
                <p:oleObj name="Equation" r:id="rId7" imgW="1295400" imgH="71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056" y="2276872"/>
                        <a:ext cx="2914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5311180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本题中一共有</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个时刻，所以首先计算      ，其中         </a:t>
            </a:r>
            <a:endParaRPr lang="en-US" altLang="zh-CN" dirty="0" smtClean="0">
              <a:latin typeface="Times New Roman" panose="02020603050405020304" pitchFamily="18" charset="0"/>
              <a:cs typeface="Times New Roman" panose="02020603050405020304" pitchFamily="18" charset="0"/>
            </a:endParaRPr>
          </a:p>
          <a:p>
            <a:pPr marL="0" indent="0">
              <a:lnSpc>
                <a:spcPct val="120000"/>
              </a:lnSpc>
              <a:buNone/>
            </a:pPr>
            <a:r>
              <a:rPr lang="zh-CN" altLang="en-US" dirty="0" smtClean="0">
                <a:latin typeface="Times New Roman" panose="02020603050405020304" pitchFamily="18" charset="0"/>
                <a:cs typeface="Times New Roman" panose="02020603050405020304" pitchFamily="18" charset="0"/>
              </a:rPr>
              <a:t>             表示如果时刻</a:t>
            </a:r>
            <a:r>
              <a:rPr lang="en-US" altLang="zh-CN" dirty="0" smtClean="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是</a:t>
            </a:r>
            <a:r>
              <a:rPr lang="zh-CN" altLang="en-US" dirty="0" smtClean="0">
                <a:latin typeface="Times New Roman" panose="02020603050405020304" pitchFamily="18" charset="0"/>
                <a:cs typeface="Times New Roman" panose="02020603050405020304" pitchFamily="18" charset="0"/>
              </a:rPr>
              <a:t>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号盒子中取出的球同时</a:t>
            </a:r>
            <a:endParaRPr lang="en-US" altLang="zh-CN" dirty="0" smtClean="0">
              <a:latin typeface="Times New Roman" panose="02020603050405020304" pitchFamily="18" charset="0"/>
              <a:cs typeface="Times New Roman" panose="02020603050405020304" pitchFamily="18" charset="0"/>
            </a:endParaRPr>
          </a:p>
          <a:p>
            <a:pPr marL="0" indent="0">
              <a:lnSpc>
                <a:spcPct val="120000"/>
              </a:lnSpc>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从时刻</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开始给定</a:t>
            </a:r>
            <a:r>
              <a:rPr lang="zh-CN" altLang="en-US" dirty="0">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观测序列出现概率：</a:t>
            </a:r>
            <a:endParaRPr lang="en-US" altLang="zh-CN" dirty="0" smtClean="0">
              <a:latin typeface="Times New Roman" panose="02020603050405020304" pitchFamily="18" charset="0"/>
              <a:cs typeface="Times New Roman" panose="02020603050405020304" pitchFamily="18" charset="0"/>
            </a:endParaRPr>
          </a:p>
          <a:p>
            <a:pPr marL="0" indent="0">
              <a:lnSpc>
                <a:spcPct val="120000"/>
              </a:lnSpc>
              <a:buNone/>
            </a:pP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由于本题中只有三次观测，时刻</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以后是没有观测序列的，所以              。</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同样</a:t>
            </a:r>
            <a:r>
              <a:rPr lang="zh-CN" altLang="en-US" dirty="0" smtClean="0">
                <a:latin typeface="Times New Roman" panose="02020603050405020304" pitchFamily="18" charset="0"/>
                <a:cs typeface="Times New Roman" panose="02020603050405020304" pitchFamily="18" charset="0"/>
              </a:rPr>
              <a:t>的                ，             。</a:t>
            </a:r>
            <a:endParaRPr lang="en-US" altLang="zh-CN"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565399605"/>
              </p:ext>
            </p:extLst>
          </p:nvPr>
        </p:nvGraphicFramePr>
        <p:xfrm>
          <a:off x="6804248" y="1526898"/>
          <a:ext cx="360040" cy="462909"/>
        </p:xfrm>
        <a:graphic>
          <a:graphicData uri="http://schemas.openxmlformats.org/presentationml/2006/ole">
            <mc:AlternateContent xmlns:mc="http://schemas.openxmlformats.org/markup-compatibility/2006">
              <mc:Choice xmlns:v="urn:schemas-microsoft-com:vml" Requires="v">
                <p:oleObj spid="_x0000_s52226" name="Equation" r:id="rId3" imgW="177480" imgH="228600" progId="Equation.DSMT4">
                  <p:embed/>
                </p:oleObj>
              </mc:Choice>
              <mc:Fallback>
                <p:oleObj name="Equation" r:id="rId3" imgW="177480" imgH="228600" progId="Equation.DSMT4">
                  <p:embed/>
                  <p:pic>
                    <p:nvPicPr>
                      <p:cNvPr id="0" name=""/>
                      <p:cNvPicPr/>
                      <p:nvPr/>
                    </p:nvPicPr>
                    <p:blipFill>
                      <a:blip r:embed="rId4"/>
                      <a:stretch>
                        <a:fillRect/>
                      </a:stretch>
                    </p:blipFill>
                    <p:spPr>
                      <a:xfrm>
                        <a:off x="6804248" y="1526898"/>
                        <a:ext cx="360040" cy="462909"/>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11848651"/>
              </p:ext>
            </p:extLst>
          </p:nvPr>
        </p:nvGraphicFramePr>
        <p:xfrm>
          <a:off x="1259632" y="2052141"/>
          <a:ext cx="771525" cy="512763"/>
        </p:xfrm>
        <a:graphic>
          <a:graphicData uri="http://schemas.openxmlformats.org/presentationml/2006/ole">
            <mc:AlternateContent xmlns:mc="http://schemas.openxmlformats.org/markup-compatibility/2006">
              <mc:Choice xmlns:v="urn:schemas-microsoft-com:vml" Requires="v">
                <p:oleObj spid="_x0000_s52227" name="Equation" r:id="rId5" imgW="380880" imgH="253800" progId="Equation.DSMT4">
                  <p:embed/>
                </p:oleObj>
              </mc:Choice>
              <mc:Fallback>
                <p:oleObj name="Equation" r:id="rId5" imgW="380880" imgH="253800" progId="Equation.DSMT4">
                  <p:embed/>
                  <p:pic>
                    <p:nvPicPr>
                      <p:cNvPr id="0" name=""/>
                      <p:cNvPicPr>
                        <a:picLocks noChangeAspect="1" noChangeArrowheads="1"/>
                      </p:cNvPicPr>
                      <p:nvPr/>
                    </p:nvPicPr>
                    <p:blipFill>
                      <a:blip r:embed="rId6"/>
                      <a:srcRect/>
                      <a:stretch>
                        <a:fillRect/>
                      </a:stretch>
                    </p:blipFill>
                    <p:spPr bwMode="auto">
                      <a:xfrm>
                        <a:off x="1259632" y="2052141"/>
                        <a:ext cx="77152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81610839"/>
              </p:ext>
            </p:extLst>
          </p:nvPr>
        </p:nvGraphicFramePr>
        <p:xfrm>
          <a:off x="2411760" y="3068960"/>
          <a:ext cx="4446587" cy="647700"/>
        </p:xfrm>
        <a:graphic>
          <a:graphicData uri="http://schemas.openxmlformats.org/presentationml/2006/ole">
            <mc:AlternateContent xmlns:mc="http://schemas.openxmlformats.org/markup-compatibility/2006">
              <mc:Choice xmlns:v="urn:schemas-microsoft-com:vml" Requires="v">
                <p:oleObj spid="_x0000_s52228" name="Equation" r:id="rId7" imgW="1917360" imgH="279360" progId="Equation.DSMT4">
                  <p:embed/>
                </p:oleObj>
              </mc:Choice>
              <mc:Fallback>
                <p:oleObj name="Equation" r:id="rId7" imgW="1917360" imgH="279360" progId="Equation.DSMT4">
                  <p:embed/>
                  <p:pic>
                    <p:nvPicPr>
                      <p:cNvPr id="0" name=""/>
                      <p:cNvPicPr>
                        <a:picLocks noChangeAspect="1" noChangeArrowheads="1"/>
                      </p:cNvPicPr>
                      <p:nvPr/>
                    </p:nvPicPr>
                    <p:blipFill>
                      <a:blip r:embed="rId8"/>
                      <a:srcRect/>
                      <a:stretch>
                        <a:fillRect/>
                      </a:stretch>
                    </p:blipFill>
                    <p:spPr bwMode="auto">
                      <a:xfrm>
                        <a:off x="2411760" y="3068960"/>
                        <a:ext cx="44465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53965760"/>
              </p:ext>
            </p:extLst>
          </p:nvPr>
        </p:nvGraphicFramePr>
        <p:xfrm>
          <a:off x="3275856" y="4149080"/>
          <a:ext cx="1182687" cy="512763"/>
        </p:xfrm>
        <a:graphic>
          <a:graphicData uri="http://schemas.openxmlformats.org/presentationml/2006/ole">
            <mc:AlternateContent xmlns:mc="http://schemas.openxmlformats.org/markup-compatibility/2006">
              <mc:Choice xmlns:v="urn:schemas-microsoft-com:vml" Requires="v">
                <p:oleObj spid="_x0000_s52229" name="Equation" r:id="rId9" imgW="583920" imgH="253800" progId="Equation.DSMT4">
                  <p:embed/>
                </p:oleObj>
              </mc:Choice>
              <mc:Fallback>
                <p:oleObj name="Equation" r:id="rId9" imgW="583920" imgH="253800" progId="Equation.DSMT4">
                  <p:embed/>
                  <p:pic>
                    <p:nvPicPr>
                      <p:cNvPr id="0" name=""/>
                      <p:cNvPicPr>
                        <a:picLocks noChangeAspect="1" noChangeArrowheads="1"/>
                      </p:cNvPicPr>
                      <p:nvPr/>
                    </p:nvPicPr>
                    <p:blipFill>
                      <a:blip r:embed="rId10"/>
                      <a:srcRect/>
                      <a:stretch>
                        <a:fillRect/>
                      </a:stretch>
                    </p:blipFill>
                    <p:spPr bwMode="auto">
                      <a:xfrm>
                        <a:off x="3275856" y="4149080"/>
                        <a:ext cx="118268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84414314"/>
              </p:ext>
            </p:extLst>
          </p:nvPr>
        </p:nvGraphicFramePr>
        <p:xfrm>
          <a:off x="2314575" y="4724400"/>
          <a:ext cx="1233488" cy="512763"/>
        </p:xfrm>
        <a:graphic>
          <a:graphicData uri="http://schemas.openxmlformats.org/presentationml/2006/ole">
            <mc:AlternateContent xmlns:mc="http://schemas.openxmlformats.org/markup-compatibility/2006">
              <mc:Choice xmlns:v="urn:schemas-microsoft-com:vml" Requires="v">
                <p:oleObj spid="_x0000_s52230" name="Equation" r:id="rId11" imgW="609480" imgH="253800" progId="Equation.DSMT4">
                  <p:embed/>
                </p:oleObj>
              </mc:Choice>
              <mc:Fallback>
                <p:oleObj name="Equation" r:id="rId11" imgW="609480" imgH="253800" progId="Equation.DSMT4">
                  <p:embed/>
                  <p:pic>
                    <p:nvPicPr>
                      <p:cNvPr id="0" name=""/>
                      <p:cNvPicPr>
                        <a:picLocks noChangeAspect="1" noChangeArrowheads="1"/>
                      </p:cNvPicPr>
                      <p:nvPr/>
                    </p:nvPicPr>
                    <p:blipFill>
                      <a:blip r:embed="rId12"/>
                      <a:srcRect/>
                      <a:stretch>
                        <a:fillRect/>
                      </a:stretch>
                    </p:blipFill>
                    <p:spPr bwMode="auto">
                      <a:xfrm>
                        <a:off x="2314575" y="4724400"/>
                        <a:ext cx="1233488"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78654243"/>
              </p:ext>
            </p:extLst>
          </p:nvPr>
        </p:nvGraphicFramePr>
        <p:xfrm>
          <a:off x="3767138" y="4724400"/>
          <a:ext cx="1208087" cy="512763"/>
        </p:xfrm>
        <a:graphic>
          <a:graphicData uri="http://schemas.openxmlformats.org/presentationml/2006/ole">
            <mc:AlternateContent xmlns:mc="http://schemas.openxmlformats.org/markup-compatibility/2006">
              <mc:Choice xmlns:v="urn:schemas-microsoft-com:vml" Requires="v">
                <p:oleObj spid="_x0000_s52231" name="Equation" r:id="rId13" imgW="596880" imgH="253800" progId="Equation.DSMT4">
                  <p:embed/>
                </p:oleObj>
              </mc:Choice>
              <mc:Fallback>
                <p:oleObj name="Equation" r:id="rId13" imgW="596880" imgH="253800" progId="Equation.DSMT4">
                  <p:embed/>
                  <p:pic>
                    <p:nvPicPr>
                      <p:cNvPr id="0" name=""/>
                      <p:cNvPicPr>
                        <a:picLocks noChangeAspect="1" noChangeArrowheads="1"/>
                      </p:cNvPicPr>
                      <p:nvPr/>
                    </p:nvPicPr>
                    <p:blipFill>
                      <a:blip r:embed="rId14"/>
                      <a:srcRect/>
                      <a:stretch>
                        <a:fillRect/>
                      </a:stretch>
                    </p:blipFill>
                    <p:spPr bwMode="auto">
                      <a:xfrm>
                        <a:off x="3767138" y="4724400"/>
                        <a:ext cx="120808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8916968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现在需要求         。</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表示如果第二次取球是从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号盒子中取出的，那么第三次取球取出的是红球的概率。即</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如果第二次是从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号盒取出的球，那么第三次从三个盒子取球的概率可以从矩阵</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中得到，分别为</a:t>
            </a:r>
            <a:r>
              <a:rPr lang="en-US" altLang="zh-CN" dirty="0" smtClean="0">
                <a:latin typeface="Times New Roman" panose="02020603050405020304" pitchFamily="18" charset="0"/>
                <a:cs typeface="Times New Roman" panose="02020603050405020304" pitchFamily="18" charset="0"/>
              </a:rPr>
              <a:t>0.5, 0.2, 0.3</a:t>
            </a:r>
            <a:r>
              <a:rPr lang="zh-CN" altLang="en-US" dirty="0" smtClean="0">
                <a:latin typeface="Times New Roman" panose="02020603050405020304" pitchFamily="18" charset="0"/>
                <a:cs typeface="Times New Roman" panose="02020603050405020304" pitchFamily="18" charset="0"/>
              </a:rPr>
              <a:t>。三个盒子可以取出红球的概率分别为</a:t>
            </a:r>
            <a:r>
              <a:rPr lang="en-US" altLang="zh-CN" dirty="0" smtClean="0">
                <a:latin typeface="Times New Roman" panose="02020603050405020304" pitchFamily="18" charset="0"/>
                <a:cs typeface="Times New Roman" panose="02020603050405020304" pitchFamily="18" charset="0"/>
              </a:rPr>
              <a:t>0.5, 0.4, 0.7</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761145109"/>
              </p:ext>
            </p:extLst>
          </p:nvPr>
        </p:nvGraphicFramePr>
        <p:xfrm>
          <a:off x="2915816" y="1476078"/>
          <a:ext cx="771525" cy="512762"/>
        </p:xfrm>
        <a:graphic>
          <a:graphicData uri="http://schemas.openxmlformats.org/presentationml/2006/ole">
            <mc:AlternateContent xmlns:mc="http://schemas.openxmlformats.org/markup-compatibility/2006">
              <mc:Choice xmlns:v="urn:schemas-microsoft-com:vml" Requires="v">
                <p:oleObj spid="_x0000_s53250" name="Equation" r:id="rId3" imgW="380880" imgH="253800" progId="Equation.DSMT4">
                  <p:embed/>
                </p:oleObj>
              </mc:Choice>
              <mc:Fallback>
                <p:oleObj name="Equation" r:id="rId3" imgW="380880" imgH="253800" progId="Equation.DSMT4">
                  <p:embed/>
                  <p:pic>
                    <p:nvPicPr>
                      <p:cNvPr id="0" name=""/>
                      <p:cNvPicPr>
                        <a:picLocks noChangeAspect="1" noChangeArrowheads="1"/>
                      </p:cNvPicPr>
                      <p:nvPr/>
                    </p:nvPicPr>
                    <p:blipFill>
                      <a:blip r:embed="rId4"/>
                      <a:srcRect/>
                      <a:stretch>
                        <a:fillRect/>
                      </a:stretch>
                    </p:blipFill>
                    <p:spPr bwMode="auto">
                      <a:xfrm>
                        <a:off x="2915816" y="1476078"/>
                        <a:ext cx="77152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32411917"/>
              </p:ext>
            </p:extLst>
          </p:nvPr>
        </p:nvGraphicFramePr>
        <p:xfrm>
          <a:off x="1259632" y="2052141"/>
          <a:ext cx="771525" cy="512763"/>
        </p:xfrm>
        <a:graphic>
          <a:graphicData uri="http://schemas.openxmlformats.org/presentationml/2006/ole">
            <mc:AlternateContent xmlns:mc="http://schemas.openxmlformats.org/markup-compatibility/2006">
              <mc:Choice xmlns:v="urn:schemas-microsoft-com:vml" Requires="v">
                <p:oleObj spid="_x0000_s53251" name="Equation" r:id="rId5" imgW="380880" imgH="253800" progId="Equation.DSMT4">
                  <p:embed/>
                </p:oleObj>
              </mc:Choice>
              <mc:Fallback>
                <p:oleObj name="Equation" r:id="rId5" imgW="38088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2052141"/>
                        <a:ext cx="77152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14594417"/>
              </p:ext>
            </p:extLst>
          </p:nvPr>
        </p:nvGraphicFramePr>
        <p:xfrm>
          <a:off x="2587625" y="3068638"/>
          <a:ext cx="4094163" cy="647700"/>
        </p:xfrm>
        <a:graphic>
          <a:graphicData uri="http://schemas.openxmlformats.org/presentationml/2006/ole">
            <mc:AlternateContent xmlns:mc="http://schemas.openxmlformats.org/markup-compatibility/2006">
              <mc:Choice xmlns:v="urn:schemas-microsoft-com:vml" Requires="v">
                <p:oleObj spid="_x0000_s53252" name="Equation" r:id="rId7" imgW="1765080" imgH="279360" progId="Equation.DSMT4">
                  <p:embed/>
                </p:oleObj>
              </mc:Choice>
              <mc:Fallback>
                <p:oleObj name="Equation" r:id="rId7" imgW="1765080" imgH="279360" progId="Equation.DSMT4">
                  <p:embed/>
                  <p:pic>
                    <p:nvPicPr>
                      <p:cNvPr id="0" name=""/>
                      <p:cNvPicPr>
                        <a:picLocks noChangeAspect="1" noChangeArrowheads="1"/>
                      </p:cNvPicPr>
                      <p:nvPr/>
                    </p:nvPicPr>
                    <p:blipFill>
                      <a:blip r:embed="rId8"/>
                      <a:srcRect/>
                      <a:stretch>
                        <a:fillRect/>
                      </a:stretch>
                    </p:blipFill>
                    <p:spPr bwMode="auto">
                      <a:xfrm>
                        <a:off x="2587625" y="3068638"/>
                        <a:ext cx="4094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5533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所以</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同时</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21037909"/>
              </p:ext>
            </p:extLst>
          </p:nvPr>
        </p:nvGraphicFramePr>
        <p:xfrm>
          <a:off x="1259632" y="1988840"/>
          <a:ext cx="6273800" cy="588963"/>
        </p:xfrm>
        <a:graphic>
          <a:graphicData uri="http://schemas.openxmlformats.org/presentationml/2006/ole">
            <mc:AlternateContent xmlns:mc="http://schemas.openxmlformats.org/markup-compatibility/2006">
              <mc:Choice xmlns:v="urn:schemas-microsoft-com:vml" Requires="v">
                <p:oleObj spid="_x0000_s54274" name="Equation" r:id="rId3" imgW="2705040" imgH="253800" progId="Equation.DSMT4">
                  <p:embed/>
                </p:oleObj>
              </mc:Choice>
              <mc:Fallback>
                <p:oleObj name="Equation" r:id="rId3" imgW="2705040" imgH="253800" progId="Equation.DSMT4">
                  <p:embed/>
                  <p:pic>
                    <p:nvPicPr>
                      <p:cNvPr id="0" name=""/>
                      <p:cNvPicPr>
                        <a:picLocks noChangeAspect="1" noChangeArrowheads="1"/>
                      </p:cNvPicPr>
                      <p:nvPr/>
                    </p:nvPicPr>
                    <p:blipFill>
                      <a:blip r:embed="rId4"/>
                      <a:srcRect/>
                      <a:stretch>
                        <a:fillRect/>
                      </a:stretch>
                    </p:blipFill>
                    <p:spPr bwMode="auto">
                      <a:xfrm>
                        <a:off x="1259632" y="1988840"/>
                        <a:ext cx="62738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62248071"/>
              </p:ext>
            </p:extLst>
          </p:nvPr>
        </p:nvGraphicFramePr>
        <p:xfrm>
          <a:off x="1303338" y="3213100"/>
          <a:ext cx="6332537" cy="588963"/>
        </p:xfrm>
        <a:graphic>
          <a:graphicData uri="http://schemas.openxmlformats.org/presentationml/2006/ole">
            <mc:AlternateContent xmlns:mc="http://schemas.openxmlformats.org/markup-compatibility/2006">
              <mc:Choice xmlns:v="urn:schemas-microsoft-com:vml" Requires="v">
                <p:oleObj spid="_x0000_s54275" name="Equation" r:id="rId5" imgW="2730240" imgH="253800" progId="Equation.DSMT4">
                  <p:embed/>
                </p:oleObj>
              </mc:Choice>
              <mc:Fallback>
                <p:oleObj name="Equation" r:id="rId5" imgW="2730240" imgH="253800" progId="Equation.DSMT4">
                  <p:embed/>
                  <p:pic>
                    <p:nvPicPr>
                      <p:cNvPr id="0" name=""/>
                      <p:cNvPicPr>
                        <a:picLocks noChangeAspect="1" noChangeArrowheads="1"/>
                      </p:cNvPicPr>
                      <p:nvPr/>
                    </p:nvPicPr>
                    <p:blipFill>
                      <a:blip r:embed="rId6"/>
                      <a:srcRect/>
                      <a:stretch>
                        <a:fillRect/>
                      </a:stretch>
                    </p:blipFill>
                    <p:spPr bwMode="auto">
                      <a:xfrm>
                        <a:off x="1303338" y="3213100"/>
                        <a:ext cx="6332537"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28274537"/>
              </p:ext>
            </p:extLst>
          </p:nvPr>
        </p:nvGraphicFramePr>
        <p:xfrm>
          <a:off x="611560" y="4077072"/>
          <a:ext cx="8347075" cy="1638300"/>
        </p:xfrm>
        <a:graphic>
          <a:graphicData uri="http://schemas.openxmlformats.org/presentationml/2006/ole">
            <mc:AlternateContent xmlns:mc="http://schemas.openxmlformats.org/markup-compatibility/2006">
              <mc:Choice xmlns:v="urn:schemas-microsoft-com:vml" Requires="v">
                <p:oleObj spid="_x0000_s54276" name="Equation" r:id="rId7" imgW="3873240" imgH="761760" progId="Equation.DSMT4">
                  <p:embed/>
                </p:oleObj>
              </mc:Choice>
              <mc:Fallback>
                <p:oleObj name="Equation" r:id="rId7" imgW="3873240" imgH="761760" progId="Equation.DSMT4">
                  <p:embed/>
                  <p:pic>
                    <p:nvPicPr>
                      <p:cNvPr id="0" name=""/>
                      <p:cNvPicPr/>
                      <p:nvPr/>
                    </p:nvPicPr>
                    <p:blipFill>
                      <a:blip r:embed="rId8"/>
                      <a:stretch>
                        <a:fillRect/>
                      </a:stretch>
                    </p:blipFill>
                    <p:spPr>
                      <a:xfrm>
                        <a:off x="611560" y="4077072"/>
                        <a:ext cx="8347075" cy="1638300"/>
                      </a:xfrm>
                      <a:prstGeom prst="rect">
                        <a:avLst/>
                      </a:prstGeom>
                    </p:spPr>
                  </p:pic>
                </p:oleObj>
              </mc:Fallback>
            </mc:AlternateContent>
          </a:graphicData>
        </a:graphic>
      </p:graphicFrame>
      <p:sp>
        <p:nvSpPr>
          <p:cNvPr id="6" name="矩形标注 5"/>
          <p:cNvSpPr/>
          <p:nvPr/>
        </p:nvSpPr>
        <p:spPr>
          <a:xfrm>
            <a:off x="3491880" y="836712"/>
            <a:ext cx="2354560" cy="612648"/>
          </a:xfrm>
          <a:prstGeom prst="wedgeRectCallout">
            <a:avLst>
              <a:gd name="adj1" fmla="val -44257"/>
              <a:gd name="adj2" fmla="val 145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三个乘</a:t>
            </a:r>
            <a:r>
              <a:rPr lang="en-US" altLang="zh-CN" dirty="0" smtClean="0">
                <a:solidFill>
                  <a:prstClr val="white"/>
                </a:solidFill>
              </a:rPr>
              <a:t>1</a:t>
            </a:r>
            <a:r>
              <a:rPr lang="zh-CN" altLang="en-US" dirty="0" smtClean="0">
                <a:solidFill>
                  <a:prstClr val="white"/>
                </a:solidFill>
              </a:rPr>
              <a:t>都省略了</a:t>
            </a:r>
            <a:endParaRPr lang="zh-CN" altLang="en-US" dirty="0">
              <a:solidFill>
                <a:prstClr val="white"/>
              </a:solidFill>
            </a:endParaRPr>
          </a:p>
        </p:txBody>
      </p:sp>
    </p:spTree>
    <p:extLst>
      <p:ext uri="{BB962C8B-B14F-4D97-AF65-F5344CB8AC3E}">
        <p14:creationId xmlns:p14="http://schemas.microsoft.com/office/powerpoint/2010/main" val="12922751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p>
        </p:txBody>
      </p:sp>
      <p:sp>
        <p:nvSpPr>
          <p:cNvPr id="3" name="内容占位符 2"/>
          <p:cNvSpPr>
            <a:spLocks noGrp="1"/>
          </p:cNvSpPr>
          <p:nvPr>
            <p:ph sz="quarter" idx="1"/>
          </p:nvPr>
        </p:nvSpPr>
        <p:spPr/>
        <p:txBody>
          <a:bodyPr/>
          <a:lstStyle/>
          <a:p>
            <a:r>
              <a:rPr lang="zh-CN" altLang="en-US" dirty="0" smtClean="0"/>
              <a:t>所以，</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同理</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547875654"/>
              </p:ext>
            </p:extLst>
          </p:nvPr>
        </p:nvGraphicFramePr>
        <p:xfrm>
          <a:off x="1115616" y="1988840"/>
          <a:ext cx="6715125" cy="2266950"/>
        </p:xfrm>
        <a:graphic>
          <a:graphicData uri="http://schemas.openxmlformats.org/presentationml/2006/ole">
            <mc:AlternateContent xmlns:mc="http://schemas.openxmlformats.org/markup-compatibility/2006">
              <mc:Choice xmlns:v="urn:schemas-microsoft-com:vml" Requires="v">
                <p:oleObj spid="_x0000_s55298" name="Equation" r:id="rId3" imgW="2895480" imgH="977760" progId="Equation.DSMT4">
                  <p:embed/>
                </p:oleObj>
              </mc:Choice>
              <mc:Fallback>
                <p:oleObj name="Equation" r:id="rId3" imgW="2895480" imgH="977760" progId="Equation.DSMT4">
                  <p:embed/>
                  <p:pic>
                    <p:nvPicPr>
                      <p:cNvPr id="0" name=""/>
                      <p:cNvPicPr>
                        <a:picLocks noChangeAspect="1" noChangeArrowheads="1"/>
                      </p:cNvPicPr>
                      <p:nvPr/>
                    </p:nvPicPr>
                    <p:blipFill>
                      <a:blip r:embed="rId4"/>
                      <a:srcRect/>
                      <a:stretch>
                        <a:fillRect/>
                      </a:stretch>
                    </p:blipFill>
                    <p:spPr bwMode="auto">
                      <a:xfrm>
                        <a:off x="1115616" y="1988840"/>
                        <a:ext cx="671512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777271807"/>
              </p:ext>
            </p:extLst>
          </p:nvPr>
        </p:nvGraphicFramePr>
        <p:xfrm>
          <a:off x="1259632" y="4869160"/>
          <a:ext cx="6332537" cy="1177925"/>
        </p:xfrm>
        <a:graphic>
          <a:graphicData uri="http://schemas.openxmlformats.org/presentationml/2006/ole">
            <mc:AlternateContent xmlns:mc="http://schemas.openxmlformats.org/markup-compatibility/2006">
              <mc:Choice xmlns:v="urn:schemas-microsoft-com:vml" Requires="v">
                <p:oleObj spid="_x0000_s55299" name="Equation" r:id="rId5" imgW="2730240" imgH="507960" progId="Equation.DSMT4">
                  <p:embed/>
                </p:oleObj>
              </mc:Choice>
              <mc:Fallback>
                <p:oleObj name="Equation" r:id="rId5" imgW="2730240" imgH="507960" progId="Equation.DSMT4">
                  <p:embed/>
                  <p:pic>
                    <p:nvPicPr>
                      <p:cNvPr id="0" name=""/>
                      <p:cNvPicPr>
                        <a:picLocks noChangeAspect="1" noChangeArrowheads="1"/>
                      </p:cNvPicPr>
                      <p:nvPr/>
                    </p:nvPicPr>
                    <p:blipFill>
                      <a:blip r:embed="rId6"/>
                      <a:srcRect/>
                      <a:stretch>
                        <a:fillRect/>
                      </a:stretch>
                    </p:blipFill>
                    <p:spPr bwMode="auto">
                      <a:xfrm>
                        <a:off x="1259632" y="4869160"/>
                        <a:ext cx="6332537"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98230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引入隐变量</a:t>
            </a:r>
          </a:p>
        </p:txBody>
      </p:sp>
      <p:sp>
        <p:nvSpPr>
          <p:cNvPr id="3" name="内容占位符 2"/>
          <p:cNvSpPr>
            <a:spLocks noGrp="1"/>
          </p:cNvSpPr>
          <p:nvPr>
            <p:ph sz="quarter" idx="1"/>
          </p:nvPr>
        </p:nvSpPr>
        <p:spPr>
          <a:xfrm>
            <a:off x="914400" y="1447800"/>
            <a:ext cx="7772400" cy="5293568"/>
          </a:xfrm>
        </p:spPr>
        <p:txBody>
          <a:bodyPr>
            <a:normAutofit/>
          </a:bodyPr>
          <a:lstStyle/>
          <a:p>
            <a:pPr>
              <a:lnSpc>
                <a:spcPct val="120000"/>
              </a:lnSpc>
            </a:pPr>
            <a:r>
              <a:rPr lang="zh-CN" altLang="en-US" dirty="0">
                <a:latin typeface="Times New Roman" panose="02020603050405020304" pitchFamily="18" charset="0"/>
                <a:cs typeface="Times New Roman" panose="02020603050405020304" pitchFamily="18" charset="0"/>
              </a:rPr>
              <a:t>构词</a:t>
            </a:r>
            <a:r>
              <a:rPr lang="zh-CN" altLang="en-US" dirty="0" smtClean="0">
                <a:latin typeface="Times New Roman" panose="02020603050405020304" pitchFamily="18" charset="0"/>
                <a:cs typeface="Times New Roman" panose="02020603050405020304" pitchFamily="18" charset="0"/>
              </a:rPr>
              <a:t>位置，所以构词位置称为隐变量。</a:t>
            </a: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t>引入构词位置后，我们关心的不再是</a:t>
            </a:r>
            <a:endParaRPr lang="en-US" altLang="zh-CN" dirty="0" smtClean="0"/>
          </a:p>
          <a:p>
            <a:pPr>
              <a:lnSpc>
                <a:spcPct val="120000"/>
              </a:lnSpc>
            </a:pPr>
            <a:endParaRPr lang="en-US" altLang="zh-CN" dirty="0"/>
          </a:p>
          <a:p>
            <a:pPr>
              <a:lnSpc>
                <a:spcPct val="120000"/>
              </a:lnSpc>
            </a:pPr>
            <a:r>
              <a:rPr lang="zh-CN" altLang="en-US" dirty="0" smtClean="0"/>
              <a:t>而是哪种构词位置的序列出现的概率最大。比如“隐变量”进行分词，可能的构词位置有“</a:t>
            </a:r>
            <a:r>
              <a:rPr lang="en-US" altLang="zh-CN" dirty="0" smtClean="0"/>
              <a:t>BME</a:t>
            </a:r>
            <a:r>
              <a:rPr lang="zh-CN" altLang="en-US" dirty="0" smtClean="0"/>
              <a:t>”，“</a:t>
            </a:r>
            <a:r>
              <a:rPr lang="en-US" altLang="zh-CN" dirty="0" smtClean="0"/>
              <a:t>SBE</a:t>
            </a:r>
            <a:r>
              <a:rPr lang="zh-CN" altLang="en-US" dirty="0" smtClean="0"/>
              <a:t>”，“</a:t>
            </a:r>
            <a:r>
              <a:rPr lang="en-US" altLang="zh-CN" dirty="0" smtClean="0"/>
              <a:t>BES</a:t>
            </a:r>
            <a:r>
              <a:rPr lang="zh-CN" altLang="en-US" dirty="0" smtClean="0"/>
              <a:t>”，“</a:t>
            </a:r>
            <a:r>
              <a:rPr lang="en-US" altLang="zh-CN" dirty="0" smtClean="0"/>
              <a:t>SSS</a:t>
            </a:r>
            <a:r>
              <a:rPr lang="zh-CN" altLang="en-US" dirty="0" smtClean="0"/>
              <a:t>”。</a:t>
            </a:r>
            <a:endParaRPr lang="en-US" altLang="zh-CN" dirty="0" smtClean="0"/>
          </a:p>
          <a:p>
            <a:pPr>
              <a:lnSpc>
                <a:spcPct val="120000"/>
              </a:lnSpc>
            </a:pPr>
            <a:r>
              <a:rPr lang="zh-CN" altLang="en-US" dirty="0" smtClean="0"/>
              <a:t>引入构词位置后，一个句子的不同分词方法得到的构词</a:t>
            </a:r>
            <a:r>
              <a:rPr lang="zh-CN" altLang="en-US" dirty="0"/>
              <a:t>位置序列长度</a:t>
            </a:r>
            <a:r>
              <a:rPr lang="zh-CN" altLang="en-US" dirty="0" smtClean="0"/>
              <a:t>是一样的，且每个字的构词位置只有四个，即每个时刻的状态数量有限，可以应用维特比算法。</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837352629"/>
              </p:ext>
            </p:extLst>
          </p:nvPr>
        </p:nvGraphicFramePr>
        <p:xfrm>
          <a:off x="2051720" y="2564904"/>
          <a:ext cx="5113338" cy="565150"/>
        </p:xfrm>
        <a:graphic>
          <a:graphicData uri="http://schemas.openxmlformats.org/presentationml/2006/ole">
            <mc:AlternateContent xmlns:mc="http://schemas.openxmlformats.org/markup-compatibility/2006">
              <mc:Choice xmlns:v="urn:schemas-microsoft-com:vml" Requires="v">
                <p:oleObj spid="_x0000_s3102" name="Equation" r:id="rId3" imgW="2527200" imgH="279360" progId="Equation.DSMT4">
                  <p:embed/>
                </p:oleObj>
              </mc:Choice>
              <mc:Fallback>
                <p:oleObj name="Equation" r:id="rId3" imgW="2527200" imgH="27936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564904"/>
                        <a:ext cx="51133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866848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803963152"/>
              </p:ext>
            </p:extLst>
          </p:nvPr>
        </p:nvGraphicFramePr>
        <p:xfrm>
          <a:off x="985838" y="1557338"/>
          <a:ext cx="7921625" cy="1000125"/>
        </p:xfrm>
        <a:graphic>
          <a:graphicData uri="http://schemas.openxmlformats.org/presentationml/2006/ole">
            <mc:AlternateContent xmlns:mc="http://schemas.openxmlformats.org/markup-compatibility/2006">
              <mc:Choice xmlns:v="urn:schemas-microsoft-com:vml" Requires="v">
                <p:oleObj spid="_x0000_s56322" name="Equation" r:id="rId3" imgW="3416040" imgH="431640" progId="Equation.DSMT4">
                  <p:embed/>
                </p:oleObj>
              </mc:Choice>
              <mc:Fallback>
                <p:oleObj name="Equation" r:id="rId3" imgW="3416040" imgH="431640" progId="Equation.DSMT4">
                  <p:embed/>
                  <p:pic>
                    <p:nvPicPr>
                      <p:cNvPr id="0" name=""/>
                      <p:cNvPicPr>
                        <a:picLocks noChangeAspect="1" noChangeArrowheads="1"/>
                      </p:cNvPicPr>
                      <p:nvPr/>
                    </p:nvPicPr>
                    <p:blipFill>
                      <a:blip r:embed="rId4"/>
                      <a:srcRect/>
                      <a:stretch>
                        <a:fillRect/>
                      </a:stretch>
                    </p:blipFill>
                    <p:spPr bwMode="auto">
                      <a:xfrm>
                        <a:off x="985838" y="1557338"/>
                        <a:ext cx="79216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295272391"/>
              </p:ext>
            </p:extLst>
          </p:nvPr>
        </p:nvGraphicFramePr>
        <p:xfrm>
          <a:off x="1028700" y="2852738"/>
          <a:ext cx="7981950" cy="1000125"/>
        </p:xfrm>
        <a:graphic>
          <a:graphicData uri="http://schemas.openxmlformats.org/presentationml/2006/ole">
            <mc:AlternateContent xmlns:mc="http://schemas.openxmlformats.org/markup-compatibility/2006">
              <mc:Choice xmlns:v="urn:schemas-microsoft-com:vml" Requires="v">
                <p:oleObj spid="_x0000_s56323" name="Equation" r:id="rId5" imgW="3441600" imgH="431640" progId="Equation.DSMT4">
                  <p:embed/>
                </p:oleObj>
              </mc:Choice>
              <mc:Fallback>
                <p:oleObj name="Equation" r:id="rId5" imgW="3441600" imgH="431640" progId="Equation.DSMT4">
                  <p:embed/>
                  <p:pic>
                    <p:nvPicPr>
                      <p:cNvPr id="0" name=""/>
                      <p:cNvPicPr>
                        <a:picLocks noChangeAspect="1" noChangeArrowheads="1"/>
                      </p:cNvPicPr>
                      <p:nvPr/>
                    </p:nvPicPr>
                    <p:blipFill>
                      <a:blip r:embed="rId6"/>
                      <a:srcRect/>
                      <a:stretch>
                        <a:fillRect/>
                      </a:stretch>
                    </p:blipFill>
                    <p:spPr bwMode="auto">
                      <a:xfrm>
                        <a:off x="1028700" y="2852738"/>
                        <a:ext cx="79819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内容占位符 6"/>
          <p:cNvGraphicFramePr>
            <a:graphicFrameLocks noGrp="1" noChangeAspect="1"/>
          </p:cNvGraphicFramePr>
          <p:nvPr>
            <p:ph sz="quarter" idx="1"/>
            <p:extLst>
              <p:ext uri="{D42A27DB-BD31-4B8C-83A1-F6EECF244321}">
                <p14:modId xmlns:p14="http://schemas.microsoft.com/office/powerpoint/2010/main" val="3590492814"/>
              </p:ext>
            </p:extLst>
          </p:nvPr>
        </p:nvGraphicFramePr>
        <p:xfrm>
          <a:off x="989013" y="4224338"/>
          <a:ext cx="7970837" cy="1000125"/>
        </p:xfrm>
        <a:graphic>
          <a:graphicData uri="http://schemas.openxmlformats.org/presentationml/2006/ole">
            <mc:AlternateContent xmlns:mc="http://schemas.openxmlformats.org/markup-compatibility/2006">
              <mc:Choice xmlns:v="urn:schemas-microsoft-com:vml" Requires="v">
                <p:oleObj spid="_x0000_s56324" name="Equation" r:id="rId7" imgW="3441600" imgH="431640" progId="Equation.DSMT4">
                  <p:embed/>
                </p:oleObj>
              </mc:Choice>
              <mc:Fallback>
                <p:oleObj name="Equation" r:id="rId7" imgW="3441600" imgH="431640" progId="Equation.DSMT4">
                  <p:embed/>
                  <p:pic>
                    <p:nvPicPr>
                      <p:cNvPr id="0" name=""/>
                      <p:cNvPicPr>
                        <a:picLocks noChangeAspect="1" noChangeArrowheads="1"/>
                      </p:cNvPicPr>
                      <p:nvPr/>
                    </p:nvPicPr>
                    <p:blipFill>
                      <a:blip r:embed="rId8"/>
                      <a:srcRect/>
                      <a:stretch>
                        <a:fillRect/>
                      </a:stretch>
                    </p:blipFill>
                    <p:spPr bwMode="auto">
                      <a:xfrm>
                        <a:off x="989013" y="4224338"/>
                        <a:ext cx="7970837" cy="10001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782711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5"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此时，        表示已知时刻</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号盒子中取出一个小球，并且观测到第二次和第三次取出的小球分别为白和红的概率，而第一次从</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号盒子中取球，并且得到的球是红球的概率为          。</a:t>
            </a:r>
            <a:endParaRPr lang="en-US" altLang="zh-CN" dirty="0" smtClean="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所以</a:t>
            </a:r>
          </a:p>
        </p:txBody>
      </p:sp>
      <p:graphicFrame>
        <p:nvGraphicFramePr>
          <p:cNvPr id="6" name="对象 5"/>
          <p:cNvGraphicFramePr>
            <a:graphicFrameLocks noChangeAspect="1"/>
          </p:cNvGraphicFramePr>
          <p:nvPr>
            <p:extLst>
              <p:ext uri="{D42A27DB-BD31-4B8C-83A1-F6EECF244321}">
                <p14:modId xmlns:p14="http://schemas.microsoft.com/office/powerpoint/2010/main" val="817011881"/>
              </p:ext>
            </p:extLst>
          </p:nvPr>
        </p:nvGraphicFramePr>
        <p:xfrm>
          <a:off x="2123728" y="1484784"/>
          <a:ext cx="719138" cy="496887"/>
        </p:xfrm>
        <a:graphic>
          <a:graphicData uri="http://schemas.openxmlformats.org/presentationml/2006/ole">
            <mc:AlternateContent xmlns:mc="http://schemas.openxmlformats.org/markup-compatibility/2006">
              <mc:Choice xmlns:v="urn:schemas-microsoft-com:vml" Requires="v">
                <p:oleObj spid="_x0000_s57346" name="Equation" r:id="rId3" imgW="368280" imgH="253800" progId="Equation.DSMT4">
                  <p:embed/>
                </p:oleObj>
              </mc:Choice>
              <mc:Fallback>
                <p:oleObj name="Equation" r:id="rId3" imgW="36828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484784"/>
                        <a:ext cx="7191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186475652"/>
              </p:ext>
            </p:extLst>
          </p:nvPr>
        </p:nvGraphicFramePr>
        <p:xfrm>
          <a:off x="4932040" y="2852936"/>
          <a:ext cx="768350" cy="576262"/>
        </p:xfrm>
        <a:graphic>
          <a:graphicData uri="http://schemas.openxmlformats.org/presentationml/2006/ole">
            <mc:AlternateContent xmlns:mc="http://schemas.openxmlformats.org/markup-compatibility/2006">
              <mc:Choice xmlns:v="urn:schemas-microsoft-com:vml" Requires="v">
                <p:oleObj spid="_x0000_s57347" name="Equation" r:id="rId5" imgW="304560" imgH="228600" progId="Equation.DSMT4">
                  <p:embed/>
                </p:oleObj>
              </mc:Choice>
              <mc:Fallback>
                <p:oleObj name="Equation" r:id="rId5" imgW="30456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2852936"/>
                        <a:ext cx="768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950836750"/>
              </p:ext>
            </p:extLst>
          </p:nvPr>
        </p:nvGraphicFramePr>
        <p:xfrm>
          <a:off x="323528" y="4221088"/>
          <a:ext cx="8660519" cy="2016224"/>
        </p:xfrm>
        <a:graphic>
          <a:graphicData uri="http://schemas.openxmlformats.org/presentationml/2006/ole">
            <mc:AlternateContent xmlns:mc="http://schemas.openxmlformats.org/markup-compatibility/2006">
              <mc:Choice xmlns:v="urn:schemas-microsoft-com:vml" Requires="v">
                <p:oleObj spid="_x0000_s57348" name="Equation" r:id="rId7" imgW="4038480" imgH="939600" progId="Equation.DSMT4">
                  <p:embed/>
                </p:oleObj>
              </mc:Choice>
              <mc:Fallback>
                <p:oleObj name="Equation" r:id="rId7" imgW="4038480" imgH="939600" progId="Equation.DSMT4">
                  <p:embed/>
                  <p:pic>
                    <p:nvPicPr>
                      <p:cNvPr id="0" name=""/>
                      <p:cNvPicPr>
                        <a:picLocks noChangeAspect="1" noChangeArrowheads="1"/>
                      </p:cNvPicPr>
                      <p:nvPr/>
                    </p:nvPicPr>
                    <p:blipFill>
                      <a:blip r:embed="rId8"/>
                      <a:srcRect/>
                      <a:stretch>
                        <a:fillRect/>
                      </a:stretch>
                    </p:blipFill>
                    <p:spPr bwMode="auto">
                      <a:xfrm>
                        <a:off x="323528" y="4221088"/>
                        <a:ext cx="8660519" cy="201622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855924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符号统一</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181767056"/>
              </p:ext>
            </p:extLst>
          </p:nvPr>
        </p:nvGraphicFramePr>
        <p:xfrm>
          <a:off x="1187624" y="1772816"/>
          <a:ext cx="4268974" cy="609640"/>
        </p:xfrm>
        <a:graphic>
          <a:graphicData uri="http://schemas.openxmlformats.org/presentationml/2006/ole">
            <mc:AlternateContent xmlns:mc="http://schemas.openxmlformats.org/markup-compatibility/2006">
              <mc:Choice xmlns:v="urn:schemas-microsoft-com:vml" Requires="v">
                <p:oleObj spid="_x0000_s58370" name="Equation" r:id="rId3" imgW="1955520" imgH="279360" progId="Equation.DSMT4">
                  <p:embed/>
                </p:oleObj>
              </mc:Choice>
              <mc:Fallback>
                <p:oleObj name="Equation" r:id="rId3" imgW="1955520" imgH="279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772816"/>
                        <a:ext cx="4268974" cy="609640"/>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57160791"/>
              </p:ext>
            </p:extLst>
          </p:nvPr>
        </p:nvGraphicFramePr>
        <p:xfrm>
          <a:off x="1187624" y="2780928"/>
          <a:ext cx="2033627" cy="581250"/>
        </p:xfrm>
        <a:graphic>
          <a:graphicData uri="http://schemas.openxmlformats.org/presentationml/2006/ole">
            <mc:AlternateContent xmlns:mc="http://schemas.openxmlformats.org/markup-compatibility/2006">
              <mc:Choice xmlns:v="urn:schemas-microsoft-com:vml" Requires="v">
                <p:oleObj spid="_x0000_s58371" name="Equation" r:id="rId5" imgW="888840" imgH="253800" progId="Equation.DSMT4">
                  <p:embed/>
                </p:oleObj>
              </mc:Choice>
              <mc:Fallback>
                <p:oleObj name="Equation" r:id="rId5" imgW="88884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2780928"/>
                        <a:ext cx="2033627" cy="581250"/>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92571670"/>
              </p:ext>
            </p:extLst>
          </p:nvPr>
        </p:nvGraphicFramePr>
        <p:xfrm>
          <a:off x="1187624" y="3573016"/>
          <a:ext cx="4392687" cy="1194811"/>
        </p:xfrm>
        <a:graphic>
          <a:graphicData uri="http://schemas.openxmlformats.org/presentationml/2006/ole">
            <mc:AlternateContent xmlns:mc="http://schemas.openxmlformats.org/markup-compatibility/2006">
              <mc:Choice xmlns:v="urn:schemas-microsoft-com:vml" Requires="v">
                <p:oleObj spid="_x0000_s58372" name="Equation" r:id="rId7" imgW="1866600" imgH="507960" progId="Equation.DSMT4">
                  <p:embed/>
                </p:oleObj>
              </mc:Choice>
              <mc:Fallback>
                <p:oleObj name="Equation" r:id="rId7" imgW="1866600" imgH="5079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3573016"/>
                        <a:ext cx="4392687" cy="1194811"/>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74331297"/>
              </p:ext>
            </p:extLst>
          </p:nvPr>
        </p:nvGraphicFramePr>
        <p:xfrm>
          <a:off x="1187624" y="4869160"/>
          <a:ext cx="2952328" cy="904340"/>
        </p:xfrm>
        <a:graphic>
          <a:graphicData uri="http://schemas.openxmlformats.org/presentationml/2006/ole">
            <mc:AlternateContent xmlns:mc="http://schemas.openxmlformats.org/markup-compatibility/2006">
              <mc:Choice xmlns:v="urn:schemas-microsoft-com:vml" Requires="v">
                <p:oleObj spid="_x0000_s58373" name="Equation" r:id="rId9" imgW="1244520" imgH="380880" progId="Equation.DSMT4">
                  <p:embed/>
                </p:oleObj>
              </mc:Choice>
              <mc:Fallback>
                <p:oleObj name="Equation" r:id="rId9" imgW="1244520" imgH="3808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624" y="4869160"/>
                        <a:ext cx="2952328" cy="904340"/>
                      </a:xfrm>
                      <a:prstGeom prst="rect">
                        <a:avLst/>
                      </a:prstGeom>
                      <a:noFill/>
                      <a:ln>
                        <a:noFill/>
                      </a:ln>
                    </p:spPr>
                  </p:pic>
                </p:oleObj>
              </mc:Fallback>
            </mc:AlternateContent>
          </a:graphicData>
        </a:graphic>
      </p:graphicFrame>
      <p:sp>
        <p:nvSpPr>
          <p:cNvPr id="9" name="TextBox 8"/>
          <p:cNvSpPr txBox="1"/>
          <p:nvPr/>
        </p:nvSpPr>
        <p:spPr>
          <a:xfrm>
            <a:off x="972785" y="5733256"/>
            <a:ext cx="7703672" cy="954107"/>
          </a:xfrm>
          <a:prstGeom prst="rect">
            <a:avLst/>
          </a:prstGeom>
          <a:noFill/>
        </p:spPr>
        <p:txBody>
          <a:bodyPr wrap="square" rtlCol="0">
            <a:spAutoFit/>
          </a:bodyPr>
          <a:lstStyle/>
          <a:p>
            <a:r>
              <a:rPr lang="zh-CN" altLang="en-US" sz="2800" dirty="0" smtClean="0">
                <a:solidFill>
                  <a:prstClr val="black"/>
                </a:solidFill>
              </a:rPr>
              <a:t>对以上前向算法的符号进行调整，使其与后向算法保持一致。</a:t>
            </a:r>
            <a:endParaRPr lang="zh-CN" altLang="en-US" sz="2800" dirty="0">
              <a:solidFill>
                <a:prstClr val="black"/>
              </a:solidFill>
            </a:endParaRPr>
          </a:p>
        </p:txBody>
      </p:sp>
    </p:spTree>
    <p:extLst>
      <p:ext uri="{BB962C8B-B14F-4D97-AF65-F5344CB8AC3E}">
        <p14:creationId xmlns:p14="http://schemas.microsoft.com/office/powerpoint/2010/main" val="294272504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改后的前向算法符号</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507433313"/>
              </p:ext>
            </p:extLst>
          </p:nvPr>
        </p:nvGraphicFramePr>
        <p:xfrm>
          <a:off x="1259632" y="3602038"/>
          <a:ext cx="4002087" cy="1135062"/>
        </p:xfrm>
        <a:graphic>
          <a:graphicData uri="http://schemas.openxmlformats.org/presentationml/2006/ole">
            <mc:AlternateContent xmlns:mc="http://schemas.openxmlformats.org/markup-compatibility/2006">
              <mc:Choice xmlns:v="urn:schemas-microsoft-com:vml" Requires="v">
                <p:oleObj spid="_x0000_s59394" name="Equation" r:id="rId3" imgW="1701720" imgH="482400" progId="Equation.DSMT4">
                  <p:embed/>
                </p:oleObj>
              </mc:Choice>
              <mc:Fallback>
                <p:oleObj name="Equation" r:id="rId3" imgW="1701720" imgH="482400" progId="Equation.DSMT4">
                  <p:embed/>
                  <p:pic>
                    <p:nvPicPr>
                      <p:cNvPr id="0" name=""/>
                      <p:cNvPicPr>
                        <a:picLocks noChangeAspect="1" noChangeArrowheads="1"/>
                      </p:cNvPicPr>
                      <p:nvPr/>
                    </p:nvPicPr>
                    <p:blipFill>
                      <a:blip r:embed="rId4"/>
                      <a:srcRect/>
                      <a:stretch>
                        <a:fillRect/>
                      </a:stretch>
                    </p:blipFill>
                    <p:spPr bwMode="auto">
                      <a:xfrm>
                        <a:off x="1259632" y="3602038"/>
                        <a:ext cx="4002087"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77942123"/>
              </p:ext>
            </p:extLst>
          </p:nvPr>
        </p:nvGraphicFramePr>
        <p:xfrm>
          <a:off x="1331640" y="4797152"/>
          <a:ext cx="2862263" cy="1025525"/>
        </p:xfrm>
        <a:graphic>
          <a:graphicData uri="http://schemas.openxmlformats.org/presentationml/2006/ole">
            <mc:AlternateContent xmlns:mc="http://schemas.openxmlformats.org/markup-compatibility/2006">
              <mc:Choice xmlns:v="urn:schemas-microsoft-com:vml" Requires="v">
                <p:oleObj spid="_x0000_s59395" name="Equation" r:id="rId5" imgW="1206360" imgH="431640" progId="Equation.DSMT4">
                  <p:embed/>
                </p:oleObj>
              </mc:Choice>
              <mc:Fallback>
                <p:oleObj name="Equation" r:id="rId5" imgW="1206360" imgH="431640" progId="Equation.DSMT4">
                  <p:embed/>
                  <p:pic>
                    <p:nvPicPr>
                      <p:cNvPr id="0" name=""/>
                      <p:cNvPicPr>
                        <a:picLocks noChangeAspect="1" noChangeArrowheads="1"/>
                      </p:cNvPicPr>
                      <p:nvPr/>
                    </p:nvPicPr>
                    <p:blipFill>
                      <a:blip r:embed="rId6"/>
                      <a:srcRect/>
                      <a:stretch>
                        <a:fillRect/>
                      </a:stretch>
                    </p:blipFill>
                    <p:spPr bwMode="auto">
                      <a:xfrm>
                        <a:off x="1331640" y="4797152"/>
                        <a:ext cx="2862263"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95031973"/>
              </p:ext>
            </p:extLst>
          </p:nvPr>
        </p:nvGraphicFramePr>
        <p:xfrm>
          <a:off x="1289050" y="2781300"/>
          <a:ext cx="1828800" cy="581025"/>
        </p:xfrm>
        <a:graphic>
          <a:graphicData uri="http://schemas.openxmlformats.org/presentationml/2006/ole">
            <mc:AlternateContent xmlns:mc="http://schemas.openxmlformats.org/markup-compatibility/2006">
              <mc:Choice xmlns:v="urn:schemas-microsoft-com:vml" Requires="v">
                <p:oleObj spid="_x0000_s59396" name="Equation" r:id="rId7" imgW="799920" imgH="253800" progId="Equation.DSMT4">
                  <p:embed/>
                </p:oleObj>
              </mc:Choice>
              <mc:Fallback>
                <p:oleObj name="Equation" r:id="rId7" imgW="799920" imgH="253800" progId="Equation.DSMT4">
                  <p:embed/>
                  <p:pic>
                    <p:nvPicPr>
                      <p:cNvPr id="0" name=""/>
                      <p:cNvPicPr>
                        <a:picLocks noChangeAspect="1" noChangeArrowheads="1"/>
                      </p:cNvPicPr>
                      <p:nvPr/>
                    </p:nvPicPr>
                    <p:blipFill>
                      <a:blip r:embed="rId8"/>
                      <a:srcRect/>
                      <a:stretch>
                        <a:fillRect/>
                      </a:stretch>
                    </p:blipFill>
                    <p:spPr bwMode="auto">
                      <a:xfrm>
                        <a:off x="1289050" y="2781300"/>
                        <a:ext cx="1828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772787608"/>
              </p:ext>
            </p:extLst>
          </p:nvPr>
        </p:nvGraphicFramePr>
        <p:xfrm>
          <a:off x="1228725" y="1773238"/>
          <a:ext cx="4186238" cy="609600"/>
        </p:xfrm>
        <a:graphic>
          <a:graphicData uri="http://schemas.openxmlformats.org/presentationml/2006/ole">
            <mc:AlternateContent xmlns:mc="http://schemas.openxmlformats.org/markup-compatibility/2006">
              <mc:Choice xmlns:v="urn:schemas-microsoft-com:vml" Requires="v">
                <p:oleObj spid="_x0000_s59397" name="Equation" r:id="rId9" imgW="1917360" imgH="279360" progId="Equation.DSMT4">
                  <p:embed/>
                </p:oleObj>
              </mc:Choice>
              <mc:Fallback>
                <p:oleObj name="Equation" r:id="rId9" imgW="1917360" imgH="279360" progId="Equation.DSMT4">
                  <p:embed/>
                  <p:pic>
                    <p:nvPicPr>
                      <p:cNvPr id="0" name=""/>
                      <p:cNvPicPr>
                        <a:picLocks noChangeAspect="1" noChangeArrowheads="1"/>
                      </p:cNvPicPr>
                      <p:nvPr/>
                    </p:nvPicPr>
                    <p:blipFill>
                      <a:blip r:embed="rId10"/>
                      <a:srcRect/>
                      <a:stretch>
                        <a:fillRect/>
                      </a:stretch>
                    </p:blipFill>
                    <p:spPr bwMode="auto">
                      <a:xfrm>
                        <a:off x="1228725" y="1773238"/>
                        <a:ext cx="41862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523291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前向算法和后向算法的关系</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467388061"/>
              </p:ext>
            </p:extLst>
          </p:nvPr>
        </p:nvGraphicFramePr>
        <p:xfrm>
          <a:off x="539552" y="1916832"/>
          <a:ext cx="8485488" cy="3672408"/>
        </p:xfrm>
        <a:graphic>
          <a:graphicData uri="http://schemas.openxmlformats.org/presentationml/2006/ole">
            <mc:AlternateContent xmlns:mc="http://schemas.openxmlformats.org/markup-compatibility/2006">
              <mc:Choice xmlns:v="urn:schemas-microsoft-com:vml" Requires="v">
                <p:oleObj spid="_x0000_s60418" name="Equation" r:id="rId3" imgW="3873240" imgH="1676160" progId="Equation.DSMT4">
                  <p:embed/>
                </p:oleObj>
              </mc:Choice>
              <mc:Fallback>
                <p:oleObj name="Equation" r:id="rId3" imgW="3873240" imgH="1676160" progId="Equation.DSMT4">
                  <p:embed/>
                  <p:pic>
                    <p:nvPicPr>
                      <p:cNvPr id="0" name=""/>
                      <p:cNvPicPr/>
                      <p:nvPr/>
                    </p:nvPicPr>
                    <p:blipFill>
                      <a:blip r:embed="rId4"/>
                      <a:stretch>
                        <a:fillRect/>
                      </a:stretch>
                    </p:blipFill>
                    <p:spPr>
                      <a:xfrm>
                        <a:off x="539552" y="1916832"/>
                        <a:ext cx="8485488" cy="3672408"/>
                      </a:xfrm>
                      <a:prstGeom prst="rect">
                        <a:avLst/>
                      </a:prstGeom>
                    </p:spPr>
                  </p:pic>
                </p:oleObj>
              </mc:Fallback>
            </mc:AlternateContent>
          </a:graphicData>
        </a:graphic>
      </p:graphicFrame>
    </p:spTree>
    <p:extLst>
      <p:ext uri="{BB962C8B-B14F-4D97-AF65-F5344CB8AC3E}">
        <p14:creationId xmlns:p14="http://schemas.microsoft.com/office/powerpoint/2010/main" val="2865620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计算单个隐状态的概率</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定义在</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时刻，隐状态为</a:t>
            </a:r>
            <a:r>
              <a:rPr lang="en-US" altLang="zh-CN"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的概率为：</a:t>
            </a:r>
            <a:endParaRPr lang="en-US" altLang="zh-CN" dirty="0" smtClean="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smtClean="0">
                <a:latin typeface="Times New Roman" panose="02020603050405020304" pitchFamily="18" charset="0"/>
                <a:cs typeface="Times New Roman" panose="02020603050405020304" pitchFamily="18" charset="0"/>
              </a:rPr>
              <a:t>比如上面“红白红”的例子中，第二次抽取小球是在</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号盒子例取出的概率为         。</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71787251"/>
              </p:ext>
            </p:extLst>
          </p:nvPr>
        </p:nvGraphicFramePr>
        <p:xfrm>
          <a:off x="3059832" y="1988840"/>
          <a:ext cx="3205333" cy="648072"/>
        </p:xfrm>
        <a:graphic>
          <a:graphicData uri="http://schemas.openxmlformats.org/presentationml/2006/ole">
            <mc:AlternateContent xmlns:mc="http://schemas.openxmlformats.org/markup-compatibility/2006">
              <mc:Choice xmlns:v="urn:schemas-microsoft-com:vml" Requires="v">
                <p:oleObj spid="_x0000_s61442" name="Equation" r:id="rId3" imgW="1384200" imgH="279360" progId="Equation.DSMT4">
                  <p:embed/>
                </p:oleObj>
              </mc:Choice>
              <mc:Fallback>
                <p:oleObj name="Equation" r:id="rId3" imgW="1384200" imgH="279360" progId="Equation.DSMT4">
                  <p:embed/>
                  <p:pic>
                    <p:nvPicPr>
                      <p:cNvPr id="0" name=""/>
                      <p:cNvPicPr>
                        <a:picLocks noChangeAspect="1" noChangeArrowheads="1"/>
                      </p:cNvPicPr>
                      <p:nvPr/>
                    </p:nvPicPr>
                    <p:blipFill>
                      <a:blip r:embed="rId4"/>
                      <a:srcRect/>
                      <a:stretch>
                        <a:fillRect/>
                      </a:stretch>
                    </p:blipFill>
                    <p:spPr bwMode="auto">
                      <a:xfrm>
                        <a:off x="3059832" y="1988840"/>
                        <a:ext cx="3205333" cy="648072"/>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3511697"/>
              </p:ext>
            </p:extLst>
          </p:nvPr>
        </p:nvGraphicFramePr>
        <p:xfrm>
          <a:off x="5124450" y="3068638"/>
          <a:ext cx="706438" cy="487362"/>
        </p:xfrm>
        <a:graphic>
          <a:graphicData uri="http://schemas.openxmlformats.org/presentationml/2006/ole">
            <mc:AlternateContent xmlns:mc="http://schemas.openxmlformats.org/markup-compatibility/2006">
              <mc:Choice xmlns:v="urn:schemas-microsoft-com:vml" Requires="v">
                <p:oleObj spid="_x0000_s61443" name="Equation" r:id="rId5" imgW="368280" imgH="253800" progId="Equation.DSMT4">
                  <p:embed/>
                </p:oleObj>
              </mc:Choice>
              <mc:Fallback>
                <p:oleObj name="Equation" r:id="rId5" imgW="368280" imgH="253800" progId="Equation.DSMT4">
                  <p:embed/>
                  <p:pic>
                    <p:nvPicPr>
                      <p:cNvPr id="0" name=""/>
                      <p:cNvPicPr/>
                      <p:nvPr/>
                    </p:nvPicPr>
                    <p:blipFill>
                      <a:blip r:embed="rId6"/>
                      <a:stretch>
                        <a:fillRect/>
                      </a:stretch>
                    </p:blipFill>
                    <p:spPr>
                      <a:xfrm>
                        <a:off x="5124450" y="3068638"/>
                        <a:ext cx="706438" cy="4873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38572139"/>
              </p:ext>
            </p:extLst>
          </p:nvPr>
        </p:nvGraphicFramePr>
        <p:xfrm>
          <a:off x="971600" y="3789040"/>
          <a:ext cx="5619750" cy="2708275"/>
        </p:xfrm>
        <a:graphic>
          <a:graphicData uri="http://schemas.openxmlformats.org/presentationml/2006/ole">
            <mc:AlternateContent xmlns:mc="http://schemas.openxmlformats.org/markup-compatibility/2006">
              <mc:Choice xmlns:v="urn:schemas-microsoft-com:vml" Requires="v">
                <p:oleObj spid="_x0000_s61444" name="Equation" r:id="rId7" imgW="2425680" imgH="1168200" progId="Equation.DSMT4">
                  <p:embed/>
                </p:oleObj>
              </mc:Choice>
              <mc:Fallback>
                <p:oleObj name="Equation" r:id="rId7" imgW="2425680" imgH="1168200" progId="Equation.DSMT4">
                  <p:embed/>
                  <p:pic>
                    <p:nvPicPr>
                      <p:cNvPr id="0" name=""/>
                      <p:cNvPicPr>
                        <a:picLocks noChangeAspect="1" noChangeArrowheads="1"/>
                      </p:cNvPicPr>
                      <p:nvPr/>
                    </p:nvPicPr>
                    <p:blipFill>
                      <a:blip r:embed="rId8"/>
                      <a:srcRect/>
                      <a:stretch>
                        <a:fillRect/>
                      </a:stretch>
                    </p:blipFill>
                    <p:spPr bwMode="auto">
                      <a:xfrm>
                        <a:off x="971600" y="3789040"/>
                        <a:ext cx="561975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623927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的问题</a:t>
            </a:r>
            <a:endParaRPr lang="zh-CN" altLang="en-US" dirty="0"/>
          </a:p>
        </p:txBody>
      </p:sp>
      <p:sp>
        <p:nvSpPr>
          <p:cNvPr id="3" name="内容占位符 2"/>
          <p:cNvSpPr>
            <a:spLocks noGrp="1"/>
          </p:cNvSpPr>
          <p:nvPr>
            <p:ph sz="quarter" idx="1"/>
          </p:nvPr>
        </p:nvSpPr>
        <p:spPr/>
        <p:txBody>
          <a:bodyPr/>
          <a:lstStyle/>
          <a:p>
            <a:r>
              <a:rPr lang="zh-CN" altLang="en-US" dirty="0" smtClean="0">
                <a:latin typeface="Times New Roman" panose="02020603050405020304" pitchFamily="18" charset="0"/>
                <a:cs typeface="Times New Roman" panose="02020603050405020304" pitchFamily="18" charset="0"/>
              </a:rPr>
              <a:t>由于在时刻</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，隐状态只能是所有隐状态集合中的一个，即</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那么</a:t>
            </a:r>
          </a:p>
        </p:txBody>
      </p:sp>
      <p:graphicFrame>
        <p:nvGraphicFramePr>
          <p:cNvPr id="4" name="对象 3"/>
          <p:cNvGraphicFramePr>
            <a:graphicFrameLocks noChangeAspect="1"/>
          </p:cNvGraphicFramePr>
          <p:nvPr>
            <p:extLst>
              <p:ext uri="{D42A27DB-BD31-4B8C-83A1-F6EECF244321}">
                <p14:modId xmlns:p14="http://schemas.microsoft.com/office/powerpoint/2010/main" val="3190509893"/>
              </p:ext>
            </p:extLst>
          </p:nvPr>
        </p:nvGraphicFramePr>
        <p:xfrm>
          <a:off x="1043608" y="692696"/>
          <a:ext cx="1374699" cy="720080"/>
        </p:xfrm>
        <a:graphic>
          <a:graphicData uri="http://schemas.openxmlformats.org/presentationml/2006/ole">
            <mc:AlternateContent xmlns:mc="http://schemas.openxmlformats.org/markup-compatibility/2006">
              <mc:Choice xmlns:v="urn:schemas-microsoft-com:vml" Requires="v">
                <p:oleObj spid="_x0000_s62466" name="Equation" r:id="rId3" imgW="533160" imgH="279360" progId="Equation.DSMT4">
                  <p:embed/>
                </p:oleObj>
              </mc:Choice>
              <mc:Fallback>
                <p:oleObj name="Equation" r:id="rId3" imgW="533160" imgH="279360" progId="Equation.DSMT4">
                  <p:embed/>
                  <p:pic>
                    <p:nvPicPr>
                      <p:cNvPr id="0" name=""/>
                      <p:cNvPicPr/>
                      <p:nvPr/>
                    </p:nvPicPr>
                    <p:blipFill>
                      <a:blip r:embed="rId4"/>
                      <a:stretch>
                        <a:fillRect/>
                      </a:stretch>
                    </p:blipFill>
                    <p:spPr>
                      <a:xfrm>
                        <a:off x="1043608" y="692696"/>
                        <a:ext cx="1374699" cy="72008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25017242"/>
              </p:ext>
            </p:extLst>
          </p:nvPr>
        </p:nvGraphicFramePr>
        <p:xfrm>
          <a:off x="1907704" y="2492896"/>
          <a:ext cx="6048672" cy="587250"/>
        </p:xfrm>
        <a:graphic>
          <a:graphicData uri="http://schemas.openxmlformats.org/presentationml/2006/ole">
            <mc:AlternateContent xmlns:mc="http://schemas.openxmlformats.org/markup-compatibility/2006">
              <mc:Choice xmlns:v="urn:schemas-microsoft-com:vml" Requires="v">
                <p:oleObj spid="_x0000_s62467" name="Equation" r:id="rId5" imgW="2616120" imgH="253800" progId="Equation.DSMT4">
                  <p:embed/>
                </p:oleObj>
              </mc:Choice>
              <mc:Fallback>
                <p:oleObj name="Equation" r:id="rId5" imgW="2616120" imgH="253800" progId="Equation.DSMT4">
                  <p:embed/>
                  <p:pic>
                    <p:nvPicPr>
                      <p:cNvPr id="0" name=""/>
                      <p:cNvPicPr/>
                      <p:nvPr/>
                    </p:nvPicPr>
                    <p:blipFill>
                      <a:blip r:embed="rId6"/>
                      <a:stretch>
                        <a:fillRect/>
                      </a:stretch>
                    </p:blipFill>
                    <p:spPr>
                      <a:xfrm>
                        <a:off x="1907704" y="2492896"/>
                        <a:ext cx="6048672" cy="58725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67574718"/>
              </p:ext>
            </p:extLst>
          </p:nvPr>
        </p:nvGraphicFramePr>
        <p:xfrm>
          <a:off x="1835696" y="3429000"/>
          <a:ext cx="6135687" cy="587375"/>
        </p:xfrm>
        <a:graphic>
          <a:graphicData uri="http://schemas.openxmlformats.org/presentationml/2006/ole">
            <mc:AlternateContent xmlns:mc="http://schemas.openxmlformats.org/markup-compatibility/2006">
              <mc:Choice xmlns:v="urn:schemas-microsoft-com:vml" Requires="v">
                <p:oleObj spid="_x0000_s62468" name="Equation" r:id="rId7" imgW="2654280" imgH="253800" progId="Equation.DSMT4">
                  <p:embed/>
                </p:oleObj>
              </mc:Choice>
              <mc:Fallback>
                <p:oleObj name="Equation" r:id="rId7" imgW="2654280" imgH="253800" progId="Equation.DSMT4">
                  <p:embed/>
                  <p:pic>
                    <p:nvPicPr>
                      <p:cNvPr id="0" name=""/>
                      <p:cNvPicPr>
                        <a:picLocks noChangeAspect="1" noChangeArrowheads="1"/>
                      </p:cNvPicPr>
                      <p:nvPr/>
                    </p:nvPicPr>
                    <p:blipFill>
                      <a:blip r:embed="rId8"/>
                      <a:srcRect/>
                      <a:stretch>
                        <a:fillRect/>
                      </a:stretch>
                    </p:blipFill>
                    <p:spPr bwMode="auto">
                      <a:xfrm>
                        <a:off x="1835696" y="3429000"/>
                        <a:ext cx="61356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66868835"/>
              </p:ext>
            </p:extLst>
          </p:nvPr>
        </p:nvGraphicFramePr>
        <p:xfrm>
          <a:off x="1259632" y="4869160"/>
          <a:ext cx="7544024" cy="1584176"/>
        </p:xfrm>
        <a:graphic>
          <a:graphicData uri="http://schemas.openxmlformats.org/presentationml/2006/ole">
            <mc:AlternateContent xmlns:mc="http://schemas.openxmlformats.org/markup-compatibility/2006">
              <mc:Choice xmlns:v="urn:schemas-microsoft-com:vml" Requires="v">
                <p:oleObj spid="_x0000_s62469" name="Equation" r:id="rId9" imgW="3390840" imgH="711000" progId="Equation.DSMT4">
                  <p:embed/>
                </p:oleObj>
              </mc:Choice>
              <mc:Fallback>
                <p:oleObj name="Equation" r:id="rId9" imgW="3390840" imgH="711000" progId="Equation.DSMT4">
                  <p:embed/>
                  <p:pic>
                    <p:nvPicPr>
                      <p:cNvPr id="0" name=""/>
                      <p:cNvPicPr>
                        <a:picLocks noChangeAspect="1" noChangeArrowheads="1"/>
                      </p:cNvPicPr>
                      <p:nvPr/>
                    </p:nvPicPr>
                    <p:blipFill>
                      <a:blip r:embed="rId10"/>
                      <a:srcRect/>
                      <a:stretch>
                        <a:fillRect/>
                      </a:stretch>
                    </p:blipFill>
                    <p:spPr bwMode="auto">
                      <a:xfrm>
                        <a:off x="1259632" y="4869160"/>
                        <a:ext cx="7544024" cy="1584176"/>
                      </a:xfrm>
                      <a:prstGeom prst="rect">
                        <a:avLst/>
                      </a:prstGeom>
                      <a:noFill/>
                      <a:ln>
                        <a:noFill/>
                      </a:ln>
                    </p:spPr>
                  </p:pic>
                </p:oleObj>
              </mc:Fallback>
            </mc:AlternateContent>
          </a:graphicData>
        </a:graphic>
      </p:graphicFrame>
      <p:pic>
        <p:nvPicPr>
          <p:cNvPr id="8" name="内容占位符 3" descr="屏幕剪辑"/>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88024" y="332656"/>
            <a:ext cx="3960440" cy="1154077"/>
          </a:xfrm>
          <a:prstGeom prst="rect">
            <a:avLst/>
          </a:prstGeom>
        </p:spPr>
      </p:pic>
    </p:spTree>
    <p:extLst>
      <p:ext uri="{BB962C8B-B14F-4D97-AF65-F5344CB8AC3E}">
        <p14:creationId xmlns:p14="http://schemas.microsoft.com/office/powerpoint/2010/main" val="26663056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以“红白红”为例，计算第二次的白色小球是从第二个盒子里取出的概率</a:t>
            </a:r>
            <a:r>
              <a:rPr lang="zh-CN" altLang="en-US"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0629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327446063"/>
              </p:ext>
            </p:extLst>
          </p:nvPr>
        </p:nvGraphicFramePr>
        <p:xfrm>
          <a:off x="971600" y="1628800"/>
          <a:ext cx="7356475" cy="2881313"/>
        </p:xfrm>
        <a:graphic>
          <a:graphicData uri="http://schemas.openxmlformats.org/presentationml/2006/ole">
            <mc:AlternateContent xmlns:mc="http://schemas.openxmlformats.org/markup-compatibility/2006">
              <mc:Choice xmlns:v="urn:schemas-microsoft-com:vml" Requires="v">
                <p:oleObj spid="_x0000_s63490" name="Equation" r:id="rId4" imgW="3174840" imgH="1244520" progId="Equation.DSMT4">
                  <p:embed/>
                </p:oleObj>
              </mc:Choice>
              <mc:Fallback>
                <p:oleObj name="Equation" r:id="rId4" imgW="3174840" imgH="1244520" progId="Equation.DSMT4">
                  <p:embed/>
                  <p:pic>
                    <p:nvPicPr>
                      <p:cNvPr id="0" name=""/>
                      <p:cNvPicPr>
                        <a:picLocks noChangeAspect="1" noChangeArrowheads="1"/>
                      </p:cNvPicPr>
                      <p:nvPr/>
                    </p:nvPicPr>
                    <p:blipFill>
                      <a:blip r:embed="rId5"/>
                      <a:srcRect/>
                      <a:stretch>
                        <a:fillRect/>
                      </a:stretch>
                    </p:blipFill>
                    <p:spPr bwMode="auto">
                      <a:xfrm>
                        <a:off x="971600" y="1628800"/>
                        <a:ext cx="7356475"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032020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sz="quarter" idx="1"/>
          </p:nvPr>
        </p:nvSpPr>
        <p:spPr/>
        <p:txBody>
          <a:bodyPr/>
          <a:lstStyle/>
          <a:p>
            <a:pPr>
              <a:lnSpc>
                <a:spcPct val="120000"/>
              </a:lnSpc>
            </a:pPr>
            <a:r>
              <a:rPr lang="zh-CN" altLang="en-US" dirty="0" smtClean="0">
                <a:latin typeface="Times New Roman" panose="02020603050405020304" pitchFamily="18" charset="0"/>
                <a:cs typeface="Times New Roman" panose="02020603050405020304" pitchFamily="18" charset="0"/>
              </a:rPr>
              <a:t>根据暴力方法求解              时的</a:t>
            </a:r>
            <a:r>
              <a:rPr lang="en-US" altLang="zh-CN" dirty="0" smtClean="0">
                <a:latin typeface="Times New Roman" panose="02020603050405020304" pitchFamily="18" charset="0"/>
                <a:cs typeface="Times New Roman" panose="02020603050405020304" pitchFamily="18" charset="0"/>
              </a:rPr>
              <a:t>27</a:t>
            </a:r>
            <a:r>
              <a:rPr lang="zh-CN" altLang="en-US" dirty="0" smtClean="0">
                <a:latin typeface="Times New Roman" panose="02020603050405020304" pitchFamily="18" charset="0"/>
                <a:cs typeface="Times New Roman" panose="02020603050405020304" pitchFamily="18" charset="0"/>
              </a:rPr>
              <a:t>个概率可以有</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158551140"/>
              </p:ext>
            </p:extLst>
          </p:nvPr>
        </p:nvGraphicFramePr>
        <p:xfrm>
          <a:off x="3923928" y="1484784"/>
          <a:ext cx="1098836" cy="576064"/>
        </p:xfrm>
        <a:graphic>
          <a:graphicData uri="http://schemas.openxmlformats.org/presentationml/2006/ole">
            <mc:AlternateContent xmlns:mc="http://schemas.openxmlformats.org/markup-compatibility/2006">
              <mc:Choice xmlns:v="urn:schemas-microsoft-com:vml" Requires="v">
                <p:oleObj spid="_x0000_s64514" name="Equation" r:id="rId3" imgW="533160" imgH="279360" progId="Equation.DSMT4">
                  <p:embed/>
                </p:oleObj>
              </mc:Choice>
              <mc:Fallback>
                <p:oleObj name="Equation" r:id="rId3" imgW="533160" imgH="279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484784"/>
                        <a:ext cx="1098836" cy="576064"/>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66619322"/>
              </p:ext>
            </p:extLst>
          </p:nvPr>
        </p:nvGraphicFramePr>
        <p:xfrm>
          <a:off x="1115616" y="2348880"/>
          <a:ext cx="7722208" cy="2592288"/>
        </p:xfrm>
        <a:graphic>
          <a:graphicData uri="http://schemas.openxmlformats.org/presentationml/2006/ole">
            <mc:AlternateContent xmlns:mc="http://schemas.openxmlformats.org/markup-compatibility/2006">
              <mc:Choice xmlns:v="urn:schemas-microsoft-com:vml" Requires="v">
                <p:oleObj spid="_x0000_s64515" name="Equation" r:id="rId5" imgW="3632040" imgH="1218960" progId="Equation.DSMT4">
                  <p:embed/>
                </p:oleObj>
              </mc:Choice>
              <mc:Fallback>
                <p:oleObj name="Equation" r:id="rId5" imgW="3632040" imgH="1218960" progId="Equation.DSMT4">
                  <p:embed/>
                  <p:pic>
                    <p:nvPicPr>
                      <p:cNvPr id="0" name=""/>
                      <p:cNvPicPr/>
                      <p:nvPr/>
                    </p:nvPicPr>
                    <p:blipFill>
                      <a:blip r:embed="rId6"/>
                      <a:stretch>
                        <a:fillRect/>
                      </a:stretch>
                    </p:blipFill>
                    <p:spPr>
                      <a:xfrm>
                        <a:off x="1115616" y="2348880"/>
                        <a:ext cx="7722208" cy="2592288"/>
                      </a:xfrm>
                      <a:prstGeom prst="rect">
                        <a:avLst/>
                      </a:prstGeom>
                    </p:spPr>
                  </p:pic>
                </p:oleObj>
              </mc:Fallback>
            </mc:AlternateContent>
          </a:graphicData>
        </a:graphic>
      </p:graphicFrame>
    </p:spTree>
    <p:extLst>
      <p:ext uri="{BB962C8B-B14F-4D97-AF65-F5344CB8AC3E}">
        <p14:creationId xmlns:p14="http://schemas.microsoft.com/office/powerpoint/2010/main" val="1810863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2_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3_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5.xml><?xml version="1.0" encoding="utf-8"?>
<a:theme xmlns:a="http://schemas.openxmlformats.org/drawingml/2006/main" name="4_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6.xml><?xml version="1.0" encoding="utf-8"?>
<a:theme xmlns:a="http://schemas.openxmlformats.org/drawingml/2006/main" name="5_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1476</TotalTime>
  <Words>7936</Words>
  <Application>Microsoft Office PowerPoint</Application>
  <PresentationFormat>全屏显示(4:3)</PresentationFormat>
  <Paragraphs>614</Paragraphs>
  <Slides>165</Slides>
  <Notes>4</Notes>
  <HiddenSlides>0</HiddenSlides>
  <MMClips>0</MMClips>
  <ScaleCrop>false</ScaleCrop>
  <HeadingPairs>
    <vt:vector size="6" baseType="variant">
      <vt:variant>
        <vt:lpstr>主题</vt:lpstr>
      </vt:variant>
      <vt:variant>
        <vt:i4>6</vt:i4>
      </vt:variant>
      <vt:variant>
        <vt:lpstr>嵌入 OLE 服务器</vt:lpstr>
      </vt:variant>
      <vt:variant>
        <vt:i4>1</vt:i4>
      </vt:variant>
      <vt:variant>
        <vt:lpstr>幻灯片标题</vt:lpstr>
      </vt:variant>
      <vt:variant>
        <vt:i4>165</vt:i4>
      </vt:variant>
    </vt:vector>
  </HeadingPairs>
  <TitlesOfParts>
    <vt:vector size="172" baseType="lpstr">
      <vt:lpstr>平衡</vt:lpstr>
      <vt:lpstr>1_平衡</vt:lpstr>
      <vt:lpstr>2_平衡</vt:lpstr>
      <vt:lpstr>3_平衡</vt:lpstr>
      <vt:lpstr>4_平衡</vt:lpstr>
      <vt:lpstr>5_平衡</vt:lpstr>
      <vt:lpstr>Equation</vt:lpstr>
      <vt:lpstr>隐马尔可夫模型(HMM )</vt:lpstr>
      <vt:lpstr>基于统计的分词</vt:lpstr>
      <vt:lpstr>基于统计的分词</vt:lpstr>
      <vt:lpstr>引入隐变量</vt:lpstr>
      <vt:lpstr>引入隐变量</vt:lpstr>
      <vt:lpstr>引入隐变量</vt:lpstr>
      <vt:lpstr>引入隐变量</vt:lpstr>
      <vt:lpstr>引入隐变量</vt:lpstr>
      <vt:lpstr>引入隐变量</vt:lpstr>
      <vt:lpstr>如何分词</vt:lpstr>
      <vt:lpstr>如何分词</vt:lpstr>
      <vt:lpstr>条件概率</vt:lpstr>
      <vt:lpstr>转换</vt:lpstr>
      <vt:lpstr>计算</vt:lpstr>
      <vt:lpstr>计算</vt:lpstr>
      <vt:lpstr>计算</vt:lpstr>
      <vt:lpstr>计算</vt:lpstr>
      <vt:lpstr>计算</vt:lpstr>
      <vt:lpstr>寻找最优路径</vt:lpstr>
      <vt:lpstr>其他统计分词方法</vt:lpstr>
      <vt:lpstr>其他统计分词方法</vt:lpstr>
      <vt:lpstr>隐马尔可夫模型数学基础1</vt:lpstr>
      <vt:lpstr>例</vt:lpstr>
      <vt:lpstr>例</vt:lpstr>
      <vt:lpstr>例</vt:lpstr>
      <vt:lpstr>三个问题</vt:lpstr>
      <vt:lpstr>HMM模型的符号定义</vt:lpstr>
      <vt:lpstr>HMM模型的符号定义</vt:lpstr>
      <vt:lpstr>其他符号</vt:lpstr>
      <vt:lpstr>其他符号</vt:lpstr>
      <vt:lpstr>HMM模型的两个假设</vt:lpstr>
      <vt:lpstr>HMM模型的两个假设</vt:lpstr>
      <vt:lpstr>HMM的三个基本问题(1)</vt:lpstr>
      <vt:lpstr>HMM的三个基本问题(2)</vt:lpstr>
      <vt:lpstr>HMM的三个基本问题(3)</vt:lpstr>
      <vt:lpstr>概率问题求解</vt:lpstr>
      <vt:lpstr>暴力方法</vt:lpstr>
      <vt:lpstr>暴力方法</vt:lpstr>
      <vt:lpstr>分治算法</vt:lpstr>
      <vt:lpstr>例</vt:lpstr>
      <vt:lpstr>例</vt:lpstr>
      <vt:lpstr>例</vt:lpstr>
      <vt:lpstr>例</vt:lpstr>
      <vt:lpstr>例</vt:lpstr>
      <vt:lpstr>例</vt:lpstr>
      <vt:lpstr>HMM数学基础2</vt:lpstr>
      <vt:lpstr>最长递增子序列问题</vt:lpstr>
      <vt:lpstr>动态规划解法</vt:lpstr>
      <vt:lpstr>动态规划解法</vt:lpstr>
      <vt:lpstr>动态规划解法</vt:lpstr>
      <vt:lpstr>动态规划解法总结</vt:lpstr>
      <vt:lpstr>例</vt:lpstr>
      <vt:lpstr>改进</vt:lpstr>
      <vt:lpstr>最大子数组问题</vt:lpstr>
      <vt:lpstr>解</vt:lpstr>
      <vt:lpstr>解</vt:lpstr>
      <vt:lpstr>解</vt:lpstr>
      <vt:lpstr>细节</vt:lpstr>
      <vt:lpstr>总结</vt:lpstr>
      <vt:lpstr>对于求           的启示</vt:lpstr>
      <vt:lpstr>PowerPoint 演示文稿</vt:lpstr>
      <vt:lpstr>解</vt:lpstr>
      <vt:lpstr>解</vt:lpstr>
      <vt:lpstr>解</vt:lpstr>
      <vt:lpstr>解</vt:lpstr>
      <vt:lpstr>换一种表述</vt:lpstr>
      <vt:lpstr>换一种表述</vt:lpstr>
      <vt:lpstr>换一种表述</vt:lpstr>
      <vt:lpstr>用符号表示</vt:lpstr>
      <vt:lpstr>用符号表示</vt:lpstr>
      <vt:lpstr>例</vt:lpstr>
      <vt:lpstr>例</vt:lpstr>
      <vt:lpstr>例</vt:lpstr>
      <vt:lpstr>HMM数学基础3</vt:lpstr>
      <vt:lpstr>HMM模型的第一个问题</vt:lpstr>
      <vt:lpstr>前向算法复习</vt:lpstr>
      <vt:lpstr>后向算法</vt:lpstr>
      <vt:lpstr>后向算法</vt:lpstr>
      <vt:lpstr>定义</vt:lpstr>
      <vt:lpstr>为什么是</vt:lpstr>
      <vt:lpstr>为什么是</vt:lpstr>
      <vt:lpstr>为什么是</vt:lpstr>
      <vt:lpstr>定义</vt:lpstr>
      <vt:lpstr>定义</vt:lpstr>
      <vt:lpstr>例</vt:lpstr>
      <vt:lpstr>例</vt:lpstr>
      <vt:lpstr>例</vt:lpstr>
      <vt:lpstr>例</vt:lpstr>
      <vt:lpstr>例</vt:lpstr>
      <vt:lpstr>例</vt:lpstr>
      <vt:lpstr>例</vt:lpstr>
      <vt:lpstr>符号统一</vt:lpstr>
      <vt:lpstr>改后的前向算法符号</vt:lpstr>
      <vt:lpstr>前向算法和后向算法的关系</vt:lpstr>
      <vt:lpstr>计算单个隐状态的概率</vt:lpstr>
      <vt:lpstr>            的问题</vt:lpstr>
      <vt:lpstr>例</vt:lpstr>
      <vt:lpstr>例</vt:lpstr>
      <vt:lpstr>例</vt:lpstr>
      <vt:lpstr>练习</vt:lpstr>
      <vt:lpstr>前向算法解</vt:lpstr>
      <vt:lpstr>前向算法解</vt:lpstr>
      <vt:lpstr>最终结果</vt:lpstr>
      <vt:lpstr>后向算法解</vt:lpstr>
      <vt:lpstr>后向算法解</vt:lpstr>
      <vt:lpstr>最终结果</vt:lpstr>
      <vt:lpstr>HMM数学模型4</vt:lpstr>
      <vt:lpstr>HMM模型的第二个问题</vt:lpstr>
      <vt:lpstr>离散型随机变量的极大似然估计</vt:lpstr>
      <vt:lpstr>以数学的方式表示极大似然估计</vt:lpstr>
      <vt:lpstr>以数学的方式表示极大似然估计</vt:lpstr>
      <vt:lpstr>例</vt:lpstr>
      <vt:lpstr>例</vt:lpstr>
      <vt:lpstr>例</vt:lpstr>
      <vt:lpstr>例</vt:lpstr>
      <vt:lpstr>例</vt:lpstr>
      <vt:lpstr>例</vt:lpstr>
      <vt:lpstr>例</vt:lpstr>
      <vt:lpstr>2018考研真题</vt:lpstr>
      <vt:lpstr>PowerPoint 演示文稿</vt:lpstr>
      <vt:lpstr>2019年考研真题</vt:lpstr>
      <vt:lpstr>如果    不知道呢？</vt:lpstr>
      <vt:lpstr>如果是两个正态分布混合在一起呢</vt:lpstr>
      <vt:lpstr>EM算法</vt:lpstr>
      <vt:lpstr>EM算法</vt:lpstr>
      <vt:lpstr>例</vt:lpstr>
      <vt:lpstr>例</vt:lpstr>
      <vt:lpstr>例</vt:lpstr>
      <vt:lpstr>例</vt:lpstr>
      <vt:lpstr>例</vt:lpstr>
      <vt:lpstr>HMM数学基础5</vt:lpstr>
      <vt:lpstr>HMM模型的第二个问题</vt:lpstr>
      <vt:lpstr>鲍姆-韦尔奇算法与EM算法</vt:lpstr>
      <vt:lpstr>怎么做</vt:lpstr>
      <vt:lpstr>更新</vt:lpstr>
      <vt:lpstr>前向算法和后向算法的关系</vt:lpstr>
      <vt:lpstr>计算单个隐状态的概率</vt:lpstr>
      <vt:lpstr>            的问题</vt:lpstr>
      <vt:lpstr>例</vt:lpstr>
      <vt:lpstr>例</vt:lpstr>
      <vt:lpstr>例</vt:lpstr>
      <vt:lpstr>更进一步</vt:lpstr>
      <vt:lpstr>两个状态的联合概率</vt:lpstr>
      <vt:lpstr>两个状态的联合概率</vt:lpstr>
      <vt:lpstr>两个状态的联合概率</vt:lpstr>
      <vt:lpstr>两个状态的联合概率</vt:lpstr>
      <vt:lpstr>两个状态的联合概率</vt:lpstr>
      <vt:lpstr>例</vt:lpstr>
      <vt:lpstr>例</vt:lpstr>
      <vt:lpstr>更新</vt:lpstr>
      <vt:lpstr>更新</vt:lpstr>
      <vt:lpstr>更新</vt:lpstr>
      <vt:lpstr>总结</vt:lpstr>
      <vt:lpstr>维特比算法、HMM和中文分词</vt:lpstr>
      <vt:lpstr>维特比算法复习</vt:lpstr>
      <vt:lpstr>例</vt:lpstr>
      <vt:lpstr>HMM的第三个问题</vt:lpstr>
      <vt:lpstr>HMM与维特比算法</vt:lpstr>
      <vt:lpstr>HMM与维特比算法</vt:lpstr>
      <vt:lpstr>例</vt:lpstr>
      <vt:lpstr>例</vt:lpstr>
      <vt:lpstr>例</vt:lpstr>
      <vt:lpstr>例</vt:lpstr>
      <vt:lpstr>例</vt:lpstr>
      <vt:lpstr>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隐马尔可夫模型(HMM )</dc:title>
  <dc:creator>jiecaozi</dc:creator>
  <cp:lastModifiedBy>jiecaozi</cp:lastModifiedBy>
  <cp:revision>35</cp:revision>
  <dcterms:created xsi:type="dcterms:W3CDTF">2019-04-06T06:20:11Z</dcterms:created>
  <dcterms:modified xsi:type="dcterms:W3CDTF">2019-06-25T11:17:00Z</dcterms:modified>
</cp:coreProperties>
</file>