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48"/>
  </p:notesMasterIdLst>
  <p:sldIdLst>
    <p:sldId id="256" r:id="rId3"/>
    <p:sldId id="257" r:id="rId4"/>
    <p:sldId id="285" r:id="rId5"/>
    <p:sldId id="258" r:id="rId6"/>
    <p:sldId id="317" r:id="rId7"/>
    <p:sldId id="260" r:id="rId8"/>
    <p:sldId id="263" r:id="rId9"/>
    <p:sldId id="351" r:id="rId10"/>
    <p:sldId id="352" r:id="rId11"/>
    <p:sldId id="353" r:id="rId12"/>
    <p:sldId id="354" r:id="rId13"/>
    <p:sldId id="355" r:id="rId14"/>
    <p:sldId id="345" r:id="rId15"/>
    <p:sldId id="356" r:id="rId16"/>
    <p:sldId id="357" r:id="rId17"/>
    <p:sldId id="358" r:id="rId18"/>
    <p:sldId id="265" r:id="rId19"/>
    <p:sldId id="346" r:id="rId20"/>
    <p:sldId id="359" r:id="rId21"/>
    <p:sldId id="360" r:id="rId22"/>
    <p:sldId id="361" r:id="rId23"/>
    <p:sldId id="362" r:id="rId24"/>
    <p:sldId id="363" r:id="rId25"/>
    <p:sldId id="370" r:id="rId26"/>
    <p:sldId id="270" r:id="rId27"/>
    <p:sldId id="271" r:id="rId28"/>
    <p:sldId id="326" r:id="rId29"/>
    <p:sldId id="328" r:id="rId30"/>
    <p:sldId id="347" r:id="rId31"/>
    <p:sldId id="348" r:id="rId32"/>
    <p:sldId id="349" r:id="rId33"/>
    <p:sldId id="330" r:id="rId34"/>
    <p:sldId id="331" r:id="rId35"/>
    <p:sldId id="350" r:id="rId36"/>
    <p:sldId id="332" r:id="rId37"/>
    <p:sldId id="334" r:id="rId38"/>
    <p:sldId id="335" r:id="rId39"/>
    <p:sldId id="364" r:id="rId40"/>
    <p:sldId id="365" r:id="rId41"/>
    <p:sldId id="336" r:id="rId42"/>
    <p:sldId id="366" r:id="rId43"/>
    <p:sldId id="367" r:id="rId44"/>
    <p:sldId id="368" r:id="rId45"/>
    <p:sldId id="369" r:id="rId46"/>
    <p:sldId id="316"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96"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1F86B022-3180-41C4-93EE-B81931546425}" type="slidenum">
              <a:rPr lang="en-US"/>
              <a:pPr/>
              <a:t>‹#›</a:t>
            </a:fld>
            <a:endParaRPr lang="en-US"/>
          </a:p>
        </p:txBody>
      </p:sp>
    </p:spTree>
    <p:extLst>
      <p:ext uri="{BB962C8B-B14F-4D97-AF65-F5344CB8AC3E}">
        <p14:creationId xmlns:p14="http://schemas.microsoft.com/office/powerpoint/2010/main" val="293749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pPr/>
              <a:t>‹#›</a:t>
            </a:fld>
            <a:endParaRPr lang="en-US"/>
          </a:p>
        </p:txBody>
      </p:sp>
    </p:spTree>
    <p:extLst>
      <p:ext uri="{BB962C8B-B14F-4D97-AF65-F5344CB8AC3E}">
        <p14:creationId xmlns:p14="http://schemas.microsoft.com/office/powerpoint/2010/main" val="380549098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pPr/>
              <a:t>‹#›</a:t>
            </a:fld>
            <a:endParaRPr lang="en-US"/>
          </a:p>
        </p:txBody>
      </p:sp>
    </p:spTree>
    <p:extLst>
      <p:ext uri="{BB962C8B-B14F-4D97-AF65-F5344CB8AC3E}">
        <p14:creationId xmlns:p14="http://schemas.microsoft.com/office/powerpoint/2010/main" val="159666149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pPr/>
              <a:t>‹#›</a:t>
            </a:fld>
            <a:endParaRPr lang="en-US"/>
          </a:p>
        </p:txBody>
      </p:sp>
    </p:spTree>
    <p:extLst>
      <p:ext uri="{BB962C8B-B14F-4D97-AF65-F5344CB8AC3E}">
        <p14:creationId xmlns:p14="http://schemas.microsoft.com/office/powerpoint/2010/main" val="409941435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pPr/>
              <a:t>‹#›</a:t>
            </a:fld>
            <a:endParaRPr lang="en-US"/>
          </a:p>
        </p:txBody>
      </p:sp>
    </p:spTree>
    <p:extLst>
      <p:ext uri="{BB962C8B-B14F-4D97-AF65-F5344CB8AC3E}">
        <p14:creationId xmlns:p14="http://schemas.microsoft.com/office/powerpoint/2010/main" val="286102921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pPr/>
              <a:t>‹#›</a:t>
            </a:fld>
            <a:endParaRPr lang="en-US"/>
          </a:p>
        </p:txBody>
      </p:sp>
    </p:spTree>
    <p:extLst>
      <p:ext uri="{BB962C8B-B14F-4D97-AF65-F5344CB8AC3E}">
        <p14:creationId xmlns:p14="http://schemas.microsoft.com/office/powerpoint/2010/main" val="16534165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4909F37-BF48-4005-8E5A-384389A5FEE8}" type="slidenum">
              <a:rPr lang="en-US"/>
              <a:pPr/>
              <a:t>‹#›</a:t>
            </a:fld>
            <a:endParaRPr lang="en-US"/>
          </a:p>
        </p:txBody>
      </p:sp>
    </p:spTree>
    <p:extLst>
      <p:ext uri="{BB962C8B-B14F-4D97-AF65-F5344CB8AC3E}">
        <p14:creationId xmlns:p14="http://schemas.microsoft.com/office/powerpoint/2010/main" val="68854690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pPr/>
              <a:t>‹#›</a:t>
            </a:fld>
            <a:endParaRPr lang="en-US"/>
          </a:p>
        </p:txBody>
      </p:sp>
    </p:spTree>
    <p:extLst>
      <p:ext uri="{BB962C8B-B14F-4D97-AF65-F5344CB8AC3E}">
        <p14:creationId xmlns:p14="http://schemas.microsoft.com/office/powerpoint/2010/main" val="1618515516"/>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A2AD5BB8-1A33-4DCC-A325-D2CA0070C2E8}" type="slidenum">
              <a:rPr lang="en-US"/>
              <a:pPr/>
              <a:t>‹#›</a:t>
            </a:fld>
            <a:endParaRPr lang="en-US"/>
          </a:p>
        </p:txBody>
      </p:sp>
    </p:spTree>
    <p:extLst>
      <p:ext uri="{BB962C8B-B14F-4D97-AF65-F5344CB8AC3E}">
        <p14:creationId xmlns:p14="http://schemas.microsoft.com/office/powerpoint/2010/main" val="224080550"/>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8A9BF91A-ADC1-4302-B288-B5B933AFBEF6}" type="slidenum">
              <a:rPr lang="en-US"/>
              <a:pPr/>
              <a:t>‹#›</a:t>
            </a:fld>
            <a:endParaRPr lang="en-US"/>
          </a:p>
        </p:txBody>
      </p:sp>
    </p:spTree>
    <p:extLst>
      <p:ext uri="{BB962C8B-B14F-4D97-AF65-F5344CB8AC3E}">
        <p14:creationId xmlns:p14="http://schemas.microsoft.com/office/powerpoint/2010/main" val="3346111910"/>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56600057"/>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756F9CFC-FB32-4527-8B79-599D50E64953}" type="slidenum">
              <a:rPr lang="en-US"/>
              <a:pPr/>
              <a:t>‹#›</a:t>
            </a:fld>
            <a:endParaRPr lang="en-US"/>
          </a:p>
        </p:txBody>
      </p:sp>
    </p:spTree>
    <p:extLst>
      <p:ext uri="{BB962C8B-B14F-4D97-AF65-F5344CB8AC3E}">
        <p14:creationId xmlns:p14="http://schemas.microsoft.com/office/powerpoint/2010/main" val="49884466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pPr/>
              <a:t>‹#›</a:t>
            </a:fld>
            <a:endParaRPr lang="en-US"/>
          </a:p>
        </p:txBody>
      </p:sp>
    </p:spTree>
    <p:extLst>
      <p:ext uri="{BB962C8B-B14F-4D97-AF65-F5344CB8AC3E}">
        <p14:creationId xmlns:p14="http://schemas.microsoft.com/office/powerpoint/2010/main" val="3538954691"/>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DA264AA7-062C-4C70-89A8-850CDDF05994}" type="slidenum">
              <a:rPr lang="en-US"/>
              <a:pPr/>
              <a:t>‹#›</a:t>
            </a:fld>
            <a:endParaRPr lang="en-US"/>
          </a:p>
        </p:txBody>
      </p:sp>
    </p:spTree>
    <p:extLst>
      <p:ext uri="{BB962C8B-B14F-4D97-AF65-F5344CB8AC3E}">
        <p14:creationId xmlns:p14="http://schemas.microsoft.com/office/powerpoint/2010/main" val="3456948374"/>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CE0187E-6013-4081-A927-CB2619A7868A}" type="slidenum">
              <a:rPr lang="en-US"/>
              <a:pPr/>
              <a:t>‹#›</a:t>
            </a:fld>
            <a:endParaRPr lang="en-US"/>
          </a:p>
        </p:txBody>
      </p:sp>
    </p:spTree>
    <p:extLst>
      <p:ext uri="{BB962C8B-B14F-4D97-AF65-F5344CB8AC3E}">
        <p14:creationId xmlns:p14="http://schemas.microsoft.com/office/powerpoint/2010/main" val="3104122685"/>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7CBC4B8B-617E-4CC1-AF6D-A562A9BA1D93}" type="slidenum">
              <a:rPr lang="en-US"/>
              <a:pPr/>
              <a:t>‹#›</a:t>
            </a:fld>
            <a:endParaRPr lang="en-US"/>
          </a:p>
        </p:txBody>
      </p:sp>
    </p:spTree>
    <p:extLst>
      <p:ext uri="{BB962C8B-B14F-4D97-AF65-F5344CB8AC3E}">
        <p14:creationId xmlns:p14="http://schemas.microsoft.com/office/powerpoint/2010/main" val="193531640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pPr/>
              <a:t>‹#›</a:t>
            </a:fld>
            <a:endParaRPr lang="en-US"/>
          </a:p>
        </p:txBody>
      </p:sp>
    </p:spTree>
    <p:extLst>
      <p:ext uri="{BB962C8B-B14F-4D97-AF65-F5344CB8AC3E}">
        <p14:creationId xmlns:p14="http://schemas.microsoft.com/office/powerpoint/2010/main" val="245403122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pPr/>
              <a:t>‹#›</a:t>
            </a:fld>
            <a:endParaRPr lang="en-US"/>
          </a:p>
        </p:txBody>
      </p:sp>
    </p:spTree>
    <p:extLst>
      <p:ext uri="{BB962C8B-B14F-4D97-AF65-F5344CB8AC3E}">
        <p14:creationId xmlns:p14="http://schemas.microsoft.com/office/powerpoint/2010/main" val="357279053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pPr/>
              <a:t>‹#›</a:t>
            </a:fld>
            <a:endParaRPr lang="en-US"/>
          </a:p>
        </p:txBody>
      </p:sp>
    </p:spTree>
    <p:extLst>
      <p:ext uri="{BB962C8B-B14F-4D97-AF65-F5344CB8AC3E}">
        <p14:creationId xmlns:p14="http://schemas.microsoft.com/office/powerpoint/2010/main" val="232019562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pPr/>
              <a:t>‹#›</a:t>
            </a:fld>
            <a:endParaRPr lang="en-US"/>
          </a:p>
        </p:txBody>
      </p:sp>
    </p:spTree>
    <p:extLst>
      <p:ext uri="{BB962C8B-B14F-4D97-AF65-F5344CB8AC3E}">
        <p14:creationId xmlns:p14="http://schemas.microsoft.com/office/powerpoint/2010/main" val="62115718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pPr/>
              <a:t>‹#›</a:t>
            </a:fld>
            <a:endParaRPr lang="en-US"/>
          </a:p>
        </p:txBody>
      </p:sp>
    </p:spTree>
    <p:extLst>
      <p:ext uri="{BB962C8B-B14F-4D97-AF65-F5344CB8AC3E}">
        <p14:creationId xmlns:p14="http://schemas.microsoft.com/office/powerpoint/2010/main" val="186815442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pPr/>
              <a:t>‹#›</a:t>
            </a:fld>
            <a:endParaRPr lang="en-US"/>
          </a:p>
        </p:txBody>
      </p:sp>
    </p:spTree>
    <p:extLst>
      <p:ext uri="{BB962C8B-B14F-4D97-AF65-F5344CB8AC3E}">
        <p14:creationId xmlns:p14="http://schemas.microsoft.com/office/powerpoint/2010/main" val="46944457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pPr/>
              <a:t>‹#›</a:t>
            </a:fld>
            <a:endParaRPr lang="en-US"/>
          </a:p>
        </p:txBody>
      </p:sp>
    </p:spTree>
    <p:extLst>
      <p:ext uri="{BB962C8B-B14F-4D97-AF65-F5344CB8AC3E}">
        <p14:creationId xmlns:p14="http://schemas.microsoft.com/office/powerpoint/2010/main" val="233408126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15BABD08-75AD-45F3-92E9-4513D45F6A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8306785-E315-40A8-B193-88431437935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1E25231-1EAB-4800-8378-93D0519C23A6}" type="slidenum">
              <a:rPr lang="en-US" sz="1200"/>
              <a:pPr algn="r" eaLnBrk="1" hangingPunct="1"/>
              <a:t>1</a:t>
            </a:fld>
            <a:endParaRPr lang="en-US" sz="1200"/>
          </a:p>
        </p:txBody>
      </p:sp>
      <p:sp>
        <p:nvSpPr>
          <p:cNvPr id="4099"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a:ea typeface="华文隶书" pitchFamily="2" charset="-122"/>
              </a:rPr>
              <a:t>软件测试实用教程</a:t>
            </a:r>
            <a:r>
              <a:rPr lang="en-US" sz="6000" b="1">
                <a:ea typeface="华文隶书" pitchFamily="2" charset="-122"/>
              </a:rPr>
              <a:t/>
            </a:r>
            <a:br>
              <a:rPr lang="en-US" sz="6000" b="1">
                <a:ea typeface="华文隶书" pitchFamily="2" charset="-122"/>
              </a:rPr>
            </a:br>
            <a:r>
              <a:rPr lang="en-US" sz="6000" b="1">
                <a:ea typeface="华文隶书" pitchFamily="2" charset="-122"/>
              </a:rPr>
              <a:t>——</a:t>
            </a:r>
            <a:r>
              <a:rPr lang="zh-CN" sz="6000" b="1">
                <a:ea typeface="华文隶书" pitchFamily="2" charset="-122"/>
              </a:rPr>
              <a:t>方法与实践</a:t>
            </a:r>
          </a:p>
        </p:txBody>
      </p:sp>
      <p:sp>
        <p:nvSpPr>
          <p:cNvPr id="4100"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sz="4400" b="1">
                <a:latin typeface="华文隶书" pitchFamily="2" charset="-122"/>
                <a:ea typeface="华文隶书" pitchFamily="2" charset="-122"/>
              </a:rPr>
              <a:t>PartII I</a:t>
            </a:r>
            <a:r>
              <a:rPr lang="zh-CN" sz="4400" b="1">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85C6FF7-7CB9-4B97-A824-4C339736D834}" type="slidenum">
              <a:rPr lang="en-US" sz="1200"/>
              <a:pPr algn="r" eaLnBrk="1" hangingPunct="1"/>
              <a:t>10</a:t>
            </a:fld>
            <a:endParaRPr lang="en-US" sz="1200"/>
          </a:p>
        </p:txBody>
      </p:sp>
      <p:sp>
        <p:nvSpPr>
          <p:cNvPr id="1331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3316"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2</a:t>
            </a:r>
            <a:r>
              <a:rPr lang="zh-CN" sz="3400" b="1"/>
              <a:t>、删除</a:t>
            </a:r>
            <a:endParaRPr lang="en-US" sz="3400" b="1"/>
          </a:p>
          <a:p>
            <a:pPr lvl="1"/>
            <a:r>
              <a:rPr lang="zh-CN" b="1"/>
              <a:t>针对一项或一组对象的删除操作能否正常实现</a:t>
            </a:r>
          </a:p>
          <a:p>
            <a:pPr lvl="1"/>
            <a:r>
              <a:rPr lang="zh-CN" b="1"/>
              <a:t>测试是否会错误地删除不存在的对象，或未选中的对象</a:t>
            </a:r>
          </a:p>
          <a:p>
            <a:pPr lvl="1"/>
            <a:r>
              <a:rPr lang="zh-CN" b="1"/>
              <a:t>测试删除之前是否有提示信息，以及删除成功后能否方便地看到删除的结果</a:t>
            </a:r>
          </a:p>
          <a:p>
            <a:pPr lvl="1"/>
            <a:r>
              <a:rPr lang="zh-CN" b="1"/>
              <a:t>测试删除一项或一组数据是否对其他数据产生影响，以及该影响是否符合用户需求</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80FC49F-27A7-40C2-A132-B5B6C53E4FF2}" type="slidenum">
              <a:rPr lang="en-US" sz="1200"/>
              <a:pPr algn="r" eaLnBrk="1" hangingPunct="1"/>
              <a:t>11</a:t>
            </a:fld>
            <a:endParaRPr lang="en-US" sz="1200"/>
          </a:p>
        </p:txBody>
      </p:sp>
      <p:sp>
        <p:nvSpPr>
          <p:cNvPr id="1433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4340"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3</a:t>
            </a:r>
            <a:r>
              <a:rPr lang="zh-CN" sz="3400" b="1"/>
              <a:t>、查找</a:t>
            </a:r>
            <a:endParaRPr lang="en-US" sz="3400" b="1"/>
          </a:p>
          <a:p>
            <a:pPr lvl="1"/>
            <a:r>
              <a:rPr lang="zh-CN" b="1"/>
              <a:t>测试系统能否支持简单查询和高级查询</a:t>
            </a:r>
          </a:p>
          <a:p>
            <a:pPr lvl="1"/>
            <a:r>
              <a:rPr lang="zh-CN" b="1"/>
              <a:t>测试系统是否针对存在和不存在的内容均给出正确的查找结果</a:t>
            </a:r>
          </a:p>
          <a:p>
            <a:pPr lvl="1"/>
            <a:r>
              <a:rPr lang="zh-CN" b="1"/>
              <a:t>测试系统能否针对合理和不合理的条件进行正确的处理</a:t>
            </a:r>
          </a:p>
          <a:p>
            <a:pPr lvl="1"/>
            <a:r>
              <a:rPr lang="zh-CN" b="1"/>
              <a:t>测试系统能否将查找结果与删除、修改等操作方便地结合起来</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FB6A8C8-00BD-4BF3-B8E6-A2B1CBD68CBB}" type="slidenum">
              <a:rPr lang="en-US" sz="1200"/>
              <a:pPr algn="r" eaLnBrk="1" hangingPunct="1"/>
              <a:t>12</a:t>
            </a:fld>
            <a:endParaRPr lang="en-US" sz="1200"/>
          </a:p>
        </p:txBody>
      </p:sp>
      <p:sp>
        <p:nvSpPr>
          <p:cNvPr id="1536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5364"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4</a:t>
            </a:r>
            <a:r>
              <a:rPr lang="zh-CN" sz="3400" b="1"/>
              <a:t>、修改</a:t>
            </a:r>
            <a:endParaRPr lang="en-US" sz="3400" b="1"/>
          </a:p>
          <a:p>
            <a:pPr lvl="1" algn="just" eaLnBrk="1" hangingPunct="1"/>
            <a:r>
              <a:rPr lang="zh-CN" b="1"/>
              <a:t>测试是否会错误地修改不存在的对象，或未选中的对象</a:t>
            </a:r>
            <a:endParaRPr lang="en-US" b="1"/>
          </a:p>
          <a:p>
            <a:pPr lvl="1" algn="just" eaLnBrk="1" hangingPunct="1"/>
            <a:r>
              <a:rPr lang="zh-CN" b="1"/>
              <a:t>测试通过明确修改某些信息后能否确保所有隐含信息得到正确的修改</a:t>
            </a:r>
            <a:endParaRPr lang="en-US" b="1"/>
          </a:p>
          <a:p>
            <a:pPr lvl="1" algn="just" eaLnBrk="1" hangingPunct="1"/>
            <a:r>
              <a:rPr lang="zh-CN" b="1"/>
              <a:t>参照增加操作需测试的各个方面展开测试</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13</a:t>
            </a:fld>
            <a:endParaRPr lang="en-US" sz="1200"/>
          </a:p>
        </p:txBody>
      </p:sp>
      <p:sp>
        <p:nvSpPr>
          <p:cNvPr id="1638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6388" name="Rectangle 3"/>
          <p:cNvSpPr>
            <a:spLocks noGrp="1" noChangeArrowheads="1"/>
          </p:cNvSpPr>
          <p:nvPr>
            <p:ph type="body" idx="4294967295"/>
          </p:nvPr>
        </p:nvSpPr>
        <p:spPr/>
        <p:txBody>
          <a:bodyPr/>
          <a:lstStyle/>
          <a:p>
            <a:pPr algn="just" eaLnBrk="1" hangingPunct="1"/>
            <a:r>
              <a:rPr lang="zh-CN" sz="3400" b="1"/>
              <a:t>以活动序列为中心的系统</a:t>
            </a:r>
            <a:endParaRPr lang="en-US" sz="3400" b="1"/>
          </a:p>
          <a:p>
            <a:pPr algn="just" eaLnBrk="1" hangingPunct="1"/>
            <a:r>
              <a:rPr lang="zh-CN" sz="3400" b="1"/>
              <a:t>核心是活动序列，包括系统输入、输出、状态及触发状态变迁的事件</a:t>
            </a:r>
            <a:endParaRPr lang="en-US" sz="3400" b="1"/>
          </a:p>
          <a:p>
            <a:pPr lvl="1" algn="just" eaLnBrk="1" hangingPunct="1"/>
            <a:r>
              <a:rPr lang="zh-CN" b="1"/>
              <a:t>结合黑盒测试的思想设计测试</a:t>
            </a:r>
            <a:endParaRPr lang="en-US" b="1"/>
          </a:p>
          <a:p>
            <a:pPr lvl="1" algn="just" eaLnBrk="1" hangingPunct="1"/>
            <a:r>
              <a:rPr lang="zh-CN" b="1"/>
              <a:t>结合白盒测试的思想设计测试</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14</a:t>
            </a:fld>
            <a:endParaRPr lang="en-US" sz="1200"/>
          </a:p>
        </p:txBody>
      </p:sp>
      <p:sp>
        <p:nvSpPr>
          <p:cNvPr id="1741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7412" name="Rectangle 3"/>
          <p:cNvSpPr>
            <a:spLocks noGrp="1" noChangeArrowheads="1"/>
          </p:cNvSpPr>
          <p:nvPr>
            <p:ph type="body" idx="4294967295"/>
          </p:nvPr>
        </p:nvSpPr>
        <p:spPr/>
        <p:txBody>
          <a:bodyPr/>
          <a:lstStyle/>
          <a:p>
            <a:pPr algn="just" eaLnBrk="1" hangingPunct="1"/>
            <a:r>
              <a:rPr lang="zh-CN" sz="3400" b="1"/>
              <a:t>结合黑盒测试的思想设计测试</a:t>
            </a:r>
            <a:endParaRPr lang="en-US" sz="3400" b="1"/>
          </a:p>
          <a:p>
            <a:pPr algn="just" eaLnBrk="1" hangingPunct="1"/>
            <a:r>
              <a:rPr lang="zh-CN" sz="3400" b="1"/>
              <a:t>针对系统输入和输出，考虑对所有输入和输出的覆盖测试</a:t>
            </a:r>
          </a:p>
          <a:p>
            <a:pPr lvl="1"/>
            <a:r>
              <a:rPr lang="zh-CN" b="1"/>
              <a:t>测试所有可以接受输入和进行输出的硬件设备</a:t>
            </a:r>
          </a:p>
          <a:p>
            <a:pPr lvl="1"/>
            <a:r>
              <a:rPr lang="zh-CN" b="1"/>
              <a:t>测试所有的软件输入条件和输出结果</a:t>
            </a:r>
          </a:p>
          <a:p>
            <a:pPr lvl="1"/>
            <a:r>
              <a:rPr lang="zh-CN" b="1"/>
              <a:t>测试输入</a:t>
            </a:r>
            <a:r>
              <a:rPr lang="en-US" b="1"/>
              <a:t>(</a:t>
            </a:r>
            <a:r>
              <a:rPr lang="zh-CN" b="1"/>
              <a:t>输出</a:t>
            </a:r>
            <a:r>
              <a:rPr lang="en-US" b="1"/>
              <a:t>)</a:t>
            </a:r>
            <a:r>
              <a:rPr lang="zh-CN" b="1"/>
              <a:t>条件的边界情况</a:t>
            </a:r>
          </a:p>
          <a:p>
            <a:pPr lvl="1"/>
            <a:r>
              <a:rPr lang="zh-CN" b="1"/>
              <a:t>测试输入</a:t>
            </a:r>
            <a:r>
              <a:rPr lang="en-US" b="1"/>
              <a:t>(</a:t>
            </a:r>
            <a:r>
              <a:rPr lang="zh-CN" b="1"/>
              <a:t>输出</a:t>
            </a:r>
            <a:r>
              <a:rPr lang="en-US" b="1"/>
              <a:t>)</a:t>
            </a:r>
            <a:r>
              <a:rPr lang="zh-CN" b="1"/>
              <a:t>条件的典型情况</a:t>
            </a:r>
          </a:p>
          <a:p>
            <a:pPr lvl="1"/>
            <a:r>
              <a:rPr lang="zh-CN" b="1"/>
              <a:t>测试所有不合理的输入情况</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1B49CE6-4871-4C10-938B-6A2816DB8B6B}" type="slidenum">
              <a:rPr lang="en-US" sz="1200"/>
              <a:pPr algn="r" eaLnBrk="1" hangingPunct="1"/>
              <a:t>15</a:t>
            </a:fld>
            <a:endParaRPr lang="en-US" sz="1200"/>
          </a:p>
        </p:txBody>
      </p:sp>
      <p:sp>
        <p:nvSpPr>
          <p:cNvPr id="1843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8436" name="Rectangle 3"/>
          <p:cNvSpPr>
            <a:spLocks noGrp="1" noChangeArrowheads="1"/>
          </p:cNvSpPr>
          <p:nvPr>
            <p:ph type="body" idx="4294967295"/>
          </p:nvPr>
        </p:nvSpPr>
        <p:spPr/>
        <p:txBody>
          <a:bodyPr/>
          <a:lstStyle/>
          <a:p>
            <a:pPr marL="469900" lvl="1" indent="-469900" algn="just" eaLnBrk="1" hangingPunct="1">
              <a:buFont typeface="Wingdings" pitchFamily="2" charset="2"/>
              <a:buChar char="o"/>
            </a:pPr>
            <a:r>
              <a:rPr lang="zh-CN" sz="3400" b="1"/>
              <a:t>结合白盒测试的思想设计测试</a:t>
            </a:r>
            <a:endParaRPr lang="en-US" sz="3400" b="1"/>
          </a:p>
          <a:p>
            <a:pPr marL="469900" lvl="1" indent="-469900" algn="just" eaLnBrk="1" hangingPunct="1">
              <a:buFont typeface="Wingdings" pitchFamily="2" charset="2"/>
              <a:buChar char="o"/>
            </a:pPr>
            <a:r>
              <a:rPr lang="zh-CN" sz="3400" b="1"/>
              <a:t>针对系统状态和触发状态变迁的事件，考虑对所有状态及事件的覆盖测试，描述方式</a:t>
            </a:r>
            <a:endParaRPr lang="en-US" sz="3400" b="1"/>
          </a:p>
          <a:p>
            <a:pPr marL="866775" lvl="2" indent="-469900" algn="just" eaLnBrk="1" hangingPunct="1"/>
            <a:r>
              <a:rPr lang="zh-CN" sz="3100" b="1"/>
              <a:t>有限状态机</a:t>
            </a:r>
            <a:endParaRPr lang="en-US" sz="3100" b="1"/>
          </a:p>
          <a:p>
            <a:pPr marL="866775" lvl="2" indent="-469900" algn="just" eaLnBrk="1" hangingPunct="1"/>
            <a:r>
              <a:rPr lang="zh-CN" sz="3100" b="1"/>
              <a:t>对系统主业务分析所得的业务流程图</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16</a:t>
            </a:fld>
            <a:endParaRPr lang="en-US" sz="1200"/>
          </a:p>
        </p:txBody>
      </p:sp>
      <p:sp>
        <p:nvSpPr>
          <p:cNvPr id="1945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9460" name="Rectangle 3"/>
          <p:cNvSpPr>
            <a:spLocks noGrp="1" noChangeArrowheads="1"/>
          </p:cNvSpPr>
          <p:nvPr>
            <p:ph type="body" idx="4294967295"/>
          </p:nvPr>
        </p:nvSpPr>
        <p:spPr/>
        <p:txBody>
          <a:bodyPr/>
          <a:lstStyle/>
          <a:p>
            <a:pPr marL="469900" lvl="1" indent="-469900" algn="just" eaLnBrk="1" hangingPunct="1">
              <a:buFont typeface="Wingdings" pitchFamily="2" charset="2"/>
              <a:buChar char="o"/>
            </a:pPr>
            <a:r>
              <a:rPr lang="zh-CN" sz="3400" b="1"/>
              <a:t>对应覆盖指标</a:t>
            </a:r>
            <a:endParaRPr lang="en-US" sz="3400" b="1"/>
          </a:p>
          <a:p>
            <a:pPr marL="469900" lvl="1" indent="-469900"/>
            <a:r>
              <a:rPr lang="zh-CN" sz="2200" b="1"/>
              <a:t>状态覆盖</a:t>
            </a:r>
            <a:r>
              <a:rPr lang="en-US" sz="2200" b="1"/>
              <a:t>(</a:t>
            </a:r>
            <a:r>
              <a:rPr lang="zh-CN" sz="2200" b="1"/>
              <a:t>即语句覆盖</a:t>
            </a:r>
            <a:r>
              <a:rPr lang="en-US" sz="2200" b="1"/>
              <a:t>)</a:t>
            </a:r>
            <a:r>
              <a:rPr lang="zh-CN" sz="2200" b="1"/>
              <a:t>。每个状态对应一条“语句”，测试至少应覆盖到每个状态</a:t>
            </a:r>
          </a:p>
          <a:p>
            <a:pPr marL="469900" lvl="1" indent="-469900"/>
            <a:r>
              <a:rPr lang="zh-CN" sz="2200" b="1"/>
              <a:t>状态变换覆盖</a:t>
            </a:r>
            <a:r>
              <a:rPr lang="en-US" sz="2200" b="1"/>
              <a:t>(</a:t>
            </a:r>
            <a:r>
              <a:rPr lang="zh-CN" sz="2200" b="1"/>
              <a:t>即判定覆盖</a:t>
            </a:r>
            <a:r>
              <a:rPr lang="en-US" sz="2200" b="1"/>
              <a:t>)</a:t>
            </a:r>
            <a:r>
              <a:rPr lang="zh-CN" sz="2200" b="1"/>
              <a:t>。触发事件的发生引发状态变迁，对应“语句”执行，功能测试应覆盖到每次状态变迁</a:t>
            </a:r>
          </a:p>
          <a:p>
            <a:pPr marL="469900" lvl="1" indent="-469900"/>
            <a:r>
              <a:rPr lang="zh-CN" sz="2200" b="1"/>
              <a:t>触发事件覆盖</a:t>
            </a:r>
            <a:r>
              <a:rPr lang="en-US" sz="2200" b="1"/>
              <a:t>(</a:t>
            </a:r>
            <a:r>
              <a:rPr lang="zh-CN" sz="2200" b="1"/>
              <a:t>即条件覆盖</a:t>
            </a:r>
            <a:r>
              <a:rPr lang="en-US" sz="2200" b="1"/>
              <a:t>)</a:t>
            </a:r>
            <a:r>
              <a:rPr lang="zh-CN" sz="2200" b="1"/>
              <a:t>。每个状态的变迁可能由多个触发事件满足某个组合条件时所引起，功能测试应覆盖到每个触发事件的产生；</a:t>
            </a:r>
          </a:p>
          <a:p>
            <a:pPr marL="469900" lvl="1" indent="-469900"/>
            <a:r>
              <a:rPr lang="zh-CN" sz="2200" b="1"/>
              <a:t>业务覆盖</a:t>
            </a:r>
            <a:r>
              <a:rPr lang="en-US" sz="2200" b="1"/>
              <a:t>(</a:t>
            </a:r>
            <a:r>
              <a:rPr lang="zh-CN" sz="2200" b="1"/>
              <a:t>即路径覆盖</a:t>
            </a:r>
            <a:r>
              <a:rPr lang="en-US" sz="2200" b="1"/>
              <a:t>)</a:t>
            </a:r>
            <a:r>
              <a:rPr lang="zh-CN" sz="2200" b="1"/>
              <a:t>。从初始状态开始，多个状态变迁将形成不同路径，功能测试应覆盖所有从初始状态到终止状态的业务执行路径</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092D77C-17C4-4934-8B3F-E1066BF6AB65}" type="slidenum">
              <a:rPr lang="en-US" sz="1200"/>
              <a:pPr algn="r" eaLnBrk="1" hangingPunct="1"/>
              <a:t>17</a:t>
            </a:fld>
            <a:endParaRPr lang="en-US" sz="1200"/>
          </a:p>
        </p:txBody>
      </p:sp>
      <p:sp>
        <p:nvSpPr>
          <p:cNvPr id="2048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0484" name="Rectangle 3"/>
          <p:cNvSpPr>
            <a:spLocks noGrp="1" noChangeArrowheads="1"/>
          </p:cNvSpPr>
          <p:nvPr>
            <p:ph type="body" idx="4294967295"/>
          </p:nvPr>
        </p:nvSpPr>
        <p:spPr/>
        <p:txBody>
          <a:bodyPr/>
          <a:lstStyle/>
          <a:p>
            <a:pPr algn="just" eaLnBrk="1" hangingPunct="1"/>
            <a:r>
              <a:rPr lang="zh-CN" sz="3400" b="1"/>
              <a:t>性能测试</a:t>
            </a:r>
            <a:r>
              <a:rPr lang="en-US" sz="3400" b="1"/>
              <a:t>(Performance Testing)</a:t>
            </a:r>
            <a:r>
              <a:rPr lang="zh-CN" sz="3400" b="1"/>
              <a:t>就是对软件的运行性能指标进行测试，判断系统集成之后在实际的使用环境下能否稳定、可靠地运行</a:t>
            </a:r>
            <a:endParaRPr lang="en-US" sz="3400" b="1"/>
          </a:p>
          <a:p>
            <a:pPr algn="just" eaLnBrk="1" hangingPunct="1"/>
            <a:r>
              <a:rPr lang="zh-CN" sz="3400" b="1"/>
              <a:t>主要考虑系统的时间和空间性能</a:t>
            </a:r>
            <a:endParaRPr lang="en-US" sz="3400" b="1"/>
          </a:p>
          <a:p>
            <a:pPr lvl="1" algn="just" eaLnBrk="1" hangingPunct="1"/>
            <a:r>
              <a:rPr lang="zh-CN" b="1"/>
              <a:t>时间主要指软件的一个具体事务的响应时间</a:t>
            </a:r>
            <a:endParaRPr lang="en-US" b="1"/>
          </a:p>
          <a:p>
            <a:pPr lvl="1" algn="just" eaLnBrk="1" hangingPunct="1"/>
            <a:r>
              <a:rPr lang="zh-CN" b="1"/>
              <a:t>空间性能主要指软件运行时消耗的系统资源</a:t>
            </a:r>
            <a:endParaRPr lang="zh-CN" sz="3400" b="1"/>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98817D-A889-4473-9642-F56452C5808E}" type="slidenum">
              <a:rPr lang="en-US" sz="1200"/>
              <a:pPr algn="r" eaLnBrk="1" hangingPunct="1"/>
              <a:t>18</a:t>
            </a:fld>
            <a:endParaRPr lang="en-US" sz="1200"/>
          </a:p>
        </p:txBody>
      </p:sp>
      <p:sp>
        <p:nvSpPr>
          <p:cNvPr id="2150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1508" name="Rectangle 3"/>
          <p:cNvSpPr>
            <a:spLocks noGrp="1" noChangeArrowheads="1"/>
          </p:cNvSpPr>
          <p:nvPr>
            <p:ph type="body" idx="4294967295"/>
          </p:nvPr>
        </p:nvSpPr>
        <p:spPr/>
        <p:txBody>
          <a:bodyPr/>
          <a:lstStyle/>
          <a:p>
            <a:pPr algn="just" eaLnBrk="1" hangingPunct="1"/>
            <a:r>
              <a:rPr lang="zh-CN" sz="3400" b="1"/>
              <a:t>性能测试的主要内容</a:t>
            </a:r>
            <a:endParaRPr lang="en-US" sz="3400" b="1"/>
          </a:p>
          <a:p>
            <a:pPr lvl="1" algn="just" eaLnBrk="1" hangingPunct="1"/>
            <a:r>
              <a:rPr lang="zh-CN" b="1"/>
              <a:t>常规性能测试</a:t>
            </a:r>
            <a:endParaRPr lang="en-US" b="1"/>
          </a:p>
          <a:p>
            <a:pPr lvl="1" algn="just" eaLnBrk="1" hangingPunct="1"/>
            <a:r>
              <a:rPr lang="zh-CN" b="1"/>
              <a:t>压力测试</a:t>
            </a:r>
            <a:endParaRPr lang="en-US" b="1"/>
          </a:p>
          <a:p>
            <a:pPr lvl="1" algn="just" eaLnBrk="1" hangingPunct="1"/>
            <a:r>
              <a:rPr lang="zh-CN" b="1"/>
              <a:t>负载测试</a:t>
            </a:r>
            <a:endParaRPr lang="en-US" b="1"/>
          </a:p>
          <a:p>
            <a:pPr lvl="1" algn="just" eaLnBrk="1" hangingPunct="1"/>
            <a:r>
              <a:rPr lang="zh-CN" b="1"/>
              <a:t>可靠性测试</a:t>
            </a:r>
            <a:endParaRPr lang="en-US" b="1"/>
          </a:p>
          <a:p>
            <a:pPr lvl="1" algn="just" eaLnBrk="1" hangingPunct="1"/>
            <a:r>
              <a:rPr lang="zh-CN" b="1"/>
              <a:t>大数据量测试</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487DA8D-5B3E-4683-AA07-37065C9731AE}" type="slidenum">
              <a:rPr lang="en-US" sz="1200"/>
              <a:pPr algn="r" eaLnBrk="1" hangingPunct="1"/>
              <a:t>19</a:t>
            </a:fld>
            <a:endParaRPr lang="en-US" sz="1200"/>
          </a:p>
        </p:txBody>
      </p:sp>
      <p:sp>
        <p:nvSpPr>
          <p:cNvPr id="2253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2532" name="Rectangle 3"/>
          <p:cNvSpPr>
            <a:spLocks noGrp="1" noChangeArrowheads="1"/>
          </p:cNvSpPr>
          <p:nvPr>
            <p:ph type="body" idx="4294967295"/>
          </p:nvPr>
        </p:nvSpPr>
        <p:spPr/>
        <p:txBody>
          <a:bodyPr/>
          <a:lstStyle/>
          <a:p>
            <a:pPr algn="just" eaLnBrk="1" hangingPunct="1"/>
            <a:r>
              <a:rPr lang="zh-CN" sz="3400" b="1"/>
              <a:t>常规性能测试</a:t>
            </a:r>
            <a:endParaRPr lang="en-US" sz="3400" b="1"/>
          </a:p>
          <a:p>
            <a:pPr algn="just" eaLnBrk="1" hangingPunct="1"/>
            <a:r>
              <a:rPr lang="zh-CN" sz="3400" b="1"/>
              <a:t>软件在正常的软、硬件环境下运行，不向其施加任何压力的性能测试</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A140F26-0C98-4179-988E-E6EBF503FF64}" type="slidenum">
              <a:rPr lang="en-US" sz="1200"/>
              <a:pPr algn="r" eaLnBrk="1" hangingPunct="1"/>
              <a:t>2</a:t>
            </a:fld>
            <a:endParaRPr lang="en-US" sz="1200"/>
          </a:p>
        </p:txBody>
      </p:sp>
      <p:sp>
        <p:nvSpPr>
          <p:cNvPr id="5123" name="Rectangle 2"/>
          <p:cNvSpPr>
            <a:spLocks noGrp="1" noChangeArrowheads="1"/>
          </p:cNvSpPr>
          <p:nvPr>
            <p:ph type="title" idx="4294967295"/>
          </p:nvPr>
        </p:nvSpPr>
        <p:spPr/>
        <p:txBody>
          <a:bodyPr/>
          <a:lstStyle/>
          <a:p>
            <a:pPr eaLnBrk="1" hangingPunct="1"/>
            <a:r>
              <a:rPr lang="zh-CN" b="1">
                <a:latin typeface="黑体" pitchFamily="49" charset="-122"/>
                <a:ea typeface="黑体" pitchFamily="49" charset="-122"/>
              </a:rPr>
              <a:t>第</a:t>
            </a:r>
            <a:r>
              <a:rPr lang="en-US" b="1">
                <a:latin typeface="黑体" pitchFamily="49" charset="-122"/>
                <a:ea typeface="黑体" pitchFamily="49" charset="-122"/>
              </a:rPr>
              <a:t>9</a:t>
            </a:r>
            <a:r>
              <a:rPr lang="zh-CN" b="1">
                <a:latin typeface="黑体" pitchFamily="49" charset="-122"/>
                <a:ea typeface="黑体" pitchFamily="49" charset="-122"/>
              </a:rPr>
              <a:t>章  系统测试</a:t>
            </a:r>
          </a:p>
        </p:txBody>
      </p:sp>
      <p:sp>
        <p:nvSpPr>
          <p:cNvPr id="5124" name="Rectangle 3"/>
          <p:cNvSpPr>
            <a:spLocks noGrp="1" noChangeArrowheads="1"/>
          </p:cNvSpPr>
          <p:nvPr>
            <p:ph type="body" idx="4294967295"/>
          </p:nvPr>
        </p:nvSpPr>
        <p:spPr/>
        <p:txBody>
          <a:bodyPr/>
          <a:lstStyle/>
          <a:p>
            <a:pPr eaLnBrk="1" hangingPunct="1"/>
            <a:r>
              <a:rPr lang="zh-CN" sz="3400" b="1"/>
              <a:t>内容提要</a:t>
            </a:r>
          </a:p>
          <a:p>
            <a:pPr lvl="1" eaLnBrk="1" hangingPunct="1"/>
            <a:r>
              <a:rPr lang="zh-CN" b="1"/>
              <a:t>系统测试是公司和项目组最关心的测试阶段，在任何情况下都必须执行，一般由测试经理统一组织和制订系统测试计划，其他测试人员分别负责测试的分析、设计、实施和执行</a:t>
            </a:r>
            <a:endParaRPr lang="en-US" b="1"/>
          </a:p>
          <a:p>
            <a:pPr lvl="1" eaLnBrk="1" hangingPunct="1"/>
            <a:r>
              <a:rPr lang="zh-CN" b="1"/>
              <a:t>系统测试完成后，开发就接近尾声了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CA13A95-2C11-43FC-B142-9314665D4FEE}" type="slidenum">
              <a:rPr lang="en-US" sz="1200"/>
              <a:pPr algn="r" eaLnBrk="1" hangingPunct="1"/>
              <a:t>20</a:t>
            </a:fld>
            <a:endParaRPr lang="en-US" sz="1200"/>
          </a:p>
        </p:txBody>
      </p:sp>
      <p:sp>
        <p:nvSpPr>
          <p:cNvPr id="2355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3556" name="Rectangle 3"/>
          <p:cNvSpPr>
            <a:spLocks noGrp="1" noChangeArrowheads="1"/>
          </p:cNvSpPr>
          <p:nvPr>
            <p:ph type="body" idx="4294967295"/>
          </p:nvPr>
        </p:nvSpPr>
        <p:spPr/>
        <p:txBody>
          <a:bodyPr/>
          <a:lstStyle/>
          <a:p>
            <a:pPr algn="just" eaLnBrk="1" hangingPunct="1"/>
            <a:r>
              <a:rPr lang="zh-CN" sz="3400" b="1"/>
              <a:t>压力测试</a:t>
            </a:r>
            <a:endParaRPr lang="en-US" sz="3400" b="1"/>
          </a:p>
          <a:p>
            <a:pPr algn="just" eaLnBrk="1" hangingPunct="1"/>
            <a:r>
              <a:rPr lang="zh-CN" sz="3400" b="1"/>
              <a:t>是指持续不断地给被测系统增加压力，直至被测系统被压垮，以确定系统能承受的最大压力</a:t>
            </a:r>
            <a:endParaRPr lang="en-US" sz="3400" b="1"/>
          </a:p>
          <a:p>
            <a:pPr algn="just" eaLnBrk="1" hangingPunct="1"/>
            <a:r>
              <a:rPr lang="zh-CN" sz="3400" b="1"/>
              <a:t>压力测试应注意累积效应问题</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6CE2FE8-7AF7-40D1-8286-44D4A6086D74}" type="slidenum">
              <a:rPr lang="en-US" sz="1200"/>
              <a:pPr algn="r" eaLnBrk="1" hangingPunct="1"/>
              <a:t>21</a:t>
            </a:fld>
            <a:endParaRPr lang="en-US" sz="1200"/>
          </a:p>
        </p:txBody>
      </p:sp>
      <p:sp>
        <p:nvSpPr>
          <p:cNvPr id="24579" name="Rectangle 2"/>
          <p:cNvSpPr>
            <a:spLocks noGrp="1" noChangeArrowheads="1"/>
          </p:cNvSpPr>
          <p:nvPr>
            <p:ph type="title" idx="4294967295"/>
          </p:nvPr>
        </p:nvSpPr>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4580" name="Rectangle 3"/>
          <p:cNvSpPr>
            <a:spLocks noGrp="1" noChangeArrowheads="1"/>
          </p:cNvSpPr>
          <p:nvPr>
            <p:ph type="body" idx="4294967295"/>
          </p:nvPr>
        </p:nvSpPr>
        <p:spPr/>
        <p:txBody>
          <a:bodyPr/>
          <a:lstStyle/>
          <a:p>
            <a:pPr algn="just" eaLnBrk="1" hangingPunct="1"/>
            <a:r>
              <a:rPr lang="zh-CN" sz="3400" b="1"/>
              <a:t>负载测试</a:t>
            </a:r>
            <a:endParaRPr lang="en-US" sz="3400" b="1"/>
          </a:p>
          <a:p>
            <a:pPr algn="just" eaLnBrk="1" hangingPunct="1"/>
            <a:r>
              <a:rPr lang="zh-CN" sz="3400" b="1"/>
              <a:t>通常是让被测系统在其能忍受的压力极限范围内</a:t>
            </a:r>
            <a:r>
              <a:rPr lang="en-US" sz="3400" b="1"/>
              <a:t>(</a:t>
            </a:r>
            <a:r>
              <a:rPr lang="zh-CN" sz="3400" b="1"/>
              <a:t>或临界状态下</a:t>
            </a:r>
            <a:r>
              <a:rPr lang="en-US" sz="3400" b="1"/>
              <a:t>)</a:t>
            </a:r>
            <a:r>
              <a:rPr lang="zh-CN" sz="3400" b="1"/>
              <a:t>连续运行，来测试系统的稳定性</a:t>
            </a:r>
            <a:endParaRPr lang="en-US" sz="3400" b="1"/>
          </a:p>
          <a:p>
            <a:pPr algn="just" eaLnBrk="1" hangingPunct="1"/>
            <a:r>
              <a:rPr lang="zh-CN" sz="3400" b="1"/>
              <a:t>目的是找到系统的处理极限，为系统调优提供依据</a:t>
            </a:r>
            <a:endParaRPr lang="en-US" sz="3400" b="1"/>
          </a:p>
          <a:p>
            <a:pPr algn="just" eaLnBrk="1" hangingPunct="1"/>
            <a:r>
              <a:rPr lang="zh-CN" sz="3400" b="1"/>
              <a:t>负载测试侧重于压力持续的时间，压力测试则更加强调施加压力的大小</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7E4AD2A-DD2E-4F07-B9F5-8EE110EE63C7}" type="slidenum">
              <a:rPr lang="en-US" sz="1200"/>
              <a:pPr algn="r" eaLnBrk="1" hangingPunct="1"/>
              <a:t>22</a:t>
            </a:fld>
            <a:endParaRPr lang="en-US" sz="1200"/>
          </a:p>
        </p:txBody>
      </p:sp>
      <p:sp>
        <p:nvSpPr>
          <p:cNvPr id="2560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9.3 </a:t>
            </a:r>
            <a:r>
              <a:rPr lang="zh-CN" b="1">
                <a:latin typeface="黑体" pitchFamily="49" charset="-122"/>
                <a:ea typeface="黑体" pitchFamily="49" charset="-122"/>
              </a:rPr>
              <a:t>性能测试</a:t>
            </a:r>
          </a:p>
        </p:txBody>
      </p:sp>
      <p:sp>
        <p:nvSpPr>
          <p:cNvPr id="25604" name="Rectangle 3"/>
          <p:cNvSpPr>
            <a:spLocks noGrp="1" noChangeArrowheads="1"/>
          </p:cNvSpPr>
          <p:nvPr>
            <p:ph type="body" idx="4294967295"/>
          </p:nvPr>
        </p:nvSpPr>
        <p:spPr/>
        <p:txBody>
          <a:bodyPr/>
          <a:lstStyle/>
          <a:p>
            <a:pPr algn="just" eaLnBrk="1" hangingPunct="1"/>
            <a:r>
              <a:rPr lang="zh-CN" sz="3400" b="1"/>
              <a:t>可靠性测试</a:t>
            </a:r>
            <a:endParaRPr lang="en-US" sz="3400" b="1"/>
          </a:p>
          <a:p>
            <a:pPr algn="just" eaLnBrk="1" hangingPunct="1"/>
            <a:r>
              <a:rPr lang="zh-CN" sz="3100" b="1"/>
              <a:t>是在给被测系统加载一定业务压力的情况下，使系统运行一段时间，以此来测试系统是否稳定</a:t>
            </a:r>
            <a:endParaRPr lang="en-US" sz="3100" b="1"/>
          </a:p>
          <a:p>
            <a:pPr algn="just" eaLnBrk="1" hangingPunct="1"/>
            <a:r>
              <a:rPr lang="zh-CN" sz="3100" b="1"/>
              <a:t>通常采用</a:t>
            </a:r>
            <a:r>
              <a:rPr lang="en-US" sz="3100" b="1"/>
              <a:t>24×7(24</a:t>
            </a:r>
            <a:r>
              <a:rPr lang="zh-CN" sz="3100" b="1"/>
              <a:t>小时</a:t>
            </a:r>
            <a:r>
              <a:rPr lang="en-US" sz="3100" b="1"/>
              <a:t>×7</a:t>
            </a:r>
            <a:r>
              <a:rPr lang="zh-CN" sz="3100" b="1"/>
              <a:t>天</a:t>
            </a:r>
            <a:r>
              <a:rPr lang="en-US" sz="3100" b="1"/>
              <a:t>)</a:t>
            </a:r>
            <a:r>
              <a:rPr lang="zh-CN" sz="3100" b="1"/>
              <a:t>的方式来连续运行系统，一般采用平均错误时间间隔</a:t>
            </a:r>
            <a:r>
              <a:rPr lang="en-US" sz="3100" b="1"/>
              <a:t>(Mean Time Between Failure</a:t>
            </a:r>
            <a:r>
              <a:rPr lang="zh-CN" sz="3100" b="1"/>
              <a:t>，</a:t>
            </a:r>
            <a:r>
              <a:rPr lang="en-US" sz="3100" b="1"/>
              <a:t>MTBF)</a:t>
            </a:r>
            <a:r>
              <a:rPr lang="zh-CN" sz="3100" b="1"/>
              <a:t>来衡量被测系统的可靠性。该值越大，系统越稳定</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9225822-4645-41E0-BDB2-1D1DFE402C83}" type="slidenum">
              <a:rPr lang="en-US" sz="1200"/>
              <a:pPr algn="r" eaLnBrk="1" hangingPunct="1"/>
              <a:t>23</a:t>
            </a:fld>
            <a:endParaRPr lang="en-US" sz="1200"/>
          </a:p>
        </p:txBody>
      </p:sp>
      <p:sp>
        <p:nvSpPr>
          <p:cNvPr id="26627" name="Rectangle 2"/>
          <p:cNvSpPr>
            <a:spLocks noGrp="1" noChangeArrowheads="1"/>
          </p:cNvSpPr>
          <p:nvPr>
            <p:ph type="title" idx="4294967295"/>
          </p:nvPr>
        </p:nvSpPr>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6628" name="Rectangle 3"/>
          <p:cNvSpPr>
            <a:spLocks noGrp="1" noChangeArrowheads="1"/>
          </p:cNvSpPr>
          <p:nvPr>
            <p:ph type="body" idx="4294967295"/>
          </p:nvPr>
        </p:nvSpPr>
        <p:spPr/>
        <p:txBody>
          <a:bodyPr/>
          <a:lstStyle/>
          <a:p>
            <a:pPr algn="just" eaLnBrk="1" hangingPunct="1"/>
            <a:r>
              <a:rPr lang="zh-CN" sz="3400" b="1"/>
              <a:t>大数据量测试</a:t>
            </a:r>
            <a:endParaRPr lang="en-US" sz="3400" b="1"/>
          </a:p>
          <a:p>
            <a:r>
              <a:rPr lang="zh-CN" sz="3400" b="1"/>
              <a:t>针对某些系统存储、传输、统计、查询等业务进行大数据量的独立数据量测试</a:t>
            </a:r>
          </a:p>
          <a:p>
            <a:r>
              <a:rPr lang="zh-CN" sz="3400" b="1"/>
              <a:t>与压力测试、负载测试、疲劳测试等并发测试相结合的极限状态下的综合数据量测试</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a:graphicFrameLocks/>
          </p:cNvGraphicFramePr>
          <p:nvPr>
            <p:extLst>
              <p:ext uri="{D42A27DB-BD31-4B8C-83A1-F6EECF244321}">
                <p14:modId xmlns:p14="http://schemas.microsoft.com/office/powerpoint/2010/main" val="3353417767"/>
              </p:ext>
            </p:extLst>
          </p:nvPr>
        </p:nvGraphicFramePr>
        <p:xfrm>
          <a:off x="683568" y="1052736"/>
          <a:ext cx="8249747" cy="5475388"/>
        </p:xfrm>
        <a:graphic>
          <a:graphicData uri="http://schemas.openxmlformats.org/drawingml/2006/table">
            <a:tbl>
              <a:tblPr/>
              <a:tblGrid>
                <a:gridCol w="670335"/>
                <a:gridCol w="1170700"/>
                <a:gridCol w="1152128"/>
                <a:gridCol w="2781466"/>
                <a:gridCol w="2475118"/>
              </a:tblGrid>
              <a:tr h="415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编号</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测试种类</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测试对象</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测试步骤</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重要数据</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15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常规性能</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一个用户重复登录，记录每次登录时间，取平均值</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一个用户的平均登录时间</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74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2</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逐渐增加并发的登录用户数，并记录每次的平均登录时间，直到登录的时间达到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秒时的并发用户数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3</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可靠性</a:t>
                      </a: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让</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163</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邮箱系统连续运行</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个月（可以没有用户登录）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MTBF</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3280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4</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负载测试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逐渐增加并发的用户数，直到达到服务器的资源消耗临界值，并在这种状态下让系统连续运行</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系统在满负荷的情况下运行时，</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5</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压力测试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逐渐增加登录用户的并发数，直到系统崩溃为止</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系统所能承受的最大并发登录用户数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57467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9.3 </a:t>
            </a:r>
            <a:r>
              <a:rPr lang="zh-CN" b="1" dirty="0" smtClean="0">
                <a:latin typeface="黑体" pitchFamily="49" charset="-122"/>
                <a:ea typeface="黑体" pitchFamily="49" charset="-122"/>
              </a:rPr>
              <a:t>性能测试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773755143"/>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2469BD1-73EF-4EA1-A7D7-A4824F99CC8C}" type="slidenum">
              <a:rPr lang="en-US" sz="1200"/>
              <a:pPr algn="r" eaLnBrk="1" hangingPunct="1"/>
              <a:t>25</a:t>
            </a:fld>
            <a:endParaRPr lang="en-US" sz="1200"/>
          </a:p>
        </p:txBody>
      </p:sp>
      <p:sp>
        <p:nvSpPr>
          <p:cNvPr id="2765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9.4 </a:t>
            </a:r>
            <a:r>
              <a:rPr lang="zh-CN" b="1">
                <a:latin typeface="黑体" pitchFamily="49" charset="-122"/>
                <a:ea typeface="黑体" pitchFamily="49" charset="-122"/>
              </a:rPr>
              <a:t>安全性测试</a:t>
            </a:r>
          </a:p>
        </p:txBody>
      </p:sp>
      <p:sp>
        <p:nvSpPr>
          <p:cNvPr id="27652" name="Rectangle 3"/>
          <p:cNvSpPr>
            <a:spLocks noGrp="1" noChangeArrowheads="1"/>
          </p:cNvSpPr>
          <p:nvPr>
            <p:ph type="body" idx="4294967295"/>
          </p:nvPr>
        </p:nvSpPr>
        <p:spPr/>
        <p:txBody>
          <a:bodyPr/>
          <a:lstStyle/>
          <a:p>
            <a:pPr eaLnBrk="1" hangingPunct="1"/>
            <a:r>
              <a:rPr lang="zh-CN" sz="3400" b="1"/>
              <a:t>安全性是指“使得伤害或损害的风险限制在可接受的水平内”</a:t>
            </a:r>
            <a:endParaRPr lang="en-US" sz="3400" b="1"/>
          </a:p>
          <a:p>
            <a:pPr eaLnBrk="1" hangingPunct="1"/>
            <a:r>
              <a:rPr lang="zh-CN" sz="3400" b="1"/>
              <a:t>安全性测试</a:t>
            </a:r>
            <a:r>
              <a:rPr lang="en-US" sz="3400" b="1"/>
              <a:t>(Security Testing)</a:t>
            </a:r>
            <a:r>
              <a:rPr lang="zh-CN" sz="3400" b="1"/>
              <a:t>用于检验系统对非法侵入的防范能力</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3077690-A883-4FB3-B036-616B26D14818}" type="slidenum">
              <a:rPr lang="en-US" sz="1200"/>
              <a:pPr algn="r" eaLnBrk="1" hangingPunct="1"/>
              <a:t>26</a:t>
            </a:fld>
            <a:endParaRPr lang="en-US" sz="1200"/>
          </a:p>
        </p:txBody>
      </p:sp>
      <p:sp>
        <p:nvSpPr>
          <p:cNvPr id="2867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9.4 </a:t>
            </a:r>
            <a:r>
              <a:rPr lang="zh-CN" b="1">
                <a:latin typeface="黑体" pitchFamily="49" charset="-122"/>
                <a:ea typeface="黑体" pitchFamily="49" charset="-122"/>
              </a:rPr>
              <a:t>安全性测试</a:t>
            </a:r>
          </a:p>
        </p:txBody>
      </p:sp>
      <p:sp>
        <p:nvSpPr>
          <p:cNvPr id="28676" name="Rectangle 3"/>
          <p:cNvSpPr>
            <a:spLocks noGrp="1" noChangeArrowheads="1"/>
          </p:cNvSpPr>
          <p:nvPr>
            <p:ph type="body" idx="4294967295"/>
          </p:nvPr>
        </p:nvSpPr>
        <p:spPr/>
        <p:txBody>
          <a:bodyPr/>
          <a:lstStyle/>
          <a:p>
            <a:pPr algn="just" eaLnBrk="1" hangingPunct="1"/>
            <a:r>
              <a:rPr lang="zh-CN" sz="3400" b="1"/>
              <a:t>基于安全性测试的内容</a:t>
            </a:r>
            <a:endParaRPr lang="en-US" sz="3400" b="1"/>
          </a:p>
          <a:p>
            <a:pPr lvl="1" algn="just" eaLnBrk="1" hangingPunct="1"/>
            <a:r>
              <a:rPr lang="zh-CN" b="1"/>
              <a:t>资源：即业务功能或数据</a:t>
            </a:r>
            <a:endParaRPr lang="en-US" b="1"/>
          </a:p>
          <a:p>
            <a:pPr lvl="1" algn="just" eaLnBrk="1" hangingPunct="1"/>
            <a:r>
              <a:rPr lang="zh-CN" b="1"/>
              <a:t>风险：可能导致损失或伤害的事件</a:t>
            </a:r>
            <a:endParaRPr lang="en-US" b="1"/>
          </a:p>
          <a:p>
            <a:pPr lvl="1" algn="just" eaLnBrk="1" hangingPunct="1"/>
            <a:r>
              <a:rPr lang="zh-CN" b="1"/>
              <a:t>安全性控制：针对风险的保护措施</a:t>
            </a:r>
          </a:p>
        </p:txBody>
      </p:sp>
      <p:sp>
        <p:nvSpPr>
          <p:cNvPr id="286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10036B-1690-4A9C-80F9-E530D1ADAA8A}" type="slidenum">
              <a:rPr lang="en-US" sz="1200"/>
              <a:pPr algn="r" eaLnBrk="1" hangingPunct="1"/>
              <a:t>27</a:t>
            </a:fld>
            <a:endParaRPr lang="en-US" sz="1200"/>
          </a:p>
        </p:txBody>
      </p:sp>
      <p:sp>
        <p:nvSpPr>
          <p:cNvPr id="2969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9.4 </a:t>
            </a:r>
            <a:r>
              <a:rPr lang="zh-CN" b="1">
                <a:latin typeface="黑体" pitchFamily="49" charset="-122"/>
                <a:ea typeface="黑体" pitchFamily="49" charset="-122"/>
              </a:rPr>
              <a:t>安全性测试</a:t>
            </a:r>
          </a:p>
        </p:txBody>
      </p:sp>
      <p:sp>
        <p:nvSpPr>
          <p:cNvPr id="29700" name="Rectangle 3"/>
          <p:cNvSpPr>
            <a:spLocks noGrp="1" noChangeArrowheads="1"/>
          </p:cNvSpPr>
          <p:nvPr>
            <p:ph type="body" idx="4294967295"/>
          </p:nvPr>
        </p:nvSpPr>
        <p:spPr/>
        <p:txBody>
          <a:bodyPr/>
          <a:lstStyle/>
          <a:p>
            <a:pPr algn="just" eaLnBrk="1" hangingPunct="1"/>
            <a:r>
              <a:rPr lang="zh-CN" sz="3400" b="1"/>
              <a:t>安全性测试方法</a:t>
            </a:r>
            <a:endParaRPr lang="en-US" sz="3400" b="1"/>
          </a:p>
          <a:p>
            <a:pPr lvl="1" algn="just" eaLnBrk="1" hangingPunct="1"/>
            <a:r>
              <a:rPr lang="zh-CN" b="1"/>
              <a:t>功能</a:t>
            </a:r>
            <a:r>
              <a:rPr lang="zh-CN" sz="2400" b="1"/>
              <a:t>验证：对涉及安全的软件功能，如权限管理、系统加密和认证等进行测试，验证这些功能是否有效</a:t>
            </a:r>
            <a:endParaRPr lang="en-US" sz="2400" b="1"/>
          </a:p>
          <a:p>
            <a:pPr lvl="1" algn="just" eaLnBrk="1" hangingPunct="1"/>
            <a:r>
              <a:rPr lang="zh-CN" sz="2400" b="1"/>
              <a:t>程序数据扫描：通过内存测试发现诸如缓冲区溢出之类的漏洞</a:t>
            </a:r>
            <a:endParaRPr lang="en-US" sz="2400" b="1"/>
          </a:p>
          <a:p>
            <a:pPr lvl="1" algn="just" eaLnBrk="1" hangingPunct="1"/>
            <a:r>
              <a:rPr lang="zh-CN" sz="2400" b="1"/>
              <a:t>静态测试：对源代码进行安全扫描，找出代码中的潜在安全漏洞</a:t>
            </a:r>
            <a:endParaRPr lang="en-US" sz="2400" b="1"/>
          </a:p>
          <a:p>
            <a:pPr lvl="1" algn="just" eaLnBrk="1" hangingPunct="1"/>
            <a:r>
              <a:rPr lang="zh-CN" sz="2400" b="1"/>
              <a:t>动态测试：以人工方式或通过使用自动化工具模拟黑客对应用系统进行攻击性测试，找出运行时所存在的安全漏洞</a:t>
            </a:r>
          </a:p>
        </p:txBody>
      </p:sp>
      <p:sp>
        <p:nvSpPr>
          <p:cNvPr id="297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68B2CC7-639F-46B0-B7DA-0894148F2060}" type="slidenum">
              <a:rPr lang="en-US" sz="1200"/>
              <a:pPr algn="r" eaLnBrk="1" hangingPunct="1"/>
              <a:t>28</a:t>
            </a:fld>
            <a:endParaRPr lang="en-US" sz="1200"/>
          </a:p>
        </p:txBody>
      </p:sp>
      <p:sp>
        <p:nvSpPr>
          <p:cNvPr id="3072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0724" name="Rectangle 3"/>
          <p:cNvSpPr>
            <a:spLocks noGrp="1" noChangeArrowheads="1"/>
          </p:cNvSpPr>
          <p:nvPr>
            <p:ph type="body" idx="4294967295"/>
          </p:nvPr>
        </p:nvSpPr>
        <p:spPr/>
        <p:txBody>
          <a:bodyPr/>
          <a:lstStyle/>
          <a:p>
            <a:pPr algn="just" eaLnBrk="1" hangingPunct="1"/>
            <a:r>
              <a:rPr lang="zh-CN" sz="3400" b="1"/>
              <a:t>兼容性测试</a:t>
            </a:r>
            <a:r>
              <a:rPr lang="en-US" sz="3400" b="1"/>
              <a:t>(Capability Testing)</a:t>
            </a:r>
            <a:r>
              <a:rPr lang="zh-CN" sz="3400" b="1"/>
              <a:t>就是检验被测软件与其他软、硬件相互是否能够正确交互和实现信息共享</a:t>
            </a:r>
            <a:endParaRPr lang="en-US" sz="3400" b="1"/>
          </a:p>
          <a:p>
            <a:pPr algn="just" eaLnBrk="1" hangingPunct="1"/>
            <a:r>
              <a:rPr lang="zh-CN" sz="3400" b="1"/>
              <a:t>这种交互可能不限于在同一台计算机上运行，而是通过网络与异地的不同计算机上运行的软件进行的交互</a:t>
            </a:r>
          </a:p>
        </p:txBody>
      </p:sp>
      <p:sp>
        <p:nvSpPr>
          <p:cNvPr id="307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5E5E28B-40AC-4086-86F7-F0E5CF186618}" type="slidenum">
              <a:rPr lang="en-US" sz="1200"/>
              <a:pPr algn="r" eaLnBrk="1" hangingPunct="1"/>
              <a:t>29</a:t>
            </a:fld>
            <a:endParaRPr lang="en-US" sz="1200"/>
          </a:p>
        </p:txBody>
      </p:sp>
      <p:sp>
        <p:nvSpPr>
          <p:cNvPr id="3174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1748" name="Rectangle 3"/>
          <p:cNvSpPr>
            <a:spLocks noGrp="1" noChangeArrowheads="1"/>
          </p:cNvSpPr>
          <p:nvPr>
            <p:ph type="body" idx="4294967295"/>
          </p:nvPr>
        </p:nvSpPr>
        <p:spPr/>
        <p:txBody>
          <a:bodyPr/>
          <a:lstStyle/>
          <a:p>
            <a:pPr algn="just" eaLnBrk="1" hangingPunct="1"/>
            <a:r>
              <a:rPr lang="zh-CN" sz="3400" b="1"/>
              <a:t>与硬件的兼容性测试</a:t>
            </a:r>
            <a:endParaRPr lang="en-US" sz="3400" b="1"/>
          </a:p>
          <a:p>
            <a:pPr lvl="1" algn="just" eaLnBrk="1" hangingPunct="1"/>
            <a:r>
              <a:rPr lang="zh-CN" b="1"/>
              <a:t>确定所需的硬件类型</a:t>
            </a:r>
            <a:endParaRPr lang="en-US" b="1"/>
          </a:p>
          <a:p>
            <a:pPr lvl="1" algn="just" eaLnBrk="1" hangingPunct="1"/>
            <a:r>
              <a:rPr lang="zh-CN" b="1"/>
              <a:t>确定可用的硬件型号和驱动程序</a:t>
            </a:r>
            <a:endParaRPr lang="en-US" b="1"/>
          </a:p>
          <a:p>
            <a:pPr lvl="1" algn="just" eaLnBrk="1" hangingPunct="1"/>
            <a:r>
              <a:rPr lang="zh-CN" b="1"/>
              <a:t>确定可能的硬件特性、模式和选项</a:t>
            </a:r>
            <a:endParaRPr lang="en-US" b="1"/>
          </a:p>
          <a:p>
            <a:pPr lvl="1" algn="just" eaLnBrk="1" hangingPunct="1"/>
            <a:r>
              <a:rPr lang="zh-CN" b="1"/>
              <a:t>将明确后的硬件配置缩减到可控范围内</a:t>
            </a:r>
            <a:endParaRPr lang="en-US" b="1"/>
          </a:p>
          <a:p>
            <a:pPr lvl="1" algn="just" eaLnBrk="1" hangingPunct="1"/>
            <a:r>
              <a:rPr lang="zh-CN" b="1"/>
              <a:t>明确使用硬件配置的软件唯一特性</a:t>
            </a:r>
            <a:endParaRPr lang="en-US" b="1"/>
          </a:p>
          <a:p>
            <a:pPr lvl="1" algn="just" eaLnBrk="1" hangingPunct="1"/>
            <a:r>
              <a:rPr lang="zh-CN" b="1"/>
              <a:t>为每种硬件配置设计并执行测试用例</a:t>
            </a:r>
            <a:endParaRPr lang="en-US" b="1"/>
          </a:p>
          <a:p>
            <a:pPr lvl="1" algn="just" eaLnBrk="1" hangingPunct="1"/>
            <a:r>
              <a:rPr lang="zh-CN" b="1"/>
              <a:t>重复配置测试直至达到规定的标准</a:t>
            </a:r>
          </a:p>
        </p:txBody>
      </p:sp>
      <p:sp>
        <p:nvSpPr>
          <p:cNvPr id="317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AB3FD05-E53C-4CF1-8E56-40BF7482AB0C}" type="slidenum">
              <a:rPr lang="en-US" sz="1200"/>
              <a:pPr algn="r" eaLnBrk="1" hangingPunct="1"/>
              <a:t>3</a:t>
            </a:fld>
            <a:endParaRPr lang="en-US" sz="1200"/>
          </a:p>
        </p:txBody>
      </p:sp>
      <p:sp>
        <p:nvSpPr>
          <p:cNvPr id="6147" name="Rectangle 2"/>
          <p:cNvSpPr>
            <a:spLocks noGrp="1" noChangeArrowheads="1"/>
          </p:cNvSpPr>
          <p:nvPr>
            <p:ph type="title" idx="4294967295"/>
          </p:nvPr>
        </p:nvSpPr>
        <p:spPr/>
        <p:txBody>
          <a:bodyPr/>
          <a:lstStyle/>
          <a:p>
            <a:pPr eaLnBrk="1" hangingPunct="1"/>
            <a:r>
              <a:rPr lang="zh-CN" b="1">
                <a:latin typeface="黑体" pitchFamily="49" charset="-122"/>
                <a:ea typeface="黑体" pitchFamily="49" charset="-122"/>
              </a:rPr>
              <a:t>第</a:t>
            </a:r>
            <a:r>
              <a:rPr lang="en-US" b="1">
                <a:latin typeface="黑体" pitchFamily="49" charset="-122"/>
                <a:ea typeface="黑体" pitchFamily="49" charset="-122"/>
              </a:rPr>
              <a:t>9</a:t>
            </a:r>
            <a:r>
              <a:rPr lang="zh-CN" b="1">
                <a:latin typeface="黑体" pitchFamily="49" charset="-122"/>
                <a:ea typeface="黑体" pitchFamily="49" charset="-122"/>
              </a:rPr>
              <a:t>章  系统测试</a:t>
            </a:r>
          </a:p>
        </p:txBody>
      </p:sp>
      <p:sp>
        <p:nvSpPr>
          <p:cNvPr id="6148" name="Rectangle 3"/>
          <p:cNvSpPr>
            <a:spLocks noGrp="1" noChangeArrowheads="1"/>
          </p:cNvSpPr>
          <p:nvPr>
            <p:ph type="body" idx="4294967295"/>
          </p:nvPr>
        </p:nvSpPr>
        <p:spPr/>
        <p:txBody>
          <a:bodyPr/>
          <a:lstStyle/>
          <a:p>
            <a:pPr eaLnBrk="1" hangingPunct="1"/>
            <a:r>
              <a:rPr lang="zh-CN" sz="3400" b="1" dirty="0"/>
              <a:t>本章重点</a:t>
            </a:r>
          </a:p>
          <a:p>
            <a:pPr lvl="1" eaLnBrk="1" hangingPunct="1"/>
            <a:r>
              <a:rPr lang="zh-CN" sz="3100" b="1" dirty="0"/>
              <a:t>功能测试</a:t>
            </a:r>
            <a:endParaRPr lang="en-US" sz="3100" b="1" dirty="0"/>
          </a:p>
          <a:p>
            <a:pPr lvl="1" eaLnBrk="1" hangingPunct="1"/>
            <a:r>
              <a:rPr lang="zh-CN" sz="3100" b="1" dirty="0"/>
              <a:t>性能测试</a:t>
            </a:r>
            <a:endParaRPr lang="en-US" sz="3100" b="1" dirty="0"/>
          </a:p>
          <a:p>
            <a:pPr lvl="1" eaLnBrk="1" hangingPunct="1"/>
            <a:r>
              <a:rPr lang="zh-CN" sz="3100" b="1" dirty="0"/>
              <a:t>安全性测试</a:t>
            </a:r>
            <a:endParaRPr lang="en-US" sz="3100" b="1" dirty="0"/>
          </a:p>
          <a:p>
            <a:pPr lvl="1" eaLnBrk="1" hangingPunct="1"/>
            <a:r>
              <a:rPr lang="zh-CN" sz="3100" b="1" dirty="0"/>
              <a:t>兼容性测试</a:t>
            </a:r>
            <a:endParaRPr lang="en-US" sz="3100" b="1" dirty="0"/>
          </a:p>
          <a:p>
            <a:pPr lvl="1" eaLnBrk="1" hangingPunct="1"/>
            <a:r>
              <a:rPr lang="zh-CN" sz="3100" b="1" dirty="0"/>
              <a:t>用户界面测试</a:t>
            </a:r>
            <a:endParaRPr lang="en-US" sz="3100" b="1" dirty="0"/>
          </a:p>
          <a:p>
            <a:pPr lvl="1" eaLnBrk="1" hangingPunct="1"/>
            <a:r>
              <a:rPr lang="zh-CN" sz="3100" b="1" dirty="0"/>
              <a:t>可安装性</a:t>
            </a:r>
            <a:r>
              <a:rPr lang="zh-CN" sz="3100" b="1" dirty="0" smtClean="0"/>
              <a:t>测试</a:t>
            </a:r>
            <a:endParaRPr lang="en-US" altLang="zh-CN" sz="3100" b="1" dirty="0" smtClean="0"/>
          </a:p>
          <a:p>
            <a:pPr lvl="1" eaLnBrk="1" hangingPunct="1"/>
            <a:r>
              <a:rPr lang="zh-CN" altLang="en-US" sz="3100" b="1" dirty="0"/>
              <a:t>易用</a:t>
            </a:r>
            <a:r>
              <a:rPr lang="zh-CN" altLang="en-US" sz="3100" b="1" dirty="0" smtClean="0"/>
              <a:t>性测试</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41E77F4-8017-48C1-9A95-E05E9B7BE677}" type="slidenum">
              <a:rPr lang="en-US" sz="1200"/>
              <a:pPr algn="r" eaLnBrk="1" hangingPunct="1"/>
              <a:t>30</a:t>
            </a:fld>
            <a:endParaRPr lang="en-US" sz="1200"/>
          </a:p>
        </p:txBody>
      </p:sp>
      <p:sp>
        <p:nvSpPr>
          <p:cNvPr id="3277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2772" name="Rectangle 3"/>
          <p:cNvSpPr>
            <a:spLocks noGrp="1" noChangeArrowheads="1"/>
          </p:cNvSpPr>
          <p:nvPr>
            <p:ph type="body" idx="4294967295"/>
          </p:nvPr>
        </p:nvSpPr>
        <p:spPr/>
        <p:txBody>
          <a:bodyPr/>
          <a:lstStyle/>
          <a:p>
            <a:pPr algn="just" eaLnBrk="1" hangingPunct="1"/>
            <a:r>
              <a:rPr lang="zh-CN" sz="3400" b="1"/>
              <a:t>与其他软件平台和应用程序的兼容性测试</a:t>
            </a:r>
            <a:endParaRPr lang="en-US" sz="3400" b="1"/>
          </a:p>
          <a:p>
            <a:pPr lvl="1" algn="just" eaLnBrk="1" hangingPunct="1"/>
            <a:r>
              <a:rPr lang="zh-CN" b="1"/>
              <a:t>向前和向后兼容</a:t>
            </a:r>
            <a:endParaRPr lang="en-US" b="1"/>
          </a:p>
          <a:p>
            <a:pPr lvl="1" algn="just" eaLnBrk="1" hangingPunct="1"/>
            <a:r>
              <a:rPr lang="zh-CN" b="1"/>
              <a:t>多个应用程序的测试</a:t>
            </a:r>
            <a:endParaRPr lang="zh-CN" sz="3400" b="1"/>
          </a:p>
        </p:txBody>
      </p:sp>
      <p:sp>
        <p:nvSpPr>
          <p:cNvPr id="327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0FE8704-8E4B-4527-BEF9-7EBA6DF4F471}" type="slidenum">
              <a:rPr lang="en-US" sz="1200"/>
              <a:pPr algn="r" eaLnBrk="1" hangingPunct="1"/>
              <a:t>31</a:t>
            </a:fld>
            <a:endParaRPr lang="en-US" sz="1200"/>
          </a:p>
        </p:txBody>
      </p:sp>
      <p:sp>
        <p:nvSpPr>
          <p:cNvPr id="3379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3796" name="Rectangle 3"/>
          <p:cNvSpPr>
            <a:spLocks noGrp="1" noChangeArrowheads="1"/>
          </p:cNvSpPr>
          <p:nvPr>
            <p:ph type="body" idx="4294967295"/>
          </p:nvPr>
        </p:nvSpPr>
        <p:spPr/>
        <p:txBody>
          <a:bodyPr/>
          <a:lstStyle/>
          <a:p>
            <a:pPr algn="just" eaLnBrk="1" hangingPunct="1"/>
            <a:r>
              <a:rPr lang="zh-CN" sz="3400" b="1"/>
              <a:t>数据共享的兼容性测试</a:t>
            </a:r>
            <a:endParaRPr lang="en-US" sz="3400" b="1"/>
          </a:p>
          <a:p>
            <a:pPr lvl="1"/>
            <a:r>
              <a:rPr lang="zh-CN" b="1"/>
              <a:t>文件应能正常保存和读取数据，包括从硬盘、</a:t>
            </a:r>
            <a:r>
              <a:rPr lang="en-US" b="1"/>
              <a:t>U</a:t>
            </a:r>
            <a:r>
              <a:rPr lang="zh-CN" b="1"/>
              <a:t>盘等各种存储介质读取和存入</a:t>
            </a:r>
          </a:p>
          <a:p>
            <a:pPr lvl="1"/>
            <a:r>
              <a:rPr lang="zh-CN" b="1"/>
              <a:t>文件应能正确导入和导出，包括</a:t>
            </a:r>
            <a:r>
              <a:rPr lang="en-US" b="1"/>
              <a:t>Word</a:t>
            </a:r>
            <a:r>
              <a:rPr lang="zh-CN" b="1"/>
              <a:t>、</a:t>
            </a:r>
            <a:r>
              <a:rPr lang="en-US" b="1"/>
              <a:t>Pdf</a:t>
            </a:r>
            <a:r>
              <a:rPr lang="zh-CN" b="1"/>
              <a:t>、</a:t>
            </a:r>
            <a:r>
              <a:rPr lang="en-US" b="1"/>
              <a:t>XML</a:t>
            </a:r>
            <a:r>
              <a:rPr lang="zh-CN" b="1"/>
              <a:t>等多种用户要求的格式</a:t>
            </a:r>
          </a:p>
          <a:p>
            <a:pPr lvl="1"/>
            <a:r>
              <a:rPr lang="zh-CN" b="1"/>
              <a:t>能支持剪切、复制及粘贴操作</a:t>
            </a:r>
          </a:p>
          <a:p>
            <a:pPr lvl="1"/>
            <a:r>
              <a:rPr lang="zh-CN" b="1"/>
              <a:t>支持软件不同版本间的数据转换</a:t>
            </a:r>
            <a:endParaRPr lang="zh-CN" sz="3400" b="1"/>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04772B3-3BE6-42B9-9EDF-F9EFF9C651C5}" type="slidenum">
              <a:rPr lang="en-US" sz="1200"/>
              <a:pPr algn="r" eaLnBrk="1" hangingPunct="1"/>
              <a:t>32</a:t>
            </a:fld>
            <a:endParaRPr lang="en-US" sz="1200"/>
          </a:p>
        </p:txBody>
      </p:sp>
      <p:sp>
        <p:nvSpPr>
          <p:cNvPr id="3481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9.6 </a:t>
            </a:r>
            <a:r>
              <a:rPr lang="zh-CN" b="1">
                <a:latin typeface="黑体" pitchFamily="49" charset="-122"/>
                <a:ea typeface="黑体" pitchFamily="49" charset="-122"/>
              </a:rPr>
              <a:t>用户界面测试</a:t>
            </a:r>
          </a:p>
        </p:txBody>
      </p:sp>
      <p:sp>
        <p:nvSpPr>
          <p:cNvPr id="34820" name="Rectangle 3"/>
          <p:cNvSpPr>
            <a:spLocks noGrp="1" noChangeArrowheads="1"/>
          </p:cNvSpPr>
          <p:nvPr>
            <p:ph type="body" idx="4294967295"/>
          </p:nvPr>
        </p:nvSpPr>
        <p:spPr/>
        <p:txBody>
          <a:bodyPr/>
          <a:lstStyle/>
          <a:p>
            <a:pPr algn="just" eaLnBrk="1" hangingPunct="1"/>
            <a:r>
              <a:rPr lang="zh-CN" sz="3400" b="1"/>
              <a:t>用户界面</a:t>
            </a:r>
            <a:r>
              <a:rPr lang="en-US" sz="3400" b="1"/>
              <a:t>(User Interface)</a:t>
            </a:r>
            <a:r>
              <a:rPr lang="zh-CN" sz="3400" b="1"/>
              <a:t>是指提供给用户用于与软件进行交互的方式，即提供用户输入和系统输出</a:t>
            </a:r>
          </a:p>
        </p:txBody>
      </p:sp>
      <p:sp>
        <p:nvSpPr>
          <p:cNvPr id="348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29BA7E3-F4EC-409C-98F1-EAB4C37D43F9}" type="slidenum">
              <a:rPr lang="en-US" sz="1200"/>
              <a:pPr algn="r" eaLnBrk="1" hangingPunct="1"/>
              <a:t>33</a:t>
            </a:fld>
            <a:endParaRPr lang="en-US" sz="1200"/>
          </a:p>
        </p:txBody>
      </p:sp>
      <p:sp>
        <p:nvSpPr>
          <p:cNvPr id="3584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9.6 </a:t>
            </a:r>
            <a:r>
              <a:rPr lang="zh-CN" b="1">
                <a:latin typeface="黑体" pitchFamily="49" charset="-122"/>
                <a:ea typeface="黑体" pitchFamily="49" charset="-122"/>
              </a:rPr>
              <a:t>用户界面测试</a:t>
            </a:r>
          </a:p>
        </p:txBody>
      </p:sp>
      <p:sp>
        <p:nvSpPr>
          <p:cNvPr id="35844" name="Rectangle 3"/>
          <p:cNvSpPr>
            <a:spLocks noGrp="1" noChangeArrowheads="1"/>
          </p:cNvSpPr>
          <p:nvPr>
            <p:ph type="body" idx="4294967295"/>
          </p:nvPr>
        </p:nvSpPr>
        <p:spPr/>
        <p:txBody>
          <a:bodyPr/>
          <a:lstStyle/>
          <a:p>
            <a:pPr algn="just" eaLnBrk="1" hangingPunct="1"/>
            <a:r>
              <a:rPr lang="zh-CN" sz="3400" b="1"/>
              <a:t>优秀用户界面的基本构成标准</a:t>
            </a:r>
            <a:endParaRPr lang="en-US" sz="3400" b="1"/>
          </a:p>
          <a:p>
            <a:pPr lvl="1" algn="just" eaLnBrk="1" hangingPunct="1"/>
            <a:r>
              <a:rPr lang="zh-CN" b="1"/>
              <a:t>规范化</a:t>
            </a:r>
            <a:endParaRPr lang="en-US" b="1"/>
          </a:p>
          <a:p>
            <a:pPr lvl="1" algn="just" eaLnBrk="1" hangingPunct="1"/>
            <a:r>
              <a:rPr lang="zh-CN" b="1"/>
              <a:t>灵活性</a:t>
            </a:r>
            <a:endParaRPr lang="en-US" b="1"/>
          </a:p>
          <a:p>
            <a:pPr lvl="1" algn="just" eaLnBrk="1" hangingPunct="1"/>
            <a:r>
              <a:rPr lang="zh-CN" b="1"/>
              <a:t>正确性</a:t>
            </a:r>
            <a:endParaRPr lang="en-US" b="1"/>
          </a:p>
          <a:p>
            <a:pPr lvl="1" algn="just" eaLnBrk="1" hangingPunct="1"/>
            <a:r>
              <a:rPr lang="zh-CN" b="1"/>
              <a:t>直观性</a:t>
            </a:r>
            <a:endParaRPr lang="en-US" b="1"/>
          </a:p>
          <a:p>
            <a:pPr lvl="1" algn="just" eaLnBrk="1" hangingPunct="1"/>
            <a:r>
              <a:rPr lang="zh-CN" b="1"/>
              <a:t>舒适性</a:t>
            </a:r>
          </a:p>
        </p:txBody>
      </p:sp>
      <p:sp>
        <p:nvSpPr>
          <p:cNvPr id="3584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BAC26DE-514B-40B7-9B75-C426648099C7}" type="slidenum">
              <a:rPr lang="en-US" sz="1200"/>
              <a:pPr algn="r" eaLnBrk="1" hangingPunct="1"/>
              <a:t>34</a:t>
            </a:fld>
            <a:endParaRPr lang="en-US" sz="1200"/>
          </a:p>
        </p:txBody>
      </p:sp>
      <p:sp>
        <p:nvSpPr>
          <p:cNvPr id="3686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9.6 </a:t>
            </a:r>
            <a:r>
              <a:rPr lang="zh-CN" b="1">
                <a:latin typeface="黑体" pitchFamily="49" charset="-122"/>
                <a:ea typeface="黑体" pitchFamily="49" charset="-122"/>
              </a:rPr>
              <a:t>用户界面测试</a:t>
            </a:r>
          </a:p>
        </p:txBody>
      </p:sp>
      <p:sp>
        <p:nvSpPr>
          <p:cNvPr id="36868" name="Rectangle 3"/>
          <p:cNvSpPr>
            <a:spLocks noGrp="1" noChangeArrowheads="1"/>
          </p:cNvSpPr>
          <p:nvPr>
            <p:ph type="body" idx="4294967295"/>
          </p:nvPr>
        </p:nvSpPr>
        <p:spPr/>
        <p:txBody>
          <a:bodyPr/>
          <a:lstStyle/>
          <a:p>
            <a:pPr algn="just" eaLnBrk="1" hangingPunct="1"/>
            <a:r>
              <a:rPr lang="zh-CN" sz="3400" b="1"/>
              <a:t>优秀用户界面的基本构成标准（续）</a:t>
            </a:r>
            <a:endParaRPr lang="en-US" sz="3400" b="1"/>
          </a:p>
          <a:p>
            <a:pPr lvl="1" algn="just" eaLnBrk="1" hangingPunct="1"/>
            <a:r>
              <a:rPr lang="zh-CN" b="1"/>
              <a:t>实用性</a:t>
            </a:r>
            <a:endParaRPr lang="en-US" b="1"/>
          </a:p>
          <a:p>
            <a:pPr lvl="1" algn="just" eaLnBrk="1" hangingPunct="1"/>
            <a:r>
              <a:rPr lang="zh-CN" b="1"/>
              <a:t>一致性</a:t>
            </a:r>
            <a:endParaRPr lang="en-US" b="1"/>
          </a:p>
          <a:p>
            <a:pPr lvl="1" algn="just" eaLnBrk="1" hangingPunct="1"/>
            <a:r>
              <a:rPr lang="zh-CN" b="1"/>
              <a:t>帮助</a:t>
            </a:r>
            <a:endParaRPr lang="en-US" b="1"/>
          </a:p>
          <a:p>
            <a:pPr lvl="1" algn="just" eaLnBrk="1" hangingPunct="1"/>
            <a:r>
              <a:rPr lang="zh-CN" b="1"/>
              <a:t>独特性</a:t>
            </a:r>
            <a:endParaRPr lang="en-US" b="1"/>
          </a:p>
          <a:p>
            <a:pPr lvl="1" algn="just" eaLnBrk="1" hangingPunct="1"/>
            <a:r>
              <a:rPr lang="zh-CN" b="1"/>
              <a:t>多窗口应用与系统资源</a:t>
            </a:r>
          </a:p>
        </p:txBody>
      </p:sp>
      <p:sp>
        <p:nvSpPr>
          <p:cNvPr id="3687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FC4F290-9F99-40DB-BF5A-0DB3C9AA5031}" type="slidenum">
              <a:rPr lang="en-US" sz="1200"/>
              <a:pPr algn="r" eaLnBrk="1" hangingPunct="1"/>
              <a:t>35</a:t>
            </a:fld>
            <a:endParaRPr lang="en-US" sz="1200"/>
          </a:p>
        </p:txBody>
      </p:sp>
      <p:sp>
        <p:nvSpPr>
          <p:cNvPr id="3789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7892" name="Rectangle 3"/>
          <p:cNvSpPr>
            <a:spLocks noGrp="1" noChangeArrowheads="1"/>
          </p:cNvSpPr>
          <p:nvPr>
            <p:ph type="body" idx="4294967295"/>
          </p:nvPr>
        </p:nvSpPr>
        <p:spPr/>
        <p:txBody>
          <a:bodyPr/>
          <a:lstStyle/>
          <a:p>
            <a:pPr algn="just" eaLnBrk="1" hangingPunct="1"/>
            <a:r>
              <a:rPr lang="zh-CN" sz="3400" b="1"/>
              <a:t>可安装性测试</a:t>
            </a:r>
            <a:r>
              <a:rPr lang="en-US" sz="3400" b="1"/>
              <a:t>(Installation Testing)</a:t>
            </a:r>
            <a:r>
              <a:rPr lang="zh-CN" sz="3400" b="1"/>
              <a:t>是指广义的安装测试，包括安装和卸载。</a:t>
            </a:r>
          </a:p>
        </p:txBody>
      </p:sp>
      <p:sp>
        <p:nvSpPr>
          <p:cNvPr id="3789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82A3300-9599-40DC-B74D-7CA5BD518731}" type="slidenum">
              <a:rPr lang="en-US" sz="1200"/>
              <a:pPr algn="r" eaLnBrk="1" hangingPunct="1"/>
              <a:t>36</a:t>
            </a:fld>
            <a:endParaRPr lang="en-US" sz="1200"/>
          </a:p>
        </p:txBody>
      </p:sp>
      <p:sp>
        <p:nvSpPr>
          <p:cNvPr id="3891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8916" name="Rectangle 3"/>
          <p:cNvSpPr>
            <a:spLocks noGrp="1" noChangeArrowheads="1"/>
          </p:cNvSpPr>
          <p:nvPr>
            <p:ph type="body" idx="4294967295"/>
          </p:nvPr>
        </p:nvSpPr>
        <p:spPr/>
        <p:txBody>
          <a:bodyPr/>
          <a:lstStyle/>
          <a:p>
            <a:pPr algn="just" eaLnBrk="1" hangingPunct="1"/>
            <a:r>
              <a:rPr lang="zh-CN" sz="3400" b="1"/>
              <a:t>安装前的测试重点</a:t>
            </a:r>
            <a:endParaRPr lang="en-US" sz="3400" b="1"/>
          </a:p>
          <a:p>
            <a:pPr lvl="1"/>
            <a:r>
              <a:rPr lang="zh-CN" b="1"/>
              <a:t>是否需要专业人员安装</a:t>
            </a:r>
          </a:p>
          <a:p>
            <a:pPr lvl="1"/>
            <a:r>
              <a:rPr lang="zh-CN" b="1"/>
              <a:t>确认打包程序的特性，确认对安装环境是否有限制和要求，不同的打包发布程序支持的系统不一样，且至少应在标准配置和最低配置条件下进行安装测试</a:t>
            </a:r>
          </a:p>
        </p:txBody>
      </p:sp>
      <p:sp>
        <p:nvSpPr>
          <p:cNvPr id="3891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B9D8B72-5F51-4C10-A8B5-1B1BFEF94368}" type="slidenum">
              <a:rPr lang="en-US" sz="1200"/>
              <a:pPr algn="r" eaLnBrk="1" hangingPunct="1"/>
              <a:t>37</a:t>
            </a:fld>
            <a:endParaRPr lang="en-US" sz="1200"/>
          </a:p>
        </p:txBody>
      </p:sp>
      <p:sp>
        <p:nvSpPr>
          <p:cNvPr id="3993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9940" name="Rectangle 3"/>
          <p:cNvSpPr>
            <a:spLocks noGrp="1" noChangeArrowheads="1"/>
          </p:cNvSpPr>
          <p:nvPr>
            <p:ph type="body" idx="4294967295"/>
          </p:nvPr>
        </p:nvSpPr>
        <p:spPr/>
        <p:txBody>
          <a:bodyPr/>
          <a:lstStyle/>
          <a:p>
            <a:pPr algn="just" eaLnBrk="1" hangingPunct="1"/>
            <a:r>
              <a:rPr lang="zh-CN" sz="3400" b="1"/>
              <a:t>安装过程中的测试重点</a:t>
            </a:r>
            <a:endParaRPr lang="en-US" sz="3400" b="1"/>
          </a:p>
          <a:p>
            <a:pPr algn="just" eaLnBrk="1" hangingPunct="1"/>
            <a:r>
              <a:rPr lang="zh-CN" sz="3400" b="1"/>
              <a:t>正常安装应注意</a:t>
            </a:r>
            <a:endParaRPr lang="en-US" sz="3400" b="1"/>
          </a:p>
          <a:p>
            <a:pPr lvl="1"/>
            <a:r>
              <a:rPr lang="zh-CN" b="1"/>
              <a:t>安装过程与安装手册中描述的所有步骤保持一致，包括所有界面、提示信息等内容</a:t>
            </a:r>
          </a:p>
          <a:p>
            <a:pPr lvl="1"/>
            <a:r>
              <a:rPr lang="zh-CN" b="1"/>
              <a:t>安装过程应符合一般的安装流程，否则应关注哪些步骤被省去，是否对应有默认设置，是否满足大部分用户的意愿或硬件配置</a:t>
            </a:r>
          </a:p>
          <a:p>
            <a:pPr lvl="1"/>
            <a:r>
              <a:rPr lang="zh-CN" b="1"/>
              <a:t>测试安装过程中的所有默认和典型选项</a:t>
            </a:r>
            <a:endParaRPr lang="zh-CN" sz="3400" b="1"/>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2653B21-6F8E-4B67-8628-08619B16044B}" type="slidenum">
              <a:rPr lang="en-US" sz="1200"/>
              <a:pPr algn="r" eaLnBrk="1" hangingPunct="1"/>
              <a:t>38</a:t>
            </a:fld>
            <a:endParaRPr lang="en-US" sz="1200"/>
          </a:p>
        </p:txBody>
      </p:sp>
      <p:sp>
        <p:nvSpPr>
          <p:cNvPr id="4096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0964" name="Rectangle 3"/>
          <p:cNvSpPr>
            <a:spLocks noGrp="1" noChangeArrowheads="1"/>
          </p:cNvSpPr>
          <p:nvPr>
            <p:ph type="body" idx="4294967295"/>
          </p:nvPr>
        </p:nvSpPr>
        <p:spPr/>
        <p:txBody>
          <a:bodyPr/>
          <a:lstStyle/>
          <a:p>
            <a:pPr algn="just" eaLnBrk="1" hangingPunct="1"/>
            <a:r>
              <a:rPr lang="zh-CN" sz="3400" b="1"/>
              <a:t>安装过程中的测试重点</a:t>
            </a:r>
            <a:endParaRPr lang="en-US" sz="3400" b="1"/>
          </a:p>
          <a:p>
            <a:pPr algn="just" eaLnBrk="1" hangingPunct="1"/>
            <a:r>
              <a:rPr lang="zh-CN" sz="3400" b="1"/>
              <a:t>正常安装应注意（续）</a:t>
            </a:r>
          </a:p>
          <a:p>
            <a:pPr lvl="1"/>
            <a:r>
              <a:rPr lang="zh-CN" b="1"/>
              <a:t>测试各种安装组合</a:t>
            </a:r>
            <a:r>
              <a:rPr lang="en-US" b="1"/>
              <a:t>(</a:t>
            </a:r>
            <a:r>
              <a:rPr lang="zh-CN" b="1"/>
              <a:t>包括参数、控件执行顺序、产品组件、产品组件安装顺序等的组合</a:t>
            </a:r>
            <a:r>
              <a:rPr lang="en-US" b="1"/>
              <a:t>)</a:t>
            </a:r>
            <a:endParaRPr lang="zh-CN" b="1"/>
          </a:p>
          <a:p>
            <a:pPr lvl="1"/>
            <a:r>
              <a:rPr lang="zh-CN" b="1"/>
              <a:t>安装过程是否简单，容易掌握</a:t>
            </a:r>
          </a:p>
          <a:p>
            <a:pPr lvl="1"/>
            <a:r>
              <a:rPr lang="zh-CN" b="1"/>
              <a:t>安装过程中应有明显、合理的操作提示</a:t>
            </a:r>
          </a:p>
          <a:p>
            <a:pPr lvl="1"/>
            <a:r>
              <a:rPr lang="zh-CN" b="1"/>
              <a:t>应验证软件使用许可证号或注册码</a:t>
            </a:r>
          </a:p>
          <a:p>
            <a:pPr lvl="1"/>
            <a:r>
              <a:rPr lang="zh-CN" b="1"/>
              <a:t>应能识别大部分硬件</a:t>
            </a:r>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82D5CA-BF21-4FB8-8549-0017D072ADE1}" type="slidenum">
              <a:rPr lang="en-US" sz="1200"/>
              <a:pPr algn="r" eaLnBrk="1" hangingPunct="1"/>
              <a:t>39</a:t>
            </a:fld>
            <a:endParaRPr lang="en-US" sz="1200"/>
          </a:p>
        </p:txBody>
      </p:sp>
      <p:sp>
        <p:nvSpPr>
          <p:cNvPr id="4198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1988" name="Rectangle 3"/>
          <p:cNvSpPr>
            <a:spLocks noGrp="1" noChangeArrowheads="1"/>
          </p:cNvSpPr>
          <p:nvPr>
            <p:ph type="body" idx="4294967295"/>
          </p:nvPr>
        </p:nvSpPr>
        <p:spPr/>
        <p:txBody>
          <a:bodyPr/>
          <a:lstStyle/>
          <a:p>
            <a:pPr algn="just" eaLnBrk="1" hangingPunct="1"/>
            <a:r>
              <a:rPr lang="zh-CN" sz="3400" b="1"/>
              <a:t>安装过程中的测试重点</a:t>
            </a:r>
            <a:endParaRPr lang="en-US" sz="3400" b="1"/>
          </a:p>
          <a:p>
            <a:pPr algn="just" eaLnBrk="1" hangingPunct="1"/>
            <a:r>
              <a:rPr lang="zh-CN" sz="3400" b="1"/>
              <a:t>安装中的异常应注意</a:t>
            </a:r>
            <a:endParaRPr lang="en-US" sz="3400" b="1"/>
          </a:p>
          <a:p>
            <a:pPr lvl="1" algn="just" eaLnBrk="1" hangingPunct="1"/>
            <a:r>
              <a:rPr lang="zh-CN" b="1"/>
              <a:t>测试安装空间不足的情况</a:t>
            </a:r>
            <a:endParaRPr lang="en-US" b="1"/>
          </a:p>
          <a:p>
            <a:pPr lvl="1" algn="just" eaLnBrk="1" hangingPunct="1"/>
            <a:r>
              <a:rPr lang="zh-CN" b="1"/>
              <a:t>测试异常配置或状态</a:t>
            </a:r>
            <a:r>
              <a:rPr lang="en-US" b="1"/>
              <a:t>(</a:t>
            </a:r>
            <a:r>
              <a:rPr lang="zh-CN" b="1"/>
              <a:t>非法和不合理配置</a:t>
            </a:r>
            <a:r>
              <a:rPr lang="en-US" b="1"/>
              <a:t>)</a:t>
            </a:r>
            <a:r>
              <a:rPr lang="zh-CN" b="1"/>
              <a:t>，如断电、数据库终止、断网等</a:t>
            </a:r>
            <a:endParaRPr lang="en-US" b="1"/>
          </a:p>
          <a:p>
            <a:pPr lvl="1" algn="just" eaLnBrk="1" hangingPunct="1"/>
            <a:r>
              <a:rPr lang="zh-CN" b="1"/>
              <a:t>安装过程中应允许终止，终止安装后应能确保系统恢复原状。安装软件不应破坏系统原有的系统文件，否则一旦停止安装将造成原有系统无法正常使用</a:t>
            </a:r>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1AFB82E-F27A-4486-B4B9-783E0D8B5D2A}" type="slidenum">
              <a:rPr lang="en-US" sz="1200"/>
              <a:pPr algn="r" eaLnBrk="1" hangingPunct="1"/>
              <a:t>4</a:t>
            </a:fld>
            <a:endParaRPr lang="en-US" sz="1200"/>
          </a:p>
        </p:txBody>
      </p:sp>
      <p:sp>
        <p:nvSpPr>
          <p:cNvPr id="717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9.1 </a:t>
            </a:r>
            <a:r>
              <a:rPr lang="zh-CN" b="1">
                <a:latin typeface="黑体" pitchFamily="49" charset="-122"/>
                <a:ea typeface="黑体" pitchFamily="49" charset="-122"/>
              </a:rPr>
              <a:t>概述</a:t>
            </a:r>
          </a:p>
        </p:txBody>
      </p:sp>
      <p:sp>
        <p:nvSpPr>
          <p:cNvPr id="7172" name="Rectangle 3"/>
          <p:cNvSpPr>
            <a:spLocks noGrp="1" noChangeArrowheads="1"/>
          </p:cNvSpPr>
          <p:nvPr>
            <p:ph type="body" idx="4294967295"/>
          </p:nvPr>
        </p:nvSpPr>
        <p:spPr/>
        <p:txBody>
          <a:bodyPr/>
          <a:lstStyle/>
          <a:p>
            <a:pPr algn="just" eaLnBrk="1" hangingPunct="1"/>
            <a:r>
              <a:rPr lang="zh-CN" sz="3400" b="1"/>
              <a:t>系统测试就是将经过良好的集成测试的软件系统，作为整个计算机系统的一部分，与计算机硬件、外部设备、支持软件、数据及人员等其他系统元素结合在一起，在实际使用</a:t>
            </a:r>
            <a:r>
              <a:rPr lang="en-US" sz="3400" b="1"/>
              <a:t>(</a:t>
            </a:r>
            <a:r>
              <a:rPr lang="zh-CN" sz="3400" b="1"/>
              <a:t>运行</a:t>
            </a:r>
            <a:r>
              <a:rPr lang="en-US" sz="3400" b="1"/>
              <a:t>)</a:t>
            </a:r>
            <a:r>
              <a:rPr lang="zh-CN" sz="3400" b="1"/>
              <a:t>环境下对计算机系统进行一系列的严格测试来发现软件中的潜在缺陷，保证系统交付给用户之后能够正常使用</a:t>
            </a:r>
            <a:endParaRPr lang="en-US" sz="3400" b="1"/>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436985D-5862-420E-BDA2-2AA62FF3F738}" type="slidenum">
              <a:rPr lang="en-US" sz="1200"/>
              <a:pPr algn="r" eaLnBrk="1" hangingPunct="1"/>
              <a:t>40</a:t>
            </a:fld>
            <a:endParaRPr lang="en-US" sz="1200"/>
          </a:p>
        </p:txBody>
      </p:sp>
      <p:sp>
        <p:nvSpPr>
          <p:cNvPr id="4301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3012" name="Rectangle 3"/>
          <p:cNvSpPr>
            <a:spLocks noGrp="1" noChangeArrowheads="1"/>
          </p:cNvSpPr>
          <p:nvPr>
            <p:ph type="body" idx="4294967295"/>
          </p:nvPr>
        </p:nvSpPr>
        <p:spPr/>
        <p:txBody>
          <a:bodyPr/>
          <a:lstStyle/>
          <a:p>
            <a:pPr algn="just" eaLnBrk="1" hangingPunct="1"/>
            <a:r>
              <a:rPr lang="zh-CN" sz="3400" b="1" dirty="0"/>
              <a:t>安装后的测试重点</a:t>
            </a:r>
            <a:endParaRPr lang="en-US" sz="3400" b="1" dirty="0"/>
          </a:p>
          <a:p>
            <a:pPr lvl="1"/>
            <a:r>
              <a:rPr lang="zh-CN" b="1" dirty="0"/>
              <a:t>能否产生正确的目录结构和文件，文件属性是否正确</a:t>
            </a:r>
          </a:p>
          <a:p>
            <a:pPr lvl="1"/>
            <a:r>
              <a:rPr lang="zh-CN" b="1" dirty="0"/>
              <a:t>动态链接库是否正确</a:t>
            </a:r>
          </a:p>
          <a:p>
            <a:pPr lvl="1"/>
            <a:r>
              <a:rPr lang="zh-CN" b="1" dirty="0"/>
              <a:t>软件能否正确运行</a:t>
            </a:r>
          </a:p>
          <a:p>
            <a:pPr lvl="1"/>
            <a:r>
              <a:rPr lang="zh-CN" b="1" dirty="0"/>
              <a:t>是否产生多余的目录结构、文件、注册表信息、快捷方式等</a:t>
            </a:r>
            <a:endParaRPr lang="en-US" b="1" dirty="0"/>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41</a:t>
            </a:fld>
            <a:endParaRPr lang="en-US" sz="1200"/>
          </a:p>
        </p:txBody>
      </p:sp>
      <p:sp>
        <p:nvSpPr>
          <p:cNvPr id="4403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4036" name="Rectangle 3"/>
          <p:cNvSpPr>
            <a:spLocks noGrp="1" noChangeArrowheads="1"/>
          </p:cNvSpPr>
          <p:nvPr>
            <p:ph type="body" idx="4294967295"/>
          </p:nvPr>
        </p:nvSpPr>
        <p:spPr/>
        <p:txBody>
          <a:bodyPr/>
          <a:lstStyle/>
          <a:p>
            <a:pPr algn="just" eaLnBrk="1" hangingPunct="1"/>
            <a:r>
              <a:rPr lang="zh-CN" sz="3400" b="1"/>
              <a:t>安装后的测试重点（续）</a:t>
            </a:r>
            <a:endParaRPr lang="en-US" sz="3400" b="1"/>
          </a:p>
          <a:p>
            <a:pPr lvl="1"/>
            <a:r>
              <a:rPr lang="zh-CN" b="1"/>
              <a:t>安装后系统是否对其他应用程序造成不正常影响</a:t>
            </a:r>
            <a:r>
              <a:rPr lang="en-US" b="1"/>
              <a:t>(</a:t>
            </a:r>
            <a:r>
              <a:rPr lang="zh-CN" b="1"/>
              <a:t>如操作系统、应用软件等</a:t>
            </a:r>
            <a:r>
              <a:rPr lang="en-US" b="1"/>
              <a:t>)</a:t>
            </a:r>
            <a:endParaRPr lang="zh-CN" b="1"/>
          </a:p>
          <a:p>
            <a:pPr lvl="1"/>
            <a:r>
              <a:rPr lang="en-US" b="1"/>
              <a:t>Web</a:t>
            </a:r>
            <a:r>
              <a:rPr lang="zh-CN" b="1"/>
              <a:t>服务是否有冲突</a:t>
            </a:r>
          </a:p>
          <a:p>
            <a:pPr lvl="1"/>
            <a:r>
              <a:rPr lang="zh-CN" b="1"/>
              <a:t>系统升级后原有应用程序能否正常运行</a:t>
            </a:r>
          </a:p>
          <a:p>
            <a:pPr lvl="1"/>
            <a:r>
              <a:rPr lang="zh-CN" b="1"/>
              <a:t>软件卸载后所有占用的资源、文件、目录、快捷方式等内容都应予以清除，且不应影响到基础的系统文件，不影响系统应保留的用户数据及其他软件的使用</a:t>
            </a:r>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42</a:t>
            </a:fld>
            <a:endParaRPr lang="en-US" sz="1200"/>
          </a:p>
        </p:txBody>
      </p:sp>
      <p:sp>
        <p:nvSpPr>
          <p:cNvPr id="44035" name="Rectangle 2"/>
          <p:cNvSpPr>
            <a:spLocks noGrp="1" noChangeArrowheads="1"/>
          </p:cNvSpPr>
          <p:nvPr>
            <p:ph type="title" idx="4294967295"/>
          </p:nvPr>
        </p:nvSpPr>
        <p:spPr/>
        <p:txBody>
          <a:bodyPr/>
          <a:lstStyle/>
          <a:p>
            <a:pPr eaLnBrk="1" hangingPunct="1"/>
            <a:r>
              <a:rPr lang="en-US" b="1" dirty="0" smtClean="0">
                <a:latin typeface="黑体" pitchFamily="49" charset="-122"/>
                <a:ea typeface="黑体" pitchFamily="49" charset="-122"/>
              </a:rPr>
              <a:t>9.8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a:t>
            </a:r>
            <a:r>
              <a:rPr lang="zh-CN" b="1" dirty="0">
                <a:latin typeface="黑体" pitchFamily="49" charset="-122"/>
                <a:ea typeface="黑体" pitchFamily="49" charset="-122"/>
              </a:rPr>
              <a:t>测试</a:t>
            </a:r>
          </a:p>
        </p:txBody>
      </p:sp>
      <p:sp>
        <p:nvSpPr>
          <p:cNvPr id="44036" name="Rectangle 3"/>
          <p:cNvSpPr>
            <a:spLocks noGrp="1" noChangeArrowheads="1"/>
          </p:cNvSpPr>
          <p:nvPr>
            <p:ph type="body" idx="4294967295"/>
          </p:nvPr>
        </p:nvSpPr>
        <p:spPr/>
        <p:txBody>
          <a:bodyPr/>
          <a:lstStyle/>
          <a:p>
            <a:r>
              <a:rPr lang="zh-CN" altLang="en-US" sz="3400" b="1" dirty="0"/>
              <a:t>生活中的易用性？</a:t>
            </a:r>
            <a:endParaRPr lang="en-US" altLang="zh-CN" sz="3400" b="1" dirty="0"/>
          </a:p>
          <a:p>
            <a:endParaRPr lang="en-US" altLang="zh-CN" dirty="0" smtClean="0"/>
          </a:p>
          <a:p>
            <a:endParaRPr lang="en-US" altLang="zh-CN" dirty="0" smtClean="0"/>
          </a:p>
          <a:p>
            <a:endParaRPr lang="en-US" altLang="zh-CN" dirty="0" smtClean="0"/>
          </a:p>
          <a:p>
            <a:r>
              <a:rPr lang="zh-CN" altLang="en-US" sz="3400" b="1" dirty="0"/>
              <a:t>易用性测试：从软件的使用合理性和方便性等角度对软件系统进行检查，来发现软件不方便用户使用的地方。</a:t>
            </a:r>
            <a:endParaRPr lang="en-US" altLang="zh-CN" sz="3400" b="1" dirty="0"/>
          </a:p>
          <a:p>
            <a:endParaRPr lang="zh-CN" altLang="en-US" dirty="0" smtClean="0"/>
          </a:p>
          <a:p>
            <a:endParaRPr lang="zh-CN" altLang="en-US" dirty="0" smtClean="0"/>
          </a:p>
          <a:p>
            <a:pPr algn="just" eaLnBrk="1" hangingPunct="1"/>
            <a:endParaRPr lang="zh-CN" b="1" dirty="0"/>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303463"/>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1687" y="2128838"/>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59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
        <p:nvSpPr>
          <p:cNvPr id="4" name="内容占位符 2"/>
          <p:cNvSpPr txBox="1">
            <a:spLocks/>
          </p:cNvSpPr>
          <p:nvPr/>
        </p:nvSpPr>
        <p:spPr>
          <a:xfrm>
            <a:off x="738188" y="224353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mtClean="0"/>
              <a:t>软件中的易用性？</a:t>
            </a:r>
          </a:p>
          <a:p>
            <a:endParaRPr lang="zh-CN" altLang="en-US" smtClean="0"/>
          </a:p>
          <a:p>
            <a:endParaRPr lang="zh-CN" altLang="en-US"/>
          </a:p>
        </p:txBody>
      </p:sp>
      <p:pic>
        <p:nvPicPr>
          <p:cNvPr id="5" name="Picture 3"/>
          <p:cNvPicPr>
            <a:picLocks noChangeAspect="1" noChangeArrowheads="1"/>
          </p:cNvPicPr>
          <p:nvPr/>
        </p:nvPicPr>
        <p:blipFill>
          <a:blip r:embed="rId2"/>
          <a:srcRect/>
          <a:stretch>
            <a:fillRect/>
          </a:stretch>
        </p:blipFill>
        <p:spPr bwMode="auto">
          <a:xfrm rot="21410417">
            <a:off x="384175" y="2302271"/>
            <a:ext cx="4225925" cy="347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3"/>
          <a:srcRect/>
          <a:stretch>
            <a:fillRect/>
          </a:stretch>
        </p:blipFill>
        <p:spPr bwMode="auto">
          <a:xfrm rot="268858">
            <a:off x="6600825" y="1686321"/>
            <a:ext cx="1966913" cy="501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2662238" y="3688159"/>
            <a:ext cx="4876800"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矩形 7"/>
          <p:cNvSpPr/>
          <p:nvPr/>
        </p:nvSpPr>
        <p:spPr>
          <a:xfrm>
            <a:off x="1028475" y="5143512"/>
            <a:ext cx="7244291" cy="92333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rPr>
              <a:t>易理解  易学习  易操作</a:t>
            </a:r>
            <a:endParaRPr lang="zh-CN" altLang="en-US" sz="5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100436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25931871"/>
              </p:ext>
            </p:extLst>
          </p:nvPr>
        </p:nvGraphicFramePr>
        <p:xfrm>
          <a:off x="566738" y="1752600"/>
          <a:ext cx="8253734" cy="5256212"/>
        </p:xfrm>
        <a:graphic>
          <a:graphicData uri="http://schemas.openxmlformats.org/drawingml/2006/table">
            <a:tbl>
              <a:tblPr>
                <a:tableStyleId>{E8B1032C-EA38-4F05-BA0D-38AFFFC7BED3}</a:tableStyleId>
              </a:tblPr>
              <a:tblGrid>
                <a:gridCol w="1023994"/>
                <a:gridCol w="722974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编号</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测试项</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1</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常用的功能要有快捷方式，如快捷键、工具栏上的按钮等，而且同一软件的不同版本之间尽量保持快捷方式相同</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2</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将功能相同或相近的控件划分到一个区域，方便用户查找</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3</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对于可能造成较长等待时间的操作，应该提供取消功能，并显示进度</a:t>
                      </a:r>
                      <a:endPar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4</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工具栏上的图标要能直观地表示要完成的操作</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5</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必须提供友好的软件联系帮助，用户按</a:t>
                      </a:r>
                      <a:r>
                        <a:rPr kumimoji="0" lang="en-US" altLang="zh-CN" sz="2000" u="none" strike="noStrike" cap="none" normalizeH="0" baseline="0" dirty="0" smtClean="0">
                          <a:ln>
                            <a:noFill/>
                          </a:ln>
                          <a:effectLst/>
                          <a:latin typeface="微软雅黑" pitchFamily="34" charset="-122"/>
                          <a:ea typeface="微软雅黑" pitchFamily="34" charset="-122"/>
                        </a:rPr>
                        <a:t>F1</a:t>
                      </a:r>
                      <a:r>
                        <a:rPr kumimoji="0" lang="zh-CN" altLang="en-US" sz="2000" u="none" strike="noStrike" cap="none" normalizeH="0" baseline="0" dirty="0" smtClean="0">
                          <a:ln>
                            <a:noFill/>
                          </a:ln>
                          <a:effectLst/>
                          <a:latin typeface="微软雅黑" pitchFamily="34" charset="-122"/>
                          <a:ea typeface="微软雅黑" pitchFamily="34" charset="-122"/>
                        </a:rPr>
                        <a:t>可调出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6</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如果软件运行时出现问题，要在提示信息中提供相应的技术支持联系方式</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7</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根据实际要求，提供自动过滤空格功能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8</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根据实际要求，提供模糊查询功能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9</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能用一步完成的业务不用两步显示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bl>
          </a:graphicData>
        </a:graphic>
      </p:graphicFrame>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513534645"/>
      </p:ext>
    </p:extLst>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algn="ctr"/>
            <a:r>
              <a:rPr lang="zh-CN" b="1">
                <a:latin typeface="黑体" pitchFamily="49" charset="-122"/>
                <a:ea typeface="黑体" pitchFamily="49" charset="-122"/>
              </a:rPr>
              <a:t>谢 谢</a:t>
            </a:r>
          </a:p>
        </p:txBody>
      </p:sp>
      <p:sp>
        <p:nvSpPr>
          <p:cNvPr id="45059" name="内容占位符 2"/>
          <p:cNvSpPr>
            <a:spLocks noGrp="1"/>
          </p:cNvSpPr>
          <p:nvPr>
            <p:ph idx="4294967295"/>
          </p:nvPr>
        </p:nvSpPr>
        <p:spPr/>
        <p:txBody>
          <a:bodyPr/>
          <a:lstStyle/>
          <a:p>
            <a:endParaRPr lang="zh-CN" altLang="zh-CN"/>
          </a:p>
        </p:txBody>
      </p:sp>
      <p:sp>
        <p:nvSpPr>
          <p:cNvPr id="45060"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42F7A61-2065-48CD-A383-14BFED5C7C3F}" type="slidenum">
              <a:rPr lang="en-US" sz="1200"/>
              <a:pPr algn="r" eaLnBrk="1" hangingPunct="1"/>
              <a:t>45</a:t>
            </a:fld>
            <a:endParaRPr lang="en-US" sz="12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422E2D-4E1E-44EA-8861-97D9FEE5B40B}" type="slidenum">
              <a:rPr lang="en-US" sz="1200"/>
              <a:pPr algn="r" eaLnBrk="1" hangingPunct="1"/>
              <a:t>5</a:t>
            </a:fld>
            <a:endParaRPr lang="en-US" sz="1200"/>
          </a:p>
        </p:txBody>
      </p:sp>
      <p:sp>
        <p:nvSpPr>
          <p:cNvPr id="8195"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9.1 </a:t>
            </a:r>
            <a:r>
              <a:rPr lang="zh-CN" b="1">
                <a:latin typeface="黑体" pitchFamily="49" charset="-122"/>
                <a:ea typeface="黑体" pitchFamily="49" charset="-122"/>
              </a:rPr>
              <a:t>概述</a:t>
            </a:r>
          </a:p>
        </p:txBody>
      </p:sp>
      <p:sp>
        <p:nvSpPr>
          <p:cNvPr id="8196" name="Rectangle 3"/>
          <p:cNvSpPr>
            <a:spLocks noGrp="1" noChangeArrowheads="1"/>
          </p:cNvSpPr>
          <p:nvPr>
            <p:ph type="body" idx="4294967295"/>
          </p:nvPr>
        </p:nvSpPr>
        <p:spPr/>
        <p:txBody>
          <a:bodyPr/>
          <a:lstStyle/>
          <a:p>
            <a:pPr algn="just" eaLnBrk="1" hangingPunct="1"/>
            <a:r>
              <a:rPr lang="zh-CN" sz="3400" b="1"/>
              <a:t>系统测试与集成测试和单元测试的区别</a:t>
            </a:r>
            <a:endParaRPr lang="en-US" sz="2600" b="1"/>
          </a:p>
          <a:p>
            <a:pPr lvl="1"/>
            <a:r>
              <a:rPr lang="zh-CN" b="1"/>
              <a:t>系统测试不仅限于软件</a:t>
            </a:r>
            <a:endParaRPr lang="en-US" b="1"/>
          </a:p>
          <a:p>
            <a:pPr lvl="1"/>
            <a:r>
              <a:rPr lang="zh-CN" b="1"/>
              <a:t>系统测试不能省略</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DD369B2-36E4-49CB-BA70-AE30C36AB741}" type="slidenum">
              <a:rPr lang="en-US" sz="1200"/>
              <a:pPr algn="r" eaLnBrk="1" hangingPunct="1"/>
              <a:t>6</a:t>
            </a:fld>
            <a:endParaRPr lang="en-US" sz="1200"/>
          </a:p>
        </p:txBody>
      </p:sp>
      <p:sp>
        <p:nvSpPr>
          <p:cNvPr id="9219"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9220" name="Rectangle 3"/>
          <p:cNvSpPr>
            <a:spLocks noGrp="1" noChangeArrowheads="1"/>
          </p:cNvSpPr>
          <p:nvPr>
            <p:ph type="body" idx="4294967295"/>
          </p:nvPr>
        </p:nvSpPr>
        <p:spPr/>
        <p:txBody>
          <a:bodyPr/>
          <a:lstStyle/>
          <a:p>
            <a:pPr algn="just" eaLnBrk="1" hangingPunct="1"/>
            <a:r>
              <a:rPr lang="zh-CN" sz="3400" b="1"/>
              <a:t>功能测试</a:t>
            </a:r>
            <a:r>
              <a:rPr lang="en-US" sz="3400" b="1"/>
              <a:t>(Function Testing)</a:t>
            </a:r>
            <a:r>
              <a:rPr lang="zh-CN" sz="3400" b="1"/>
              <a:t>主要针对系统的功能需求展开测试，以确认被测系统是否满足用户的功能使用要求</a:t>
            </a:r>
            <a:endParaRPr lang="en-US" sz="3400" b="1"/>
          </a:p>
          <a:p>
            <a:pPr algn="just" eaLnBrk="1" hangingPunct="1"/>
            <a:r>
              <a:rPr lang="zh-CN" sz="3400" b="1"/>
              <a:t>是系统测试中最基本的测试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8E71BB-501E-48A3-B698-59CF14B38D5A}" type="slidenum">
              <a:rPr lang="en-US" sz="1200"/>
              <a:pPr algn="r" eaLnBrk="1" hangingPunct="1"/>
              <a:t>7</a:t>
            </a:fld>
            <a:endParaRPr lang="en-US" sz="1200"/>
          </a:p>
        </p:txBody>
      </p:sp>
      <p:sp>
        <p:nvSpPr>
          <p:cNvPr id="10243"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0244" name="Rectangle 3"/>
          <p:cNvSpPr>
            <a:spLocks noGrp="1" noChangeArrowheads="1"/>
          </p:cNvSpPr>
          <p:nvPr>
            <p:ph type="body" idx="4294967295"/>
          </p:nvPr>
        </p:nvSpPr>
        <p:spPr/>
        <p:txBody>
          <a:bodyPr/>
          <a:lstStyle/>
          <a:p>
            <a:pPr algn="just" eaLnBrk="1" hangingPunct="1"/>
            <a:r>
              <a:rPr lang="zh-CN" sz="3400" b="1"/>
              <a:t>以数据为中心的系统</a:t>
            </a:r>
            <a:endParaRPr lang="en-US" sz="3400" b="1"/>
          </a:p>
          <a:p>
            <a:pPr algn="just" eaLnBrk="1" hangingPunct="1"/>
            <a:r>
              <a:rPr lang="zh-CN" sz="3400" b="1"/>
              <a:t>核心是数据处理</a:t>
            </a:r>
            <a:endParaRPr lang="en-US" sz="3400" b="1"/>
          </a:p>
          <a:p>
            <a:pPr lvl="1" algn="just" eaLnBrk="1" hangingPunct="1"/>
            <a:r>
              <a:rPr lang="zh-CN" b="1"/>
              <a:t>从实体关系模型设计测试</a:t>
            </a:r>
            <a:endParaRPr lang="en-US" b="1"/>
          </a:p>
          <a:p>
            <a:pPr lvl="1" algn="just" eaLnBrk="1" hangingPunct="1"/>
            <a:r>
              <a:rPr lang="zh-CN" b="1"/>
              <a:t>从对数据的操作设计测试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A7718F1-4E64-4670-A532-690BBD03BC1D}" type="slidenum">
              <a:rPr lang="en-US" sz="1200"/>
              <a:pPr algn="r" eaLnBrk="1" hangingPunct="1"/>
              <a:t>8</a:t>
            </a:fld>
            <a:endParaRPr lang="en-US" sz="1200"/>
          </a:p>
        </p:txBody>
      </p:sp>
      <p:sp>
        <p:nvSpPr>
          <p:cNvPr id="11267"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1268" name="Rectangle 3"/>
          <p:cNvSpPr>
            <a:spLocks noGrp="1" noChangeArrowheads="1"/>
          </p:cNvSpPr>
          <p:nvPr>
            <p:ph type="body" idx="4294967295"/>
          </p:nvPr>
        </p:nvSpPr>
        <p:spPr/>
        <p:txBody>
          <a:bodyPr/>
          <a:lstStyle/>
          <a:p>
            <a:pPr algn="just" eaLnBrk="1" hangingPunct="1"/>
            <a:r>
              <a:rPr lang="zh-CN" sz="3400" b="1"/>
              <a:t>从实体关系模型设计测试</a:t>
            </a:r>
            <a:endParaRPr lang="en-US" sz="3400" b="1"/>
          </a:p>
          <a:p>
            <a:pPr lvl="1"/>
            <a:r>
              <a:rPr lang="en-US" b="1"/>
              <a:t>1</a:t>
            </a:r>
            <a:r>
              <a:rPr lang="zh-CN" b="1"/>
              <a:t>对</a:t>
            </a:r>
            <a:r>
              <a:rPr lang="en-US" b="1"/>
              <a:t>1</a:t>
            </a:r>
            <a:r>
              <a:rPr lang="zh-CN" b="1"/>
              <a:t>：此时仅需一类测试用例，创建</a:t>
            </a:r>
            <a:r>
              <a:rPr lang="en-US" b="1"/>
              <a:t>1</a:t>
            </a:r>
            <a:r>
              <a:rPr lang="zh-CN" b="1"/>
              <a:t>对</a:t>
            </a:r>
            <a:r>
              <a:rPr lang="en-US" b="1"/>
              <a:t>1</a:t>
            </a:r>
            <a:r>
              <a:rPr lang="zh-CN" b="1"/>
              <a:t>的对象实例即可；</a:t>
            </a:r>
          </a:p>
          <a:p>
            <a:pPr lvl="1"/>
            <a:r>
              <a:rPr lang="zh-CN" b="1"/>
              <a:t>② </a:t>
            </a:r>
            <a:r>
              <a:rPr lang="en-US" b="1"/>
              <a:t>1</a:t>
            </a:r>
            <a:r>
              <a:rPr lang="zh-CN" b="1"/>
              <a:t>对多：可结合边界值和等价类测试，分别创建</a:t>
            </a:r>
            <a:r>
              <a:rPr lang="en-US" b="1"/>
              <a:t>1</a:t>
            </a:r>
            <a:r>
              <a:rPr lang="zh-CN" b="1"/>
              <a:t>对</a:t>
            </a:r>
            <a:r>
              <a:rPr lang="en-US" b="1"/>
              <a:t>1</a:t>
            </a:r>
            <a:r>
              <a:rPr lang="zh-CN" b="1"/>
              <a:t>、</a:t>
            </a:r>
            <a:r>
              <a:rPr lang="en-US" b="1"/>
              <a:t>1</a:t>
            </a:r>
            <a:r>
              <a:rPr lang="zh-CN" b="1"/>
              <a:t>对</a:t>
            </a:r>
            <a:r>
              <a:rPr lang="en-US" b="1"/>
              <a:t>2</a:t>
            </a:r>
            <a:r>
              <a:rPr lang="zh-CN" b="1"/>
              <a:t>、</a:t>
            </a:r>
            <a:r>
              <a:rPr lang="en-US" b="1"/>
              <a:t>1</a:t>
            </a:r>
            <a:r>
              <a:rPr lang="zh-CN" b="1"/>
              <a:t>对多这三类对象实例；</a:t>
            </a:r>
          </a:p>
          <a:p>
            <a:pPr lvl="1"/>
            <a:r>
              <a:rPr lang="zh-CN" b="1"/>
              <a:t>③ 多对</a:t>
            </a:r>
            <a:r>
              <a:rPr lang="en-US" b="1"/>
              <a:t>1</a:t>
            </a:r>
            <a:r>
              <a:rPr lang="zh-CN" b="1"/>
              <a:t>：与</a:t>
            </a:r>
            <a:r>
              <a:rPr lang="en-US" b="1"/>
              <a:t>1</a:t>
            </a:r>
            <a:r>
              <a:rPr lang="zh-CN" b="1"/>
              <a:t>对多相似，分别创建</a:t>
            </a:r>
            <a:r>
              <a:rPr lang="en-US" b="1"/>
              <a:t>1</a:t>
            </a:r>
            <a:r>
              <a:rPr lang="zh-CN" b="1"/>
              <a:t>对</a:t>
            </a:r>
            <a:r>
              <a:rPr lang="en-US" b="1"/>
              <a:t>1</a:t>
            </a:r>
            <a:r>
              <a:rPr lang="zh-CN" b="1"/>
              <a:t>、</a:t>
            </a:r>
            <a:r>
              <a:rPr lang="en-US" b="1"/>
              <a:t>2</a:t>
            </a:r>
            <a:r>
              <a:rPr lang="zh-CN" b="1"/>
              <a:t>对</a:t>
            </a:r>
            <a:r>
              <a:rPr lang="en-US" b="1"/>
              <a:t>1</a:t>
            </a:r>
            <a:r>
              <a:rPr lang="zh-CN" b="1"/>
              <a:t>、多对</a:t>
            </a:r>
            <a:r>
              <a:rPr lang="en-US" b="1"/>
              <a:t>1</a:t>
            </a:r>
            <a:r>
              <a:rPr lang="zh-CN" b="1"/>
              <a:t>这三类对象实例；</a:t>
            </a:r>
          </a:p>
          <a:p>
            <a:pPr lvl="1"/>
            <a:r>
              <a:rPr lang="zh-CN" b="1"/>
              <a:t>④ 多对多：应参照</a:t>
            </a:r>
            <a:r>
              <a:rPr lang="en-US" b="1"/>
              <a:t>1</a:t>
            </a:r>
            <a:r>
              <a:rPr lang="zh-CN" b="1"/>
              <a:t>对</a:t>
            </a:r>
            <a:r>
              <a:rPr lang="en-US" b="1"/>
              <a:t>1</a:t>
            </a:r>
            <a:r>
              <a:rPr lang="zh-CN" b="1"/>
              <a:t>、</a:t>
            </a:r>
            <a:r>
              <a:rPr lang="en-US" b="1"/>
              <a:t>1</a:t>
            </a:r>
            <a:r>
              <a:rPr lang="zh-CN" b="1"/>
              <a:t>对多、多对</a:t>
            </a:r>
            <a:r>
              <a:rPr lang="en-US" b="1"/>
              <a:t>1</a:t>
            </a:r>
            <a:r>
              <a:rPr lang="zh-CN" b="1"/>
              <a:t>这三种情况分别创建对象实例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A2170BB-990B-4C66-A0EC-316F077E714B}" type="slidenum">
              <a:rPr lang="en-US" sz="1200"/>
              <a:pPr algn="r" eaLnBrk="1" hangingPunct="1"/>
              <a:t>9</a:t>
            </a:fld>
            <a:endParaRPr lang="en-US" sz="1200"/>
          </a:p>
        </p:txBody>
      </p:sp>
      <p:sp>
        <p:nvSpPr>
          <p:cNvPr id="12291" name="Rectangle 2"/>
          <p:cNvSpPr>
            <a:spLocks noGrp="1" noChangeArrowheads="1"/>
          </p:cNvSpPr>
          <p:nvPr>
            <p:ph type="title" idx="4294967295"/>
          </p:nvPr>
        </p:nvSpPr>
        <p:spPr/>
        <p:txBody>
          <a:bodyPr/>
          <a:lstStyle/>
          <a:p>
            <a:pPr eaLnBrk="1" hangingPunct="1"/>
            <a:r>
              <a:rPr lang="en-US" b="1">
                <a:latin typeface="黑体" pitchFamily="49" charset="-122"/>
                <a:ea typeface="黑体" pitchFamily="49" charset="-122"/>
              </a:rPr>
              <a:t>9.2 </a:t>
            </a:r>
            <a:r>
              <a:rPr lang="zh-CN" b="1">
                <a:latin typeface="黑体" pitchFamily="49" charset="-122"/>
                <a:ea typeface="黑体" pitchFamily="49" charset="-122"/>
              </a:rPr>
              <a:t>功能测试</a:t>
            </a:r>
          </a:p>
        </p:txBody>
      </p:sp>
      <p:sp>
        <p:nvSpPr>
          <p:cNvPr id="12292"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1</a:t>
            </a:r>
            <a:r>
              <a:rPr lang="zh-CN" sz="3400" b="1"/>
              <a:t>、增加</a:t>
            </a:r>
            <a:endParaRPr lang="en-US" sz="3400" b="1"/>
          </a:p>
          <a:p>
            <a:pPr lvl="1"/>
            <a:r>
              <a:rPr lang="zh-CN" b="1"/>
              <a:t>能否正常实现增加操作</a:t>
            </a:r>
          </a:p>
          <a:p>
            <a:pPr lvl="1"/>
            <a:r>
              <a:rPr lang="zh-CN" b="1"/>
              <a:t>针对唯一性字段，测试输入重复的情况，判断系统是否会报错</a:t>
            </a:r>
          </a:p>
          <a:p>
            <a:pPr lvl="1"/>
            <a:r>
              <a:rPr lang="zh-CN" b="1"/>
              <a:t>针对必填项，测试是否有提示信息</a:t>
            </a:r>
          </a:p>
          <a:p>
            <a:pPr lvl="1"/>
            <a:r>
              <a:rPr lang="zh-CN" b="1"/>
              <a:t>测试增加成功后能否方便地看到增加的结果</a:t>
            </a:r>
          </a:p>
          <a:p>
            <a:pPr lvl="1"/>
            <a:r>
              <a:rPr lang="zh-CN" b="1"/>
              <a:t>测试增加一项或一组数据是否对其他数据产生影响，以及该影响是否符合用户需求</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TotalTime>
  <Pages>0</Pages>
  <Words>2548</Words>
  <Characters>0</Characters>
  <Application>Microsoft Office PowerPoint</Application>
  <DocSecurity>0</DocSecurity>
  <PresentationFormat>全屏显示(4:3)</PresentationFormat>
  <Lines>0</Lines>
  <Paragraphs>316</Paragraphs>
  <Slides>45</Slides>
  <Notes>0</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9.3 性能测试</vt:lpstr>
      <vt:lpstr>9.3 性能测试</vt:lpstr>
      <vt:lpstr>9.3 性能测试</vt:lpstr>
      <vt:lpstr>9.3 性能测试</vt:lpstr>
      <vt:lpstr>9.3 性能测试</vt:lpstr>
      <vt:lpstr>9.3 性能测试</vt:lpstr>
      <vt:lpstr>9.3 性能测试</vt:lpstr>
      <vt:lpstr>PowerPoint 演示文稿</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9.6 用户界面测试</vt:lpstr>
      <vt:lpstr>9.7 可安装性测试</vt:lpstr>
      <vt:lpstr>9.7 可安装性测试</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60</cp:revision>
  <cp:lastPrinted>1899-12-30T00:00:00Z</cp:lastPrinted>
  <dcterms:created xsi:type="dcterms:W3CDTF">2008-07-27T05:17:11Z</dcterms:created>
  <dcterms:modified xsi:type="dcterms:W3CDTF">2017-09-10T07:02:13Z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