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256" r:id="rId2"/>
    <p:sldId id="257" r:id="rId3"/>
    <p:sldId id="285" r:id="rId4"/>
    <p:sldId id="318" r:id="rId5"/>
    <p:sldId id="319" r:id="rId6"/>
    <p:sldId id="320" r:id="rId7"/>
    <p:sldId id="323" r:id="rId8"/>
    <p:sldId id="324" r:id="rId9"/>
    <p:sldId id="325" r:id="rId10"/>
    <p:sldId id="326" r:id="rId11"/>
    <p:sldId id="327" r:id="rId12"/>
    <p:sldId id="328" r:id="rId13"/>
    <p:sldId id="329" r:id="rId14"/>
    <p:sldId id="338" r:id="rId15"/>
    <p:sldId id="337" r:id="rId16"/>
    <p:sldId id="339" r:id="rId17"/>
    <p:sldId id="340" r:id="rId18"/>
    <p:sldId id="330" r:id="rId19"/>
    <p:sldId id="331" r:id="rId20"/>
    <p:sldId id="332" r:id="rId21"/>
    <p:sldId id="333" r:id="rId22"/>
    <p:sldId id="334" r:id="rId23"/>
    <p:sldId id="335" r:id="rId24"/>
    <p:sldId id="336" r:id="rId25"/>
    <p:sldId id="316"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pasvo.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a:p>
        </p:txBody>
      </p:sp>
    </p:spTree>
    <p:extLst>
      <p:ext uri="{BB962C8B-B14F-4D97-AF65-F5344CB8AC3E}">
        <p14:creationId xmlns:p14="http://schemas.microsoft.com/office/powerpoint/2010/main" val="3783562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13</a:t>
            </a:fld>
            <a:endParaRPr lang="zh-CN" altLang="en-US"/>
          </a:p>
        </p:txBody>
      </p:sp>
    </p:spTree>
    <p:extLst>
      <p:ext uri="{BB962C8B-B14F-4D97-AF65-F5344CB8AC3E}">
        <p14:creationId xmlns:p14="http://schemas.microsoft.com/office/powerpoint/2010/main" val="27049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究竟何为瀑布模型呢？通过定义及特点的介绍让大家来进行理解。</a:t>
            </a:r>
            <a:endParaRPr kumimoji="1"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瀑布模型是最早出现的软件开发模型，在软件工程中占有重要的地位，它提供了软件开发的基本框架。</a:t>
            </a:r>
            <a:endParaRPr kumimoji="1"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瀑布模型如同</a:t>
            </a:r>
            <a:r>
              <a:rPr lang="en-US" altLang="zh-CN" dirty="0" smtClean="0"/>
              <a:t>…  </a:t>
            </a:r>
            <a:r>
              <a:rPr lang="zh-CN" altLang="en-US" dirty="0" smtClean="0"/>
              <a:t>故依据其样式瀑布模型由此得名</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瀑布模型是</a:t>
            </a:r>
            <a:r>
              <a:rPr lang="en-US" altLang="zh-CN" dirty="0" smtClean="0"/>
              <a:t>…(</a:t>
            </a:r>
            <a:r>
              <a:rPr lang="zh-CN" altLang="en-US" dirty="0" smtClean="0"/>
              <a:t>第二句话</a:t>
            </a:r>
            <a:r>
              <a:rPr lang="en-US" altLang="zh-CN" dirty="0" smtClean="0"/>
              <a:t>)</a:t>
            </a:r>
            <a:r>
              <a:rPr lang="en-US" altLang="zh-CN" baseline="0" dirty="0" smtClean="0"/>
              <a:t>  </a:t>
            </a:r>
            <a:r>
              <a:rPr lang="zh-CN" altLang="en-US" dirty="0" smtClean="0"/>
              <a:t>规定了由前至后、相互衔接的固定次序。该生存周期活动从上一阶段向下一阶段逐级过渡，就如同前面所述如瀑布流水下泻</a:t>
            </a:r>
            <a:r>
              <a:rPr lang="zh-CN" altLang="en-US" baseline="0" dirty="0" smtClean="0"/>
              <a:t>  最终得到软件开发的产品  投入使用    </a:t>
            </a:r>
            <a:r>
              <a:rPr lang="zh-CN" altLang="zh-CN" sz="1200" kern="1200" dirty="0" smtClean="0">
                <a:solidFill>
                  <a:schemeClr val="tx1"/>
                </a:solidFill>
                <a:effectLst/>
                <a:latin typeface="+mn-lt"/>
                <a:ea typeface="+mn-ea"/>
                <a:cs typeface="+mn-cs"/>
              </a:rPr>
              <a:t>瀑布模型的本质</a:t>
            </a:r>
            <a:r>
              <a:rPr lang="zh-CN" altLang="en-US" sz="1200" kern="1200" dirty="0" smtClean="0">
                <a:solidFill>
                  <a:schemeClr val="tx1"/>
                </a:solidFill>
                <a:effectLst/>
                <a:latin typeface="+mn-lt"/>
                <a:ea typeface="+mn-ea"/>
                <a:cs typeface="+mn-cs"/>
              </a:rPr>
              <a:t>强调</a:t>
            </a:r>
            <a:r>
              <a:rPr lang="zh-CN" altLang="zh-CN" sz="1200" kern="1200" dirty="0" smtClean="0">
                <a:solidFill>
                  <a:schemeClr val="tx1"/>
                </a:solidFill>
                <a:effectLst/>
                <a:latin typeface="+mn-lt"/>
                <a:ea typeface="+mn-ea"/>
                <a:cs typeface="+mn-cs"/>
              </a:rPr>
              <a:t>一次通过，即每个活动只执行一次，最后得到软件产品，</a:t>
            </a:r>
            <a:r>
              <a:rPr lang="zh-CN" altLang="en-US" sz="1200" kern="1200" dirty="0" smtClean="0">
                <a:solidFill>
                  <a:schemeClr val="tx1"/>
                </a:solidFill>
                <a:effectLst/>
                <a:latin typeface="+mn-lt"/>
                <a:ea typeface="+mn-ea"/>
                <a:cs typeface="+mn-cs"/>
              </a:rPr>
              <a:t>有些书籍</a:t>
            </a:r>
            <a:r>
              <a:rPr lang="zh-CN" altLang="zh-CN" sz="1200" kern="1200" dirty="0" smtClean="0">
                <a:solidFill>
                  <a:schemeClr val="tx1"/>
                </a:solidFill>
                <a:effectLst/>
                <a:latin typeface="+mn-lt"/>
                <a:ea typeface="+mn-ea"/>
                <a:cs typeface="+mn-cs"/>
              </a:rPr>
              <a:t>也称</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线性顺序模型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传统生命周期</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r>
              <a:rPr lang="en-US" altLang="zh-CN" baseline="0" dirty="0" smtClean="0"/>
              <a:t>3 </a:t>
            </a:r>
            <a:r>
              <a:rPr lang="zh-CN" altLang="en-US" baseline="0" dirty="0" smtClean="0"/>
              <a:t>包含阶段  当然比较灵活  细节上有所差异</a:t>
            </a:r>
            <a:endParaRPr lang="en-US" altLang="zh-CN" baseline="0" dirty="0" smtClean="0"/>
          </a:p>
          <a:p>
            <a:endParaRPr lang="en-US" altLang="zh-CN" baseline="0" dirty="0" smtClean="0"/>
          </a:p>
          <a:p>
            <a:r>
              <a:rPr lang="zh-CN" altLang="en-US" baseline="0" dirty="0" smtClean="0"/>
              <a:t>我们可进一步提取出瀑布模型的两个特点 </a:t>
            </a:r>
            <a:r>
              <a:rPr lang="en-US" altLang="zh-CN" baseline="0" dirty="0" smtClean="0"/>
              <a:t>……  </a:t>
            </a:r>
            <a:r>
              <a:rPr lang="zh-CN" altLang="en-US" baseline="0" dirty="0" smtClean="0"/>
              <a:t>也就是说</a:t>
            </a:r>
            <a:endParaRPr lang="en-US" altLang="zh-CN" baseline="0" dirty="0" smtClean="0"/>
          </a:p>
          <a:p>
            <a:pPr marL="533400" indent="-533400" eaLnBrk="1" hangingPunct="1">
              <a:buClr>
                <a:srgbClr val="993300"/>
              </a:buClr>
              <a:buSzPct val="80000"/>
              <a:buFont typeface="Wingdings" pitchFamily="2" charset="2"/>
              <a:buNone/>
            </a:pPr>
            <a:r>
              <a:rPr lang="zh-CN" altLang="en-US" sz="2400" b="1" dirty="0" smtClean="0">
                <a:solidFill>
                  <a:srgbClr val="FF3300"/>
                </a:solidFill>
                <a:ea typeface="华文中宋" pitchFamily="2" charset="-122"/>
              </a:rPr>
              <a:t>在瀑布模型中，软件开发的各项活动严格按照线性方式进行，当前活动接受上一项活动的工作结果的影响，实施完成所需的工作内容  </a:t>
            </a:r>
            <a:endParaRPr lang="en-US" altLang="zh-CN" sz="2400" b="1" dirty="0" smtClean="0">
              <a:solidFill>
                <a:srgbClr val="FF3300"/>
              </a:solidFill>
              <a:ea typeface="华文中宋" pitchFamily="2" charset="-122"/>
            </a:endParaRP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对上一阶段成果实施本阶段的活动，作为本阶段的工作对象，而本阶段的成果，作为下一阶段的输入等待；</a:t>
            </a: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tx2">
                    <a:lumMod val="75000"/>
                  </a:schemeClr>
                </a:solidFill>
                <a:ea typeface="华文中宋" pitchFamily="2" charset="-122"/>
              </a:rPr>
              <a:t>在大家理解了什么是瀑布模型后</a:t>
            </a:r>
            <a:r>
              <a:rPr lang="zh-CN" altLang="en-US" b="1" baseline="0" dirty="0" smtClean="0">
                <a:solidFill>
                  <a:schemeClr val="tx2">
                    <a:lumMod val="75000"/>
                  </a:schemeClr>
                </a:solidFill>
                <a:ea typeface="华文中宋" pitchFamily="2" charset="-122"/>
              </a:rPr>
              <a:t>  我们通过对该模型优缺点的分析来进一步让大家加深理解</a:t>
            </a:r>
            <a:endParaRPr lang="en-US" altLang="zh-CN" b="1" dirty="0" smtClean="0">
              <a:solidFill>
                <a:schemeClr val="tx2">
                  <a:lumMod val="75000"/>
                </a:schemeClr>
              </a:solidFill>
              <a:ea typeface="华文中宋"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tx2">
                    <a:lumMod val="75000"/>
                  </a:schemeClr>
                </a:solidFill>
                <a:ea typeface="华文中宋" pitchFamily="2" charset="-122"/>
              </a:rPr>
              <a:t>提供了一个模板，使得分析、设计、编码、测试、运行维护可以在该模板的指导下应用。</a:t>
            </a:r>
            <a:endParaRPr lang="en-US" altLang="zh-CN" b="1" dirty="0" smtClean="0">
              <a:solidFill>
                <a:schemeClr val="tx2">
                  <a:lumMod val="75000"/>
                </a:schemeClr>
              </a:solidFill>
              <a:ea typeface="华文中宋" pitchFamily="2" charset="-122"/>
            </a:endParaRP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由于开发模型呈</a:t>
            </a:r>
            <a:r>
              <a:rPr lang="zh-CN" altLang="en-US" sz="1200" kern="1200" dirty="0" smtClean="0">
                <a:solidFill>
                  <a:schemeClr val="tx1"/>
                </a:solidFill>
                <a:effectLst/>
                <a:latin typeface="+mn-lt"/>
                <a:ea typeface="+mn-ea"/>
                <a:cs typeface="+mn-cs"/>
              </a:rPr>
              <a:t>严格的</a:t>
            </a:r>
            <a:r>
              <a:rPr lang="zh-CN" altLang="zh-CN" sz="1200" kern="1200" dirty="0" smtClean="0">
                <a:solidFill>
                  <a:schemeClr val="tx1"/>
                </a:solidFill>
                <a:effectLst/>
                <a:latin typeface="+mn-lt"/>
                <a:ea typeface="+mn-ea"/>
                <a:cs typeface="+mn-cs"/>
              </a:rPr>
              <a:t>线性</a:t>
            </a:r>
            <a:r>
              <a:rPr lang="zh-CN" altLang="en-US" sz="1200" kern="1200" dirty="0" smtClean="0">
                <a:solidFill>
                  <a:schemeClr val="tx1"/>
                </a:solidFill>
                <a:effectLst/>
                <a:latin typeface="+mn-lt"/>
                <a:ea typeface="+mn-ea"/>
                <a:cs typeface="+mn-cs"/>
              </a:rPr>
              <a:t>呈现</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用户只有等到整个过程的末期才能见到开发成果</a:t>
            </a:r>
            <a:r>
              <a:rPr lang="zh-CN" altLang="zh-CN" sz="1200" kern="1200" dirty="0" smtClean="0">
                <a:solidFill>
                  <a:schemeClr val="tx1"/>
                </a:solidFill>
                <a:effectLst/>
                <a:latin typeface="+mn-lt"/>
                <a:ea typeface="+mn-ea"/>
                <a:cs typeface="+mn-cs"/>
              </a:rPr>
              <a:t>。这样软件与用户见面的时间间隔较长，增加了一定的风险。</a:t>
            </a:r>
            <a:r>
              <a:rPr lang="zh-CN" altLang="en-US" sz="1200" kern="1200" dirty="0" smtClean="0">
                <a:solidFill>
                  <a:schemeClr val="tx1"/>
                </a:solidFill>
                <a:effectLst/>
                <a:latin typeface="+mn-lt"/>
                <a:ea typeface="+mn-ea"/>
                <a:cs typeface="+mn-cs"/>
              </a:rPr>
              <a:t>基于此，</a:t>
            </a:r>
            <a:r>
              <a:rPr lang="zh-CN" altLang="en-US" sz="1200" b="1" dirty="0" smtClean="0">
                <a:ea typeface="华文中宋" pitchFamily="2" charset="-122"/>
              </a:rPr>
              <a:t>随着软件规模和复杂性的增加，对于需求不能完全确定的软件开发项目将产生更大的风险</a:t>
            </a:r>
            <a:endParaRPr lang="en-US" altLang="zh-CN" sz="1200" b="1" dirty="0" smtClean="0">
              <a:ea typeface="华文中宋"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smtClean="0">
                <a:solidFill>
                  <a:schemeClr val="tx1"/>
                </a:solidFill>
                <a:effectLst/>
                <a:latin typeface="+mn-lt"/>
                <a:ea typeface="华文中宋" pitchFamily="2" charset="-122"/>
                <a:cs typeface="+mn-cs"/>
              </a:rPr>
              <a:t>2</a:t>
            </a:r>
            <a:r>
              <a:rPr lang="zh-CN" altLang="en-US" sz="1200" b="1" kern="1200" dirty="0" smtClean="0">
                <a:solidFill>
                  <a:schemeClr val="tx1"/>
                </a:solidFill>
                <a:effectLst/>
                <a:latin typeface="+mn-lt"/>
                <a:ea typeface="华文中宋" pitchFamily="2" charset="-122"/>
                <a:cs typeface="+mn-cs"/>
              </a:rPr>
              <a:t>各个阶段的划分完全固定，</a:t>
            </a:r>
            <a:r>
              <a:rPr lang="zh-CN" altLang="en-US" sz="1200" kern="1200" dirty="0" smtClean="0">
                <a:solidFill>
                  <a:schemeClr val="tx1"/>
                </a:solidFill>
                <a:effectLst/>
                <a:latin typeface="+mn-lt"/>
                <a:ea typeface="+mn-ea"/>
                <a:cs typeface="+mn-cs"/>
              </a:rPr>
              <a:t>无法反映“反复”与“迭代”，灵活性大大降低</a:t>
            </a: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瀑布模型的本质</a:t>
            </a:r>
            <a:r>
              <a:rPr lang="zh-CN" altLang="en-US" sz="1200" kern="1200" dirty="0" smtClean="0">
                <a:solidFill>
                  <a:schemeClr val="tx1"/>
                </a:solidFill>
                <a:effectLst/>
                <a:latin typeface="+mn-lt"/>
                <a:ea typeface="+mn-ea"/>
                <a:cs typeface="+mn-cs"/>
              </a:rPr>
              <a:t>强调</a:t>
            </a:r>
            <a:r>
              <a:rPr lang="zh-CN" altLang="zh-CN" sz="1200" kern="1200" dirty="0" smtClean="0">
                <a:solidFill>
                  <a:schemeClr val="tx1"/>
                </a:solidFill>
                <a:effectLst/>
                <a:latin typeface="+mn-lt"/>
                <a:ea typeface="+mn-ea"/>
                <a:cs typeface="+mn-cs"/>
              </a:rPr>
              <a:t>一次通过，即每个活动只执行一次，最后得到软件产品</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那可想而知需求分析也仅开展一次   </a:t>
            </a:r>
            <a:r>
              <a:rPr lang="zh-CN" altLang="zh-CN" sz="1200" kern="1200" dirty="0" smtClean="0">
                <a:solidFill>
                  <a:schemeClr val="tx1"/>
                </a:solidFill>
                <a:effectLst/>
                <a:latin typeface="+mn-lt"/>
                <a:ea typeface="+mn-ea"/>
                <a:cs typeface="+mn-cs"/>
              </a:rPr>
              <a:t>在软件需求分析阶段，完全确定用户的所有需求是比较困难的，甚至可以说是不太可能的</a:t>
            </a:r>
            <a:r>
              <a:rPr lang="zh-CN" altLang="en-US" sz="1200" kern="1200" dirty="0" smtClean="0">
                <a:solidFill>
                  <a:schemeClr val="tx1"/>
                </a:solidFill>
                <a:effectLst/>
                <a:latin typeface="+mn-lt"/>
                <a:ea typeface="+mn-ea"/>
                <a:cs typeface="+mn-cs"/>
              </a:rPr>
              <a:t>对于目前实际项目中需求经常频繁变更的情况  该模型无法适应（需求的变化）  因此适应性大大降低</a:t>
            </a: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测试被定义为编码之后的一个阶段</a:t>
            </a:r>
            <a:r>
              <a:rPr lang="zh-CN" altLang="en-US" sz="1200" kern="1200" baseline="0" dirty="0" smtClean="0">
                <a:solidFill>
                  <a:schemeClr val="tx1"/>
                </a:solidFill>
                <a:effectLst/>
                <a:latin typeface="+mn-lt"/>
                <a:ea typeface="+mn-ea"/>
                <a:cs typeface="+mn-cs"/>
              </a:rPr>
              <a:t>  测试的滞后会导致软件开发早期的错误可能要等到开发后期的测试阶段才能发现，</a:t>
            </a:r>
            <a:r>
              <a:rPr lang="zh-CN" altLang="en-US" sz="1200" b="1" dirty="0" smtClean="0">
                <a:ea typeface="华文中宋" pitchFamily="2" charset="-122"/>
              </a:rPr>
              <a:t>开始阶段的小错误被逐级放大，</a:t>
            </a:r>
            <a:r>
              <a:rPr lang="zh-CN" altLang="en-US" sz="1200" kern="1200" baseline="0" dirty="0" smtClean="0">
                <a:solidFill>
                  <a:schemeClr val="tx1"/>
                </a:solidFill>
                <a:effectLst/>
                <a:latin typeface="+mn-lt"/>
                <a:ea typeface="+mn-ea"/>
                <a:cs typeface="+mn-cs"/>
              </a:rPr>
              <a:t>进而带来严重的后果，甚至</a:t>
            </a:r>
            <a:r>
              <a:rPr lang="zh-CN" altLang="zh-CN" sz="1200" kern="1200" dirty="0" smtClean="0">
                <a:solidFill>
                  <a:schemeClr val="tx1"/>
                </a:solidFill>
                <a:effectLst/>
                <a:latin typeface="+mn-lt"/>
                <a:ea typeface="+mn-ea"/>
                <a:cs typeface="+mn-cs"/>
              </a:rPr>
              <a:t>造成整个软件项目开发失败</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所以此时修复相关缺陷往往代价大大增加</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适用于功能性能明确完整，无重大变化的软件系统的开发  如操作系统  数据库管理系统等</a:t>
            </a:r>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p:txBody>
          <a:bodyPr/>
          <a:lstStyle/>
          <a:p>
            <a:pPr>
              <a:defRPr/>
            </a:pPr>
            <a:fld id="{6DB1CB5D-2745-4F1A-ADDC-A0C155B88F78}" type="slidenum">
              <a:rPr lang="zh-CN" altLang="en-US" smtClean="0"/>
              <a:pPr>
                <a:defRPr/>
              </a:pPr>
              <a:t>22</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这是几种比较常见的开发模型，当然还有很多其他开发模型如喷泉模型等</a:t>
            </a:r>
            <a:endParaRPr lang="en-US" altLang="zh-CN" dirty="0" smtClean="0">
              <a:latin typeface="Arial" pitchFamily="34" charset="0"/>
            </a:endParaRPr>
          </a:p>
          <a:p>
            <a:pPr eaLnBrk="1" hangingPunct="1"/>
            <a:r>
              <a:rPr lang="zh-CN" altLang="en-US" dirty="0" smtClean="0"/>
              <a:t>螺旋开发模式是瀑布开发模式和快速原型开发模式的相结合的一种开发模式；</a:t>
            </a:r>
            <a:endParaRPr lang="en-US" altLang="zh-CN" dirty="0" smtClean="0"/>
          </a:p>
          <a:p>
            <a:pPr eaLnBrk="1" hangingPunct="1"/>
            <a:r>
              <a:rPr lang="zh-CN" altLang="en-US" smtClean="0"/>
              <a:t>螺旋开发模式的主要思想是在开始时不必详细定义所有细节，而是从小的规模开始，定义重要功能，尽量实现，然后探测风险，制定风险控制计划，接受客户反馈，进入下一个阶段并重复上述过程，然后进行下一个螺旋的反复，确定下一步是否还要继续，知道最终软件产品的获得。</a:t>
            </a:r>
            <a:endParaRPr lang="zh-CN" alt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p:txBody>
          <a:bodyPr/>
          <a:lstStyle/>
          <a:p>
            <a:pPr>
              <a:defRPr/>
            </a:pPr>
            <a:fld id="{BCE0B2A7-2417-405C-AC20-850CA8FB5AB5}" type="slidenum">
              <a:rPr lang="zh-CN" altLang="en-US" smtClean="0"/>
              <a:pPr>
                <a:defRPr/>
              </a:pPr>
              <a:t>23</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开始不必详细定义所有细节。从小开始，定义重要功能，努力实现，接受客户反馈，然后进入下一阶段。（一个螺旋包括</a:t>
            </a:r>
            <a:r>
              <a:rPr lang="en-US" altLang="zh-CN" dirty="0" smtClean="0">
                <a:latin typeface="Arial" pitchFamily="34" charset="0"/>
              </a:rPr>
              <a:t>6</a:t>
            </a:r>
            <a:r>
              <a:rPr lang="zh-CN" altLang="en-US" dirty="0" smtClean="0">
                <a:latin typeface="Arial" pitchFamily="34" charset="0"/>
              </a:rPr>
              <a:t>个步骤：</a:t>
            </a:r>
            <a:r>
              <a:rPr lang="en-US" altLang="zh-CN" dirty="0" smtClean="0">
                <a:latin typeface="Arial" pitchFamily="34" charset="0"/>
              </a:rPr>
              <a:t>1.</a:t>
            </a:r>
            <a:r>
              <a:rPr lang="zh-CN" altLang="en-US" dirty="0" smtClean="0">
                <a:latin typeface="Arial" pitchFamily="34" charset="0"/>
              </a:rPr>
              <a:t>确定目标，可选方案有限制条件；</a:t>
            </a:r>
            <a:r>
              <a:rPr lang="en-US" altLang="zh-CN" dirty="0" smtClean="0">
                <a:latin typeface="Arial" pitchFamily="34" charset="0"/>
              </a:rPr>
              <a:t>2.</a:t>
            </a:r>
            <a:r>
              <a:rPr lang="zh-CN" altLang="en-US" dirty="0" smtClean="0">
                <a:latin typeface="Arial" pitchFamily="34" charset="0"/>
              </a:rPr>
              <a:t>指出并解决风险；</a:t>
            </a:r>
            <a:r>
              <a:rPr lang="en-US" altLang="zh-CN" dirty="0" smtClean="0">
                <a:latin typeface="Arial" pitchFamily="34" charset="0"/>
              </a:rPr>
              <a:t>3.</a:t>
            </a:r>
            <a:r>
              <a:rPr lang="zh-CN" altLang="en-US" dirty="0" smtClean="0">
                <a:latin typeface="Arial" pitchFamily="34" charset="0"/>
              </a:rPr>
              <a:t>评估方案；</a:t>
            </a:r>
            <a:r>
              <a:rPr lang="en-US" altLang="zh-CN" dirty="0" smtClean="0">
                <a:latin typeface="Arial" pitchFamily="34" charset="0"/>
              </a:rPr>
              <a:t>4.</a:t>
            </a:r>
            <a:r>
              <a:rPr lang="zh-CN" altLang="en-US" dirty="0" smtClean="0">
                <a:latin typeface="Arial" pitchFamily="34" charset="0"/>
              </a:rPr>
              <a:t>本阶段开发和测试；</a:t>
            </a:r>
            <a:r>
              <a:rPr lang="en-US" altLang="zh-CN" dirty="0" smtClean="0">
                <a:latin typeface="Arial" pitchFamily="34" charset="0"/>
              </a:rPr>
              <a:t>5.</a:t>
            </a:r>
            <a:r>
              <a:rPr lang="zh-CN" altLang="en-US" dirty="0" smtClean="0">
                <a:latin typeface="Arial" pitchFamily="34" charset="0"/>
              </a:rPr>
              <a:t>计划下一阶段；</a:t>
            </a:r>
            <a:r>
              <a:rPr lang="en-US" altLang="zh-CN" dirty="0" smtClean="0">
                <a:latin typeface="Arial" pitchFamily="34" charset="0"/>
              </a:rPr>
              <a:t>6.</a:t>
            </a:r>
            <a:r>
              <a:rPr lang="zh-CN" altLang="en-US" dirty="0" smtClean="0">
                <a:latin typeface="Arial" pitchFamily="34" charset="0"/>
              </a:rPr>
              <a:t>确定进入下一阶段的方法。</a:t>
            </a:r>
            <a:r>
              <a:rPr lang="zh-CN" altLang="en-US" dirty="0" smtClean="0">
                <a:latin typeface="Arial" pitchFamily="34" charset="0"/>
                <a:hlinkClick r:id="rId3"/>
              </a:rPr>
              <a:t>测试</a:t>
            </a:r>
            <a:r>
              <a:rPr lang="zh-CN" altLang="en-US" dirty="0" smtClean="0">
                <a:latin typeface="Arial" pitchFamily="34" charset="0"/>
              </a:rPr>
              <a:t>一直在进行，直到最后宣布成功！）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5</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6</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9F4D477-4AD1-4474-986D-C7D348E203B3}" type="slidenum">
              <a:rPr lang="zh-CN" altLang="en-US" smtClean="0"/>
              <a:pPr>
                <a:defRPr/>
              </a:pPr>
              <a:t>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F3AE4E15-A5C0-4F8F-89BE-D6B537616807}" type="slidenum">
              <a:rPr lang="zh-CN" altLang="en-US" smtClean="0"/>
              <a:pPr>
                <a:defRPr/>
              </a:pPr>
              <a:t>8</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源于 宇宙爆炸 理论</a:t>
            </a:r>
            <a:endParaRPr lang="en-US" altLang="zh-CN"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3C80CC63-9254-4F6C-9923-D0249C094F2A}" type="slidenum">
              <a:rPr lang="zh-CN" altLang="en-US" smtClean="0"/>
              <a:pPr>
                <a:defRPr/>
              </a:pPr>
              <a:t>9</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zh-CN" altLang="en-US" dirty="0" smtClean="0"/>
              <a:t>边写边改的开发模式是对大棒开发模式的一种改进</a:t>
            </a:r>
            <a:endParaRPr lang="en-US" altLang="zh-CN" dirty="0" smtClean="0">
              <a:ea typeface="宋体" pitchFamily="2" charset="-122"/>
            </a:endParaRPr>
          </a:p>
          <a:p>
            <a:pPr eaLnBrk="1" hangingPunct="1"/>
            <a:r>
              <a:rPr lang="zh-CN" altLang="en-US" dirty="0" smtClean="0">
                <a:ea typeface="宋体" pitchFamily="2" charset="-122"/>
              </a:rPr>
              <a:t>采用边写边改法的软件开发通常只是有了比较粗略的想法就开始进行简单的设计、然后进行较长的反复编写、测试与修复这样一个循环的过程。在认为无法更精细的描述软件产品要求时，就发布产品。</a:t>
            </a:r>
            <a:endParaRPr lang="zh-CN"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62103754-B77E-48C0-ADE4-A021F254F6F6}" type="slidenum">
              <a:rPr lang="zh-CN" altLang="en-US" smtClean="0"/>
              <a:pPr>
                <a:defRPr/>
              </a:pPr>
              <a:t>10</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瀑布模型的介绍参照如下几个方面来开展  首先介绍由来  看看它的样子  然后通过定义及特点告诉大家什么是瀑布模型</a:t>
            </a:r>
            <a:r>
              <a:rPr lang="zh-CN" altLang="en-US" baseline="0" dirty="0" smtClean="0"/>
              <a:t>  然后优缺点进一步带领大家理解瀑布模型的内涵  最后介绍一下该模型的具体应用情况</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11</a:t>
            </a:fld>
            <a:endParaRPr lang="zh-CN" altLang="en-US"/>
          </a:p>
        </p:txBody>
      </p:sp>
    </p:spTree>
    <p:extLst>
      <p:ext uri="{BB962C8B-B14F-4D97-AF65-F5344CB8AC3E}">
        <p14:creationId xmlns:p14="http://schemas.microsoft.com/office/powerpoint/2010/main" val="69068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zh-CN" altLang="en-US" dirty="0" smtClean="0"/>
              <a:t>首先看一下由来</a:t>
            </a:r>
            <a:endParaRPr lang="en-US" altLang="zh-CN" dirty="0" smtClean="0"/>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zh-CN" dirty="0" smtClean="0"/>
              <a:t>1970</a:t>
            </a:r>
            <a:r>
              <a:rPr lang="zh-CN" altLang="zh-CN" dirty="0" smtClean="0"/>
              <a:t>年温斯顿</a:t>
            </a:r>
            <a:r>
              <a:rPr lang="en-US" altLang="zh-CN" dirty="0" smtClean="0"/>
              <a:t>•</a:t>
            </a:r>
            <a:r>
              <a:rPr lang="zh-CN" altLang="zh-CN" dirty="0" smtClean="0"/>
              <a:t>罗伊斯（</a:t>
            </a:r>
            <a:r>
              <a:rPr lang="en-US" altLang="zh-CN" dirty="0" smtClean="0"/>
              <a:t>Winston Royce</a:t>
            </a:r>
            <a:r>
              <a:rPr lang="zh-CN" altLang="zh-CN" dirty="0" smtClean="0"/>
              <a:t>）提出了著名的</a:t>
            </a:r>
            <a:r>
              <a:rPr lang="en-US" altLang="zh-CN" dirty="0" smtClean="0"/>
              <a:t>“</a:t>
            </a:r>
            <a:r>
              <a:rPr lang="zh-CN" altLang="zh-CN" dirty="0" smtClean="0"/>
              <a:t>瀑布模型</a:t>
            </a:r>
            <a:r>
              <a:rPr lang="en-US" altLang="zh-CN" dirty="0" smtClean="0"/>
              <a:t>”</a:t>
            </a:r>
            <a:r>
              <a:rPr lang="zh-CN" altLang="zh-CN" dirty="0" smtClean="0"/>
              <a:t>，直到</a:t>
            </a:r>
            <a:r>
              <a:rPr lang="en-US" altLang="zh-CN" dirty="0" smtClean="0"/>
              <a:t>80</a:t>
            </a:r>
            <a:r>
              <a:rPr lang="zh-CN" altLang="zh-CN" dirty="0" smtClean="0"/>
              <a:t>年代早期，它一直是唯一被广泛采用的</a:t>
            </a:r>
            <a:r>
              <a:rPr lang="zh-CN" altLang="en-US" dirty="0" smtClean="0"/>
              <a:t>软件开发模型</a:t>
            </a:r>
            <a:r>
              <a:rPr lang="zh-CN" altLang="zh-CN" dirty="0" smtClean="0"/>
              <a:t>。 </a:t>
            </a:r>
            <a:r>
              <a:rPr lang="zh-CN" altLang="en-US" dirty="0" smtClean="0"/>
              <a:t>图中所示的就是瀑布模型</a:t>
            </a:r>
            <a:endParaRPr lang="en-US" altLang="zh-CN" dirty="0" smtClean="0"/>
          </a:p>
          <a:p>
            <a:pPr marL="0" marR="0" indent="-658812" algn="l" defTabSz="914400" rtl="0" eaLnBrk="0" fontAlgn="base" latinLnBrk="0" hangingPunct="0">
              <a:lnSpc>
                <a:spcPct val="100000"/>
              </a:lnSpc>
              <a:spcBef>
                <a:spcPct val="30000"/>
              </a:spcBef>
              <a:spcAft>
                <a:spcPct val="0"/>
              </a:spcAft>
              <a:buClrTx/>
              <a:buSzTx/>
              <a:buFontTx/>
              <a:buNone/>
              <a:tabLst/>
              <a:defRPr/>
            </a:pPr>
            <a:r>
              <a:rPr lang="zh-CN" altLang="en-US" dirty="0" smtClean="0"/>
              <a:t>是不是所有的瀑布模型都如当前图显示的样子呢</a:t>
            </a:r>
            <a:r>
              <a:rPr lang="zh-CN" altLang="en-US" baseline="0" dirty="0" smtClean="0"/>
              <a:t>  不是的  大家可以从网络或其他书籍中看到瀑布模型的多种不同呈现形式，可能其中细节上有所差异  但是归根结底内涵统一</a:t>
            </a:r>
            <a:endParaRPr lang="zh-CN" altLang="en-US" dirty="0" smtClean="0"/>
          </a:p>
          <a:p>
            <a:pPr marL="0" indent="-658812"/>
            <a:endParaRPr kumimoji="1" lang="zh-CN" altLang="en-US" b="1"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12</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55" name="Rectangle 95"/>
          <p:cNvSpPr>
            <a:spLocks noGrp="1" noChangeArrowheads="1"/>
          </p:cNvSpPr>
          <p:nvPr>
            <p:ph idx="1"/>
          </p:nvPr>
        </p:nvSpPr>
        <p:spPr>
          <a:xfrm>
            <a:off x="683568" y="1613766"/>
            <a:ext cx="7666037" cy="5199610"/>
          </a:xfrm>
        </p:spPr>
        <p:txBody>
          <a:bodyPr/>
          <a:lstStyle/>
          <a:p>
            <a:r>
              <a:rPr lang="zh-CN" altLang="en-US" sz="3400" b="1" dirty="0"/>
              <a:t>快速原型法</a:t>
            </a:r>
          </a:p>
          <a:p>
            <a:pPr marL="633412" lvl="1" indent="0">
              <a:buFont typeface="Wingdings" pitchFamily="2" charset="2"/>
              <a:buNone/>
            </a:pPr>
            <a:r>
              <a:rPr lang="zh-CN" altLang="en-US" sz="2000" b="1" dirty="0">
                <a:ea typeface="宋体" pitchFamily="2" charset="-122"/>
                <a:cs typeface="+mn-cs"/>
              </a:rPr>
              <a:t>根据客户需求在较短的时间内解决用户最迫切解决的问题，完成可演示的产品。这个产品只实现最重要功能，在得到用户的更加明确的需求之后，原型将丢弃。</a:t>
            </a:r>
          </a:p>
        </p:txBody>
      </p:sp>
      <p:grpSp>
        <p:nvGrpSpPr>
          <p:cNvPr id="2" name="Group 96"/>
          <p:cNvGrpSpPr>
            <a:grpSpLocks/>
          </p:cNvGrpSpPr>
          <p:nvPr/>
        </p:nvGrpSpPr>
        <p:grpSpPr bwMode="auto">
          <a:xfrm>
            <a:off x="1528477" y="3290664"/>
            <a:ext cx="6172200" cy="2514600"/>
            <a:chOff x="1460" y="1824"/>
            <a:chExt cx="2956" cy="2246"/>
          </a:xfrm>
        </p:grpSpPr>
        <p:sp>
          <p:nvSpPr>
            <p:cNvPr id="66657" name="Text Box 97"/>
            <p:cNvSpPr txBox="1">
              <a:spLocks noChangeArrowheads="1"/>
            </p:cNvSpPr>
            <p:nvPr/>
          </p:nvSpPr>
          <p:spPr bwMode="auto">
            <a:xfrm>
              <a:off x="1460" y="1824"/>
              <a:ext cx="924"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dirty="0">
                  <a:solidFill>
                    <a:schemeClr val="tx1">
                      <a:lumMod val="10000"/>
                    </a:schemeClr>
                  </a:solidFill>
                  <a:ea typeface="宋体" charset="-122"/>
                </a:rPr>
                <a:t>需求分析</a:t>
              </a:r>
            </a:p>
          </p:txBody>
        </p:sp>
        <p:sp>
          <p:nvSpPr>
            <p:cNvPr id="66658" name="Text Box 98"/>
            <p:cNvSpPr txBox="1">
              <a:spLocks noChangeArrowheads="1"/>
            </p:cNvSpPr>
            <p:nvPr/>
          </p:nvSpPr>
          <p:spPr bwMode="auto">
            <a:xfrm>
              <a:off x="2014" y="2305"/>
              <a:ext cx="924" cy="322"/>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原型开发</a:t>
              </a:r>
            </a:p>
          </p:txBody>
        </p:sp>
        <p:sp>
          <p:nvSpPr>
            <p:cNvPr id="66659" name="Text Box 99"/>
            <p:cNvSpPr txBox="1">
              <a:spLocks noChangeArrowheads="1"/>
            </p:cNvSpPr>
            <p:nvPr/>
          </p:nvSpPr>
          <p:spPr bwMode="auto">
            <a:xfrm>
              <a:off x="2569" y="2787"/>
              <a:ext cx="923"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dirty="0">
                  <a:solidFill>
                    <a:schemeClr val="tx1">
                      <a:lumMod val="10000"/>
                    </a:schemeClr>
                  </a:solidFill>
                  <a:ea typeface="宋体" charset="-122"/>
                </a:rPr>
                <a:t>原型评价</a:t>
              </a:r>
            </a:p>
          </p:txBody>
        </p:sp>
        <p:sp>
          <p:nvSpPr>
            <p:cNvPr id="66660" name="Text Box 100"/>
            <p:cNvSpPr txBox="1">
              <a:spLocks noChangeArrowheads="1"/>
            </p:cNvSpPr>
            <p:nvPr/>
          </p:nvSpPr>
          <p:spPr bwMode="auto">
            <a:xfrm>
              <a:off x="3030" y="3267"/>
              <a:ext cx="924" cy="322"/>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最终设计</a:t>
              </a:r>
            </a:p>
          </p:txBody>
        </p:sp>
        <p:sp>
          <p:nvSpPr>
            <p:cNvPr id="66661" name="Text Box 101"/>
            <p:cNvSpPr txBox="1">
              <a:spLocks noChangeArrowheads="1"/>
            </p:cNvSpPr>
            <p:nvPr/>
          </p:nvSpPr>
          <p:spPr bwMode="auto">
            <a:xfrm>
              <a:off x="3492" y="3750"/>
              <a:ext cx="924"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系统实现</a:t>
              </a:r>
            </a:p>
          </p:txBody>
        </p:sp>
        <p:sp>
          <p:nvSpPr>
            <p:cNvPr id="66662" name="AutoShape 102"/>
            <p:cNvSpPr>
              <a:spLocks noChangeArrowheads="1"/>
            </p:cNvSpPr>
            <p:nvPr/>
          </p:nvSpPr>
          <p:spPr bwMode="auto">
            <a:xfrm rot="1856971">
              <a:off x="2384" y="1984"/>
              <a:ext cx="462" cy="160"/>
            </a:xfrm>
            <a:prstGeom prst="curvedDownArrow">
              <a:avLst>
                <a:gd name="adj1" fmla="val 57391"/>
                <a:gd name="adj2" fmla="val 114783"/>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3" name="AutoShape 103"/>
            <p:cNvSpPr>
              <a:spLocks noChangeArrowheads="1"/>
            </p:cNvSpPr>
            <p:nvPr/>
          </p:nvSpPr>
          <p:spPr bwMode="auto">
            <a:xfrm rot="1856971">
              <a:off x="2938" y="2466"/>
              <a:ext cx="462" cy="160"/>
            </a:xfrm>
            <a:prstGeom prst="curvedDownArrow">
              <a:avLst>
                <a:gd name="adj1" fmla="val 57750"/>
                <a:gd name="adj2" fmla="val 115500"/>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4" name="AutoShape 104"/>
            <p:cNvSpPr>
              <a:spLocks noChangeArrowheads="1"/>
            </p:cNvSpPr>
            <p:nvPr/>
          </p:nvSpPr>
          <p:spPr bwMode="auto">
            <a:xfrm rot="1856971">
              <a:off x="3504" y="2929"/>
              <a:ext cx="462" cy="159"/>
            </a:xfrm>
            <a:prstGeom prst="curvedDownArrow">
              <a:avLst>
                <a:gd name="adj1" fmla="val 57750"/>
                <a:gd name="adj2" fmla="val 115500"/>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5" name="AutoShape 105"/>
            <p:cNvSpPr>
              <a:spLocks noChangeArrowheads="1"/>
            </p:cNvSpPr>
            <p:nvPr/>
          </p:nvSpPr>
          <p:spPr bwMode="auto">
            <a:xfrm rot="1856971">
              <a:off x="3954" y="3428"/>
              <a:ext cx="462" cy="162"/>
            </a:xfrm>
            <a:prstGeom prst="curvedDownArrow">
              <a:avLst>
                <a:gd name="adj1" fmla="val 57391"/>
                <a:gd name="adj2" fmla="val 114783"/>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6" name="Line 106"/>
            <p:cNvSpPr>
              <a:spLocks noChangeShapeType="1"/>
            </p:cNvSpPr>
            <p:nvPr/>
          </p:nvSpPr>
          <p:spPr bwMode="auto">
            <a:xfrm>
              <a:off x="2291" y="2627"/>
              <a:ext cx="0" cy="963"/>
            </a:xfrm>
            <a:prstGeom prst="line">
              <a:avLst/>
            </a:prstGeom>
            <a:noFill/>
            <a:ln w="12700">
              <a:solidFill>
                <a:schemeClr val="tx1">
                  <a:lumMod val="10000"/>
                </a:schemeClr>
              </a:solidFill>
              <a:prstDash val="dash"/>
              <a:round/>
              <a:headEnd/>
              <a:tailEnd/>
            </a:ln>
          </p:spPr>
          <p:txBody>
            <a:bodyPr/>
            <a:lstStyle/>
            <a:p>
              <a:pPr eaLnBrk="0" hangingPunct="0">
                <a:defRPr/>
              </a:pPr>
              <a:endParaRPr lang="zh-CN" altLang="en-US" b="1">
                <a:solidFill>
                  <a:schemeClr val="tx1">
                    <a:lumMod val="10000"/>
                  </a:schemeClr>
                </a:solidFill>
                <a:ea typeface="+mn-ea"/>
              </a:endParaRPr>
            </a:p>
          </p:txBody>
        </p:sp>
        <p:sp>
          <p:nvSpPr>
            <p:cNvPr id="66667" name="Line 107"/>
            <p:cNvSpPr>
              <a:spLocks noChangeShapeType="1"/>
            </p:cNvSpPr>
            <p:nvPr/>
          </p:nvSpPr>
          <p:spPr bwMode="auto">
            <a:xfrm flipH="1">
              <a:off x="1737" y="3589"/>
              <a:ext cx="554" cy="0"/>
            </a:xfrm>
            <a:prstGeom prst="line">
              <a:avLst/>
            </a:prstGeom>
            <a:noFill/>
            <a:ln w="12700">
              <a:solidFill>
                <a:schemeClr val="tx1">
                  <a:lumMod val="10000"/>
                </a:schemeClr>
              </a:solidFill>
              <a:prstDash val="dash"/>
              <a:round/>
              <a:headEnd/>
              <a:tailEnd/>
            </a:ln>
          </p:spPr>
          <p:txBody>
            <a:bodyPr/>
            <a:lstStyle/>
            <a:p>
              <a:pPr eaLnBrk="0" hangingPunct="0">
                <a:defRPr/>
              </a:pPr>
              <a:endParaRPr lang="zh-CN" altLang="en-US" b="1">
                <a:solidFill>
                  <a:schemeClr val="tx1">
                    <a:lumMod val="10000"/>
                  </a:schemeClr>
                </a:solidFill>
                <a:ea typeface="+mn-ea"/>
              </a:endParaRPr>
            </a:p>
          </p:txBody>
        </p:sp>
        <p:sp>
          <p:nvSpPr>
            <p:cNvPr id="66668" name="Line 108"/>
            <p:cNvSpPr>
              <a:spLocks noChangeShapeType="1"/>
            </p:cNvSpPr>
            <p:nvPr/>
          </p:nvSpPr>
          <p:spPr bwMode="auto">
            <a:xfrm flipV="1">
              <a:off x="1734" y="2144"/>
              <a:ext cx="0" cy="1445"/>
            </a:xfrm>
            <a:prstGeom prst="line">
              <a:avLst/>
            </a:prstGeom>
            <a:noFill/>
            <a:ln w="12700">
              <a:solidFill>
                <a:schemeClr val="tx1">
                  <a:lumMod val="10000"/>
                </a:schemeClr>
              </a:solidFill>
              <a:prstDash val="dash"/>
              <a:round/>
              <a:headEnd/>
              <a:tailEnd type="triangle" w="sm" len="med"/>
            </a:ln>
          </p:spPr>
          <p:txBody>
            <a:bodyPr/>
            <a:lstStyle/>
            <a:p>
              <a:pPr eaLnBrk="0" hangingPunct="0">
                <a:defRPr/>
              </a:pPr>
              <a:endParaRPr lang="zh-CN" altLang="en-US" b="1">
                <a:solidFill>
                  <a:schemeClr val="tx1">
                    <a:lumMod val="10000"/>
                  </a:schemeClr>
                </a:solidFill>
                <a:ea typeface="+mn-ea"/>
              </a:endParaRPr>
            </a:p>
          </p:txBody>
        </p:sp>
        <p:sp>
          <p:nvSpPr>
            <p:cNvPr id="66669" name="Text Box 109"/>
            <p:cNvSpPr txBox="1">
              <a:spLocks noChangeArrowheads="1"/>
            </p:cNvSpPr>
            <p:nvPr/>
          </p:nvSpPr>
          <p:spPr bwMode="auto">
            <a:xfrm>
              <a:off x="1550" y="3750"/>
              <a:ext cx="923" cy="320"/>
            </a:xfrm>
            <a:prstGeom prst="rect">
              <a:avLst/>
            </a:prstGeom>
            <a:noFill/>
            <a:ln w="12700">
              <a:solidFill>
                <a:schemeClr val="tx1">
                  <a:lumMod val="10000"/>
                </a:schemeClr>
              </a:solidFill>
              <a:miter lim="800000"/>
              <a:headEnd/>
              <a:tailEnd/>
            </a:ln>
          </p:spPr>
          <p:txBody>
            <a:bodyPr tIns="10800" bIns="10800"/>
            <a:lstStyle/>
            <a:p>
              <a:pPr algn="just" eaLnBrk="0" hangingPunct="0">
                <a:defRPr/>
              </a:pPr>
              <a:r>
                <a:rPr lang="zh-CN" altLang="en-US" sz="1800" b="1">
                  <a:solidFill>
                    <a:schemeClr val="tx1">
                      <a:lumMod val="10000"/>
                    </a:schemeClr>
                  </a:solidFill>
                  <a:ea typeface="宋体" charset="-122"/>
                </a:rPr>
                <a:t>用户反馈</a:t>
              </a:r>
            </a:p>
          </p:txBody>
        </p:sp>
      </p:grpSp>
      <p:sp>
        <p:nvSpPr>
          <p:cNvPr id="19" name="Text Box 1"/>
          <p:cNvSpPr txBox="1">
            <a:spLocks noChangeArrowheads="1"/>
          </p:cNvSpPr>
          <p:nvPr/>
        </p:nvSpPr>
        <p:spPr bwMode="auto">
          <a:xfrm>
            <a:off x="684827" y="879057"/>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快速原型法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2700797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55">
                                            <p:txEl>
                                              <p:pRg st="0" end="0"/>
                                            </p:txEl>
                                          </p:spTgt>
                                        </p:tgtEl>
                                        <p:attrNameLst>
                                          <p:attrName>style.visibility</p:attrName>
                                        </p:attrNameLst>
                                      </p:cBhvr>
                                      <p:to>
                                        <p:strVal val="visible"/>
                                      </p:to>
                                    </p:set>
                                    <p:animEffect transition="in" filter="wipe(left)">
                                      <p:cBhvr>
                                        <p:cTn id="7" dur="500"/>
                                        <p:tgtEl>
                                          <p:spTgt spid="666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655">
                                            <p:txEl>
                                              <p:pRg st="1" end="1"/>
                                            </p:txEl>
                                          </p:spTgt>
                                        </p:tgtEl>
                                        <p:attrNameLst>
                                          <p:attrName>style.visibility</p:attrName>
                                        </p:attrNameLst>
                                      </p:cBhvr>
                                      <p:to>
                                        <p:strVal val="visible"/>
                                      </p:to>
                                    </p:set>
                                    <p:animEffect transition="in" filter="wipe(left)">
                                      <p:cBhvr>
                                        <p:cTn id="10" dur="500"/>
                                        <p:tgtEl>
                                          <p:spTgt spid="666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908720"/>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lang="zh-CN" altLang="en-US" sz="2800" kern="1200" dirty="0">
                <a:solidFill>
                  <a:srgbClr val="006F53"/>
                </a:solidFill>
                <a:latin typeface="微软雅黑" pitchFamily="34" charset="-122"/>
                <a:ea typeface="微软雅黑" pitchFamily="34" charset="-122"/>
                <a:cs typeface="+mn-cs"/>
              </a:defRPr>
            </a:lvl1pPr>
            <a:lvl2pPr algn="l" rtl="0" eaLnBrk="1" fontAlgn="base" hangingPunct="1">
              <a:spcBef>
                <a:spcPct val="0"/>
              </a:spcBef>
              <a:spcAft>
                <a:spcPct val="0"/>
              </a:spcAft>
              <a:defRPr sz="20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20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20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marL="166688" indent="-163513">
              <a:spcAft>
                <a:spcPts val="60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sz="3800" b="1" dirty="0">
                <a:solidFill>
                  <a:schemeClr val="tx2"/>
                </a:solidFill>
                <a:latin typeface="黑体" pitchFamily="49" charset="-122"/>
                <a:ea typeface="黑体" pitchFamily="49" charset="-122"/>
              </a:rPr>
              <a:t>开发模型</a:t>
            </a:r>
            <a:r>
              <a:rPr lang="en-US" altLang="zh-CN" sz="3800" b="1" dirty="0">
                <a:solidFill>
                  <a:schemeClr val="tx2"/>
                </a:solidFill>
                <a:latin typeface="黑体" pitchFamily="49" charset="-122"/>
                <a:ea typeface="黑体" pitchFamily="49" charset="-122"/>
              </a:rPr>
              <a:t>---</a:t>
            </a:r>
            <a:r>
              <a:rPr lang="zh-CN" altLang="en-US" sz="3800" b="1" dirty="0" smtClean="0">
                <a:solidFill>
                  <a:schemeClr val="tx2"/>
                </a:solidFill>
                <a:latin typeface="黑体" pitchFamily="49" charset="-122"/>
                <a:ea typeface="黑体" pitchFamily="49" charset="-122"/>
                <a:cs typeface="+mj-cs"/>
              </a:rPr>
              <a:t>瀑布模型</a:t>
            </a:r>
            <a:r>
              <a:rPr lang="zh-CN" altLang="en-US" sz="3800" b="1" dirty="0">
                <a:solidFill>
                  <a:schemeClr val="tx2"/>
                </a:solidFill>
                <a:latin typeface="黑体" pitchFamily="49" charset="-122"/>
                <a:ea typeface="黑体" pitchFamily="49" charset="-122"/>
                <a:cs typeface="+mj-cs"/>
              </a:rPr>
              <a:t>分析</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08" y="2280150"/>
            <a:ext cx="3656981" cy="310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427531" y="1698109"/>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由来</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0" name="矩形 9"/>
          <p:cNvSpPr/>
          <p:nvPr/>
        </p:nvSpPr>
        <p:spPr>
          <a:xfrm>
            <a:off x="1426428" y="2803614"/>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smtClean="0">
                <a:ln w="11430"/>
                <a:solidFill>
                  <a:srgbClr val="FFC000"/>
                </a:solidFill>
                <a:effectLst>
                  <a:outerShdw blurRad="50800" dist="39000" dir="5460000" algn="tl">
                    <a:srgbClr val="000000">
                      <a:alpha val="38000"/>
                    </a:srgbClr>
                  </a:outerShdw>
                </a:effectLst>
                <a:latin typeface="微软雅黑" pitchFamily="34" charset="-122"/>
                <a:ea typeface="微软雅黑" pitchFamily="34" charset="-122"/>
              </a:rPr>
              <a:t>模样</a:t>
            </a:r>
            <a:endParaRPr lang="zh-CN" altLang="en-US" sz="3600" b="1" cap="none" spc="0" dirty="0">
              <a:ln w="11430"/>
              <a:solidFill>
                <a:srgbClr val="FFC00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1320249" y="5260573"/>
            <a:ext cx="2639782"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定义</a:t>
            </a:r>
            <a:r>
              <a:rPr lang="en-US" altLang="zh-CN"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&amp;</a:t>
            </a:r>
            <a:r>
              <a:rPr lang="zh-CN" altLang="en-US"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特点</a:t>
            </a:r>
            <a:endParaRPr lang="zh-CN" altLang="en-US" sz="36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5329188" y="5446965"/>
            <a:ext cx="157447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优缺点</a:t>
            </a:r>
            <a:endParaRPr lang="zh-CN" altLang="en-US" sz="36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7030439" y="2843009"/>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应用</a:t>
            </a:r>
            <a:endParaRPr lang="zh-CN" altLang="en-US" sz="36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8595150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bwMode="auto">
          <a:xfrm>
            <a:off x="3563888" y="1268760"/>
            <a:ext cx="3888208" cy="4968552"/>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4" name="标题 3"/>
          <p:cNvSpPr>
            <a:spLocks noGrp="1"/>
          </p:cNvSpPr>
          <p:nvPr>
            <p:ph type="title"/>
          </p:nvPr>
        </p:nvSpPr>
        <p:spPr/>
        <p:txBody>
          <a:bodyPr/>
          <a:lstStyle/>
          <a:p>
            <a:pPr marL="166688" indent="-163513" eaLnBrk="1" hangingPunct="1">
              <a:spcAft>
                <a:spcPts val="60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b="1" kern="1200" dirty="0">
                <a:latin typeface="黑体" pitchFamily="49" charset="-122"/>
                <a:ea typeface="黑体" pitchFamily="49" charset="-122"/>
                <a:cs typeface="+mn-cs"/>
              </a:rPr>
              <a:t>瀑布模型分析</a:t>
            </a:r>
            <a:r>
              <a:rPr lang="en-US" altLang="zh-CN" b="1" kern="1200" dirty="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由来</a:t>
            </a:r>
            <a:endParaRPr lang="zh-CN" altLang="en-US" b="1" kern="1200" dirty="0">
              <a:latin typeface="黑体" pitchFamily="49" charset="-122"/>
              <a:ea typeface="黑体" pitchFamily="49" charset="-122"/>
              <a:cs typeface="+mn-cs"/>
            </a:endParaRPr>
          </a:p>
        </p:txBody>
      </p:sp>
      <p:sp>
        <p:nvSpPr>
          <p:cNvPr id="12291" name="内容占位符 4"/>
          <p:cNvSpPr>
            <a:spLocks noGrp="1"/>
          </p:cNvSpPr>
          <p:nvPr>
            <p:ph idx="1"/>
          </p:nvPr>
        </p:nvSpPr>
        <p:spPr>
          <a:xfrm>
            <a:off x="683568" y="1196752"/>
            <a:ext cx="7666037" cy="4641850"/>
          </a:xfrm>
        </p:spPr>
        <p:txBody>
          <a:bodyPr/>
          <a:lstStyle/>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endParaRPr lang="en-US" altLang="zh-CN" dirty="0"/>
          </a:p>
        </p:txBody>
      </p:sp>
      <p:sp>
        <p:nvSpPr>
          <p:cNvPr id="2" name="矩形 1"/>
          <p:cNvSpPr/>
          <p:nvPr/>
        </p:nvSpPr>
        <p:spPr>
          <a:xfrm>
            <a:off x="6876256" y="1524014"/>
            <a:ext cx="110799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solidFill>
                  <a:srgbClr val="FF9966"/>
                </a:solidFill>
                <a:effectLst>
                  <a:outerShdw blurRad="50800" dist="39000" dir="5460000" algn="tl">
                    <a:srgbClr val="000000">
                      <a:alpha val="38000"/>
                    </a:srgbClr>
                  </a:outerShdw>
                </a:effectLst>
              </a:rPr>
              <a:t>1970</a:t>
            </a:r>
            <a:endParaRPr lang="zh-CN" altLang="en-US" sz="3600" b="1" cap="none" spc="0" dirty="0">
              <a:ln w="11430"/>
              <a:solidFill>
                <a:srgbClr val="FF9966"/>
              </a:solidFill>
              <a:effectLst>
                <a:outerShdw blurRad="50800" dist="39000" dir="5460000" algn="tl">
                  <a:srgbClr val="000000">
                    <a:alpha val="38000"/>
                  </a:srgbClr>
                </a:outerShdw>
              </a:effectLst>
            </a:endParaRPr>
          </a:p>
        </p:txBody>
      </p:sp>
      <p:sp>
        <p:nvSpPr>
          <p:cNvPr id="3" name="矩形 2"/>
          <p:cNvSpPr/>
          <p:nvPr/>
        </p:nvSpPr>
        <p:spPr>
          <a:xfrm>
            <a:off x="253746" y="4824526"/>
            <a:ext cx="3223895"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cap="none" spc="0" dirty="0" smtClean="0">
                <a:ln w="11430"/>
                <a:solidFill>
                  <a:srgbClr val="00B0F0"/>
                </a:solidFill>
                <a:effectLst>
                  <a:outerShdw blurRad="50800" dist="39000" dir="5460000" algn="tl">
                    <a:srgbClr val="000000">
                      <a:alpha val="38000"/>
                    </a:srgbClr>
                  </a:outerShdw>
                </a:effectLst>
              </a:rPr>
              <a:t>温斯顿</a:t>
            </a:r>
            <a:r>
              <a:rPr lang="en-US" altLang="zh-CN" sz="2800" b="1" cap="none" spc="0" dirty="0" smtClean="0">
                <a:ln w="11430"/>
                <a:solidFill>
                  <a:srgbClr val="00B0F0"/>
                </a:solidFill>
                <a:effectLst>
                  <a:outerShdw blurRad="50800" dist="39000" dir="5460000" algn="tl">
                    <a:srgbClr val="000000">
                      <a:alpha val="38000"/>
                    </a:srgbClr>
                  </a:outerShdw>
                </a:effectLst>
              </a:rPr>
              <a:t>•</a:t>
            </a:r>
            <a:r>
              <a:rPr lang="zh-CN" altLang="zh-CN" sz="2800" b="1" cap="none" spc="0" dirty="0" smtClean="0">
                <a:ln w="11430"/>
                <a:solidFill>
                  <a:srgbClr val="00B0F0"/>
                </a:solidFill>
                <a:effectLst>
                  <a:outerShdw blurRad="50800" dist="39000" dir="5460000" algn="tl">
                    <a:srgbClr val="000000">
                      <a:alpha val="38000"/>
                    </a:srgbClr>
                  </a:outerShdw>
                </a:effectLst>
              </a:rPr>
              <a:t>罗伊斯</a:t>
            </a:r>
            <a:endParaRPr lang="en-US" altLang="zh-CN" sz="2800" b="1" cap="none" spc="0" dirty="0" smtClean="0">
              <a:ln w="11430"/>
              <a:solidFill>
                <a:srgbClr val="00B0F0"/>
              </a:solidFill>
              <a:effectLst>
                <a:outerShdw blurRad="50800" dist="39000" dir="5460000" algn="tl">
                  <a:srgbClr val="000000">
                    <a:alpha val="38000"/>
                  </a:srgbClr>
                </a:outerShdw>
              </a:effectLst>
            </a:endParaRPr>
          </a:p>
          <a:p>
            <a:pPr algn="ctr"/>
            <a:r>
              <a:rPr lang="zh-CN" altLang="zh-CN" sz="2800" b="1" cap="none" spc="0" dirty="0" smtClean="0">
                <a:ln w="11430"/>
                <a:solidFill>
                  <a:srgbClr val="00B0F0"/>
                </a:solidFill>
                <a:effectLst>
                  <a:outerShdw blurRad="50800" dist="39000" dir="5460000" algn="tl">
                    <a:srgbClr val="000000">
                      <a:alpha val="38000"/>
                    </a:srgbClr>
                  </a:outerShdw>
                </a:effectLst>
              </a:rPr>
              <a:t>（</a:t>
            </a:r>
            <a:r>
              <a:rPr lang="en-US" altLang="zh-CN" sz="2800" b="1" cap="none" spc="0" dirty="0" smtClean="0">
                <a:ln w="11430"/>
                <a:solidFill>
                  <a:srgbClr val="00B0F0"/>
                </a:solidFill>
                <a:effectLst>
                  <a:outerShdw blurRad="50800" dist="39000" dir="5460000" algn="tl">
                    <a:srgbClr val="000000">
                      <a:alpha val="38000"/>
                    </a:srgbClr>
                  </a:outerShdw>
                </a:effectLst>
              </a:rPr>
              <a:t>Winston Royce</a:t>
            </a:r>
            <a:r>
              <a:rPr lang="zh-CN" altLang="zh-CN" sz="2800" b="1" cap="none" spc="0" dirty="0" smtClean="0">
                <a:ln w="11430"/>
                <a:solidFill>
                  <a:srgbClr val="00B0F0"/>
                </a:solidFill>
                <a:effectLst>
                  <a:outerShdw blurRad="50800" dist="39000" dir="5460000" algn="tl">
                    <a:srgbClr val="000000">
                      <a:alpha val="38000"/>
                    </a:srgbClr>
                  </a:outerShdw>
                </a:effectLst>
              </a:rPr>
              <a:t>）</a:t>
            </a:r>
            <a:endParaRPr lang="zh-CN" altLang="en-US" sz="2800" b="1" cap="none" spc="0" dirty="0">
              <a:ln w="11430"/>
              <a:solidFill>
                <a:srgbClr val="00B0F0"/>
              </a:solidFill>
              <a:effectLst>
                <a:outerShdw blurRad="50800" dist="39000" dir="5460000" algn="tl">
                  <a:srgbClr val="000000">
                    <a:alpha val="38000"/>
                  </a:srgbClr>
                </a:outerShdw>
              </a:effectLst>
            </a:endParaRPr>
          </a:p>
        </p:txBody>
      </p:sp>
      <p:sp>
        <p:nvSpPr>
          <p:cNvPr id="5" name="矩形 4"/>
          <p:cNvSpPr/>
          <p:nvPr/>
        </p:nvSpPr>
        <p:spPr>
          <a:xfrm>
            <a:off x="6311787" y="2530489"/>
            <a:ext cx="24994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solidFill>
                  <a:srgbClr val="FF0000"/>
                </a:solidFill>
                <a:effectLst>
                  <a:outerShdw blurRad="50800" dist="39000" dir="5460000" algn="tl">
                    <a:srgbClr val="000000">
                      <a:alpha val="38000"/>
                    </a:srgbClr>
                  </a:outerShdw>
                </a:effectLst>
              </a:rPr>
              <a:t>80</a:t>
            </a:r>
            <a:r>
              <a:rPr lang="zh-CN" altLang="zh-CN" sz="3600" b="1" cap="none" spc="0" dirty="0" smtClean="0">
                <a:ln w="11430"/>
                <a:solidFill>
                  <a:srgbClr val="FF0000"/>
                </a:solidFill>
                <a:effectLst>
                  <a:outerShdw blurRad="50800" dist="39000" dir="5460000" algn="tl">
                    <a:srgbClr val="000000">
                      <a:alpha val="38000"/>
                    </a:srgbClr>
                  </a:outerShdw>
                </a:effectLst>
              </a:rPr>
              <a:t>年代早期</a:t>
            </a:r>
            <a:endParaRPr lang="zh-CN" altLang="en-US" sz="3600" b="1" cap="none" spc="0" dirty="0">
              <a:ln w="11430"/>
              <a:solidFill>
                <a:srgbClr val="FF0000"/>
              </a:solidFill>
              <a:effectLst>
                <a:outerShdw blurRad="50800" dist="39000" dir="5460000" algn="tl">
                  <a:srgbClr val="000000">
                    <a:alpha val="38000"/>
                  </a:srgbClr>
                </a:outerShdw>
              </a:effectLst>
            </a:endParaRPr>
          </a:p>
        </p:txBody>
      </p:sp>
      <p:grpSp>
        <p:nvGrpSpPr>
          <p:cNvPr id="12" name="Group 18"/>
          <p:cNvGrpSpPr>
            <a:grpSpLocks/>
          </p:cNvGrpSpPr>
          <p:nvPr/>
        </p:nvGrpSpPr>
        <p:grpSpPr bwMode="auto">
          <a:xfrm>
            <a:off x="1331738" y="1413346"/>
            <a:ext cx="4753769" cy="4535934"/>
            <a:chOff x="1292" y="935"/>
            <a:chExt cx="3176" cy="2903"/>
          </a:xfrm>
        </p:grpSpPr>
        <p:sp>
          <p:nvSpPr>
            <p:cNvPr id="13" name="Rectangle 5"/>
            <p:cNvSpPr>
              <a:spLocks noChangeArrowheads="1"/>
            </p:cNvSpPr>
            <p:nvPr/>
          </p:nvSpPr>
          <p:spPr bwMode="auto">
            <a:xfrm>
              <a:off x="1292" y="935"/>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需求分析</a:t>
              </a:r>
            </a:p>
          </p:txBody>
        </p:sp>
        <p:sp>
          <p:nvSpPr>
            <p:cNvPr id="14" name="Rectangle 6"/>
            <p:cNvSpPr>
              <a:spLocks noChangeArrowheads="1"/>
            </p:cNvSpPr>
            <p:nvPr/>
          </p:nvSpPr>
          <p:spPr bwMode="auto">
            <a:xfrm>
              <a:off x="1655" y="1434"/>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系统设计</a:t>
              </a:r>
            </a:p>
          </p:txBody>
        </p:sp>
        <p:sp>
          <p:nvSpPr>
            <p:cNvPr id="15" name="Rectangle 7"/>
            <p:cNvSpPr>
              <a:spLocks noChangeArrowheads="1"/>
            </p:cNvSpPr>
            <p:nvPr/>
          </p:nvSpPr>
          <p:spPr bwMode="auto">
            <a:xfrm>
              <a:off x="2064" y="1933"/>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程序设计</a:t>
              </a:r>
            </a:p>
          </p:txBody>
        </p:sp>
        <p:sp>
          <p:nvSpPr>
            <p:cNvPr id="16" name="Rectangle 8"/>
            <p:cNvSpPr>
              <a:spLocks noChangeArrowheads="1"/>
            </p:cNvSpPr>
            <p:nvPr/>
          </p:nvSpPr>
          <p:spPr bwMode="auto">
            <a:xfrm>
              <a:off x="2472" y="2432"/>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编码</a:t>
              </a:r>
            </a:p>
          </p:txBody>
        </p:sp>
        <p:sp>
          <p:nvSpPr>
            <p:cNvPr id="17" name="Rectangle 9"/>
            <p:cNvSpPr>
              <a:spLocks noChangeArrowheads="1"/>
            </p:cNvSpPr>
            <p:nvPr/>
          </p:nvSpPr>
          <p:spPr bwMode="auto">
            <a:xfrm>
              <a:off x="2880" y="2931"/>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测试</a:t>
              </a:r>
            </a:p>
          </p:txBody>
        </p:sp>
        <p:sp>
          <p:nvSpPr>
            <p:cNvPr id="18" name="Rectangle 10"/>
            <p:cNvSpPr>
              <a:spLocks noChangeArrowheads="1"/>
            </p:cNvSpPr>
            <p:nvPr/>
          </p:nvSpPr>
          <p:spPr bwMode="auto">
            <a:xfrm>
              <a:off x="3334" y="3430"/>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运行及维护</a:t>
              </a:r>
            </a:p>
          </p:txBody>
        </p:sp>
        <p:sp>
          <p:nvSpPr>
            <p:cNvPr id="19" name="Freeform 11"/>
            <p:cNvSpPr>
              <a:spLocks/>
            </p:cNvSpPr>
            <p:nvPr/>
          </p:nvSpPr>
          <p:spPr bwMode="auto">
            <a:xfrm>
              <a:off x="1292" y="1344"/>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4"/>
            <p:cNvSpPr>
              <a:spLocks/>
            </p:cNvSpPr>
            <p:nvPr/>
          </p:nvSpPr>
          <p:spPr bwMode="auto">
            <a:xfrm>
              <a:off x="1701" y="1842"/>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5"/>
            <p:cNvSpPr>
              <a:spLocks/>
            </p:cNvSpPr>
            <p:nvPr/>
          </p:nvSpPr>
          <p:spPr bwMode="auto">
            <a:xfrm>
              <a:off x="2109" y="2341"/>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16"/>
            <p:cNvSpPr>
              <a:spLocks/>
            </p:cNvSpPr>
            <p:nvPr/>
          </p:nvSpPr>
          <p:spPr bwMode="auto">
            <a:xfrm>
              <a:off x="2517" y="2840"/>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7"/>
            <p:cNvSpPr>
              <a:spLocks/>
            </p:cNvSpPr>
            <p:nvPr/>
          </p:nvSpPr>
          <p:spPr bwMode="auto">
            <a:xfrm>
              <a:off x="2971" y="3339"/>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 name="Rectangle 24"/>
          <p:cNvSpPr>
            <a:spLocks noChangeArrowheads="1"/>
          </p:cNvSpPr>
          <p:nvPr/>
        </p:nvSpPr>
        <p:spPr bwMode="auto">
          <a:xfrm>
            <a:off x="3154447" y="1479683"/>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（需求说明书）</a:t>
            </a:r>
          </a:p>
        </p:txBody>
      </p:sp>
      <p:sp>
        <p:nvSpPr>
          <p:cNvPr id="25" name="Rectangle 25"/>
          <p:cNvSpPr>
            <a:spLocks noChangeArrowheads="1"/>
          </p:cNvSpPr>
          <p:nvPr/>
        </p:nvSpPr>
        <p:spPr bwMode="auto">
          <a:xfrm>
            <a:off x="3662880" y="2205509"/>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（系统设计书）</a:t>
            </a:r>
          </a:p>
        </p:txBody>
      </p:sp>
      <p:sp>
        <p:nvSpPr>
          <p:cNvPr id="26" name="Rectangle 26"/>
          <p:cNvSpPr>
            <a:spLocks noChangeArrowheads="1"/>
          </p:cNvSpPr>
          <p:nvPr/>
        </p:nvSpPr>
        <p:spPr bwMode="auto">
          <a:xfrm>
            <a:off x="4283819" y="2997671"/>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（程序设计书）</a:t>
            </a:r>
          </a:p>
        </p:txBody>
      </p:sp>
      <p:sp>
        <p:nvSpPr>
          <p:cNvPr id="27" name="Rectangle 27"/>
          <p:cNvSpPr>
            <a:spLocks noChangeArrowheads="1"/>
          </p:cNvSpPr>
          <p:nvPr/>
        </p:nvSpPr>
        <p:spPr bwMode="auto">
          <a:xfrm>
            <a:off x="4859958" y="3789834"/>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（程序清单）</a:t>
            </a:r>
          </a:p>
        </p:txBody>
      </p:sp>
      <p:sp>
        <p:nvSpPr>
          <p:cNvPr id="28" name="Rectangle 28"/>
          <p:cNvSpPr>
            <a:spLocks noChangeArrowheads="1"/>
          </p:cNvSpPr>
          <p:nvPr/>
        </p:nvSpPr>
        <p:spPr bwMode="auto">
          <a:xfrm>
            <a:off x="5507658" y="4581996"/>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（测试报告）</a:t>
            </a:r>
          </a:p>
        </p:txBody>
      </p:sp>
      <p:sp>
        <p:nvSpPr>
          <p:cNvPr id="29" name="Rectangle 29"/>
          <p:cNvSpPr>
            <a:spLocks noChangeArrowheads="1"/>
          </p:cNvSpPr>
          <p:nvPr/>
        </p:nvSpPr>
        <p:spPr bwMode="auto">
          <a:xfrm>
            <a:off x="6228383" y="5374159"/>
            <a:ext cx="172799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（维护报告，</a:t>
            </a:r>
          </a:p>
          <a:p>
            <a:pPr algn="ctr"/>
            <a:r>
              <a:rPr lang="zh-CN" altLang="en-US" sz="2000" b="1" dirty="0" smtClean="0">
                <a:ea typeface="华文中宋" pitchFamily="2" charset="-122"/>
              </a:rPr>
              <a:t>改进的系统）</a:t>
            </a:r>
            <a:endParaRPr lang="zh-CN" altLang="en-US" sz="2000" b="1" dirty="0">
              <a:ea typeface="华文中宋" pitchFamily="2" charset="-122"/>
            </a:endParaRPr>
          </a:p>
        </p:txBody>
      </p:sp>
    </p:spTree>
    <p:extLst>
      <p:ext uri="{BB962C8B-B14F-4D97-AF65-F5344CB8AC3E}">
        <p14:creationId xmlns:p14="http://schemas.microsoft.com/office/powerpoint/2010/main" val="42865511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5" presetClass="exit" presetSubtype="10" fill="hold" grpId="1" nodeType="withEffect">
                                  <p:stCondLst>
                                    <p:cond delay="0"/>
                                  </p:stCondLst>
                                  <p:childTnLst>
                                    <p:animEffect transition="out" filter="checkerboard(across)">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5" presetClass="exit" presetSubtype="10" fill="hold" grpId="1" nodeType="withEffect">
                                  <p:stCondLst>
                                    <p:cond delay="0"/>
                                  </p:stCondLst>
                                  <p:childTnLst>
                                    <p:animEffect transition="out" filter="checkerboard(across)">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模型实例</a:t>
            </a:r>
          </a:p>
        </p:txBody>
      </p:sp>
      <p:sp>
        <p:nvSpPr>
          <p:cNvPr id="3" name="内容占位符 2"/>
          <p:cNvSpPr>
            <a:spLocks noGrp="1"/>
          </p:cNvSpPr>
          <p:nvPr>
            <p:ph idx="1"/>
          </p:nvPr>
        </p:nvSpPr>
        <p:spPr>
          <a:xfrm>
            <a:off x="251174" y="2386888"/>
            <a:ext cx="8001000" cy="4267200"/>
          </a:xfrm>
        </p:spPr>
        <p:txBody>
          <a:bodyPr/>
          <a:lstStyle/>
          <a:p>
            <a:endParaRPr lang="zh-CN" altLang="en-US" dirty="0"/>
          </a:p>
        </p:txBody>
      </p:sp>
      <p:pic>
        <p:nvPicPr>
          <p:cNvPr id="5" name="Picture 3"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54" y="999793"/>
            <a:ext cx="3322758" cy="2741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231" y="999793"/>
            <a:ext cx="4355977" cy="25551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9231" y="3901083"/>
            <a:ext cx="4467225" cy="2466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991280"/>
            <a:ext cx="3210099" cy="2376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885238"/>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14</a:t>
            </a:fld>
            <a:endParaRPr lang="en-US" altLang="zh-CN"/>
          </a:p>
        </p:txBody>
      </p:sp>
      <p:pic>
        <p:nvPicPr>
          <p:cNvPr id="5" name="Picture 3"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16" y="764704"/>
            <a:ext cx="7128792" cy="58812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63331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15</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7716572" cy="396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bwMode="auto">
          <a:xfrm>
            <a:off x="727075" y="4572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b="1" kern="1200" smtClean="0">
                <a:latin typeface="黑体" pitchFamily="49" charset="-122"/>
                <a:ea typeface="黑体" pitchFamily="49" charset="-122"/>
                <a:cs typeface="+mn-cs"/>
              </a:rPr>
              <a:t>瀑布模型分析（续）</a:t>
            </a:r>
            <a:r>
              <a:rPr lang="en-US" altLang="zh-CN" b="1" kern="1200" smtClean="0">
                <a:latin typeface="黑体" pitchFamily="49" charset="-122"/>
                <a:ea typeface="黑体" pitchFamily="49" charset="-122"/>
                <a:cs typeface="+mn-cs"/>
              </a:rPr>
              <a:t>——</a:t>
            </a:r>
            <a:r>
              <a:rPr lang="zh-CN" altLang="en-US" b="1" kern="1200" smtClean="0">
                <a:latin typeface="黑体" pitchFamily="49" charset="-122"/>
                <a:ea typeface="黑体" pitchFamily="49" charset="-122"/>
                <a:cs typeface="+mn-cs"/>
              </a:rPr>
              <a:t>模型实例</a:t>
            </a:r>
            <a:endParaRPr lang="zh-CN" altLang="en-US" b="1" kern="1200" dirty="0">
              <a:latin typeface="黑体" pitchFamily="49" charset="-122"/>
              <a:ea typeface="黑体" pitchFamily="49" charset="-122"/>
              <a:cs typeface="+mn-cs"/>
            </a:endParaRPr>
          </a:p>
        </p:txBody>
      </p:sp>
    </p:spTree>
    <p:extLst>
      <p:ext uri="{BB962C8B-B14F-4D97-AF65-F5344CB8AC3E}">
        <p14:creationId xmlns:p14="http://schemas.microsoft.com/office/powerpoint/2010/main" val="2894711479"/>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16</a:t>
            </a:fld>
            <a:endParaRPr lang="en-US" altLang="zh-CN"/>
          </a:p>
        </p:txBody>
      </p:sp>
    </p:spTree>
    <p:extLst>
      <p:ext uri="{BB962C8B-B14F-4D97-AF65-F5344CB8AC3E}">
        <p14:creationId xmlns:p14="http://schemas.microsoft.com/office/powerpoint/2010/main" val="1291341099"/>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17</a:t>
            </a:fld>
            <a:endParaRPr lang="en-US" altLang="zh-CN"/>
          </a:p>
        </p:txBody>
      </p:sp>
    </p:spTree>
    <p:extLst>
      <p:ext uri="{BB962C8B-B14F-4D97-AF65-F5344CB8AC3E}">
        <p14:creationId xmlns:p14="http://schemas.microsoft.com/office/powerpoint/2010/main" val="4027618206"/>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定义及特点</a:t>
            </a:r>
            <a:endParaRPr b="1" kern="1200" dirty="0">
              <a:latin typeface="黑体" pitchFamily="49" charset="-122"/>
              <a:ea typeface="黑体" pitchFamily="49" charset="-122"/>
              <a:cs typeface="+mn-cs"/>
            </a:endParaRPr>
          </a:p>
        </p:txBody>
      </p:sp>
      <p:sp>
        <p:nvSpPr>
          <p:cNvPr id="22531" name="内容占位符 2"/>
          <p:cNvSpPr>
            <a:spLocks noGrp="1"/>
          </p:cNvSpPr>
          <p:nvPr>
            <p:ph idx="1"/>
          </p:nvPr>
        </p:nvSpPr>
        <p:spPr/>
        <p:txBody>
          <a:bodyPr/>
          <a:lstStyle/>
          <a:p>
            <a:r>
              <a:rPr kumimoji="1" lang="zh-CN" altLang="en-US" b="1" dirty="0" smtClean="0"/>
              <a:t>瀑布模型</a:t>
            </a:r>
            <a:endParaRPr kumimoji="1" lang="en-US" altLang="zh-CN" b="1" dirty="0" smtClean="0"/>
          </a:p>
          <a:p>
            <a:pPr marL="1090612" lvl="1" indent="-457200"/>
            <a:r>
              <a:rPr lang="zh-CN" altLang="en-US" b="1" dirty="0"/>
              <a:t>如同瀑布流水，逐级下落。</a:t>
            </a:r>
            <a:r>
              <a:rPr lang="en-US" altLang="zh-CN" b="1" dirty="0"/>
              <a:t>——</a:t>
            </a:r>
            <a:r>
              <a:rPr lang="zh-CN" altLang="en-US" b="1" dirty="0"/>
              <a:t>样式</a:t>
            </a:r>
            <a:endParaRPr lang="en-US" altLang="zh-CN" b="1" dirty="0"/>
          </a:p>
          <a:p>
            <a:pPr marL="1090612" lvl="1" indent="-457200"/>
            <a:r>
              <a:rPr lang="zh-CN" altLang="en-US" b="1" dirty="0"/>
              <a:t>将软件生存周期各活动规定为依线性顺序联接的若干阶段的模型。</a:t>
            </a:r>
            <a:endParaRPr lang="en-US" altLang="zh-CN" b="1" dirty="0"/>
          </a:p>
          <a:p>
            <a:pPr marL="1090612" lvl="1" indent="-457200"/>
            <a:r>
              <a:rPr lang="zh-CN" altLang="en-US" b="1" dirty="0"/>
              <a:t>包括需求分析、概要设计、详细设计、编码、测试和维护等阶段。</a:t>
            </a:r>
            <a:endParaRPr lang="en-US" altLang="zh-CN" b="1" dirty="0"/>
          </a:p>
          <a:p>
            <a:pPr marL="0" indent="0">
              <a:buNone/>
            </a:pPr>
            <a:endParaRPr lang="en-US" altLang="zh-CN" dirty="0" smtClean="0"/>
          </a:p>
        </p:txBody>
      </p:sp>
      <p:sp>
        <p:nvSpPr>
          <p:cNvPr id="3" name="矩形 2"/>
          <p:cNvSpPr/>
          <p:nvPr/>
        </p:nvSpPr>
        <p:spPr>
          <a:xfrm>
            <a:off x="1160994" y="3862789"/>
            <a:ext cx="2037737" cy="646331"/>
          </a:xfrm>
          <a:prstGeom prst="rect">
            <a:avLst/>
          </a:prstGeom>
          <a:noFill/>
        </p:spPr>
        <p:txBody>
          <a:bodyPr wrap="none" lIns="91440" tIns="45720" rIns="91440" bIns="45720">
            <a:spAutoFit/>
          </a:bodyPr>
          <a:lstStyle/>
          <a:p>
            <a:pPr marL="0" lvl="1" algn="ctr"/>
            <a:r>
              <a:rPr lang="zh-CN" altLang="en-US" sz="3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rPr>
              <a:t>线性严格</a:t>
            </a:r>
            <a:endParaRPr lang="en-US" altLang="zh-CN" sz="36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endParaRPr>
          </a:p>
        </p:txBody>
      </p:sp>
      <p:sp>
        <p:nvSpPr>
          <p:cNvPr id="7" name="矩形 6"/>
          <p:cNvSpPr/>
          <p:nvPr/>
        </p:nvSpPr>
        <p:spPr>
          <a:xfrm>
            <a:off x="2300567" y="4798893"/>
            <a:ext cx="2037737" cy="646331"/>
          </a:xfrm>
          <a:prstGeom prst="rect">
            <a:avLst/>
          </a:prstGeom>
          <a:noFill/>
        </p:spPr>
        <p:txBody>
          <a:bodyPr wrap="none" lIns="91440" tIns="45720" rIns="91440" bIns="45720">
            <a:spAutoFit/>
          </a:bodyPr>
          <a:lstStyle/>
          <a:p>
            <a:pPr marL="0" lvl="1" algn="ctr"/>
            <a:r>
              <a:rPr lang="zh-CN" altLang="en-US" sz="3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rPr>
              <a:t>结果影响</a:t>
            </a:r>
            <a:endParaRPr lang="en-US" altLang="zh-CN" sz="36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8927">
            <a:off x="4530264" y="3134179"/>
            <a:ext cx="3574747" cy="25922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7744829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wipe(down)">
                                      <p:cBhvr>
                                        <p:cTn id="13" dur="500"/>
                                        <p:tgtEl>
                                          <p:spTgt spid="2253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1"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3"/>
                                        </p:tgtEl>
                                        <p:attrNameLst>
                                          <p:attrName>r</p:attrName>
                                        </p:attrNameLst>
                                      </p:cBhvr>
                                    </p:animRot>
                                    <p:animRot by="-240000">
                                      <p:cBhvr>
                                        <p:cTn id="30" dur="200" fill="hold">
                                          <p:stCondLst>
                                            <p:cond delay="200"/>
                                          </p:stCondLst>
                                        </p:cTn>
                                        <p:tgtEl>
                                          <p:spTgt spid="3"/>
                                        </p:tgtEl>
                                        <p:attrNameLst>
                                          <p:attrName>r</p:attrName>
                                        </p:attrNameLst>
                                      </p:cBhvr>
                                    </p:animRot>
                                    <p:animRot by="240000">
                                      <p:cBhvr>
                                        <p:cTn id="31" dur="200" fill="hold">
                                          <p:stCondLst>
                                            <p:cond delay="400"/>
                                          </p:stCondLst>
                                        </p:cTn>
                                        <p:tgtEl>
                                          <p:spTgt spid="3"/>
                                        </p:tgtEl>
                                        <p:attrNameLst>
                                          <p:attrName>r</p:attrName>
                                        </p:attrNameLst>
                                      </p:cBhvr>
                                    </p:animRot>
                                    <p:animRot by="-240000">
                                      <p:cBhvr>
                                        <p:cTn id="32" dur="200" fill="hold">
                                          <p:stCondLst>
                                            <p:cond delay="600"/>
                                          </p:stCondLst>
                                        </p:cTn>
                                        <p:tgtEl>
                                          <p:spTgt spid="3"/>
                                        </p:tgtEl>
                                        <p:attrNameLst>
                                          <p:attrName>r</p:attrName>
                                        </p:attrNameLst>
                                      </p:cBhvr>
                                    </p:animRot>
                                    <p:animRot by="120000">
                                      <p:cBhvr>
                                        <p:cTn id="33" dur="200" fill="hold">
                                          <p:stCondLst>
                                            <p:cond delay="800"/>
                                          </p:stCondLst>
                                        </p:cTn>
                                        <p:tgtEl>
                                          <p:spTgt spid="3"/>
                                        </p:tgtEl>
                                        <p:attrNameLst>
                                          <p:attrName>r</p:attrName>
                                        </p:attrNameLst>
                                      </p:cBhvr>
                                    </p:animRot>
                                  </p:childTnLst>
                                </p:cTn>
                              </p:par>
                              <p:par>
                                <p:cTn id="34" presetID="32" presetClass="emph" presetSubtype="0" fill="hold" grpId="0" nodeType="withEffect">
                                  <p:stCondLst>
                                    <p:cond delay="0"/>
                                  </p:stCondLst>
                                  <p:childTnLst>
                                    <p:animRot by="120000">
                                      <p:cBhvr>
                                        <p:cTn id="35" dur="100" fill="hold">
                                          <p:stCondLst>
                                            <p:cond delay="0"/>
                                          </p:stCondLst>
                                        </p:cTn>
                                        <p:tgtEl>
                                          <p:spTgt spid="7"/>
                                        </p:tgtEl>
                                        <p:attrNameLst>
                                          <p:attrName>r</p:attrName>
                                        </p:attrNameLst>
                                      </p:cBhvr>
                                    </p:animRot>
                                    <p:animRot by="-240000">
                                      <p:cBhvr>
                                        <p:cTn id="36" dur="200" fill="hold">
                                          <p:stCondLst>
                                            <p:cond delay="200"/>
                                          </p:stCondLst>
                                        </p:cTn>
                                        <p:tgtEl>
                                          <p:spTgt spid="7"/>
                                        </p:tgtEl>
                                        <p:attrNameLst>
                                          <p:attrName>r</p:attrName>
                                        </p:attrNameLst>
                                      </p:cBhvr>
                                    </p:animRot>
                                    <p:animRot by="240000">
                                      <p:cBhvr>
                                        <p:cTn id="37" dur="200" fill="hold">
                                          <p:stCondLst>
                                            <p:cond delay="400"/>
                                          </p:stCondLst>
                                        </p:cTn>
                                        <p:tgtEl>
                                          <p:spTgt spid="7"/>
                                        </p:tgtEl>
                                        <p:attrNameLst>
                                          <p:attrName>r</p:attrName>
                                        </p:attrNameLst>
                                      </p:cBhvr>
                                    </p:animRot>
                                    <p:animRot by="-240000">
                                      <p:cBhvr>
                                        <p:cTn id="38" dur="200" fill="hold">
                                          <p:stCondLst>
                                            <p:cond delay="600"/>
                                          </p:stCondLst>
                                        </p:cTn>
                                        <p:tgtEl>
                                          <p:spTgt spid="7"/>
                                        </p:tgtEl>
                                        <p:attrNameLst>
                                          <p:attrName>r</p:attrName>
                                        </p:attrNameLst>
                                      </p:cBhvr>
                                    </p:animRot>
                                    <p:animRot by="120000">
                                      <p:cBhvr>
                                        <p:cTn id="39"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优点</a:t>
            </a:r>
            <a:endParaRPr b="1" kern="1200" dirty="0">
              <a:latin typeface="黑体" pitchFamily="49" charset="-122"/>
              <a:ea typeface="黑体" pitchFamily="49" charset="-122"/>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8927">
            <a:off x="5215577" y="3872249"/>
            <a:ext cx="3574747" cy="25922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3" name="内容占位符 2"/>
          <p:cNvSpPr>
            <a:spLocks noGrp="1"/>
          </p:cNvSpPr>
          <p:nvPr>
            <p:ph idx="1"/>
          </p:nvPr>
        </p:nvSpPr>
        <p:spPr>
          <a:xfrm>
            <a:off x="539552" y="2103930"/>
            <a:ext cx="3600400" cy="4641850"/>
          </a:xfrm>
        </p:spPr>
        <p:txBody>
          <a:bodyPr/>
          <a:lstStyle/>
          <a:p>
            <a:r>
              <a:rPr kumimoji="1" lang="zh-CN" altLang="en-US" b="1" dirty="0"/>
              <a:t>易理解</a:t>
            </a:r>
            <a:endParaRPr kumimoji="1" lang="en-US" altLang="zh-CN" b="1" dirty="0"/>
          </a:p>
          <a:p>
            <a:r>
              <a:rPr kumimoji="1" lang="zh-CN" altLang="en-US" b="1" dirty="0"/>
              <a:t>阶段性</a:t>
            </a:r>
            <a:endParaRPr kumimoji="1" lang="en-US" altLang="zh-CN" b="1" dirty="0"/>
          </a:p>
          <a:p>
            <a:r>
              <a:rPr kumimoji="1" lang="zh-CN" altLang="en-US" b="1" dirty="0"/>
              <a:t>强调需求分析</a:t>
            </a:r>
            <a:endParaRPr kumimoji="1" lang="en-US" altLang="zh-CN" b="1" dirty="0"/>
          </a:p>
          <a:p>
            <a:r>
              <a:rPr kumimoji="1" lang="zh-CN" altLang="en-US" b="1" dirty="0"/>
              <a:t>明确测试阶段</a:t>
            </a:r>
            <a:endParaRPr kumimoji="1" lang="en-US" altLang="zh-CN" b="1" dirty="0"/>
          </a:p>
          <a:p>
            <a:r>
              <a:rPr kumimoji="1" lang="zh-CN" altLang="en-US" b="1" dirty="0"/>
              <a:t>提供了一套模板</a:t>
            </a:r>
            <a:endParaRPr kumimoji="1" lang="en-US" altLang="zh-CN" b="1" dirty="0"/>
          </a:p>
          <a:p>
            <a:pPr marL="469900" lvl="1" indent="-469900">
              <a:buFont typeface="Wingdings" pitchFamily="2" charset="2"/>
              <a:buChar char="o"/>
            </a:pPr>
            <a:endParaRPr kumimoji="1" lang="zh-CN" altLang="en-US" sz="3000" b="1" dirty="0">
              <a:cs typeface="+mn-cs"/>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143" y="1916832"/>
            <a:ext cx="3255807" cy="24106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927002636"/>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10</a:t>
            </a:r>
            <a:r>
              <a:rPr lang="zh-CN" altLang="en-US" b="1" dirty="0" smtClean="0">
                <a:latin typeface="黑体" pitchFamily="49" charset="-122"/>
                <a:ea typeface="黑体" pitchFamily="49" charset="-122"/>
              </a:rPr>
              <a:t>章  测试过程管理（补充）</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了解</a:t>
            </a:r>
            <a:r>
              <a:rPr lang="zh-CN" altLang="en-US" b="1" dirty="0"/>
              <a:t>常见的软件开发模型</a:t>
            </a:r>
            <a:endParaRPr lang="en-US" altLang="zh-CN" b="1" dirty="0"/>
          </a:p>
          <a:p>
            <a:pPr lvl="1" eaLnBrk="1" hangingPunct="1">
              <a:lnSpc>
                <a:spcPct val="150000"/>
              </a:lnSpc>
              <a:defRPr/>
            </a:pPr>
            <a:r>
              <a:rPr lang="zh-CN" altLang="en-US" b="1" dirty="0"/>
              <a:t>理解瀑布模型的内涵及优缺点</a:t>
            </a:r>
            <a:endParaRPr lang="en-US" altLang="zh-CN"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smtClean="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缺点</a:t>
            </a:r>
            <a:endParaRPr b="1" kern="1200" dirty="0">
              <a:latin typeface="黑体" pitchFamily="49" charset="-122"/>
              <a:ea typeface="黑体" pitchFamily="49" charset="-122"/>
              <a:cs typeface="+mn-cs"/>
            </a:endParaRPr>
          </a:p>
        </p:txBody>
      </p:sp>
      <p:sp>
        <p:nvSpPr>
          <p:cNvPr id="3" name="内容占位符 2"/>
          <p:cNvSpPr>
            <a:spLocks noGrp="1"/>
          </p:cNvSpPr>
          <p:nvPr>
            <p:ph idx="1"/>
          </p:nvPr>
        </p:nvSpPr>
        <p:spPr/>
        <p:txBody>
          <a:bodyPr/>
          <a:lstStyle/>
          <a:p>
            <a:r>
              <a:rPr lang="zh-CN" altLang="en-US" b="1" dirty="0" smtClean="0">
                <a:latin typeface="+mn-ea"/>
              </a:rPr>
              <a:t>线性严格</a:t>
            </a:r>
            <a:r>
              <a:rPr lang="en-US" altLang="zh-CN" b="1" dirty="0" smtClean="0">
                <a:latin typeface="+mn-ea"/>
              </a:rPr>
              <a:t>——</a:t>
            </a:r>
            <a:r>
              <a:rPr lang="zh-CN" altLang="en-US" b="1" dirty="0" smtClean="0">
                <a:latin typeface="+mn-ea"/>
              </a:rPr>
              <a:t>成果</a:t>
            </a:r>
            <a:r>
              <a:rPr lang="zh-CN" altLang="en-US" b="1" dirty="0">
                <a:latin typeface="+mn-ea"/>
              </a:rPr>
              <a:t>晚出</a:t>
            </a:r>
            <a:r>
              <a:rPr lang="en-US" altLang="zh-CN" b="1" dirty="0">
                <a:latin typeface="+mn-ea"/>
              </a:rPr>
              <a:t>——</a:t>
            </a:r>
            <a:r>
              <a:rPr lang="zh-CN" altLang="en-US" b="1" dirty="0" smtClean="0">
                <a:latin typeface="+mn-ea"/>
              </a:rPr>
              <a:t>风险</a:t>
            </a:r>
            <a:endParaRPr lang="en-US" altLang="zh-CN" b="1" dirty="0" smtClean="0">
              <a:latin typeface="+mn-ea"/>
            </a:endParaRPr>
          </a:p>
          <a:p>
            <a:r>
              <a:rPr lang="zh-CN" altLang="en-US" b="1" dirty="0">
                <a:latin typeface="+mn-ea"/>
              </a:rPr>
              <a:t>阶段</a:t>
            </a:r>
            <a:r>
              <a:rPr lang="zh-CN" altLang="en-US" b="1" dirty="0" smtClean="0">
                <a:latin typeface="+mn-ea"/>
              </a:rPr>
              <a:t>固定</a:t>
            </a:r>
            <a:r>
              <a:rPr lang="en-US" altLang="zh-CN" b="1" dirty="0" smtClean="0">
                <a:latin typeface="+mn-ea"/>
              </a:rPr>
              <a:t>——</a:t>
            </a:r>
            <a:r>
              <a:rPr lang="zh-CN" altLang="en-US" b="1" dirty="0" smtClean="0">
                <a:latin typeface="+mn-ea"/>
              </a:rPr>
              <a:t>反复</a:t>
            </a:r>
            <a:r>
              <a:rPr lang="en-US" altLang="zh-CN" b="1" dirty="0" smtClean="0">
                <a:latin typeface="+mn-ea"/>
              </a:rPr>
              <a:t>&amp;</a:t>
            </a:r>
            <a:r>
              <a:rPr lang="zh-CN" altLang="en-US" b="1" dirty="0" smtClean="0">
                <a:latin typeface="+mn-ea"/>
              </a:rPr>
              <a:t>迭代</a:t>
            </a:r>
            <a:r>
              <a:rPr lang="en-US" altLang="zh-CN" b="1" dirty="0" smtClean="0">
                <a:latin typeface="+mn-ea"/>
              </a:rPr>
              <a:t>——</a:t>
            </a:r>
            <a:r>
              <a:rPr lang="zh-CN" altLang="en-US" b="1" dirty="0">
                <a:latin typeface="+mn-ea"/>
              </a:rPr>
              <a:t>灵活性</a:t>
            </a:r>
            <a:endParaRPr lang="en-US" altLang="zh-CN" b="1" dirty="0" smtClean="0">
              <a:latin typeface="+mn-ea"/>
            </a:endParaRPr>
          </a:p>
          <a:p>
            <a:r>
              <a:rPr lang="zh-CN" altLang="en-US" b="1" dirty="0">
                <a:latin typeface="+mn-ea"/>
              </a:rPr>
              <a:t>单次需求</a:t>
            </a:r>
            <a:r>
              <a:rPr lang="en-US" altLang="zh-CN" b="1" dirty="0">
                <a:latin typeface="+mn-ea"/>
              </a:rPr>
              <a:t>——</a:t>
            </a:r>
            <a:r>
              <a:rPr lang="zh-CN" altLang="en-US" b="1" dirty="0">
                <a:latin typeface="+mn-ea"/>
              </a:rPr>
              <a:t>需求变更</a:t>
            </a:r>
            <a:r>
              <a:rPr lang="en-US" altLang="zh-CN" b="1" dirty="0">
                <a:latin typeface="+mn-ea"/>
              </a:rPr>
              <a:t>——</a:t>
            </a:r>
            <a:r>
              <a:rPr lang="zh-CN" altLang="en-US" b="1" dirty="0">
                <a:latin typeface="+mn-ea"/>
              </a:rPr>
              <a:t>适应性</a:t>
            </a:r>
            <a:endParaRPr lang="en-US" altLang="zh-CN" b="1" dirty="0">
              <a:latin typeface="+mn-ea"/>
            </a:endParaRPr>
          </a:p>
          <a:p>
            <a:r>
              <a:rPr lang="zh-CN" altLang="en-US" b="1" dirty="0" smtClean="0">
                <a:latin typeface="+mn-ea"/>
              </a:rPr>
              <a:t>测试滞后</a:t>
            </a:r>
            <a:r>
              <a:rPr lang="en-US" altLang="zh-CN" b="1" dirty="0" smtClean="0">
                <a:latin typeface="+mn-ea"/>
              </a:rPr>
              <a:t>——</a:t>
            </a:r>
            <a:r>
              <a:rPr lang="zh-CN" altLang="en-US" b="1" dirty="0" smtClean="0">
                <a:latin typeface="+mn-ea"/>
              </a:rPr>
              <a:t>缺陷晚查</a:t>
            </a:r>
            <a:r>
              <a:rPr lang="en-US" altLang="zh-CN" b="1" dirty="0" smtClean="0">
                <a:latin typeface="+mn-ea"/>
              </a:rPr>
              <a:t>——</a:t>
            </a:r>
            <a:r>
              <a:rPr lang="zh-CN" altLang="en-US" b="1" dirty="0" smtClean="0">
                <a:latin typeface="+mn-ea"/>
              </a:rPr>
              <a:t>代价</a:t>
            </a:r>
            <a:endParaRPr lang="en-US" altLang="zh-CN" b="1" dirty="0" smtClean="0">
              <a:latin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861048"/>
            <a:ext cx="3574747"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267387"/>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实际应用</a:t>
            </a:r>
            <a:endParaRPr b="1" kern="1200" dirty="0">
              <a:latin typeface="黑体" pitchFamily="49" charset="-122"/>
              <a:ea typeface="黑体" pitchFamily="49" charset="-122"/>
              <a:cs typeface="+mn-cs"/>
            </a:endParaRPr>
          </a:p>
        </p:txBody>
      </p:sp>
      <p:sp>
        <p:nvSpPr>
          <p:cNvPr id="22531" name="内容占位符 2"/>
          <p:cNvSpPr>
            <a:spLocks noGrp="1"/>
          </p:cNvSpPr>
          <p:nvPr>
            <p:ph idx="1"/>
          </p:nvPr>
        </p:nvSpPr>
        <p:spPr/>
        <p:txBody>
          <a:bodyPr/>
          <a:lstStyle/>
          <a:p>
            <a:r>
              <a:rPr kumimoji="1" lang="zh-CN" altLang="en-US" dirty="0" smtClean="0"/>
              <a:t>适用场合</a:t>
            </a:r>
            <a:endParaRPr kumimoji="1" lang="en-US" altLang="zh-CN" dirty="0" smtClean="0"/>
          </a:p>
          <a:p>
            <a:pPr lvl="1"/>
            <a:r>
              <a:rPr lang="zh-CN" altLang="en-US" dirty="0" smtClean="0"/>
              <a:t>功能</a:t>
            </a:r>
            <a:r>
              <a:rPr lang="zh-CN" altLang="en-US" dirty="0"/>
              <a:t>、</a:t>
            </a:r>
            <a:r>
              <a:rPr lang="zh-CN" altLang="en-US" dirty="0" smtClean="0"/>
              <a:t>性能</a:t>
            </a:r>
            <a:r>
              <a:rPr lang="zh-CN" altLang="en-US" dirty="0"/>
              <a:t>明确</a:t>
            </a:r>
            <a:r>
              <a:rPr lang="zh-CN" altLang="en-US" dirty="0" smtClean="0"/>
              <a:t>完整</a:t>
            </a:r>
            <a:endParaRPr lang="en-US" altLang="zh-CN" dirty="0" smtClean="0"/>
          </a:p>
          <a:p>
            <a:pPr lvl="1"/>
            <a:r>
              <a:rPr lang="zh-CN" altLang="en-US" dirty="0" smtClean="0"/>
              <a:t>需求固定，无重大变动</a:t>
            </a:r>
            <a:endParaRPr lang="en-US" altLang="zh-CN" dirty="0"/>
          </a:p>
          <a:p>
            <a:pPr lvl="1"/>
            <a:endParaRPr lang="en-US" altLang="zh-CN" b="1" dirty="0" smtClean="0">
              <a:solidFill>
                <a:schemeClr val="tx2">
                  <a:lumMod val="75000"/>
                </a:schemeClr>
              </a:solidFill>
              <a:ea typeface="华文中宋" pitchFamily="2" charset="-122"/>
            </a:endParaRPr>
          </a:p>
          <a:p>
            <a:pPr marL="168275" lvl="1" indent="0">
              <a:buNone/>
            </a:pPr>
            <a:endParaRPr lang="zh-CN" altLang="en-US" dirty="0">
              <a:solidFill>
                <a:srgbClr val="FF0000"/>
              </a:solidFill>
            </a:endParaRPr>
          </a:p>
          <a:p>
            <a:pPr marL="0" indent="0">
              <a:buNone/>
            </a:pPr>
            <a:endParaRPr lang="en-US" altLang="zh-CN" dirty="0" smtClean="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772816"/>
            <a:ext cx="25527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979712" y="3305913"/>
            <a:ext cx="203773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操作系统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1489191" y="4437112"/>
            <a:ext cx="34275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数据库管理系统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401127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 name="图片 47" descr="1.3_clip_image004_0000.jpg"/>
          <p:cNvPicPr>
            <a:picLocks noChangeAspect="1"/>
          </p:cNvPicPr>
          <p:nvPr/>
        </p:nvPicPr>
        <p:blipFill>
          <a:blip r:embed="rId3" cstate="print"/>
          <a:stretch>
            <a:fillRect/>
          </a:stretch>
        </p:blipFill>
        <p:spPr>
          <a:xfrm>
            <a:off x="972912" y="1182347"/>
            <a:ext cx="7253187" cy="4628493"/>
          </a:xfrm>
          <a:prstGeom prst="rect">
            <a:avLst/>
          </a:prstGeom>
        </p:spPr>
      </p:pic>
      <p:sp>
        <p:nvSpPr>
          <p:cNvPr id="5" name="Text Box 1"/>
          <p:cNvSpPr txBox="1">
            <a:spLocks noChangeArrowheads="1"/>
          </p:cNvSpPr>
          <p:nvPr/>
        </p:nvSpPr>
        <p:spPr bwMode="auto">
          <a:xfrm>
            <a:off x="938260" y="503057"/>
            <a:ext cx="6300421"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螺旋模型法</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续</a:t>
            </a:r>
            <a:r>
              <a:rPr lang="en-US" altLang="zh-CN" sz="3800" b="1" dirty="0">
                <a:solidFill>
                  <a:schemeClr val="tx2"/>
                </a:solidFill>
                <a:latin typeface="黑体" pitchFamily="49" charset="-122"/>
                <a:ea typeface="黑体" pitchFamily="49" charset="-122"/>
                <a:cs typeface="+mj-cs"/>
              </a:rPr>
              <a:t>)</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49643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395536" y="1712376"/>
            <a:ext cx="8435789" cy="4931477"/>
          </a:xfrm>
        </p:spPr>
        <p:txBody>
          <a:bodyPr/>
          <a:lstStyle/>
          <a:p>
            <a:pPr algn="just" eaLnBrk="1" hangingPunct="1"/>
            <a:r>
              <a:rPr lang="zh-CN" altLang="en-US" sz="3400" b="1" dirty="0"/>
              <a:t>螺旋模型法</a:t>
            </a:r>
          </a:p>
          <a:p>
            <a:pPr lvl="1"/>
            <a:r>
              <a:rPr lang="zh-CN" altLang="en-US" b="1" dirty="0"/>
              <a:t>每一螺旋（开发阶段）包括5个步骤：</a:t>
            </a:r>
            <a:endParaRPr lang="en-US" altLang="zh-CN" b="1" dirty="0"/>
          </a:p>
          <a:p>
            <a:pPr marL="800100" lvl="1" indent="-166688">
              <a:buFont typeface="黑体" pitchFamily="2" charset="-122"/>
              <a:buChar char="-"/>
            </a:pPr>
            <a:endParaRPr lang="en-US" altLang="zh-CN" sz="2000" dirty="0" smtClean="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pPr marL="800100" lvl="1" indent="-166688">
              <a:buFont typeface="黑体" pitchFamily="2" charset="-122"/>
              <a:buChar char="-"/>
            </a:pPr>
            <a:r>
              <a:rPr lang="zh-CN" altLang="en-US" sz="2000" dirty="0" smtClean="0">
                <a:solidFill>
                  <a:schemeClr val="tx1"/>
                </a:solidFill>
                <a:cs typeface="+mn-cs"/>
              </a:rPr>
              <a:t>优点</a:t>
            </a:r>
            <a:r>
              <a:rPr lang="zh-CN" altLang="en-US" sz="2000" dirty="0">
                <a:solidFill>
                  <a:schemeClr val="tx1"/>
                </a:solidFill>
                <a:cs typeface="+mn-cs"/>
              </a:rPr>
              <a:t>：严格的全过程风险管理；强调各开发阶段的质量；提供机会评估项目是否有价值继续下去。</a:t>
            </a:r>
            <a:r>
              <a:rPr lang="en-US" altLang="zh-CN" sz="2000" dirty="0">
                <a:solidFill>
                  <a:schemeClr val="tx1"/>
                </a:solidFill>
                <a:cs typeface="+mn-cs"/>
              </a:rPr>
              <a:t>(</a:t>
            </a:r>
            <a:r>
              <a:rPr lang="zh-CN" altLang="en-US" sz="2000" dirty="0">
                <a:solidFill>
                  <a:schemeClr val="tx1"/>
                </a:solidFill>
                <a:cs typeface="+mn-cs"/>
              </a:rPr>
              <a:t>发现问题早</a:t>
            </a:r>
            <a:r>
              <a:rPr lang="en-US" altLang="zh-CN" sz="2000" dirty="0">
                <a:solidFill>
                  <a:schemeClr val="tx1"/>
                </a:solidFill>
                <a:cs typeface="+mn-cs"/>
              </a:rPr>
              <a:t>)</a:t>
            </a:r>
            <a:endParaRPr lang="zh-CN" altLang="en-US" sz="2000" dirty="0">
              <a:solidFill>
                <a:schemeClr val="tx1"/>
              </a:solidFill>
              <a:cs typeface="+mn-cs"/>
            </a:endParaRPr>
          </a:p>
        </p:txBody>
      </p:sp>
      <p:grpSp>
        <p:nvGrpSpPr>
          <p:cNvPr id="4" name="Group 3"/>
          <p:cNvGrpSpPr>
            <a:grpSpLocks/>
          </p:cNvGrpSpPr>
          <p:nvPr/>
        </p:nvGrpSpPr>
        <p:grpSpPr bwMode="auto">
          <a:xfrm>
            <a:off x="4428430" y="2597933"/>
            <a:ext cx="4464050" cy="3711387"/>
            <a:chOff x="295" y="579"/>
            <a:chExt cx="2812" cy="4613"/>
          </a:xfrm>
        </p:grpSpPr>
        <p:sp>
          <p:nvSpPr>
            <p:cNvPr id="5" name="AutoShape 4"/>
            <p:cNvSpPr>
              <a:spLocks noChangeArrowheads="1"/>
            </p:cNvSpPr>
            <p:nvPr/>
          </p:nvSpPr>
          <p:spPr bwMode="auto">
            <a:xfrm rot="17502404">
              <a:off x="-690" y="2062"/>
              <a:ext cx="4613" cy="1647"/>
            </a:xfrm>
            <a:prstGeom prst="rightArrow">
              <a:avLst>
                <a:gd name="adj1" fmla="val 59065"/>
                <a:gd name="adj2" fmla="val 35713"/>
              </a:avLst>
            </a:prstGeom>
            <a:solidFill>
              <a:srgbClr val="E0DEA0"/>
            </a:solidFill>
            <a:ln w="19050" algn="ctr">
              <a:noFill/>
              <a:miter lim="800000"/>
              <a:headEnd/>
              <a:tailEnd/>
            </a:ln>
            <a:effectLst/>
          </p:spPr>
          <p:txBody>
            <a:bodyPr wrap="none" lIns="360000"/>
            <a:lstStyle/>
            <a:p>
              <a:endParaRPr lang="zh-CN" altLang="en-US"/>
            </a:p>
          </p:txBody>
        </p:sp>
        <p:sp>
          <p:nvSpPr>
            <p:cNvPr id="6" name="Rectangle 6"/>
            <p:cNvSpPr>
              <a:spLocks noChangeArrowheads="1"/>
            </p:cNvSpPr>
            <p:nvPr/>
          </p:nvSpPr>
          <p:spPr bwMode="auto">
            <a:xfrm>
              <a:off x="1429" y="845"/>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确定下阶段方法</a:t>
              </a:r>
              <a:endParaRPr lang="ja-JP" altLang="en-US" sz="2000" b="1" dirty="0">
                <a:solidFill>
                  <a:schemeClr val="tx1">
                    <a:lumMod val="10000"/>
                  </a:schemeClr>
                </a:solidFill>
              </a:endParaRPr>
            </a:p>
          </p:txBody>
        </p:sp>
        <p:sp>
          <p:nvSpPr>
            <p:cNvPr id="7" name="Rectangle 10"/>
            <p:cNvSpPr>
              <a:spLocks noChangeArrowheads="1"/>
            </p:cNvSpPr>
            <p:nvPr/>
          </p:nvSpPr>
          <p:spPr bwMode="auto">
            <a:xfrm>
              <a:off x="1066" y="1661"/>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计划下一阶段</a:t>
              </a:r>
              <a:endParaRPr lang="ja-JP" altLang="en-US" sz="2000" b="1" dirty="0">
                <a:solidFill>
                  <a:schemeClr val="tx1">
                    <a:lumMod val="10000"/>
                  </a:schemeClr>
                </a:solidFill>
                <a:ea typeface="標楷體" pitchFamily="65" charset="-120"/>
              </a:endParaRPr>
            </a:p>
          </p:txBody>
        </p:sp>
        <p:sp>
          <p:nvSpPr>
            <p:cNvPr id="8" name="Rectangle 14"/>
            <p:cNvSpPr>
              <a:spLocks noChangeArrowheads="1"/>
            </p:cNvSpPr>
            <p:nvPr/>
          </p:nvSpPr>
          <p:spPr bwMode="auto">
            <a:xfrm>
              <a:off x="703" y="2478"/>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本阶段的开发和测试</a:t>
              </a:r>
              <a:endParaRPr lang="ja-JP" altLang="en-US" sz="2000" b="1" dirty="0">
                <a:solidFill>
                  <a:schemeClr val="tx1">
                    <a:lumMod val="10000"/>
                  </a:schemeClr>
                </a:solidFill>
                <a:ea typeface="標楷體" pitchFamily="65" charset="-120"/>
              </a:endParaRPr>
            </a:p>
          </p:txBody>
        </p:sp>
        <p:sp>
          <p:nvSpPr>
            <p:cNvPr id="9" name="Rectangle 18"/>
            <p:cNvSpPr>
              <a:spLocks noChangeArrowheads="1"/>
            </p:cNvSpPr>
            <p:nvPr/>
          </p:nvSpPr>
          <p:spPr bwMode="auto">
            <a:xfrm>
              <a:off x="295" y="3294"/>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评估方案，解决风险</a:t>
              </a:r>
              <a:endParaRPr lang="ja-JP" altLang="en-US" sz="2000" b="1" dirty="0">
                <a:solidFill>
                  <a:schemeClr val="tx1">
                    <a:lumMod val="10000"/>
                  </a:schemeClr>
                </a:solidFill>
                <a:ea typeface="標楷體" pitchFamily="65" charset="-120"/>
              </a:endParaRPr>
            </a:p>
          </p:txBody>
        </p:sp>
      </p:grpSp>
      <p:sp>
        <p:nvSpPr>
          <p:cNvPr id="10" name="Rectangle 18"/>
          <p:cNvSpPr>
            <a:spLocks noChangeArrowheads="1"/>
          </p:cNvSpPr>
          <p:nvPr/>
        </p:nvSpPr>
        <p:spPr bwMode="auto">
          <a:xfrm>
            <a:off x="4067944" y="5420067"/>
            <a:ext cx="2585293" cy="60122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确定目标，选择方案</a:t>
            </a:r>
            <a:endParaRPr lang="ja-JP" altLang="en-US" sz="2000" b="1" dirty="0">
              <a:solidFill>
                <a:schemeClr val="tx1">
                  <a:lumMod val="10000"/>
                </a:schemeClr>
              </a:solidFill>
              <a:ea typeface="標楷體" pitchFamily="65" charset="-120"/>
            </a:endParaRPr>
          </a:p>
        </p:txBody>
      </p:sp>
      <p:sp>
        <p:nvSpPr>
          <p:cNvPr id="12" name="Text Box 1"/>
          <p:cNvSpPr txBox="1">
            <a:spLocks noChangeArrowheads="1"/>
          </p:cNvSpPr>
          <p:nvPr/>
        </p:nvSpPr>
        <p:spPr bwMode="auto">
          <a:xfrm>
            <a:off x="467544" y="877502"/>
            <a:ext cx="6300421"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螺旋模型法</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续</a:t>
            </a:r>
            <a:r>
              <a:rPr lang="en-US" altLang="zh-CN" sz="3800" b="1" dirty="0">
                <a:solidFill>
                  <a:schemeClr val="tx2"/>
                </a:solidFill>
                <a:latin typeface="黑体" pitchFamily="49" charset="-122"/>
                <a:ea typeface="黑体" pitchFamily="49" charset="-122"/>
                <a:cs typeface="+mj-cs"/>
              </a:rPr>
              <a:t>)</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1903838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Effect transition="in" filter="wipe(left)">
                                      <p:cBhvr>
                                        <p:cTn id="7" dur="500"/>
                                        <p:tgtEl>
                                          <p:spTgt spid="143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12" end="12"/>
                                            </p:txEl>
                                          </p:spTgt>
                                        </p:tgtEl>
                                        <p:attrNameLst>
                                          <p:attrName>style.visibility</p:attrName>
                                        </p:attrNameLst>
                                      </p:cBhvr>
                                      <p:to>
                                        <p:strVal val="visible"/>
                                      </p:to>
                                    </p:set>
                                    <p:animEffect transition="in" filter="wipe(left)">
                                      <p:cBhvr>
                                        <p:cTn id="18" dur="500"/>
                                        <p:tgtEl>
                                          <p:spTgt spid="143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980728"/>
            <a:ext cx="7738119" cy="407988"/>
          </a:xfrm>
        </p:spPr>
        <p:txBody>
          <a:bodyPr/>
          <a:lstStyle/>
          <a:p>
            <a:pPr marL="166688" indent="-163513" eaLnBrk="1" hangingPunct="1">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pPr>
            <a:r>
              <a:rPr lang="zh-CN" altLang="en-US" b="1" dirty="0">
                <a:latin typeface="黑体" pitchFamily="49" charset="-122"/>
                <a:ea typeface="黑体" pitchFamily="49" charset="-122"/>
              </a:rPr>
              <a:t>敏捷开发</a:t>
            </a:r>
            <a:r>
              <a:rPr lang="en-US" altLang="zh-CN" b="1" dirty="0">
                <a:latin typeface="黑体" pitchFamily="49" charset="-122"/>
                <a:ea typeface="黑体" pitchFamily="49" charset="-122"/>
              </a:rPr>
              <a:t>(Agile development)</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611560" y="1598240"/>
            <a:ext cx="8244408" cy="4999112"/>
          </a:xfrm>
        </p:spPr>
        <p:txBody>
          <a:bodyPr/>
          <a:lstStyle/>
          <a:p>
            <a:pPr>
              <a:lnSpc>
                <a:spcPct val="100000"/>
              </a:lnSpc>
            </a:pPr>
            <a:r>
              <a:rPr lang="zh-CN" altLang="en-US" sz="2400" b="1" dirty="0">
                <a:latin typeface="+mn-ea"/>
              </a:rPr>
              <a:t>以人为核心、迭代、</a:t>
            </a:r>
            <a:r>
              <a:rPr lang="zh-CN" altLang="en-US" sz="2400" b="1" dirty="0" smtClean="0">
                <a:latin typeface="+mn-ea"/>
              </a:rPr>
              <a:t>循序渐进</a:t>
            </a:r>
            <a:r>
              <a:rPr lang="zh-CN" altLang="en-US" sz="2400" b="1" dirty="0">
                <a:latin typeface="+mn-ea"/>
              </a:rPr>
              <a:t>的开发</a:t>
            </a:r>
            <a:r>
              <a:rPr lang="zh-CN" altLang="en-US" sz="2400" b="1" dirty="0" smtClean="0">
                <a:latin typeface="+mn-ea"/>
              </a:rPr>
              <a:t>方法</a:t>
            </a:r>
            <a:endParaRPr lang="en-US" altLang="zh-CN" sz="2400" b="1" dirty="0" smtClean="0">
              <a:latin typeface="+mn-ea"/>
            </a:endParaRPr>
          </a:p>
          <a:p>
            <a:pPr marL="0" indent="0">
              <a:lnSpc>
                <a:spcPct val="100000"/>
              </a:lnSpc>
              <a:buNone/>
            </a:pPr>
            <a:r>
              <a:rPr lang="zh-CN" altLang="en-US" sz="2400" b="1" dirty="0">
                <a:latin typeface="+mn-ea"/>
              </a:rPr>
              <a:t>包括：</a:t>
            </a:r>
            <a:r>
              <a:rPr lang="en-US" altLang="zh-CN" sz="2400" b="1" dirty="0">
                <a:latin typeface="+mn-ea"/>
              </a:rPr>
              <a:t>Scrum</a:t>
            </a:r>
            <a:r>
              <a:rPr lang="zh-CN" altLang="en-US" sz="2400" b="1" dirty="0">
                <a:latin typeface="+mn-ea"/>
              </a:rPr>
              <a:t>，</a:t>
            </a:r>
            <a:r>
              <a:rPr lang="en-US" altLang="zh-CN" sz="2400" b="1" dirty="0">
                <a:latin typeface="+mn-ea"/>
              </a:rPr>
              <a:t>Crystal Clear,</a:t>
            </a:r>
            <a:r>
              <a:rPr lang="zh-CN" altLang="en-US" sz="2400" b="1" dirty="0">
                <a:latin typeface="+mn-ea"/>
              </a:rPr>
              <a:t>特征驱动软件开发（</a:t>
            </a:r>
            <a:r>
              <a:rPr lang="en-US" altLang="zh-CN" sz="2400" b="1" dirty="0">
                <a:latin typeface="+mn-ea"/>
              </a:rPr>
              <a:t>Feature Driven Development</a:t>
            </a:r>
            <a:r>
              <a:rPr lang="zh-CN" altLang="en-US" sz="2400" b="1" dirty="0">
                <a:latin typeface="+mn-ea"/>
              </a:rPr>
              <a:t>），自适应软件开发</a:t>
            </a:r>
          </a:p>
          <a:p>
            <a:pPr marL="0" indent="0">
              <a:lnSpc>
                <a:spcPct val="100000"/>
              </a:lnSpc>
              <a:buNone/>
            </a:pPr>
            <a:r>
              <a:rPr lang="en-US" altLang="zh-CN" sz="2400" b="1" dirty="0">
                <a:latin typeface="+mn-ea"/>
              </a:rPr>
              <a:t>(Adaptive Software Development)</a:t>
            </a:r>
            <a:r>
              <a:rPr lang="zh-CN" altLang="en-US" sz="2400" b="1" dirty="0" smtClean="0">
                <a:latin typeface="+mn-ea"/>
              </a:rPr>
              <a:t>，极限</a:t>
            </a:r>
            <a:r>
              <a:rPr lang="zh-CN" altLang="en-US" sz="2400" b="1" dirty="0">
                <a:latin typeface="+mn-ea"/>
              </a:rPr>
              <a:t>编程</a:t>
            </a:r>
            <a:r>
              <a:rPr lang="en-US" altLang="zh-CN" sz="2400" b="1" dirty="0">
                <a:latin typeface="+mn-ea"/>
              </a:rPr>
              <a:t>(</a:t>
            </a:r>
            <a:r>
              <a:rPr lang="en-US" altLang="zh-CN" sz="2400" b="1" dirty="0" err="1">
                <a:latin typeface="+mn-ea"/>
              </a:rPr>
              <a:t>eXtreme</a:t>
            </a:r>
            <a:r>
              <a:rPr lang="en-US" altLang="zh-CN" sz="2400" b="1" dirty="0">
                <a:latin typeface="+mn-ea"/>
              </a:rPr>
              <a:t> </a:t>
            </a:r>
            <a:r>
              <a:rPr lang="en-US" altLang="zh-CN" sz="2400" b="1" dirty="0" smtClean="0">
                <a:latin typeface="+mn-ea"/>
              </a:rPr>
              <a:t>Programming)</a:t>
            </a:r>
          </a:p>
          <a:p>
            <a:r>
              <a:rPr lang="zh-CN" altLang="en-US" sz="2400" b="1" dirty="0" smtClean="0">
                <a:latin typeface="+mn-ea"/>
              </a:rPr>
              <a:t>敏捷</a:t>
            </a:r>
            <a:r>
              <a:rPr lang="zh-CN" altLang="en-US" sz="2400" b="1" dirty="0">
                <a:latin typeface="+mn-ea"/>
              </a:rPr>
              <a:t>宣言</a:t>
            </a:r>
            <a:endParaRPr lang="en-US" altLang="zh-CN" sz="2400" b="1" dirty="0">
              <a:latin typeface="+mn-ea"/>
            </a:endParaRPr>
          </a:p>
          <a:p>
            <a:pPr marL="0" indent="0">
              <a:buNone/>
            </a:pPr>
            <a:r>
              <a:rPr lang="zh-CN" altLang="en-US" sz="2400" b="1" dirty="0" smtClean="0">
                <a:latin typeface="+mn-ea"/>
              </a:rPr>
              <a:t>人和交互重于过程和工具</a:t>
            </a:r>
            <a:endParaRPr lang="en-US" altLang="zh-CN" sz="2400" b="1" dirty="0">
              <a:latin typeface="+mn-ea"/>
            </a:endParaRPr>
          </a:p>
          <a:p>
            <a:pPr marL="0" indent="0">
              <a:buNone/>
            </a:pPr>
            <a:r>
              <a:rPr lang="zh-CN" altLang="en-US" sz="2400" b="1" dirty="0" smtClean="0">
                <a:latin typeface="+mn-ea"/>
              </a:rPr>
              <a:t>可以工作的软件重于求全责备的文档</a:t>
            </a:r>
            <a:endParaRPr lang="en-US" altLang="zh-CN" sz="2400" b="1" dirty="0" smtClean="0">
              <a:latin typeface="+mn-ea"/>
            </a:endParaRPr>
          </a:p>
          <a:p>
            <a:pPr marL="0" indent="0">
              <a:buNone/>
            </a:pPr>
            <a:r>
              <a:rPr lang="zh-CN" altLang="en-US" sz="2400" b="1" dirty="0" smtClean="0">
                <a:latin typeface="+mn-ea"/>
              </a:rPr>
              <a:t>客户合作重于合同谈判</a:t>
            </a:r>
            <a:endParaRPr lang="en-US" altLang="zh-CN" sz="2400" b="1" dirty="0" smtClean="0">
              <a:latin typeface="+mn-ea"/>
            </a:endParaRPr>
          </a:p>
          <a:p>
            <a:pPr marL="0" indent="0">
              <a:buNone/>
            </a:pPr>
            <a:r>
              <a:rPr lang="zh-CN" altLang="en-US" sz="2400" b="1" dirty="0" smtClean="0">
                <a:latin typeface="+mn-ea"/>
              </a:rPr>
              <a:t>随时应对变化重于循规蹈矩　 </a:t>
            </a:r>
            <a:endParaRPr lang="en-US" altLang="zh-CN" sz="2400" b="1" dirty="0" smtClean="0">
              <a:latin typeface="+mn-ea"/>
            </a:endParaRPr>
          </a:p>
          <a:p>
            <a:r>
              <a:rPr lang="zh-CN" altLang="en-US" sz="2400" b="1" dirty="0" smtClean="0">
                <a:latin typeface="+mn-ea"/>
              </a:rPr>
              <a:t>核心</a:t>
            </a:r>
            <a:r>
              <a:rPr lang="zh-CN" altLang="en-US" sz="2400" b="1" dirty="0">
                <a:latin typeface="+mn-ea"/>
              </a:rPr>
              <a:t>价值观：沟通，简单，反馈，勇气，尊重</a:t>
            </a:r>
            <a:endParaRPr lang="en-US" altLang="zh-CN" sz="2400" b="1" dirty="0">
              <a:latin typeface="+mn-ea"/>
            </a:endParaRPr>
          </a:p>
        </p:txBody>
      </p:sp>
    </p:spTree>
    <p:extLst>
      <p:ext uri="{BB962C8B-B14F-4D97-AF65-F5344CB8AC3E}">
        <p14:creationId xmlns:p14="http://schemas.microsoft.com/office/powerpoint/2010/main" val="2049496498"/>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61443" name="内容占位符 2"/>
          <p:cNvSpPr>
            <a:spLocks noGrp="1"/>
          </p:cNvSpPr>
          <p:nvPr>
            <p:ph idx="1"/>
          </p:nvPr>
        </p:nvSpPr>
        <p:spPr/>
        <p:txBody>
          <a:bodyPr/>
          <a:lstStyle/>
          <a:p>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FE06C3E-09C7-4533-B002-A276390B2DC0}"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10</a:t>
            </a:r>
            <a:r>
              <a:rPr lang="zh-CN" altLang="en-US" b="1" dirty="0" smtClean="0">
                <a:latin typeface="黑体" pitchFamily="49" charset="-122"/>
                <a:ea typeface="黑体" pitchFamily="49" charset="-122"/>
              </a:rPr>
              <a:t>章  测试过程管理（补充）</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软件开发</a:t>
            </a:r>
            <a:r>
              <a:rPr lang="zh-CN" altLang="en-US" sz="3100" b="1" dirty="0"/>
              <a:t>模型概述</a:t>
            </a:r>
            <a:endParaRPr lang="en-US" altLang="zh-CN" sz="3100" b="1" dirty="0"/>
          </a:p>
          <a:p>
            <a:pPr lvl="1" eaLnBrk="1" hangingPunct="1"/>
            <a:r>
              <a:rPr lang="zh-CN" altLang="en-US" sz="3100" b="1" dirty="0"/>
              <a:t>开发模型分析</a:t>
            </a:r>
            <a:endParaRPr lang="en-US" altLang="zh-CN" sz="3100" b="1" dirty="0"/>
          </a:p>
          <a:p>
            <a:pPr lvl="1" eaLnBrk="1" hangingPunct="1"/>
            <a:endParaRPr lang="en-US" altLang="zh-CN" sz="3100" b="1"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软件开发模型概述</a:t>
            </a:r>
          </a:p>
        </p:txBody>
      </p:sp>
      <p:sp>
        <p:nvSpPr>
          <p:cNvPr id="3" name="内容占位符 2"/>
          <p:cNvSpPr>
            <a:spLocks noGrp="1"/>
          </p:cNvSpPr>
          <p:nvPr>
            <p:ph idx="1"/>
          </p:nvPr>
        </p:nvSpPr>
        <p:spPr>
          <a:xfrm>
            <a:off x="539552" y="1772816"/>
            <a:ext cx="6048672" cy="3921770"/>
          </a:xfrm>
        </p:spPr>
        <p:txBody>
          <a:bodyPr/>
          <a:lstStyle/>
          <a:p>
            <a:pPr algn="just" eaLnBrk="1" hangingPunct="1"/>
            <a:r>
              <a:rPr lang="zh-CN" altLang="en-US" sz="3400" b="1" dirty="0"/>
              <a:t>什么是模型？</a:t>
            </a:r>
            <a:endParaRPr lang="en-US" altLang="zh-CN" sz="3400" b="1" dirty="0"/>
          </a:p>
          <a:p>
            <a:pPr lvl="1"/>
            <a:r>
              <a:rPr lang="zh-CN" altLang="en-US" b="1" dirty="0"/>
              <a:t>模型是所研究的系统、过程、事物或</a:t>
            </a:r>
            <a:r>
              <a:rPr lang="zh-CN" altLang="en-US" b="1" dirty="0">
                <a:solidFill>
                  <a:srgbClr val="C00000"/>
                </a:solidFill>
              </a:rPr>
              <a:t>概念的</a:t>
            </a:r>
            <a:r>
              <a:rPr lang="zh-CN" altLang="en-US" b="1" dirty="0"/>
              <a:t>一种表达形式，也可指根据实验、图样放大或缩小而制作的样品，一般用于展览或实验或铸造机器零件等用的模子。</a:t>
            </a:r>
            <a:endParaRPr lang="en-US" altLang="zh-CN" b="1" dirty="0"/>
          </a:p>
          <a:p>
            <a:pPr algn="just" eaLnBrk="1" hangingPunct="1"/>
            <a:r>
              <a:rPr lang="zh-CN" altLang="en-US" sz="3400" b="1" dirty="0"/>
              <a:t>什么是开发模型？</a:t>
            </a:r>
            <a:endParaRPr lang="en-US" altLang="zh-CN" sz="3400" b="1" dirty="0"/>
          </a:p>
          <a:p>
            <a:pPr lvl="1"/>
            <a:r>
              <a:rPr lang="zh-CN" altLang="en-US" b="1" dirty="0"/>
              <a:t>软件开发模型是</a:t>
            </a:r>
            <a:r>
              <a:rPr lang="zh-CN" altLang="en-US" b="1" dirty="0">
                <a:solidFill>
                  <a:srgbClr val="C00000"/>
                </a:solidFill>
              </a:rPr>
              <a:t>软件开发</a:t>
            </a:r>
            <a:r>
              <a:rPr lang="zh-CN" altLang="en-US" b="1" dirty="0"/>
              <a:t>的全部过程、活动、任务和管理的结构框架。</a:t>
            </a:r>
            <a:r>
              <a:rPr lang="zh-CN" altLang="zh-CN" b="1" dirty="0"/>
              <a:t>它给出了软件开发活动各阶段之间的关系。</a:t>
            </a:r>
            <a:endParaRPr lang="en-US" altLang="zh-CN" b="1" dirty="0"/>
          </a:p>
          <a:p>
            <a:pPr lvl="1"/>
            <a:endParaRPr lang="en-US" altLang="zh-CN" dirty="0"/>
          </a:p>
          <a:p>
            <a:pPr lvl="1"/>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766762"/>
            <a:ext cx="2129531" cy="347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66775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软件开发模型常见类型</a:t>
            </a:r>
            <a:endParaRPr b="1" dirty="0">
              <a:latin typeface="黑体" pitchFamily="49" charset="-122"/>
              <a:ea typeface="黑体" pitchFamily="49" charset="-122"/>
            </a:endParaRPr>
          </a:p>
        </p:txBody>
      </p:sp>
      <p:sp>
        <p:nvSpPr>
          <p:cNvPr id="12291" name="内容占位符 4"/>
          <p:cNvSpPr>
            <a:spLocks noGrp="1"/>
          </p:cNvSpPr>
          <p:nvPr>
            <p:ph idx="1"/>
          </p:nvPr>
        </p:nvSpPr>
        <p:spPr>
          <a:xfrm>
            <a:off x="566738" y="1647584"/>
            <a:ext cx="8001000" cy="4372216"/>
          </a:xfrm>
        </p:spPr>
        <p:txBody>
          <a:bodyPr/>
          <a:lstStyle/>
          <a:p>
            <a:pPr algn="just" eaLnBrk="1" hangingPunct="1"/>
            <a:r>
              <a:rPr lang="zh-CN" altLang="en-US" sz="3400" b="1" dirty="0"/>
              <a:t>开发模型的常见类型？</a:t>
            </a:r>
            <a:endParaRPr lang="en-US" altLang="zh-CN" sz="3400" b="1" dirty="0"/>
          </a:p>
          <a:p>
            <a:pPr marL="401637" indent="0">
              <a:buNone/>
            </a:pPr>
            <a:endParaRPr lang="en-US" altLang="zh-CN" dirty="0"/>
          </a:p>
          <a:p>
            <a:pPr marL="568325">
              <a:buFont typeface="黑体" pitchFamily="2" charset="-122"/>
              <a:buChar char="-"/>
            </a:pPr>
            <a:endParaRPr lang="zh-CN" altLang="en-US" dirty="0" smtClean="0"/>
          </a:p>
        </p:txBody>
      </p:sp>
      <p:sp>
        <p:nvSpPr>
          <p:cNvPr id="8" name="矩形 7"/>
          <p:cNvSpPr/>
          <p:nvPr/>
        </p:nvSpPr>
        <p:spPr>
          <a:xfrm>
            <a:off x="6594077" y="2826448"/>
            <a:ext cx="184730"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sz="2800" b="1" cap="all" dirty="0" smtClean="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矩形 4"/>
          <p:cNvSpPr/>
          <p:nvPr/>
        </p:nvSpPr>
        <p:spPr>
          <a:xfrm>
            <a:off x="5512082" y="164758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9966"/>
                </a:solidFill>
                <a:effectLst>
                  <a:outerShdw blurRad="50800" dist="39000" dir="5460000" algn="tl">
                    <a:srgbClr val="000000">
                      <a:alpha val="38000"/>
                    </a:srgbClr>
                  </a:outerShdw>
                </a:effectLst>
              </a:rPr>
              <a:t>边做边改模型</a:t>
            </a:r>
          </a:p>
        </p:txBody>
      </p:sp>
      <p:sp>
        <p:nvSpPr>
          <p:cNvPr id="11" name="矩形 10"/>
          <p:cNvSpPr/>
          <p:nvPr/>
        </p:nvSpPr>
        <p:spPr>
          <a:xfrm>
            <a:off x="3979428" y="250015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0000"/>
                </a:solidFill>
                <a:effectLst>
                  <a:outerShdw blurRad="50800" dist="39000" dir="5460000" algn="tl">
                    <a:srgbClr val="000000">
                      <a:alpha val="38000"/>
                    </a:srgbClr>
                  </a:outerShdw>
                </a:effectLst>
              </a:rPr>
              <a:t>瀑布模型</a:t>
            </a:r>
          </a:p>
        </p:txBody>
      </p:sp>
      <p:sp>
        <p:nvSpPr>
          <p:cNvPr id="13" name="矩形 12"/>
          <p:cNvSpPr/>
          <p:nvPr/>
        </p:nvSpPr>
        <p:spPr>
          <a:xfrm>
            <a:off x="3724110" y="328498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s-ES" sz="2800" b="1" cap="none" spc="0" dirty="0">
                <a:ln w="11430"/>
                <a:solidFill>
                  <a:srgbClr val="7030A0"/>
                </a:solidFill>
                <a:effectLst>
                  <a:outerShdw blurRad="50800" dist="39000" dir="5460000" algn="tl">
                    <a:srgbClr val="000000">
                      <a:alpha val="38000"/>
                    </a:srgbClr>
                  </a:outerShdw>
                </a:effectLst>
              </a:rPr>
              <a:t>增量模型</a:t>
            </a:r>
            <a:endParaRPr lang="zh-CN" altLang="en-US" sz="2800" b="1" cap="none" spc="0" dirty="0">
              <a:ln w="11430"/>
              <a:solidFill>
                <a:srgbClr val="7030A0"/>
              </a:solidFill>
              <a:effectLst>
                <a:outerShdw blurRad="50800" dist="39000" dir="5460000" algn="tl">
                  <a:srgbClr val="000000">
                    <a:alpha val="38000"/>
                  </a:srgbClr>
                </a:outerShdw>
              </a:effectLst>
            </a:endParaRPr>
          </a:p>
        </p:txBody>
      </p:sp>
      <p:sp>
        <p:nvSpPr>
          <p:cNvPr id="16" name="矩形 15"/>
          <p:cNvSpPr/>
          <p:nvPr/>
        </p:nvSpPr>
        <p:spPr>
          <a:xfrm>
            <a:off x="5971574" y="3608572"/>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3399"/>
                </a:solidFill>
                <a:effectLst>
                  <a:outerShdw blurRad="50800" dist="39000" dir="5460000" algn="tl">
                    <a:srgbClr val="000000">
                      <a:alpha val="38000"/>
                    </a:srgbClr>
                  </a:outerShdw>
                </a:effectLst>
              </a:rPr>
              <a:t>演化模型</a:t>
            </a:r>
          </a:p>
        </p:txBody>
      </p:sp>
      <p:sp>
        <p:nvSpPr>
          <p:cNvPr id="18" name="矩形 17"/>
          <p:cNvSpPr/>
          <p:nvPr/>
        </p:nvSpPr>
        <p:spPr>
          <a:xfrm>
            <a:off x="1104858" y="2197269"/>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C000"/>
                </a:solidFill>
                <a:effectLst>
                  <a:outerShdw blurRad="50800" dist="39000" dir="5460000" algn="tl">
                    <a:srgbClr val="000000">
                      <a:alpha val="38000"/>
                    </a:srgbClr>
                  </a:outerShdw>
                </a:effectLst>
              </a:rPr>
              <a:t>快速原型模型</a:t>
            </a:r>
          </a:p>
        </p:txBody>
      </p:sp>
      <p:sp>
        <p:nvSpPr>
          <p:cNvPr id="20" name="矩形 19"/>
          <p:cNvSpPr/>
          <p:nvPr/>
        </p:nvSpPr>
        <p:spPr>
          <a:xfrm>
            <a:off x="6185531" y="441069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00B050"/>
                </a:solidFill>
                <a:effectLst>
                  <a:outerShdw blurRad="50800" dist="39000" dir="5460000" algn="tl">
                    <a:srgbClr val="000000">
                      <a:alpha val="38000"/>
                    </a:srgbClr>
                  </a:outerShdw>
                </a:effectLst>
              </a:rPr>
              <a:t>喷泉模型</a:t>
            </a:r>
          </a:p>
        </p:txBody>
      </p:sp>
      <p:sp>
        <p:nvSpPr>
          <p:cNvPr id="24" name="矩形 23"/>
          <p:cNvSpPr/>
          <p:nvPr/>
        </p:nvSpPr>
        <p:spPr>
          <a:xfrm>
            <a:off x="1475656" y="2720489"/>
            <a:ext cx="1685077"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solidFill>
                  <a:srgbClr val="00B0F0"/>
                </a:solidFill>
                <a:effectLst>
                  <a:outerShdw blurRad="50800" dist="39000" dir="5460000" algn="tl">
                    <a:srgbClr val="000000">
                      <a:alpha val="38000"/>
                    </a:srgbClr>
                  </a:outerShdw>
                </a:effectLst>
              </a:rPr>
              <a:t>RAD</a:t>
            </a:r>
            <a:r>
              <a:rPr lang="zh-CN" altLang="zh-CN" sz="2800" b="1" cap="none" spc="0" dirty="0">
                <a:ln w="11430"/>
                <a:solidFill>
                  <a:srgbClr val="00B0F0"/>
                </a:solidFill>
                <a:effectLst>
                  <a:outerShdw blurRad="50800" dist="39000" dir="5460000" algn="tl">
                    <a:srgbClr val="000000">
                      <a:alpha val="38000"/>
                    </a:srgbClr>
                  </a:outerShdw>
                </a:effectLst>
              </a:rPr>
              <a:t>模型</a:t>
            </a:r>
            <a:endParaRPr lang="zh-CN" altLang="en-US" sz="2800" b="1" cap="none" spc="0" dirty="0">
              <a:ln w="11430"/>
              <a:solidFill>
                <a:srgbClr val="00B0F0"/>
              </a:solidFill>
              <a:effectLst>
                <a:outerShdw blurRad="50800" dist="39000" dir="5460000" algn="tl">
                  <a:srgbClr val="000000">
                    <a:alpha val="38000"/>
                  </a:srgbClr>
                </a:outerShdw>
              </a:effectLst>
            </a:endParaRPr>
          </a:p>
        </p:txBody>
      </p:sp>
      <p:sp>
        <p:nvSpPr>
          <p:cNvPr id="26" name="矩形 25"/>
          <p:cNvSpPr/>
          <p:nvPr/>
        </p:nvSpPr>
        <p:spPr>
          <a:xfrm>
            <a:off x="1826209" y="493391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cap="none" spc="0" dirty="0">
                <a:ln w="11430"/>
                <a:solidFill>
                  <a:srgbClr val="0070C0"/>
                </a:solidFill>
                <a:effectLst>
                  <a:outerShdw blurRad="50800" dist="39000" dir="5460000" algn="tl">
                    <a:srgbClr val="000000">
                      <a:alpha val="38000"/>
                    </a:srgbClr>
                  </a:outerShdw>
                </a:effectLst>
              </a:rPr>
              <a:t>智能模型</a:t>
            </a:r>
            <a:endParaRPr lang="zh-CN" altLang="en-US" sz="2800" b="1" cap="none" spc="0" dirty="0">
              <a:ln w="11430"/>
              <a:solidFill>
                <a:srgbClr val="0070C0"/>
              </a:solidFill>
              <a:effectLst>
                <a:outerShdw blurRad="50800" dist="39000" dir="5460000" algn="tl">
                  <a:srgbClr val="000000">
                    <a:alpha val="38000"/>
                  </a:srgbClr>
                </a:outerShdw>
              </a:effectLst>
            </a:endParaRPr>
          </a:p>
        </p:txBody>
      </p:sp>
      <p:sp>
        <p:nvSpPr>
          <p:cNvPr id="3" name="矩形 2"/>
          <p:cNvSpPr/>
          <p:nvPr/>
        </p:nvSpPr>
        <p:spPr>
          <a:xfrm>
            <a:off x="621194" y="3429000"/>
            <a:ext cx="242245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solidFill>
                  <a:srgbClr val="CC0066"/>
                </a:solidFill>
                <a:effectLst>
                  <a:outerShdw blurRad="50800" dist="39000" dir="5460000" algn="tl">
                    <a:srgbClr val="000000">
                      <a:alpha val="38000"/>
                    </a:srgbClr>
                  </a:outerShdw>
                </a:effectLst>
              </a:rPr>
              <a:t>WINWIN</a:t>
            </a:r>
            <a:r>
              <a:rPr lang="zh-CN" altLang="zh-CN" sz="2800" b="1" cap="none" spc="0" dirty="0">
                <a:ln w="11430"/>
                <a:solidFill>
                  <a:srgbClr val="CC0066"/>
                </a:solidFill>
                <a:effectLst>
                  <a:outerShdw blurRad="50800" dist="39000" dir="5460000" algn="tl">
                    <a:srgbClr val="000000">
                      <a:alpha val="38000"/>
                    </a:srgbClr>
                  </a:outerShdw>
                </a:effectLst>
              </a:rPr>
              <a:t>模型</a:t>
            </a:r>
            <a:endParaRPr lang="zh-CN" altLang="en-US" sz="2800" b="1" cap="none" spc="0" dirty="0">
              <a:ln w="11430"/>
              <a:solidFill>
                <a:srgbClr val="CC0066"/>
              </a:solidFill>
              <a:effectLst>
                <a:outerShdw blurRad="50800" dist="39000" dir="5460000" algn="tl">
                  <a:srgbClr val="000000">
                    <a:alpha val="38000"/>
                  </a:srgbClr>
                </a:outerShdw>
              </a:effectLst>
            </a:endParaRPr>
          </a:p>
        </p:txBody>
      </p:sp>
      <p:sp>
        <p:nvSpPr>
          <p:cNvPr id="17" name="矩形 16"/>
          <p:cNvSpPr/>
          <p:nvPr/>
        </p:nvSpPr>
        <p:spPr>
          <a:xfrm>
            <a:off x="6667233" y="5718740"/>
            <a:ext cx="138531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smtClean="0">
                <a:ln w="11430"/>
                <a:solidFill>
                  <a:srgbClr val="0070C0"/>
                </a:solidFill>
                <a:effectLst>
                  <a:outerShdw blurRad="50800" dist="39000" dir="5460000" algn="tl">
                    <a:srgbClr val="000000">
                      <a:alpha val="38000"/>
                    </a:srgbClr>
                  </a:outerShdw>
                </a:effectLst>
              </a:rPr>
              <a:t>XP</a:t>
            </a:r>
            <a:r>
              <a:rPr lang="zh-CN" altLang="zh-CN" sz="2800" b="1" cap="none" spc="0" dirty="0" smtClean="0">
                <a:ln w="11430"/>
                <a:solidFill>
                  <a:srgbClr val="0070C0"/>
                </a:solidFill>
                <a:effectLst>
                  <a:outerShdw blurRad="50800" dist="39000" dir="5460000" algn="tl">
                    <a:srgbClr val="000000">
                      <a:alpha val="38000"/>
                    </a:srgbClr>
                  </a:outerShdw>
                </a:effectLst>
              </a:rPr>
              <a:t>模型</a:t>
            </a:r>
            <a:endParaRPr lang="zh-CN" altLang="en-US" sz="2800" b="1" cap="none" spc="0" dirty="0">
              <a:ln w="11430"/>
              <a:solidFill>
                <a:srgbClr val="0070C0"/>
              </a:solidFill>
              <a:effectLst>
                <a:outerShdw blurRad="50800" dist="39000" dir="5460000" algn="tl">
                  <a:srgbClr val="000000">
                    <a:alpha val="38000"/>
                  </a:srgbClr>
                </a:outerShdw>
              </a:effectLst>
            </a:endParaRPr>
          </a:p>
        </p:txBody>
      </p:sp>
      <p:sp>
        <p:nvSpPr>
          <p:cNvPr id="19" name="矩形 18"/>
          <p:cNvSpPr/>
          <p:nvPr/>
        </p:nvSpPr>
        <p:spPr>
          <a:xfrm>
            <a:off x="5940152" y="276176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smtClean="0">
                <a:ln w="11430"/>
                <a:solidFill>
                  <a:srgbClr val="FFFF00"/>
                </a:solidFill>
                <a:effectLst>
                  <a:outerShdw blurRad="50800" dist="39000" dir="5460000" algn="tl">
                    <a:srgbClr val="000000">
                      <a:alpha val="38000"/>
                    </a:srgbClr>
                  </a:outerShdw>
                </a:effectLst>
              </a:rPr>
              <a:t>原型实现模型</a:t>
            </a:r>
            <a:endParaRPr lang="zh-CN" altLang="en-US" sz="2800" b="1" cap="none" spc="0" dirty="0">
              <a:ln w="11430"/>
              <a:solidFill>
                <a:srgbClr val="FFFF00"/>
              </a:solidFill>
              <a:effectLst>
                <a:outerShdw blurRad="50800" dist="39000" dir="5460000" algn="tl">
                  <a:srgbClr val="000000">
                    <a:alpha val="38000"/>
                  </a:srgbClr>
                </a:outerShdw>
              </a:effectLst>
            </a:endParaRPr>
          </a:p>
        </p:txBody>
      </p:sp>
      <p:sp>
        <p:nvSpPr>
          <p:cNvPr id="21" name="矩形 20"/>
          <p:cNvSpPr/>
          <p:nvPr/>
        </p:nvSpPr>
        <p:spPr>
          <a:xfrm>
            <a:off x="3916487" y="5195520"/>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rPr>
              <a:t>并发开发</a:t>
            </a:r>
            <a:r>
              <a:rPr lang="zh-CN" altLang="en-US" sz="2800" b="1" cap="none" spc="0" dirty="0" smtClean="0">
                <a:ln w="11430"/>
                <a:solidFill>
                  <a:srgbClr val="FF9966"/>
                </a:solidFill>
                <a:effectLst>
                  <a:outerShdw blurRad="50800" dist="39000" dir="5460000" algn="tl">
                    <a:srgbClr val="000000">
                      <a:alpha val="38000"/>
                    </a:srgbClr>
                  </a:outerShdw>
                </a:effectLst>
              </a:rPr>
              <a:t>模型</a:t>
            </a:r>
            <a:endParaRPr lang="zh-CN" altLang="en-US" sz="2800" b="1" cap="none" spc="0" dirty="0">
              <a:ln w="11430"/>
              <a:solidFill>
                <a:srgbClr val="FF9966"/>
              </a:solidFill>
              <a:effectLst>
                <a:outerShdw blurRad="50800" dist="39000" dir="5460000" algn="tl">
                  <a:srgbClr val="000000">
                    <a:alpha val="38000"/>
                  </a:srgbClr>
                </a:outerShdw>
              </a:effectLst>
            </a:endParaRPr>
          </a:p>
        </p:txBody>
      </p:sp>
      <p:sp>
        <p:nvSpPr>
          <p:cNvPr id="22" name="矩形 21"/>
          <p:cNvSpPr/>
          <p:nvPr/>
        </p:nvSpPr>
        <p:spPr>
          <a:xfrm>
            <a:off x="2201114" y="4149080"/>
            <a:ext cx="343074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smtClean="0">
                <a:ln w="11430"/>
                <a:solidFill>
                  <a:srgbClr val="92D050"/>
                </a:solidFill>
                <a:effectLst>
                  <a:outerShdw blurRad="50800" dist="39000" dir="5460000" algn="tl">
                    <a:srgbClr val="000000">
                      <a:alpha val="38000"/>
                    </a:srgbClr>
                  </a:outerShdw>
                </a:effectLst>
              </a:rPr>
              <a:t>基于构件的开发模型</a:t>
            </a:r>
            <a:endParaRPr lang="zh-CN" altLang="en-US" sz="2800" b="1" cap="none" spc="0" dirty="0">
              <a:ln w="11430"/>
              <a:solidFill>
                <a:srgbClr val="92D05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895209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1" grpId="0"/>
      <p:bldP spid="13" grpId="0"/>
      <p:bldP spid="16" grpId="0"/>
      <p:bldP spid="18" grpId="0"/>
      <p:bldP spid="20" grpId="0"/>
      <p:bldP spid="24" grpId="0"/>
      <p:bldP spid="26" grpId="0"/>
      <p:bldP spid="3" grpId="0"/>
      <p:bldP spid="17" grpId="0"/>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软件开发模型常见类型（续）</a:t>
            </a:r>
            <a:endParaRPr b="1" dirty="0">
              <a:latin typeface="黑体" pitchFamily="49" charset="-122"/>
              <a:ea typeface="黑体" pitchFamily="49" charset="-122"/>
            </a:endParaRPr>
          </a:p>
        </p:txBody>
      </p:sp>
      <p:sp>
        <p:nvSpPr>
          <p:cNvPr id="12291" name="内容占位符 4"/>
          <p:cNvSpPr>
            <a:spLocks noGrp="1"/>
          </p:cNvSpPr>
          <p:nvPr>
            <p:ph idx="1"/>
          </p:nvPr>
        </p:nvSpPr>
        <p:spPr/>
        <p:txBody>
          <a:bodyPr/>
          <a:lstStyle/>
          <a:p>
            <a:r>
              <a:rPr lang="zh-CN" altLang="zh-CN" sz="3400" b="1" dirty="0"/>
              <a:t>以</a:t>
            </a:r>
            <a:r>
              <a:rPr lang="zh-CN" altLang="zh-CN" sz="3400" b="1" dirty="0">
                <a:solidFill>
                  <a:srgbClr val="C00000"/>
                </a:solidFill>
              </a:rPr>
              <a:t>软件需求</a:t>
            </a:r>
            <a:r>
              <a:rPr lang="zh-CN" altLang="zh-CN" sz="3400" b="1" dirty="0"/>
              <a:t>完全确定为前提的第</a:t>
            </a:r>
            <a:r>
              <a:rPr lang="en-US" altLang="zh-CN" sz="3400" b="1" dirty="0"/>
              <a:t>1</a:t>
            </a:r>
            <a:r>
              <a:rPr lang="zh-CN" altLang="zh-CN" sz="3400" b="1" dirty="0"/>
              <a:t>代软件过程模型</a:t>
            </a:r>
            <a:r>
              <a:rPr lang="zh-CN" altLang="en-US" sz="3400" b="1" dirty="0"/>
              <a:t>。</a:t>
            </a:r>
            <a:endParaRPr lang="en-US" altLang="zh-CN" sz="3400" b="1" dirty="0"/>
          </a:p>
          <a:p>
            <a:r>
              <a:rPr lang="zh-CN" altLang="zh-CN" sz="3400" b="1" dirty="0"/>
              <a:t>在开始阶段只能提供基本需求的</a:t>
            </a:r>
            <a:r>
              <a:rPr lang="zh-CN" altLang="zh-CN" sz="3400" b="1" dirty="0">
                <a:solidFill>
                  <a:srgbClr val="C00000"/>
                </a:solidFill>
              </a:rPr>
              <a:t>渐进式</a:t>
            </a:r>
            <a:r>
              <a:rPr lang="zh-CN" altLang="zh-CN" sz="3400" b="1" dirty="0"/>
              <a:t>开发模型</a:t>
            </a:r>
            <a:r>
              <a:rPr lang="zh-CN" altLang="en-US" sz="3400" b="1" dirty="0"/>
              <a:t>。</a:t>
            </a:r>
            <a:endParaRPr lang="en-US" altLang="zh-CN" sz="3400" b="1" dirty="0"/>
          </a:p>
          <a:p>
            <a:r>
              <a:rPr lang="zh-CN" altLang="zh-CN" sz="3400" b="1" dirty="0"/>
              <a:t>以体系结构为基础的基于</a:t>
            </a:r>
            <a:r>
              <a:rPr lang="zh-CN" altLang="zh-CN" sz="3400" b="1" dirty="0">
                <a:solidFill>
                  <a:srgbClr val="C00000"/>
                </a:solidFill>
              </a:rPr>
              <a:t>构件组装</a:t>
            </a:r>
            <a:r>
              <a:rPr lang="zh-CN" altLang="zh-CN" sz="3400" b="1" dirty="0"/>
              <a:t>的开发模型</a:t>
            </a:r>
            <a:r>
              <a:rPr lang="zh-CN" altLang="en-US" sz="3400" b="1" dirty="0"/>
              <a:t>。</a:t>
            </a:r>
            <a:endParaRPr lang="en-US" altLang="zh-CN" sz="3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852936"/>
            <a:ext cx="2451918" cy="2248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descr="010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2677815"/>
            <a:ext cx="2456150" cy="2248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522" y="2348880"/>
            <a:ext cx="2874478" cy="2248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559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fade">
                                      <p:cBhvr>
                                        <p:cTn id="15" dur="500"/>
                                        <p:tgtEl>
                                          <p:spTgt spid="1229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291">
                                            <p:txEl>
                                              <p:pRg st="2" end="2"/>
                                            </p:txEl>
                                          </p:spTgt>
                                        </p:tgtEl>
                                        <p:attrNameLst>
                                          <p:attrName>style.visibility</p:attrName>
                                        </p:attrNameLst>
                                      </p:cBhvr>
                                      <p:to>
                                        <p:strVal val="visible"/>
                                      </p:to>
                                    </p:set>
                                    <p:animEffect transition="in" filter="fade">
                                      <p:cBhvr>
                                        <p:cTn id="23" dur="500"/>
                                        <p:tgtEl>
                                          <p:spTgt spid="1229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51"/>
                                        </p:tgtEl>
                                        <p:attrNameLst>
                                          <p:attrName>style.visibility</p:attrName>
                                        </p:attrNameLst>
                                      </p:cBhvr>
                                      <p:to>
                                        <p:strVal val="visible"/>
                                      </p:to>
                                    </p:set>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软件开发模型：从构思到公开发行软件产品的过程。</a:t>
            </a:r>
            <a:endParaRPr lang="en-US" altLang="zh-CN" sz="3400" b="1" dirty="0"/>
          </a:p>
          <a:p>
            <a:r>
              <a:rPr lang="zh-CN" altLang="en-US" sz="3400" b="1" dirty="0"/>
              <a:t>常见的软件开发模型：</a:t>
            </a:r>
            <a:endParaRPr lang="en-US" altLang="zh-CN" sz="3400" b="1" dirty="0"/>
          </a:p>
          <a:p>
            <a:pPr marL="1090612" lvl="1" indent="-457200"/>
            <a:r>
              <a:rPr lang="zh-CN" altLang="en-US" b="1" dirty="0"/>
              <a:t>大棒开发法</a:t>
            </a:r>
            <a:endParaRPr lang="en-US" altLang="zh-CN" b="1" dirty="0"/>
          </a:p>
          <a:p>
            <a:pPr marL="1090612" lvl="1" indent="-457200"/>
            <a:r>
              <a:rPr lang="zh-CN" altLang="en-US" b="1" dirty="0"/>
              <a:t>边写边改法</a:t>
            </a:r>
            <a:endParaRPr lang="en-US" altLang="zh-CN" b="1" dirty="0"/>
          </a:p>
          <a:p>
            <a:pPr marL="1090612" lvl="1" indent="-457200"/>
            <a:r>
              <a:rPr lang="zh-CN" altLang="en-US" b="1" dirty="0"/>
              <a:t>瀑布模型</a:t>
            </a:r>
            <a:endParaRPr lang="en-US" altLang="zh-CN" b="1" dirty="0"/>
          </a:p>
          <a:p>
            <a:pPr marL="1090612" lvl="1" indent="-457200"/>
            <a:r>
              <a:rPr lang="zh-CN" altLang="en-US" b="1" dirty="0"/>
              <a:t>快速原型法</a:t>
            </a:r>
            <a:endParaRPr lang="en-US" altLang="zh-CN" b="1" dirty="0"/>
          </a:p>
          <a:p>
            <a:pPr marL="1090612" lvl="1" indent="-457200"/>
            <a:r>
              <a:rPr lang="zh-CN" altLang="en-US" b="1" dirty="0"/>
              <a:t>螺旋式开发</a:t>
            </a:r>
            <a:endParaRPr lang="en-US" altLang="zh-CN" b="1" dirty="0"/>
          </a:p>
          <a:p>
            <a:endParaRPr lang="zh-CN" altLang="en-US" dirty="0"/>
          </a:p>
        </p:txBody>
      </p:sp>
      <p:sp>
        <p:nvSpPr>
          <p:cNvPr id="5" name="Text Box 1"/>
          <p:cNvSpPr txBox="1">
            <a:spLocks noChangeArrowheads="1"/>
          </p:cNvSpPr>
          <p:nvPr/>
        </p:nvSpPr>
        <p:spPr bwMode="auto">
          <a:xfrm>
            <a:off x="603399" y="869790"/>
            <a:ext cx="3118459"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defRPr/>
            </a:pPr>
            <a:r>
              <a:rPr lang="zh-CN" altLang="en-US" sz="3800" b="1" dirty="0">
                <a:solidFill>
                  <a:schemeClr val="tx2"/>
                </a:solidFill>
                <a:latin typeface="黑体" pitchFamily="49" charset="-122"/>
                <a:ea typeface="黑体" pitchFamily="49" charset="-122"/>
                <a:cs typeface="+mj-cs"/>
              </a:rPr>
              <a:t>软件开发模型</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378925658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292424"/>
            <a:ext cx="9143999" cy="4953000"/>
          </a:xfrm>
        </p:spPr>
        <p:txBody>
          <a:bodyPr/>
          <a:lstStyle/>
          <a:p>
            <a:r>
              <a:rPr lang="en-US" altLang="zh-CN" sz="3400" b="1" dirty="0" smtClean="0"/>
              <a:t> </a:t>
            </a:r>
            <a:r>
              <a:rPr lang="zh-CN" altLang="en-US" sz="3400" b="1" dirty="0"/>
              <a:t>大棒开发法</a:t>
            </a:r>
          </a:p>
          <a:p>
            <a:pPr eaLnBrk="1" hangingPunct="1"/>
            <a:endParaRPr lang="en-US" altLang="zh-CN" dirty="0" smtClean="0"/>
          </a:p>
          <a:p>
            <a:pPr marL="0" indent="0" eaLnBrk="1" hangingPunct="1">
              <a:buNone/>
            </a:pPr>
            <a:endParaRPr lang="en-US" altLang="zh-CN" dirty="0" smtClean="0"/>
          </a:p>
          <a:p>
            <a:pPr marL="1090612" lvl="1" indent="-457200"/>
            <a:r>
              <a:rPr lang="zh-CN" altLang="en-US" b="1" dirty="0"/>
              <a:t>优点：思路简单， 通常可能是开发者的“突发奇想</a:t>
            </a:r>
            <a:r>
              <a:rPr lang="en-US" altLang="zh-CN" b="1" dirty="0"/>
              <a:t>”</a:t>
            </a:r>
          </a:p>
          <a:p>
            <a:pPr marL="1090612" lvl="1" indent="-457200"/>
            <a:r>
              <a:rPr lang="zh-CN" altLang="en-US" b="1" dirty="0"/>
              <a:t>缺点：开发过程是非工程化的，随意性大，结果不可预知</a:t>
            </a:r>
          </a:p>
          <a:p>
            <a:pPr marL="1090612" lvl="1" indent="-457200"/>
            <a:r>
              <a:rPr lang="zh-CN" altLang="en-US" b="1" dirty="0"/>
              <a:t>测试：开发任务完成后，修复较困难</a:t>
            </a:r>
          </a:p>
        </p:txBody>
      </p:sp>
      <p:pic>
        <p:nvPicPr>
          <p:cNvPr id="5" name="图片 4" descr="496c69056b282.jpg"/>
          <p:cNvPicPr>
            <a:picLocks noChangeAspect="1"/>
          </p:cNvPicPr>
          <p:nvPr/>
        </p:nvPicPr>
        <p:blipFill>
          <a:blip r:embed="rId3" cstate="print"/>
          <a:stretch>
            <a:fillRect/>
          </a:stretch>
        </p:blipFill>
        <p:spPr>
          <a:xfrm>
            <a:off x="4029526" y="1916832"/>
            <a:ext cx="1965263" cy="1965263"/>
          </a:xfrm>
          <a:prstGeom prst="rect">
            <a:avLst/>
          </a:prstGeom>
        </p:spPr>
      </p:pic>
      <p:sp>
        <p:nvSpPr>
          <p:cNvPr id="6" name="Text Box 1"/>
          <p:cNvSpPr txBox="1">
            <a:spLocks noChangeArrowheads="1"/>
          </p:cNvSpPr>
          <p:nvPr/>
        </p:nvSpPr>
        <p:spPr bwMode="auto">
          <a:xfrm>
            <a:off x="600075" y="869790"/>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大棒开发法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902513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2467">
                                            <p:txEl>
                                              <p:pRg st="3" end="3"/>
                                            </p:txEl>
                                          </p:spTgt>
                                        </p:tgtEl>
                                        <p:attrNameLst>
                                          <p:attrName>style.visibility</p:attrName>
                                        </p:attrNameLst>
                                      </p:cBhvr>
                                      <p:to>
                                        <p:strVal val="visible"/>
                                      </p:to>
                                    </p:set>
                                    <p:animEffect transition="in" filter="wipe(left)">
                                      <p:cBhvr>
                                        <p:cTn id="10" dur="500"/>
                                        <p:tgtEl>
                                          <p:spTgt spid="62467">
                                            <p:txEl>
                                              <p:pRg st="3" end="3"/>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animEffect transition="in" filter="wipe(left)">
                                      <p:cBhvr>
                                        <p:cTn id="13" dur="500"/>
                                        <p:tgtEl>
                                          <p:spTgt spid="62467">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2467">
                                            <p:txEl>
                                              <p:pRg st="5" end="5"/>
                                            </p:txEl>
                                          </p:spTgt>
                                        </p:tgtEl>
                                        <p:attrNameLst>
                                          <p:attrName>style.visibility</p:attrName>
                                        </p:attrNameLst>
                                      </p:cBhvr>
                                      <p:to>
                                        <p:strVal val="visible"/>
                                      </p:to>
                                    </p:set>
                                    <p:animEffect transition="in" filter="wipe(left)">
                                      <p:cBhvr>
                                        <p:cTn id="16"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738188" y="1595462"/>
            <a:ext cx="8730356" cy="4641850"/>
          </a:xfrm>
        </p:spPr>
        <p:txBody>
          <a:bodyPr/>
          <a:lstStyle/>
          <a:p>
            <a:r>
              <a:rPr lang="zh-CN" altLang="en-US" sz="3400" b="1" dirty="0" smtClean="0"/>
              <a:t>边</a:t>
            </a:r>
            <a:r>
              <a:rPr lang="zh-CN" altLang="en-US" sz="3400" b="1" dirty="0"/>
              <a:t>写边改法</a:t>
            </a: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marL="1090612" lvl="1" indent="-457200"/>
            <a:r>
              <a:rPr lang="zh-CN" altLang="en-US" sz="2400" b="1" dirty="0">
                <a:latin typeface="+mn-ea"/>
              </a:rPr>
              <a:t>优点：简单考虑到了软件的需求，产品周期短</a:t>
            </a:r>
          </a:p>
          <a:p>
            <a:pPr marL="1090612" lvl="1" indent="-457200"/>
            <a:r>
              <a:rPr lang="zh-CN" altLang="en-US" sz="2400" b="1" dirty="0">
                <a:latin typeface="+mn-ea"/>
              </a:rPr>
              <a:t>缺点：没有计划和文档的编制</a:t>
            </a:r>
            <a:endParaRPr lang="en-US" altLang="zh-CN" sz="2400" b="1" dirty="0">
              <a:latin typeface="+mn-ea"/>
            </a:endParaRPr>
          </a:p>
          <a:p>
            <a:pPr marL="1090612" lvl="1" indent="-457200"/>
            <a:r>
              <a:rPr lang="zh-CN" altLang="en-US" sz="2400" b="1" dirty="0">
                <a:latin typeface="+mn-ea"/>
              </a:rPr>
              <a:t>测试工作： 由于新的版本不断产生，测试工作</a:t>
            </a:r>
            <a:r>
              <a:rPr lang="zh-CN" altLang="en-US" b="1" dirty="0"/>
              <a:t>长期循环</a:t>
            </a:r>
            <a:endParaRPr lang="en-US" altLang="zh-CN" b="1"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marL="800100" lvl="1" indent="-166688">
              <a:buFont typeface="黑体" pitchFamily="2" charset="-122"/>
              <a:buChar char="-"/>
            </a:pPr>
            <a:endParaRPr lang="zh-CN" altLang="en-US" sz="2000" dirty="0">
              <a:solidFill>
                <a:schemeClr val="tx1"/>
              </a:solidFill>
              <a:cs typeface="+mn-cs"/>
            </a:endParaRPr>
          </a:p>
          <a:p>
            <a:pPr eaLnBrk="1" hangingPunct="1"/>
            <a:endParaRPr lang="zh-CN" altLang="en-US" dirty="0" smtClean="0">
              <a:ea typeface="宋体" pitchFamily="2" charset="-122"/>
            </a:endParaRPr>
          </a:p>
        </p:txBody>
      </p:sp>
      <p:grpSp>
        <p:nvGrpSpPr>
          <p:cNvPr id="4" name="Group 5"/>
          <p:cNvGrpSpPr>
            <a:grpSpLocks/>
          </p:cNvGrpSpPr>
          <p:nvPr/>
        </p:nvGrpSpPr>
        <p:grpSpPr bwMode="auto">
          <a:xfrm>
            <a:off x="1025616" y="2125959"/>
            <a:ext cx="7554912" cy="2479301"/>
            <a:chOff x="464" y="2352"/>
            <a:chExt cx="5056" cy="1475"/>
          </a:xfrm>
        </p:grpSpPr>
        <p:sp>
          <p:nvSpPr>
            <p:cNvPr id="5" name="AutoShape 6"/>
            <p:cNvSpPr>
              <a:spLocks noChangeArrowheads="1"/>
            </p:cNvSpPr>
            <p:nvPr/>
          </p:nvSpPr>
          <p:spPr bwMode="auto">
            <a:xfrm>
              <a:off x="464" y="2448"/>
              <a:ext cx="640" cy="859"/>
            </a:xfrm>
            <a:prstGeom prst="foldedCorner">
              <a:avLst>
                <a:gd name="adj" fmla="val 12500"/>
              </a:avLst>
            </a:prstGeom>
            <a:noFill/>
            <a:ln w="25400">
              <a:solidFill>
                <a:schemeClr val="tx1">
                  <a:lumMod val="10000"/>
                </a:schemeClr>
              </a:solidFill>
              <a:round/>
              <a:headEnd/>
              <a:tailEnd/>
            </a:ln>
          </p:spPr>
          <p:txBody>
            <a:bodyPr/>
            <a:lstStyle/>
            <a:p>
              <a:pPr>
                <a:defRPr/>
              </a:pPr>
              <a:r>
                <a:rPr kumimoji="1" lang="zh-CN" altLang="en-US" dirty="0">
                  <a:solidFill>
                    <a:schemeClr val="tx1">
                      <a:lumMod val="10000"/>
                    </a:schemeClr>
                  </a:solidFill>
                  <a:ea typeface="宋体" charset="-122"/>
                </a:rPr>
                <a:t>产品说明书</a:t>
              </a:r>
              <a:endParaRPr lang="zh-CN" altLang="en-US" dirty="0">
                <a:solidFill>
                  <a:schemeClr val="tx1">
                    <a:lumMod val="10000"/>
                  </a:schemeClr>
                </a:solidFill>
                <a:ea typeface="宋体" charset="-122"/>
              </a:endParaRPr>
            </a:p>
            <a:p>
              <a:pPr eaLnBrk="0" hangingPunct="0">
                <a:defRPr/>
              </a:pPr>
              <a:endParaRPr lang="zh-CN" altLang="en-US" dirty="0">
                <a:solidFill>
                  <a:schemeClr val="tx1">
                    <a:lumMod val="10000"/>
                  </a:schemeClr>
                </a:solidFill>
                <a:ea typeface="宋体" charset="-122"/>
              </a:endParaRPr>
            </a:p>
          </p:txBody>
        </p:sp>
        <p:sp>
          <p:nvSpPr>
            <p:cNvPr id="6" name="AutoShape 7"/>
            <p:cNvSpPr>
              <a:spLocks noChangeArrowheads="1"/>
            </p:cNvSpPr>
            <p:nvPr/>
          </p:nvSpPr>
          <p:spPr bwMode="auto">
            <a:xfrm flipH="1">
              <a:off x="2320" y="2352"/>
              <a:ext cx="784" cy="375"/>
            </a:xfrm>
            <a:prstGeom prst="curvedDownArrow">
              <a:avLst>
                <a:gd name="adj1" fmla="val 41813"/>
                <a:gd name="adj2" fmla="val 83627"/>
                <a:gd name="adj3" fmla="val 33333"/>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7" name="AutoShape 8"/>
            <p:cNvSpPr>
              <a:spLocks noChangeArrowheads="1"/>
            </p:cNvSpPr>
            <p:nvPr/>
          </p:nvSpPr>
          <p:spPr bwMode="auto">
            <a:xfrm>
              <a:off x="2400" y="2884"/>
              <a:ext cx="720" cy="476"/>
            </a:xfrm>
            <a:prstGeom prst="curvedUpArrow">
              <a:avLst>
                <a:gd name="adj1" fmla="val 30252"/>
                <a:gd name="adj2" fmla="val 60504"/>
                <a:gd name="adj3" fmla="val 33333"/>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8" name="AutoShape 9"/>
            <p:cNvSpPr>
              <a:spLocks noChangeArrowheads="1"/>
            </p:cNvSpPr>
            <p:nvPr/>
          </p:nvSpPr>
          <p:spPr bwMode="auto">
            <a:xfrm>
              <a:off x="1280" y="2727"/>
              <a:ext cx="720" cy="314"/>
            </a:xfrm>
            <a:prstGeom prst="notchedRightArrow">
              <a:avLst>
                <a:gd name="adj1" fmla="val 50000"/>
                <a:gd name="adj2" fmla="val 57325"/>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9" name="AutoShape 10"/>
            <p:cNvSpPr>
              <a:spLocks noChangeArrowheads="1"/>
            </p:cNvSpPr>
            <p:nvPr/>
          </p:nvSpPr>
          <p:spPr bwMode="auto">
            <a:xfrm>
              <a:off x="3600" y="2727"/>
              <a:ext cx="719" cy="314"/>
            </a:xfrm>
            <a:prstGeom prst="notchedRightArrow">
              <a:avLst>
                <a:gd name="adj1" fmla="val 50000"/>
                <a:gd name="adj2" fmla="val 57325"/>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10" name="Text Box 11"/>
            <p:cNvSpPr txBox="1">
              <a:spLocks noChangeArrowheads="1"/>
            </p:cNvSpPr>
            <p:nvPr/>
          </p:nvSpPr>
          <p:spPr bwMode="auto">
            <a:xfrm>
              <a:off x="2048" y="3539"/>
              <a:ext cx="1840" cy="288"/>
            </a:xfrm>
            <a:prstGeom prst="rect">
              <a:avLst/>
            </a:prstGeom>
            <a:noFill/>
            <a:ln w="9525">
              <a:noFill/>
              <a:miter lim="800000"/>
              <a:headEnd/>
              <a:tailEnd/>
            </a:ln>
          </p:spPr>
          <p:txBody>
            <a:bodyPr/>
            <a:lstStyle/>
            <a:p>
              <a:pPr algn="just" eaLnBrk="0" hangingPunct="0">
                <a:defRPr/>
              </a:pPr>
              <a:r>
                <a:rPr lang="zh-CN" altLang="en-US" sz="2000" b="1" dirty="0">
                  <a:solidFill>
                    <a:schemeClr val="tx1">
                      <a:lumMod val="10000"/>
                    </a:schemeClr>
                  </a:solidFill>
                  <a:ea typeface="宋体" charset="-122"/>
                </a:rPr>
                <a:t>代码编制、测试、修复</a:t>
              </a:r>
            </a:p>
          </p:txBody>
        </p:sp>
        <p:sp>
          <p:nvSpPr>
            <p:cNvPr id="11" name="Text Box 12"/>
            <p:cNvSpPr txBox="1">
              <a:spLocks noChangeArrowheads="1"/>
            </p:cNvSpPr>
            <p:nvPr/>
          </p:nvSpPr>
          <p:spPr bwMode="auto">
            <a:xfrm>
              <a:off x="4560" y="2413"/>
              <a:ext cx="960" cy="1414"/>
            </a:xfrm>
            <a:prstGeom prst="rect">
              <a:avLst/>
            </a:prstGeom>
            <a:noFill/>
            <a:ln w="9525">
              <a:noFill/>
              <a:miter lim="800000"/>
              <a:headEnd/>
              <a:tailEnd/>
            </a:ln>
          </p:spPr>
          <p:txBody>
            <a:bodyPr/>
            <a:lstStyle/>
            <a:p>
              <a:pPr algn="just" eaLnBrk="0" hangingPunct="0">
                <a:defRPr/>
              </a:pPr>
              <a:r>
                <a:rPr lang="zh-CN" altLang="en-US" sz="4800" b="1" dirty="0">
                  <a:solidFill>
                    <a:schemeClr val="tx1">
                      <a:lumMod val="10000"/>
                    </a:schemeClr>
                  </a:solidFill>
                  <a:ea typeface="宋体" charset="-122"/>
                  <a:sym typeface="Wingdings" pitchFamily="2" charset="2"/>
                </a:rPr>
                <a:t>  </a:t>
              </a:r>
              <a:endParaRPr lang="zh-CN" altLang="en-US" sz="4800" b="1" dirty="0">
                <a:solidFill>
                  <a:schemeClr val="tx1">
                    <a:lumMod val="10000"/>
                  </a:schemeClr>
                </a:solidFill>
                <a:ea typeface="宋体" charset="-122"/>
              </a:endParaRPr>
            </a:p>
            <a:p>
              <a:pPr algn="just" eaLnBrk="0" hangingPunct="0">
                <a:defRPr/>
              </a:pPr>
              <a:r>
                <a:rPr lang="zh-CN" altLang="en-US" dirty="0" smtClean="0">
                  <a:solidFill>
                    <a:schemeClr val="tx1">
                      <a:lumMod val="10000"/>
                    </a:schemeClr>
                  </a:solidFill>
                  <a:ea typeface="宋体" charset="-122"/>
                </a:rPr>
                <a:t>  最终</a:t>
              </a:r>
              <a:r>
                <a:rPr lang="zh-CN" altLang="en-US" dirty="0">
                  <a:solidFill>
                    <a:schemeClr val="tx1">
                      <a:lumMod val="10000"/>
                    </a:schemeClr>
                  </a:solidFill>
                  <a:ea typeface="宋体" charset="-122"/>
                </a:rPr>
                <a:t>产品</a:t>
              </a:r>
            </a:p>
          </p:txBody>
        </p:sp>
      </p:grpSp>
      <p:sp>
        <p:nvSpPr>
          <p:cNvPr id="13" name="Text Box 1"/>
          <p:cNvSpPr txBox="1">
            <a:spLocks noChangeArrowheads="1"/>
          </p:cNvSpPr>
          <p:nvPr/>
        </p:nvSpPr>
        <p:spPr bwMode="auto">
          <a:xfrm>
            <a:off x="600075" y="764704"/>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边写边改法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22170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435</TotalTime>
  <Words>1754</Words>
  <Application>Microsoft Office PowerPoint</Application>
  <PresentationFormat>全屏显示(4:3)</PresentationFormat>
  <Paragraphs>215</Paragraphs>
  <Slides>25</Slides>
  <Notes>16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Profile</vt:lpstr>
      <vt:lpstr>软件测试实用教程 ——方法与实践</vt:lpstr>
      <vt:lpstr>第10章  测试过程管理（补充）</vt:lpstr>
      <vt:lpstr>第10章  测试过程管理（补充）</vt:lpstr>
      <vt:lpstr>软件开发模型概述</vt:lpstr>
      <vt:lpstr>软件开发模型常见类型</vt:lpstr>
      <vt:lpstr>软件开发模型常见类型（续）</vt:lpstr>
      <vt:lpstr>PowerPoint 演示文稿</vt:lpstr>
      <vt:lpstr>PowerPoint 演示文稿</vt:lpstr>
      <vt:lpstr>PowerPoint 演示文稿</vt:lpstr>
      <vt:lpstr>PowerPoint 演示文稿</vt:lpstr>
      <vt:lpstr>PowerPoint 演示文稿</vt:lpstr>
      <vt:lpstr>瀑布模型分析——由来</vt:lpstr>
      <vt:lpstr>瀑布模型分析（续）——模型实例</vt:lpstr>
      <vt:lpstr>PowerPoint 演示文稿</vt:lpstr>
      <vt:lpstr>PowerPoint 演示文稿</vt:lpstr>
      <vt:lpstr>PowerPoint 演示文稿</vt:lpstr>
      <vt:lpstr>PowerPoint 演示文稿</vt:lpstr>
      <vt:lpstr>瀑布模型分析（续）——定义及特点</vt:lpstr>
      <vt:lpstr>瀑布模型分析（续）——优点</vt:lpstr>
      <vt:lpstr>瀑布模型分析（续）——缺点</vt:lpstr>
      <vt:lpstr>瀑布模型分析（续）——实际应用</vt:lpstr>
      <vt:lpstr>PowerPoint 演示文稿</vt:lpstr>
      <vt:lpstr>PowerPoint 演示文稿</vt:lpstr>
      <vt:lpstr>敏捷开发(Agile development)</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110</cp:revision>
  <dcterms:created xsi:type="dcterms:W3CDTF">2008-07-27T05:17:11Z</dcterms:created>
  <dcterms:modified xsi:type="dcterms:W3CDTF">2017-09-15T04:30:38Z</dcterms:modified>
</cp:coreProperties>
</file>