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4"/>
  </p:notesMasterIdLst>
  <p:handoutMasterIdLst>
    <p:handoutMasterId r:id="rId45"/>
  </p:handoutMasterIdLst>
  <p:sldIdLst>
    <p:sldId id="451" r:id="rId2"/>
    <p:sldId id="452" r:id="rId3"/>
    <p:sldId id="276" r:id="rId4"/>
    <p:sldId id="392" r:id="rId5"/>
    <p:sldId id="390" r:id="rId6"/>
    <p:sldId id="393" r:id="rId7"/>
    <p:sldId id="394" r:id="rId8"/>
    <p:sldId id="453" r:id="rId9"/>
    <p:sldId id="454" r:id="rId10"/>
    <p:sldId id="455" r:id="rId11"/>
    <p:sldId id="395" r:id="rId12"/>
    <p:sldId id="391" r:id="rId13"/>
    <p:sldId id="396" r:id="rId14"/>
    <p:sldId id="397" r:id="rId15"/>
    <p:sldId id="336" r:id="rId16"/>
    <p:sldId id="337" r:id="rId17"/>
    <p:sldId id="403" r:id="rId18"/>
    <p:sldId id="402" r:id="rId19"/>
    <p:sldId id="404" r:id="rId20"/>
    <p:sldId id="401" r:id="rId21"/>
    <p:sldId id="405" r:id="rId22"/>
    <p:sldId id="406" r:id="rId23"/>
    <p:sldId id="400" r:id="rId24"/>
    <p:sldId id="407" r:id="rId25"/>
    <p:sldId id="399" r:id="rId26"/>
    <p:sldId id="408" r:id="rId27"/>
    <p:sldId id="296" r:id="rId28"/>
    <p:sldId id="409" r:id="rId29"/>
    <p:sldId id="410" r:id="rId30"/>
    <p:sldId id="411" r:id="rId31"/>
    <p:sldId id="412" r:id="rId32"/>
    <p:sldId id="413" r:id="rId33"/>
    <p:sldId id="414" r:id="rId34"/>
    <p:sldId id="338" r:id="rId35"/>
    <p:sldId id="415" r:id="rId36"/>
    <p:sldId id="416" r:id="rId37"/>
    <p:sldId id="339" r:id="rId38"/>
    <p:sldId id="417" r:id="rId39"/>
    <p:sldId id="418" r:id="rId40"/>
    <p:sldId id="419" r:id="rId41"/>
    <p:sldId id="278" r:id="rId42"/>
    <p:sldId id="316"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09" autoAdjust="0"/>
  </p:normalViewPr>
  <p:slideViewPr>
    <p:cSldViewPr>
      <p:cViewPr>
        <p:scale>
          <a:sx n="79" d="100"/>
          <a:sy n="79" d="100"/>
        </p:scale>
        <p:origin x="-1068" y="216"/>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556913AD-3ABD-40CB-A695-E6AA296B053C}" type="slidenum">
              <a:rPr lang="en-US" altLang="zh-CN"/>
              <a:pPr>
                <a:defRPr/>
              </a:pPr>
              <a:t>‹#›</a:t>
            </a:fld>
            <a:endParaRPr lang="en-US" altLang="zh-CN"/>
          </a:p>
        </p:txBody>
      </p:sp>
    </p:spTree>
    <p:extLst>
      <p:ext uri="{BB962C8B-B14F-4D97-AF65-F5344CB8AC3E}">
        <p14:creationId xmlns:p14="http://schemas.microsoft.com/office/powerpoint/2010/main" val="2717534379"/>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1EF5F6-B37A-4E07-B876-06B3CA7544CB}" type="slidenum">
              <a:rPr lang="en-US" altLang="zh-CN"/>
              <a:pPr>
                <a:defRPr/>
              </a:pPr>
              <a:t>‹#›</a:t>
            </a:fld>
            <a:endParaRPr lang="en-US" altLang="zh-CN"/>
          </a:p>
        </p:txBody>
      </p:sp>
    </p:spTree>
    <p:extLst>
      <p:ext uri="{BB962C8B-B14F-4D97-AF65-F5344CB8AC3E}">
        <p14:creationId xmlns:p14="http://schemas.microsoft.com/office/powerpoint/2010/main" val="1840739739"/>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DFD14D-B172-48AD-BB2A-ECFEDDD7BE75}" type="slidenum">
              <a:rPr lang="en-US" altLang="zh-CN"/>
              <a:pPr>
                <a:defRPr/>
              </a:pPr>
              <a:t>‹#›</a:t>
            </a:fld>
            <a:endParaRPr lang="en-US" altLang="zh-CN"/>
          </a:p>
        </p:txBody>
      </p:sp>
    </p:spTree>
    <p:extLst>
      <p:ext uri="{BB962C8B-B14F-4D97-AF65-F5344CB8AC3E}">
        <p14:creationId xmlns:p14="http://schemas.microsoft.com/office/powerpoint/2010/main" val="221746842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BEE1985-1A55-4107-BB8A-E18CFCA279C3}" type="slidenum">
              <a:rPr lang="en-US" altLang="zh-CN"/>
              <a:pPr>
                <a:defRPr/>
              </a:pPr>
              <a:t>‹#›</a:t>
            </a:fld>
            <a:endParaRPr lang="en-US" altLang="zh-CN"/>
          </a:p>
        </p:txBody>
      </p:sp>
    </p:spTree>
    <p:extLst>
      <p:ext uri="{BB962C8B-B14F-4D97-AF65-F5344CB8AC3E}">
        <p14:creationId xmlns:p14="http://schemas.microsoft.com/office/powerpoint/2010/main" val="83495788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46EDDFE-DE16-4C84-9756-421DC338CB59}" type="slidenum">
              <a:rPr lang="en-US" altLang="zh-CN"/>
              <a:pPr>
                <a:defRPr/>
              </a:pPr>
              <a:t>‹#›</a:t>
            </a:fld>
            <a:endParaRPr lang="en-US" altLang="zh-CN"/>
          </a:p>
        </p:txBody>
      </p:sp>
    </p:spTree>
    <p:extLst>
      <p:ext uri="{BB962C8B-B14F-4D97-AF65-F5344CB8AC3E}">
        <p14:creationId xmlns:p14="http://schemas.microsoft.com/office/powerpoint/2010/main" val="348309334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F5D057-4CA5-4C71-945C-B0F6E9A324FF}" type="slidenum">
              <a:rPr lang="en-US" altLang="zh-CN"/>
              <a:pPr>
                <a:defRPr/>
              </a:pPr>
              <a:t>‹#›</a:t>
            </a:fld>
            <a:endParaRPr lang="en-US" altLang="zh-CN"/>
          </a:p>
        </p:txBody>
      </p:sp>
    </p:spTree>
    <p:extLst>
      <p:ext uri="{BB962C8B-B14F-4D97-AF65-F5344CB8AC3E}">
        <p14:creationId xmlns:p14="http://schemas.microsoft.com/office/powerpoint/2010/main" val="399616743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9160798F-FAF7-4F81-A2FA-365F9EF6E676}" type="slidenum">
              <a:rPr lang="en-US" altLang="zh-CN"/>
              <a:pPr>
                <a:defRPr/>
              </a:pPr>
              <a:t>‹#›</a:t>
            </a:fld>
            <a:endParaRPr lang="en-US" altLang="zh-CN"/>
          </a:p>
        </p:txBody>
      </p:sp>
    </p:spTree>
    <p:extLst>
      <p:ext uri="{BB962C8B-B14F-4D97-AF65-F5344CB8AC3E}">
        <p14:creationId xmlns:p14="http://schemas.microsoft.com/office/powerpoint/2010/main" val="395825112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00C6EE-7A45-4338-AA5E-353904A71456}" type="slidenum">
              <a:rPr lang="en-US" altLang="zh-CN"/>
              <a:pPr>
                <a:defRPr/>
              </a:pPr>
              <a:t>‹#›</a:t>
            </a:fld>
            <a:endParaRPr lang="en-US" altLang="zh-CN"/>
          </a:p>
        </p:txBody>
      </p:sp>
    </p:spTree>
    <p:extLst>
      <p:ext uri="{BB962C8B-B14F-4D97-AF65-F5344CB8AC3E}">
        <p14:creationId xmlns:p14="http://schemas.microsoft.com/office/powerpoint/2010/main" val="120417810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EEC425FB-2728-4677-9616-10A6E964E489}" type="slidenum">
              <a:rPr lang="en-US" altLang="zh-CN"/>
              <a:pPr>
                <a:defRPr/>
              </a:pPr>
              <a:t>‹#›</a:t>
            </a:fld>
            <a:endParaRPr lang="en-US" altLang="zh-CN"/>
          </a:p>
        </p:txBody>
      </p:sp>
    </p:spTree>
    <p:extLst>
      <p:ext uri="{BB962C8B-B14F-4D97-AF65-F5344CB8AC3E}">
        <p14:creationId xmlns:p14="http://schemas.microsoft.com/office/powerpoint/2010/main" val="94889054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D1ADB4C-2A0C-4BC7-AEC6-77D303B76185}" type="slidenum">
              <a:rPr lang="en-US" altLang="zh-CN"/>
              <a:pPr>
                <a:defRPr/>
              </a:pPr>
              <a:t>‹#›</a:t>
            </a:fld>
            <a:endParaRPr lang="en-US" altLang="zh-CN"/>
          </a:p>
        </p:txBody>
      </p:sp>
    </p:spTree>
    <p:extLst>
      <p:ext uri="{BB962C8B-B14F-4D97-AF65-F5344CB8AC3E}">
        <p14:creationId xmlns:p14="http://schemas.microsoft.com/office/powerpoint/2010/main" val="1044226484"/>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0951DB9-5DA4-47F2-B89C-C21FE72315E3}" type="slidenum">
              <a:rPr lang="en-US" altLang="zh-CN"/>
              <a:pPr>
                <a:defRPr/>
              </a:pPr>
              <a:t>‹#›</a:t>
            </a:fld>
            <a:endParaRPr lang="en-US" altLang="zh-CN"/>
          </a:p>
        </p:txBody>
      </p:sp>
    </p:spTree>
    <p:extLst>
      <p:ext uri="{BB962C8B-B14F-4D97-AF65-F5344CB8AC3E}">
        <p14:creationId xmlns:p14="http://schemas.microsoft.com/office/powerpoint/2010/main" val="11412366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006C097F-EC53-4675-8501-AC0C77E33440}" type="slidenum">
              <a:rPr lang="en-US" altLang="zh-CN"/>
              <a:pPr>
                <a:defRPr/>
              </a:pPr>
              <a:t>‹#›</a:t>
            </a:fld>
            <a:endParaRPr lang="en-US" altLang="zh-CN"/>
          </a:p>
        </p:txBody>
      </p:sp>
    </p:spTree>
    <p:extLst>
      <p:ext uri="{BB962C8B-B14F-4D97-AF65-F5344CB8AC3E}">
        <p14:creationId xmlns:p14="http://schemas.microsoft.com/office/powerpoint/2010/main" val="53469379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6E685A87-9188-4416-89C6-8D8E0D48AC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57"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19FD448-7124-4BE4-B7CC-F8E29237E7F3}"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normAutofit fontScale="90000"/>
          </a:bodyPr>
          <a:lstStyle/>
          <a:p>
            <a:pPr algn="ctr" eaLnBrk="1" hangingPunct="1">
              <a:defRPr/>
            </a:pPr>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10</a:t>
            </a:fld>
            <a:endParaRPr lang="en-US" altLang="zh-CN"/>
          </a:p>
        </p:txBody>
      </p:sp>
      <p:sp>
        <p:nvSpPr>
          <p:cNvPr id="5" name="AutoShape 48"/>
          <p:cNvSpPr>
            <a:spLocks noChangeArrowheads="1"/>
          </p:cNvSpPr>
          <p:nvPr/>
        </p:nvSpPr>
        <p:spPr bwMode="auto">
          <a:xfrm>
            <a:off x="483171" y="1967409"/>
            <a:ext cx="2721049" cy="1738363"/>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lvl="1" algn="l"/>
            <a:r>
              <a:rPr lang="en-US" altLang="zh-CN" sz="2400" b="0" dirty="0">
                <a:latin typeface="微软雅黑" panose="020B0503020204020204" pitchFamily="34" charset="-122"/>
                <a:ea typeface="微软雅黑" panose="020B0503020204020204" pitchFamily="34" charset="-122"/>
              </a:rPr>
              <a:t>  1 if a or b</a:t>
            </a:r>
          </a:p>
          <a:p>
            <a:pPr lvl="1" algn="l"/>
            <a:r>
              <a:rPr lang="en-US" altLang="zh-CN" sz="2400" b="0" dirty="0">
                <a:latin typeface="微软雅黑" panose="020B0503020204020204" pitchFamily="34" charset="-122"/>
                <a:ea typeface="微软雅黑" panose="020B0503020204020204" pitchFamily="34" charset="-122"/>
              </a:rPr>
              <a:t>  2    x</a:t>
            </a:r>
          </a:p>
          <a:p>
            <a:pPr lvl="1" algn="l"/>
            <a:r>
              <a:rPr lang="en-US" altLang="zh-CN" sz="2400" b="0" dirty="0">
                <a:latin typeface="微软雅黑" panose="020B0503020204020204" pitchFamily="34" charset="-122"/>
                <a:ea typeface="微软雅黑" panose="020B0503020204020204" pitchFamily="34" charset="-122"/>
              </a:rPr>
              <a:t>  3 else</a:t>
            </a:r>
          </a:p>
          <a:p>
            <a:pPr lvl="1" algn="l"/>
            <a:r>
              <a:rPr lang="en-US" altLang="zh-CN" sz="2400" b="0" dirty="0">
                <a:latin typeface="微软雅黑" panose="020B0503020204020204" pitchFamily="34" charset="-122"/>
                <a:ea typeface="微软雅黑" panose="020B0503020204020204" pitchFamily="34" charset="-122"/>
              </a:rPr>
              <a:t>  4    y</a:t>
            </a:r>
          </a:p>
          <a:p>
            <a:pPr algn="l"/>
            <a:endParaRPr lang="en-US" altLang="zh-CN" sz="2400" b="0" dirty="0">
              <a:latin typeface="微软雅黑" panose="020B0503020204020204" pitchFamily="34" charset="-122"/>
              <a:ea typeface="微软雅黑" panose="020B0503020204020204" pitchFamily="34" charset="-122"/>
            </a:endParaRPr>
          </a:p>
        </p:txBody>
      </p:sp>
      <p:sp>
        <p:nvSpPr>
          <p:cNvPr id="6" name="Rectangle 57"/>
          <p:cNvSpPr>
            <a:spLocks noChangeArrowheads="1"/>
          </p:cNvSpPr>
          <p:nvPr/>
        </p:nvSpPr>
        <p:spPr bwMode="auto">
          <a:xfrm>
            <a:off x="107504" y="4514585"/>
            <a:ext cx="3888234" cy="1224136"/>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p>
            <a:pPr algn="l"/>
            <a:r>
              <a:rPr lang="zh-CN" altLang="en-US" sz="2400" dirty="0">
                <a:latin typeface="微软雅黑" panose="020B0503020204020204" pitchFamily="34" charset="-122"/>
                <a:ea typeface="微软雅黑" panose="020B0503020204020204" pitchFamily="34" charset="-122"/>
              </a:rPr>
              <a:t>判定节点：包含条件的结点</a:t>
            </a:r>
          </a:p>
          <a:p>
            <a:pPr algn="l"/>
            <a:r>
              <a:rPr lang="zh-CN" altLang="en-US" sz="2400" dirty="0">
                <a:latin typeface="微软雅黑" panose="020B0503020204020204" pitchFamily="34" charset="-122"/>
                <a:ea typeface="微软雅黑" panose="020B0503020204020204" pitchFamily="34" charset="-122"/>
              </a:rPr>
              <a:t>被称为判定结点，从每一个</a:t>
            </a:r>
          </a:p>
          <a:p>
            <a:pPr algn="l"/>
            <a:r>
              <a:rPr lang="zh-CN" altLang="en-US" sz="2400" dirty="0">
                <a:latin typeface="微软雅黑" panose="020B0503020204020204" pitchFamily="34" charset="-122"/>
                <a:ea typeface="微软雅黑" panose="020B0503020204020204" pitchFamily="34" charset="-122"/>
              </a:rPr>
              <a:t>判定结点发出两条或多条边。</a:t>
            </a:r>
          </a:p>
          <a:p>
            <a:pPr algn="l"/>
            <a:endParaRPr lang="en-US" altLang="zh-CN" sz="2400" dirty="0">
              <a:latin typeface="微软雅黑" panose="020B0503020204020204" pitchFamily="34" charset="-122"/>
              <a:ea typeface="微软雅黑" panose="020B0503020204020204" pitchFamily="34" charset="-122"/>
            </a:endParaRPr>
          </a:p>
        </p:txBody>
      </p:sp>
      <p:sp>
        <p:nvSpPr>
          <p:cNvPr id="8" name="云形标注 7"/>
          <p:cNvSpPr/>
          <p:nvPr/>
        </p:nvSpPr>
        <p:spPr bwMode="auto">
          <a:xfrm>
            <a:off x="5729066" y="1340768"/>
            <a:ext cx="1593230" cy="936774"/>
          </a:xfrm>
          <a:prstGeom prst="cloudCallout">
            <a:avLst>
              <a:gd name="adj1" fmla="val 90456"/>
              <a:gd name="adj2" fmla="val 93543"/>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or </a:t>
            </a:r>
            <a:r>
              <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修改为 </a:t>
            </a: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and</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6804670" y="2708920"/>
            <a:ext cx="2375842" cy="3384376"/>
            <a:chOff x="6732240" y="2028079"/>
            <a:chExt cx="2375842" cy="3384376"/>
          </a:xfrm>
        </p:grpSpPr>
        <p:cxnSp>
          <p:nvCxnSpPr>
            <p:cNvPr id="10" name="直接箭头连接符 9"/>
            <p:cNvCxnSpPr>
              <a:stCxn id="14" idx="5"/>
              <a:endCxn id="16"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1" name="组合 10"/>
            <p:cNvGrpSpPr/>
            <p:nvPr/>
          </p:nvGrpSpPr>
          <p:grpSpPr>
            <a:xfrm>
              <a:off x="6732240" y="2028079"/>
              <a:ext cx="2375842" cy="3384376"/>
              <a:chOff x="8208615" y="1844824"/>
              <a:chExt cx="2375842" cy="3384376"/>
            </a:xfrm>
          </p:grpSpPr>
          <p:sp>
            <p:nvSpPr>
              <p:cNvPr id="12" name="椭圆 11"/>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椭圆 12"/>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椭圆 13"/>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椭圆 14"/>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椭圆 15"/>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7" name="直接箭头连接符 16"/>
              <p:cNvCxnSpPr>
                <a:stCxn id="12" idx="3"/>
                <a:endCxn id="13"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直接箭头连接符 17"/>
              <p:cNvCxnSpPr>
                <a:stCxn id="13" idx="3"/>
                <a:endCxn id="14"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直接箭头连接符 18"/>
              <p:cNvCxnSpPr>
                <a:stCxn id="12" idx="5"/>
                <a:endCxn id="15"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直接箭头连接符 19"/>
              <p:cNvCxnSpPr>
                <a:stCxn id="13" idx="6"/>
                <a:endCxn id="15"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5" idx="4"/>
                <a:endCxn id="16"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grpSp>
        <p:nvGrpSpPr>
          <p:cNvPr id="22" name="组合 21"/>
          <p:cNvGrpSpPr/>
          <p:nvPr/>
        </p:nvGrpSpPr>
        <p:grpSpPr>
          <a:xfrm>
            <a:off x="4283968" y="2636912"/>
            <a:ext cx="2375842" cy="3384376"/>
            <a:chOff x="6732240" y="2028079"/>
            <a:chExt cx="2375842" cy="3384376"/>
          </a:xfrm>
        </p:grpSpPr>
        <p:cxnSp>
          <p:nvCxnSpPr>
            <p:cNvPr id="23" name="直接箭头连接符 22"/>
            <p:cNvCxnSpPr>
              <a:stCxn id="27" idx="5"/>
              <a:endCxn id="29" idx="2"/>
            </p:cNvCxnSpPr>
            <p:nvPr/>
          </p:nvCxnSpPr>
          <p:spPr bwMode="auto">
            <a:xfrm>
              <a:off x="7315955" y="4395160"/>
              <a:ext cx="470359" cy="7293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4" name="组合 23"/>
            <p:cNvGrpSpPr/>
            <p:nvPr/>
          </p:nvGrpSpPr>
          <p:grpSpPr>
            <a:xfrm>
              <a:off x="6732240" y="2028079"/>
              <a:ext cx="2375842" cy="3384376"/>
              <a:chOff x="8208615" y="1844824"/>
              <a:chExt cx="2375842" cy="3384376"/>
            </a:xfrm>
          </p:grpSpPr>
          <p:sp>
            <p:nvSpPr>
              <p:cNvPr id="25" name="椭圆 24"/>
              <p:cNvSpPr/>
              <p:nvPr/>
            </p:nvSpPr>
            <p:spPr bwMode="auto">
              <a:xfrm>
                <a:off x="9252520" y="184482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椭圆 25"/>
              <p:cNvSpPr/>
              <p:nvPr/>
            </p:nvSpPr>
            <p:spPr bwMode="auto">
              <a:xfrm>
                <a:off x="8640663" y="2791024"/>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latin typeface="微软雅黑" panose="020B0503020204020204" pitchFamily="34" charset="-122"/>
                    <a:ea typeface="微软雅黑" panose="020B0503020204020204" pitchFamily="34" charset="-122"/>
                  </a:rPr>
                  <a:t>1</a:t>
                </a:r>
                <a:r>
                  <a:rPr kumimoji="0" lang="en-US" altLang="zh-CN"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椭圆 26"/>
              <p:cNvSpPr/>
              <p:nvPr/>
            </p:nvSpPr>
            <p:spPr bwMode="auto">
              <a:xfrm>
                <a:off x="8208615" y="372026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椭圆 27"/>
              <p:cNvSpPr/>
              <p:nvPr/>
            </p:nvSpPr>
            <p:spPr bwMode="auto">
              <a:xfrm>
                <a:off x="9900592" y="278092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椭圆 28"/>
              <p:cNvSpPr/>
              <p:nvPr/>
            </p:nvSpPr>
            <p:spPr bwMode="auto">
              <a:xfrm>
                <a:off x="9262689" y="465321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30" name="直接箭头连接符 29"/>
              <p:cNvCxnSpPr>
                <a:stCxn id="25" idx="3"/>
                <a:endCxn id="26" idx="0"/>
              </p:cNvCxnSpPr>
              <p:nvPr/>
            </p:nvCxnSpPr>
            <p:spPr bwMode="auto">
              <a:xfrm flipH="1">
                <a:off x="8982596" y="2336462"/>
                <a:ext cx="370074"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a:stCxn id="26" idx="3"/>
                <a:endCxn id="27" idx="0"/>
              </p:cNvCxnSpPr>
              <p:nvPr/>
            </p:nvCxnSpPr>
            <p:spPr bwMode="auto">
              <a:xfrm flipH="1">
                <a:off x="8550548" y="3319012"/>
                <a:ext cx="190265" cy="4012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stCxn id="25" idx="5"/>
                <a:endCxn id="28" idx="0"/>
              </p:cNvCxnSpPr>
              <p:nvPr/>
            </p:nvCxnSpPr>
            <p:spPr bwMode="auto">
              <a:xfrm>
                <a:off x="9836235" y="2336462"/>
                <a:ext cx="406290" cy="4444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直接箭头连接符 32"/>
              <p:cNvCxnSpPr>
                <a:stCxn id="26" idx="6"/>
                <a:endCxn id="28" idx="2"/>
              </p:cNvCxnSpPr>
              <p:nvPr/>
            </p:nvCxnSpPr>
            <p:spPr bwMode="auto">
              <a:xfrm flipV="1">
                <a:off x="9324528" y="3068923"/>
                <a:ext cx="576064" cy="313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stCxn id="28" idx="4"/>
                <a:endCxn id="29" idx="7"/>
              </p:cNvCxnSpPr>
              <p:nvPr/>
            </p:nvCxnSpPr>
            <p:spPr bwMode="auto">
              <a:xfrm flipH="1">
                <a:off x="9846404" y="3356918"/>
                <a:ext cx="396121" cy="1380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sp>
        <p:nvSpPr>
          <p:cNvPr id="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Tree>
    <p:extLst>
      <p:ext uri="{BB962C8B-B14F-4D97-AF65-F5344CB8AC3E}">
        <p14:creationId xmlns:p14="http://schemas.microsoft.com/office/powerpoint/2010/main" val="5543939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80B517F-3312-4C69-994A-5D5B60C35E11}" type="slidenum">
              <a:rPr lang="en-US" altLang="zh-CN" smtClean="0"/>
              <a:pPr eaLnBrk="1" hangingPunct="1"/>
              <a:t>11</a:t>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9940" name="Rectangle 3"/>
          <p:cNvSpPr>
            <a:spLocks noGrp="1" noChangeArrowheads="1"/>
          </p:cNvSpPr>
          <p:nvPr>
            <p:ph type="body" idx="1"/>
          </p:nvPr>
        </p:nvSpPr>
        <p:spPr/>
        <p:txBody>
          <a:bodyPr/>
          <a:lstStyle/>
          <a:p>
            <a:pPr eaLnBrk="1" hangingPunct="1"/>
            <a:r>
              <a:rPr lang="zh-CN" altLang="en-US" sz="3400" b="1" dirty="0" smtClean="0"/>
              <a:t>多出口的环</a:t>
            </a:r>
            <a:r>
              <a:rPr lang="zh-CN" altLang="en-US" sz="3400" b="1" dirty="0" smtClean="0"/>
              <a:t>复杂度计算</a:t>
            </a:r>
            <a:endParaRPr lang="en-US" altLang="zh-CN" sz="3400" b="1" dirty="0" smtClean="0"/>
          </a:p>
        </p:txBody>
      </p:sp>
      <p:sp>
        <p:nvSpPr>
          <p:cNvPr id="399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994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683568" y="2465564"/>
            <a:ext cx="2685274"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4604647" y="2492894"/>
            <a:ext cx="241582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574C5-D31F-4728-83DF-E389F5512460}" type="slidenum">
              <a:rPr lang="en-US" altLang="zh-CN" smtClean="0"/>
              <a:pPr eaLnBrk="1" hangingPunct="1"/>
              <a:t>12</a:t>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0964"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t>环复杂度</a:t>
            </a:r>
            <a:endParaRPr lang="en-US" altLang="zh-CN" sz="3100" b="1" smtClean="0"/>
          </a:p>
          <a:p>
            <a:pPr lvl="1" eaLnBrk="1" hangingPunct="1"/>
            <a:r>
              <a:rPr lang="zh-CN" altLang="en-US" sz="3100" b="1" smtClean="0">
                <a:solidFill>
                  <a:srgbClr val="0000FF"/>
                </a:solidFill>
              </a:rPr>
              <a:t>基本复杂度</a:t>
            </a:r>
            <a:endParaRPr lang="en-US" altLang="zh-CN" sz="3100" b="1" smtClean="0">
              <a:solidFill>
                <a:srgbClr val="0000FF"/>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588701-22A2-4724-9819-4AB24053BFE2}" type="slidenum">
              <a:rPr lang="en-US" altLang="zh-CN" smtClean="0"/>
              <a:pPr eaLnBrk="1" hangingPunct="1"/>
              <a:t>13</a:t>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1988" name="Rectangle 3"/>
          <p:cNvSpPr>
            <a:spLocks noGrp="1" noChangeArrowheads="1"/>
          </p:cNvSpPr>
          <p:nvPr>
            <p:ph type="body" idx="1"/>
          </p:nvPr>
        </p:nvSpPr>
        <p:spPr/>
        <p:txBody>
          <a:bodyPr/>
          <a:lstStyle/>
          <a:p>
            <a:pPr eaLnBrk="1" hangingPunct="1"/>
            <a:r>
              <a:rPr lang="zh-CN" altLang="en-US" sz="3400" b="1" smtClean="0"/>
              <a:t>基本复杂度</a:t>
            </a:r>
            <a:endParaRPr lang="en-US" altLang="zh-CN" sz="3400" b="1" smtClean="0"/>
          </a:p>
          <a:p>
            <a:pPr eaLnBrk="1" hangingPunct="1"/>
            <a:r>
              <a:rPr lang="zh-CN" altLang="en-US" sz="3400" b="1" smtClean="0"/>
              <a:t>通过对程序图中的结构化设计节点进行不断压缩，最终得到一个无法压缩的程序图，该图的环复杂度就称为基本复杂度</a:t>
            </a:r>
            <a:endParaRPr lang="en-US" altLang="zh-CN" sz="3400" b="1" smtClean="0"/>
          </a:p>
          <a:p>
            <a:pPr eaLnBrk="1" hangingPunct="1"/>
            <a:endParaRPr lang="en-US" altLang="zh-CN" sz="3400" b="1"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AD2A44-06E3-49F4-B406-B37E32438953}" type="slidenum">
              <a:rPr lang="en-US" altLang="zh-CN" smtClean="0"/>
              <a:pPr eaLnBrk="1" hangingPunct="1"/>
              <a:t>14</a:t>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3012" name="Rectangle 3"/>
          <p:cNvSpPr>
            <a:spLocks noGrp="1" noChangeArrowheads="1"/>
          </p:cNvSpPr>
          <p:nvPr>
            <p:ph type="body" idx="1"/>
          </p:nvPr>
        </p:nvSpPr>
        <p:spPr/>
        <p:txBody>
          <a:bodyPr/>
          <a:lstStyle/>
          <a:p>
            <a:pPr eaLnBrk="1" hangingPunct="1"/>
            <a:r>
              <a:rPr lang="zh-CN" altLang="en-US" sz="3400" b="1" smtClean="0"/>
              <a:t>基本复杂度关注的是程序中所有非结构化设计的代码，包含测试优化和设计优化的思想</a:t>
            </a:r>
            <a:endParaRPr lang="en-US" altLang="zh-CN" sz="3400" b="1" smtClean="0"/>
          </a:p>
          <a:p>
            <a:pPr eaLnBrk="1" hangingPunct="1"/>
            <a:r>
              <a:rPr lang="zh-CN" altLang="en-US" sz="3400" b="1" smtClean="0"/>
              <a:t>即使程序环复杂度较高，但若基本复杂度不高，则说明该程序多为结构化的设计，设计本身较优，引入缺陷的风险更低，也更利于分别针对被压缩的结构化设计展开独立测试</a:t>
            </a:r>
            <a:endParaRPr lang="en-US" altLang="zh-CN" sz="3400" b="1"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6E90175-3F9E-4324-80CB-4CE1C0A63F70}" type="slidenum">
              <a:rPr lang="en-US" altLang="zh-CN" smtClean="0"/>
              <a:pPr eaLnBrk="1" hangingPunct="1"/>
              <a:t>15</a:t>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4036" name="Rectangle 3"/>
          <p:cNvSpPr>
            <a:spLocks noGrp="1" noChangeArrowheads="1"/>
          </p:cNvSpPr>
          <p:nvPr>
            <p:ph type="body" idx="1"/>
          </p:nvPr>
        </p:nvSpPr>
        <p:spPr/>
        <p:txBody>
          <a:bodyPr/>
          <a:lstStyle/>
          <a:p>
            <a:pPr eaLnBrk="1" hangingPunct="1"/>
            <a:r>
              <a:rPr lang="zh-CN" altLang="en-US" sz="3400" b="1" smtClean="0"/>
              <a:t>基本原理</a:t>
            </a:r>
            <a:endParaRPr lang="en-US" altLang="zh-CN" sz="3100" b="1" smtClean="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8" y="2428875"/>
            <a:ext cx="8847137"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EE20549-A146-4F28-85BA-46362E8AC0A7}" type="slidenum">
              <a:rPr lang="en-US" altLang="zh-CN" smtClean="0"/>
              <a:pPr eaLnBrk="1" hangingPunct="1"/>
              <a:t>16</a:t>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5060"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solidFill>
                  <a:srgbClr val="0000FF"/>
                </a:solidFill>
              </a:rPr>
              <a:t>测试难点</a:t>
            </a:r>
            <a:endParaRPr lang="en-US" altLang="zh-CN" sz="2700" b="1" smtClean="0">
              <a:solidFill>
                <a:srgbClr val="0000FF"/>
              </a:solidFill>
            </a:endParaRPr>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76F5AD9-96CE-4958-AE28-FF5D5DEFE7A6}" type="slidenum">
              <a:rPr lang="en-US" altLang="zh-CN" smtClean="0"/>
              <a:pPr eaLnBrk="1" hangingPunct="1"/>
              <a:t>17</a:t>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6084" name="Rectangle 3"/>
          <p:cNvSpPr>
            <a:spLocks noGrp="1" noChangeArrowheads="1"/>
          </p:cNvSpPr>
          <p:nvPr>
            <p:ph type="body" idx="1"/>
          </p:nvPr>
        </p:nvSpPr>
        <p:spPr/>
        <p:txBody>
          <a:bodyPr/>
          <a:lstStyle/>
          <a:p>
            <a:pPr eaLnBrk="1" hangingPunct="1"/>
            <a:r>
              <a:rPr lang="zh-CN" altLang="en-US" sz="3400" b="1" smtClean="0"/>
              <a:t>测试难点</a:t>
            </a:r>
            <a:endParaRPr lang="en-US" altLang="zh-CN" sz="3400" b="1" smtClean="0"/>
          </a:p>
          <a:p>
            <a:pPr lvl="1"/>
            <a:r>
              <a:rPr lang="zh-CN" altLang="en-US" b="1" smtClean="0"/>
              <a:t>如何确定独立路径集合的规模</a:t>
            </a:r>
          </a:p>
          <a:p>
            <a:pPr lvl="1"/>
            <a:r>
              <a:rPr lang="zh-CN" altLang="en-US" b="1" smtClean="0"/>
              <a:t>如何从整个路径集合中抽取独立路径的集合，以确保路径的独立性和独立路径集合的完备性</a:t>
            </a:r>
          </a:p>
          <a:p>
            <a:pPr lvl="1"/>
            <a:r>
              <a:rPr lang="zh-CN" altLang="en-US" b="1" smtClean="0"/>
              <a:t>如何保证每条独立路径的可行性</a:t>
            </a:r>
          </a:p>
          <a:p>
            <a:pPr lvl="1"/>
            <a:r>
              <a:rPr lang="zh-CN" altLang="en-US" b="1" smtClean="0"/>
              <a:t>如何从独立路径设计测试用例</a:t>
            </a:r>
            <a:endParaRPr lang="en-US" altLang="zh-CN" b="1"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09E2A1-6C67-4A6A-A32F-2CFD2311037C}" type="slidenum">
              <a:rPr lang="en-US" altLang="zh-CN" smtClean="0"/>
              <a:pPr eaLnBrk="1" hangingPunct="1"/>
              <a:t>18</a:t>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710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solidFill>
                  <a:srgbClr val="0000FF"/>
                </a:solidFill>
              </a:rPr>
              <a:t>独立路径集合规模确定</a:t>
            </a:r>
            <a:endParaRPr lang="en-US" altLang="zh-CN" sz="2700" b="1" smtClean="0">
              <a:solidFill>
                <a:srgbClr val="0000FF"/>
              </a:solidFill>
            </a:endParaRPr>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81872C-0380-467C-9072-566C4E50411C}" type="slidenum">
              <a:rPr lang="en-US" altLang="zh-CN" smtClean="0"/>
              <a:pPr eaLnBrk="1" hangingPunct="1"/>
              <a:t>19</a:t>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8132" name="Rectangle 3"/>
          <p:cNvSpPr>
            <a:spLocks noGrp="1" noChangeArrowheads="1"/>
          </p:cNvSpPr>
          <p:nvPr>
            <p:ph type="body" idx="1"/>
          </p:nvPr>
        </p:nvSpPr>
        <p:spPr/>
        <p:txBody>
          <a:bodyPr/>
          <a:lstStyle/>
          <a:p>
            <a:pPr eaLnBrk="1" hangingPunct="1"/>
            <a:r>
              <a:rPr lang="zh-CN" altLang="en-US" sz="3400" b="1" smtClean="0"/>
              <a:t>按照</a:t>
            </a:r>
            <a:r>
              <a:rPr lang="en-US" altLang="en-US" sz="3400" b="1" smtClean="0"/>
              <a:t>McCabe</a:t>
            </a:r>
            <a:r>
              <a:rPr lang="zh-CN" altLang="en-US" sz="3400" b="1" smtClean="0"/>
              <a:t>的环复杂度概念，对于指定的程序图，对路径的测试中所需独立路径集合的大小就等于其程序图的环复杂度</a:t>
            </a:r>
            <a:endParaRPr lang="en-US" altLang="zh-CN" sz="3400" b="1" smtClean="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E56B1F3-FD92-41E4-9B7F-B7B47903A7FD}"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3</a:t>
            </a:r>
            <a:r>
              <a:rPr lang="zh-CN" altLang="en-US" b="1" smtClean="0">
                <a:latin typeface="黑体" pitchFamily="49" charset="-122"/>
                <a:ea typeface="黑体" pitchFamily="49"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本章重点</a:t>
            </a:r>
          </a:p>
          <a:p>
            <a:pPr lvl="1" algn="just" eaLnBrk="1" hangingPunct="1"/>
            <a:r>
              <a:rPr lang="zh-CN" altLang="en-US" sz="3100" b="1" dirty="0" smtClean="0"/>
              <a:t>对路径的测试</a:t>
            </a:r>
            <a:endParaRPr lang="zh-CN" altLang="en-US" sz="3200" b="1" dirty="0" smtClean="0"/>
          </a:p>
          <a:p>
            <a:pPr lvl="1" eaLnBrk="1" hangingPunct="1"/>
            <a:endParaRPr lang="zh-CN" altLang="en-US" sz="3100" b="1" dirty="0" smtClean="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BAC5BFF-5020-4230-92D4-732453E45E0D}" type="slidenum">
              <a:rPr lang="en-US" altLang="zh-CN" smtClean="0"/>
              <a:pPr eaLnBrk="1" hangingPunct="1"/>
              <a:t>20</a:t>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4915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solidFill>
                  <a:srgbClr val="0000FF"/>
                </a:solidFill>
              </a:rPr>
              <a:t>独立路径的抽取</a:t>
            </a:r>
            <a:endParaRPr lang="en-US" altLang="zh-CN" sz="2700" b="1" smtClean="0">
              <a:solidFill>
                <a:srgbClr val="0000FF"/>
              </a:solidFill>
            </a:endParaRPr>
          </a:p>
          <a:p>
            <a:pPr lvl="1" eaLnBrk="1" hangingPunct="1"/>
            <a:r>
              <a:rPr lang="zh-CN" altLang="en-US" sz="2700" b="1" smtClean="0"/>
              <a:t>不可行路径的处理</a:t>
            </a:r>
            <a:endParaRPr lang="en-US" altLang="zh-CN" sz="2700" b="1" smtClean="0"/>
          </a:p>
          <a:p>
            <a:pPr lvl="1" eaLnBrk="1" hangingPunct="1"/>
            <a:r>
              <a:rPr lang="zh-CN" altLang="en-US" sz="2700" b="1" smtClean="0"/>
              <a:t>测试用例的设计</a:t>
            </a:r>
            <a:endParaRPr lang="en-US" altLang="zh-CN" sz="2700" b="1"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0FAC73A-FCAA-4D8A-A897-C4330F32E7C6}" type="slidenum">
              <a:rPr lang="en-US" altLang="zh-CN" smtClean="0"/>
              <a:pPr eaLnBrk="1" hangingPunct="1"/>
              <a:t>21</a:t>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0180" name="Rectangle 3"/>
          <p:cNvSpPr>
            <a:spLocks noGrp="1" noChangeArrowheads="1"/>
          </p:cNvSpPr>
          <p:nvPr>
            <p:ph type="body" idx="1"/>
          </p:nvPr>
        </p:nvSpPr>
        <p:spPr/>
        <p:txBody>
          <a:bodyPr/>
          <a:lstStyle/>
          <a:p>
            <a:pPr eaLnBrk="1" hangingPunct="1"/>
            <a:r>
              <a:rPr lang="zh-CN" altLang="en-US" sz="3400" b="1" smtClean="0"/>
              <a:t>独立路径抽取</a:t>
            </a:r>
            <a:endParaRPr lang="en-US" altLang="zh-CN" sz="3400" b="1" smtClean="0"/>
          </a:p>
          <a:p>
            <a:pPr eaLnBrk="1" hangingPunct="1"/>
            <a:r>
              <a:rPr lang="en-US" altLang="zh-CN" sz="3400" b="1" smtClean="0"/>
              <a:t>1</a:t>
            </a:r>
            <a:r>
              <a:rPr lang="zh-CN" altLang="en-US" sz="3400" b="1" smtClean="0"/>
              <a:t>、确定主路径</a:t>
            </a:r>
            <a:endParaRPr lang="en-US" altLang="zh-CN" sz="3400" b="1" smtClean="0"/>
          </a:p>
          <a:p>
            <a:pPr lvl="1" eaLnBrk="1" hangingPunct="1"/>
            <a:r>
              <a:rPr lang="zh-CN" altLang="en-US" b="1" smtClean="0"/>
              <a:t>该路径应包含尽可能多的判定节点</a:t>
            </a:r>
            <a:endParaRPr lang="en-US" altLang="zh-CN" b="1" smtClean="0"/>
          </a:p>
          <a:p>
            <a:pPr lvl="1" eaLnBrk="1" hangingPunct="1"/>
            <a:r>
              <a:rPr lang="zh-CN" altLang="en-US" b="1" smtClean="0"/>
              <a:t>应包含尽可能复杂的判定表达式</a:t>
            </a:r>
            <a:endParaRPr lang="en-US" altLang="zh-CN" b="1" smtClean="0"/>
          </a:p>
          <a:p>
            <a:pPr lvl="1" eaLnBrk="1" hangingPunct="1"/>
            <a:r>
              <a:rPr lang="zh-CN" altLang="en-US" b="1" smtClean="0"/>
              <a:t>应对应尽可能高的执行概率</a:t>
            </a:r>
            <a:endParaRPr lang="en-US" altLang="zh-CN" b="1" smtClean="0"/>
          </a:p>
          <a:p>
            <a:pPr lvl="1" eaLnBrk="1" hangingPunct="1"/>
            <a:r>
              <a:rPr lang="zh-CN" altLang="en-US" b="1" smtClean="0"/>
              <a:t>应包含尽可能多的语句</a:t>
            </a:r>
            <a:endParaRPr lang="en-US" altLang="zh-CN" b="1" smtClean="0"/>
          </a:p>
          <a:p>
            <a:pPr eaLnBrk="1" hangingPunct="1"/>
            <a:r>
              <a:rPr lang="en-US" altLang="zh-CN" sz="3400" b="1" smtClean="0"/>
              <a:t>2</a:t>
            </a:r>
            <a:r>
              <a:rPr lang="zh-CN" altLang="en-US" sz="3400" b="1" smtClean="0"/>
              <a:t>、根据基础路径抽取其他独立路径</a:t>
            </a:r>
            <a:endParaRPr lang="en-US" altLang="zh-CN" sz="3400" b="1" smtClean="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1DCABFD-BD21-4C7B-92DA-5B9ABD17A757}" type="slidenum">
              <a:rPr lang="en-US" altLang="zh-CN" smtClean="0"/>
              <a:pPr eaLnBrk="1" hangingPunct="1"/>
              <a:t>22</a:t>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1204" name="Rectangle 3"/>
          <p:cNvSpPr>
            <a:spLocks noGrp="1" noChangeArrowheads="1"/>
          </p:cNvSpPr>
          <p:nvPr>
            <p:ph type="body" idx="1"/>
          </p:nvPr>
        </p:nvSpPr>
        <p:spPr/>
        <p:txBody>
          <a:bodyPr/>
          <a:lstStyle/>
          <a:p>
            <a:pPr eaLnBrk="1" hangingPunct="1"/>
            <a:r>
              <a:rPr lang="zh-CN" altLang="en-US" sz="3400" b="1" smtClean="0"/>
              <a:t>独立路径</a:t>
            </a:r>
            <a:endParaRPr lang="en-US" altLang="zh-CN" sz="3400" b="1" smtClean="0"/>
          </a:p>
          <a:p>
            <a:pPr lvl="1"/>
            <a:r>
              <a:rPr lang="en-US" altLang="en-US" sz="2400" b="1" smtClean="0"/>
              <a:t>Path1</a:t>
            </a:r>
            <a:r>
              <a:rPr lang="zh-CN" altLang="en-US" sz="2400" b="1" smtClean="0"/>
              <a:t>：</a:t>
            </a:r>
            <a:r>
              <a:rPr lang="en-US" altLang="en-US" sz="2400" b="1" smtClean="0"/>
              <a:t>A, B, C, G(</a:t>
            </a:r>
            <a:r>
              <a:rPr lang="zh-CN" altLang="en-US" sz="2400" b="1" smtClean="0"/>
              <a:t>经过判定节点</a:t>
            </a:r>
            <a:r>
              <a:rPr lang="en-US" altLang="en-US" sz="2400" b="1" smtClean="0"/>
              <a:t>A</a:t>
            </a:r>
            <a:r>
              <a:rPr lang="zh-CN" altLang="en-US" sz="2400" b="1" smtClean="0"/>
              <a:t>、</a:t>
            </a:r>
            <a:r>
              <a:rPr lang="en-US" altLang="en-US" sz="2400" b="1" smtClean="0"/>
              <a:t>B</a:t>
            </a:r>
            <a:r>
              <a:rPr lang="zh-CN" altLang="en-US" sz="2400" b="1" smtClean="0"/>
              <a:t>、</a:t>
            </a:r>
            <a:r>
              <a:rPr lang="en-US" altLang="en-US" sz="2400" b="1" smtClean="0"/>
              <a:t>C)</a:t>
            </a:r>
            <a:r>
              <a:rPr lang="zh-CN" altLang="en-US" sz="2400" b="1" smtClean="0"/>
              <a:t>；</a:t>
            </a:r>
          </a:p>
          <a:p>
            <a:pPr lvl="1"/>
            <a:r>
              <a:rPr lang="en-US" altLang="en-US" sz="2400" b="1" smtClean="0"/>
              <a:t>Path2</a:t>
            </a:r>
            <a:r>
              <a:rPr lang="zh-CN" altLang="en-US" sz="2400" b="1" smtClean="0"/>
              <a:t>：</a:t>
            </a:r>
            <a:r>
              <a:rPr lang="en-US" altLang="en-US" sz="2400" b="1" smtClean="0"/>
              <a:t>A, D, E, F, G(</a:t>
            </a:r>
            <a:r>
              <a:rPr lang="zh-CN" altLang="en-US" sz="2400" b="1" smtClean="0"/>
              <a:t>在判定节点</a:t>
            </a:r>
            <a:r>
              <a:rPr lang="en-US" altLang="en-US" sz="2400" b="1" smtClean="0"/>
              <a:t>A</a:t>
            </a:r>
            <a:r>
              <a:rPr lang="zh-CN" altLang="en-US" sz="2400" b="1" smtClean="0"/>
              <a:t>处执行</a:t>
            </a:r>
            <a:r>
              <a:rPr lang="en-US" altLang="en-US" sz="2400" b="1" smtClean="0"/>
              <a:t>e2</a:t>
            </a:r>
            <a:r>
              <a:rPr lang="zh-CN" altLang="en-US" sz="2400" b="1" smtClean="0"/>
              <a:t>分支</a:t>
            </a:r>
            <a:r>
              <a:rPr lang="en-US" altLang="en-US" sz="2400" b="1" smtClean="0"/>
              <a:t>)</a:t>
            </a:r>
            <a:r>
              <a:rPr lang="zh-CN" altLang="en-US" sz="2400" b="1" smtClean="0"/>
              <a:t>；</a:t>
            </a:r>
          </a:p>
          <a:p>
            <a:pPr lvl="1"/>
            <a:r>
              <a:rPr lang="en-US" altLang="en-US" sz="2400" b="1" smtClean="0"/>
              <a:t>Path3</a:t>
            </a:r>
            <a:r>
              <a:rPr lang="zh-CN" altLang="en-US" sz="2400" b="1" smtClean="0"/>
              <a:t>：</a:t>
            </a:r>
            <a:r>
              <a:rPr lang="en-US" altLang="en-US" sz="2400" b="1" smtClean="0"/>
              <a:t>A, B, E, F, G(</a:t>
            </a:r>
            <a:r>
              <a:rPr lang="zh-CN" altLang="en-US" sz="2400" b="1" smtClean="0"/>
              <a:t>在判定节点</a:t>
            </a:r>
            <a:r>
              <a:rPr lang="en-US" altLang="en-US" sz="2400" b="1" smtClean="0"/>
              <a:t>B</a:t>
            </a:r>
            <a:r>
              <a:rPr lang="zh-CN" altLang="en-US" sz="2400" b="1" smtClean="0"/>
              <a:t>处执行</a:t>
            </a:r>
            <a:r>
              <a:rPr lang="en-US" altLang="en-US" sz="2400" b="1" smtClean="0"/>
              <a:t>e5</a:t>
            </a:r>
            <a:r>
              <a:rPr lang="zh-CN" altLang="en-US" sz="2400" b="1" smtClean="0"/>
              <a:t>分支</a:t>
            </a:r>
            <a:r>
              <a:rPr lang="en-US" altLang="en-US" sz="2400" b="1" smtClean="0"/>
              <a:t>)</a:t>
            </a:r>
            <a:r>
              <a:rPr lang="zh-CN" altLang="en-US" sz="2400" b="1" smtClean="0"/>
              <a:t>；</a:t>
            </a:r>
          </a:p>
          <a:p>
            <a:pPr lvl="1"/>
            <a:r>
              <a:rPr lang="en-US" altLang="en-US" sz="2400" b="1" smtClean="0"/>
              <a:t>Path4</a:t>
            </a:r>
            <a:r>
              <a:rPr lang="zh-CN" altLang="en-US" sz="2400" b="1" smtClean="0"/>
              <a:t>：</a:t>
            </a:r>
            <a:r>
              <a:rPr lang="en-US" altLang="en-US" sz="2400" b="1" smtClean="0"/>
              <a:t>A, B, C, B, C, G(</a:t>
            </a:r>
            <a:r>
              <a:rPr lang="zh-CN" altLang="en-US" sz="2400" b="1" smtClean="0"/>
              <a:t>在判定节点</a:t>
            </a:r>
            <a:r>
              <a:rPr lang="en-US" altLang="en-US" sz="2400" b="1" smtClean="0"/>
              <a:t>C</a:t>
            </a:r>
            <a:r>
              <a:rPr lang="zh-CN" altLang="en-US" sz="2400" b="1" smtClean="0"/>
              <a:t>处执行</a:t>
            </a:r>
            <a:r>
              <a:rPr lang="en-US" altLang="en-US" sz="2400" b="1" smtClean="0"/>
              <a:t>e3</a:t>
            </a:r>
            <a:r>
              <a:rPr lang="zh-CN" altLang="en-US" sz="2400" b="1" smtClean="0"/>
              <a:t>分支</a:t>
            </a:r>
            <a:r>
              <a:rPr lang="en-US" altLang="en-US" sz="2400" b="1" smtClean="0"/>
              <a:t>)</a:t>
            </a:r>
            <a:r>
              <a:rPr lang="zh-CN" altLang="en-US" sz="2400" b="1" smtClean="0"/>
              <a:t>；</a:t>
            </a:r>
          </a:p>
          <a:p>
            <a:pPr lvl="1"/>
            <a:r>
              <a:rPr lang="en-US" altLang="en-US" sz="2400" b="1" smtClean="0"/>
              <a:t>Path5</a:t>
            </a:r>
            <a:r>
              <a:rPr lang="zh-CN" altLang="en-US" sz="2400" b="1" smtClean="0"/>
              <a:t>：</a:t>
            </a:r>
            <a:r>
              <a:rPr lang="en-US" altLang="en-US" sz="2400" b="1" smtClean="0"/>
              <a:t>A, D, F, G(</a:t>
            </a:r>
            <a:r>
              <a:rPr lang="zh-CN" altLang="en-US" sz="2400" b="1" smtClean="0"/>
              <a:t>在判定节点</a:t>
            </a:r>
            <a:r>
              <a:rPr lang="en-US" altLang="en-US" sz="2400" b="1" smtClean="0"/>
              <a:t>D</a:t>
            </a:r>
            <a:r>
              <a:rPr lang="zh-CN" altLang="en-US" sz="2400" b="1" smtClean="0"/>
              <a:t>处执行</a:t>
            </a:r>
            <a:r>
              <a:rPr lang="en-US" altLang="en-US" sz="2400" b="1" smtClean="0"/>
              <a:t>e7</a:t>
            </a:r>
            <a:r>
              <a:rPr lang="zh-CN" altLang="en-US" sz="2400" b="1" smtClean="0"/>
              <a:t>分支</a:t>
            </a:r>
            <a:r>
              <a:rPr lang="en-US" altLang="en-US" sz="2400" b="1" smtClean="0"/>
              <a:t>)</a:t>
            </a:r>
            <a:endParaRPr lang="en-US" altLang="zh-CN" sz="2400" b="1" smtClean="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2188" y="214313"/>
            <a:ext cx="214312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0F240B2-BED8-45A3-AEF0-1EB8F27B7615}" type="slidenum">
              <a:rPr lang="en-US" altLang="zh-CN" smtClean="0"/>
              <a:pPr eaLnBrk="1" hangingPunct="1"/>
              <a:t>23</a:t>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2228"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solidFill>
                  <a:srgbClr val="0000FF"/>
                </a:solidFill>
              </a:rPr>
              <a:t>不可行路径的处理</a:t>
            </a:r>
            <a:endParaRPr lang="en-US" altLang="zh-CN" sz="2700" b="1" smtClean="0">
              <a:solidFill>
                <a:srgbClr val="0000FF"/>
              </a:solidFill>
            </a:endParaRPr>
          </a:p>
          <a:p>
            <a:pPr lvl="1" eaLnBrk="1" hangingPunct="1"/>
            <a:r>
              <a:rPr lang="zh-CN" altLang="en-US" sz="2700" b="1" smtClean="0"/>
              <a:t>测试用例的设计</a:t>
            </a:r>
            <a:endParaRPr lang="en-US" altLang="zh-CN" sz="2700" b="1"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98CA796-3B6F-416D-A4B6-F9ECDE6377E7}" type="slidenum">
              <a:rPr lang="en-US" altLang="zh-CN" smtClean="0"/>
              <a:pPr eaLnBrk="1" hangingPunct="1"/>
              <a:t>24</a:t>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400" b="1" dirty="0" smtClean="0">
                <a:cs typeface="+mn-cs"/>
              </a:rPr>
              <a:t>不可行路径的处理</a:t>
            </a:r>
            <a:endParaRPr lang="en-US" altLang="zh-CN" sz="3400" b="1" dirty="0" smtClean="0">
              <a:cs typeface="+mn-cs"/>
            </a:endParaRPr>
          </a:p>
          <a:p>
            <a:pPr marL="866775" lvl="2" indent="-469900" eaLnBrk="1" hangingPunct="1">
              <a:defRPr/>
            </a:pPr>
            <a:r>
              <a:rPr lang="zh-CN" altLang="en-US" sz="3100" b="1" dirty="0" smtClean="0">
                <a:cs typeface="+mn-cs"/>
              </a:rPr>
              <a:t>程序的设计缺陷导致不可行路径</a:t>
            </a:r>
            <a:endParaRPr lang="en-US" altLang="zh-CN" sz="3100" b="1" dirty="0" smtClean="0">
              <a:cs typeface="+mn-cs"/>
            </a:endParaRPr>
          </a:p>
          <a:p>
            <a:pPr marL="866775" lvl="2" indent="-469900" eaLnBrk="1" hangingPunct="1">
              <a:defRPr/>
            </a:pPr>
            <a:r>
              <a:rPr lang="zh-CN" altLang="en-US" sz="3100" b="1" dirty="0" smtClean="0">
                <a:cs typeface="+mn-cs"/>
              </a:rPr>
              <a:t>原因在于：构成判定表达式的多个简单判定条件之间存在一定关联，体现在多个简单判定条件的取值相互约束，从而导致部分路径不可行。若完全根据程序图来设计测试用例，往往无法发现这些不可行路径，最终导致测试失败</a:t>
            </a:r>
            <a:endParaRPr lang="en-US" altLang="zh-CN" sz="3100" b="1" dirty="0" smtClean="0">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31C67C2-AC78-4C8F-8097-95FA39FC85E2}" type="slidenum">
              <a:rPr lang="en-US" altLang="zh-CN" smtClean="0"/>
              <a:pPr eaLnBrk="1" hangingPunct="1"/>
              <a:t>25</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4276" name="Rectangle 3"/>
          <p:cNvSpPr>
            <a:spLocks noGrp="1" noChangeArrowheads="1"/>
          </p:cNvSpPr>
          <p:nvPr>
            <p:ph type="body" idx="1"/>
          </p:nvPr>
        </p:nvSpPr>
        <p:spPr/>
        <p:txBody>
          <a:bodyPr/>
          <a:lstStyle/>
          <a:p>
            <a:pPr eaLnBrk="1" hangingPunct="1"/>
            <a:r>
              <a:rPr lang="zh-CN" altLang="en-US" sz="3400" b="1" smtClean="0"/>
              <a:t>测试用例设计</a:t>
            </a:r>
            <a:endParaRPr lang="en-US" altLang="zh-CN" sz="3400" b="1" smtClean="0"/>
          </a:p>
          <a:p>
            <a:pPr lvl="1" eaLnBrk="1" hangingPunct="1"/>
            <a:r>
              <a:rPr lang="zh-CN" altLang="en-US" sz="2700" b="1" smtClean="0"/>
              <a:t>测试难点</a:t>
            </a:r>
            <a:endParaRPr lang="en-US" altLang="zh-CN" sz="2700" b="1" smtClean="0"/>
          </a:p>
          <a:p>
            <a:pPr lvl="1" eaLnBrk="1" hangingPunct="1"/>
            <a:r>
              <a:rPr lang="zh-CN" altLang="en-US" sz="2700" b="1" smtClean="0"/>
              <a:t>独立路径集合规模确定</a:t>
            </a:r>
            <a:endParaRPr lang="en-US" altLang="zh-CN" sz="2700" b="1" smtClean="0"/>
          </a:p>
          <a:p>
            <a:pPr lvl="1" eaLnBrk="1" hangingPunct="1"/>
            <a:r>
              <a:rPr lang="zh-CN" altLang="en-US" sz="2700" b="1" smtClean="0"/>
              <a:t>独立路径的抽取</a:t>
            </a:r>
            <a:endParaRPr lang="en-US" altLang="zh-CN" sz="2700" b="1" smtClean="0"/>
          </a:p>
          <a:p>
            <a:pPr lvl="1" eaLnBrk="1" hangingPunct="1"/>
            <a:r>
              <a:rPr lang="zh-CN" altLang="en-US" sz="2700" b="1" smtClean="0"/>
              <a:t>不可行路径的处理</a:t>
            </a:r>
            <a:endParaRPr lang="en-US" altLang="zh-CN" sz="2700" b="1" smtClean="0"/>
          </a:p>
          <a:p>
            <a:pPr lvl="1" eaLnBrk="1" hangingPunct="1"/>
            <a:r>
              <a:rPr lang="zh-CN" altLang="en-US" sz="2700" b="1" smtClean="0">
                <a:solidFill>
                  <a:srgbClr val="0000FF"/>
                </a:solidFill>
              </a:rPr>
              <a:t>测试用例的设计</a:t>
            </a:r>
            <a:endParaRPr lang="en-US" altLang="zh-CN" sz="2700" b="1" smtClean="0">
              <a:solidFill>
                <a:srgbClr val="0000FF"/>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E6636A2-212B-4A6F-B504-22305F0CF664}" type="slidenum">
              <a:rPr lang="en-US" altLang="zh-CN" smtClean="0"/>
              <a:pPr eaLnBrk="1" hangingPunct="1"/>
              <a:t>26</a:t>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28676" name="Rectangle 3"/>
          <p:cNvSpPr>
            <a:spLocks noGrp="1" noChangeArrowheads="1"/>
          </p:cNvSpPr>
          <p:nvPr>
            <p:ph type="body" idx="1"/>
          </p:nvPr>
        </p:nvSpPr>
        <p:spPr/>
        <p:txBody>
          <a:bodyPr/>
          <a:lstStyle/>
          <a:p>
            <a:pPr marL="469900" lvl="1" indent="-469900" eaLnBrk="1" hangingPunct="1">
              <a:buFont typeface="Wingdings" pitchFamily="2" charset="2"/>
              <a:buChar char="o"/>
              <a:defRPr/>
            </a:pPr>
            <a:r>
              <a:rPr lang="zh-CN" altLang="en-US" sz="3100" b="1" dirty="0" smtClean="0">
                <a:cs typeface="+mn-cs"/>
              </a:rPr>
              <a:t>测试用例设计步骤</a:t>
            </a:r>
            <a:endParaRPr lang="en-US" altLang="zh-CN" sz="3100" b="1" dirty="0" smtClean="0">
              <a:cs typeface="+mn-cs"/>
            </a:endParaRPr>
          </a:p>
          <a:p>
            <a:pPr marL="866775" lvl="2" indent="-469900" eaLnBrk="1" hangingPunct="1">
              <a:defRPr/>
            </a:pPr>
            <a:r>
              <a:rPr lang="zh-CN" altLang="en-US" sz="2800" b="1" dirty="0" smtClean="0">
                <a:cs typeface="+mn-cs"/>
              </a:rPr>
              <a:t>根据程序源代码生成程序图</a:t>
            </a:r>
            <a:endParaRPr lang="en-US" altLang="zh-CN" sz="2800" b="1" dirty="0" smtClean="0">
              <a:cs typeface="+mn-cs"/>
            </a:endParaRPr>
          </a:p>
          <a:p>
            <a:pPr marL="866775" lvl="2" indent="-469900" eaLnBrk="1" hangingPunct="1">
              <a:defRPr/>
            </a:pPr>
            <a:r>
              <a:rPr lang="zh-CN" altLang="en-US" sz="2800" b="1" dirty="0" smtClean="0">
                <a:cs typeface="+mn-cs"/>
              </a:rPr>
              <a:t>计算程序图的环复杂度，确定独立路径集合的大小</a:t>
            </a:r>
            <a:endParaRPr lang="en-US" altLang="zh-CN" sz="2800" b="1" dirty="0" smtClean="0">
              <a:cs typeface="+mn-cs"/>
            </a:endParaRPr>
          </a:p>
          <a:p>
            <a:pPr marL="866775" lvl="2" indent="-469900" eaLnBrk="1" hangingPunct="1">
              <a:defRPr/>
            </a:pPr>
            <a:r>
              <a:rPr lang="zh-CN" altLang="en-US" sz="2800" b="1" dirty="0" smtClean="0">
                <a:cs typeface="+mn-cs"/>
              </a:rPr>
              <a:t>以最复杂的路径为基础路径，通过覆盖所有判定分支确定其他路径，抽取独立路径集合</a:t>
            </a:r>
            <a:endParaRPr lang="en-US" altLang="zh-CN" sz="2800" b="1" dirty="0" smtClean="0">
              <a:cs typeface="+mn-cs"/>
            </a:endParaRPr>
          </a:p>
          <a:p>
            <a:pPr marL="866775" lvl="2" indent="-469900" eaLnBrk="1" hangingPunct="1">
              <a:defRPr/>
            </a:pPr>
            <a:r>
              <a:rPr lang="zh-CN" altLang="en-US" sz="2800" b="1" dirty="0" smtClean="0">
                <a:cs typeface="+mn-cs"/>
              </a:rPr>
              <a:t>注意剔除不可行路径，必要时补充其他重要的路径</a:t>
            </a:r>
            <a:endParaRPr lang="en-US" altLang="zh-CN" sz="2800" b="1" dirty="0" smtClean="0">
              <a:cs typeface="+mn-cs"/>
            </a:endParaRPr>
          </a:p>
          <a:p>
            <a:pPr marL="866775" lvl="2" indent="-469900" eaLnBrk="1" hangingPunct="1">
              <a:defRPr/>
            </a:pPr>
            <a:r>
              <a:rPr lang="zh-CN" altLang="en-US" sz="2800" b="1" dirty="0" smtClean="0">
                <a:cs typeface="+mn-cs"/>
              </a:rPr>
              <a:t>根据得到的路径集合对应设计测试用例</a:t>
            </a:r>
            <a:endParaRPr lang="en-US" altLang="zh-CN" sz="2800" b="1" dirty="0" smtClean="0">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4857A1-568D-4A87-A34B-903A10889FC9}" type="slidenum">
              <a:rPr lang="en-US" altLang="zh-CN" smtClean="0"/>
              <a:pPr eaLnBrk="1" hangingPunct="1"/>
              <a:t>27</a:t>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632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4</a:t>
            </a:r>
            <a:r>
              <a:rPr lang="zh-CN" altLang="en-US" sz="3800" b="1" smtClean="0">
                <a:solidFill>
                  <a:srgbClr val="0000FF"/>
                </a:solidFill>
                <a:ea typeface="华文新魏" pitchFamily="2" charset="-122"/>
              </a:rPr>
              <a:t>：第二日问题</a:t>
            </a:r>
          </a:p>
          <a:p>
            <a:pPr lvl="1" eaLnBrk="1" hangingPunct="1"/>
            <a:r>
              <a:rPr lang="zh-CN" altLang="en-US" sz="3400" b="1" smtClean="0">
                <a:solidFill>
                  <a:srgbClr val="0000FF"/>
                </a:solidFill>
                <a:ea typeface="华文新魏" pitchFamily="2" charset="-122"/>
              </a:rPr>
              <a:t>环复杂度计算</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独立路径抽取</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测试用例设计</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测试分析</a:t>
            </a:r>
            <a:endParaRPr lang="en-US" altLang="zh-CN" sz="3500" b="1"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28</a:t>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734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环复杂度：</a:t>
            </a:r>
            <a:r>
              <a:rPr lang="en-US" altLang="zh-CN" sz="3800" b="1" smtClean="0">
                <a:solidFill>
                  <a:srgbClr val="0000FF"/>
                </a:solidFill>
                <a:ea typeface="华文新魏" pitchFamily="2" charset="-122"/>
              </a:rPr>
              <a:t>6</a:t>
            </a:r>
            <a:endParaRPr lang="en-US" altLang="zh-CN" sz="3500" b="1"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6588" y="214313"/>
            <a:ext cx="4340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BAADDC-CA00-42C2-984A-F26E7B1565FA}" type="slidenum">
              <a:rPr lang="en-US" altLang="zh-CN" smtClean="0"/>
              <a:pPr eaLnBrk="1" hangingPunct="1"/>
              <a:t>29</a:t>
            </a:fld>
            <a:endParaRPr lang="en-US" altLang="zh-CN" smtClean="0"/>
          </a:p>
        </p:txBody>
      </p:sp>
      <p:sp>
        <p:nvSpPr>
          <p:cNvPr id="5837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837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独立路径</a:t>
            </a:r>
            <a:endParaRPr lang="en-US" altLang="zh-CN" sz="3400" b="1" smtClean="0">
              <a:solidFill>
                <a:srgbClr val="0000FF"/>
              </a:solidFill>
              <a:ea typeface="华文新魏" pitchFamily="2" charset="-122"/>
            </a:endParaRPr>
          </a:p>
          <a:p>
            <a:pPr lvl="1" eaLnBrk="1" hangingPunct="1"/>
            <a:r>
              <a:rPr lang="en-US" altLang="en-US" sz="2200" b="1" smtClean="0">
                <a:solidFill>
                  <a:srgbClr val="0000FF"/>
                </a:solidFill>
                <a:ea typeface="华文新魏" pitchFamily="2" charset="-122"/>
              </a:rPr>
              <a:t>Path1</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B, 34, 35 </a:t>
            </a:r>
          </a:p>
          <a:p>
            <a:pPr lvl="1" eaLnBrk="1" hangingPunct="1"/>
            <a:r>
              <a:rPr lang="en-US" altLang="en-US" sz="2200" b="1" smtClean="0">
                <a:solidFill>
                  <a:srgbClr val="0000FF"/>
                </a:solidFill>
                <a:ea typeface="华文新魏" pitchFamily="2" charset="-122"/>
              </a:rPr>
              <a:t>Path2</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7, 16, 18, 20, 21, B, 34, 35</a:t>
            </a:r>
          </a:p>
          <a:p>
            <a:pPr lvl="1" eaLnBrk="1" hangingPunct="1"/>
            <a:r>
              <a:rPr lang="en-US" altLang="en-US" sz="2200" b="1" smtClean="0">
                <a:solidFill>
                  <a:srgbClr val="0000FF"/>
                </a:solidFill>
                <a:ea typeface="华文新魏" pitchFamily="2" charset="-122"/>
              </a:rPr>
              <a:t>Path3</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9, 16, 18, 20, 21, B, 34, 35</a:t>
            </a:r>
          </a:p>
          <a:p>
            <a:pPr lvl="1"/>
            <a:r>
              <a:rPr lang="en-US" altLang="en-US" sz="2200" b="1" smtClean="0">
                <a:solidFill>
                  <a:srgbClr val="0000FF"/>
                </a:solidFill>
                <a:ea typeface="华文新魏" pitchFamily="2" charset="-122"/>
              </a:rPr>
              <a:t>Path4</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15, 16, 18, 20, 21, B,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Path5</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33, 34, 35</a:t>
            </a:r>
            <a:endParaRPr lang="zh-CN" altLang="en-US" sz="2200" b="1" smtClean="0">
              <a:solidFill>
                <a:srgbClr val="0000FF"/>
              </a:solidFill>
              <a:ea typeface="华文新魏" pitchFamily="2" charset="-122"/>
            </a:endParaRPr>
          </a:p>
          <a:p>
            <a:pPr lvl="1"/>
            <a:r>
              <a:rPr lang="en-US" altLang="en-US" sz="2200" b="1" smtClean="0">
                <a:solidFill>
                  <a:srgbClr val="0000FF"/>
                </a:solidFill>
                <a:ea typeface="华文新魏" pitchFamily="2" charset="-122"/>
              </a:rPr>
              <a:t>Path6</a:t>
            </a:r>
            <a:r>
              <a:rPr lang="zh-CN" altLang="en-US" sz="2200" b="1" smtClean="0">
                <a:solidFill>
                  <a:srgbClr val="0000FF"/>
                </a:solidFill>
                <a:ea typeface="华文新魏" pitchFamily="2" charset="-122"/>
              </a:rPr>
              <a:t>：</a:t>
            </a:r>
            <a:r>
              <a:rPr lang="en-US" altLang="en-US" sz="2200" b="1" smtClean="0">
                <a:solidFill>
                  <a:srgbClr val="0000FF"/>
                </a:solidFill>
                <a:ea typeface="华文新魏" pitchFamily="2" charset="-122"/>
              </a:rPr>
              <a:t>A, 6, 8, 12, 13, 16, 18, 20, 21, 28, 34, 35</a:t>
            </a:r>
            <a:endParaRPr lang="en-US" altLang="zh-CN" sz="3500" b="1"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A60C045-5480-4075-A4F9-9849EC2F69B2}" type="slidenum">
              <a:rPr lang="en-US" altLang="zh-CN" smtClean="0"/>
              <a:pPr eaLnBrk="1" hangingPunct="1"/>
              <a:t>3</a:t>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4820"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solidFill>
                  <a:srgbClr val="0000FF"/>
                </a:solidFill>
              </a:rPr>
              <a:t>程序图</a:t>
            </a:r>
            <a:endParaRPr lang="en-US" altLang="zh-CN" sz="3100" b="1" smtClean="0">
              <a:solidFill>
                <a:srgbClr val="0000FF"/>
              </a:solidFill>
            </a:endParaRPr>
          </a:p>
          <a:p>
            <a:pPr lvl="1" eaLnBrk="1" hangingPunct="1"/>
            <a:r>
              <a:rPr lang="zh-CN" altLang="en-US" sz="3100" b="1" smtClean="0"/>
              <a:t>环复杂度</a:t>
            </a:r>
            <a:endParaRPr lang="en-US" altLang="zh-CN" sz="3100" b="1" smtClean="0"/>
          </a:p>
          <a:p>
            <a:pPr lvl="1" eaLnBrk="1" hangingPunct="1"/>
            <a:r>
              <a:rPr lang="zh-CN" altLang="en-US" sz="3100" b="1" smtClean="0"/>
              <a:t>基本复杂度</a:t>
            </a:r>
            <a:endParaRPr lang="en-US" altLang="zh-CN" sz="3100" b="1"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30161DD-5532-426C-9B1E-169EE93930A9}" type="slidenum">
              <a:rPr lang="en-US" altLang="zh-CN" smtClean="0"/>
              <a:pPr eaLnBrk="1" hangingPunct="1"/>
              <a:t>30</a:t>
            </a:fld>
            <a:endParaRPr lang="en-US" altLang="zh-CN" smtClean="0"/>
          </a:p>
        </p:txBody>
      </p:sp>
      <p:sp>
        <p:nvSpPr>
          <p:cNvPr id="5939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5939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不可行路径分析</a:t>
            </a:r>
            <a:endParaRPr lang="en-US" altLang="zh-CN" sz="3400" b="1" smtClean="0">
              <a:solidFill>
                <a:srgbClr val="0000FF"/>
              </a:solidFill>
              <a:ea typeface="华文新魏" pitchFamily="2" charset="-122"/>
            </a:endParaRPr>
          </a:p>
          <a:p>
            <a:pPr eaLnBrk="1" hangingPunct="1"/>
            <a:r>
              <a:rPr lang="en-US" altLang="en-US" sz="3400" b="1" smtClean="0">
                <a:solidFill>
                  <a:srgbClr val="0000FF"/>
                </a:solidFill>
                <a:ea typeface="华文新魏" pitchFamily="2" charset="-122"/>
              </a:rPr>
              <a:t>Path1</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Path3</a:t>
            </a:r>
            <a:r>
              <a:rPr lang="zh-CN" altLang="en-US" sz="3400" b="1" smtClean="0">
                <a:solidFill>
                  <a:srgbClr val="0000FF"/>
                </a:solidFill>
                <a:ea typeface="华文新魏" pitchFamily="2" charset="-122"/>
              </a:rPr>
              <a:t>、</a:t>
            </a:r>
            <a:r>
              <a:rPr lang="en-US" altLang="en-US" sz="3400" b="1" smtClean="0">
                <a:solidFill>
                  <a:srgbClr val="0000FF"/>
                </a:solidFill>
                <a:ea typeface="华文新魏" pitchFamily="2" charset="-122"/>
              </a:rPr>
              <a:t>Path4</a:t>
            </a:r>
            <a:r>
              <a:rPr lang="zh-CN" altLang="en-US" sz="3400" b="1" smtClean="0">
                <a:solidFill>
                  <a:srgbClr val="0000FF"/>
                </a:solidFill>
                <a:ea typeface="华文新魏" pitchFamily="2" charset="-122"/>
              </a:rPr>
              <a:t>都是不可行路径</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原因：多个判定表达式中涉及的简单判定条件存在一定的约束关系</a:t>
            </a:r>
            <a:endParaRPr lang="en-US" altLang="zh-CN" sz="3400" b="1" smtClean="0">
              <a:solidFill>
                <a:srgbClr val="0000FF"/>
              </a:solidFill>
              <a:ea typeface="华文新魏"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BCC77EF-16C0-4E22-8A3D-08B6F4756511}" type="slidenum">
              <a:rPr lang="en-US" altLang="zh-CN" smtClean="0"/>
              <a:pPr eaLnBrk="1" hangingPunct="1"/>
              <a:t>31</a:t>
            </a:fld>
            <a:endParaRPr lang="en-US" altLang="zh-CN" smtClean="0"/>
          </a:p>
        </p:txBody>
      </p:sp>
      <p:sp>
        <p:nvSpPr>
          <p:cNvPr id="6041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042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路径改进</a:t>
            </a:r>
            <a:endParaRPr lang="en-US" altLang="zh-CN" sz="3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Path1</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Path2</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7, 16, 18, 20, 21, B,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Path3</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9,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Path4</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15, 16, 18, 20, 21, 28, 34, 35</a:t>
            </a:r>
            <a:endParaRPr lang="zh-CN" altLang="en-US" sz="2400" b="1" smtClean="0">
              <a:solidFill>
                <a:srgbClr val="0000FF"/>
              </a:solidFill>
              <a:ea typeface="华文新魏" pitchFamily="2" charset="-122"/>
            </a:endParaRPr>
          </a:p>
          <a:p>
            <a:pPr lvl="1"/>
            <a:r>
              <a:rPr lang="en-US" altLang="en-US" sz="2400" b="1" smtClean="0">
                <a:solidFill>
                  <a:srgbClr val="0000FF"/>
                </a:solidFill>
                <a:ea typeface="华文新魏" pitchFamily="2" charset="-122"/>
              </a:rPr>
              <a:t>Path5</a:t>
            </a:r>
            <a:r>
              <a:rPr lang="zh-CN" altLang="en-US" sz="2400" b="1" smtClean="0">
                <a:solidFill>
                  <a:srgbClr val="0000FF"/>
                </a:solidFill>
                <a:ea typeface="华文新魏" pitchFamily="2" charset="-122"/>
              </a:rPr>
              <a:t>：</a:t>
            </a:r>
            <a:r>
              <a:rPr lang="en-US" altLang="en-US" sz="2400" b="1" smtClean="0">
                <a:solidFill>
                  <a:srgbClr val="0000FF"/>
                </a:solidFill>
                <a:ea typeface="华文新魏" pitchFamily="2" charset="-122"/>
              </a:rPr>
              <a:t>A, 6, 8, 12, 13, 16, 18, 33, 34, 35</a:t>
            </a:r>
            <a:endParaRPr lang="en-US" altLang="zh-CN" sz="2400" b="1" smtClean="0">
              <a:solidFill>
                <a:srgbClr val="0000FF"/>
              </a:solidFill>
              <a:ea typeface="华文新魏"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E7016BD-8D51-44B9-A343-4DFA1755778A}" type="slidenum">
              <a:rPr lang="en-US" altLang="zh-CN" smtClean="0"/>
              <a:pPr eaLnBrk="1" hangingPunct="1"/>
              <a:t>32</a:t>
            </a:fld>
            <a:endParaRPr lang="en-US" altLang="zh-CN" smtClean="0"/>
          </a:p>
        </p:txBody>
      </p:sp>
      <p:sp>
        <p:nvSpPr>
          <p:cNvPr id="614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144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测试用例设计</a:t>
            </a:r>
            <a:endParaRPr lang="en-US" altLang="zh-CN" sz="2400" b="1" smtClean="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00313"/>
            <a:ext cx="8389937"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CEED51D-4EDF-437A-99B5-604A28D5FEA6}" type="slidenum">
              <a:rPr lang="en-US" altLang="zh-CN" smtClean="0"/>
              <a:pPr eaLnBrk="1" hangingPunct="1"/>
              <a:t>33</a:t>
            </a:fld>
            <a:endParaRPr lang="en-US" altLang="zh-CN" smtClean="0"/>
          </a:p>
        </p:txBody>
      </p:sp>
      <p:sp>
        <p:nvSpPr>
          <p:cNvPr id="624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246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itchFamily="2" charset="-122"/>
              </a:rPr>
              <a:t>测试分析</a:t>
            </a:r>
            <a:endParaRPr lang="en-US" altLang="zh-CN" sz="3400"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独立路径测试的理论基础保证了测试的完备性和无冗余性</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基于独立路径的测试适用于多个判定节点串联和存在循环的情况</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避免引入不可行路径是程序优化的思想</a:t>
            </a:r>
            <a:endParaRPr lang="en-US" altLang="zh-CN" b="1" smtClean="0">
              <a:solidFill>
                <a:srgbClr val="0000FF"/>
              </a:solidFill>
              <a:ea typeface="华文新魏" pitchFamily="2" charset="-122"/>
            </a:endParaRPr>
          </a:p>
          <a:p>
            <a:pPr lvl="1" eaLnBrk="1" hangingPunct="1"/>
            <a:r>
              <a:rPr lang="zh-CN" altLang="en-US" b="1" smtClean="0">
                <a:solidFill>
                  <a:srgbClr val="0000FF"/>
                </a:solidFill>
                <a:ea typeface="华文新魏" pitchFamily="2" charset="-122"/>
              </a:rPr>
              <a:t>基于程序图和环复杂度的独立路径测试仅关注结构的测试覆盖</a:t>
            </a:r>
            <a:endParaRPr lang="en-US" altLang="zh-CN" b="1" smtClean="0">
              <a:solidFill>
                <a:srgbClr val="0000FF"/>
              </a:solidFill>
              <a:ea typeface="华文新魏"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285384B-80C4-4F8E-B0F5-FFBFB828633B}" type="slidenum">
              <a:rPr lang="en-US" altLang="zh-CN" smtClean="0"/>
              <a:pPr eaLnBrk="1" hangingPunct="1"/>
              <a:t>34</a:t>
            </a:fld>
            <a:endParaRPr lang="en-US" altLang="zh-CN" smtClean="0"/>
          </a:p>
        </p:txBody>
      </p:sp>
      <p:sp>
        <p:nvSpPr>
          <p:cNvPr id="634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349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5</a:t>
            </a:r>
            <a:r>
              <a:rPr lang="zh-CN" altLang="en-US" sz="3800" b="1" smtClean="0">
                <a:solidFill>
                  <a:srgbClr val="0000FF"/>
                </a:solidFill>
                <a:ea typeface="华文新魏" pitchFamily="2" charset="-122"/>
              </a:rPr>
              <a:t>：自动柜员机问题</a:t>
            </a:r>
          </a:p>
          <a:p>
            <a:pPr lvl="1" eaLnBrk="1" hangingPunct="1"/>
            <a:r>
              <a:rPr lang="zh-CN" altLang="en-US" sz="3400" b="1" smtClean="0">
                <a:solidFill>
                  <a:srgbClr val="0000FF"/>
                </a:solidFill>
                <a:ea typeface="华文新魏" pitchFamily="2" charset="-122"/>
              </a:rPr>
              <a:t>典型场景</a:t>
            </a:r>
            <a:endParaRPr lang="en-US" altLang="zh-CN" sz="3400" b="1" smtClean="0">
              <a:solidFill>
                <a:srgbClr val="0000FF"/>
              </a:solidFill>
              <a:ea typeface="华文新魏" pitchFamily="2" charset="-122"/>
            </a:endParaRPr>
          </a:p>
          <a:p>
            <a:pPr lvl="1" eaLnBrk="1" hangingPunct="1"/>
            <a:r>
              <a:rPr lang="zh-CN" altLang="en-US" sz="3400" b="1" smtClean="0">
                <a:solidFill>
                  <a:srgbClr val="0000FF"/>
                </a:solidFill>
                <a:ea typeface="华文新魏" pitchFamily="2" charset="-122"/>
              </a:rPr>
              <a:t>独立路径</a:t>
            </a:r>
            <a:endParaRPr lang="en-US" altLang="zh-CN" sz="3500" b="1"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1CA19C8-85E4-4AF9-BE84-3F4AE43F804E}" type="slidenum">
              <a:rPr lang="en-US" altLang="zh-CN" smtClean="0"/>
              <a:pPr eaLnBrk="1" hangingPunct="1"/>
              <a:t>35</a:t>
            </a:fld>
            <a:endParaRPr lang="en-US" altLang="zh-CN" smtClean="0"/>
          </a:p>
        </p:txBody>
      </p:sp>
      <p:sp>
        <p:nvSpPr>
          <p:cNvPr id="645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451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程序图</a:t>
            </a:r>
            <a:endParaRPr lang="en-US" altLang="zh-CN" sz="3800" b="1" smtClean="0">
              <a:solidFill>
                <a:srgbClr val="0000FF"/>
              </a:solidFill>
              <a:ea typeface="华文新魏" pitchFamily="2" charset="-122"/>
            </a:endParaRPr>
          </a:p>
        </p:txBody>
      </p:sp>
      <p:pic>
        <p:nvPicPr>
          <p:cNvPr id="64518" name="Picture 2" descr="5t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1938" y="192088"/>
            <a:ext cx="2228850" cy="652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33AB27C-C62D-4DDB-91B2-8237E1BC004C}" type="slidenum">
              <a:rPr lang="en-US" altLang="zh-CN" smtClean="0"/>
              <a:pPr eaLnBrk="1" hangingPunct="1"/>
              <a:t>36</a:t>
            </a:fld>
            <a:endParaRPr lang="en-US" altLang="zh-CN" smtClean="0"/>
          </a:p>
        </p:txBody>
      </p:sp>
      <p:sp>
        <p:nvSpPr>
          <p:cNvPr id="655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55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典型场景及独立路径</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与采用场景法得到的场景是相同的</a:t>
            </a:r>
            <a:endParaRPr lang="en-US" altLang="zh-CN" sz="3800" b="1" smtClean="0">
              <a:solidFill>
                <a:srgbClr val="0000FF"/>
              </a:solidFill>
              <a:ea typeface="华文新魏" pitchFamily="2" charset="-122"/>
            </a:endParaRPr>
          </a:p>
        </p:txBody>
      </p:sp>
      <p:pic>
        <p:nvPicPr>
          <p:cNvPr id="655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429000"/>
            <a:ext cx="8443913"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4AF4AB8-1E58-41FC-B82B-B57FF8E8F0BF}" type="slidenum">
              <a:rPr lang="en-US" altLang="zh-CN" smtClean="0"/>
              <a:pPr eaLnBrk="1" hangingPunct="1"/>
              <a:t>37</a:t>
            </a:fld>
            <a:endParaRPr lang="en-US" altLang="zh-CN" smtClean="0"/>
          </a:p>
        </p:txBody>
      </p:sp>
      <p:sp>
        <p:nvSpPr>
          <p:cNvPr id="665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65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捉虫实践</a:t>
            </a:r>
            <a:r>
              <a:rPr lang="en-US" altLang="zh-CN" sz="3800" b="1" smtClean="0">
                <a:solidFill>
                  <a:srgbClr val="0000FF"/>
                </a:solidFill>
                <a:ea typeface="华文新魏" pitchFamily="2" charset="-122"/>
              </a:rPr>
              <a:t>6</a:t>
            </a:r>
            <a:r>
              <a:rPr lang="zh-CN" altLang="en-US" sz="3800" b="1" smtClean="0">
                <a:solidFill>
                  <a:srgbClr val="0000FF"/>
                </a:solidFill>
                <a:ea typeface="华文新魏" pitchFamily="2" charset="-122"/>
              </a:rPr>
              <a:t>：信息采集系统</a:t>
            </a:r>
          </a:p>
          <a:p>
            <a:pPr lvl="1" eaLnBrk="1" hangingPunct="1"/>
            <a:r>
              <a:rPr lang="zh-CN" altLang="en-US" sz="3600" b="1" smtClean="0">
                <a:solidFill>
                  <a:srgbClr val="0000FF"/>
                </a:solidFill>
                <a:ea typeface="华文新魏" pitchFamily="2" charset="-122"/>
              </a:rPr>
              <a:t>独立路径抽取</a:t>
            </a:r>
            <a:endParaRPr lang="en-US" altLang="zh-CN" sz="3600" b="1" smtClean="0">
              <a:solidFill>
                <a:srgbClr val="0000FF"/>
              </a:solidFill>
              <a:ea typeface="华文新魏" pitchFamily="2" charset="-122"/>
            </a:endParaRPr>
          </a:p>
          <a:p>
            <a:pPr lvl="1" eaLnBrk="1" hangingPunct="1"/>
            <a:r>
              <a:rPr lang="zh-CN" altLang="en-US" sz="3600" b="1" smtClean="0">
                <a:solidFill>
                  <a:srgbClr val="0000FF"/>
                </a:solidFill>
                <a:ea typeface="华文新魏" pitchFamily="2" charset="-122"/>
              </a:rPr>
              <a:t>不可行路径分析</a:t>
            </a:r>
            <a:endParaRPr lang="en-US" altLang="zh-CN" sz="3600" b="1" smtClean="0">
              <a:solidFill>
                <a:srgbClr val="0000FF"/>
              </a:solidFill>
              <a:ea typeface="华文新魏" pitchFamily="2" charset="-122"/>
            </a:endParaRPr>
          </a:p>
          <a:p>
            <a:pPr lvl="1" eaLnBrk="1" hangingPunct="1"/>
            <a:endParaRPr lang="en-US" altLang="zh-CN" sz="3500" b="1" smtClean="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19461F-6258-49D9-B62B-234ACA001603}" type="slidenum">
              <a:rPr lang="en-US" altLang="zh-CN" smtClean="0"/>
              <a:pPr eaLnBrk="1" hangingPunct="1"/>
              <a:t>38</a:t>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75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程序图</a:t>
            </a:r>
            <a:endParaRPr lang="en-US" altLang="zh-CN" sz="3500" b="1" smtClean="0"/>
          </a:p>
        </p:txBody>
      </p:sp>
      <p:pic>
        <p:nvPicPr>
          <p:cNvPr id="67590" name="Picture 2" descr="5t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625" y="214313"/>
            <a:ext cx="3143250" cy="639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3AF4FC3-F21E-4747-9781-BD6617D00A5B}" type="slidenum">
              <a:rPr lang="en-US" altLang="zh-CN" smtClean="0"/>
              <a:pPr eaLnBrk="1" hangingPunct="1"/>
              <a:t>39</a:t>
            </a:fld>
            <a:endParaRPr lang="en-US" altLang="zh-CN" smtClean="0"/>
          </a:p>
        </p:txBody>
      </p:sp>
      <p:sp>
        <p:nvSpPr>
          <p:cNvPr id="686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86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独立路径集合</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与场景法得到的场景不同</a:t>
            </a:r>
            <a:endParaRPr lang="en-US" altLang="zh-CN" sz="3500" b="1" smtClean="0"/>
          </a:p>
        </p:txBody>
      </p:sp>
      <p:pic>
        <p:nvPicPr>
          <p:cNvPr id="686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3414713"/>
            <a:ext cx="80676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C9E337-DC88-411B-B2BC-DB7D9E9B1C78}" type="slidenum">
              <a:rPr lang="en-US" altLang="zh-CN" smtClean="0"/>
              <a:pPr eaLnBrk="1" hangingPunct="1"/>
              <a:t>4</a:t>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5844" name="Rectangle 3"/>
          <p:cNvSpPr>
            <a:spLocks noGrp="1" noChangeArrowheads="1"/>
          </p:cNvSpPr>
          <p:nvPr>
            <p:ph type="body" idx="1"/>
          </p:nvPr>
        </p:nvSpPr>
        <p:spPr/>
        <p:txBody>
          <a:bodyPr/>
          <a:lstStyle/>
          <a:p>
            <a:pPr eaLnBrk="1" hangingPunct="1"/>
            <a:r>
              <a:rPr lang="zh-CN" altLang="en-US" sz="3100" b="1" smtClean="0"/>
              <a:t>压缩的控制流图</a:t>
            </a:r>
            <a:endParaRPr lang="en-US" altLang="zh-CN" sz="3100" b="1" smtClean="0"/>
          </a:p>
          <a:p>
            <a:pPr lvl="1" eaLnBrk="1" hangingPunct="1"/>
            <a:r>
              <a:rPr lang="zh-CN" altLang="en-US" sz="2700" b="1" smtClean="0"/>
              <a:t>剔除注释语句</a:t>
            </a:r>
            <a:endParaRPr lang="en-US" altLang="zh-CN" sz="2700" b="1" smtClean="0"/>
          </a:p>
          <a:p>
            <a:pPr lvl="1" eaLnBrk="1" hangingPunct="1"/>
            <a:r>
              <a:rPr lang="zh-CN" altLang="en-US" sz="2700" b="1" smtClean="0"/>
              <a:t>剔除数据变量的声明语句</a:t>
            </a:r>
            <a:endParaRPr lang="en-US" altLang="zh-CN" sz="2700" b="1" smtClean="0"/>
          </a:p>
          <a:p>
            <a:pPr lvl="1" eaLnBrk="1" hangingPunct="1"/>
            <a:r>
              <a:rPr lang="zh-CN" altLang="en-US" sz="2700" b="1" smtClean="0"/>
              <a:t>所有连续的串行语句压缩为一个节点</a:t>
            </a:r>
            <a:endParaRPr lang="en-US" altLang="zh-CN" sz="2700" b="1" smtClean="0"/>
          </a:p>
          <a:p>
            <a:pPr lvl="1" eaLnBrk="1" hangingPunct="1"/>
            <a:r>
              <a:rPr lang="zh-CN" altLang="en-US" sz="2700" b="1" smtClean="0"/>
              <a:t>所有循环次数压缩为一次循环</a:t>
            </a:r>
            <a:endParaRPr lang="en-US" altLang="zh-CN" sz="2700" b="1" smtClean="0"/>
          </a:p>
          <a:p>
            <a:pPr eaLnBrk="1" hangingPunct="1"/>
            <a:endParaRPr lang="en-US" altLang="zh-CN" sz="3100" b="1" smtClean="0"/>
          </a:p>
          <a:p>
            <a:pPr eaLnBrk="1" hangingPunct="1"/>
            <a:endParaRPr lang="en-US" altLang="zh-CN" sz="3100" b="1" smtClean="0"/>
          </a:p>
        </p:txBody>
      </p:sp>
      <p:pic>
        <p:nvPicPr>
          <p:cNvPr id="3584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3563" y="142875"/>
            <a:ext cx="31432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75791B7-8D27-4E5F-B699-33DE5870C22A}" type="slidenum">
              <a:rPr lang="en-US" altLang="zh-CN" smtClean="0"/>
              <a:pPr eaLnBrk="1" hangingPunct="1"/>
              <a:t>40</a:t>
            </a:fld>
            <a:endParaRPr lang="en-US" altLang="zh-CN" smtClean="0"/>
          </a:p>
        </p:txBody>
      </p:sp>
      <p:sp>
        <p:nvSpPr>
          <p:cNvPr id="696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69636"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itchFamily="2" charset="-122"/>
              </a:rPr>
              <a:t>第</a:t>
            </a:r>
            <a:r>
              <a:rPr lang="en-US" altLang="en-US" sz="3800" b="1" smtClean="0">
                <a:solidFill>
                  <a:srgbClr val="0000FF"/>
                </a:solidFill>
                <a:ea typeface="华文新魏" pitchFamily="2" charset="-122"/>
              </a:rPr>
              <a:t>3</a:t>
            </a:r>
            <a:r>
              <a:rPr lang="zh-CN" altLang="en-US" sz="3800" b="1" smtClean="0">
                <a:solidFill>
                  <a:srgbClr val="0000FF"/>
                </a:solidFill>
                <a:ea typeface="华文新魏" pitchFamily="2" charset="-122"/>
              </a:rPr>
              <a:t>章所给出的场景构建原则在所有场景可行时是完全正确的</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当存在不可行场景时，基本流未覆盖最多的判定节点，导致无法把握所构建场景的独立性，产生冗余</a:t>
            </a:r>
            <a:endParaRPr lang="en-US" altLang="zh-CN" sz="3800" b="1" smtClean="0">
              <a:solidFill>
                <a:srgbClr val="0000FF"/>
              </a:solidFill>
              <a:ea typeface="华文新魏" pitchFamily="2" charset="-122"/>
            </a:endParaRPr>
          </a:p>
          <a:p>
            <a:pPr eaLnBrk="1" hangingPunct="1"/>
            <a:r>
              <a:rPr lang="zh-CN" altLang="en-US" sz="3800" b="1" smtClean="0">
                <a:solidFill>
                  <a:srgbClr val="0000FF"/>
                </a:solidFill>
                <a:ea typeface="华文新魏" pitchFamily="2" charset="-122"/>
              </a:rPr>
              <a:t>对策：将主场景图看做程序图，根据独立路径测试的原则来构建场景</a:t>
            </a:r>
            <a:endParaRPr lang="en-US" altLang="zh-CN" sz="3800" b="1" smtClean="0">
              <a:solidFill>
                <a:srgbClr val="0000FF"/>
              </a:solidFill>
              <a:ea typeface="华文新魏"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03C0ED-E1C4-4DB4-B896-DB6E42740023}" type="slidenum">
              <a:rPr lang="en-US" altLang="zh-CN" smtClean="0"/>
              <a:pPr eaLnBrk="1" hangingPunct="1"/>
              <a:t>41</a:t>
            </a:fld>
            <a:endParaRPr lang="en-US" altLang="zh-CN" smtClean="0"/>
          </a:p>
        </p:txBody>
      </p:sp>
      <p:sp>
        <p:nvSpPr>
          <p:cNvPr id="706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70660" name="Rectangle 3"/>
          <p:cNvSpPr>
            <a:spLocks noGrp="1" noChangeArrowheads="1"/>
          </p:cNvSpPr>
          <p:nvPr>
            <p:ph type="body" idx="1"/>
          </p:nvPr>
        </p:nvSpPr>
        <p:spPr/>
        <p:txBody>
          <a:bodyPr/>
          <a:lstStyle/>
          <a:p>
            <a:pPr eaLnBrk="1" hangingPunct="1"/>
            <a:r>
              <a:rPr lang="zh-CN" altLang="en-US" sz="3400" b="1" smtClean="0"/>
              <a:t>小结</a:t>
            </a:r>
            <a:endParaRPr lang="en-US" altLang="zh-CN" sz="3400" b="1" smtClean="0"/>
          </a:p>
          <a:p>
            <a:pPr eaLnBrk="1" hangingPunct="1"/>
            <a:r>
              <a:rPr lang="zh-CN" altLang="en-US" sz="3400" b="1" smtClean="0"/>
              <a:t>是最重要的白盒测试方法之一，其思想可用于任何动态模型中</a:t>
            </a:r>
            <a:endParaRPr lang="en-US" altLang="zh-CN" sz="3400" b="1" smtClean="0"/>
          </a:p>
          <a:p>
            <a:pPr lvl="1" eaLnBrk="1" hangingPunct="1"/>
            <a:r>
              <a:rPr lang="zh-CN" altLang="en-US" b="1" smtClean="0"/>
              <a:t>单元测试阶段，主要用于对程序源代码的执行测试</a:t>
            </a:r>
            <a:endParaRPr lang="en-US" altLang="zh-CN" b="1" smtClean="0"/>
          </a:p>
          <a:p>
            <a:pPr lvl="1" eaLnBrk="1" hangingPunct="1"/>
            <a:r>
              <a:rPr lang="zh-CN" altLang="en-US" b="1" smtClean="0"/>
              <a:t>集成测试或系统测试阶段，主要用于对业务流程、页面跳转等类似动态执行路径的测试</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algn="ctr"/>
            <a:r>
              <a:rPr lang="zh-CN" altLang="en-US" b="1" smtClean="0">
                <a:latin typeface="黑体" pitchFamily="49" charset="-122"/>
                <a:ea typeface="黑体" pitchFamily="49" charset="-122"/>
              </a:rPr>
              <a:t>谢 谢</a:t>
            </a:r>
          </a:p>
        </p:txBody>
      </p:sp>
      <p:sp>
        <p:nvSpPr>
          <p:cNvPr id="116739" name="内容占位符 2"/>
          <p:cNvSpPr>
            <a:spLocks noGrp="1"/>
          </p:cNvSpPr>
          <p:nvPr>
            <p:ph idx="1"/>
          </p:nvPr>
        </p:nvSpPr>
        <p:spPr/>
        <p:txBody>
          <a:bodyPr/>
          <a:lstStyle/>
          <a:p>
            <a:endParaRPr lang="zh-CN" altLang="en-US" smtClean="0"/>
          </a:p>
        </p:txBody>
      </p:sp>
      <p:sp>
        <p:nvSpPr>
          <p:cNvPr id="1167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12D51BF-5D5B-4832-8D2E-30635D642C1C}" type="slidenum">
              <a:rPr lang="en-US" altLang="zh-CN" smtClean="0"/>
              <a:pPr eaLnBrk="1" hangingPunct="1"/>
              <a:t>42</a:t>
            </a:fld>
            <a:endParaRPr lang="en-US" altLang="zh-CN"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A7A8E7E-97EB-41CB-9C99-B3FB3A74EFC2}" type="slidenum">
              <a:rPr lang="en-US" altLang="zh-CN" smtClean="0"/>
              <a:pPr eaLnBrk="1" hangingPunct="1"/>
              <a:t>5</a:t>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6868" name="Rectangle 3"/>
          <p:cNvSpPr>
            <a:spLocks noGrp="1" noChangeArrowheads="1"/>
          </p:cNvSpPr>
          <p:nvPr>
            <p:ph type="body" idx="1"/>
          </p:nvPr>
        </p:nvSpPr>
        <p:spPr/>
        <p:txBody>
          <a:bodyPr/>
          <a:lstStyle/>
          <a:p>
            <a:pPr eaLnBrk="1" hangingPunct="1"/>
            <a:r>
              <a:rPr lang="zh-CN" altLang="en-US" sz="3400" b="1" smtClean="0"/>
              <a:t>相关概念</a:t>
            </a:r>
          </a:p>
          <a:p>
            <a:pPr lvl="1" eaLnBrk="1" hangingPunct="1"/>
            <a:r>
              <a:rPr lang="zh-CN" altLang="en-US" sz="3100" b="1" smtClean="0"/>
              <a:t>程序图</a:t>
            </a:r>
            <a:endParaRPr lang="en-US" altLang="zh-CN" sz="3100" b="1" smtClean="0"/>
          </a:p>
          <a:p>
            <a:pPr lvl="1" eaLnBrk="1" hangingPunct="1"/>
            <a:r>
              <a:rPr lang="zh-CN" altLang="en-US" sz="3100" b="1" smtClean="0">
                <a:solidFill>
                  <a:srgbClr val="0000FF"/>
                </a:solidFill>
              </a:rPr>
              <a:t>环复杂度</a:t>
            </a:r>
            <a:endParaRPr lang="en-US" altLang="zh-CN" sz="3100" b="1" smtClean="0">
              <a:solidFill>
                <a:srgbClr val="0000FF"/>
              </a:solidFill>
            </a:endParaRPr>
          </a:p>
          <a:p>
            <a:pPr lvl="1" eaLnBrk="1" hangingPunct="1"/>
            <a:r>
              <a:rPr lang="zh-CN" altLang="en-US" sz="3100" b="1" smtClean="0"/>
              <a:t>基本复杂度</a:t>
            </a:r>
            <a:endParaRPr lang="en-US" altLang="zh-CN" sz="3100" b="1"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7A046F0-F81E-407E-93B9-BE5632DC12B3}" type="slidenum">
              <a:rPr lang="en-US" altLang="zh-CN" smtClean="0"/>
              <a:pPr eaLnBrk="1" hangingPunct="1"/>
              <a:t>6</a:t>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5.4 </a:t>
            </a:r>
            <a:r>
              <a:rPr lang="zh-CN" altLang="en-US" b="1" smtClean="0">
                <a:latin typeface="黑体" pitchFamily="49" charset="-122"/>
                <a:ea typeface="黑体" pitchFamily="49" charset="-122"/>
              </a:rPr>
              <a:t>对路径的测试</a:t>
            </a:r>
          </a:p>
        </p:txBody>
      </p:sp>
      <p:sp>
        <p:nvSpPr>
          <p:cNvPr id="37892" name="Rectangle 3"/>
          <p:cNvSpPr>
            <a:spLocks noGrp="1" noChangeArrowheads="1"/>
          </p:cNvSpPr>
          <p:nvPr>
            <p:ph type="body" idx="1"/>
          </p:nvPr>
        </p:nvSpPr>
        <p:spPr/>
        <p:txBody>
          <a:bodyPr/>
          <a:lstStyle/>
          <a:p>
            <a:pPr eaLnBrk="1" hangingPunct="1"/>
            <a:r>
              <a:rPr lang="zh-CN" altLang="en-US" sz="3400" b="1" dirty="0" smtClean="0"/>
              <a:t>环复杂度计算</a:t>
            </a:r>
            <a:endParaRPr lang="en-US" altLang="zh-CN" sz="3400" b="1" dirty="0" smtClean="0"/>
          </a:p>
          <a:p>
            <a:pPr eaLnBrk="1" hangingPunct="1">
              <a:spcAft>
                <a:spcPts val="600"/>
              </a:spcAft>
            </a:pPr>
            <a:r>
              <a:rPr lang="zh-CN" altLang="en-US" sz="3400" b="1" dirty="0" smtClean="0"/>
              <a:t>直观观察法：程序图将二维平面分隔为封闭区域和开放区域的</a:t>
            </a:r>
            <a:r>
              <a:rPr lang="zh-CN" altLang="en-US" sz="3400" b="1" dirty="0" smtClean="0"/>
              <a:t>个数（封闭的区域</a:t>
            </a:r>
            <a:r>
              <a:rPr lang="en-US" altLang="zh-CN" sz="3400" b="1" dirty="0" smtClean="0"/>
              <a:t>+1</a:t>
            </a:r>
            <a:r>
              <a:rPr lang="zh-CN" altLang="en-US" sz="3400" b="1" dirty="0" smtClean="0"/>
              <a:t>）</a:t>
            </a:r>
            <a:endParaRPr lang="en-US" altLang="zh-CN" sz="3400" b="1" dirty="0" smtClean="0"/>
          </a:p>
          <a:p>
            <a:pPr eaLnBrk="1" hangingPunct="1">
              <a:spcAft>
                <a:spcPts val="600"/>
              </a:spcAft>
            </a:pPr>
            <a:r>
              <a:rPr lang="zh-CN" altLang="en-US" sz="3400" b="1" dirty="0" smtClean="0"/>
              <a:t>公式计算法</a:t>
            </a:r>
            <a:r>
              <a:rPr lang="zh-CN" altLang="en-US" sz="3400" b="1" dirty="0" smtClean="0"/>
              <a:t>：</a:t>
            </a:r>
            <a:r>
              <a:rPr lang="en-US" altLang="zh-CN" sz="3400" b="1" dirty="0" smtClean="0"/>
              <a:t>V(G)=e-n+2</a:t>
            </a:r>
          </a:p>
          <a:p>
            <a:pPr marL="0" indent="0" eaLnBrk="1" hangingPunct="1">
              <a:spcAft>
                <a:spcPts val="600"/>
              </a:spcAft>
              <a:buNone/>
            </a:pPr>
            <a:r>
              <a:rPr lang="en-US" altLang="zh-CN" sz="2000" b="1" dirty="0" smtClean="0"/>
              <a:t>e</a:t>
            </a:r>
            <a:r>
              <a:rPr lang="zh-CN" altLang="en-US" sz="2000" b="1" dirty="0" smtClean="0"/>
              <a:t>表示图中边的数目（</a:t>
            </a:r>
            <a:r>
              <a:rPr lang="en-US" altLang="zh-CN" sz="2000" b="1" dirty="0"/>
              <a:t>E</a:t>
            </a:r>
            <a:r>
              <a:rPr lang="en-US" altLang="zh-CN" sz="2000" b="1" dirty="0" smtClean="0"/>
              <a:t>dge</a:t>
            </a:r>
            <a:r>
              <a:rPr lang="zh-CN" altLang="en-US" sz="2000" b="1" dirty="0" smtClean="0"/>
              <a:t>）</a:t>
            </a:r>
            <a:r>
              <a:rPr lang="en-US" altLang="zh-CN" sz="2000" b="1" dirty="0" smtClean="0"/>
              <a:t>,n</a:t>
            </a:r>
            <a:r>
              <a:rPr lang="zh-CN" altLang="en-US" sz="2000" b="1" dirty="0" smtClean="0"/>
              <a:t>表示图中节点的总数（</a:t>
            </a:r>
            <a:r>
              <a:rPr lang="en-US" altLang="zh-CN" sz="2000" b="1" dirty="0" smtClean="0"/>
              <a:t>Node</a:t>
            </a:r>
            <a:r>
              <a:rPr lang="zh-CN" altLang="en-US" sz="2000" b="1" dirty="0" smtClean="0"/>
              <a:t>）</a:t>
            </a:r>
            <a:endParaRPr lang="en-US" altLang="zh-CN" sz="2000" b="1" dirty="0" smtClean="0"/>
          </a:p>
          <a:p>
            <a:pPr eaLnBrk="1" hangingPunct="1">
              <a:spcAft>
                <a:spcPts val="600"/>
              </a:spcAft>
            </a:pPr>
            <a:r>
              <a:rPr lang="zh-CN" altLang="en-US" sz="3400" b="1" dirty="0" smtClean="0"/>
              <a:t>判定节点法</a:t>
            </a:r>
            <a:r>
              <a:rPr lang="zh-CN" altLang="en-US" sz="3400" b="1" dirty="0" smtClean="0"/>
              <a:t>：</a:t>
            </a:r>
            <a:r>
              <a:rPr lang="en-US" altLang="zh-CN" sz="3400" b="1" dirty="0" smtClean="0"/>
              <a:t>V(G)=P+1</a:t>
            </a:r>
          </a:p>
          <a:p>
            <a:pPr eaLnBrk="1" hangingPunct="1">
              <a:spcAft>
                <a:spcPts val="600"/>
              </a:spcAft>
            </a:pPr>
            <a:endParaRPr lang="en-US" altLang="zh-CN" sz="3400" b="1" dirty="0" smtClean="0"/>
          </a:p>
        </p:txBody>
      </p:sp>
      <p:sp>
        <p:nvSpPr>
          <p:cNvPr id="378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78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C35DB43-08C5-4673-BCF6-EF7C89676D90}" type="slidenum">
              <a:rPr lang="en-US" altLang="zh-CN" smtClean="0"/>
              <a:pPr eaLnBrk="1" hangingPunct="1"/>
              <a:t>7</a:t>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sp>
        <p:nvSpPr>
          <p:cNvPr id="38916" name="Rectangle 3"/>
          <p:cNvSpPr>
            <a:spLocks noGrp="1" noChangeArrowheads="1"/>
          </p:cNvSpPr>
          <p:nvPr>
            <p:ph type="body" idx="1"/>
          </p:nvPr>
        </p:nvSpPr>
        <p:spPr/>
        <p:txBody>
          <a:bodyPr/>
          <a:lstStyle/>
          <a:p>
            <a:pPr eaLnBrk="1" hangingPunct="1"/>
            <a:r>
              <a:rPr lang="zh-CN" altLang="en-US" sz="3400" b="1" dirty="0" smtClean="0"/>
              <a:t>环复杂度</a:t>
            </a:r>
            <a:r>
              <a:rPr lang="zh-CN" altLang="en-US" sz="3400" b="1" dirty="0" smtClean="0"/>
              <a:t>计算</a:t>
            </a:r>
            <a:endParaRPr lang="en-US" altLang="zh-CN" sz="3400" b="1" dirty="0" smtClean="0"/>
          </a:p>
          <a:p>
            <a:pPr marL="0" indent="0" eaLnBrk="1" hangingPunct="1">
              <a:buNone/>
            </a:pPr>
            <a:endParaRPr lang="en-US" altLang="zh-CN" sz="3400" b="1" dirty="0" smtClean="0"/>
          </a:p>
          <a:p>
            <a:pPr lvl="1" algn="just" eaLnBrk="1" hangingPunct="1"/>
            <a:r>
              <a:rPr lang="en-US" altLang="zh-CN" b="1" dirty="0" smtClean="0"/>
              <a:t>1</a:t>
            </a:r>
            <a:r>
              <a:rPr lang="zh-CN" altLang="en-US" b="1" dirty="0" smtClean="0"/>
              <a:t>）</a:t>
            </a:r>
            <a:r>
              <a:rPr lang="en-US" altLang="zh-CN" b="1" dirty="0" smtClean="0"/>
              <a:t>P</a:t>
            </a:r>
            <a:r>
              <a:rPr lang="zh-CN" altLang="en-US" b="1" dirty="0"/>
              <a:t>代表独立判定节点，即两分支的判定</a:t>
            </a:r>
            <a:endParaRPr lang="en-US" altLang="zh-CN" b="1" dirty="0"/>
          </a:p>
          <a:p>
            <a:pPr lvl="1" algn="just" eaLnBrk="1" hangingPunct="1"/>
            <a:r>
              <a:rPr lang="en-US" altLang="zh-CN" b="1" dirty="0"/>
              <a:t>2</a:t>
            </a:r>
            <a:r>
              <a:rPr lang="zh-CN" altLang="en-US" b="1" dirty="0"/>
              <a:t>）如果判定节点是</a:t>
            </a:r>
            <a:r>
              <a:rPr lang="en-US" altLang="zh-CN" b="1" dirty="0"/>
              <a:t>n</a:t>
            </a:r>
            <a:r>
              <a:rPr lang="zh-CN" altLang="en-US" b="1" dirty="0"/>
              <a:t>分支（</a:t>
            </a:r>
            <a:r>
              <a:rPr lang="en-US" altLang="zh-CN" b="1" dirty="0"/>
              <a:t>n&gt;2</a:t>
            </a:r>
            <a:r>
              <a:rPr lang="zh-CN" altLang="en-US" b="1" dirty="0"/>
              <a:t>），该判定节点应视为</a:t>
            </a:r>
            <a:r>
              <a:rPr lang="en-US" altLang="zh-CN" b="1" dirty="0"/>
              <a:t>(n-1)</a:t>
            </a:r>
            <a:r>
              <a:rPr lang="zh-CN" altLang="en-US" b="1" dirty="0"/>
              <a:t>个独立判定节点</a:t>
            </a:r>
            <a:endParaRPr lang="en-US" altLang="zh-CN" b="1" dirty="0"/>
          </a:p>
          <a:p>
            <a:pPr lvl="1" algn="just" eaLnBrk="1" hangingPunct="1"/>
            <a:r>
              <a:rPr lang="en-US" altLang="zh-CN" b="1" dirty="0"/>
              <a:t>3</a:t>
            </a:r>
            <a:r>
              <a:rPr lang="zh-CN" altLang="en-US" b="1" dirty="0"/>
              <a:t>）若判断中条件表达式是由逻辑运算符 </a:t>
            </a:r>
            <a:r>
              <a:rPr lang="en-US" altLang="zh-CN" b="1" dirty="0"/>
              <a:t>(OR, </a:t>
            </a:r>
            <a:r>
              <a:rPr lang="en-US" altLang="zh-CN" b="1" dirty="0"/>
              <a:t>AND) </a:t>
            </a:r>
            <a:r>
              <a:rPr lang="zh-CN" altLang="en-US" b="1" dirty="0"/>
              <a:t>连接的复合条件表达式，则需改为一系列只有单条件的嵌套的判断</a:t>
            </a:r>
            <a:endParaRPr lang="en-US" altLang="zh-CN" b="1" dirty="0"/>
          </a:p>
          <a:p>
            <a:pPr marL="0" indent="0" eaLnBrk="1" hangingPunct="1">
              <a:buNone/>
            </a:pPr>
            <a:endParaRPr lang="en-US" altLang="zh-CN" sz="3400" b="1" dirty="0"/>
          </a:p>
          <a:p>
            <a:pPr eaLnBrk="1" hangingPunct="1"/>
            <a:endParaRPr lang="en-US" altLang="zh-CN" sz="3400" b="1" dirty="0" smtClean="0"/>
          </a:p>
        </p:txBody>
      </p:sp>
      <p:sp>
        <p:nvSpPr>
          <p:cNvPr id="389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892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矩形 1"/>
          <p:cNvSpPr/>
          <p:nvPr/>
        </p:nvSpPr>
        <p:spPr>
          <a:xfrm>
            <a:off x="755576" y="2471192"/>
            <a:ext cx="6609811" cy="492443"/>
          </a:xfrm>
          <a:prstGeom prst="rect">
            <a:avLst/>
          </a:prstGeom>
        </p:spPr>
        <p:txBody>
          <a:bodyPr wrap="square">
            <a:spAutoFit/>
          </a:bodyPr>
          <a:lstStyle/>
          <a:p>
            <a:pPr marL="471487" lvl="1" algn="just">
              <a:spcBef>
                <a:spcPct val="20000"/>
              </a:spcBef>
              <a:buClr>
                <a:schemeClr val="accent2"/>
              </a:buClr>
            </a:pPr>
            <a:r>
              <a:rPr lang="zh-CN" altLang="en-US" sz="2600" b="1" dirty="0">
                <a:latin typeface="+mn-lt"/>
                <a:ea typeface="+mn-ea"/>
              </a:rPr>
              <a:t>判定节点法：</a:t>
            </a:r>
            <a:r>
              <a:rPr lang="en-US" altLang="zh-CN" sz="2600" b="1" dirty="0">
                <a:latin typeface="+mn-lt"/>
                <a:ea typeface="+mn-ea"/>
              </a:rPr>
              <a:t>V(G)=P+1</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3400" b="1" dirty="0"/>
              <a:t>4</a:t>
            </a:r>
            <a:r>
              <a:rPr lang="zh-CN" altLang="en-US" sz="3400" b="1" dirty="0"/>
              <a:t>个判定节点为</a:t>
            </a:r>
            <a:r>
              <a:rPr lang="en-US" altLang="zh-CN" sz="3400" b="1" dirty="0"/>
              <a:t>A</a:t>
            </a:r>
            <a:r>
              <a:rPr lang="zh-CN" altLang="en-US" sz="3400" b="1" dirty="0"/>
              <a:t>、</a:t>
            </a:r>
            <a:r>
              <a:rPr lang="en-US" altLang="zh-CN" sz="3400" b="1" dirty="0"/>
              <a:t>B</a:t>
            </a:r>
            <a:r>
              <a:rPr lang="zh-CN" altLang="en-US" sz="3400" b="1" dirty="0"/>
              <a:t>、</a:t>
            </a:r>
            <a:r>
              <a:rPr lang="en-US" altLang="zh-CN" sz="3400" b="1" dirty="0"/>
              <a:t>C</a:t>
            </a:r>
            <a:r>
              <a:rPr lang="zh-CN" altLang="en-US" sz="3400" b="1" dirty="0"/>
              <a:t>、</a:t>
            </a:r>
            <a:r>
              <a:rPr lang="en-US" altLang="zh-CN" sz="3400" b="1" dirty="0"/>
              <a:t>D</a:t>
            </a:r>
            <a:r>
              <a:rPr lang="zh-CN" altLang="en-US" sz="3400" b="1" dirty="0"/>
              <a:t>，因此环路复杂度</a:t>
            </a:r>
            <a:r>
              <a:rPr lang="zh-CN" altLang="en-US" sz="3400" b="1" dirty="0"/>
              <a:t>为</a:t>
            </a:r>
            <a:r>
              <a:rPr lang="en-US" altLang="zh-CN" sz="3400" b="1" dirty="0"/>
              <a:t>5</a:t>
            </a:r>
            <a:endParaRPr lang="zh-CN" altLang="en-US" sz="3400" b="1" dirty="0"/>
          </a:p>
        </p:txBody>
      </p:sp>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8</a:t>
            </a:fld>
            <a:endParaRPr lang="en-US" altLang="zh-CN"/>
          </a:p>
        </p:txBody>
      </p:sp>
      <p:sp>
        <p:nvSpPr>
          <p:cNvPr id="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p>
        </p:txBody>
      </p:sp>
      <p:pic>
        <p:nvPicPr>
          <p:cNvPr id="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564904"/>
            <a:ext cx="3800344" cy="37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3564084"/>
      </p:ext>
    </p:extLst>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46EDDFE-DE16-4C84-9756-421DC338CB59}" type="slidenum">
              <a:rPr lang="en-US" altLang="zh-CN" smtClean="0"/>
              <a:pPr>
                <a:defRPr/>
              </a:pPr>
              <a:t>9</a:t>
            </a:fld>
            <a:endParaRPr lang="en-US" altLang="zh-CN"/>
          </a:p>
        </p:txBody>
      </p:sp>
      <p:cxnSp>
        <p:nvCxnSpPr>
          <p:cNvPr id="6" name="直接箭头连接符 5"/>
          <p:cNvCxnSpPr>
            <a:stCxn id="22" idx="4"/>
          </p:cNvCxnSpPr>
          <p:nvPr/>
        </p:nvCxnSpPr>
        <p:spPr bwMode="auto">
          <a:xfrm flipH="1">
            <a:off x="1727895" y="4293096"/>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椭圆 7"/>
          <p:cNvSpPr/>
          <p:nvPr/>
        </p:nvSpPr>
        <p:spPr bwMode="auto">
          <a:xfrm>
            <a:off x="1090279" y="273971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椭圆 8"/>
          <p:cNvSpPr/>
          <p:nvPr/>
        </p:nvSpPr>
        <p:spPr bwMode="auto">
          <a:xfrm>
            <a:off x="71711" y="3685919"/>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椭圆 10"/>
          <p:cNvSpPr/>
          <p:nvPr/>
        </p:nvSpPr>
        <p:spPr bwMode="auto">
          <a:xfrm>
            <a:off x="935807" y="3789188"/>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3" name="直接箭头连接符 12"/>
          <p:cNvCxnSpPr/>
          <p:nvPr/>
        </p:nvCxnSpPr>
        <p:spPr bwMode="auto">
          <a:xfrm flipH="1">
            <a:off x="439766" y="3231357"/>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98681" y="4304496"/>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a:endCxn id="11" idx="0"/>
          </p:cNvCxnSpPr>
          <p:nvPr/>
        </p:nvCxnSpPr>
        <p:spPr bwMode="auto">
          <a:xfrm flipH="1">
            <a:off x="1277740" y="3303328"/>
            <a:ext cx="92476" cy="4858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直接箭头连接符 16"/>
          <p:cNvCxnSpPr>
            <a:stCxn id="11" idx="4"/>
          </p:cNvCxnSpPr>
          <p:nvPr/>
        </p:nvCxnSpPr>
        <p:spPr bwMode="auto">
          <a:xfrm>
            <a:off x="1277740" y="4365178"/>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椭圆 17"/>
          <p:cNvSpPr/>
          <p:nvPr/>
        </p:nvSpPr>
        <p:spPr bwMode="auto">
          <a:xfrm>
            <a:off x="1079823" y="170088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19" name="直接箭头连接符 18"/>
          <p:cNvCxnSpPr>
            <a:endCxn id="8" idx="0"/>
          </p:cNvCxnSpPr>
          <p:nvPr/>
        </p:nvCxnSpPr>
        <p:spPr bwMode="auto">
          <a:xfrm flipH="1">
            <a:off x="1432212" y="2276872"/>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椭圆 21"/>
          <p:cNvSpPr/>
          <p:nvPr/>
        </p:nvSpPr>
        <p:spPr bwMode="auto">
          <a:xfrm>
            <a:off x="1727895"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3" name="直接箭头连接符 22"/>
          <p:cNvCxnSpPr>
            <a:stCxn id="8" idx="5"/>
          </p:cNvCxnSpPr>
          <p:nvPr/>
        </p:nvCxnSpPr>
        <p:spPr bwMode="auto">
          <a:xfrm>
            <a:off x="1673994" y="3231357"/>
            <a:ext cx="341511" cy="493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椭圆 23"/>
          <p:cNvSpPr/>
          <p:nvPr/>
        </p:nvSpPr>
        <p:spPr bwMode="auto">
          <a:xfrm>
            <a:off x="2591991" y="3645172"/>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25" name="直接箭头连接符 24"/>
          <p:cNvCxnSpPr>
            <a:stCxn id="8" idx="6"/>
            <a:endCxn id="24" idx="1"/>
          </p:cNvCxnSpPr>
          <p:nvPr/>
        </p:nvCxnSpPr>
        <p:spPr bwMode="auto">
          <a:xfrm>
            <a:off x="1774144" y="3027714"/>
            <a:ext cx="917997" cy="701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直接箭头连接符 35"/>
          <p:cNvCxnSpPr>
            <a:stCxn id="24" idx="4"/>
          </p:cNvCxnSpPr>
          <p:nvPr/>
        </p:nvCxnSpPr>
        <p:spPr bwMode="auto">
          <a:xfrm flipH="1">
            <a:off x="1915777" y="4221162"/>
            <a:ext cx="1018147" cy="141129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椭圆 44"/>
          <p:cNvSpPr/>
          <p:nvPr/>
        </p:nvSpPr>
        <p:spPr bwMode="auto">
          <a:xfrm>
            <a:off x="5436096" y="5473689"/>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47" name="直接箭头连接符 46"/>
          <p:cNvCxnSpPr>
            <a:stCxn id="57" idx="4"/>
          </p:cNvCxnSpPr>
          <p:nvPr/>
        </p:nvCxnSpPr>
        <p:spPr bwMode="auto">
          <a:xfrm flipH="1">
            <a:off x="6003317" y="4284675"/>
            <a:ext cx="341933" cy="1255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8" name="椭圆 47"/>
          <p:cNvSpPr/>
          <p:nvPr/>
        </p:nvSpPr>
        <p:spPr bwMode="auto">
          <a:xfrm>
            <a:off x="5194735" y="266763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椭圆 48"/>
          <p:cNvSpPr/>
          <p:nvPr/>
        </p:nvSpPr>
        <p:spPr bwMode="auto">
          <a:xfrm>
            <a:off x="4176167" y="3613837"/>
            <a:ext cx="683865" cy="61857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latin typeface="微软雅黑" panose="020B0503020204020204" pitchFamily="34" charset="-122"/>
                <a:ea typeface="微软雅黑" panose="020B0503020204020204" pitchFamily="34" charset="-122"/>
              </a:rPr>
              <a:t>3</a:t>
            </a:r>
            <a:endParaRPr kumimoji="0" lang="zh-CN" altLang="en-US"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椭圆 49"/>
          <p:cNvSpPr/>
          <p:nvPr/>
        </p:nvSpPr>
        <p:spPr bwMode="auto">
          <a:xfrm>
            <a:off x="5040263" y="3717106"/>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flipH="1">
            <a:off x="4544222" y="3159275"/>
            <a:ext cx="776785" cy="4545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2" name="直接箭头连接符 51"/>
          <p:cNvCxnSpPr/>
          <p:nvPr/>
        </p:nvCxnSpPr>
        <p:spPr bwMode="auto">
          <a:xfrm>
            <a:off x="4703137" y="4232414"/>
            <a:ext cx="833531" cy="132796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63" idx="3"/>
            <a:endCxn id="50" idx="0"/>
          </p:cNvCxnSpPr>
          <p:nvPr/>
        </p:nvCxnSpPr>
        <p:spPr bwMode="auto">
          <a:xfrm flipH="1">
            <a:off x="5382196" y="3192174"/>
            <a:ext cx="1076092" cy="52493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直接箭头连接符 53"/>
          <p:cNvCxnSpPr>
            <a:stCxn id="50" idx="4"/>
          </p:cNvCxnSpPr>
          <p:nvPr/>
        </p:nvCxnSpPr>
        <p:spPr bwMode="auto">
          <a:xfrm>
            <a:off x="5382196" y="4293096"/>
            <a:ext cx="396255" cy="1182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5" name="椭圆 54"/>
          <p:cNvSpPr/>
          <p:nvPr/>
        </p:nvSpPr>
        <p:spPr bwMode="auto">
          <a:xfrm>
            <a:off x="5188020" y="1628800"/>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6" name="直接箭头连接符 55"/>
          <p:cNvCxnSpPr>
            <a:endCxn id="48" idx="0"/>
          </p:cNvCxnSpPr>
          <p:nvPr/>
        </p:nvCxnSpPr>
        <p:spPr bwMode="auto">
          <a:xfrm flipH="1">
            <a:off x="5536668" y="2204790"/>
            <a:ext cx="16207" cy="4628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7" name="椭圆 56"/>
          <p:cNvSpPr/>
          <p:nvPr/>
        </p:nvSpPr>
        <p:spPr bwMode="auto">
          <a:xfrm>
            <a:off x="6003317" y="3708685"/>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8" name="直接箭头连接符 57"/>
          <p:cNvCxnSpPr>
            <a:endCxn id="57" idx="7"/>
          </p:cNvCxnSpPr>
          <p:nvPr/>
        </p:nvCxnSpPr>
        <p:spPr bwMode="auto">
          <a:xfrm flipH="1">
            <a:off x="6587032" y="3168423"/>
            <a:ext cx="1065052" cy="6246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9" name="椭圆 58"/>
          <p:cNvSpPr/>
          <p:nvPr/>
        </p:nvSpPr>
        <p:spPr bwMode="auto">
          <a:xfrm>
            <a:off x="7280162" y="3954904"/>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0" name="直接箭头连接符 59"/>
          <p:cNvCxnSpPr>
            <a:stCxn id="64" idx="3"/>
            <a:endCxn id="59" idx="7"/>
          </p:cNvCxnSpPr>
          <p:nvPr/>
        </p:nvCxnSpPr>
        <p:spPr bwMode="auto">
          <a:xfrm>
            <a:off x="7784343" y="3192174"/>
            <a:ext cx="79534" cy="84708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1" name="直接箭头连接符 60"/>
          <p:cNvCxnSpPr>
            <a:stCxn id="59" idx="4"/>
          </p:cNvCxnSpPr>
          <p:nvPr/>
        </p:nvCxnSpPr>
        <p:spPr bwMode="auto">
          <a:xfrm flipH="1">
            <a:off x="6089740" y="4530894"/>
            <a:ext cx="1532355" cy="113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2" name="椭圆 61"/>
          <p:cNvSpPr/>
          <p:nvPr/>
        </p:nvSpPr>
        <p:spPr bwMode="auto">
          <a:xfrm>
            <a:off x="1335557" y="5632457"/>
            <a:ext cx="683865"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椭圆 62"/>
          <p:cNvSpPr/>
          <p:nvPr/>
        </p:nvSpPr>
        <p:spPr bwMode="auto">
          <a:xfrm>
            <a:off x="6337157" y="2700536"/>
            <a:ext cx="827131"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smtClean="0">
                <a:latin typeface="微软雅黑" panose="020B0503020204020204" pitchFamily="34" charset="-122"/>
                <a:ea typeface="微软雅黑" panose="020B0503020204020204" pitchFamily="34" charset="-122"/>
              </a:rPr>
              <a:t>3.5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椭圆 63"/>
          <p:cNvSpPr/>
          <p:nvPr/>
        </p:nvSpPr>
        <p:spPr bwMode="auto">
          <a:xfrm>
            <a:off x="7668344" y="2700536"/>
            <a:ext cx="792088" cy="57599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4.5</a:t>
            </a:r>
            <a:endParaRPr kumimoji="0" lang="zh-CN" altLang="en-US"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67" name="直接箭头连接符 66"/>
          <p:cNvCxnSpPr>
            <a:stCxn id="48" idx="6"/>
            <a:endCxn id="63" idx="2"/>
          </p:cNvCxnSpPr>
          <p:nvPr/>
        </p:nvCxnSpPr>
        <p:spPr bwMode="auto">
          <a:xfrm>
            <a:off x="5878600" y="2955632"/>
            <a:ext cx="458557" cy="328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1" name="直接箭头连接符 70"/>
          <p:cNvCxnSpPr>
            <a:stCxn id="63" idx="6"/>
            <a:endCxn id="64" idx="2"/>
          </p:cNvCxnSpPr>
          <p:nvPr/>
        </p:nvCxnSpPr>
        <p:spPr bwMode="auto">
          <a:xfrm>
            <a:off x="7164288" y="2988531"/>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2" name="TextBox 81"/>
          <p:cNvSpPr txBox="1"/>
          <p:nvPr/>
        </p:nvSpPr>
        <p:spPr>
          <a:xfrm>
            <a:off x="1090279" y="6381328"/>
            <a:ext cx="1580882" cy="369332"/>
          </a:xfrm>
          <a:prstGeom prst="rect">
            <a:avLst/>
          </a:prstGeom>
          <a:noFill/>
        </p:spPr>
        <p:txBody>
          <a:bodyPr wrap="none" rtlCol="0">
            <a:spAutoFit/>
          </a:bodyPr>
          <a:lstStyle/>
          <a:p>
            <a:r>
              <a:rPr lang="en-US" altLang="zh-CN" dirty="0" smtClean="0"/>
              <a:t>a)</a:t>
            </a:r>
            <a:r>
              <a:rPr lang="zh-CN" altLang="en-US" dirty="0" smtClean="0"/>
              <a:t>原始程序图</a:t>
            </a:r>
            <a:endParaRPr lang="zh-CN" altLang="en-US" dirty="0"/>
          </a:p>
        </p:txBody>
      </p:sp>
      <p:sp>
        <p:nvSpPr>
          <p:cNvPr id="83" name="TextBox 82"/>
          <p:cNvSpPr txBox="1"/>
          <p:nvPr/>
        </p:nvSpPr>
        <p:spPr>
          <a:xfrm>
            <a:off x="5329520" y="6245122"/>
            <a:ext cx="2048959" cy="369332"/>
          </a:xfrm>
          <a:prstGeom prst="rect">
            <a:avLst/>
          </a:prstGeom>
          <a:noFill/>
        </p:spPr>
        <p:txBody>
          <a:bodyPr wrap="none" rtlCol="0">
            <a:spAutoFit/>
          </a:bodyPr>
          <a:lstStyle/>
          <a:p>
            <a:r>
              <a:rPr lang="en-US" altLang="zh-CN" dirty="0" smtClean="0"/>
              <a:t>b)</a:t>
            </a:r>
            <a:r>
              <a:rPr lang="zh-CN" altLang="en-US" dirty="0" smtClean="0"/>
              <a:t>转换后的程序图</a:t>
            </a:r>
            <a:endParaRPr lang="zh-CN" altLang="en-US" dirty="0"/>
          </a:p>
        </p:txBody>
      </p:sp>
      <p:sp>
        <p:nvSpPr>
          <p:cNvPr id="84" name="Rectangle 2"/>
          <p:cNvSpPr txBox="1">
            <a:spLocks noChangeArrowheads="1"/>
          </p:cNvSpPr>
          <p:nvPr/>
        </p:nvSpPr>
        <p:spPr bwMode="auto">
          <a:xfrm>
            <a:off x="539552"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b="1" dirty="0" smtClean="0">
                <a:latin typeface="黑体" pitchFamily="49" charset="-122"/>
                <a:ea typeface="黑体" pitchFamily="49" charset="-122"/>
              </a:rPr>
              <a:t>5.4 </a:t>
            </a:r>
            <a:r>
              <a:rPr lang="zh-CN" altLang="en-US" b="1" dirty="0" smtClean="0">
                <a:latin typeface="黑体" pitchFamily="49" charset="-122"/>
                <a:ea typeface="黑体" pitchFamily="49" charset="-122"/>
              </a:rPr>
              <a:t>对路径的测试</a:t>
            </a:r>
            <a:endParaRPr lang="zh-CN" altLang="en-US" b="1" dirty="0" smtClean="0">
              <a:latin typeface="黑体" pitchFamily="49" charset="-122"/>
              <a:ea typeface="黑体" pitchFamily="49" charset="-122"/>
            </a:endParaRPr>
          </a:p>
        </p:txBody>
      </p:sp>
    </p:spTree>
    <p:extLst>
      <p:ext uri="{BB962C8B-B14F-4D97-AF65-F5344CB8AC3E}">
        <p14:creationId xmlns:p14="http://schemas.microsoft.com/office/powerpoint/2010/main" val="4259395262"/>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505</TotalTime>
  <Words>1684</Words>
  <Application>Microsoft Office PowerPoint</Application>
  <PresentationFormat>全屏显示(4:3)</PresentationFormat>
  <Paragraphs>262</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Verdana</vt:lpstr>
      <vt:lpstr>宋体</vt:lpstr>
      <vt:lpstr>Arial</vt:lpstr>
      <vt:lpstr>Wingdings</vt:lpstr>
      <vt:lpstr>华文隶书</vt:lpstr>
      <vt:lpstr>黑体</vt:lpstr>
      <vt:lpstr>仿宋_GB2312</vt:lpstr>
      <vt:lpstr>楷体_GB2312</vt:lpstr>
      <vt:lpstr>华文新魏</vt:lpstr>
      <vt:lpstr>Profile</vt:lpstr>
      <vt:lpstr>软件测试实用教程 ——方法与实践</vt:lpstr>
      <vt:lpstr>第3章  黑盒测试技术</vt:lpstr>
      <vt:lpstr>5.4 对路径的测试</vt:lpstr>
      <vt:lpstr>5.4 对路径的测试</vt:lpstr>
      <vt:lpstr>5.4 对路径的测试</vt:lpstr>
      <vt:lpstr>5.4 对路径的测试</vt:lpstr>
      <vt:lpstr>5.4 对路径的测试</vt:lpstr>
      <vt:lpstr>5.4 对路径的测试</vt:lpstr>
      <vt:lpstr>PowerPoint 演示文稿</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5.4 对路径的测试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77</cp:revision>
  <dcterms:created xsi:type="dcterms:W3CDTF">2008-07-27T05:17:11Z</dcterms:created>
  <dcterms:modified xsi:type="dcterms:W3CDTF">2017-09-01T07:53:53Z</dcterms:modified>
</cp:coreProperties>
</file>