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2"/>
  </p:notesMasterIdLst>
  <p:handoutMasterIdLst>
    <p:handoutMasterId r:id="rId23"/>
  </p:handoutMasterIdLst>
  <p:sldIdLst>
    <p:sldId id="451" r:id="rId2"/>
    <p:sldId id="452" r:id="rId3"/>
    <p:sldId id="279" r:id="rId4"/>
    <p:sldId id="280" r:id="rId5"/>
    <p:sldId id="424" r:id="rId6"/>
    <p:sldId id="423" r:id="rId7"/>
    <p:sldId id="425" r:id="rId8"/>
    <p:sldId id="422" r:id="rId9"/>
    <p:sldId id="426" r:id="rId10"/>
    <p:sldId id="421" r:id="rId11"/>
    <p:sldId id="427" r:id="rId12"/>
    <p:sldId id="420" r:id="rId13"/>
    <p:sldId id="428" r:id="rId14"/>
    <p:sldId id="303" r:id="rId15"/>
    <p:sldId id="429" r:id="rId16"/>
    <p:sldId id="430" r:id="rId17"/>
    <p:sldId id="431" r:id="rId18"/>
    <p:sldId id="432" r:id="rId19"/>
    <p:sldId id="321" r:id="rId20"/>
    <p:sldId id="31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09" autoAdjust="0"/>
  </p:normalViewPr>
  <p:slideViewPr>
    <p:cSldViewPr>
      <p:cViewPr>
        <p:scale>
          <a:sx n="79" d="100"/>
          <a:sy n="79" d="100"/>
        </p:scale>
        <p:origin x="-1068" y="-1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503BB59-6077-4624-8969-907828B59CFC}" type="slidenum">
              <a:rPr lang="en-US" altLang="zh-CN"/>
              <a:pPr>
                <a:defRPr/>
              </a:pPr>
              <a:t>‹#›</a:t>
            </a:fld>
            <a:endParaRPr lang="en-US" altLang="zh-CN"/>
          </a:p>
        </p:txBody>
      </p:sp>
    </p:spTree>
    <p:extLst>
      <p:ext uri="{BB962C8B-B14F-4D97-AF65-F5344CB8AC3E}">
        <p14:creationId xmlns:p14="http://schemas.microsoft.com/office/powerpoint/2010/main" val="330843892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7AC704-12FF-4A6E-A608-5B6027530CFE}" type="slidenum">
              <a:rPr lang="en-US" altLang="zh-CN"/>
              <a:pPr>
                <a:defRPr/>
              </a:pPr>
              <a:t>‹#›</a:t>
            </a:fld>
            <a:endParaRPr lang="en-US" altLang="zh-CN"/>
          </a:p>
        </p:txBody>
      </p:sp>
    </p:spTree>
    <p:extLst>
      <p:ext uri="{BB962C8B-B14F-4D97-AF65-F5344CB8AC3E}">
        <p14:creationId xmlns:p14="http://schemas.microsoft.com/office/powerpoint/2010/main" val="14463373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F9DC9F5-42FB-4A35-94F2-8CC85F91CD37}" type="slidenum">
              <a:rPr lang="en-US" altLang="zh-CN"/>
              <a:pPr>
                <a:defRPr/>
              </a:pPr>
              <a:t>‹#›</a:t>
            </a:fld>
            <a:endParaRPr lang="en-US" altLang="zh-CN"/>
          </a:p>
        </p:txBody>
      </p:sp>
    </p:spTree>
    <p:extLst>
      <p:ext uri="{BB962C8B-B14F-4D97-AF65-F5344CB8AC3E}">
        <p14:creationId xmlns:p14="http://schemas.microsoft.com/office/powerpoint/2010/main" val="187236359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4B0CE2-0AE0-444F-9A2B-F1715F87D563}" type="slidenum">
              <a:rPr lang="en-US" altLang="zh-CN"/>
              <a:pPr>
                <a:defRPr/>
              </a:pPr>
              <a:t>‹#›</a:t>
            </a:fld>
            <a:endParaRPr lang="en-US" altLang="zh-CN"/>
          </a:p>
        </p:txBody>
      </p:sp>
    </p:spTree>
    <p:extLst>
      <p:ext uri="{BB962C8B-B14F-4D97-AF65-F5344CB8AC3E}">
        <p14:creationId xmlns:p14="http://schemas.microsoft.com/office/powerpoint/2010/main" val="100228760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2B9F14-A3F8-40C9-B5D9-656558D7DDFE}" type="slidenum">
              <a:rPr lang="en-US" altLang="zh-CN"/>
              <a:pPr>
                <a:defRPr/>
              </a:pPr>
              <a:t>‹#›</a:t>
            </a:fld>
            <a:endParaRPr lang="en-US" altLang="zh-CN"/>
          </a:p>
        </p:txBody>
      </p:sp>
    </p:spTree>
    <p:extLst>
      <p:ext uri="{BB962C8B-B14F-4D97-AF65-F5344CB8AC3E}">
        <p14:creationId xmlns:p14="http://schemas.microsoft.com/office/powerpoint/2010/main" val="269395707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36C562-6515-4971-881F-B62FD757AC1D}" type="slidenum">
              <a:rPr lang="en-US" altLang="zh-CN"/>
              <a:pPr>
                <a:defRPr/>
              </a:pPr>
              <a:t>‹#›</a:t>
            </a:fld>
            <a:endParaRPr lang="en-US" altLang="zh-CN"/>
          </a:p>
        </p:txBody>
      </p:sp>
    </p:spTree>
    <p:extLst>
      <p:ext uri="{BB962C8B-B14F-4D97-AF65-F5344CB8AC3E}">
        <p14:creationId xmlns:p14="http://schemas.microsoft.com/office/powerpoint/2010/main" val="9017860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D74BB5-DC2B-4AEE-9FB6-71946DB22D41}" type="slidenum">
              <a:rPr lang="en-US" altLang="zh-CN"/>
              <a:pPr>
                <a:defRPr/>
              </a:pPr>
              <a:t>‹#›</a:t>
            </a:fld>
            <a:endParaRPr lang="en-US" altLang="zh-CN"/>
          </a:p>
        </p:txBody>
      </p:sp>
    </p:spTree>
    <p:extLst>
      <p:ext uri="{BB962C8B-B14F-4D97-AF65-F5344CB8AC3E}">
        <p14:creationId xmlns:p14="http://schemas.microsoft.com/office/powerpoint/2010/main" val="170253427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0022020-1C09-47F8-A326-EB3E12E6C472}" type="slidenum">
              <a:rPr lang="en-US" altLang="zh-CN"/>
              <a:pPr>
                <a:defRPr/>
              </a:pPr>
              <a:t>‹#›</a:t>
            </a:fld>
            <a:endParaRPr lang="en-US" altLang="zh-CN"/>
          </a:p>
        </p:txBody>
      </p:sp>
    </p:spTree>
    <p:extLst>
      <p:ext uri="{BB962C8B-B14F-4D97-AF65-F5344CB8AC3E}">
        <p14:creationId xmlns:p14="http://schemas.microsoft.com/office/powerpoint/2010/main" val="30893716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37DC7A5-412D-476F-84E2-8ABB3F46FC5A}" type="slidenum">
              <a:rPr lang="en-US" altLang="zh-CN"/>
              <a:pPr>
                <a:defRPr/>
              </a:pPr>
              <a:t>‹#›</a:t>
            </a:fld>
            <a:endParaRPr lang="en-US" altLang="zh-CN"/>
          </a:p>
        </p:txBody>
      </p:sp>
    </p:spTree>
    <p:extLst>
      <p:ext uri="{BB962C8B-B14F-4D97-AF65-F5344CB8AC3E}">
        <p14:creationId xmlns:p14="http://schemas.microsoft.com/office/powerpoint/2010/main" val="349406749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F8B7F86-F7A9-44CB-BE4F-01A6B128561A}" type="slidenum">
              <a:rPr lang="en-US" altLang="zh-CN"/>
              <a:pPr>
                <a:defRPr/>
              </a:pPr>
              <a:t>‹#›</a:t>
            </a:fld>
            <a:endParaRPr lang="en-US" altLang="zh-CN"/>
          </a:p>
        </p:txBody>
      </p:sp>
    </p:spTree>
    <p:extLst>
      <p:ext uri="{BB962C8B-B14F-4D97-AF65-F5344CB8AC3E}">
        <p14:creationId xmlns:p14="http://schemas.microsoft.com/office/powerpoint/2010/main" val="15324154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A1CF519-2166-4025-B42F-58B1FFD59EE5}" type="slidenum">
              <a:rPr lang="en-US" altLang="zh-CN"/>
              <a:pPr>
                <a:defRPr/>
              </a:pPr>
              <a:t>‹#›</a:t>
            </a:fld>
            <a:endParaRPr lang="en-US" altLang="zh-CN"/>
          </a:p>
        </p:txBody>
      </p:sp>
    </p:spTree>
    <p:extLst>
      <p:ext uri="{BB962C8B-B14F-4D97-AF65-F5344CB8AC3E}">
        <p14:creationId xmlns:p14="http://schemas.microsoft.com/office/powerpoint/2010/main" val="33180002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DA11C17-B3FF-4E6A-ADDA-EC04CDAD3A61}" type="slidenum">
              <a:rPr lang="en-US" altLang="zh-CN"/>
              <a:pPr>
                <a:defRPr/>
              </a:pPr>
              <a:t>‹#›</a:t>
            </a:fld>
            <a:endParaRPr lang="en-US" altLang="zh-CN"/>
          </a:p>
        </p:txBody>
      </p:sp>
    </p:spTree>
    <p:extLst>
      <p:ext uri="{BB962C8B-B14F-4D97-AF65-F5344CB8AC3E}">
        <p14:creationId xmlns:p14="http://schemas.microsoft.com/office/powerpoint/2010/main" val="155393497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3FB2076E-E44C-43C9-A1B1-6065674C0F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C662B9-DE04-46DC-BCFE-B1B391DB6920}"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321FC8-0BD8-4A4B-9A2E-0F2B2FCB7EFA}" type="slidenum">
              <a:rPr lang="en-US" altLang="zh-CN" smtClean="0"/>
              <a:pPr eaLnBrk="1" hangingPunct="1"/>
              <a:t>10</a:t>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885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solidFill>
                  <a:srgbClr val="0000FF"/>
                </a:solidFill>
              </a:rPr>
              <a:t>针对单个</a:t>
            </a:r>
            <a:r>
              <a:rPr lang="zh-CN" altLang="en-US" sz="3100" b="1" dirty="0" smtClean="0">
                <a:solidFill>
                  <a:srgbClr val="0000FF"/>
                </a:solidFill>
              </a:rPr>
              <a:t>循环节点循环过程的测试</a:t>
            </a:r>
            <a:endParaRPr lang="en-US" altLang="zh-CN" sz="3100" b="1" dirty="0" smtClean="0">
              <a:solidFill>
                <a:srgbClr val="0000FF"/>
              </a:solidFill>
            </a:endParaRPr>
          </a:p>
          <a:p>
            <a:pPr lvl="1" eaLnBrk="1" hangingPunct="1"/>
            <a:r>
              <a:rPr lang="zh-CN" altLang="en-US" sz="3100" b="1" dirty="0" smtClean="0"/>
              <a:t>针对多个循环结构的测试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EFF59D-7805-4CA9-ABDA-4A634D9EC291}" type="slidenum">
              <a:rPr lang="en-US" altLang="zh-CN" smtClean="0"/>
              <a:pPr eaLnBrk="1" hangingPunct="1"/>
              <a:t>11</a:t>
            </a:fld>
            <a:endParaRPr lang="en-US" altLang="zh-CN" smtClean="0"/>
          </a:p>
        </p:txBody>
      </p:sp>
      <p:sp>
        <p:nvSpPr>
          <p:cNvPr id="798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9876" name="Rectangle 3"/>
          <p:cNvSpPr>
            <a:spLocks noGrp="1" noChangeArrowheads="1"/>
          </p:cNvSpPr>
          <p:nvPr>
            <p:ph type="body" idx="1"/>
          </p:nvPr>
        </p:nvSpPr>
        <p:spPr/>
        <p:txBody>
          <a:bodyPr/>
          <a:lstStyle/>
          <a:p>
            <a:pPr eaLnBrk="1" hangingPunct="1"/>
            <a:r>
              <a:rPr lang="zh-CN" altLang="en-US" sz="3400" b="1" dirty="0" smtClean="0"/>
              <a:t>针对单个</a:t>
            </a:r>
            <a:r>
              <a:rPr lang="zh-CN" altLang="en-US" sz="3400" b="1" dirty="0" smtClean="0"/>
              <a:t>循环节点循环过程的测试</a:t>
            </a:r>
            <a:endParaRPr lang="en-US" altLang="zh-CN" sz="3400" b="1" dirty="0" smtClean="0"/>
          </a:p>
          <a:p>
            <a:pPr lvl="1" eaLnBrk="1" hangingPunct="1"/>
            <a:r>
              <a:rPr lang="zh-CN" altLang="en-US" b="1" dirty="0" smtClean="0"/>
              <a:t>循环的初始化</a:t>
            </a:r>
            <a:endParaRPr lang="en-US" altLang="zh-CN" b="1" dirty="0" smtClean="0"/>
          </a:p>
          <a:p>
            <a:pPr lvl="1" eaLnBrk="1" hangingPunct="1"/>
            <a:r>
              <a:rPr lang="zh-CN" altLang="en-US" b="1" dirty="0" smtClean="0"/>
              <a:t>循环的迭代</a:t>
            </a:r>
            <a:endParaRPr lang="en-US" altLang="zh-CN" b="1" dirty="0" smtClean="0"/>
          </a:p>
          <a:p>
            <a:pPr lvl="1" eaLnBrk="1" hangingPunct="1"/>
            <a:r>
              <a:rPr lang="zh-CN" altLang="en-US" b="1" dirty="0" smtClean="0"/>
              <a:t>循环的终止</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778DC1-C54F-4A5E-AF0E-AA52B38CB933}" type="slidenum">
              <a:rPr lang="en-US" altLang="zh-CN" smtClean="0"/>
              <a:pPr eaLnBrk="1" hangingPunct="1"/>
              <a:t>12</a:t>
            </a:fld>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0900"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a:t>
            </a:r>
            <a:r>
              <a:rPr lang="zh-CN" altLang="en-US" sz="3100" b="1" dirty="0" smtClean="0"/>
              <a:t>循环节点循环过程的测试</a:t>
            </a:r>
            <a:endParaRPr lang="en-US" altLang="zh-CN" sz="3100" b="1" dirty="0" smtClean="0"/>
          </a:p>
          <a:p>
            <a:pPr lvl="1" eaLnBrk="1" hangingPunct="1"/>
            <a:r>
              <a:rPr lang="zh-CN" altLang="en-US" sz="3100" b="1" dirty="0" smtClean="0">
                <a:solidFill>
                  <a:srgbClr val="0000FF"/>
                </a:solidFill>
              </a:rPr>
              <a:t>针对多个循环结构的测试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13</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循环节点的串联</a:t>
            </a:r>
            <a:endParaRPr lang="en-US" altLang="zh-CN" sz="26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AA7E166-09FC-4DA8-8F96-31ECF1CC6F2E}" type="slidenum">
              <a:rPr lang="en-US" altLang="zh-CN" smtClean="0"/>
              <a:pPr eaLnBrk="1" hangingPunct="1"/>
              <a:t>14</a:t>
            </a:fld>
            <a:endParaRPr lang="en-US" altLang="zh-CN" smtClean="0"/>
          </a:p>
        </p:txBody>
      </p:sp>
      <p:sp>
        <p:nvSpPr>
          <p:cNvPr id="829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29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altLang="en-US" sz="3800" b="1" smtClean="0">
                <a:solidFill>
                  <a:srgbClr val="0000FF"/>
                </a:solidFill>
                <a:ea typeface="华文新魏" pitchFamily="2" charset="-122"/>
              </a:rPr>
              <a:t>：</a:t>
            </a:r>
            <a:r>
              <a:rPr lang="en-US" altLang="zh-CN" sz="3800" b="1" smtClean="0">
                <a:solidFill>
                  <a:srgbClr val="0000FF"/>
                </a:solidFill>
                <a:ea typeface="华文新魏" pitchFamily="2" charset="-122"/>
              </a:rPr>
              <a:t>B</a:t>
            </a:r>
            <a:r>
              <a:rPr lang="zh-CN" altLang="en-US" sz="3800" b="1" smtClean="0">
                <a:solidFill>
                  <a:srgbClr val="0000FF"/>
                </a:solidFill>
                <a:ea typeface="华文新魏" pitchFamily="2" charset="-122"/>
              </a:rPr>
              <a:t>样条曲线问题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8AD2A60-E554-4256-B379-6B2ADA65C84F}" type="slidenum">
              <a:rPr lang="en-US" altLang="zh-CN" smtClean="0"/>
              <a:pPr eaLnBrk="1" hangingPunct="1"/>
              <a:t>15</a:t>
            </a:fld>
            <a:endParaRPr lang="en-US" altLang="zh-CN" smtClean="0"/>
          </a:p>
        </p:txBody>
      </p:sp>
      <p:sp>
        <p:nvSpPr>
          <p:cNvPr id="839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5844"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solidFill>
                  <a:srgbClr val="0000FF"/>
                </a:solidFill>
                <a:ea typeface="华文新魏" pitchFamily="2" charset="-122"/>
                <a:cs typeface="+mn-cs"/>
              </a:rPr>
              <a:t>开始测试</a:t>
            </a:r>
            <a:endParaRPr lang="en-US" altLang="zh-CN" sz="3400" b="1" dirty="0" smtClean="0">
              <a:solidFill>
                <a:srgbClr val="0000FF"/>
              </a:solidFill>
              <a:ea typeface="华文新魏" pitchFamily="2" charset="-122"/>
              <a:cs typeface="+mn-cs"/>
            </a:endParaRPr>
          </a:p>
          <a:p>
            <a:pPr marL="469900" lvl="1" indent="-469900" eaLnBrk="1" hangingPunct="1">
              <a:buFont typeface="Wingdings" pitchFamily="2" charset="2"/>
              <a:buChar char="o"/>
              <a:defRPr/>
            </a:pPr>
            <a:r>
              <a:rPr lang="zh-CN" altLang="en-US" sz="3400" b="1" dirty="0" smtClean="0">
                <a:solidFill>
                  <a:srgbClr val="0000FF"/>
                </a:solidFill>
                <a:ea typeface="华文新魏" pitchFamily="2" charset="-122"/>
                <a:cs typeface="+mn-cs"/>
              </a:rPr>
              <a:t>各层循环结构分析</a:t>
            </a:r>
            <a:endParaRPr lang="en-US" altLang="zh-CN" sz="3400" b="1" dirty="0" smtClean="0">
              <a:solidFill>
                <a:srgbClr val="0000FF"/>
              </a:solidFill>
              <a:ea typeface="华文新魏" pitchFamily="2" charset="-122"/>
              <a:cs typeface="+mn-cs"/>
            </a:endParaRPr>
          </a:p>
          <a:p>
            <a:pPr marL="469900" lvl="1" indent="-469900" eaLnBrk="1" hangingPunct="1">
              <a:buFont typeface="Wingdings" pitchFamily="2" charset="2"/>
              <a:buChar char="o"/>
              <a:defRPr/>
            </a:pPr>
            <a:endParaRPr lang="en-US" altLang="zh-CN" sz="3400" b="1" dirty="0" smtClean="0">
              <a:solidFill>
                <a:srgbClr val="0000FF"/>
              </a:solidFill>
              <a:ea typeface="华文新魏" pitchFamily="2" charset="-122"/>
              <a:cs typeface="+mn-cs"/>
            </a:endParaRPr>
          </a:p>
          <a:p>
            <a:pPr marL="469900" lvl="1" indent="-469900" eaLnBrk="1" hangingPunct="1">
              <a:buFont typeface="Wingdings" pitchFamily="2" charset="2"/>
              <a:buChar char="o"/>
              <a:defRPr/>
            </a:pPr>
            <a:endParaRPr lang="en-US" altLang="zh-CN" sz="3400" b="1" dirty="0" smtClean="0">
              <a:solidFill>
                <a:srgbClr val="0000FF"/>
              </a:solidFill>
              <a:ea typeface="华文新魏" pitchFamily="2" charset="-122"/>
              <a:cs typeface="+mn-cs"/>
            </a:endParaRPr>
          </a:p>
          <a:p>
            <a:pPr lvl="1">
              <a:spcBef>
                <a:spcPts val="600"/>
              </a:spcBef>
              <a:defRPr/>
            </a:pPr>
            <a:r>
              <a:rPr lang="en-US" altLang="en-US" b="1" dirty="0" smtClean="0">
                <a:solidFill>
                  <a:srgbClr val="0000FF"/>
                </a:solidFill>
                <a:ea typeface="华文新魏" pitchFamily="2" charset="-122"/>
              </a:rPr>
              <a:t>order</a:t>
            </a:r>
            <a:r>
              <a:rPr lang="zh-CN" altLang="en-US" b="1" dirty="0" smtClean="0">
                <a:solidFill>
                  <a:srgbClr val="0000FF"/>
                </a:solidFill>
                <a:ea typeface="华文新魏" pitchFamily="2" charset="-122"/>
              </a:rPr>
              <a:t>≥</a:t>
            </a:r>
            <a:r>
              <a:rPr lang="en-US" altLang="en-US" b="1" dirty="0" smtClean="0">
                <a:solidFill>
                  <a:srgbClr val="0000FF"/>
                </a:solidFill>
                <a:ea typeface="华文新魏" pitchFamily="2" charset="-122"/>
              </a:rPr>
              <a:t>0</a:t>
            </a:r>
            <a:r>
              <a:rPr lang="zh-CN" altLang="en-US" b="1" dirty="0" smtClean="0">
                <a:solidFill>
                  <a:srgbClr val="0000FF"/>
                </a:solidFill>
                <a:ea typeface="华文新魏" pitchFamily="2" charset="-122"/>
              </a:rPr>
              <a:t>，曲线幂次不应小于零；</a:t>
            </a:r>
          </a:p>
          <a:p>
            <a:pPr lvl="1">
              <a:defRPr/>
            </a:pPr>
            <a:r>
              <a:rPr lang="en-US" altLang="en-US" b="1" dirty="0" smtClean="0">
                <a:solidFill>
                  <a:srgbClr val="0000FF"/>
                </a:solidFill>
                <a:ea typeface="华文新魏" pitchFamily="2" charset="-122"/>
              </a:rPr>
              <a:t>(2) </a:t>
            </a:r>
            <a:r>
              <a:rPr lang="en-US" altLang="en-US" b="1" dirty="0" err="1" smtClean="0">
                <a:solidFill>
                  <a:srgbClr val="0000FF"/>
                </a:solidFill>
                <a:ea typeface="华文新魏" pitchFamily="2" charset="-122"/>
              </a:rPr>
              <a:t>ptsNum</a:t>
            </a:r>
            <a:r>
              <a:rPr lang="zh-CN" altLang="en-US" b="1" dirty="0" smtClean="0">
                <a:solidFill>
                  <a:srgbClr val="0000FF"/>
                </a:solidFill>
                <a:ea typeface="华文新魏" pitchFamily="2" charset="-122"/>
              </a:rPr>
              <a:t>≥</a:t>
            </a:r>
            <a:r>
              <a:rPr lang="en-US" altLang="en-US" b="1" dirty="0" smtClean="0">
                <a:solidFill>
                  <a:srgbClr val="0000FF"/>
                </a:solidFill>
                <a:ea typeface="华文新魏" pitchFamily="2" charset="-122"/>
              </a:rPr>
              <a:t>2</a:t>
            </a:r>
            <a:r>
              <a:rPr lang="zh-CN" altLang="en-US" b="1" dirty="0" smtClean="0">
                <a:solidFill>
                  <a:srgbClr val="0000FF"/>
                </a:solidFill>
                <a:ea typeface="华文新魏" pitchFamily="2" charset="-122"/>
              </a:rPr>
              <a:t>，控制点的个数至少应能生成一条直线段；</a:t>
            </a:r>
          </a:p>
          <a:p>
            <a:pPr lvl="1">
              <a:defRPr/>
            </a:pPr>
            <a:r>
              <a:rPr lang="en-US" altLang="en-US" b="1" dirty="0" smtClean="0">
                <a:solidFill>
                  <a:srgbClr val="0000FF"/>
                </a:solidFill>
                <a:ea typeface="华文新魏" pitchFamily="2" charset="-122"/>
              </a:rPr>
              <a:t>(3) </a:t>
            </a:r>
            <a:r>
              <a:rPr lang="en-US" altLang="en-US" b="1" dirty="0" err="1" smtClean="0">
                <a:solidFill>
                  <a:srgbClr val="0000FF"/>
                </a:solidFill>
                <a:ea typeface="华文新魏" pitchFamily="2" charset="-122"/>
              </a:rPr>
              <a:t>numofU</a:t>
            </a:r>
            <a:r>
              <a:rPr lang="zh-CN" altLang="en-US" b="1" dirty="0" smtClean="0">
                <a:solidFill>
                  <a:srgbClr val="0000FF"/>
                </a:solidFill>
                <a:ea typeface="华文新魏" pitchFamily="2" charset="-122"/>
              </a:rPr>
              <a:t>≥</a:t>
            </a:r>
            <a:r>
              <a:rPr lang="en-US" altLang="en-US" b="1" dirty="0" smtClean="0">
                <a:solidFill>
                  <a:srgbClr val="0000FF"/>
                </a:solidFill>
                <a:ea typeface="华文新魏" pitchFamily="2" charset="-122"/>
              </a:rPr>
              <a:t>2</a:t>
            </a:r>
            <a:r>
              <a:rPr lang="zh-CN" altLang="en-US" b="1" dirty="0" smtClean="0">
                <a:solidFill>
                  <a:srgbClr val="0000FF"/>
                </a:solidFill>
                <a:ea typeface="华文新魏" pitchFamily="2" charset="-122"/>
              </a:rPr>
              <a:t>，绘制</a:t>
            </a:r>
            <a:r>
              <a:rPr lang="en-US" altLang="en-US" b="1" dirty="0" smtClean="0">
                <a:solidFill>
                  <a:srgbClr val="0000FF"/>
                </a:solidFill>
                <a:ea typeface="华文新魏" pitchFamily="2" charset="-122"/>
              </a:rPr>
              <a:t>B</a:t>
            </a:r>
            <a:r>
              <a:rPr lang="zh-CN" altLang="en-US" b="1" dirty="0" smtClean="0">
                <a:solidFill>
                  <a:srgbClr val="0000FF"/>
                </a:solidFill>
                <a:ea typeface="华文新魏" pitchFamily="2" charset="-122"/>
              </a:rPr>
              <a:t>样条曲线的点数应保证至少包含起点和终点</a:t>
            </a:r>
            <a:endParaRPr lang="en-US" altLang="zh-CN" b="1" dirty="0" smtClean="0">
              <a:solidFill>
                <a:srgbClr val="0000FF"/>
              </a:solidFill>
              <a:ea typeface="华文新魏" pitchFamily="2" charset="-122"/>
            </a:endParaRPr>
          </a:p>
        </p:txBody>
      </p:sp>
      <p:pic>
        <p:nvPicPr>
          <p:cNvPr id="839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2928938"/>
            <a:ext cx="76612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D780C6C-061E-4786-9F22-4159EAC0F458}" type="slidenum">
              <a:rPr lang="en-US" altLang="zh-CN" smtClean="0"/>
              <a:pPr eaLnBrk="1" hangingPunct="1"/>
              <a:t>16</a:t>
            </a:fld>
            <a:endParaRPr lang="en-US" altLang="zh-CN" smtClean="0"/>
          </a:p>
        </p:txBody>
      </p:sp>
      <p:sp>
        <p:nvSpPr>
          <p:cNvPr id="849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49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设计</a:t>
            </a:r>
            <a:r>
              <a:rPr lang="en-US" altLang="en-US" sz="3400" b="1" smtClean="0">
                <a:solidFill>
                  <a:srgbClr val="0000FF"/>
                </a:solidFill>
                <a:ea typeface="华文新魏" pitchFamily="2" charset="-122"/>
              </a:rPr>
              <a:t>42</a:t>
            </a:r>
            <a:r>
              <a:rPr lang="zh-CN" altLang="en-US" sz="3400" b="1" smtClean="0">
                <a:solidFill>
                  <a:srgbClr val="0000FF"/>
                </a:solidFill>
                <a:ea typeface="华文新魏" pitchFamily="2" charset="-122"/>
              </a:rPr>
              <a:t>个测试用例</a:t>
            </a:r>
            <a:endParaRPr lang="en-US" altLang="zh-CN" sz="3400" b="1" smtClean="0">
              <a:solidFill>
                <a:srgbClr val="0000FF"/>
              </a:solidFill>
              <a:ea typeface="华文新魏" pitchFamily="2" charset="-122"/>
            </a:endParaRPr>
          </a:p>
          <a:p>
            <a:pPr lvl="1" eaLnBrk="1" hangingPunct="1"/>
            <a:r>
              <a:rPr lang="en-US" altLang="en-US" b="1" smtClean="0">
                <a:solidFill>
                  <a:srgbClr val="0000FF"/>
                </a:solidFill>
                <a:ea typeface="华文新魏" pitchFamily="2" charset="-122"/>
              </a:rPr>
              <a:t>9</a:t>
            </a:r>
            <a:r>
              <a:rPr lang="zh-CN" altLang="en-US" b="1" smtClean="0">
                <a:solidFill>
                  <a:srgbClr val="0000FF"/>
                </a:solidFill>
                <a:ea typeface="华文新魏" pitchFamily="2" charset="-122"/>
              </a:rPr>
              <a:t>个</a:t>
            </a:r>
            <a:r>
              <a:rPr lang="en-US" altLang="en-US" b="1" smtClean="0">
                <a:solidFill>
                  <a:srgbClr val="0000FF"/>
                </a:solidFill>
                <a:ea typeface="华文新魏" pitchFamily="2" charset="-122"/>
              </a:rPr>
              <a:t>(21.4%)</a:t>
            </a:r>
            <a:r>
              <a:rPr lang="zh-CN" altLang="en-US" b="1" smtClean="0">
                <a:solidFill>
                  <a:srgbClr val="0000FF"/>
                </a:solidFill>
                <a:ea typeface="华文新魏" pitchFamily="2" charset="-122"/>
              </a:rPr>
              <a:t>是不存在的情况，永远测试不到</a:t>
            </a:r>
            <a:endParaRPr lang="en-US" altLang="zh-CN" b="1" smtClean="0">
              <a:solidFill>
                <a:srgbClr val="0000FF"/>
              </a:solidFill>
              <a:ea typeface="华文新魏" pitchFamily="2" charset="-122"/>
            </a:endParaRPr>
          </a:p>
          <a:p>
            <a:pPr lvl="1" eaLnBrk="1" hangingPunct="1"/>
            <a:r>
              <a:rPr lang="en-US" altLang="en-US" b="1" smtClean="0">
                <a:solidFill>
                  <a:srgbClr val="0000FF"/>
                </a:solidFill>
                <a:ea typeface="华文新魏" pitchFamily="2" charset="-122"/>
              </a:rPr>
              <a:t>18</a:t>
            </a:r>
            <a:r>
              <a:rPr lang="zh-CN" altLang="en-US" b="1" smtClean="0">
                <a:solidFill>
                  <a:srgbClr val="0000FF"/>
                </a:solidFill>
                <a:ea typeface="华文新魏" pitchFamily="2" charset="-122"/>
              </a:rPr>
              <a:t>个</a:t>
            </a:r>
            <a:r>
              <a:rPr lang="en-US" altLang="en-US" b="1" smtClean="0">
                <a:solidFill>
                  <a:srgbClr val="0000FF"/>
                </a:solidFill>
                <a:ea typeface="华文新魏" pitchFamily="2" charset="-122"/>
              </a:rPr>
              <a:t>(42.9%)</a:t>
            </a:r>
            <a:r>
              <a:rPr lang="zh-CN" altLang="en-US" b="1" smtClean="0">
                <a:solidFill>
                  <a:srgbClr val="0000FF"/>
                </a:solidFill>
                <a:ea typeface="华文新魏" pitchFamily="2" charset="-122"/>
              </a:rPr>
              <a:t>是不符合约束条件的情况，仅需选择少数几个测试用例进行测试</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剩下的</a:t>
            </a:r>
            <a:r>
              <a:rPr lang="en-US" altLang="en-US" b="1" smtClean="0">
                <a:solidFill>
                  <a:srgbClr val="0000FF"/>
                </a:solidFill>
                <a:ea typeface="华文新魏" pitchFamily="2" charset="-122"/>
              </a:rPr>
              <a:t>15</a:t>
            </a:r>
            <a:r>
              <a:rPr lang="zh-CN" altLang="en-US" b="1" smtClean="0">
                <a:solidFill>
                  <a:srgbClr val="0000FF"/>
                </a:solidFill>
                <a:ea typeface="华文新魏" pitchFamily="2" charset="-122"/>
              </a:rPr>
              <a:t>个测试用例中，只有</a:t>
            </a:r>
            <a:r>
              <a:rPr lang="en-US" altLang="en-US" b="1" smtClean="0">
                <a:solidFill>
                  <a:srgbClr val="0000FF"/>
                </a:solidFill>
                <a:ea typeface="华文新魏" pitchFamily="2" charset="-122"/>
              </a:rPr>
              <a:t>3</a:t>
            </a:r>
            <a:r>
              <a:rPr lang="zh-CN" altLang="en-US" b="1" smtClean="0">
                <a:solidFill>
                  <a:srgbClr val="0000FF"/>
                </a:solidFill>
                <a:ea typeface="华文新魏" pitchFamily="2" charset="-122"/>
              </a:rPr>
              <a:t>个是可以得到光滑曲线的，其他均对应测试的是特殊的曲线形式或特殊的显示效果</a:t>
            </a:r>
            <a:endParaRPr lang="en-US" altLang="zh-CN" b="1" smtClean="0">
              <a:solidFill>
                <a:srgbClr val="0000FF"/>
              </a:solidFill>
              <a:ea typeface="华文新魏"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B18525-08FF-40CD-83DE-2810B854C8FF}" type="slidenum">
              <a:rPr lang="en-US" altLang="zh-CN" smtClean="0"/>
              <a:pPr eaLnBrk="1" hangingPunct="1"/>
              <a:t>17</a:t>
            </a:fld>
            <a:endParaRPr lang="en-US" altLang="zh-CN" smtClean="0"/>
          </a:p>
        </p:txBody>
      </p:sp>
      <p:sp>
        <p:nvSpPr>
          <p:cNvPr id="860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60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测试关键变量的取值变化对生成</a:t>
            </a:r>
            <a:r>
              <a:rPr lang="en-US" altLang="en-US" sz="3400" b="1" smtClean="0">
                <a:solidFill>
                  <a:srgbClr val="0000FF"/>
                </a:solidFill>
                <a:ea typeface="华文新魏" pitchFamily="2" charset="-122"/>
              </a:rPr>
              <a:t>B</a:t>
            </a:r>
            <a:r>
              <a:rPr lang="zh-CN" altLang="en-US" sz="3400" b="1" smtClean="0">
                <a:solidFill>
                  <a:srgbClr val="0000FF"/>
                </a:solidFill>
                <a:ea typeface="华文新魏" pitchFamily="2" charset="-122"/>
              </a:rPr>
              <a:t>样条曲线的影响</a:t>
            </a:r>
            <a:endParaRPr lang="en-US" altLang="zh-CN" sz="3400" b="1" smtClean="0">
              <a:solidFill>
                <a:srgbClr val="0000FF"/>
              </a:solidFill>
              <a:ea typeface="华文新魏" pitchFamily="2" charset="-122"/>
            </a:endParaRPr>
          </a:p>
        </p:txBody>
      </p:sp>
      <p:pic>
        <p:nvPicPr>
          <p:cNvPr id="860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3724275"/>
            <a:ext cx="80486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0D9B99-4F88-4B8B-A24B-9E8864A2FA06}" type="slidenum">
              <a:rPr lang="en-US" altLang="zh-CN" smtClean="0"/>
              <a:pPr eaLnBrk="1" hangingPunct="1"/>
              <a:t>18</a:t>
            </a:fld>
            <a:endParaRPr lang="en-US" altLang="zh-CN" smtClean="0"/>
          </a:p>
        </p:txBody>
      </p:sp>
      <p:sp>
        <p:nvSpPr>
          <p:cNvPr id="870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70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测试关键变量的取值变化对生成</a:t>
            </a:r>
            <a:r>
              <a:rPr lang="en-US" altLang="en-US" sz="3400" b="1" smtClean="0">
                <a:solidFill>
                  <a:srgbClr val="0000FF"/>
                </a:solidFill>
                <a:ea typeface="华文新魏" pitchFamily="2" charset="-122"/>
              </a:rPr>
              <a:t>B</a:t>
            </a:r>
            <a:r>
              <a:rPr lang="zh-CN" altLang="en-US" sz="3400" b="1" smtClean="0">
                <a:solidFill>
                  <a:srgbClr val="0000FF"/>
                </a:solidFill>
                <a:ea typeface="华文新魏" pitchFamily="2" charset="-122"/>
              </a:rPr>
              <a:t>样条曲线的影响（续）</a:t>
            </a:r>
            <a:endParaRPr lang="en-US" altLang="zh-CN" sz="3400" b="1" smtClean="0">
              <a:solidFill>
                <a:srgbClr val="0000FF"/>
              </a:solidFill>
              <a:ea typeface="华文新魏" pitchFamily="2" charset="-122"/>
            </a:endParaRPr>
          </a:p>
        </p:txBody>
      </p:sp>
      <p:pic>
        <p:nvPicPr>
          <p:cNvPr id="870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643313"/>
            <a:ext cx="81248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ABEC3-E9CE-40D2-B479-EE09F47B572A}" type="slidenum">
              <a:rPr lang="en-US" altLang="zh-CN" smtClean="0"/>
              <a:pPr eaLnBrk="1" hangingPunct="1"/>
              <a:t>19</a:t>
            </a:fld>
            <a:endParaRPr lang="en-US" altLang="zh-CN" smtClean="0"/>
          </a:p>
        </p:txBody>
      </p:sp>
      <p:sp>
        <p:nvSpPr>
          <p:cNvPr id="880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8068"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对循环的测试一方面是对测试过程进行静态检查，另一方面是通过控制循环边界来观察执行结果是否与预期输出保持一致</a:t>
            </a:r>
            <a:endParaRPr lang="en-US" altLang="zh-CN" b="1" smtClean="0"/>
          </a:p>
          <a:p>
            <a:pPr lvl="1" eaLnBrk="1" hangingPunct="1"/>
            <a:r>
              <a:rPr lang="zh-CN" altLang="en-US" b="1" smtClean="0"/>
              <a:t>对循环的测试重点在于观察循环过程是否符合设计，并不考虑循环体所涉及的相关变量所反映的结果有何实质含义，事实上，这也是所有白盒测试方法的局限所在</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对循环的测试</a:t>
            </a:r>
            <a:endParaRPr lang="zh-CN" altLang="en-US" sz="3100"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116739" name="内容占位符 2"/>
          <p:cNvSpPr>
            <a:spLocks noGrp="1"/>
          </p:cNvSpPr>
          <p:nvPr>
            <p:ph idx="1"/>
          </p:nvPr>
        </p:nvSpPr>
        <p:spPr/>
        <p:txBody>
          <a:bodyPr/>
          <a:lstStyle/>
          <a:p>
            <a:endParaRPr lang="zh-CN" altLang="en-US"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F89058-6E73-47EC-9C9A-5D4E267332A9}" type="slidenum">
              <a:rPr lang="en-US" altLang="zh-CN" smtClean="0"/>
              <a:pPr eaLnBrk="1" hangingPunct="1"/>
              <a:t>20</a:t>
            </a:fld>
            <a:endParaRPr lang="en-US" altLang="zh-CN"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EA7886-02BA-45C1-BAFA-9B2ED59B2611}" type="slidenum">
              <a:rPr lang="en-US" altLang="zh-CN" smtClean="0"/>
              <a:pPr eaLnBrk="1" hangingPunct="1"/>
              <a:t>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1684"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重点关注循环的过程正确性，即在循环的边界和运行界限内对循环体的执行过程进行测试</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24BC2-4311-4A8E-9323-07622B0E6779}" type="slidenum">
              <a:rPr lang="en-US" altLang="zh-CN" smtClean="0"/>
              <a:pPr eaLnBrk="1" hangingPunct="1"/>
              <a:t>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2708"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a:t>
            </a:r>
            <a:r>
              <a:rPr lang="zh-CN" altLang="en-US" sz="3100" b="1" dirty="0"/>
              <a:t>单</a:t>
            </a:r>
            <a:r>
              <a:rPr lang="zh-CN" altLang="en-US" sz="3100" b="1" dirty="0" smtClean="0"/>
              <a:t>个</a:t>
            </a:r>
            <a:r>
              <a:rPr lang="zh-CN" altLang="en-US" sz="3100" b="1" dirty="0" smtClean="0"/>
              <a:t>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5D701A-C203-43E1-B2F0-B2726AF4D75E}" type="slidenum">
              <a:rPr lang="en-US" altLang="zh-CN" smtClean="0"/>
              <a:pPr eaLnBrk="1" hangingPunct="1"/>
              <a:t>5</a:t>
            </a:fld>
            <a:endParaRPr lang="en-US" altLang="zh-CN" smtClean="0"/>
          </a:p>
        </p:txBody>
      </p:sp>
      <p:sp>
        <p:nvSpPr>
          <p:cNvPr id="737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循环结构的分类</a:t>
            </a:r>
            <a:endParaRPr lang="en-US" altLang="zh-CN" sz="3400" b="1" dirty="0" smtClean="0">
              <a:cs typeface="+mn-cs"/>
            </a:endParaRP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571750"/>
            <a:ext cx="8426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1453FD-C294-4F9E-A67F-8ABFAE1B57A8}" type="slidenum">
              <a:rPr lang="en-US" altLang="zh-CN" smtClean="0"/>
              <a:pPr eaLnBrk="1" hangingPunct="1"/>
              <a:t>6</a:t>
            </a:fld>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475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solidFill>
                  <a:srgbClr val="0000FF"/>
                </a:solidFill>
              </a:rPr>
              <a:t>测试难点</a:t>
            </a:r>
            <a:endParaRPr lang="en-US" altLang="zh-CN" sz="3100" b="1" dirty="0" smtClean="0">
              <a:solidFill>
                <a:srgbClr val="0000FF"/>
              </a:solidFill>
            </a:endParaRPr>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a:t>
            </a:r>
            <a:r>
              <a:rPr lang="zh-CN" altLang="en-US" sz="3100" b="1" dirty="0" smtClean="0"/>
              <a:t>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0B5BEC-582B-4E46-B628-43F86EB76354}" type="slidenum">
              <a:rPr lang="en-US" altLang="zh-CN" smtClean="0"/>
              <a:pPr eaLnBrk="1" hangingPunct="1"/>
              <a:t>7</a:t>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5.5 </a:t>
            </a:r>
            <a:r>
              <a:rPr lang="zh-CN" altLang="en-US" b="1" dirty="0" smtClean="0">
                <a:latin typeface="黑体" pitchFamily="49" charset="-122"/>
                <a:ea typeface="黑体" pitchFamily="49" charset="-122"/>
              </a:rPr>
              <a:t>对</a:t>
            </a:r>
            <a:r>
              <a:rPr lang="zh-CN" altLang="en-US" b="1" dirty="0" smtClean="0">
                <a:latin typeface="黑体" pitchFamily="49" charset="-122"/>
                <a:ea typeface="黑体" pitchFamily="49" charset="-122"/>
              </a:rPr>
              <a:t>循环的</a:t>
            </a:r>
            <a:r>
              <a:rPr lang="zh-CN" altLang="en-US" b="1" dirty="0" smtClean="0">
                <a:latin typeface="黑体" pitchFamily="49" charset="-122"/>
                <a:ea typeface="黑体" pitchFamily="49" charset="-122"/>
              </a:rPr>
              <a:t>测试</a:t>
            </a:r>
          </a:p>
        </p:txBody>
      </p:sp>
      <p:sp>
        <p:nvSpPr>
          <p:cNvPr id="75780" name="Rectangle 3"/>
          <p:cNvSpPr>
            <a:spLocks noGrp="1" noChangeArrowheads="1"/>
          </p:cNvSpPr>
          <p:nvPr>
            <p:ph type="body" idx="1"/>
          </p:nvPr>
        </p:nvSpPr>
        <p:spPr/>
        <p:txBody>
          <a:bodyPr/>
          <a:lstStyle/>
          <a:p>
            <a:pPr eaLnBrk="1" hangingPunct="1"/>
            <a:r>
              <a:rPr lang="zh-CN" altLang="en-US" sz="3400" b="1" smtClean="0"/>
              <a:t>测试难点</a:t>
            </a:r>
            <a:endParaRPr lang="en-US" altLang="zh-CN" sz="3400" b="1" smtClean="0"/>
          </a:p>
          <a:p>
            <a:pPr lvl="1"/>
            <a:r>
              <a:rPr lang="zh-CN" altLang="en-US" b="1" smtClean="0"/>
              <a:t>对于单个循环节点，如何结合循环次数的边界进行测试</a:t>
            </a:r>
          </a:p>
          <a:p>
            <a:pPr lvl="1"/>
            <a:r>
              <a:rPr lang="zh-CN" altLang="en-US" b="1" smtClean="0"/>
              <a:t>对于单个循环节点，如何设计测试用例来保证循环的完整性</a:t>
            </a:r>
          </a:p>
          <a:p>
            <a:pPr lvl="1"/>
            <a:r>
              <a:rPr lang="zh-CN" altLang="en-US" b="1" smtClean="0"/>
              <a:t>对于串联的循环节点，如何保证测试的全面性</a:t>
            </a:r>
          </a:p>
          <a:p>
            <a:pPr lvl="1"/>
            <a:r>
              <a:rPr lang="zh-CN" altLang="en-US" b="1" smtClean="0"/>
              <a:t>对于非结构化的循环，如何进行测试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B2AA56-B63F-4196-8AC5-BFB04BC2029D}" type="slidenum">
              <a:rPr lang="en-US" altLang="zh-CN" smtClean="0"/>
              <a:pPr eaLnBrk="1" hangingPunct="1"/>
              <a:t>8</a:t>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6804"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r>
              <a:rPr lang="zh-CN" altLang="en-US" sz="3100" b="1" dirty="0" smtClean="0"/>
              <a:t>针对单个</a:t>
            </a:r>
            <a:r>
              <a:rPr lang="zh-CN" altLang="en-US" sz="3100" b="1" dirty="0" smtClean="0"/>
              <a:t>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smtClean="0"/>
              <a:t>针对单个循环节点循环次数的测试</a:t>
            </a:r>
            <a:endParaRPr lang="en-US" altLang="zh-CN" sz="3400" b="1" smtClean="0"/>
          </a:p>
          <a:p>
            <a:pPr lvl="1"/>
            <a:r>
              <a:rPr lang="zh-CN" altLang="en-US" b="1" smtClean="0"/>
              <a:t>循环</a:t>
            </a:r>
            <a:r>
              <a:rPr lang="en-US" altLang="en-US" b="1" smtClean="0"/>
              <a:t>0</a:t>
            </a:r>
            <a:r>
              <a:rPr lang="zh-CN" altLang="en-US" b="1" smtClean="0"/>
              <a:t>次</a:t>
            </a:r>
            <a:r>
              <a:rPr lang="en-US" altLang="en-US" b="1" smtClean="0"/>
              <a:t>(</a:t>
            </a:r>
            <a:r>
              <a:rPr lang="zh-CN" altLang="en-US" b="1" smtClean="0"/>
              <a:t>即不执行循环体</a:t>
            </a:r>
            <a:r>
              <a:rPr lang="en-US" altLang="en-US" b="1" smtClean="0"/>
              <a:t>)</a:t>
            </a:r>
            <a:r>
              <a:rPr lang="zh-CN" altLang="en-US" b="1" smtClean="0"/>
              <a:t>；</a:t>
            </a:r>
          </a:p>
          <a:p>
            <a:pPr lvl="1"/>
            <a:r>
              <a:rPr lang="zh-CN" altLang="en-US" b="1" smtClean="0"/>
              <a:t>循环</a:t>
            </a:r>
            <a:r>
              <a:rPr lang="en-US" altLang="en-US" b="1" smtClean="0"/>
              <a:t>1</a:t>
            </a:r>
            <a:r>
              <a:rPr lang="zh-CN" altLang="en-US" b="1" smtClean="0"/>
              <a:t>次；</a:t>
            </a:r>
          </a:p>
          <a:p>
            <a:pPr lvl="1"/>
            <a:r>
              <a:rPr lang="zh-CN" altLang="en-US" b="1" smtClean="0"/>
              <a:t>循环</a:t>
            </a:r>
            <a:r>
              <a:rPr lang="en-US" altLang="en-US" b="1" smtClean="0"/>
              <a:t>2</a:t>
            </a:r>
            <a:r>
              <a:rPr lang="zh-CN" altLang="en-US" b="1" smtClean="0"/>
              <a:t>次；</a:t>
            </a:r>
          </a:p>
          <a:p>
            <a:pPr lvl="1"/>
            <a:r>
              <a:rPr lang="zh-CN" altLang="en-US" b="1" smtClean="0"/>
              <a:t>循环正常次数</a:t>
            </a:r>
            <a:r>
              <a:rPr lang="en-US" altLang="en-US" b="1" smtClean="0"/>
              <a:t>(</a:t>
            </a:r>
            <a:r>
              <a:rPr lang="zh-CN" altLang="en-US" b="1" smtClean="0"/>
              <a:t>通常为最大次数的一半</a:t>
            </a:r>
            <a:r>
              <a:rPr lang="en-US" altLang="en-US" b="1" smtClean="0"/>
              <a:t>)</a:t>
            </a:r>
            <a:r>
              <a:rPr lang="zh-CN" altLang="en-US" b="1" smtClean="0"/>
              <a:t>；</a:t>
            </a:r>
          </a:p>
          <a:p>
            <a:pPr lvl="1"/>
            <a:r>
              <a:rPr lang="zh-CN" altLang="en-US" b="1" smtClean="0"/>
              <a:t>循环</a:t>
            </a:r>
            <a:r>
              <a:rPr lang="en-US" altLang="en-US" b="1" smtClean="0"/>
              <a:t>n-1</a:t>
            </a:r>
            <a:r>
              <a:rPr lang="zh-CN" altLang="en-US" b="1" smtClean="0"/>
              <a:t>次；</a:t>
            </a:r>
          </a:p>
          <a:p>
            <a:pPr lvl="1"/>
            <a:r>
              <a:rPr lang="zh-CN" altLang="en-US" b="1" smtClean="0"/>
              <a:t>循环</a:t>
            </a:r>
            <a:r>
              <a:rPr lang="en-US" altLang="en-US" b="1" smtClean="0"/>
              <a:t>n</a:t>
            </a:r>
            <a:r>
              <a:rPr lang="zh-CN" altLang="en-US" b="1" smtClean="0"/>
              <a:t>次</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457</TotalTime>
  <Words>731</Words>
  <Application>Microsoft Office PowerPoint</Application>
  <PresentationFormat>全屏显示(4:3)</PresentationFormat>
  <Paragraphs>123</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Verdana</vt:lpstr>
      <vt:lpstr>宋体</vt:lpstr>
      <vt:lpstr>Arial</vt:lpstr>
      <vt:lpstr>Wingdings</vt:lpstr>
      <vt:lpstr>华文隶书</vt:lpstr>
      <vt:lpstr>黑体</vt:lpstr>
      <vt:lpstr>仿宋_GB2312</vt:lpstr>
      <vt:lpstr>楷体_GB2312</vt:lpstr>
      <vt:lpstr>华文新魏</vt:lpstr>
      <vt:lpstr>Profile</vt:lpstr>
      <vt:lpstr>软件测试实用教程 ——方法与实践</vt:lpstr>
      <vt:lpstr>第3章  黑盒测试技术</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72</cp:revision>
  <dcterms:created xsi:type="dcterms:W3CDTF">2008-07-27T05:17:11Z</dcterms:created>
  <dcterms:modified xsi:type="dcterms:W3CDTF">2017-09-01T08:00:51Z</dcterms:modified>
</cp:coreProperties>
</file>