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2" r:id="rId2"/>
    <p:sldId id="345" r:id="rId3"/>
    <p:sldId id="341" r:id="rId4"/>
    <p:sldId id="342" r:id="rId5"/>
    <p:sldId id="326" r:id="rId6"/>
    <p:sldId id="327" r:id="rId7"/>
    <p:sldId id="328" r:id="rId8"/>
    <p:sldId id="329" r:id="rId9"/>
    <p:sldId id="330" r:id="rId10"/>
    <p:sldId id="343" r:id="rId11"/>
    <p:sldId id="332" r:id="rId12"/>
    <p:sldId id="344" r:id="rId13"/>
    <p:sldId id="334" r:id="rId14"/>
    <p:sldId id="335" r:id="rId15"/>
    <p:sldId id="336" r:id="rId16"/>
    <p:sldId id="337" r:id="rId17"/>
    <p:sldId id="338" r:id="rId18"/>
    <p:sldId id="346" r:id="rId19"/>
    <p:sldId id="339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006ECC"/>
    <a:srgbClr val="F1F5FB"/>
    <a:srgbClr val="F2F2F2"/>
    <a:srgbClr val="03A6FF"/>
    <a:srgbClr val="DDEEFC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74539" autoAdjust="0"/>
  </p:normalViewPr>
  <p:slideViewPr>
    <p:cSldViewPr snapToGrid="0" showGuides="1">
      <p:cViewPr varScale="1">
        <p:scale>
          <a:sx n="52" d="100"/>
          <a:sy n="52" d="100"/>
        </p:scale>
        <p:origin x="-10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67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第一种典型模型  大爆炸模型 说道爆炸，大家可以联想到宇宙大爆炸的场景，这会产生两种结果，也许很好，也许很差，出来的东西什么都不是，完全是拍脑袋拍出来的，没有规划，想到哪里做到哪里</a:t>
            </a:r>
            <a:endParaRPr lang="en-US" altLang="zh-CN" dirty="0" smtClean="0"/>
          </a:p>
          <a:p>
            <a:r>
              <a:rPr lang="zh-CN" altLang="en-US" dirty="0" smtClean="0"/>
              <a:t>一般不需要测试，即便是由测试也是在发布前进行测试，测试出来的东西不一定修改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165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先由粗略的想法，然后写代码的过程中修改，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在这个过程中的测试工作，也许一个旧版本还没有测试完成，新版本就又出来了，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如果你是开发人员，将来尽量避免这中模式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如果你是测试人员，将来也要尽力帮助团队去规范这种模式，那怎么规范呢？我们先来学习后面的开发模式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29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强调产品的定义，开发和测试各分一个阶段；</a:t>
            </a:r>
            <a:endParaRPr lang="en-US" altLang="zh-CN" dirty="0" smtClean="0"/>
          </a:p>
          <a:p>
            <a:r>
              <a:rPr lang="zh-CN" altLang="en-US" dirty="0" smtClean="0"/>
              <a:t>各步骤分开，没有交叉</a:t>
            </a:r>
            <a:endParaRPr lang="en-US" altLang="zh-CN" dirty="0" smtClean="0"/>
          </a:p>
          <a:p>
            <a:r>
              <a:rPr lang="zh-CN" altLang="en-US" dirty="0" smtClean="0"/>
              <a:t>无法回溯，一旦进入某一个步骤，就要完成该步骤的任务，然后才能想继续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无法回溯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1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还有一种模型，包含前面的几种模型，你仔细观察这个图包含六个步骤</a:t>
            </a:r>
            <a:endParaRPr lang="en-US" altLang="zh-CN" dirty="0" smtClean="0"/>
          </a:p>
          <a:p>
            <a:r>
              <a:rPr lang="zh-CN" altLang="en-US" dirty="0" smtClean="0"/>
              <a:t>有点瀑布模型的样子，也有边写边改，从外表看也有大爆炸的意思，但是他思路清晰，新版本上的快，改的也快，测试介入的相对早，对于测试来说是一个优点</a:t>
            </a:r>
            <a:endParaRPr lang="en-US" altLang="zh-CN" dirty="0" smtClean="0"/>
          </a:p>
          <a:p>
            <a:r>
              <a:rPr lang="zh-CN" altLang="en-US" dirty="0" smtClean="0"/>
              <a:t>除了如上说的这几种模型，还有其他模型，比如，当前流行的敏捷开发模型，自己搜索相关资料了解，这里暂不讲述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85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那软件产品有哪些投入呢？大家先根据自己的理解猜测一下。软件产品的投入有哪些？首先有</a:t>
            </a:r>
            <a:endParaRPr lang="en-US" altLang="zh-CN" dirty="0" smtClean="0"/>
          </a:p>
          <a:p>
            <a:r>
              <a:rPr lang="zh-CN" altLang="en-US" dirty="0" smtClean="0"/>
              <a:t>在测试过程中这些都是需要测试的 ，因为我们知道软件是由程序和文档构成的，所以不仅仅是程序需要测试，文档也 要进行测试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7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64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有这么多的投入，当然不一定每个软件产品从规划到发布都有这么多的投入，也不一定只有这些，但是这些是一些基本的东西，大家理解后，还是那句话，活学活用，到哪随哪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1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有了这些投入，最终会做成软件产品，那么最终的软件产品包含哪些东西呢？包括安装、帮助文件，广告、宣传资料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甚至包括错误信息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16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不能显示屏幕上任何信息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6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配置管理：通过技术或行政手段对软件开发过程和生命周期进行控制，规范的一系列措施。配置管理的目标是记录软件产品的演化过程。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我们知道了软件产品周期中的投入及最终的产品构成，也知道了软件产品过程中投入的人员，下面我们来一起看看软件产品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8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了解了这些关系，我们就能够制定出怎样去配合能够更好的完成工作？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889C9-CEB4-47E7-9667-A45DDACC3A94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6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08100"/>
            <a:ext cx="12192000" cy="4330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0024"/>
            <a:ext cx="10515600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492" y="2627241"/>
            <a:ext cx="5588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000" b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一部分 软件测试概述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软件开发过程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866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85136" y="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软件项目成员</a:t>
              </a:r>
              <a:endPara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0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软件开发生命周期模式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36016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软件产品组成部分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5465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软件项目成员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5229" y="1180122"/>
            <a:ext cx="10629900" cy="5068277"/>
          </a:xfrm>
        </p:spPr>
        <p:txBody>
          <a:bodyPr>
            <a:normAutofit lnSpcReduction="10000"/>
          </a:bodyPr>
          <a:lstStyle/>
          <a:p>
            <a:r>
              <a:rPr lang="zh-CN" altLang="en-US" b="1" i="0" dirty="0" smtClean="0"/>
              <a:t>项目经理</a:t>
            </a:r>
            <a:endParaRPr lang="en-US" altLang="zh-CN" b="1" i="0" dirty="0" smtClean="0"/>
          </a:p>
          <a:p>
            <a:r>
              <a:rPr lang="zh-CN" altLang="en-US" dirty="0" smtClean="0"/>
              <a:t>产品经理</a:t>
            </a:r>
            <a:endParaRPr lang="en-US" altLang="zh-CN" b="1" i="0" dirty="0" smtClean="0"/>
          </a:p>
          <a:p>
            <a:r>
              <a:rPr lang="zh-CN" altLang="en-US" b="1" i="0" dirty="0" smtClean="0"/>
              <a:t>软件开发人员</a:t>
            </a:r>
            <a:endParaRPr lang="en-US" altLang="zh-CN" b="1" i="0" dirty="0" smtClean="0"/>
          </a:p>
          <a:p>
            <a:r>
              <a:rPr lang="zh-CN" altLang="en-US" b="1" i="0" dirty="0" smtClean="0"/>
              <a:t>软件测试人员</a:t>
            </a:r>
            <a:r>
              <a:rPr lang="en-US" altLang="zh-CN" b="1" i="0" dirty="0" smtClean="0"/>
              <a:t>/QA</a:t>
            </a:r>
          </a:p>
          <a:p>
            <a:r>
              <a:rPr lang="zh-CN" altLang="en-US" b="1" i="0" dirty="0" smtClean="0"/>
              <a:t>文档编写人员</a:t>
            </a:r>
            <a:endParaRPr lang="en-US" altLang="zh-CN" b="1" i="0" dirty="0" smtClean="0"/>
          </a:p>
          <a:p>
            <a:r>
              <a:rPr lang="zh-CN" altLang="en-US" b="1" i="0" dirty="0" smtClean="0"/>
              <a:t>配置管理人员</a:t>
            </a:r>
            <a:endParaRPr lang="en-US" altLang="zh-CN" b="1" i="0" dirty="0" smtClean="0"/>
          </a:p>
          <a:p>
            <a:r>
              <a:rPr lang="en-US" altLang="zh-CN" dirty="0"/>
              <a:t>……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9584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570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3250" y="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软件项目成员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0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软件开发生命周期模式</a:t>
              </a:r>
              <a:endPara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36016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软件产品组成部分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60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/>
              <a:t>软件开发生命周期模型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2765" y="1177541"/>
            <a:ext cx="10629900" cy="4351338"/>
          </a:xfrm>
        </p:spPr>
        <p:txBody>
          <a:bodyPr/>
          <a:lstStyle/>
          <a:p>
            <a:r>
              <a:rPr lang="zh-CN" altLang="en-US" b="1" i="0" dirty="0"/>
              <a:t>什么是开发模型？</a:t>
            </a:r>
            <a:endParaRPr lang="en-US" altLang="zh-CN" b="1" i="0" dirty="0"/>
          </a:p>
          <a:p>
            <a:pPr lvl="1"/>
            <a:r>
              <a:rPr lang="zh-CN" altLang="en-US" b="1" i="0" dirty="0"/>
              <a:t>软件开发模型是</a:t>
            </a:r>
            <a:r>
              <a:rPr lang="zh-CN" altLang="en-US" b="1" i="0" dirty="0">
                <a:solidFill>
                  <a:srgbClr val="FF0000"/>
                </a:solidFill>
              </a:rPr>
              <a:t>软件开发</a:t>
            </a:r>
            <a:r>
              <a:rPr lang="zh-CN" altLang="en-US" b="1" i="0" dirty="0"/>
              <a:t>的全部过程、活动、任务和管理的</a:t>
            </a:r>
            <a:r>
              <a:rPr lang="zh-CN" altLang="en-US" b="1" i="0" dirty="0">
                <a:solidFill>
                  <a:srgbClr val="FF0000"/>
                </a:solidFill>
              </a:rPr>
              <a:t>结构框架</a:t>
            </a:r>
            <a:r>
              <a:rPr lang="zh-CN" altLang="en-US" b="1" i="0" dirty="0"/>
              <a:t>。</a:t>
            </a:r>
            <a:r>
              <a:rPr lang="zh-CN" altLang="zh-CN" b="1" i="0" dirty="0"/>
              <a:t>它给出了软件开发活动</a:t>
            </a:r>
            <a:r>
              <a:rPr lang="zh-CN" altLang="zh-CN" b="1" i="0" dirty="0">
                <a:solidFill>
                  <a:srgbClr val="FF0000"/>
                </a:solidFill>
              </a:rPr>
              <a:t>各阶段之间的</a:t>
            </a:r>
            <a:r>
              <a:rPr lang="zh-CN" altLang="zh-CN" b="1" i="0" dirty="0" smtClean="0">
                <a:solidFill>
                  <a:srgbClr val="FF0000"/>
                </a:solidFill>
              </a:rPr>
              <a:t>关系</a:t>
            </a:r>
            <a:endParaRPr lang="en-US" altLang="zh-CN" b="1" i="0" dirty="0"/>
          </a:p>
          <a:p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40520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软件开发生命周期模型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848" y="1603203"/>
            <a:ext cx="10629900" cy="4351338"/>
          </a:xfrm>
        </p:spPr>
        <p:txBody>
          <a:bodyPr/>
          <a:lstStyle/>
          <a:p>
            <a:r>
              <a:rPr lang="zh-CN" altLang="en-US" b="1" i="0" dirty="0" smtClean="0"/>
              <a:t>大爆炸模式</a:t>
            </a:r>
            <a:endParaRPr lang="en-US" altLang="zh-CN" b="1" i="0" dirty="0" smtClean="0"/>
          </a:p>
          <a:p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71" y="1007966"/>
            <a:ext cx="8177887" cy="505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/>
              <a:t>软件开发生命周期模型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7256" y="1470783"/>
            <a:ext cx="10629900" cy="4351338"/>
          </a:xfrm>
        </p:spPr>
        <p:txBody>
          <a:bodyPr/>
          <a:lstStyle/>
          <a:p>
            <a:r>
              <a:rPr lang="zh-CN" altLang="en-US" b="1" i="0" dirty="0"/>
              <a:t>边写边改</a:t>
            </a:r>
            <a:r>
              <a:rPr lang="zh-CN" altLang="en-US" b="1" i="0" dirty="0" smtClean="0"/>
              <a:t>模式</a:t>
            </a:r>
            <a:endParaRPr lang="en-US" altLang="zh-CN" b="1" i="0" dirty="0" smtClean="0"/>
          </a:p>
          <a:p>
            <a:endParaRPr lang="zh-CN" altLang="en-US" b="1" i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44" y="2666123"/>
            <a:ext cx="9568380" cy="29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2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 smtClean="0"/>
              <a:t/>
            </a:r>
            <a:br>
              <a:rPr lang="en-US" altLang="zh-CN" b="1" i="0" dirty="0" smtClean="0"/>
            </a:br>
            <a:r>
              <a:rPr lang="zh-CN" altLang="en-US" b="1" i="0" dirty="0" smtClean="0"/>
              <a:t>软件开发</a:t>
            </a:r>
            <a:r>
              <a:rPr lang="zh-CN" altLang="en-US" b="1" i="0" dirty="0"/>
              <a:t>生命周期</a:t>
            </a:r>
            <a:r>
              <a:rPr lang="zh-CN" altLang="en-US" b="1" i="0" dirty="0" smtClean="0"/>
              <a:t>模型</a:t>
            </a:r>
            <a:r>
              <a:rPr lang="en-US" altLang="zh-CN" b="1" i="0" dirty="0" smtClean="0"/>
              <a:t>--</a:t>
            </a:r>
            <a:r>
              <a:rPr lang="zh-CN" altLang="en-US" b="1" i="0" dirty="0"/>
              <a:t>瀑布模型</a:t>
            </a:r>
            <a:r>
              <a:rPr lang="en-US" altLang="zh-CN" b="1" i="0" dirty="0"/>
              <a:t/>
            </a:r>
            <a:br>
              <a:rPr lang="en-US" altLang="zh-CN" b="1" i="0" dirty="0"/>
            </a:br>
            <a:endParaRPr lang="zh-CN" altLang="en-US" b="1" i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765087"/>
            <a:ext cx="7056784" cy="591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/>
              <a:t>软件开发生命周期</a:t>
            </a:r>
            <a:r>
              <a:rPr lang="zh-CN" altLang="en-US" b="1" i="0" dirty="0" smtClean="0"/>
              <a:t>模型</a:t>
            </a:r>
            <a:r>
              <a:rPr lang="en-US" altLang="zh-CN" b="1" i="0" dirty="0" smtClean="0"/>
              <a:t>—</a:t>
            </a:r>
            <a:r>
              <a:rPr lang="zh-CN" altLang="en-US" b="1" i="0" dirty="0" smtClean="0"/>
              <a:t>螺旋模型</a:t>
            </a:r>
            <a:endParaRPr lang="zh-CN" altLang="en-US" b="1" i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44" y="426305"/>
            <a:ext cx="5904656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4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2277" y="935940"/>
            <a:ext cx="106299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/>
              <a:t> </a:t>
            </a:r>
            <a:r>
              <a:rPr lang="zh-CN" altLang="en-US" dirty="0" smtClean="0"/>
              <a:t>敏捷</a:t>
            </a:r>
            <a:r>
              <a:rPr lang="zh-CN" altLang="en-US" dirty="0"/>
              <a:t>开发以用户的需求进化为核心，采用迭代、循序渐进的方法进行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敏捷开发中，软件项目在构建初期被切分成多个子项目，各个子项目的成果都经过测试，具备可视、可集成和可运行使用的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98" y="4200857"/>
            <a:ext cx="34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9962" y="1261455"/>
            <a:ext cx="10629900" cy="53530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软件产品的投入</a:t>
            </a:r>
            <a:endParaRPr lang="en-US" altLang="zh-CN" sz="3600" dirty="0" smtClean="0"/>
          </a:p>
          <a:p>
            <a:r>
              <a:rPr lang="zh-CN" altLang="en-US" sz="3600" dirty="0" smtClean="0"/>
              <a:t>软件产品的构成</a:t>
            </a:r>
            <a:endParaRPr lang="en-US" altLang="zh-CN" sz="3600" dirty="0" smtClean="0"/>
          </a:p>
          <a:p>
            <a:r>
              <a:rPr lang="zh-CN" altLang="en-US" sz="3600" dirty="0" smtClean="0"/>
              <a:t>软件产品项目组成员</a:t>
            </a:r>
            <a:endParaRPr lang="en-US" altLang="zh-CN" sz="3600" dirty="0" smtClean="0"/>
          </a:p>
          <a:p>
            <a:r>
              <a:rPr lang="zh-CN" altLang="en-US" sz="3600" dirty="0" smtClean="0"/>
              <a:t>软件开发模型</a:t>
            </a:r>
            <a:endParaRPr lang="en-US" altLang="zh-CN" sz="3600" dirty="0" smtClean="0"/>
          </a:p>
          <a:p>
            <a:pPr lvl="1"/>
            <a:r>
              <a:rPr lang="zh-CN" altLang="en-US" sz="3500" dirty="0" smtClean="0"/>
              <a:t>大爆炸模型</a:t>
            </a:r>
            <a:endParaRPr lang="en-US" altLang="zh-CN" sz="3500" dirty="0" smtClean="0"/>
          </a:p>
          <a:p>
            <a:pPr lvl="1"/>
            <a:r>
              <a:rPr lang="zh-CN" altLang="en-US" sz="3500" dirty="0"/>
              <a:t>边</a:t>
            </a:r>
            <a:r>
              <a:rPr lang="zh-CN" altLang="en-US" sz="3500" dirty="0" smtClean="0"/>
              <a:t>写边改模型</a:t>
            </a:r>
            <a:endParaRPr lang="en-US" altLang="zh-CN" sz="3500" dirty="0" smtClean="0"/>
          </a:p>
          <a:p>
            <a:pPr lvl="1"/>
            <a:r>
              <a:rPr lang="zh-CN" altLang="en-US" sz="3500" dirty="0" smtClean="0"/>
              <a:t>瀑布模型</a:t>
            </a:r>
            <a:endParaRPr lang="en-US" altLang="zh-CN" sz="3500" dirty="0" smtClean="0"/>
          </a:p>
          <a:p>
            <a:pPr lvl="1"/>
            <a:r>
              <a:rPr lang="zh-CN" altLang="en-US" sz="3500" dirty="0" smtClean="0"/>
              <a:t>螺旋模型</a:t>
            </a:r>
            <a:endParaRPr lang="en-US" altLang="zh-CN" sz="3500" dirty="0" smtClean="0"/>
          </a:p>
          <a:p>
            <a:pPr lvl="1"/>
            <a:r>
              <a:rPr lang="zh-CN" altLang="en-US" sz="3500" smtClean="0"/>
              <a:t>敏捷开发模型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142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内容回顾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1570" y="1003000"/>
            <a:ext cx="10629900" cy="551706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什么是软件测试</a:t>
            </a:r>
            <a:endParaRPr lang="en-US" altLang="zh-CN" dirty="0"/>
          </a:p>
          <a:p>
            <a:r>
              <a:rPr lang="zh-CN" altLang="en-US" dirty="0"/>
              <a:t>为什么进行软件测试</a:t>
            </a:r>
            <a:endParaRPr lang="en-US" altLang="zh-CN" dirty="0"/>
          </a:p>
          <a:p>
            <a:pPr lvl="1" eaLnBrk="0" hangingPunct="0">
              <a:lnSpc>
                <a:spcPct val="150000"/>
              </a:lnSpc>
            </a:pPr>
            <a:r>
              <a:rPr lang="zh-CN" altLang="en-US" dirty="0" smtClean="0"/>
              <a:t>查找错误</a:t>
            </a:r>
            <a:r>
              <a:rPr lang="en-US" altLang="zh-CN" dirty="0" smtClean="0"/>
              <a:t>+</a:t>
            </a:r>
            <a:r>
              <a:rPr lang="zh-CN" altLang="en-US" dirty="0" smtClean="0"/>
              <a:t>满足需求</a:t>
            </a:r>
            <a:r>
              <a:rPr lang="en-US" altLang="zh-CN" dirty="0" smtClean="0"/>
              <a:t>+</a:t>
            </a:r>
            <a:r>
              <a:rPr lang="zh-CN" altLang="en-US" dirty="0" smtClean="0"/>
              <a:t>发现新大陆</a:t>
            </a:r>
            <a:endParaRPr lang="en-US" altLang="zh-CN" dirty="0" smtClean="0"/>
          </a:p>
          <a:p>
            <a:pPr lvl="1" eaLnBrk="0" hangingPunct="0">
              <a:lnSpc>
                <a:spcPct val="150000"/>
              </a:lnSpc>
              <a:defRPr/>
            </a:pPr>
            <a:r>
              <a:rPr lang="zh-CN" altLang="en-US" dirty="0" smtClean="0"/>
              <a:t>根本目的：发现问题、解决问题；</a:t>
            </a:r>
            <a:endParaRPr lang="en-US" altLang="zh-CN" dirty="0" smtClean="0"/>
          </a:p>
          <a:p>
            <a:pPr lvl="1" indent="0" eaLnBrk="0" hangingPunct="0">
              <a:lnSpc>
                <a:spcPct val="150000"/>
              </a:lnSpc>
              <a:buNone/>
              <a:defRPr/>
            </a:pPr>
            <a:r>
              <a:rPr lang="en-US" altLang="zh-CN" sz="2500" dirty="0" smtClean="0"/>
              <a:t>   	</a:t>
            </a:r>
            <a:r>
              <a:rPr lang="zh-CN" altLang="en-US" sz="2600" dirty="0" smtClean="0"/>
              <a:t>提高用户满意度、优化软件品</a:t>
            </a:r>
            <a:r>
              <a:rPr lang="zh-CN" altLang="en-US" sz="2500" dirty="0" smtClean="0"/>
              <a:t>质</a:t>
            </a:r>
          </a:p>
          <a:p>
            <a:r>
              <a:rPr lang="zh-CN" altLang="en-US" dirty="0" smtClean="0"/>
              <a:t>怎样做软件测试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概念的讨论</a:t>
            </a:r>
            <a:endParaRPr lang="en-US" altLang="zh-CN" dirty="0"/>
          </a:p>
          <a:p>
            <a:r>
              <a:rPr lang="zh-CN" altLang="en-US" dirty="0"/>
              <a:t>优秀的</a:t>
            </a:r>
            <a:r>
              <a:rPr lang="zh-CN" altLang="en-US" dirty="0" smtClean="0"/>
              <a:t>软件测试</a:t>
            </a:r>
            <a:r>
              <a:rPr lang="zh-CN" altLang="en-US" dirty="0"/>
              <a:t>人员应具备的素质</a:t>
            </a:r>
            <a:endParaRPr lang="en-US" altLang="zh-CN" dirty="0"/>
          </a:p>
          <a:p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21013668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01187" y="1282408"/>
            <a:ext cx="8916269" cy="489654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本节教学目标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32393" y="1690619"/>
            <a:ext cx="106299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/>
              <a:t>了解软件产品构成的主要部分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/>
              <a:t>了解软件产品中包含哪些人劳动和技术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4"/>
              </a:buClr>
              <a:defRPr/>
            </a:pPr>
            <a:r>
              <a:rPr lang="zh-CN" altLang="en-US" dirty="0">
                <a:solidFill>
                  <a:srgbClr val="FF0000"/>
                </a:solidFill>
              </a:rPr>
              <a:t>重难点：软件从构想到最终产品的过程</a:t>
            </a:r>
            <a:endParaRPr lang="en-US" altLang="zh-CN" dirty="0"/>
          </a:p>
          <a:p>
            <a:pPr>
              <a:buClr>
                <a:schemeClr val="accent4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9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102"/>
            <a:ext cx="12192000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7841" y="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903990" y="1516763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44057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软件项目成员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0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软件开发生命周期模式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0" name="Text Box 242"/>
          <p:cNvSpPr txBox="1">
            <a:spLocks noChangeArrowheads="1"/>
          </p:cNvSpPr>
          <p:nvPr/>
        </p:nvSpPr>
        <p:spPr bwMode="gray">
          <a:xfrm>
            <a:off x="2853994" y="4291096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96215" y="1471731"/>
            <a:ext cx="36016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软件产品组成部分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045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软件产品的投入</a:t>
            </a:r>
            <a:endParaRPr lang="zh-CN" altLang="en-US" b="1" i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03" y="823914"/>
            <a:ext cx="6989307" cy="572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1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软件产品的投入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2276" y="1184733"/>
            <a:ext cx="9640329" cy="516663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i="0" dirty="0" smtClean="0"/>
              <a:t>产品说明书</a:t>
            </a:r>
            <a:endParaRPr lang="en-US" altLang="zh-CN" b="1" i="0" dirty="0" smtClean="0"/>
          </a:p>
          <a:p>
            <a:r>
              <a:rPr lang="zh-CN" altLang="en-US" b="1" i="0" dirty="0" smtClean="0"/>
              <a:t>进度表</a:t>
            </a:r>
            <a:endParaRPr lang="en-US" altLang="zh-CN" b="1" i="0" dirty="0" smtClean="0"/>
          </a:p>
          <a:p>
            <a:r>
              <a:rPr lang="zh-CN" altLang="en-US" b="1" i="0" dirty="0" smtClean="0"/>
              <a:t>软件设计文档</a:t>
            </a:r>
            <a:endParaRPr lang="en-US" altLang="zh-CN" b="1" i="0" dirty="0" smtClean="0"/>
          </a:p>
          <a:p>
            <a:pPr lvl="1"/>
            <a:r>
              <a:rPr lang="zh-CN" altLang="en-US" b="1" i="0" dirty="0" smtClean="0"/>
              <a:t>结构文档</a:t>
            </a:r>
            <a:endParaRPr lang="en-US" altLang="zh-CN" b="1" i="0" dirty="0" smtClean="0"/>
          </a:p>
          <a:p>
            <a:pPr lvl="1"/>
            <a:r>
              <a:rPr lang="zh-CN" altLang="en-US" b="1" i="0" dirty="0" smtClean="0"/>
              <a:t>数据流图</a:t>
            </a:r>
            <a:endParaRPr lang="en-US" altLang="zh-CN" b="1" i="0" dirty="0" smtClean="0"/>
          </a:p>
          <a:p>
            <a:pPr lvl="1"/>
            <a:r>
              <a:rPr lang="zh-CN" altLang="en-US" b="1" i="0" dirty="0" smtClean="0"/>
              <a:t>状态转换图</a:t>
            </a:r>
            <a:endParaRPr lang="en-US" altLang="zh-CN" b="1" i="0" dirty="0" smtClean="0"/>
          </a:p>
          <a:p>
            <a:pPr lvl="1"/>
            <a:r>
              <a:rPr lang="zh-CN" altLang="en-US" b="1" i="0" dirty="0" smtClean="0"/>
              <a:t>流程图</a:t>
            </a:r>
            <a:endParaRPr lang="en-US" altLang="zh-CN" b="1" i="0" dirty="0" smtClean="0"/>
          </a:p>
          <a:p>
            <a:r>
              <a:rPr lang="zh-CN" altLang="en-US" b="1" i="0" dirty="0"/>
              <a:t>代码</a:t>
            </a:r>
            <a:endParaRPr lang="en-US" altLang="zh-CN" b="1" i="0" dirty="0" smtClean="0"/>
          </a:p>
          <a:p>
            <a:pPr lvl="1"/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6872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 smtClean="0"/>
              <a:t/>
            </a:r>
            <a:br>
              <a:rPr lang="en-US" altLang="zh-CN" b="1" i="0" dirty="0" smtClean="0"/>
            </a:br>
            <a:r>
              <a:rPr lang="zh-CN" altLang="en-US" b="1" i="0" dirty="0" smtClean="0"/>
              <a:t>软件产品投入</a:t>
            </a:r>
            <a:r>
              <a:rPr lang="en-US" altLang="zh-CN" b="1" i="0" dirty="0" smtClean="0"/>
              <a:t/>
            </a:r>
            <a:br>
              <a:rPr lang="en-US" altLang="zh-CN" b="1" i="0" dirty="0" smtClean="0"/>
            </a:b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4553" y="1156885"/>
            <a:ext cx="106299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i="0" dirty="0" smtClean="0"/>
              <a:t>测试文档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zh-CN" altLang="en-US" b="1" i="0" dirty="0" smtClean="0"/>
              <a:t>测试计划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zh-CN" altLang="en-US" b="1" i="0" dirty="0" smtClean="0"/>
              <a:t>测试用例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zh-CN" altLang="en-US" b="1" i="0" dirty="0" smtClean="0"/>
              <a:t>缺陷报告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zh-CN" altLang="en-US" b="1" i="0" dirty="0" smtClean="0"/>
              <a:t>测试工具和自动测试代码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zh-CN" altLang="en-US" b="1" i="0" dirty="0" smtClean="0"/>
              <a:t>测试报告</a:t>
            </a:r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41152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最终的软件产品</a:t>
            </a:r>
            <a:endParaRPr lang="zh-CN" altLang="en-US" b="1" i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55" y="846938"/>
            <a:ext cx="6487045" cy="568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1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/>
              <a:t>测试范围</a:t>
            </a:r>
            <a:endParaRPr lang="zh-CN" altLang="en-US" b="1" i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843" y="1234713"/>
            <a:ext cx="106299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 smtClean="0"/>
              <a:t>文档和程序</a:t>
            </a:r>
            <a:endParaRPr lang="en-US" altLang="zh-CN" b="1" i="0" dirty="0" smtClean="0"/>
          </a:p>
          <a:p>
            <a:pPr>
              <a:lnSpc>
                <a:spcPct val="150000"/>
              </a:lnSpc>
            </a:pPr>
            <a:r>
              <a:rPr lang="zh-CN" altLang="en-US" b="1" i="0" dirty="0" smtClean="0"/>
              <a:t>例子：</a:t>
            </a:r>
            <a:endParaRPr lang="en-US" altLang="zh-CN" b="1" i="0" dirty="0" smtClean="0"/>
          </a:p>
          <a:p>
            <a:pPr lvl="1">
              <a:lnSpc>
                <a:spcPct val="150000"/>
              </a:lnSpc>
            </a:pPr>
            <a:r>
              <a:rPr lang="en-US" altLang="zh-CN" b="1" i="0" dirty="0" err="1" smtClean="0"/>
              <a:t>Error:Keyboard</a:t>
            </a:r>
            <a:r>
              <a:rPr lang="en-US" altLang="zh-CN" b="1" i="0" dirty="0" smtClean="0"/>
              <a:t> not </a:t>
            </a:r>
            <a:r>
              <a:rPr lang="en-US" altLang="zh-CN" b="1" i="0" dirty="0" err="1" smtClean="0"/>
              <a:t>found.Press</a:t>
            </a:r>
            <a:r>
              <a:rPr lang="en-US" altLang="zh-CN" b="1" i="0" dirty="0" smtClean="0"/>
              <a:t> F1 to continue.</a:t>
            </a:r>
          </a:p>
          <a:p>
            <a:pPr lvl="1">
              <a:lnSpc>
                <a:spcPct val="150000"/>
              </a:lnSpc>
            </a:pPr>
            <a:r>
              <a:rPr lang="en-US" altLang="zh-CN" b="1" i="0" dirty="0" smtClean="0"/>
              <a:t>Can’t instantiate the video thing.</a:t>
            </a:r>
          </a:p>
          <a:p>
            <a:pPr lvl="1">
              <a:lnSpc>
                <a:spcPct val="150000"/>
              </a:lnSpc>
            </a:pPr>
            <a:r>
              <a:rPr lang="en-US" altLang="zh-CN" b="1" i="0" dirty="0" smtClean="0"/>
              <a:t>Windows has found an unknown device and is installing a driver for it.</a:t>
            </a:r>
          </a:p>
          <a:p>
            <a:pPr lvl="1">
              <a:lnSpc>
                <a:spcPct val="150000"/>
              </a:lnSpc>
            </a:pPr>
            <a:r>
              <a:rPr lang="en-US" altLang="zh-CN" b="1" i="0" dirty="0" smtClean="0"/>
              <a:t>A Fatal Exception 006 has occurred at 0000:000007</a:t>
            </a:r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25029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3902</TotalTime>
  <Words>820</Words>
  <Application>Microsoft Office PowerPoint</Application>
  <PresentationFormat>自定义</PresentationFormat>
  <Paragraphs>133</Paragraphs>
  <Slides>20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内容回顾</vt:lpstr>
      <vt:lpstr>本节教学目标</vt:lpstr>
      <vt:lpstr>PowerPoint 演示文稿</vt:lpstr>
      <vt:lpstr>软件产品的投入</vt:lpstr>
      <vt:lpstr>软件产品的投入</vt:lpstr>
      <vt:lpstr> 软件产品投入 </vt:lpstr>
      <vt:lpstr>最终的软件产品</vt:lpstr>
      <vt:lpstr>测试范围</vt:lpstr>
      <vt:lpstr>PowerPoint 演示文稿</vt:lpstr>
      <vt:lpstr>软件项目成员</vt:lpstr>
      <vt:lpstr>PowerPoint 演示文稿</vt:lpstr>
      <vt:lpstr>软件开发生命周期模型</vt:lpstr>
      <vt:lpstr>软件开发生命周期模型</vt:lpstr>
      <vt:lpstr>软件开发生命周期模型</vt:lpstr>
      <vt:lpstr> 软件开发生命周期模型--瀑布模型 </vt:lpstr>
      <vt:lpstr>软件开发生命周期模型—螺旋模型</vt:lpstr>
      <vt:lpstr>软件开发生命周期模型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</cp:lastModifiedBy>
  <cp:revision>365</cp:revision>
  <dcterms:created xsi:type="dcterms:W3CDTF">2015-11-26T12:54:06Z</dcterms:created>
  <dcterms:modified xsi:type="dcterms:W3CDTF">2017-06-30T07:02:33Z</dcterms:modified>
</cp:coreProperties>
</file>