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sldIdLst>
    <p:sldId id="262" r:id="rId2"/>
    <p:sldId id="363" r:id="rId3"/>
    <p:sldId id="341" r:id="rId4"/>
    <p:sldId id="360" r:id="rId5"/>
    <p:sldId id="346" r:id="rId6"/>
    <p:sldId id="361" r:id="rId7"/>
    <p:sldId id="348" r:id="rId8"/>
    <p:sldId id="349" r:id="rId9"/>
    <p:sldId id="350" r:id="rId10"/>
    <p:sldId id="351" r:id="rId11"/>
    <p:sldId id="352" r:id="rId12"/>
    <p:sldId id="353" r:id="rId13"/>
    <p:sldId id="354" r:id="rId14"/>
    <p:sldId id="355" r:id="rId15"/>
    <p:sldId id="356" r:id="rId16"/>
    <p:sldId id="357" r:id="rId17"/>
    <p:sldId id="358" r:id="rId18"/>
    <p:sldId id="364" r:id="rId19"/>
    <p:sldId id="362" r:id="rId20"/>
    <p:sldId id="359" r:id="rId21"/>
    <p:sldId id="28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75CE"/>
    <a:srgbClr val="006ECC"/>
    <a:srgbClr val="F1F5FB"/>
    <a:srgbClr val="F2F2F2"/>
    <a:srgbClr val="03A6FF"/>
    <a:srgbClr val="DDEEFC"/>
    <a:srgbClr val="B8DBF6"/>
    <a:srgbClr val="F6F6F6"/>
    <a:srgbClr val="0073D2"/>
    <a:srgbClr val="3D7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62" autoAdjust="0"/>
    <p:restoredTop sz="94414" autoAdjust="0"/>
  </p:normalViewPr>
  <p:slideViewPr>
    <p:cSldViewPr snapToGrid="0" showGuides="1">
      <p:cViewPr varScale="1">
        <p:scale>
          <a:sx n="67" d="100"/>
          <a:sy n="67" d="100"/>
        </p:scale>
        <p:origin x="-504"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82B93-D878-4220-82A0-3D8A37C64810}" type="datetimeFigureOut">
              <a:rPr lang="zh-CN" altLang="en-US" smtClean="0"/>
              <a:t>2017/6/30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4396F-7CC6-42E5-83BE-72592AAF95CF}" type="slidenum">
              <a:rPr lang="zh-CN" altLang="en-US" smtClean="0"/>
              <a:t>‹#›</a:t>
            </a:fld>
            <a:endParaRPr lang="zh-CN" altLang="en-US"/>
          </a:p>
        </p:txBody>
      </p:sp>
    </p:spTree>
    <p:extLst>
      <p:ext uri="{BB962C8B-B14F-4D97-AF65-F5344CB8AC3E}">
        <p14:creationId xmlns:p14="http://schemas.microsoft.com/office/powerpoint/2010/main" val="1796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view/16563.htm"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baike.baidu.com/view/1659.htm" TargetMode="External"/><Relationship Id="rId4" Type="http://schemas.openxmlformats.org/officeDocument/2006/relationships/hyperlink" Target="http://baike.baidu.com/view/190611.htm"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ware.it168.co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p:txBody>
          <a:bodyPr/>
          <a:lstStyle/>
          <a:p>
            <a:pPr>
              <a:defRPr/>
            </a:pPr>
            <a:fld id="{B5D9138E-DB2A-4935-A0B9-B284798CE9F1}" type="slidenum">
              <a:rPr lang="en-US"/>
              <a:pPr>
                <a:defRPr/>
              </a:pPr>
              <a:t>3</a:t>
            </a:fld>
            <a:endParaRPr lang="en-US"/>
          </a:p>
        </p:txBody>
      </p:sp>
      <p:sp>
        <p:nvSpPr>
          <p:cNvPr id="28675" name="Rectangle 1"/>
          <p:cNvSpPr>
            <a:spLocks noGrp="1" noRot="1" noChangeAspect="1" noChangeArrowheads="1" noTextEdit="1"/>
          </p:cNvSpPr>
          <p:nvPr>
            <p:ph type="sldImg"/>
          </p:nvPr>
        </p:nvSpPr>
        <p:spPr bwMode="auto">
          <a:xfrm>
            <a:off x="382588" y="685800"/>
            <a:ext cx="6094412"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p:cNvSpPr>
            <a:spLocks noGrp="1" noChangeArrowheads="1"/>
          </p:cNvSpPr>
          <p:nvPr>
            <p:ph type="body" idx="1"/>
          </p:nvPr>
        </p:nvSpPr>
        <p:spPr bwMode="auto">
          <a:xfrm>
            <a:off x="914400" y="4343400"/>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endParaRPr lang="zh-CN" altLang="zh-CN" dirty="0" smtClean="0"/>
          </a:p>
        </p:txBody>
      </p:sp>
    </p:spTree>
    <p:extLst>
      <p:ext uri="{BB962C8B-B14F-4D97-AF65-F5344CB8AC3E}">
        <p14:creationId xmlns:p14="http://schemas.microsoft.com/office/powerpoint/2010/main" val="1727852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
                <a:srgbClr val="993300"/>
              </a:buClr>
              <a:buSzPct val="80000"/>
              <a:buFont typeface="Wingdings" pitchFamily="2" charset="2"/>
              <a:buChar char="l"/>
              <a:tabLst/>
              <a:defRPr/>
            </a:pPr>
            <a:r>
              <a:rPr lang="zh-CN" altLang="en-US" dirty="0" smtClean="0"/>
              <a:t>软件开发模型是软件开发的全部过程、活动、任务和管理的</a:t>
            </a:r>
            <a:r>
              <a:rPr lang="zh-CN" altLang="en-US" dirty="0" smtClean="0">
                <a:solidFill>
                  <a:srgbClr val="FF0000"/>
                </a:solidFill>
              </a:rPr>
              <a:t>结构框架</a:t>
            </a:r>
            <a:r>
              <a:rPr lang="zh-CN" altLang="en-US" dirty="0" smtClean="0"/>
              <a:t>。</a:t>
            </a:r>
            <a:r>
              <a:rPr lang="zh-CN" altLang="zh-CN" dirty="0" smtClean="0"/>
              <a:t>它给出了软件开发活动</a:t>
            </a:r>
            <a:r>
              <a:rPr lang="zh-CN" altLang="zh-CN" dirty="0" smtClean="0">
                <a:solidFill>
                  <a:srgbClr val="FF0000"/>
                </a:solidFill>
              </a:rPr>
              <a:t>各阶段之间的关系</a:t>
            </a:r>
            <a:r>
              <a:rPr lang="zh-CN" altLang="zh-CN" dirty="0" smtClean="0"/>
              <a:t>。</a:t>
            </a:r>
            <a:r>
              <a:rPr lang="zh-CN" altLang="en-US" dirty="0" smtClean="0"/>
              <a:t>能够</a:t>
            </a:r>
            <a:r>
              <a:rPr lang="zh-CN" altLang="en-US" sz="1200" b="1" dirty="0" smtClean="0">
                <a:latin typeface="华文中宋" pitchFamily="2" charset="-122"/>
                <a:ea typeface="华文中宋" pitchFamily="2" charset="-122"/>
              </a:rPr>
              <a:t>清晰、直观地表达软件开发全过程</a:t>
            </a:r>
            <a:endParaRPr lang="en-US" altLang="zh-CN" dirty="0" smtClean="0"/>
          </a:p>
          <a:p>
            <a:pPr eaLnBrk="1" hangingPunct="1">
              <a:buClr>
                <a:srgbClr val="993300"/>
              </a:buClr>
              <a:buSzPct val="80000"/>
              <a:buFont typeface="Wingdings" pitchFamily="2" charset="2"/>
              <a:buNone/>
            </a:pPr>
            <a:endParaRPr lang="en-US" altLang="zh-CN" dirty="0" smtClean="0"/>
          </a:p>
          <a:p>
            <a:pPr eaLnBrk="1" hangingPunct="1">
              <a:buClr>
                <a:srgbClr val="993300"/>
              </a:buClr>
              <a:buSzPct val="80000"/>
              <a:buFont typeface="Wingdings" pitchFamily="2" charset="2"/>
              <a:buNone/>
            </a:pPr>
            <a:r>
              <a:rPr lang="zh-CN" altLang="en-US" dirty="0" smtClean="0"/>
              <a:t>那类比学习，何为测试模型呢？</a:t>
            </a:r>
            <a:endParaRPr lang="en-US" altLang="zh-CN" dirty="0" smtClean="0"/>
          </a:p>
          <a:p>
            <a:pPr eaLnBrk="1" hangingPunct="1">
              <a:buClr>
                <a:srgbClr val="993300"/>
              </a:buClr>
              <a:buSzPct val="80000"/>
              <a:buFont typeface="Wingdings" pitchFamily="2" charset="2"/>
              <a:buNone/>
            </a:pPr>
            <a:endParaRPr lang="zh-CN"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hlinkClick r:id="rId3" action="ppaction://hlinkfile"/>
              </a:rPr>
              <a:t>软件测试</a:t>
            </a:r>
            <a:r>
              <a:rPr lang="zh-CN" altLang="en-US" dirty="0" smtClean="0"/>
              <a:t>和</a:t>
            </a:r>
            <a:r>
              <a:rPr lang="zh-CN" altLang="en-US" dirty="0" smtClean="0">
                <a:hlinkClick r:id="rId4" action="ppaction://hlinkfile"/>
              </a:rPr>
              <a:t>软件开发</a:t>
            </a:r>
            <a:r>
              <a:rPr lang="zh-CN" altLang="en-US" dirty="0" smtClean="0"/>
              <a:t>一样，都遵循</a:t>
            </a:r>
            <a:r>
              <a:rPr lang="zh-CN" altLang="en-US" dirty="0" smtClean="0">
                <a:hlinkClick r:id="rId5" action="ppaction://hlinkfile"/>
              </a:rPr>
              <a:t>软件工程</a:t>
            </a:r>
            <a:r>
              <a:rPr lang="zh-CN" altLang="en-US" dirty="0" smtClean="0"/>
              <a:t>原理，遵循管理学原理 。测试专家通过实践总结出了很多很好的测试模型。测试模型实质是将测试活动进行了抽象，明确了测试与开发之间的关系，是测试管理的重要参考依据。</a:t>
            </a:r>
          </a:p>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5</a:t>
            </a:fld>
            <a:endParaRPr lang="zh-CN" altLang="en-US" dirty="0"/>
          </a:p>
        </p:txBody>
      </p:sp>
    </p:spTree>
    <p:extLst>
      <p:ext uri="{BB962C8B-B14F-4D97-AF65-F5344CB8AC3E}">
        <p14:creationId xmlns:p14="http://schemas.microsoft.com/office/powerpoint/2010/main" val="1317621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zh-CN" altLang="en-US" sz="1200" kern="1200" dirty="0" smtClean="0">
                <a:solidFill>
                  <a:schemeClr val="tx1"/>
                </a:solidFill>
                <a:effectLst/>
                <a:latin typeface="+mn-lt"/>
                <a:ea typeface="楷体" pitchFamily="49" charset="-122"/>
                <a:cs typeface="+mn-cs"/>
                <a:hlinkClick r:id="rId3" tooltip="软件"/>
              </a:rPr>
              <a:t>软件</a:t>
            </a:r>
            <a:r>
              <a:rPr lang="zh-CN" altLang="en-US" b="1" u="sng" dirty="0" smtClean="0"/>
              <a:t>测试</a:t>
            </a:r>
            <a:r>
              <a:rPr lang="zh-CN" altLang="en-US" dirty="0" smtClean="0"/>
              <a:t>方面，</a:t>
            </a:r>
            <a:r>
              <a:rPr lang="en-US" altLang="zh-CN" dirty="0" smtClean="0"/>
              <a:t>V</a:t>
            </a:r>
            <a:r>
              <a:rPr lang="zh-CN" altLang="en-US" dirty="0" smtClean="0"/>
              <a:t>模型是最广为人知的模型，尽管很多富有实际经验的测试人员还是不太熟悉</a:t>
            </a:r>
            <a:r>
              <a:rPr lang="en-US" altLang="zh-CN" dirty="0" smtClean="0"/>
              <a:t>V</a:t>
            </a:r>
            <a:r>
              <a:rPr lang="zh-CN" altLang="en-US" dirty="0" smtClean="0"/>
              <a:t>模型，或者</a:t>
            </a:r>
            <a:r>
              <a:rPr lang="zh-CN" altLang="en-US" b="1" u="sng" dirty="0" smtClean="0"/>
              <a:t>其它</a:t>
            </a:r>
            <a:r>
              <a:rPr lang="zh-CN" altLang="en-US" dirty="0" smtClean="0"/>
              <a:t>的 模型。</a:t>
            </a:r>
            <a:r>
              <a:rPr lang="en-US" altLang="zh-CN" dirty="0" smtClean="0"/>
              <a:t>V</a:t>
            </a:r>
            <a:r>
              <a:rPr lang="zh-CN" altLang="en-US" dirty="0" smtClean="0"/>
              <a:t>模型已存在了很长时间，和瀑布开发模型有着一些共同的特性，由此也和瀑布模型一样地受到了批评和质疑。</a:t>
            </a:r>
            <a:r>
              <a:rPr lang="en-US" altLang="zh-CN" dirty="0" smtClean="0"/>
              <a:t>V</a:t>
            </a:r>
            <a:r>
              <a:rPr lang="zh-CN" altLang="en-US" dirty="0" smtClean="0"/>
              <a:t>模型中的过程从左到右，描述了基本的开发 过程和测试行为。</a:t>
            </a:r>
            <a:r>
              <a:rPr lang="en-US" altLang="zh-CN" dirty="0" smtClean="0"/>
              <a:t>V</a:t>
            </a:r>
            <a:r>
              <a:rPr lang="zh-CN" altLang="en-US" dirty="0" smtClean="0"/>
              <a:t>模型的价值在于它非常明确地标明了测试过程中存在的不同级别，并且清楚地描述了这些测试阶段和开发过程期间各阶段的对应关系。局限性： 把测试作为编码之后的最后一个活动，需求分析等前期产生的错误直到后期的验收测试才能发现</a:t>
            </a:r>
            <a:r>
              <a:rPr lang="en-US" altLang="zh-CN" dirty="0" smtClean="0"/>
              <a:t>.</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8</a:t>
            </a:fld>
            <a:endParaRPr lang="zh-CN" altLang="en-US" dirty="0"/>
          </a:p>
        </p:txBody>
      </p:sp>
    </p:spTree>
    <p:extLst>
      <p:ext uri="{BB962C8B-B14F-4D97-AF65-F5344CB8AC3E}">
        <p14:creationId xmlns:p14="http://schemas.microsoft.com/office/powerpoint/2010/main" val="3684005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0000" lnSpcReduction="20000"/>
          </a:bodyPr>
          <a:lstStyle/>
          <a:p>
            <a:r>
              <a:rPr lang="zh-CN" altLang="en-US" sz="1200" kern="1200" dirty="0" smtClean="0">
                <a:solidFill>
                  <a:schemeClr val="tx1"/>
                </a:solidFill>
                <a:effectLst/>
                <a:latin typeface="+mn-lt"/>
                <a:ea typeface="楷体" pitchFamily="49" charset="-122"/>
                <a:cs typeface="+mn-cs"/>
              </a:rPr>
              <a:t>这里对于各测试阶段记性</a:t>
            </a:r>
            <a:endParaRPr lang="en-US" altLang="zh-CN" sz="1200" kern="1200" dirty="0" smtClean="0">
              <a:solidFill>
                <a:schemeClr val="tx1"/>
              </a:solidFill>
              <a:effectLst/>
              <a:latin typeface="+mn-lt"/>
              <a:ea typeface="楷体" pitchFamily="49" charset="-122"/>
              <a:cs typeface="+mn-cs"/>
            </a:endParaRPr>
          </a:p>
          <a:p>
            <a:endParaRPr lang="en-US" altLang="zh-CN" sz="1200" kern="1200" dirty="0" smtClean="0">
              <a:solidFill>
                <a:schemeClr val="tx1"/>
              </a:solidFill>
              <a:effectLst/>
              <a:latin typeface="+mn-lt"/>
              <a:ea typeface="楷体" pitchFamily="49" charset="-122"/>
              <a:cs typeface="+mn-cs"/>
            </a:endParaRPr>
          </a:p>
          <a:p>
            <a:r>
              <a:rPr lang="en-US" altLang="zh-CN" sz="1200" kern="1200" dirty="0" smtClean="0">
                <a:solidFill>
                  <a:schemeClr val="tx1"/>
                </a:solidFill>
                <a:effectLst/>
                <a:latin typeface="+mn-lt"/>
                <a:ea typeface="楷体" pitchFamily="49" charset="-122"/>
                <a:cs typeface="+mn-cs"/>
              </a:rPr>
              <a:t>V-Model </a:t>
            </a:r>
            <a:r>
              <a:rPr lang="zh-CN" altLang="zh-CN" sz="1200" kern="1200" dirty="0" smtClean="0">
                <a:solidFill>
                  <a:schemeClr val="tx1"/>
                </a:solidFill>
                <a:effectLst/>
                <a:latin typeface="+mn-lt"/>
                <a:ea typeface="楷体" pitchFamily="49" charset="-122"/>
                <a:cs typeface="+mn-cs"/>
              </a:rPr>
              <a:t>各步骤详述</a:t>
            </a:r>
            <a:endParaRPr lang="zh-CN" altLang="zh-CN" sz="1050" kern="1200" dirty="0" smtClean="0">
              <a:solidFill>
                <a:schemeClr val="tx1"/>
              </a:solidFill>
              <a:effectLst/>
              <a:latin typeface="+mn-lt"/>
              <a:ea typeface="楷体" pitchFamily="49" charset="-122"/>
              <a:cs typeface="+mn-cs"/>
            </a:endParaRPr>
          </a:p>
          <a:p>
            <a:pPr lvl="0"/>
            <a:r>
              <a:rPr lang="zh-CN" altLang="zh-CN" sz="1200" kern="1200" dirty="0" smtClean="0">
                <a:solidFill>
                  <a:schemeClr val="tx1"/>
                </a:solidFill>
                <a:effectLst/>
                <a:latin typeface="+mn-lt"/>
                <a:ea typeface="楷体" pitchFamily="49" charset="-122"/>
                <a:cs typeface="+mn-cs"/>
              </a:rPr>
              <a:t>单元测试：由程序员来负责编写单元测试计划和用例，保证被测试的程序中每一个可执行语句都被覆盖到。按过往经验统计，每</a:t>
            </a:r>
            <a:r>
              <a:rPr lang="en-US" altLang="zh-CN" sz="1200" kern="1200" dirty="0" smtClean="0">
                <a:solidFill>
                  <a:schemeClr val="tx1"/>
                </a:solidFill>
                <a:effectLst/>
                <a:latin typeface="+mn-lt"/>
                <a:ea typeface="楷体" pitchFamily="49" charset="-122"/>
                <a:cs typeface="+mn-cs"/>
              </a:rPr>
              <a:t> 1000 </a:t>
            </a:r>
            <a:r>
              <a:rPr lang="zh-CN" altLang="zh-CN" sz="1200" kern="1200" dirty="0" smtClean="0">
                <a:solidFill>
                  <a:schemeClr val="tx1"/>
                </a:solidFill>
                <a:effectLst/>
                <a:latin typeface="+mn-lt"/>
                <a:ea typeface="楷体" pitchFamily="49" charset="-122"/>
                <a:cs typeface="+mn-cs"/>
              </a:rPr>
              <a:t>行代码就需要至少</a:t>
            </a:r>
            <a:r>
              <a:rPr lang="en-US" altLang="zh-CN" sz="1200" kern="1200" dirty="0" smtClean="0">
                <a:solidFill>
                  <a:schemeClr val="tx1"/>
                </a:solidFill>
                <a:effectLst/>
                <a:latin typeface="+mn-lt"/>
                <a:ea typeface="楷体" pitchFamily="49" charset="-122"/>
                <a:cs typeface="+mn-cs"/>
              </a:rPr>
              <a:t> 75 </a:t>
            </a:r>
            <a:r>
              <a:rPr lang="zh-CN" altLang="zh-CN" sz="1200" kern="1200" dirty="0" smtClean="0">
                <a:solidFill>
                  <a:schemeClr val="tx1"/>
                </a:solidFill>
                <a:effectLst/>
                <a:latin typeface="+mn-lt"/>
                <a:ea typeface="楷体" pitchFamily="49" charset="-122"/>
                <a:cs typeface="+mn-cs"/>
              </a:rPr>
              <a:t>个用例，可以有</a:t>
            </a:r>
            <a:r>
              <a:rPr lang="en-US" altLang="zh-CN" sz="1200" kern="1200" dirty="0" smtClean="0">
                <a:solidFill>
                  <a:schemeClr val="tx1"/>
                </a:solidFill>
                <a:effectLst/>
                <a:latin typeface="+mn-lt"/>
                <a:ea typeface="楷体" pitchFamily="49" charset="-122"/>
                <a:cs typeface="+mn-cs"/>
              </a:rPr>
              <a:t> 20% </a:t>
            </a:r>
            <a:r>
              <a:rPr lang="zh-CN" altLang="zh-CN" sz="1200" kern="1200" dirty="0" smtClean="0">
                <a:solidFill>
                  <a:schemeClr val="tx1"/>
                </a:solidFill>
                <a:effectLst/>
                <a:latin typeface="+mn-lt"/>
                <a:ea typeface="楷体" pitchFamily="49" charset="-122"/>
                <a:cs typeface="+mn-cs"/>
              </a:rPr>
              <a:t>左右的浮动，大约就是</a:t>
            </a:r>
            <a:r>
              <a:rPr lang="en-US" altLang="zh-CN" sz="1200" kern="1200" dirty="0" smtClean="0">
                <a:solidFill>
                  <a:schemeClr val="tx1"/>
                </a:solidFill>
                <a:effectLst/>
                <a:latin typeface="+mn-lt"/>
                <a:ea typeface="楷体" pitchFamily="49" charset="-122"/>
                <a:cs typeface="+mn-cs"/>
              </a:rPr>
              <a:t> 60~90 </a:t>
            </a:r>
            <a:r>
              <a:rPr lang="zh-CN" altLang="zh-CN" sz="1200" kern="1200" dirty="0" smtClean="0">
                <a:solidFill>
                  <a:schemeClr val="tx1"/>
                </a:solidFill>
                <a:effectLst/>
                <a:latin typeface="+mn-lt"/>
                <a:ea typeface="楷体" pitchFamily="49" charset="-122"/>
                <a:cs typeface="+mn-cs"/>
              </a:rPr>
              <a:t>个用例之间。 单元测试情形大概有</a:t>
            </a:r>
            <a:r>
              <a:rPr lang="en-US" altLang="zh-CN" sz="1200" kern="1200" dirty="0" smtClean="0">
                <a:solidFill>
                  <a:schemeClr val="tx1"/>
                </a:solidFill>
                <a:effectLst/>
                <a:latin typeface="+mn-lt"/>
                <a:ea typeface="楷体" pitchFamily="49" charset="-122"/>
                <a:cs typeface="+mn-cs"/>
              </a:rPr>
              <a:t>: </a:t>
            </a:r>
            <a:r>
              <a:rPr lang="zh-CN" altLang="zh-CN" sz="1200" kern="1200" dirty="0" smtClean="0">
                <a:solidFill>
                  <a:schemeClr val="tx1"/>
                </a:solidFill>
                <a:effectLst/>
                <a:latin typeface="+mn-lt"/>
                <a:ea typeface="楷体" pitchFamily="49" charset="-122"/>
                <a:cs typeface="+mn-cs"/>
              </a:rPr>
              <a:t>逻辑线路测试，数据测试，</a:t>
            </a:r>
            <a:r>
              <a:rPr lang="en-US" altLang="zh-CN" sz="1200" kern="1200" dirty="0" smtClean="0">
                <a:solidFill>
                  <a:schemeClr val="tx1"/>
                </a:solidFill>
                <a:effectLst/>
                <a:latin typeface="+mn-lt"/>
                <a:ea typeface="楷体" pitchFamily="49" charset="-122"/>
                <a:cs typeface="+mn-cs"/>
              </a:rPr>
              <a:t>UI </a:t>
            </a:r>
            <a:r>
              <a:rPr lang="zh-CN" altLang="zh-CN" sz="1200" kern="1200" dirty="0" smtClean="0">
                <a:solidFill>
                  <a:schemeClr val="tx1"/>
                </a:solidFill>
                <a:effectLst/>
                <a:latin typeface="+mn-lt"/>
                <a:ea typeface="楷体" pitchFamily="49" charset="-122"/>
                <a:cs typeface="+mn-cs"/>
              </a:rPr>
              <a:t>测试，模块接口测试，异常情况测试等。 </a:t>
            </a:r>
            <a:endParaRPr lang="zh-CN" altLang="zh-CN" sz="1050" kern="1200" dirty="0" smtClean="0">
              <a:solidFill>
                <a:schemeClr val="tx1"/>
              </a:solidFill>
              <a:effectLst/>
              <a:latin typeface="+mn-lt"/>
              <a:ea typeface="楷体" pitchFamily="49" charset="-122"/>
              <a:cs typeface="+mn-cs"/>
            </a:endParaRPr>
          </a:p>
          <a:p>
            <a:pPr lvl="0"/>
            <a:r>
              <a:rPr lang="zh-CN" altLang="zh-CN" sz="1200" kern="1200" dirty="0" smtClean="0">
                <a:solidFill>
                  <a:schemeClr val="tx1"/>
                </a:solidFill>
                <a:effectLst/>
                <a:latin typeface="+mn-lt"/>
                <a:ea typeface="楷体" pitchFamily="49" charset="-122"/>
                <a:cs typeface="+mn-cs"/>
              </a:rPr>
              <a:t>集成测试：由系统设计人员来负责集成测试。将已经分别通过测试的单元按设计要求组合起来再进行测试，保证在系统相关组件在集成后各功能与与用户业务需求的一致性。包括测试每个功能需求点，整个运行流程，数据分发，和检查单元接口，保证测试数据完整性等。集成测试分为自顶向下和自底向上两种方法。自顶向下是从主控模块开始，沿着控制层次向下集成，逐渐把各个模块结合起来。底部向上是从</a:t>
            </a:r>
            <a:r>
              <a:rPr lang="en-US" altLang="zh-CN" sz="1200" kern="1200" dirty="0" smtClean="0">
                <a:solidFill>
                  <a:schemeClr val="tx1"/>
                </a:solidFill>
                <a:effectLst/>
                <a:latin typeface="+mn-lt"/>
                <a:ea typeface="楷体" pitchFamily="49" charset="-122"/>
                <a:cs typeface="+mn-cs"/>
              </a:rPr>
              <a:t>“</a:t>
            </a:r>
            <a:r>
              <a:rPr lang="zh-CN" altLang="zh-CN" sz="1200" kern="1200" dirty="0" smtClean="0">
                <a:solidFill>
                  <a:schemeClr val="tx1"/>
                </a:solidFill>
                <a:effectLst/>
                <a:latin typeface="+mn-lt"/>
                <a:ea typeface="楷体" pitchFamily="49" charset="-122"/>
                <a:cs typeface="+mn-cs"/>
              </a:rPr>
              <a:t>原子</a:t>
            </a:r>
            <a:r>
              <a:rPr lang="en-US" altLang="zh-CN" sz="1200" kern="1200" dirty="0" smtClean="0">
                <a:solidFill>
                  <a:schemeClr val="tx1"/>
                </a:solidFill>
                <a:effectLst/>
                <a:latin typeface="+mn-lt"/>
                <a:ea typeface="楷体" pitchFamily="49" charset="-122"/>
                <a:cs typeface="+mn-cs"/>
              </a:rPr>
              <a:t>”</a:t>
            </a:r>
            <a:r>
              <a:rPr lang="zh-CN" altLang="zh-CN" sz="1200" kern="1200" dirty="0" smtClean="0">
                <a:solidFill>
                  <a:schemeClr val="tx1"/>
                </a:solidFill>
                <a:effectLst/>
                <a:latin typeface="+mn-lt"/>
                <a:ea typeface="楷体" pitchFamily="49" charset="-122"/>
                <a:cs typeface="+mn-cs"/>
              </a:rPr>
              <a:t>模块开始集成以进行测试。 集成测试与单元测试的区别是</a:t>
            </a:r>
            <a:r>
              <a:rPr lang="en-US" altLang="zh-CN" sz="1200" kern="1200" dirty="0" smtClean="0">
                <a:solidFill>
                  <a:schemeClr val="tx1"/>
                </a:solidFill>
                <a:effectLst/>
                <a:latin typeface="+mn-lt"/>
                <a:ea typeface="楷体" pitchFamily="49" charset="-122"/>
                <a:cs typeface="+mn-cs"/>
              </a:rPr>
              <a:t>: </a:t>
            </a:r>
            <a:r>
              <a:rPr lang="zh-CN" altLang="zh-CN" sz="1200" kern="1200" dirty="0" smtClean="0">
                <a:solidFill>
                  <a:schemeClr val="tx1"/>
                </a:solidFill>
                <a:effectLst/>
                <a:latin typeface="+mn-lt"/>
                <a:ea typeface="楷体" pitchFamily="49" charset="-122"/>
                <a:cs typeface="+mn-cs"/>
              </a:rPr>
              <a:t>单元测试是保证所测试的每个独立单元在功能上的正确性，主要从输入条件和输出结果进行判断。集成测试不仅需要考虑各单元模块之间的相互作用，而且需要考虑到整个系统的应用环境，其衡量标准是集成测试计划中要求的内容。 </a:t>
            </a:r>
            <a:endParaRPr lang="zh-CN" altLang="zh-CN" sz="1050" kern="1200" dirty="0" smtClean="0">
              <a:solidFill>
                <a:schemeClr val="tx1"/>
              </a:solidFill>
              <a:effectLst/>
              <a:latin typeface="+mn-lt"/>
              <a:ea typeface="楷体" pitchFamily="49" charset="-122"/>
              <a:cs typeface="+mn-cs"/>
            </a:endParaRPr>
          </a:p>
          <a:p>
            <a:pPr lvl="0"/>
            <a:r>
              <a:rPr lang="zh-CN" altLang="zh-CN" sz="1200" kern="1200" dirty="0" smtClean="0">
                <a:solidFill>
                  <a:schemeClr val="tx1"/>
                </a:solidFill>
                <a:effectLst/>
                <a:latin typeface="+mn-lt"/>
                <a:ea typeface="楷体" pitchFamily="49" charset="-122"/>
                <a:cs typeface="+mn-cs"/>
              </a:rPr>
              <a:t>系统测试：由系统设计人员来负责测试。系统测试是在集成测试之后，与某些硬件，软件，数据和人员等系统相关元素结合起来，在实际运行环境下对系统进行严格的测试，来发现软件的潜在问题，保证系统的运行。系统测试一般由若干个不同测试组成，目的是验证系统各部件能否正常工作。 </a:t>
            </a:r>
            <a:endParaRPr lang="zh-CN" altLang="zh-CN" sz="1050" kern="1200" dirty="0" smtClean="0">
              <a:solidFill>
                <a:schemeClr val="tx1"/>
              </a:solidFill>
              <a:effectLst/>
              <a:latin typeface="+mn-lt"/>
              <a:ea typeface="楷体" pitchFamily="49" charset="-122"/>
              <a:cs typeface="+mn-cs"/>
            </a:endParaRPr>
          </a:p>
          <a:p>
            <a:pPr lvl="0"/>
            <a:r>
              <a:rPr lang="zh-CN" altLang="zh-CN" sz="1200" kern="1200" dirty="0" smtClean="0">
                <a:solidFill>
                  <a:schemeClr val="tx1"/>
                </a:solidFill>
                <a:effectLst/>
                <a:latin typeface="+mn-lt"/>
                <a:ea typeface="楷体" pitchFamily="49" charset="-122"/>
                <a:cs typeface="+mn-cs"/>
              </a:rPr>
              <a:t>性能测试：由系统架构人员来负责测试。性能测试包括了压力、容量、性能、容错性和安全方面的测试。 </a:t>
            </a:r>
            <a:endParaRPr lang="zh-CN" altLang="zh-CN" sz="1050" kern="1200" dirty="0" smtClean="0">
              <a:solidFill>
                <a:schemeClr val="tx1"/>
              </a:solidFill>
              <a:effectLst/>
              <a:latin typeface="+mn-lt"/>
              <a:ea typeface="楷体" pitchFamily="49" charset="-122"/>
              <a:cs typeface="+mn-cs"/>
            </a:endParaRPr>
          </a:p>
          <a:p>
            <a:pPr lvl="1"/>
            <a:r>
              <a:rPr lang="zh-CN" altLang="zh-CN" sz="1200" kern="1200" dirty="0" smtClean="0">
                <a:solidFill>
                  <a:schemeClr val="tx1"/>
                </a:solidFill>
                <a:effectLst/>
                <a:latin typeface="+mn-lt"/>
                <a:ea typeface="楷体" pitchFamily="49" charset="-122"/>
                <a:cs typeface="+mn-cs"/>
              </a:rPr>
              <a:t>压力测试：模拟实际应用的环境及用户使用过程的负荷，长时间或超大负荷地运行测试软件，来测试被测系统的性能、可靠性、稳定性等。 </a:t>
            </a:r>
            <a:endParaRPr lang="zh-CN" altLang="zh-CN" sz="1050" kern="1200" dirty="0" smtClean="0">
              <a:solidFill>
                <a:schemeClr val="tx1"/>
              </a:solidFill>
              <a:effectLst/>
              <a:latin typeface="+mn-lt"/>
              <a:ea typeface="楷体" pitchFamily="49" charset="-122"/>
              <a:cs typeface="+mn-cs"/>
            </a:endParaRPr>
          </a:p>
          <a:p>
            <a:pPr lvl="1"/>
            <a:r>
              <a:rPr lang="zh-CN" altLang="zh-CN" sz="1200" kern="1200" dirty="0" smtClean="0">
                <a:solidFill>
                  <a:schemeClr val="tx1"/>
                </a:solidFill>
                <a:effectLst/>
                <a:latin typeface="+mn-lt"/>
                <a:ea typeface="楷体" pitchFamily="49" charset="-122"/>
                <a:cs typeface="+mn-cs"/>
              </a:rPr>
              <a:t>容量测试：预先分析出反映软件系统应用特长的某项指标的极限量。 </a:t>
            </a:r>
            <a:endParaRPr lang="zh-CN" altLang="zh-CN" sz="1050" kern="1200" dirty="0" smtClean="0">
              <a:solidFill>
                <a:schemeClr val="tx1"/>
              </a:solidFill>
              <a:effectLst/>
              <a:latin typeface="+mn-lt"/>
              <a:ea typeface="楷体" pitchFamily="49" charset="-122"/>
              <a:cs typeface="+mn-cs"/>
            </a:endParaRPr>
          </a:p>
          <a:p>
            <a:pPr lvl="1"/>
            <a:r>
              <a:rPr lang="zh-CN" altLang="zh-CN" sz="1200" kern="1200" dirty="0" smtClean="0">
                <a:solidFill>
                  <a:schemeClr val="tx1"/>
                </a:solidFill>
                <a:effectLst/>
                <a:latin typeface="+mn-lt"/>
                <a:ea typeface="楷体" pitchFamily="49" charset="-122"/>
                <a:cs typeface="+mn-cs"/>
              </a:rPr>
              <a:t>性能测试：通过测试确定系统运行时的性能表现，如得到运行速度、响应时间、占有系统资源等方面的系统数据。 </a:t>
            </a:r>
            <a:endParaRPr lang="zh-CN" altLang="zh-CN" sz="1050" kern="1200" dirty="0" smtClean="0">
              <a:solidFill>
                <a:schemeClr val="tx1"/>
              </a:solidFill>
              <a:effectLst/>
              <a:latin typeface="+mn-lt"/>
              <a:ea typeface="楷体" pitchFamily="49" charset="-122"/>
              <a:cs typeface="+mn-cs"/>
            </a:endParaRPr>
          </a:p>
          <a:p>
            <a:pPr lvl="1"/>
            <a:r>
              <a:rPr lang="zh-CN" altLang="zh-CN" sz="1200" kern="1200" dirty="0" smtClean="0">
                <a:solidFill>
                  <a:schemeClr val="tx1"/>
                </a:solidFill>
                <a:effectLst/>
                <a:latin typeface="+mn-lt"/>
                <a:ea typeface="楷体" pitchFamily="49" charset="-122"/>
                <a:cs typeface="+mn-cs"/>
              </a:rPr>
              <a:t>容错测试：检查系统的容错能力。当系统出错时，能否在指定时间间隔内修正错误并重新启动系统。 </a:t>
            </a:r>
            <a:endParaRPr lang="zh-CN" altLang="zh-CN" sz="1050" kern="1200" dirty="0" smtClean="0">
              <a:solidFill>
                <a:schemeClr val="tx1"/>
              </a:solidFill>
              <a:effectLst/>
              <a:latin typeface="+mn-lt"/>
              <a:ea typeface="楷体" pitchFamily="49" charset="-122"/>
              <a:cs typeface="+mn-cs"/>
            </a:endParaRPr>
          </a:p>
          <a:p>
            <a:pPr lvl="1"/>
            <a:r>
              <a:rPr lang="zh-CN" altLang="zh-CN" sz="1200" kern="1200" dirty="0" smtClean="0">
                <a:solidFill>
                  <a:schemeClr val="tx1"/>
                </a:solidFill>
                <a:effectLst/>
                <a:latin typeface="+mn-lt"/>
                <a:ea typeface="楷体" pitchFamily="49" charset="-122"/>
                <a:cs typeface="+mn-cs"/>
              </a:rPr>
              <a:t>安全测试：检查系统对非法侵入的防范能力。安全测试期间人员假扮非法入侵者，采用各种办法试图突破防线。 </a:t>
            </a:r>
            <a:endParaRPr lang="zh-CN" altLang="zh-CN" sz="1050" kern="1200" dirty="0" smtClean="0">
              <a:solidFill>
                <a:schemeClr val="tx1"/>
              </a:solidFill>
              <a:effectLst/>
              <a:latin typeface="+mn-lt"/>
              <a:ea typeface="楷体" pitchFamily="49" charset="-122"/>
              <a:cs typeface="+mn-cs"/>
            </a:endParaRPr>
          </a:p>
          <a:p>
            <a:pPr lvl="0"/>
            <a:r>
              <a:rPr lang="zh-CN" altLang="zh-CN" sz="1200" kern="1200" dirty="0" smtClean="0">
                <a:solidFill>
                  <a:schemeClr val="tx1"/>
                </a:solidFill>
                <a:effectLst/>
                <a:latin typeface="+mn-lt"/>
                <a:ea typeface="楷体" pitchFamily="49" charset="-122"/>
                <a:cs typeface="+mn-cs"/>
              </a:rPr>
              <a:t>用户验收测试：验收测试直接邀请用户参与测试，通常由业务专家或用户进行，以确认产品能真正符合用户业务上的需要。可以让最终用户将其用于执行软件的既定功能和任务。根据验收测试计划和项目验收准则编制的测试用例进行评审。 </a:t>
            </a:r>
            <a:endParaRPr lang="zh-CN" altLang="zh-CN" sz="1050" kern="1200" dirty="0" smtClean="0">
              <a:solidFill>
                <a:schemeClr val="tx1"/>
              </a:solidFill>
              <a:effectLst/>
              <a:latin typeface="+mn-lt"/>
              <a:ea typeface="楷体" pitchFamily="49" charset="-122"/>
              <a:cs typeface="+mn-cs"/>
            </a:endParaRPr>
          </a:p>
          <a:p>
            <a:pPr lvl="0"/>
            <a:r>
              <a:rPr lang="zh-CN" altLang="zh-CN" sz="1200" kern="1200" dirty="0" smtClean="0">
                <a:solidFill>
                  <a:schemeClr val="tx1"/>
                </a:solidFill>
                <a:effectLst/>
                <a:latin typeface="+mn-lt"/>
                <a:ea typeface="楷体" pitchFamily="49" charset="-122"/>
                <a:cs typeface="+mn-cs"/>
              </a:rPr>
              <a:t>上线测试：保证软件能正确地被安装和配置到实际环境下或者是新环境下，所有的功能都能运行正常。</a:t>
            </a:r>
            <a:endParaRPr lang="en-US" altLang="zh-CN" sz="1200" kern="1200" dirty="0" smtClean="0">
              <a:solidFill>
                <a:schemeClr val="tx1"/>
              </a:solidFill>
              <a:effectLst/>
              <a:latin typeface="+mn-lt"/>
              <a:ea typeface="楷体" pitchFamily="49" charset="-122"/>
              <a:cs typeface="+mn-cs"/>
            </a:endParaRPr>
          </a:p>
          <a:p>
            <a:pPr lvl="0"/>
            <a:endParaRPr lang="en-US" altLang="zh-CN" sz="1200" kern="1200" dirty="0" smtClean="0">
              <a:solidFill>
                <a:schemeClr val="tx1"/>
              </a:solidFill>
              <a:effectLst/>
              <a:latin typeface="+mn-lt"/>
              <a:ea typeface="楷体" pitchFamily="49" charset="-122"/>
              <a:cs typeface="+mn-cs"/>
            </a:endParaRPr>
          </a:p>
          <a:p>
            <a:pPr lvl="0"/>
            <a:endParaRPr lang="en-US" altLang="zh-CN" sz="1200" kern="1200" dirty="0" smtClean="0">
              <a:solidFill>
                <a:schemeClr val="tx1"/>
              </a:solidFill>
              <a:effectLst/>
              <a:latin typeface="+mn-lt"/>
              <a:ea typeface="楷体" pitchFamily="49" charset="-122"/>
              <a:cs typeface="+mn-cs"/>
            </a:endParaRPr>
          </a:p>
          <a:p>
            <a:pPr lvl="0"/>
            <a:endParaRPr lang="en-US" altLang="zh-CN" sz="1200" kern="1200" dirty="0" smtClean="0">
              <a:solidFill>
                <a:schemeClr val="tx1"/>
              </a:solidFill>
              <a:effectLst/>
              <a:latin typeface="+mn-lt"/>
              <a:ea typeface="楷体" pitchFamily="49" charset="-122"/>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第一句话的解释   规定了由前至后、相互衔接的固定次序。</a:t>
            </a:r>
            <a:endParaRPr lang="en-US" altLang="zh-CN" dirty="0" smtClean="0"/>
          </a:p>
          <a:p>
            <a:r>
              <a:rPr lang="zh-CN" altLang="en-US" dirty="0" smtClean="0"/>
              <a:t>该生存周期活动从上一阶段向下一阶段逐级过渡，如同流水下泻</a:t>
            </a:r>
            <a:r>
              <a:rPr lang="zh-CN" altLang="en-US" baseline="0" dirty="0" smtClean="0"/>
              <a:t>  最终得到软件开发的产品  投入使用</a:t>
            </a:r>
            <a:endParaRPr lang="en-US" altLang="zh-CN" baseline="0" dirty="0" smtClean="0"/>
          </a:p>
          <a:p>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mn-lt"/>
                <a:ea typeface="楷体" pitchFamily="49" charset="-122"/>
                <a:cs typeface="+mn-cs"/>
              </a:rPr>
              <a:t>V</a:t>
            </a:r>
            <a:r>
              <a:rPr lang="zh-CN" altLang="en-US" sz="1200" kern="1200" dirty="0" smtClean="0">
                <a:solidFill>
                  <a:schemeClr val="tx1"/>
                </a:solidFill>
                <a:effectLst/>
                <a:latin typeface="+mn-lt"/>
                <a:ea typeface="楷体" pitchFamily="49" charset="-122"/>
                <a:cs typeface="+mn-cs"/>
              </a:rPr>
              <a:t>模型</a:t>
            </a:r>
            <a:r>
              <a:rPr lang="zh-CN" altLang="zh-CN" sz="1200" kern="1200" dirty="0" smtClean="0">
                <a:solidFill>
                  <a:schemeClr val="tx1"/>
                </a:solidFill>
                <a:effectLst/>
                <a:latin typeface="+mn-lt"/>
                <a:ea typeface="楷体" pitchFamily="49" charset="-122"/>
                <a:cs typeface="+mn-cs"/>
              </a:rPr>
              <a:t>模型是最早出现的软件开发模型，在软件工程中占有重要的地位，它提供了软件开发的基本框架。</a:t>
            </a:r>
            <a:r>
              <a:rPr lang="en-US" altLang="zh-CN" sz="1200" kern="1200" dirty="0" smtClean="0">
                <a:solidFill>
                  <a:schemeClr val="tx1"/>
                </a:solidFill>
                <a:effectLst/>
                <a:latin typeface="+mn-lt"/>
                <a:ea typeface="楷体" pitchFamily="49" charset="-122"/>
                <a:cs typeface="+mn-cs"/>
              </a:rPr>
              <a:t>V</a:t>
            </a:r>
            <a:r>
              <a:rPr lang="zh-CN" altLang="en-US" sz="1200" kern="1200" dirty="0" smtClean="0">
                <a:solidFill>
                  <a:schemeClr val="tx1"/>
                </a:solidFill>
                <a:effectLst/>
                <a:latin typeface="+mn-lt"/>
                <a:ea typeface="楷体" pitchFamily="49" charset="-122"/>
                <a:cs typeface="+mn-cs"/>
              </a:rPr>
              <a:t>模型</a:t>
            </a:r>
            <a:r>
              <a:rPr lang="zh-CN" altLang="zh-CN" sz="1200" kern="1200" dirty="0" smtClean="0">
                <a:solidFill>
                  <a:schemeClr val="tx1"/>
                </a:solidFill>
                <a:effectLst/>
                <a:latin typeface="+mn-lt"/>
                <a:ea typeface="楷体" pitchFamily="49" charset="-122"/>
                <a:cs typeface="+mn-cs"/>
              </a:rPr>
              <a:t>模型的本质是一次通过，即每个活动只执行一次，最后得到软件产品，也称为</a:t>
            </a:r>
            <a:r>
              <a:rPr lang="en-US" altLang="zh-CN" sz="1200" kern="1200" dirty="0" smtClean="0">
                <a:solidFill>
                  <a:schemeClr val="tx1"/>
                </a:solidFill>
                <a:effectLst/>
                <a:latin typeface="+mn-lt"/>
                <a:ea typeface="楷体" pitchFamily="49" charset="-122"/>
                <a:cs typeface="+mn-cs"/>
              </a:rPr>
              <a:t>“</a:t>
            </a:r>
            <a:r>
              <a:rPr lang="zh-CN" altLang="zh-CN" sz="1200" kern="1200" dirty="0" smtClean="0">
                <a:solidFill>
                  <a:schemeClr val="tx1"/>
                </a:solidFill>
                <a:effectLst/>
                <a:latin typeface="+mn-lt"/>
                <a:ea typeface="楷体" pitchFamily="49" charset="-122"/>
                <a:cs typeface="+mn-cs"/>
              </a:rPr>
              <a:t>线性顺序模型</a:t>
            </a:r>
            <a:r>
              <a:rPr lang="en-US" altLang="zh-CN" sz="1200" kern="1200" dirty="0" smtClean="0">
                <a:solidFill>
                  <a:schemeClr val="tx1"/>
                </a:solidFill>
                <a:effectLst/>
                <a:latin typeface="+mn-lt"/>
                <a:ea typeface="楷体" pitchFamily="49" charset="-122"/>
                <a:cs typeface="+mn-cs"/>
              </a:rPr>
              <a:t>”</a:t>
            </a:r>
            <a:r>
              <a:rPr lang="zh-CN" altLang="zh-CN" sz="1200" kern="1200" dirty="0" smtClean="0">
                <a:solidFill>
                  <a:schemeClr val="tx1"/>
                </a:solidFill>
                <a:effectLst/>
                <a:latin typeface="+mn-lt"/>
                <a:ea typeface="楷体" pitchFamily="49" charset="-122"/>
                <a:cs typeface="+mn-cs"/>
              </a:rPr>
              <a:t>或者</a:t>
            </a:r>
            <a:r>
              <a:rPr lang="en-US" altLang="zh-CN" sz="1200" kern="1200" dirty="0" smtClean="0">
                <a:solidFill>
                  <a:schemeClr val="tx1"/>
                </a:solidFill>
                <a:effectLst/>
                <a:latin typeface="+mn-lt"/>
                <a:ea typeface="楷体" pitchFamily="49" charset="-122"/>
                <a:cs typeface="+mn-cs"/>
              </a:rPr>
              <a:t>“</a:t>
            </a:r>
            <a:r>
              <a:rPr lang="zh-CN" altLang="zh-CN" sz="1200" kern="1200" dirty="0" smtClean="0">
                <a:solidFill>
                  <a:schemeClr val="tx1"/>
                </a:solidFill>
                <a:effectLst/>
                <a:latin typeface="+mn-lt"/>
                <a:ea typeface="楷体" pitchFamily="49" charset="-122"/>
                <a:cs typeface="+mn-cs"/>
              </a:rPr>
              <a:t>传统生命周期</a:t>
            </a:r>
            <a:r>
              <a:rPr lang="en-US" altLang="zh-CN" sz="1200" kern="1200" dirty="0" smtClean="0">
                <a:solidFill>
                  <a:schemeClr val="tx1"/>
                </a:solidFill>
                <a:effectLst/>
                <a:latin typeface="+mn-lt"/>
                <a:ea typeface="楷体" pitchFamily="49" charset="-122"/>
                <a:cs typeface="+mn-cs"/>
              </a:rPr>
              <a:t>”</a:t>
            </a:r>
            <a:r>
              <a:rPr lang="zh-CN" altLang="zh-CN" sz="1200" kern="1200" dirty="0" smtClean="0">
                <a:solidFill>
                  <a:schemeClr val="tx1"/>
                </a:solidFill>
                <a:effectLst/>
                <a:latin typeface="+mn-lt"/>
                <a:ea typeface="楷体" pitchFamily="49" charset="-122"/>
                <a:cs typeface="+mn-cs"/>
              </a:rPr>
              <a:t>。其过程是从上一项活动接收该项活动的工作对象作为输入，利用这一输入实施该项活动应完成的内容给出该项活动的工作成果，并作为输出传给下一项活动。同时评审该项活动的实施，若确认，则继续下一项活动；否则返回前面，甚至更前面的活动。</a:t>
            </a:r>
          </a:p>
          <a:p>
            <a:endParaRPr lang="zh-CN" altLang="en-US" dirty="0" smtClean="0"/>
          </a:p>
          <a:p>
            <a:endParaRPr lang="en-US" altLang="zh-CN" dirty="0" smtClean="0"/>
          </a:p>
          <a:p>
            <a:r>
              <a:rPr lang="en-US" altLang="zh-CN" dirty="0" smtClean="0"/>
              <a:t> </a:t>
            </a:r>
            <a:r>
              <a:rPr lang="zh-CN" altLang="en-US" dirty="0" smtClean="0"/>
              <a:t>提取出如下特点</a:t>
            </a:r>
            <a:endParaRPr lang="en-US" altLang="zh-CN" dirty="0" smtClean="0"/>
          </a:p>
          <a:p>
            <a:pPr marL="533400" indent="-533400" eaLnBrk="1" hangingPunct="1">
              <a:buClr>
                <a:srgbClr val="993300"/>
              </a:buClr>
              <a:buSzPct val="80000"/>
              <a:buFont typeface="Wingdings" pitchFamily="2" charset="2"/>
              <a:buNone/>
            </a:pPr>
            <a:r>
              <a:rPr lang="zh-CN" altLang="en-US" sz="2400" b="1" dirty="0" smtClean="0">
                <a:solidFill>
                  <a:srgbClr val="FF3300"/>
                </a:solidFill>
                <a:ea typeface="华文中宋" pitchFamily="2" charset="-122"/>
              </a:rPr>
              <a:t>特征：</a:t>
            </a:r>
            <a:endParaRPr lang="en-US" altLang="zh-CN" sz="2400" b="1" dirty="0" smtClean="0">
              <a:solidFill>
                <a:srgbClr val="FF3300"/>
              </a:solidFill>
              <a:ea typeface="华文中宋" pitchFamily="2" charset="-122"/>
            </a:endParaRPr>
          </a:p>
          <a:p>
            <a:pPr marL="533400" indent="-533400" eaLnBrk="1" hangingPunct="1">
              <a:buClr>
                <a:srgbClr val="993300"/>
              </a:buClr>
              <a:buSzPct val="80000"/>
              <a:buFont typeface="Wingdings" pitchFamily="2" charset="2"/>
              <a:buNone/>
            </a:pPr>
            <a:r>
              <a:rPr lang="zh-CN" altLang="en-US" sz="2400" b="1" dirty="0" smtClean="0">
                <a:solidFill>
                  <a:srgbClr val="FF3300"/>
                </a:solidFill>
                <a:ea typeface="华文中宋" pitchFamily="2" charset="-122"/>
              </a:rPr>
              <a:t>在</a:t>
            </a:r>
            <a:r>
              <a:rPr lang="en-US" altLang="zh-CN" sz="2400" b="1" dirty="0" smtClean="0">
                <a:solidFill>
                  <a:srgbClr val="FF3300"/>
                </a:solidFill>
                <a:ea typeface="华文中宋" pitchFamily="2" charset="-122"/>
              </a:rPr>
              <a:t>V</a:t>
            </a:r>
            <a:r>
              <a:rPr lang="zh-CN" altLang="en-US" sz="2400" b="1" dirty="0" smtClean="0">
                <a:solidFill>
                  <a:srgbClr val="FF3300"/>
                </a:solidFill>
                <a:ea typeface="华文中宋" pitchFamily="2" charset="-122"/>
              </a:rPr>
              <a:t>模型模型中，软件开发的各项活动严格按照线性方式进行，当前活动接受上一项活动的工作结果的影响，实施完成所需的工作内容</a:t>
            </a:r>
          </a:p>
          <a:p>
            <a:pPr marL="914400" lvl="1" indent="-457200" eaLnBrk="1" hangingPunct="1">
              <a:buClr>
                <a:srgbClr val="993300"/>
              </a:buClr>
              <a:buSzPct val="80000"/>
              <a:buFont typeface="Wingdings" pitchFamily="2" charset="2"/>
              <a:buChar char="l"/>
            </a:pPr>
            <a:r>
              <a:rPr lang="zh-CN" altLang="en-US" sz="2400" b="1" dirty="0" smtClean="0">
                <a:ea typeface="华文中宋" pitchFamily="2" charset="-122"/>
              </a:rPr>
              <a:t>从上一阶段承接的成果物作为本阶段的工作对象；</a:t>
            </a:r>
          </a:p>
          <a:p>
            <a:pPr marL="914400" lvl="1" indent="-457200" eaLnBrk="1" hangingPunct="1">
              <a:buClr>
                <a:srgbClr val="993300"/>
              </a:buClr>
              <a:buSzPct val="80000"/>
              <a:buFont typeface="Wingdings" pitchFamily="2" charset="2"/>
              <a:buChar char="l"/>
            </a:pPr>
            <a:r>
              <a:rPr lang="zh-CN" altLang="en-US" sz="2400" b="1" dirty="0" smtClean="0">
                <a:ea typeface="华文中宋" pitchFamily="2" charset="-122"/>
              </a:rPr>
              <a:t>对上一阶段成果实施本阶段的活动；</a:t>
            </a:r>
          </a:p>
          <a:p>
            <a:pPr marL="914400" lvl="1" indent="-457200" eaLnBrk="1" hangingPunct="1">
              <a:buClr>
                <a:srgbClr val="993300"/>
              </a:buClr>
              <a:buSzPct val="80000"/>
              <a:buFont typeface="Wingdings" pitchFamily="2" charset="2"/>
              <a:buChar char="l"/>
            </a:pPr>
            <a:r>
              <a:rPr lang="zh-CN" altLang="en-US" sz="2400" b="1" dirty="0" smtClean="0">
                <a:ea typeface="华文中宋" pitchFamily="2" charset="-122"/>
              </a:rPr>
              <a:t>给出本阶段的成果，作为下一阶段的输入；</a:t>
            </a:r>
          </a:p>
          <a:p>
            <a:pPr marL="914400" lvl="1" indent="-457200" eaLnBrk="1" hangingPunct="1">
              <a:buClr>
                <a:srgbClr val="993300"/>
              </a:buClr>
              <a:buSzPct val="80000"/>
              <a:buFont typeface="Wingdings" pitchFamily="2" charset="2"/>
              <a:buChar char="l"/>
            </a:pPr>
            <a:r>
              <a:rPr lang="zh-CN" altLang="en-US" sz="2400" b="1" dirty="0" smtClean="0">
                <a:ea typeface="华文中宋" pitchFamily="2" charset="-122"/>
              </a:rPr>
              <a:t>对本阶段的工作进行评审，若本阶段的工作得到确认，则继续下阶段的工作，否则返回前一阶段或更前一阶段。</a:t>
            </a:r>
          </a:p>
          <a:p>
            <a:endParaRPr lang="en-US" altLang="zh-CN" dirty="0" smtClean="0"/>
          </a:p>
          <a:p>
            <a:pPr lvl="0"/>
            <a:endParaRPr lang="en-US" altLang="zh-CN" sz="1200" kern="1200" dirty="0" smtClean="0">
              <a:solidFill>
                <a:schemeClr val="tx1"/>
              </a:solidFill>
              <a:effectLst/>
              <a:latin typeface="+mn-lt"/>
              <a:ea typeface="楷体" pitchFamily="49" charset="-122"/>
              <a:cs typeface="+mn-cs"/>
            </a:endParaRPr>
          </a:p>
          <a:p>
            <a:pPr lvl="0"/>
            <a:endParaRPr lang="en-US" altLang="zh-CN" sz="1200" kern="1200" dirty="0" smtClean="0">
              <a:solidFill>
                <a:schemeClr val="tx1"/>
              </a:solidFill>
              <a:effectLst/>
              <a:latin typeface="+mn-lt"/>
              <a:ea typeface="楷体" pitchFamily="49" charset="-122"/>
              <a:cs typeface="+mn-cs"/>
            </a:endParaRPr>
          </a:p>
          <a:p>
            <a:pPr lvl="0"/>
            <a:endParaRPr lang="en-US" altLang="zh-CN" sz="1200" kern="1200" dirty="0" smtClean="0">
              <a:solidFill>
                <a:schemeClr val="tx1"/>
              </a:solidFill>
              <a:effectLst/>
              <a:latin typeface="+mn-lt"/>
              <a:ea typeface="楷体" pitchFamily="49" charset="-122"/>
              <a:cs typeface="+mn-cs"/>
            </a:endParaRPr>
          </a:p>
          <a:p>
            <a:pPr lvl="0"/>
            <a:endParaRPr lang="en-US" altLang="zh-CN" sz="1200" kern="1200" dirty="0" smtClean="0">
              <a:solidFill>
                <a:schemeClr val="tx1"/>
              </a:solidFill>
              <a:effectLst/>
              <a:latin typeface="+mn-lt"/>
              <a:ea typeface="楷体" pitchFamily="49" charset="-122"/>
              <a:cs typeface="+mn-cs"/>
            </a:endParaRPr>
          </a:p>
          <a:p>
            <a:pPr lvl="0"/>
            <a:endParaRPr lang="en-US" altLang="zh-CN" sz="1200" kern="1200" dirty="0" smtClean="0">
              <a:solidFill>
                <a:schemeClr val="tx1"/>
              </a:solidFill>
              <a:effectLst/>
              <a:latin typeface="+mn-lt"/>
              <a:ea typeface="楷体" pitchFamily="49" charset="-122"/>
              <a:cs typeface="+mn-cs"/>
            </a:endParaRPr>
          </a:p>
          <a:p>
            <a:pPr lvl="0"/>
            <a:endParaRPr lang="en-US" altLang="zh-CN" sz="1200" kern="1200" dirty="0" smtClean="0">
              <a:solidFill>
                <a:schemeClr val="tx1"/>
              </a:solidFill>
              <a:effectLst/>
              <a:latin typeface="+mn-lt"/>
              <a:ea typeface="楷体" pitchFamily="49" charset="-122"/>
              <a:cs typeface="+mn-cs"/>
            </a:endParaRPr>
          </a:p>
          <a:p>
            <a:pPr lvl="0"/>
            <a:endParaRPr lang="en-US" altLang="zh-CN" sz="1200" kern="1200" dirty="0" smtClean="0">
              <a:solidFill>
                <a:schemeClr val="tx1"/>
              </a:solidFill>
              <a:effectLst/>
              <a:latin typeface="+mn-lt"/>
              <a:ea typeface="楷体" pitchFamily="49" charset="-122"/>
              <a:cs typeface="+mn-cs"/>
            </a:endParaRPr>
          </a:p>
          <a:p>
            <a:pPr lvl="0"/>
            <a:endParaRPr lang="en-US" altLang="zh-CN" sz="1200" kern="1200" dirty="0" smtClean="0">
              <a:solidFill>
                <a:schemeClr val="tx1"/>
              </a:solidFill>
              <a:effectLst/>
              <a:latin typeface="+mn-lt"/>
              <a:ea typeface="楷体" pitchFamily="49" charset="-122"/>
              <a:cs typeface="+mn-cs"/>
            </a:endParaRPr>
          </a:p>
          <a:p>
            <a:pPr lvl="0"/>
            <a:endParaRPr lang="en-US" altLang="zh-CN" sz="1200" kern="1200" dirty="0" smtClean="0">
              <a:solidFill>
                <a:schemeClr val="tx1"/>
              </a:solidFill>
              <a:effectLst/>
              <a:latin typeface="+mn-lt"/>
              <a:ea typeface="楷体" pitchFamily="49" charset="-122"/>
              <a:cs typeface="+mn-cs"/>
            </a:endParaRPr>
          </a:p>
          <a:p>
            <a:pPr lvl="0"/>
            <a:endParaRPr lang="en-US" altLang="zh-CN" sz="1200" kern="1200" dirty="0" smtClean="0">
              <a:solidFill>
                <a:schemeClr val="tx1"/>
              </a:solidFill>
              <a:effectLst/>
              <a:latin typeface="+mn-lt"/>
              <a:ea typeface="楷体" pitchFamily="49" charset="-122"/>
              <a:cs typeface="+mn-cs"/>
            </a:endParaRPr>
          </a:p>
          <a:p>
            <a:pPr lvl="0"/>
            <a:endParaRPr lang="en-US" altLang="zh-CN" sz="1200" kern="1200" dirty="0" smtClean="0">
              <a:solidFill>
                <a:schemeClr val="tx1"/>
              </a:solidFill>
              <a:effectLst/>
              <a:latin typeface="+mn-lt"/>
              <a:ea typeface="楷体" pitchFamily="49" charset="-122"/>
              <a:cs typeface="+mn-cs"/>
            </a:endParaRPr>
          </a:p>
          <a:p>
            <a:pPr lvl="0"/>
            <a:endParaRPr lang="en-US" altLang="zh-CN" sz="1200" kern="1200" dirty="0" smtClean="0">
              <a:solidFill>
                <a:schemeClr val="tx1"/>
              </a:solidFill>
              <a:effectLst/>
              <a:latin typeface="+mn-lt"/>
              <a:ea typeface="楷体" pitchFamily="49" charset="-122"/>
              <a:cs typeface="+mn-cs"/>
            </a:endParaRPr>
          </a:p>
          <a:p>
            <a:pPr lvl="0"/>
            <a:endParaRPr lang="en-US" altLang="zh-CN" sz="1200" kern="1200" dirty="0" smtClean="0">
              <a:solidFill>
                <a:schemeClr val="tx1"/>
              </a:solidFill>
              <a:effectLst/>
              <a:latin typeface="+mn-lt"/>
              <a:ea typeface="楷体" pitchFamily="49" charset="-122"/>
              <a:cs typeface="+mn-cs"/>
            </a:endParaRPr>
          </a:p>
          <a:p>
            <a:pPr lvl="0"/>
            <a:endParaRPr lang="en-US" altLang="zh-CN" sz="1200" kern="1200" dirty="0" smtClean="0">
              <a:solidFill>
                <a:schemeClr val="tx1"/>
              </a:solidFill>
              <a:effectLst/>
              <a:latin typeface="+mn-lt"/>
              <a:ea typeface="楷体" pitchFamily="49" charset="-122"/>
              <a:cs typeface="+mn-cs"/>
            </a:endParaRPr>
          </a:p>
          <a:p>
            <a:pPr lvl="0"/>
            <a:endParaRPr lang="en-US" altLang="zh-CN" sz="1200" kern="1200" dirty="0" smtClean="0">
              <a:solidFill>
                <a:schemeClr val="tx1"/>
              </a:solidFill>
              <a:effectLst/>
              <a:latin typeface="+mn-lt"/>
              <a:ea typeface="楷体" pitchFamily="49" charset="-122"/>
              <a:cs typeface="+mn-cs"/>
            </a:endParaRPr>
          </a:p>
          <a:p>
            <a:pPr lvl="0"/>
            <a:endParaRPr lang="en-US" altLang="zh-CN" sz="1200" kern="1200" dirty="0" smtClean="0">
              <a:solidFill>
                <a:schemeClr val="tx1"/>
              </a:solidFill>
              <a:effectLst/>
              <a:latin typeface="+mn-lt"/>
              <a:ea typeface="楷体" pitchFamily="49" charset="-122"/>
              <a:cs typeface="+mn-cs"/>
            </a:endParaRPr>
          </a:p>
          <a:p>
            <a:pPr lvl="0"/>
            <a:endParaRPr lang="en-US" altLang="zh-CN" sz="1200" kern="1200" dirty="0" smtClean="0">
              <a:solidFill>
                <a:schemeClr val="tx1"/>
              </a:solidFill>
              <a:effectLst/>
              <a:latin typeface="+mn-lt"/>
              <a:ea typeface="楷体" pitchFamily="49" charset="-122"/>
              <a:cs typeface="+mn-cs"/>
            </a:endParaRPr>
          </a:p>
          <a:p>
            <a:pPr lvl="0"/>
            <a:endParaRPr lang="en-US" altLang="zh-CN" sz="1200" kern="1200" dirty="0" smtClean="0">
              <a:solidFill>
                <a:schemeClr val="tx1"/>
              </a:solidFill>
              <a:effectLst/>
              <a:latin typeface="+mn-lt"/>
              <a:ea typeface="楷体" pitchFamily="49" charset="-122"/>
              <a:cs typeface="+mn-cs"/>
            </a:endParaRPr>
          </a:p>
          <a:p>
            <a:pPr lvl="0"/>
            <a:endParaRPr lang="en-US" altLang="zh-CN" sz="1200" kern="1200" dirty="0" smtClean="0">
              <a:solidFill>
                <a:schemeClr val="tx1"/>
              </a:solidFill>
              <a:effectLst/>
              <a:latin typeface="+mn-lt"/>
              <a:ea typeface="楷体" pitchFamily="49" charset="-122"/>
              <a:cs typeface="+mn-cs"/>
            </a:endParaRPr>
          </a:p>
          <a:p>
            <a:pPr lvl="0"/>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9</a:t>
            </a:fld>
            <a:endParaRPr lang="zh-CN" altLang="en-US" dirty="0"/>
          </a:p>
        </p:txBody>
      </p:sp>
    </p:spTree>
    <p:extLst>
      <p:ext uri="{BB962C8B-B14F-4D97-AF65-F5344CB8AC3E}">
        <p14:creationId xmlns:p14="http://schemas.microsoft.com/office/powerpoint/2010/main" val="332510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a:t>
            </a:r>
            <a:r>
              <a:rPr lang="zh-CN" altLang="en-US" dirty="0" smtClean="0"/>
              <a:t>、</a:t>
            </a:r>
            <a:r>
              <a:rPr lang="en-US" altLang="zh-CN" dirty="0" smtClean="0"/>
              <a:t>W</a:t>
            </a:r>
            <a:r>
              <a:rPr lang="zh-CN" altLang="en-US" dirty="0" smtClean="0"/>
              <a:t>模型</a:t>
            </a:r>
          </a:p>
          <a:p>
            <a:r>
              <a:rPr lang="zh-CN" altLang="en-US" dirty="0" smtClean="0"/>
              <a:t>　　</a:t>
            </a:r>
            <a:r>
              <a:rPr lang="en-US" altLang="zh-CN" dirty="0" smtClean="0"/>
              <a:t>V</a:t>
            </a:r>
            <a:r>
              <a:rPr lang="zh-CN" altLang="en-US" dirty="0" smtClean="0"/>
              <a:t>模型的局限性在于没有明确地说明早期的测试</a:t>
            </a:r>
            <a:r>
              <a:rPr lang="en-US" altLang="zh-CN" dirty="0" smtClean="0"/>
              <a:t>,</a:t>
            </a:r>
            <a:r>
              <a:rPr lang="zh-CN" altLang="en-US" dirty="0" smtClean="0"/>
              <a:t>无法体现“尽早地和不断地进行</a:t>
            </a:r>
            <a:r>
              <a:rPr lang="zh-CN" altLang="en-US" b="1" u="sng" dirty="0" smtClean="0"/>
              <a:t>软件测试</a:t>
            </a:r>
            <a:r>
              <a:rPr lang="zh-CN" altLang="en-US" dirty="0" smtClean="0"/>
              <a:t>” 的原则。在</a:t>
            </a:r>
            <a:r>
              <a:rPr lang="en-US" altLang="zh-CN" dirty="0" smtClean="0"/>
              <a:t>V</a:t>
            </a:r>
            <a:r>
              <a:rPr lang="zh-CN" altLang="en-US" dirty="0" smtClean="0"/>
              <a:t>模型中增加软件各开发阶段应同步进行的测试，演化为</a:t>
            </a:r>
            <a:r>
              <a:rPr lang="en-US" altLang="zh-CN" dirty="0" smtClean="0"/>
              <a:t>W </a:t>
            </a:r>
            <a:r>
              <a:rPr lang="zh-CN" altLang="en-US" dirty="0" smtClean="0"/>
              <a:t>模型（如下图）。在模型中不难看出，开发是“</a:t>
            </a:r>
            <a:r>
              <a:rPr lang="en-US" altLang="zh-CN" dirty="0" smtClean="0"/>
              <a:t>V”</a:t>
            </a:r>
            <a:r>
              <a:rPr lang="zh-CN" altLang="en-US" dirty="0" smtClean="0"/>
              <a:t>，测试是与此并行的“</a:t>
            </a:r>
            <a:r>
              <a:rPr lang="en-US" altLang="zh-CN" dirty="0" smtClean="0"/>
              <a:t>V”</a:t>
            </a:r>
            <a:r>
              <a:rPr lang="zh-CN" altLang="en-US" dirty="0" smtClean="0"/>
              <a:t>。基于“尽早地和不断地进行软件测试”的原则，在软件的需求和设计阶段的测试活 动应遵循</a:t>
            </a:r>
            <a:r>
              <a:rPr lang="en-US" altLang="zh-CN" dirty="0" smtClean="0"/>
              <a:t>IEEE1012-1998《</a:t>
            </a:r>
            <a:r>
              <a:rPr lang="zh-CN" altLang="en-US" dirty="0" smtClean="0"/>
              <a:t>软件验证与确认（</a:t>
            </a:r>
            <a:r>
              <a:rPr lang="en-US" altLang="zh-CN" dirty="0" smtClean="0"/>
              <a:t>V&amp;V</a:t>
            </a:r>
            <a:r>
              <a:rPr lang="zh-CN" altLang="en-US" dirty="0" smtClean="0"/>
              <a:t>）</a:t>
            </a:r>
            <a:r>
              <a:rPr lang="en-US" altLang="zh-CN" dirty="0" smtClean="0"/>
              <a:t>》</a:t>
            </a:r>
            <a:r>
              <a:rPr lang="zh-CN" altLang="en-US" dirty="0" smtClean="0"/>
              <a:t>的原则。</a:t>
            </a:r>
          </a:p>
          <a:p>
            <a:r>
              <a:rPr lang="zh-CN" altLang="en-US" dirty="0" smtClean="0"/>
              <a:t>　　</a:t>
            </a:r>
            <a:r>
              <a:rPr lang="en-US" altLang="zh-CN" dirty="0" smtClean="0"/>
              <a:t>W</a:t>
            </a:r>
            <a:r>
              <a:rPr lang="zh-CN" altLang="en-US" dirty="0" smtClean="0"/>
              <a:t>模型由</a:t>
            </a:r>
            <a:r>
              <a:rPr lang="en-US" altLang="zh-CN" dirty="0" err="1" smtClean="0"/>
              <a:t>Evolutif</a:t>
            </a:r>
            <a:r>
              <a:rPr lang="zh-CN" altLang="en-US" dirty="0" smtClean="0"/>
              <a:t>公司提出，相对于</a:t>
            </a:r>
            <a:r>
              <a:rPr lang="en-US" altLang="zh-CN" dirty="0" smtClean="0"/>
              <a:t>V</a:t>
            </a:r>
            <a:r>
              <a:rPr lang="zh-CN" altLang="en-US" dirty="0" smtClean="0"/>
              <a:t>模型，</a:t>
            </a:r>
            <a:r>
              <a:rPr lang="en-US" altLang="zh-CN" dirty="0" smtClean="0"/>
              <a:t>W</a:t>
            </a:r>
            <a:r>
              <a:rPr lang="zh-CN" altLang="en-US" dirty="0" smtClean="0"/>
              <a:t>模型更科学。</a:t>
            </a:r>
            <a:r>
              <a:rPr lang="en-US" altLang="zh-CN" dirty="0" smtClean="0"/>
              <a:t>W</a:t>
            </a:r>
            <a:r>
              <a:rPr lang="zh-CN" altLang="en-US" dirty="0" smtClean="0"/>
              <a:t>模型是</a:t>
            </a:r>
            <a:r>
              <a:rPr lang="en-US" altLang="zh-CN" dirty="0" smtClean="0"/>
              <a:t>V</a:t>
            </a:r>
            <a:r>
              <a:rPr lang="zh-CN" altLang="en-US" dirty="0" smtClean="0"/>
              <a:t>模型的发展，强调的是测试伴随着整个软件开发周期，而且测试的对象不仅仅是程序，需求、功能和设计同样要测试。测试与开发是同步进行的，从而有利于尽早地发现问题。</a:t>
            </a:r>
          </a:p>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10</a:t>
            </a:fld>
            <a:endParaRPr lang="zh-CN" altLang="en-US" dirty="0"/>
          </a:p>
        </p:txBody>
      </p:sp>
    </p:spTree>
    <p:extLst>
      <p:ext uri="{BB962C8B-B14F-4D97-AF65-F5344CB8AC3E}">
        <p14:creationId xmlns:p14="http://schemas.microsoft.com/office/powerpoint/2010/main" val="255337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X</a:t>
            </a:r>
            <a:r>
              <a:rPr lang="zh-CN" altLang="en-US" dirty="0" smtClean="0"/>
              <a:t>模型的左边描述的是针对单独程序片段所进行的相互分离的编码和测试，此后将进行频繁的交接，通过集成最终成为可执行的程序，然后再对这些可执行程序进行 测试。己通过集成测试的成品可以进行封装并提交给用户，也可以作为更大规模和范围内集成的一部分。多根并行的曲线表示变更可以在各个部分发生。由图中可 见，</a:t>
            </a:r>
            <a:r>
              <a:rPr lang="en-US" altLang="zh-CN" dirty="0" smtClean="0"/>
              <a:t>X</a:t>
            </a:r>
            <a:r>
              <a:rPr lang="zh-CN" altLang="en-US" dirty="0" smtClean="0"/>
              <a:t>模型还定位了探索性测试，这是不进行事先计划的特殊类型的测试，这一方式往往能帮助有经验的测试人员在测试计划之外发现更多的软件错误。但这样可能 对测试造成人力、物力和财力的浪费，对测试员的熟练程度要求比较高。</a:t>
            </a:r>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15</a:t>
            </a:fld>
            <a:endParaRPr lang="zh-CN" altLang="en-US" dirty="0"/>
          </a:p>
        </p:txBody>
      </p:sp>
    </p:spTree>
    <p:extLst>
      <p:ext uri="{BB962C8B-B14F-4D97-AF65-F5344CB8AC3E}">
        <p14:creationId xmlns:p14="http://schemas.microsoft.com/office/powerpoint/2010/main" val="2112141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a:t>
            </a:r>
            <a:r>
              <a:rPr lang="zh-CN" altLang="en-US" dirty="0" smtClean="0"/>
              <a:t>模型中</a:t>
            </a:r>
            <a:r>
              <a:rPr lang="en-US" altLang="zh-CN" dirty="0" smtClean="0"/>
              <a:t>, </a:t>
            </a:r>
            <a:r>
              <a:rPr lang="zh-CN" altLang="en-US" dirty="0" smtClean="0"/>
              <a:t>软件测试过程活动完全独立</a:t>
            </a:r>
            <a:r>
              <a:rPr lang="en-US" altLang="zh-CN" dirty="0" smtClean="0"/>
              <a:t>,</a:t>
            </a:r>
            <a:r>
              <a:rPr lang="zh-CN" altLang="en-US" dirty="0" smtClean="0"/>
              <a:t>贯穿于整个产品的周期</a:t>
            </a:r>
            <a:r>
              <a:rPr lang="en-US" altLang="zh-CN" dirty="0" smtClean="0"/>
              <a:t>,</a:t>
            </a:r>
            <a:r>
              <a:rPr lang="zh-CN" altLang="en-US" dirty="0" smtClean="0"/>
              <a:t>与</a:t>
            </a:r>
            <a:r>
              <a:rPr lang="zh-CN" altLang="en-US" b="1" u="sng" dirty="0" smtClean="0"/>
              <a:t>其他</a:t>
            </a:r>
            <a:r>
              <a:rPr lang="zh-CN" altLang="en-US" dirty="0" smtClean="0"/>
              <a:t>流程并发地进行</a:t>
            </a:r>
            <a:r>
              <a:rPr lang="en-US" altLang="zh-CN" dirty="0" smtClean="0"/>
              <a:t>,</a:t>
            </a:r>
            <a:r>
              <a:rPr lang="zh-CN" altLang="en-US" dirty="0" smtClean="0"/>
              <a:t>某个测试点准备就绪时</a:t>
            </a:r>
            <a:r>
              <a:rPr lang="en-US" altLang="zh-CN" dirty="0" smtClean="0"/>
              <a:t>,</a:t>
            </a:r>
            <a:r>
              <a:rPr lang="zh-CN" altLang="en-US" dirty="0" smtClean="0"/>
              <a:t>就可以从测试准备阶段进行到测试执行阶段。软件测试可以尽早的进行</a:t>
            </a:r>
            <a:r>
              <a:rPr lang="en-US" altLang="zh-CN" dirty="0" smtClean="0"/>
              <a:t>,</a:t>
            </a:r>
            <a:r>
              <a:rPr lang="zh-CN" altLang="en-US" dirty="0" smtClean="0"/>
              <a:t>并且可以根据被测物的不同而分层次进行。这个示意图演示了在整个生产周期中某个层次上的一次测试“微循环”。图中标注的其它流程可以是任意的开发流程</a:t>
            </a:r>
            <a:r>
              <a:rPr lang="en-US" altLang="zh-CN" dirty="0" smtClean="0"/>
              <a:t>,</a:t>
            </a:r>
            <a:r>
              <a:rPr lang="zh-CN" altLang="en-US" dirty="0" smtClean="0"/>
              <a:t>例如设计流程或者编码流程。也就是说</a:t>
            </a:r>
            <a:r>
              <a:rPr lang="en-US" altLang="zh-CN" dirty="0" smtClean="0"/>
              <a:t>, </a:t>
            </a:r>
            <a:r>
              <a:rPr lang="zh-CN" altLang="en-US" dirty="0" smtClean="0"/>
              <a:t>只要测试条件成熟了</a:t>
            </a:r>
            <a:r>
              <a:rPr lang="en-US" altLang="zh-CN" dirty="0" smtClean="0"/>
              <a:t>,</a:t>
            </a:r>
            <a:r>
              <a:rPr lang="zh-CN" altLang="en-US" dirty="0" smtClean="0"/>
              <a:t>测试准备活动完成了</a:t>
            </a:r>
            <a:r>
              <a:rPr lang="en-US" altLang="zh-CN" dirty="0" smtClean="0"/>
              <a:t>,</a:t>
            </a:r>
            <a:r>
              <a:rPr lang="zh-CN" altLang="en-US" dirty="0" smtClean="0"/>
              <a:t>测试执行活动就可以进行了。</a:t>
            </a:r>
          </a:p>
          <a:p>
            <a:r>
              <a:rPr lang="zh-CN" altLang="en-US" dirty="0" smtClean="0"/>
              <a:t>　　</a:t>
            </a:r>
            <a:r>
              <a:rPr lang="en-US" altLang="zh-CN" dirty="0" smtClean="0"/>
              <a:t>H</a:t>
            </a:r>
            <a:r>
              <a:rPr lang="zh-CN" altLang="en-US" dirty="0" smtClean="0"/>
              <a:t>模型揭示了一个原理</a:t>
            </a:r>
            <a:r>
              <a:rPr lang="en-US" altLang="zh-CN" dirty="0" smtClean="0"/>
              <a:t>:</a:t>
            </a:r>
            <a:r>
              <a:rPr lang="zh-CN" altLang="en-US" dirty="0" smtClean="0"/>
              <a:t>软件测试是一个独立的流程</a:t>
            </a:r>
            <a:r>
              <a:rPr lang="en-US" altLang="zh-CN" dirty="0" smtClean="0"/>
              <a:t>,</a:t>
            </a:r>
            <a:r>
              <a:rPr lang="zh-CN" altLang="en-US" dirty="0" smtClean="0"/>
              <a:t>贯穿产品整个生命周期</a:t>
            </a:r>
            <a:r>
              <a:rPr lang="en-US" altLang="zh-CN" dirty="0" smtClean="0"/>
              <a:t>,</a:t>
            </a:r>
            <a:r>
              <a:rPr lang="zh-CN" altLang="en-US" dirty="0" smtClean="0"/>
              <a:t>与其他流程并发地进行。</a:t>
            </a:r>
            <a:r>
              <a:rPr lang="en-US" altLang="zh-CN" dirty="0" smtClean="0"/>
              <a:t>H</a:t>
            </a:r>
            <a:r>
              <a:rPr lang="zh-CN" altLang="en-US" dirty="0" smtClean="0"/>
              <a:t>模型指出软件测试要尽早准备</a:t>
            </a:r>
            <a:r>
              <a:rPr lang="en-US" altLang="zh-CN" dirty="0" smtClean="0"/>
              <a:t>, </a:t>
            </a:r>
            <a:r>
              <a:rPr lang="zh-CN" altLang="en-US" dirty="0" smtClean="0"/>
              <a:t>尽早执行。不同的测试活动可以是按照某个次序先后进行的</a:t>
            </a:r>
            <a:r>
              <a:rPr lang="en-US" altLang="zh-CN" dirty="0" smtClean="0"/>
              <a:t>,</a:t>
            </a:r>
            <a:r>
              <a:rPr lang="zh-CN" altLang="en-US" dirty="0" smtClean="0"/>
              <a:t>但也可能是反复的</a:t>
            </a:r>
            <a:r>
              <a:rPr lang="en-US" altLang="zh-CN" dirty="0" smtClean="0"/>
              <a:t>,</a:t>
            </a:r>
            <a:r>
              <a:rPr lang="zh-CN" altLang="en-US" dirty="0" smtClean="0"/>
              <a:t>只要某个测试达到准备就绪点</a:t>
            </a:r>
            <a:r>
              <a:rPr lang="en-US" altLang="zh-CN" dirty="0" smtClean="0"/>
              <a:t>,</a:t>
            </a:r>
            <a:r>
              <a:rPr lang="zh-CN" altLang="en-US" dirty="0" smtClean="0"/>
              <a:t>测试执行活动就可以开展</a:t>
            </a:r>
          </a:p>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16</a:t>
            </a:fld>
            <a:endParaRPr lang="zh-CN" altLang="en-US" dirty="0"/>
          </a:p>
        </p:txBody>
      </p:sp>
    </p:spTree>
    <p:extLst>
      <p:ext uri="{BB962C8B-B14F-4D97-AF65-F5344CB8AC3E}">
        <p14:creationId xmlns:p14="http://schemas.microsoft.com/office/powerpoint/2010/main" val="1528364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17</a:t>
            </a:fld>
            <a:endParaRPr lang="zh-CN" altLang="en-US" dirty="0"/>
          </a:p>
        </p:txBody>
      </p:sp>
    </p:spTree>
    <p:extLst>
      <p:ext uri="{BB962C8B-B14F-4D97-AF65-F5344CB8AC3E}">
        <p14:creationId xmlns:p14="http://schemas.microsoft.com/office/powerpoint/2010/main" val="1284455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2017/6/30</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73525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2017/6/30</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3585276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0886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600201"/>
            <a:ext cx="10972800" cy="4525963"/>
          </a:xfrm>
          <a:prstGeom prst="rect">
            <a:avLst/>
          </a:prstGeom>
        </p:spPr>
        <p:txBody>
          <a:bodyPr/>
          <a:lstStyle>
            <a:lvl1pPr>
              <a:defRPr b="1"/>
            </a:lvl1pPr>
            <a:lvl2pPr>
              <a:defRPr b="1"/>
            </a:lvl2pPr>
            <a:lvl3pPr>
              <a:defRPr b="1"/>
            </a:lvl3pPr>
            <a:lvl4pPr>
              <a:defRPr b="1"/>
            </a:lvl4pPr>
            <a:lvl5pPr>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609600" y="6356351"/>
            <a:ext cx="2844800" cy="365125"/>
          </a:xfrm>
          <a:prstGeom prst="rect">
            <a:avLst/>
          </a:prstGeom>
        </p:spPr>
        <p:txBody>
          <a:bodyPr/>
          <a:lstStyle>
            <a:lvl1pPr>
              <a:defRPr/>
            </a:lvl1pPr>
          </a:lstStyle>
          <a:p>
            <a:pPr>
              <a:defRPr/>
            </a:pPr>
            <a:fld id="{9CA3A77D-823D-48D3-A755-3744EBA39511}" type="datetimeFigureOut">
              <a:rPr lang="zh-CN" altLang="en-US"/>
              <a:pPr>
                <a:defRPr/>
              </a:pPr>
              <a:t>2017/6/30</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1043517" y="6527801"/>
            <a:ext cx="465667" cy="207963"/>
          </a:xfrm>
          <a:prstGeom prst="rect">
            <a:avLst/>
          </a:prstGeom>
        </p:spPr>
        <p:txBody>
          <a:bodyPr/>
          <a:lstStyle>
            <a:lvl1pPr>
              <a:defRPr/>
            </a:lvl1pPr>
          </a:lstStyle>
          <a:p>
            <a:pPr>
              <a:defRPr/>
            </a:pPr>
            <a:fld id="{8269E723-BC6C-4ED8-9BE1-1F179F6B24E3}" type="slidenum">
              <a:rPr lang="zh-CN" altLang="en-US"/>
              <a:pPr>
                <a:defRPr/>
              </a:pPr>
              <a:t>‹#›</a:t>
            </a:fld>
            <a:endParaRPr lang="zh-CN" altLang="en-US"/>
          </a:p>
        </p:txBody>
      </p:sp>
    </p:spTree>
    <p:extLst>
      <p:ext uri="{BB962C8B-B14F-4D97-AF65-F5344CB8AC3E}">
        <p14:creationId xmlns:p14="http://schemas.microsoft.com/office/powerpoint/2010/main" val="423217500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72365329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34479459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60046992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52249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407580313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30016948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8021440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4192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68592886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83358471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12161264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88986616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46774625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13163735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20124205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67670996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66491779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509540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68045212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47651327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2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413683509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2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51779584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2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871494906"/>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2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58813942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2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8725586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2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8275948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2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668013631"/>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409289322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3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3655877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2017/6/30</a:t>
            </a:fld>
            <a:endParaRPr lang="zh-CN"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9901794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3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30842656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32_标题和内容">
    <p:spTree>
      <p:nvGrpSpPr>
        <p:cNvPr id="1" name=""/>
        <p:cNvGrpSpPr/>
        <p:nvPr/>
      </p:nvGrpSpPr>
      <p:grpSpPr>
        <a:xfrm>
          <a:off x="0" y="0"/>
          <a:ext cx="0" cy="0"/>
          <a:chOff x="0" y="0"/>
          <a:chExt cx="0" cy="0"/>
        </a:xfrm>
      </p:grpSpPr>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133648"/>
            <a:ext cx="8301567" cy="565820"/>
          </a:xfrm>
        </p:spPr>
        <p:txBody>
          <a:bodyPr/>
          <a:lstStyle>
            <a:lvl1pPr>
              <a:defRPr lang="zh-CN" altLang="en-US" sz="3600" kern="1200" dirty="0">
                <a:solidFill>
                  <a:schemeClr val="bg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Tree>
    <p:extLst>
      <p:ext uri="{BB962C8B-B14F-4D97-AF65-F5344CB8AC3E}">
        <p14:creationId xmlns:p14="http://schemas.microsoft.com/office/powerpoint/2010/main" val="258024803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3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4384651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2017/6/30</a:t>
            </a:fld>
            <a:endParaRPr lang="zh-CN"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808949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2017/6/30</a:t>
            </a:fld>
            <a:endParaRPr lang="zh-CN"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624282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2017/6/30</a:t>
            </a:fld>
            <a:endParaRPr lang="zh-CN"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4100210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2017/6/30</a:t>
            </a:fld>
            <a:endParaRPr lang="zh-CN"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877862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2017/6/30</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57721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44">
            <a:extLst>
              <a:ext uri="{28A0092B-C50C-407E-A947-70E740481C1C}">
                <a14:useLocalDpi xmlns:a14="http://schemas.microsoft.com/office/drawing/2010/main" val="0"/>
              </a:ext>
            </a:extLst>
          </a:blip>
          <a:stretch>
            <a:fillRect/>
          </a:stretch>
        </p:blipFill>
        <p:spPr>
          <a:xfrm>
            <a:off x="0" y="800100"/>
            <a:ext cx="12192000" cy="4330700"/>
          </a:xfrm>
          <a:prstGeom prst="rect">
            <a:avLst/>
          </a:prstGeom>
        </p:spPr>
      </p:pic>
      <p:sp>
        <p:nvSpPr>
          <p:cNvPr id="3" name="Text Placeholder 2"/>
          <p:cNvSpPr>
            <a:spLocks noGrp="1"/>
          </p:cNvSpPr>
          <p:nvPr>
            <p:ph type="body" idx="1"/>
          </p:nvPr>
        </p:nvSpPr>
        <p:spPr>
          <a:xfrm>
            <a:off x="838200" y="1470024"/>
            <a:ext cx="10515600" cy="48037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pic>
        <p:nvPicPr>
          <p:cNvPr id="5" name="图片 4"/>
          <p:cNvPicPr>
            <a:picLocks noChangeAspect="1"/>
          </p:cNvPicPr>
          <p:nvPr userDrawn="1"/>
        </p:nvPicPr>
        <p:blipFill>
          <a:blip r:embed="rId45"/>
          <a:stretch>
            <a:fillRect/>
          </a:stretch>
        </p:blipFill>
        <p:spPr>
          <a:xfrm>
            <a:off x="0" y="0"/>
            <a:ext cx="12192000" cy="73451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2" name="Title Placeholder 1"/>
          <p:cNvSpPr>
            <a:spLocks noGrp="1"/>
          </p:cNvSpPr>
          <p:nvPr>
            <p:ph type="title"/>
          </p:nvPr>
        </p:nvSpPr>
        <p:spPr>
          <a:xfrm>
            <a:off x="838200" y="9525"/>
            <a:ext cx="10515600" cy="828675"/>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extLst>
      <p:ext uri="{BB962C8B-B14F-4D97-AF65-F5344CB8AC3E}">
        <p14:creationId xmlns:p14="http://schemas.microsoft.com/office/powerpoint/2010/main" val="28440776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 id="2147483727" r:id="rId29"/>
    <p:sldLayoutId id="2147483729" r:id="rId30"/>
    <p:sldLayoutId id="2147483731" r:id="rId31"/>
    <p:sldLayoutId id="2147483732" r:id="rId32"/>
    <p:sldLayoutId id="2147483733" r:id="rId33"/>
    <p:sldLayoutId id="2147483734" r:id="rId34"/>
    <p:sldLayoutId id="2147483735" r:id="rId35"/>
    <p:sldLayoutId id="2147483736" r:id="rId36"/>
    <p:sldLayoutId id="2147483737" r:id="rId37"/>
    <p:sldLayoutId id="2147483738" r:id="rId38"/>
    <p:sldLayoutId id="2147483739" r:id="rId39"/>
    <p:sldLayoutId id="2147483740" r:id="rId40"/>
    <p:sldLayoutId id="2147483741" r:id="rId41"/>
    <p:sldLayoutId id="2147483742" r:id="rId42"/>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baseline="0">
          <a:solidFill>
            <a:schemeClr val="bg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等腰三角形 58"/>
          <p:cNvSpPr/>
          <p:nvPr/>
        </p:nvSpPr>
        <p:spPr>
          <a:xfrm>
            <a:off x="3852971" y="5941340"/>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
          <p:cNvSpPr/>
          <p:nvPr/>
        </p:nvSpPr>
        <p:spPr>
          <a:xfrm>
            <a:off x="5022140" y="5375663"/>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rgbClr val="EDEEEF"/>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8"/>
          <p:cNvSpPr/>
          <p:nvPr/>
        </p:nvSpPr>
        <p:spPr>
          <a:xfrm>
            <a:off x="5241892" y="5165173"/>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34"/>
          <p:cNvSpPr/>
          <p:nvPr/>
        </p:nvSpPr>
        <p:spPr>
          <a:xfrm rot="7233140">
            <a:off x="3761347" y="5141123"/>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rgbClr val="EE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333824" y="459561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6" idx="7"/>
          </p:cNvCxnSpPr>
          <p:nvPr/>
        </p:nvCxnSpPr>
        <p:spPr>
          <a:xfrm flipV="1">
            <a:off x="3372848" y="4290821"/>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584932" y="427272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flipV="1">
            <a:off x="3867149" y="4584996"/>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30" idx="1"/>
          </p:cNvCxnSpPr>
          <p:nvPr/>
        </p:nvCxnSpPr>
        <p:spPr>
          <a:xfrm flipH="1" flipV="1">
            <a:off x="3515359" y="4917416"/>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flipV="1">
            <a:off x="3538220" y="4894557"/>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6" idx="1"/>
            <a:endCxn id="18" idx="5"/>
          </p:cNvCxnSpPr>
          <p:nvPr/>
        </p:nvCxnSpPr>
        <p:spPr>
          <a:xfrm flipH="1" flipV="1">
            <a:off x="4623956" y="4311747"/>
            <a:ext cx="588881" cy="104242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30" idx="7"/>
            <a:endCxn id="26" idx="3"/>
          </p:cNvCxnSpPr>
          <p:nvPr/>
        </p:nvCxnSpPr>
        <p:spPr>
          <a:xfrm flipV="1">
            <a:off x="3877976" y="5386499"/>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4999835" y="5918019"/>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476857" y="5153904"/>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206142" y="534747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1"/>
          <p:cNvSpPr/>
          <p:nvPr/>
        </p:nvSpPr>
        <p:spPr>
          <a:xfrm>
            <a:off x="3846920" y="6116559"/>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rgbClr val="EDEEEF"/>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832756" y="723603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58"/>
          <p:cNvSpPr/>
          <p:nvPr/>
        </p:nvSpPr>
        <p:spPr>
          <a:xfrm>
            <a:off x="3866500" y="5939814"/>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838952" y="609869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384289" y="6274857"/>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491063" y="5794987"/>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0896"/>
            <a:ext cx="12192000" cy="3530600"/>
          </a:xfrm>
          <a:prstGeom prst="rect">
            <a:avLst/>
          </a:prstGeom>
        </p:spPr>
      </p:pic>
      <p:grpSp>
        <p:nvGrpSpPr>
          <p:cNvPr id="33" name="组合 32"/>
          <p:cNvGrpSpPr/>
          <p:nvPr/>
        </p:nvGrpSpPr>
        <p:grpSpPr>
          <a:xfrm>
            <a:off x="-12700" y="1539875"/>
            <a:ext cx="12204700" cy="4019550"/>
            <a:chOff x="-12700" y="1539875"/>
            <a:chExt cx="12204700" cy="401955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3291" r="17638"/>
            <a:stretch/>
          </p:blipFill>
          <p:spPr>
            <a:xfrm>
              <a:off x="-12700" y="1539875"/>
              <a:ext cx="12204700" cy="4019550"/>
            </a:xfrm>
            <a:prstGeom prst="rect">
              <a:avLst/>
            </a:prstGeom>
          </p:spPr>
        </p:pic>
        <p:sp>
          <p:nvSpPr>
            <p:cNvPr id="4" name="矩形 3"/>
            <p:cNvSpPr/>
            <p:nvPr/>
          </p:nvSpPr>
          <p:spPr>
            <a:xfrm>
              <a:off x="2578100" y="2501900"/>
              <a:ext cx="5105400" cy="2362200"/>
            </a:xfrm>
            <a:prstGeom prst="rect">
              <a:avLst/>
            </a:prstGeom>
            <a:solidFill>
              <a:srgbClr val="206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4"/>
          <a:stretch>
            <a:fillRect/>
          </a:stretch>
        </p:blipFill>
        <p:spPr>
          <a:xfrm>
            <a:off x="10610850" y="4864100"/>
            <a:ext cx="519178" cy="152421"/>
          </a:xfrm>
          <a:prstGeom prst="rect">
            <a:avLst/>
          </a:prstGeom>
        </p:spPr>
      </p:pic>
      <p:sp>
        <p:nvSpPr>
          <p:cNvPr id="5" name="文本框 4"/>
          <p:cNvSpPr txBox="1"/>
          <p:nvPr/>
        </p:nvSpPr>
        <p:spPr>
          <a:xfrm>
            <a:off x="866492" y="2627241"/>
            <a:ext cx="5588389" cy="707886"/>
          </a:xfrm>
          <a:prstGeom prst="rect">
            <a:avLst/>
          </a:prstGeom>
          <a:noFill/>
        </p:spPr>
        <p:txBody>
          <a:bodyPr wrap="none" rtlCol="0">
            <a:spAutoFit/>
          </a:bodyPr>
          <a:lstStyle/>
          <a:p>
            <a:r>
              <a:rPr lang="zh-CN" altLang="en-US" sz="4000" b="1" dirty="0" smtClean="0">
                <a:solidFill>
                  <a:schemeClr val="bg1"/>
                </a:solidFill>
                <a:latin typeface="楷体" panose="02010609060101010101" pitchFamily="49" charset="-122"/>
                <a:ea typeface="楷体" panose="02010609060101010101" pitchFamily="49" charset="-122"/>
              </a:rPr>
              <a:t>第</a:t>
            </a:r>
            <a:r>
              <a:rPr lang="zh-CN" altLang="en-US" sz="4000" b="1" smtClean="0">
                <a:solidFill>
                  <a:schemeClr val="bg1"/>
                </a:solidFill>
                <a:latin typeface="楷体" panose="02010609060101010101" pitchFamily="49" charset="-122"/>
                <a:ea typeface="楷体" panose="02010609060101010101" pitchFamily="49" charset="-122"/>
              </a:rPr>
              <a:t>一部分 软件测试概述</a:t>
            </a:r>
            <a:endParaRPr lang="zh-CN" altLang="en-US" sz="4000" b="1" dirty="0">
              <a:solidFill>
                <a:schemeClr val="bg1"/>
              </a:solidFill>
              <a:latin typeface="楷体" panose="02010609060101010101" pitchFamily="49" charset="-122"/>
              <a:ea typeface="楷体" panose="02010609060101010101" pitchFamily="49" charset="-122"/>
            </a:endParaRPr>
          </a:p>
        </p:txBody>
      </p:sp>
      <p:sp>
        <p:nvSpPr>
          <p:cNvPr id="8" name="文本框 7"/>
          <p:cNvSpPr txBox="1"/>
          <p:nvPr/>
        </p:nvSpPr>
        <p:spPr>
          <a:xfrm>
            <a:off x="754766" y="3568994"/>
            <a:ext cx="5090427" cy="584775"/>
          </a:xfrm>
          <a:prstGeom prst="rect">
            <a:avLst/>
          </a:prstGeom>
          <a:noFill/>
        </p:spPr>
        <p:txBody>
          <a:bodyPr wrap="square" rtlCol="0">
            <a:spAutoFit/>
          </a:bodyPr>
          <a:lstStyle/>
          <a:p>
            <a:r>
              <a:rPr lang="en-US" altLang="zh-CN" sz="3200" b="1" dirty="0" smtClean="0">
                <a:solidFill>
                  <a:schemeClr val="bg1"/>
                </a:solidFill>
                <a:latin typeface="楷体" panose="02010609060101010101" pitchFamily="49" charset="-122"/>
                <a:ea typeface="楷体" panose="02010609060101010101" pitchFamily="49" charset="-122"/>
              </a:rPr>
              <a:t>1.3 </a:t>
            </a:r>
            <a:r>
              <a:rPr lang="zh-CN" altLang="en-US" sz="3200" b="1" dirty="0" smtClean="0">
                <a:solidFill>
                  <a:schemeClr val="bg1"/>
                </a:solidFill>
                <a:latin typeface="楷体" panose="02010609060101010101" pitchFamily="49" charset="-122"/>
                <a:ea typeface="楷体" panose="02010609060101010101" pitchFamily="49" charset="-122"/>
              </a:rPr>
              <a:t>软件测试模型</a:t>
            </a:r>
            <a:endParaRPr lang="zh-CN" altLang="en-US" sz="32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4502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4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
                                        </p:tgtEl>
                                        <p:attrNameLst>
                                          <p:attrName>ppt_y</p:attrName>
                                        </p:attrNameLst>
                                      </p:cBhvr>
                                      <p:tavLst>
                                        <p:tav tm="0">
                                          <p:val>
                                            <p:strVal val="#ppt_y"/>
                                          </p:val>
                                        </p:tav>
                                        <p:tav tm="100000">
                                          <p:val>
                                            <p:strVal val="#ppt_y"/>
                                          </p:val>
                                        </p:tav>
                                      </p:tavLst>
                                    </p:anim>
                                    <p:anim calcmode="lin" valueType="num">
                                      <p:cBhvr>
                                        <p:cTn id="9" dur="4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8"/>
                                        </p:tgtEl>
                                        <p:attrNameLst>
                                          <p:attrName>style.visibility</p:attrName>
                                        </p:attrNameLst>
                                      </p:cBhvr>
                                      <p:to>
                                        <p:strVal val="visible"/>
                                      </p:to>
                                    </p:set>
                                    <p:anim calcmode="lin" valueType="num">
                                      <p:cBhvr>
                                        <p:cTn id="14" dur="2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5" dur="200" fill="hold"/>
                                        <p:tgtEl>
                                          <p:spTgt spid="8"/>
                                        </p:tgtEl>
                                        <p:attrNameLst>
                                          <p:attrName>ppt_y</p:attrName>
                                        </p:attrNameLst>
                                      </p:cBhvr>
                                      <p:tavLst>
                                        <p:tav tm="0">
                                          <p:val>
                                            <p:strVal val="#ppt_y"/>
                                          </p:val>
                                        </p:tav>
                                        <p:tav tm="100000">
                                          <p:val>
                                            <p:strVal val="#ppt_y"/>
                                          </p:val>
                                        </p:tav>
                                      </p:tavLst>
                                    </p:anim>
                                    <p:anim calcmode="lin" valueType="num">
                                      <p:cBhvr>
                                        <p:cTn id="16" dur="2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7" dur="2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2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5073" y="151466"/>
            <a:ext cx="8301567" cy="565820"/>
          </a:xfrm>
        </p:spPr>
        <p:txBody>
          <a:bodyPr>
            <a:noAutofit/>
          </a:bodyPr>
          <a:lstStyle/>
          <a:p>
            <a:r>
              <a:rPr lang="en-US" altLang="zh-CN" dirty="0">
                <a:solidFill>
                  <a:schemeClr val="bg1"/>
                </a:solidFill>
                <a:latin typeface="楷体" panose="02010609060101010101" pitchFamily="49" charset="-122"/>
              </a:rPr>
              <a:t>W</a:t>
            </a:r>
            <a:r>
              <a:rPr lang="zh-CN" altLang="en-US" dirty="0">
                <a:solidFill>
                  <a:schemeClr val="bg1"/>
                </a:solidFill>
                <a:latin typeface="楷体" panose="02010609060101010101" pitchFamily="49" charset="-122"/>
              </a:rPr>
              <a:t>模型</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536" y="980728"/>
            <a:ext cx="8275804"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9578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8720" y="151466"/>
            <a:ext cx="8301567" cy="565820"/>
          </a:xfrm>
        </p:spPr>
        <p:txBody>
          <a:bodyPr>
            <a:normAutofit fontScale="90000"/>
          </a:bodyPr>
          <a:lstStyle/>
          <a:p>
            <a:r>
              <a:rPr lang="en-US" altLang="zh-CN" sz="4000" dirty="0">
                <a:solidFill>
                  <a:schemeClr val="bg1"/>
                </a:solidFill>
                <a:latin typeface="楷体" panose="02010609060101010101" pitchFamily="49" charset="-122"/>
              </a:rPr>
              <a:t>W</a:t>
            </a:r>
            <a:r>
              <a:rPr lang="zh-CN" altLang="en-US" sz="4000" dirty="0">
                <a:solidFill>
                  <a:schemeClr val="bg1"/>
                </a:solidFill>
                <a:latin typeface="楷体" panose="02010609060101010101" pitchFamily="49" charset="-122"/>
              </a:rPr>
              <a:t>模型</a:t>
            </a:r>
          </a:p>
        </p:txBody>
      </p:sp>
      <p:sp>
        <p:nvSpPr>
          <p:cNvPr id="3" name="内容占位符 2"/>
          <p:cNvSpPr>
            <a:spLocks noGrp="1"/>
          </p:cNvSpPr>
          <p:nvPr>
            <p:ph idx="1"/>
          </p:nvPr>
        </p:nvSpPr>
        <p:spPr/>
        <p:txBody>
          <a:bodyPr/>
          <a:lstStyle/>
          <a:p>
            <a:r>
              <a:rPr lang="zh-CN" altLang="en-US" dirty="0" smtClean="0"/>
              <a:t>遵循了测试开始尽量早的原则</a:t>
            </a:r>
            <a:endParaRPr lang="en-US" altLang="zh-CN" dirty="0" smtClean="0"/>
          </a:p>
          <a:p>
            <a:r>
              <a:rPr lang="zh-CN" altLang="en-US" dirty="0"/>
              <a:t>遵循</a:t>
            </a:r>
            <a:r>
              <a:rPr lang="en-US" altLang="zh-CN" dirty="0"/>
              <a:t>IEEE1012-1998《</a:t>
            </a:r>
            <a:r>
              <a:rPr lang="zh-CN" altLang="en-US" dirty="0"/>
              <a:t>软件验证与确认（</a:t>
            </a:r>
            <a:r>
              <a:rPr lang="en-US" altLang="zh-CN" dirty="0"/>
              <a:t>V&amp;V</a:t>
            </a:r>
            <a:r>
              <a:rPr lang="zh-CN" altLang="en-US" dirty="0"/>
              <a:t>）</a:t>
            </a:r>
            <a:r>
              <a:rPr lang="en-US" altLang="zh-CN" dirty="0"/>
              <a:t>》</a:t>
            </a:r>
            <a:r>
              <a:rPr lang="zh-CN" altLang="en-US" dirty="0"/>
              <a:t>的原则</a:t>
            </a:r>
            <a:r>
              <a:rPr lang="zh-CN" altLang="en-US" dirty="0" smtClean="0"/>
              <a:t>。</a:t>
            </a:r>
            <a:endParaRPr lang="en-US" altLang="zh-CN" dirty="0" smtClean="0"/>
          </a:p>
          <a:p>
            <a:r>
              <a:rPr lang="zh-CN" altLang="en-US" dirty="0" smtClean="0"/>
              <a:t>相比</a:t>
            </a:r>
            <a:r>
              <a:rPr lang="en-US" altLang="zh-CN" dirty="0" smtClean="0"/>
              <a:t>V</a:t>
            </a:r>
            <a:r>
              <a:rPr lang="zh-CN" altLang="en-US" dirty="0" smtClean="0"/>
              <a:t>模型，</a:t>
            </a:r>
            <a:r>
              <a:rPr lang="en-US" altLang="zh-CN" dirty="0" smtClean="0"/>
              <a:t>W</a:t>
            </a:r>
            <a:r>
              <a:rPr lang="zh-CN" altLang="en-US" dirty="0" smtClean="0"/>
              <a:t>模型更科学</a:t>
            </a:r>
            <a:endParaRPr lang="en-US" altLang="zh-CN" dirty="0" smtClean="0"/>
          </a:p>
          <a:p>
            <a:pPr lvl="1"/>
            <a:r>
              <a:rPr lang="zh-CN" altLang="en-US" sz="2700" dirty="0" smtClean="0"/>
              <a:t>测试伴随着整个开发过程</a:t>
            </a:r>
            <a:endParaRPr lang="en-US" altLang="zh-CN" sz="2700" dirty="0" smtClean="0"/>
          </a:p>
          <a:p>
            <a:pPr lvl="1"/>
            <a:r>
              <a:rPr lang="zh-CN" altLang="en-US" sz="2700" dirty="0" smtClean="0"/>
              <a:t>测试的对象不仅仅是程序</a:t>
            </a:r>
            <a:endParaRPr lang="zh-CN" altLang="en-US" sz="2700" dirty="0"/>
          </a:p>
        </p:txBody>
      </p:sp>
    </p:spTree>
    <p:extLst>
      <p:ext uri="{BB962C8B-B14F-4D97-AF65-F5344CB8AC3E}">
        <p14:creationId xmlns:p14="http://schemas.microsoft.com/office/powerpoint/2010/main" val="330886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4130" y="165114"/>
            <a:ext cx="8301567" cy="565820"/>
          </a:xfrm>
        </p:spPr>
        <p:txBody>
          <a:bodyPr>
            <a:noAutofit/>
          </a:bodyPr>
          <a:lstStyle/>
          <a:p>
            <a:r>
              <a:rPr lang="en-US" altLang="zh-CN" dirty="0">
                <a:solidFill>
                  <a:schemeClr val="bg1"/>
                </a:solidFill>
                <a:latin typeface="楷体" panose="02010609060101010101" pitchFamily="49" charset="-122"/>
              </a:rPr>
              <a:t>W</a:t>
            </a:r>
            <a:r>
              <a:rPr lang="zh-CN" altLang="en-US" dirty="0">
                <a:solidFill>
                  <a:schemeClr val="bg1"/>
                </a:solidFill>
                <a:latin typeface="楷体" panose="02010609060101010101" pitchFamily="49" charset="-122"/>
              </a:rPr>
              <a:t>模型</a:t>
            </a:r>
          </a:p>
        </p:txBody>
      </p:sp>
      <p:pic>
        <p:nvPicPr>
          <p:cNvPr id="3074" name="Picture 2"/>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297459" y="1052736"/>
            <a:ext cx="8542957" cy="5678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03677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2571" y="149437"/>
            <a:ext cx="8301567" cy="565820"/>
          </a:xfrm>
        </p:spPr>
        <p:txBody>
          <a:bodyPr>
            <a:noAutofit/>
          </a:bodyPr>
          <a:lstStyle/>
          <a:p>
            <a:r>
              <a:rPr lang="en-US" altLang="zh-CN" dirty="0">
                <a:solidFill>
                  <a:schemeClr val="bg1"/>
                </a:solidFill>
                <a:latin typeface="楷体" panose="02010609060101010101" pitchFamily="49" charset="-122"/>
              </a:rPr>
              <a:t>W</a:t>
            </a:r>
            <a:r>
              <a:rPr lang="zh-CN" altLang="en-US" dirty="0">
                <a:solidFill>
                  <a:schemeClr val="bg1"/>
                </a:solidFill>
                <a:latin typeface="楷体" panose="02010609060101010101" pitchFamily="49" charset="-122"/>
              </a:rPr>
              <a:t>模型</a:t>
            </a:r>
          </a:p>
        </p:txBody>
      </p:sp>
      <p:sp>
        <p:nvSpPr>
          <p:cNvPr id="3" name="内容占位符 2"/>
          <p:cNvSpPr>
            <a:spLocks noGrp="1"/>
          </p:cNvSpPr>
          <p:nvPr>
            <p:ph idx="1"/>
          </p:nvPr>
        </p:nvSpPr>
        <p:spPr/>
        <p:txBody>
          <a:bodyPr/>
          <a:lstStyle/>
          <a:p>
            <a:r>
              <a:rPr lang="en-US" altLang="zh-CN" dirty="0"/>
              <a:t>W</a:t>
            </a:r>
            <a:r>
              <a:rPr lang="zh-CN" altLang="en-US" dirty="0" smtClean="0"/>
              <a:t>模型局限性</a:t>
            </a:r>
            <a:endParaRPr lang="en-US" altLang="zh-CN" dirty="0" smtClean="0"/>
          </a:p>
          <a:p>
            <a:pPr lvl="1"/>
            <a:r>
              <a:rPr lang="en-US" altLang="zh-CN" sz="2700" dirty="0" smtClean="0"/>
              <a:t>W</a:t>
            </a:r>
            <a:r>
              <a:rPr lang="zh-CN" altLang="en-US" sz="2700" dirty="0"/>
              <a:t>模型和</a:t>
            </a:r>
            <a:r>
              <a:rPr lang="en-US" altLang="zh-CN" sz="2700" dirty="0"/>
              <a:t>V</a:t>
            </a:r>
            <a:r>
              <a:rPr lang="zh-CN" altLang="en-US" sz="2700" dirty="0"/>
              <a:t>模型都把软件的开发视为需求、设计、编码等一系列串行的活动，无法支持迭代、自发性以及变更调整。</a:t>
            </a:r>
          </a:p>
          <a:p>
            <a:endParaRPr lang="zh-CN" altLang="en-US" dirty="0"/>
          </a:p>
        </p:txBody>
      </p:sp>
    </p:spTree>
    <p:extLst>
      <p:ext uri="{BB962C8B-B14F-4D97-AF65-F5344CB8AC3E}">
        <p14:creationId xmlns:p14="http://schemas.microsoft.com/office/powerpoint/2010/main" val="280383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3186" y="124171"/>
            <a:ext cx="8301567" cy="565820"/>
          </a:xfrm>
        </p:spPr>
        <p:txBody>
          <a:bodyPr>
            <a:normAutofit fontScale="90000"/>
          </a:bodyPr>
          <a:lstStyle/>
          <a:p>
            <a:r>
              <a:rPr lang="en-US" altLang="zh-CN" sz="4000" dirty="0">
                <a:solidFill>
                  <a:schemeClr val="bg1"/>
                </a:solidFill>
                <a:latin typeface="楷体" panose="02010609060101010101" pitchFamily="49" charset="-122"/>
              </a:rPr>
              <a:t>X</a:t>
            </a:r>
            <a:r>
              <a:rPr lang="zh-CN" altLang="en-US" sz="4000" dirty="0">
                <a:solidFill>
                  <a:schemeClr val="bg1"/>
                </a:solidFill>
                <a:latin typeface="楷体" panose="02010609060101010101" pitchFamily="49" charset="-122"/>
              </a:rPr>
              <a:t>模型</a:t>
            </a:r>
          </a:p>
        </p:txBody>
      </p:sp>
      <p:sp>
        <p:nvSpPr>
          <p:cNvPr id="3" name="内容占位符 2"/>
          <p:cNvSpPr>
            <a:spLocks noGrp="1"/>
          </p:cNvSpPr>
          <p:nvPr>
            <p:ph idx="1"/>
          </p:nvPr>
        </p:nvSpPr>
        <p:spPr/>
        <p:txBody>
          <a:bodyPr/>
          <a:lstStyle/>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1052736"/>
            <a:ext cx="6912768" cy="5078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4539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5073" y="124170"/>
            <a:ext cx="8301567" cy="565820"/>
          </a:xfrm>
        </p:spPr>
        <p:txBody>
          <a:bodyPr>
            <a:noAutofit/>
          </a:bodyPr>
          <a:lstStyle/>
          <a:p>
            <a:r>
              <a:rPr lang="en-US" altLang="zh-CN" dirty="0">
                <a:solidFill>
                  <a:schemeClr val="bg1"/>
                </a:solidFill>
                <a:latin typeface="楷体" panose="02010609060101010101" pitchFamily="49" charset="-122"/>
              </a:rPr>
              <a:t>X</a:t>
            </a:r>
            <a:r>
              <a:rPr lang="zh-CN" altLang="en-US" dirty="0">
                <a:solidFill>
                  <a:schemeClr val="bg1"/>
                </a:solidFill>
                <a:latin typeface="楷体" panose="02010609060101010101" pitchFamily="49" charset="-122"/>
              </a:rPr>
              <a:t>模型</a:t>
            </a:r>
          </a:p>
        </p:txBody>
      </p:sp>
      <p:sp>
        <p:nvSpPr>
          <p:cNvPr id="3" name="内容占位符 2"/>
          <p:cNvSpPr>
            <a:spLocks noGrp="1"/>
          </p:cNvSpPr>
          <p:nvPr>
            <p:ph idx="1"/>
          </p:nvPr>
        </p:nvSpPr>
        <p:spPr/>
        <p:txBody>
          <a:bodyPr/>
          <a:lstStyle/>
          <a:p>
            <a:r>
              <a:rPr lang="en-US" altLang="zh-CN" dirty="0" smtClean="0"/>
              <a:t>X</a:t>
            </a:r>
            <a:r>
              <a:rPr lang="zh-CN" altLang="en-US" dirty="0"/>
              <a:t>模型也是对</a:t>
            </a:r>
            <a:r>
              <a:rPr lang="en-US" altLang="zh-CN" dirty="0"/>
              <a:t>V</a:t>
            </a:r>
            <a:r>
              <a:rPr lang="zh-CN" altLang="en-US" dirty="0"/>
              <a:t>模型的改进</a:t>
            </a:r>
            <a:r>
              <a:rPr lang="en-US" altLang="zh-CN" dirty="0"/>
              <a:t>,X</a:t>
            </a:r>
            <a:r>
              <a:rPr lang="zh-CN" altLang="en-US" dirty="0"/>
              <a:t>模型提出针对单独的程序片段进行相互分离的编码和测试</a:t>
            </a:r>
            <a:r>
              <a:rPr lang="en-US" altLang="zh-CN" dirty="0"/>
              <a:t>,</a:t>
            </a:r>
            <a:r>
              <a:rPr lang="zh-CN" altLang="en-US" dirty="0"/>
              <a:t>此后通过频繁的交接</a:t>
            </a:r>
            <a:r>
              <a:rPr lang="en-US" altLang="zh-CN" dirty="0"/>
              <a:t>,</a:t>
            </a:r>
            <a:r>
              <a:rPr lang="zh-CN" altLang="en-US" dirty="0"/>
              <a:t>通过集成最终合成为可执行</a:t>
            </a:r>
            <a:r>
              <a:rPr lang="zh-CN" altLang="en-US" dirty="0" smtClean="0"/>
              <a:t>的程序</a:t>
            </a:r>
            <a:endParaRPr lang="zh-CN" altLang="en-US" dirty="0"/>
          </a:p>
        </p:txBody>
      </p:sp>
    </p:spTree>
    <p:extLst>
      <p:ext uri="{BB962C8B-B14F-4D97-AF65-F5344CB8AC3E}">
        <p14:creationId xmlns:p14="http://schemas.microsoft.com/office/powerpoint/2010/main" val="46837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069" y="161794"/>
            <a:ext cx="8301567" cy="565820"/>
          </a:xfrm>
        </p:spPr>
        <p:txBody>
          <a:bodyPr>
            <a:normAutofit fontScale="90000"/>
          </a:bodyPr>
          <a:lstStyle/>
          <a:p>
            <a:r>
              <a:rPr lang="en-US" altLang="zh-CN" sz="4000" dirty="0">
                <a:solidFill>
                  <a:schemeClr val="bg1"/>
                </a:solidFill>
                <a:latin typeface="楷体" panose="02010609060101010101" pitchFamily="49" charset="-122"/>
              </a:rPr>
              <a:t>H</a:t>
            </a:r>
            <a:r>
              <a:rPr lang="zh-CN" altLang="en-US" sz="4000" dirty="0">
                <a:solidFill>
                  <a:schemeClr val="bg1"/>
                </a:solidFill>
                <a:latin typeface="楷体" panose="02010609060101010101" pitchFamily="49" charset="-122"/>
              </a:rPr>
              <a:t>模型</a:t>
            </a:r>
          </a:p>
        </p:txBody>
      </p:sp>
      <p:pic>
        <p:nvPicPr>
          <p:cNvPr id="5122" name="Picture 2"/>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4852" t="2769" r="9042"/>
          <a:stretch/>
        </p:blipFill>
        <p:spPr bwMode="auto">
          <a:xfrm>
            <a:off x="963824" y="1408669"/>
            <a:ext cx="9743985" cy="4436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18101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solidFill>
                  <a:schemeClr val="bg1"/>
                </a:solidFill>
                <a:latin typeface="楷体" panose="02010609060101010101" pitchFamily="49" charset="-122"/>
              </a:rPr>
              <a:t>H</a:t>
            </a:r>
            <a:r>
              <a:rPr lang="zh-CN" altLang="en-US" dirty="0">
                <a:solidFill>
                  <a:schemeClr val="bg1"/>
                </a:solidFill>
                <a:latin typeface="楷体" panose="02010609060101010101" pitchFamily="49" charset="-122"/>
              </a:rPr>
              <a:t>模型</a:t>
            </a:r>
          </a:p>
        </p:txBody>
      </p:sp>
      <p:sp>
        <p:nvSpPr>
          <p:cNvPr id="3" name="内容占位符 2"/>
          <p:cNvSpPr>
            <a:spLocks noGrp="1"/>
          </p:cNvSpPr>
          <p:nvPr>
            <p:ph idx="1"/>
          </p:nvPr>
        </p:nvSpPr>
        <p:spPr>
          <a:xfrm>
            <a:off x="577792" y="1089806"/>
            <a:ext cx="10728640" cy="4641850"/>
          </a:xfrm>
        </p:spPr>
        <p:txBody>
          <a:bodyPr/>
          <a:lstStyle/>
          <a:p>
            <a:r>
              <a:rPr lang="en-US" altLang="zh-CN" dirty="0"/>
              <a:t>H</a:t>
            </a:r>
            <a:r>
              <a:rPr lang="zh-CN" altLang="en-US" dirty="0"/>
              <a:t>模型揭示了一个</a:t>
            </a:r>
            <a:r>
              <a:rPr lang="zh-CN" altLang="en-US" dirty="0" smtClean="0"/>
              <a:t>原理</a:t>
            </a:r>
            <a:endParaRPr lang="en-US" altLang="zh-CN" dirty="0" smtClean="0"/>
          </a:p>
          <a:p>
            <a:pPr lvl="1"/>
            <a:r>
              <a:rPr lang="zh-CN" altLang="en-US" sz="2700" dirty="0" smtClean="0"/>
              <a:t>软件测试</a:t>
            </a:r>
            <a:r>
              <a:rPr lang="zh-CN" altLang="en-US" sz="2700" dirty="0"/>
              <a:t>是一个独立的流程</a:t>
            </a:r>
            <a:r>
              <a:rPr lang="en-US" altLang="zh-CN" sz="2700" dirty="0"/>
              <a:t>,</a:t>
            </a:r>
            <a:r>
              <a:rPr lang="zh-CN" altLang="en-US" sz="2700" dirty="0"/>
              <a:t>贯穿产品整个生命周期</a:t>
            </a:r>
            <a:r>
              <a:rPr lang="en-US" altLang="zh-CN" sz="2700" dirty="0"/>
              <a:t>,</a:t>
            </a:r>
            <a:r>
              <a:rPr lang="zh-CN" altLang="en-US" sz="2700" dirty="0"/>
              <a:t>与其他流程并发地</a:t>
            </a:r>
            <a:r>
              <a:rPr lang="zh-CN" altLang="en-US" sz="2700" dirty="0" smtClean="0"/>
              <a:t>进行</a:t>
            </a:r>
            <a:endParaRPr lang="en-US" altLang="zh-CN" sz="2700" dirty="0" smtClean="0"/>
          </a:p>
          <a:p>
            <a:pPr lvl="1"/>
            <a:r>
              <a:rPr lang="en-US" altLang="zh-CN" sz="2700" dirty="0"/>
              <a:t>H</a:t>
            </a:r>
            <a:r>
              <a:rPr lang="zh-CN" altLang="en-US" sz="2700" dirty="0"/>
              <a:t>模型指出软件测试要尽早准备</a:t>
            </a:r>
            <a:r>
              <a:rPr lang="en-US" altLang="zh-CN" sz="2700" dirty="0"/>
              <a:t>, </a:t>
            </a:r>
            <a:r>
              <a:rPr lang="zh-CN" altLang="en-US" sz="2700" dirty="0"/>
              <a:t>尽早执行。不同的测试活动可以是按照某个次序先后进行的</a:t>
            </a:r>
            <a:r>
              <a:rPr lang="en-US" altLang="zh-CN" sz="2700" dirty="0"/>
              <a:t>,</a:t>
            </a:r>
            <a:r>
              <a:rPr lang="zh-CN" altLang="en-US" sz="2700" dirty="0"/>
              <a:t>但也可能是反复的</a:t>
            </a:r>
            <a:r>
              <a:rPr lang="en-US" altLang="zh-CN" sz="2700" dirty="0"/>
              <a:t>,</a:t>
            </a:r>
            <a:r>
              <a:rPr lang="zh-CN" altLang="en-US" sz="2700" dirty="0"/>
              <a:t>只要某个测试达到准备就绪点</a:t>
            </a:r>
            <a:r>
              <a:rPr lang="en-US" altLang="zh-CN" sz="2700" dirty="0"/>
              <a:t>,</a:t>
            </a:r>
            <a:r>
              <a:rPr lang="zh-CN" altLang="en-US" sz="2700" dirty="0"/>
              <a:t>测试执行活动就可以开展</a:t>
            </a:r>
          </a:p>
        </p:txBody>
      </p:sp>
    </p:spTree>
    <p:extLst>
      <p:ext uri="{BB962C8B-B14F-4D97-AF65-F5344CB8AC3E}">
        <p14:creationId xmlns:p14="http://schemas.microsoft.com/office/powerpoint/2010/main" val="169465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敏捷测试</a:t>
            </a:r>
            <a:endParaRPr lang="zh-CN" altLang="en-US" dirty="0"/>
          </a:p>
        </p:txBody>
      </p:sp>
      <p:sp>
        <p:nvSpPr>
          <p:cNvPr id="3" name="内容占位符 2"/>
          <p:cNvSpPr>
            <a:spLocks noGrp="1"/>
          </p:cNvSpPr>
          <p:nvPr>
            <p:ph idx="1"/>
          </p:nvPr>
        </p:nvSpPr>
        <p:spPr/>
        <p:txBody>
          <a:bodyPr/>
          <a:lstStyle/>
          <a:p>
            <a:r>
              <a:rPr lang="zh-CN" altLang="en-US" dirty="0" smtClean="0"/>
              <a:t>每个迭代版本中进行有效测试，并且每个迭代版本中包含了一整个测试过程</a:t>
            </a:r>
            <a:endParaRPr lang="en-US" altLang="zh-CN" dirty="0" smtClean="0"/>
          </a:p>
          <a:p>
            <a:r>
              <a:rPr lang="zh-CN" altLang="en-US" dirty="0" smtClean="0"/>
              <a:t>优点：</a:t>
            </a:r>
            <a:endParaRPr lang="en-US" altLang="zh-CN" dirty="0" smtClean="0"/>
          </a:p>
          <a:p>
            <a:pPr lvl="1"/>
            <a:r>
              <a:rPr lang="zh-CN" altLang="en-US" dirty="0" smtClean="0"/>
              <a:t>能够及早发现并解决问题</a:t>
            </a:r>
            <a:endParaRPr lang="en-US" altLang="zh-CN" dirty="0" smtClean="0"/>
          </a:p>
          <a:p>
            <a:pPr lvl="1"/>
            <a:r>
              <a:rPr lang="zh-CN" altLang="en-US" dirty="0" smtClean="0"/>
              <a:t>测试人员与开发人员沟通更频繁</a:t>
            </a:r>
            <a:endParaRPr lang="en-US" altLang="zh-CN" dirty="0" smtClean="0"/>
          </a:p>
          <a:p>
            <a:pPr lvl="1"/>
            <a:r>
              <a:rPr lang="zh-CN" altLang="en-US" dirty="0" smtClean="0"/>
              <a:t>开发与测试工作并行开展，整个开发和测试效率提高</a:t>
            </a:r>
            <a:endParaRPr lang="zh-CN" altLang="en-US" dirty="0"/>
          </a:p>
        </p:txBody>
      </p:sp>
    </p:spTree>
    <p:extLst>
      <p:ext uri="{BB962C8B-B14F-4D97-AF65-F5344CB8AC3E}">
        <p14:creationId xmlns:p14="http://schemas.microsoft.com/office/powerpoint/2010/main" val="591554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26" y="777922"/>
            <a:ext cx="12192000" cy="4330700"/>
          </a:xfrm>
          <a:prstGeom prst="rect">
            <a:avLst/>
          </a:prstGeom>
        </p:spPr>
      </p:pic>
      <p:sp>
        <p:nvSpPr>
          <p:cNvPr id="23" name="文本框 22"/>
          <p:cNvSpPr txBox="1"/>
          <p:nvPr/>
        </p:nvSpPr>
        <p:spPr>
          <a:xfrm>
            <a:off x="657841" y="0"/>
            <a:ext cx="1107996" cy="646331"/>
          </a:xfrm>
          <a:prstGeom prst="rect">
            <a:avLst/>
          </a:prstGeom>
          <a:noFill/>
        </p:spPr>
        <p:txBody>
          <a:bodyPr wrap="none" rtlCol="0">
            <a:spAutoFit/>
          </a:bodyPr>
          <a:lstStyle/>
          <a:p>
            <a:r>
              <a:rPr lang="zh-CN" altLang="en-US" sz="3600" b="1" dirty="0">
                <a:solidFill>
                  <a:schemeClr val="bg1"/>
                </a:solidFill>
                <a:latin typeface="楷体" panose="02010609060101010101" pitchFamily="49" charset="-122"/>
                <a:ea typeface="楷体" panose="02010609060101010101" pitchFamily="49" charset="-122"/>
              </a:rPr>
              <a:t>目录</a:t>
            </a:r>
          </a:p>
        </p:txBody>
      </p:sp>
      <p:grpSp>
        <p:nvGrpSpPr>
          <p:cNvPr id="56" name="Group 238"/>
          <p:cNvGrpSpPr>
            <a:grpSpLocks/>
          </p:cNvGrpSpPr>
          <p:nvPr/>
        </p:nvGrpSpPr>
        <p:grpSpPr bwMode="auto">
          <a:xfrm>
            <a:off x="2903990" y="1516763"/>
            <a:ext cx="5105400" cy="555625"/>
            <a:chOff x="1248" y="2640"/>
            <a:chExt cx="3216" cy="350"/>
          </a:xfrm>
        </p:grpSpPr>
        <p:sp>
          <p:nvSpPr>
            <p:cNvPr id="5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5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0" name="Text Box 242"/>
            <p:cNvSpPr txBox="1">
              <a:spLocks noChangeArrowheads="1"/>
            </p:cNvSpPr>
            <p:nvPr/>
          </p:nvSpPr>
          <p:spPr bwMode="gray">
            <a:xfrm>
              <a:off x="1287" y="2654"/>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1</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1" name="Group 238"/>
          <p:cNvGrpSpPr>
            <a:grpSpLocks/>
          </p:cNvGrpSpPr>
          <p:nvPr/>
        </p:nvGrpSpPr>
        <p:grpSpPr bwMode="auto">
          <a:xfrm>
            <a:off x="2844057" y="2185160"/>
            <a:ext cx="5105400" cy="619128"/>
            <a:chOff x="1248" y="2600"/>
            <a:chExt cx="3216" cy="390"/>
          </a:xfrm>
        </p:grpSpPr>
        <p:sp>
          <p:nvSpPr>
            <p:cNvPr id="62"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3"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4" name="Text Box 241"/>
            <p:cNvSpPr txBox="1">
              <a:spLocks noChangeArrowheads="1"/>
            </p:cNvSpPr>
            <p:nvPr/>
          </p:nvSpPr>
          <p:spPr bwMode="gray">
            <a:xfrm>
              <a:off x="1769" y="2619"/>
              <a:ext cx="234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CN" altLang="en-US" sz="2800" b="1" dirty="0">
                  <a:latin typeface="楷体" pitchFamily="49" charset="-122"/>
                  <a:ea typeface="楷体" pitchFamily="49" charset="-122"/>
                </a:rPr>
                <a:t>软件测试模型</a:t>
              </a:r>
              <a:r>
                <a:rPr lang="en-US" altLang="zh-CN" sz="2800" b="1" dirty="0">
                  <a:latin typeface="Times New Roman" panose="02020603050405020304" pitchFamily="18" charset="0"/>
                  <a:ea typeface="楷体" pitchFamily="49" charset="-122"/>
                  <a:cs typeface="Times New Roman" panose="02020603050405020304" pitchFamily="18" charset="0"/>
                </a:rPr>
                <a:t>V</a:t>
              </a:r>
              <a:r>
                <a:rPr lang="zh-CN" altLang="en-US" sz="2800" b="1" dirty="0">
                  <a:latin typeface="Times New Roman" panose="02020603050405020304" pitchFamily="18" charset="0"/>
                  <a:ea typeface="楷体" pitchFamily="49" charset="-122"/>
                  <a:cs typeface="Times New Roman" panose="02020603050405020304" pitchFamily="18" charset="0"/>
                </a:rPr>
                <a:t> </a:t>
              </a:r>
              <a:r>
                <a:rPr lang="en-US" altLang="zh-CN" sz="2800" b="1" dirty="0">
                  <a:latin typeface="Times New Roman" panose="02020603050405020304" pitchFamily="18" charset="0"/>
                  <a:ea typeface="楷体" pitchFamily="49" charset="-122"/>
                  <a:cs typeface="Times New Roman" panose="02020603050405020304" pitchFamily="18" charset="0"/>
                </a:rPr>
                <a:t>W X H</a:t>
              </a:r>
            </a:p>
          </p:txBody>
        </p:sp>
        <p:sp>
          <p:nvSpPr>
            <p:cNvPr id="65" name="Text Box 242"/>
            <p:cNvSpPr txBox="1">
              <a:spLocks noChangeArrowheads="1"/>
            </p:cNvSpPr>
            <p:nvPr/>
          </p:nvSpPr>
          <p:spPr bwMode="gray">
            <a:xfrm>
              <a:off x="1305" y="2600"/>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2</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6" name="Group 238"/>
          <p:cNvGrpSpPr>
            <a:grpSpLocks/>
          </p:cNvGrpSpPr>
          <p:nvPr/>
        </p:nvGrpSpPr>
        <p:grpSpPr bwMode="auto">
          <a:xfrm>
            <a:off x="2774977" y="2887547"/>
            <a:ext cx="5105400" cy="682628"/>
            <a:chOff x="1248" y="2582"/>
            <a:chExt cx="3216" cy="430"/>
          </a:xfrm>
        </p:grpSpPr>
        <p:sp>
          <p:nvSpPr>
            <p:cNvPr id="6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9" name="Text Box 241"/>
            <p:cNvSpPr txBox="1">
              <a:spLocks noChangeArrowheads="1"/>
            </p:cNvSpPr>
            <p:nvPr/>
          </p:nvSpPr>
          <p:spPr bwMode="gray">
            <a:xfrm>
              <a:off x="1858" y="2682"/>
              <a:ext cx="170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defRPr/>
              </a:pPr>
              <a:r>
                <a:rPr lang="zh-CN" altLang="en-US" sz="2800" b="1" dirty="0">
                  <a:solidFill>
                    <a:srgbClr val="FF0000"/>
                  </a:solidFill>
                  <a:latin typeface="楷体" pitchFamily="49" charset="-122"/>
                  <a:ea typeface="楷体" pitchFamily="49" charset="-122"/>
                </a:rPr>
                <a:t>本讲小结与要求</a:t>
              </a:r>
              <a:endParaRPr lang="en-US" altLang="zh-CN" sz="2800" b="1" dirty="0">
                <a:solidFill>
                  <a:srgbClr val="FF0000"/>
                </a:solidFill>
                <a:latin typeface="楷体" pitchFamily="49" charset="-122"/>
                <a:ea typeface="楷体" pitchFamily="49" charset="-122"/>
              </a:endParaRPr>
            </a:p>
          </p:txBody>
        </p:sp>
        <p:sp>
          <p:nvSpPr>
            <p:cNvPr id="70" name="Text Box 242"/>
            <p:cNvSpPr txBox="1">
              <a:spLocks noChangeArrowheads="1"/>
            </p:cNvSpPr>
            <p:nvPr/>
          </p:nvSpPr>
          <p:spPr bwMode="gray">
            <a:xfrm>
              <a:off x="1305" y="2582"/>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3</a:t>
              </a:r>
              <a:endParaRPr lang="en-US" altLang="zh-CN" sz="2800" b="1" dirty="0">
                <a:solidFill>
                  <a:srgbClr val="FFFFFF"/>
                </a:solidFill>
                <a:latin typeface="楷体" panose="02010609060101010101" pitchFamily="49" charset="-122"/>
                <a:ea typeface="楷体" panose="02010609060101010101" pitchFamily="49" charset="-122"/>
              </a:endParaRPr>
            </a:p>
          </p:txBody>
        </p:sp>
      </p:grpSp>
      <p:sp>
        <p:nvSpPr>
          <p:cNvPr id="81" name="Text Box 246"/>
          <p:cNvSpPr txBox="1">
            <a:spLocks noChangeArrowheads="1"/>
          </p:cNvSpPr>
          <p:nvPr/>
        </p:nvSpPr>
        <p:spPr bwMode="gray">
          <a:xfrm>
            <a:off x="3696215" y="1471731"/>
            <a:ext cx="3601689" cy="523220"/>
          </a:xfrm>
          <a:prstGeom prst="rect">
            <a:avLst/>
          </a:prstGeom>
          <a:noFill/>
          <a:ln w="9525" algn="ctr">
            <a:noFill/>
            <a:miter lim="800000"/>
            <a:headEnd/>
            <a:tailEnd/>
          </a:ln>
        </p:spPr>
        <p:txBody>
          <a:bodyPr wrap="square">
            <a:spAutoFit/>
          </a:bodyPr>
          <a:lstStyle/>
          <a:p>
            <a:pPr>
              <a:defRPr/>
            </a:pPr>
            <a:r>
              <a:rPr lang="zh-CN" altLang="en-US" sz="2800" b="1" dirty="0" smtClean="0">
                <a:solidFill>
                  <a:schemeClr val="tx1">
                    <a:lumMod val="10000"/>
                  </a:schemeClr>
                </a:solidFill>
                <a:latin typeface="楷体" pitchFamily="49" charset="-122"/>
                <a:ea typeface="楷体" pitchFamily="49" charset="-122"/>
              </a:rPr>
              <a:t>软件测试模型</a:t>
            </a:r>
            <a:endParaRPr lang="en-US" altLang="zh-CN" sz="2800" b="1" dirty="0">
              <a:solidFill>
                <a:schemeClr val="tx1">
                  <a:lumMod val="10000"/>
                </a:schemeClr>
              </a:solidFill>
              <a:latin typeface="楷体" pitchFamily="49" charset="-122"/>
              <a:ea typeface="楷体" pitchFamily="49" charset="-122"/>
            </a:endParaRPr>
          </a:p>
        </p:txBody>
      </p:sp>
    </p:spTree>
    <p:extLst>
      <p:ext uri="{BB962C8B-B14F-4D97-AF65-F5344CB8AC3E}">
        <p14:creationId xmlns:p14="http://schemas.microsoft.com/office/powerpoint/2010/main" val="11176768"/>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内容</a:t>
            </a:r>
            <a:r>
              <a:rPr lang="zh-CN" altLang="en-US" dirty="0"/>
              <a:t>回顾</a:t>
            </a:r>
          </a:p>
        </p:txBody>
      </p:sp>
      <p:sp>
        <p:nvSpPr>
          <p:cNvPr id="3" name="内容占位符 2"/>
          <p:cNvSpPr>
            <a:spLocks noGrp="1"/>
          </p:cNvSpPr>
          <p:nvPr>
            <p:ph sz="half" idx="1"/>
          </p:nvPr>
        </p:nvSpPr>
        <p:spPr>
          <a:xfrm>
            <a:off x="769962" y="1261455"/>
            <a:ext cx="10629900" cy="5353097"/>
          </a:xfrm>
        </p:spPr>
        <p:txBody>
          <a:bodyPr>
            <a:normAutofit fontScale="70000" lnSpcReduction="20000"/>
          </a:bodyPr>
          <a:lstStyle/>
          <a:p>
            <a:r>
              <a:rPr lang="zh-CN" altLang="en-US" sz="3600" dirty="0" smtClean="0"/>
              <a:t>软件产品的投入</a:t>
            </a:r>
            <a:endParaRPr lang="en-US" altLang="zh-CN" sz="3600" dirty="0" smtClean="0"/>
          </a:p>
          <a:p>
            <a:r>
              <a:rPr lang="zh-CN" altLang="en-US" sz="3600" dirty="0" smtClean="0"/>
              <a:t>软件产品的构成</a:t>
            </a:r>
            <a:endParaRPr lang="en-US" altLang="zh-CN" sz="3600" dirty="0" smtClean="0"/>
          </a:p>
          <a:p>
            <a:r>
              <a:rPr lang="zh-CN" altLang="en-US" sz="3600" dirty="0" smtClean="0"/>
              <a:t>软件产品项目组成员</a:t>
            </a:r>
            <a:endParaRPr lang="en-US" altLang="zh-CN" sz="3600" dirty="0" smtClean="0"/>
          </a:p>
          <a:p>
            <a:r>
              <a:rPr lang="zh-CN" altLang="en-US" sz="3600" dirty="0" smtClean="0"/>
              <a:t>软件开发模型</a:t>
            </a:r>
            <a:endParaRPr lang="en-US" altLang="zh-CN" sz="3600" dirty="0" smtClean="0"/>
          </a:p>
          <a:p>
            <a:pPr lvl="1"/>
            <a:r>
              <a:rPr lang="zh-CN" altLang="en-US" sz="3500" dirty="0" smtClean="0"/>
              <a:t>大爆炸模型</a:t>
            </a:r>
            <a:endParaRPr lang="en-US" altLang="zh-CN" sz="3500" dirty="0" smtClean="0"/>
          </a:p>
          <a:p>
            <a:pPr lvl="1"/>
            <a:r>
              <a:rPr lang="zh-CN" altLang="en-US" sz="3500" dirty="0"/>
              <a:t>边</a:t>
            </a:r>
            <a:r>
              <a:rPr lang="zh-CN" altLang="en-US" sz="3500" dirty="0" smtClean="0"/>
              <a:t>写边改模型</a:t>
            </a:r>
            <a:endParaRPr lang="en-US" altLang="zh-CN" sz="3500" dirty="0" smtClean="0"/>
          </a:p>
          <a:p>
            <a:pPr lvl="1"/>
            <a:r>
              <a:rPr lang="zh-CN" altLang="en-US" sz="3500" dirty="0" smtClean="0"/>
              <a:t>瀑布模型</a:t>
            </a:r>
            <a:endParaRPr lang="en-US" altLang="zh-CN" sz="3500" dirty="0" smtClean="0"/>
          </a:p>
          <a:p>
            <a:pPr lvl="1"/>
            <a:r>
              <a:rPr lang="zh-CN" altLang="en-US" sz="3500" dirty="0" smtClean="0"/>
              <a:t>螺旋模型</a:t>
            </a:r>
            <a:endParaRPr lang="en-US" altLang="zh-CN" sz="3500" dirty="0" smtClean="0"/>
          </a:p>
          <a:p>
            <a:pPr lvl="1"/>
            <a:r>
              <a:rPr lang="zh-CN" altLang="en-US" sz="3500" dirty="0" smtClean="0"/>
              <a:t>敏捷开发模型</a:t>
            </a:r>
            <a:endParaRPr lang="zh-CN" altLang="en-US" sz="3500" dirty="0"/>
          </a:p>
        </p:txBody>
      </p:sp>
    </p:spTree>
    <p:extLst>
      <p:ext uri="{BB962C8B-B14F-4D97-AF65-F5344CB8AC3E}">
        <p14:creationId xmlns:p14="http://schemas.microsoft.com/office/powerpoint/2010/main" val="119991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3186" y="110522"/>
            <a:ext cx="8301567" cy="565820"/>
          </a:xfrm>
        </p:spPr>
        <p:txBody>
          <a:bodyPr>
            <a:normAutofit fontScale="90000"/>
          </a:bodyPr>
          <a:lstStyle/>
          <a:p>
            <a:r>
              <a:rPr lang="zh-CN" altLang="en-US" sz="4000" dirty="0">
                <a:solidFill>
                  <a:schemeClr val="bg1"/>
                </a:solidFill>
                <a:latin typeface="楷体" panose="02010609060101010101" pitchFamily="49" charset="-122"/>
              </a:rPr>
              <a:t>本节小结</a:t>
            </a:r>
          </a:p>
        </p:txBody>
      </p:sp>
      <p:sp>
        <p:nvSpPr>
          <p:cNvPr id="3" name="内容占位符 2"/>
          <p:cNvSpPr>
            <a:spLocks noGrp="1"/>
          </p:cNvSpPr>
          <p:nvPr>
            <p:ph idx="1"/>
          </p:nvPr>
        </p:nvSpPr>
        <p:spPr/>
        <p:txBody>
          <a:bodyPr>
            <a:normAutofit lnSpcReduction="10000"/>
          </a:bodyPr>
          <a:lstStyle/>
          <a:p>
            <a:r>
              <a:rPr lang="zh-CN" altLang="en-US" dirty="0" smtClean="0"/>
              <a:t>软件测试模型概念</a:t>
            </a:r>
            <a:endParaRPr lang="en-US" altLang="zh-CN" dirty="0" smtClean="0"/>
          </a:p>
          <a:p>
            <a:r>
              <a:rPr lang="zh-CN" altLang="en-US" dirty="0" smtClean="0"/>
              <a:t>软件测试模型分类</a:t>
            </a:r>
            <a:endParaRPr lang="en-US" altLang="zh-CN" dirty="0" smtClean="0"/>
          </a:p>
          <a:p>
            <a:pPr lvl="1"/>
            <a:r>
              <a:rPr lang="en-US" altLang="zh-CN" sz="2700" dirty="0" smtClean="0"/>
              <a:t>V</a:t>
            </a:r>
            <a:r>
              <a:rPr lang="zh-CN" altLang="en-US" sz="2700" dirty="0" smtClean="0"/>
              <a:t>模型</a:t>
            </a:r>
            <a:endParaRPr lang="en-US" altLang="zh-CN" sz="2700" dirty="0" smtClean="0"/>
          </a:p>
          <a:p>
            <a:pPr lvl="1"/>
            <a:r>
              <a:rPr lang="en-US" altLang="zh-CN" sz="2700" dirty="0" smtClean="0"/>
              <a:t>W</a:t>
            </a:r>
            <a:r>
              <a:rPr lang="zh-CN" altLang="en-US" sz="2700" dirty="0" smtClean="0"/>
              <a:t>模型</a:t>
            </a:r>
            <a:endParaRPr lang="en-US" altLang="zh-CN" sz="2700" dirty="0" smtClean="0"/>
          </a:p>
          <a:p>
            <a:pPr lvl="1"/>
            <a:r>
              <a:rPr lang="en-US" altLang="zh-CN" sz="2700" dirty="0" smtClean="0"/>
              <a:t>X</a:t>
            </a:r>
            <a:r>
              <a:rPr lang="zh-CN" altLang="en-US" sz="2700" dirty="0" smtClean="0"/>
              <a:t>模型</a:t>
            </a:r>
            <a:endParaRPr lang="en-US" altLang="zh-CN" sz="2700" dirty="0" smtClean="0"/>
          </a:p>
          <a:p>
            <a:pPr lvl="1"/>
            <a:r>
              <a:rPr lang="en-US" altLang="zh-CN" sz="2700" dirty="0" smtClean="0"/>
              <a:t>H</a:t>
            </a:r>
            <a:r>
              <a:rPr lang="zh-CN" altLang="en-US" sz="2700" dirty="0" smtClean="0"/>
              <a:t>模型</a:t>
            </a:r>
            <a:endParaRPr lang="en-US" altLang="zh-CN" sz="2700" dirty="0" smtClean="0"/>
          </a:p>
          <a:p>
            <a:pPr lvl="1"/>
            <a:r>
              <a:rPr lang="zh-CN" altLang="en-US" sz="2700" dirty="0" smtClean="0"/>
              <a:t>敏捷测试</a:t>
            </a:r>
            <a:endParaRPr lang="zh-CN" altLang="en-US" sz="2700" dirty="0"/>
          </a:p>
        </p:txBody>
      </p:sp>
    </p:spTree>
    <p:extLst>
      <p:ext uri="{BB962C8B-B14F-4D97-AF65-F5344CB8AC3E}">
        <p14:creationId xmlns:p14="http://schemas.microsoft.com/office/powerpoint/2010/main" val="35071882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015087" y="2881400"/>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68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6"/>
          <p:cNvSpPr>
            <a:spLocks noChangeArrowheads="1"/>
          </p:cNvSpPr>
          <p:nvPr/>
        </p:nvSpPr>
        <p:spPr bwMode="auto">
          <a:xfrm>
            <a:off x="1101187" y="1282408"/>
            <a:ext cx="8916269" cy="4896544"/>
          </a:xfrm>
          <a:prstGeom prst="roundRect">
            <a:avLst>
              <a:gd name="adj" fmla="val 16667"/>
            </a:avLst>
          </a:prstGeom>
          <a:noFill/>
          <a:ln w="28575">
            <a:solidFill>
              <a:srgbClr val="C0C0C0"/>
            </a:solidFill>
            <a:prstDash val="sysDot"/>
            <a:round/>
            <a:headEnd/>
            <a:tailEnd/>
          </a:ln>
        </p:spPr>
        <p:txBody>
          <a:bodyPr wrap="none" anchor="ctr"/>
          <a:lstStyle/>
          <a:p>
            <a:pPr>
              <a:lnSpc>
                <a:spcPct val="130000"/>
              </a:lnSpc>
              <a:buClr>
                <a:srgbClr val="92D050"/>
              </a:buClr>
              <a:defRPr/>
            </a:pPr>
            <a:endParaRPr lang="en-US" altLang="zh-CN" sz="2800" b="1" dirty="0">
              <a:solidFill>
                <a:schemeClr val="tx1">
                  <a:lumMod val="10000"/>
                </a:schemeClr>
              </a:solidFill>
              <a:latin typeface="楷体" pitchFamily="49" charset="-122"/>
              <a:ea typeface="楷体" pitchFamily="49" charset="-122"/>
            </a:endParaRPr>
          </a:p>
        </p:txBody>
      </p:sp>
      <p:sp>
        <p:nvSpPr>
          <p:cNvPr id="3" name="标题 2"/>
          <p:cNvSpPr>
            <a:spLocks noGrp="1"/>
          </p:cNvSpPr>
          <p:nvPr>
            <p:ph type="title"/>
          </p:nvPr>
        </p:nvSpPr>
        <p:spPr/>
        <p:txBody>
          <a:bodyPr/>
          <a:lstStyle/>
          <a:p>
            <a:r>
              <a:rPr lang="zh-CN" altLang="en-US" dirty="0" smtClean="0"/>
              <a:t>本节教学目标</a:t>
            </a:r>
            <a:endParaRPr lang="zh-CN" altLang="en-US" dirty="0"/>
          </a:p>
        </p:txBody>
      </p:sp>
      <p:sp>
        <p:nvSpPr>
          <p:cNvPr id="4" name="内容占位符 3"/>
          <p:cNvSpPr>
            <a:spLocks noGrp="1"/>
          </p:cNvSpPr>
          <p:nvPr>
            <p:ph sz="half" idx="1"/>
          </p:nvPr>
        </p:nvSpPr>
        <p:spPr>
          <a:xfrm>
            <a:off x="1132393" y="1690619"/>
            <a:ext cx="10629900" cy="4351338"/>
          </a:xfrm>
        </p:spPr>
        <p:txBody>
          <a:bodyPr/>
          <a:lstStyle/>
          <a:p>
            <a:pPr>
              <a:lnSpc>
                <a:spcPct val="150000"/>
              </a:lnSpc>
              <a:buClr>
                <a:schemeClr val="accent4"/>
              </a:buClr>
              <a:defRPr/>
            </a:pPr>
            <a:r>
              <a:rPr lang="zh-CN" altLang="en-US" dirty="0" smtClean="0"/>
              <a:t>了解软件测试模型的定义</a:t>
            </a:r>
            <a:endParaRPr lang="en-US" altLang="zh-CN" dirty="0"/>
          </a:p>
          <a:p>
            <a:pPr>
              <a:lnSpc>
                <a:spcPct val="150000"/>
              </a:lnSpc>
              <a:buClr>
                <a:schemeClr val="accent4"/>
              </a:buClr>
              <a:defRPr/>
            </a:pPr>
            <a:r>
              <a:rPr lang="zh-CN" altLang="en-US" dirty="0" smtClean="0"/>
              <a:t>掌握</a:t>
            </a:r>
            <a:r>
              <a:rPr lang="en-US" altLang="zh-CN" dirty="0" smtClean="0"/>
              <a:t>V</a:t>
            </a:r>
            <a:r>
              <a:rPr lang="zh-CN" altLang="en-US" dirty="0" smtClean="0"/>
              <a:t>模型和</a:t>
            </a:r>
            <a:r>
              <a:rPr lang="en-US" altLang="zh-CN" dirty="0" smtClean="0"/>
              <a:t>W</a:t>
            </a:r>
            <a:r>
              <a:rPr lang="zh-CN" altLang="en-US" dirty="0" smtClean="0"/>
              <a:t>模型</a:t>
            </a:r>
            <a:endParaRPr lang="en-US" altLang="zh-CN" dirty="0" smtClean="0"/>
          </a:p>
          <a:p>
            <a:pPr>
              <a:lnSpc>
                <a:spcPct val="150000"/>
              </a:lnSpc>
              <a:buClr>
                <a:schemeClr val="accent4"/>
              </a:buClr>
              <a:defRPr/>
            </a:pPr>
            <a:r>
              <a:rPr lang="zh-CN" altLang="en-US" dirty="0" smtClean="0"/>
              <a:t>了解</a:t>
            </a:r>
            <a:r>
              <a:rPr lang="en-US" altLang="zh-CN" dirty="0" smtClean="0"/>
              <a:t>H</a:t>
            </a:r>
            <a:r>
              <a:rPr lang="zh-CN" altLang="en-US" dirty="0" smtClean="0"/>
              <a:t>模型和</a:t>
            </a:r>
            <a:r>
              <a:rPr lang="en-US" altLang="zh-CN" dirty="0" smtClean="0"/>
              <a:t>X</a:t>
            </a:r>
            <a:r>
              <a:rPr lang="zh-CN" altLang="en-US" dirty="0" smtClean="0"/>
              <a:t>模型</a:t>
            </a:r>
            <a:endParaRPr lang="en-US" altLang="zh-CN" dirty="0" smtClean="0"/>
          </a:p>
          <a:p>
            <a:pPr>
              <a:lnSpc>
                <a:spcPct val="150000"/>
              </a:lnSpc>
              <a:buClr>
                <a:schemeClr val="accent4"/>
              </a:buClr>
              <a:defRPr/>
            </a:pPr>
            <a:r>
              <a:rPr lang="zh-CN" altLang="en-US" dirty="0" smtClean="0">
                <a:solidFill>
                  <a:srgbClr val="FF0000"/>
                </a:solidFill>
              </a:rPr>
              <a:t>重</a:t>
            </a:r>
            <a:r>
              <a:rPr lang="zh-CN" altLang="en-US" dirty="0">
                <a:solidFill>
                  <a:srgbClr val="FF0000"/>
                </a:solidFill>
              </a:rPr>
              <a:t>难点</a:t>
            </a:r>
            <a:r>
              <a:rPr lang="zh-CN" altLang="en-US" dirty="0" smtClean="0">
                <a:solidFill>
                  <a:srgbClr val="FF0000"/>
                </a:solidFill>
              </a:rPr>
              <a:t>：软件测试</a:t>
            </a:r>
            <a:r>
              <a:rPr lang="en-US" altLang="zh-CN" dirty="0" smtClean="0">
                <a:solidFill>
                  <a:srgbClr val="FF0000"/>
                </a:solidFill>
              </a:rPr>
              <a:t>V</a:t>
            </a:r>
            <a:r>
              <a:rPr lang="zh-CN" altLang="en-US" dirty="0" smtClean="0">
                <a:solidFill>
                  <a:srgbClr val="FF0000"/>
                </a:solidFill>
              </a:rPr>
              <a:t>模型和</a:t>
            </a:r>
            <a:r>
              <a:rPr lang="en-US" altLang="zh-CN" dirty="0" smtClean="0">
                <a:solidFill>
                  <a:srgbClr val="FF0000"/>
                </a:solidFill>
              </a:rPr>
              <a:t>W</a:t>
            </a:r>
            <a:r>
              <a:rPr lang="zh-CN" altLang="en-US" dirty="0" smtClean="0">
                <a:solidFill>
                  <a:srgbClr val="FF0000"/>
                </a:solidFill>
              </a:rPr>
              <a:t>模型</a:t>
            </a:r>
            <a:endParaRPr lang="en-US" altLang="zh-CN" dirty="0"/>
          </a:p>
          <a:p>
            <a:pPr>
              <a:buClr>
                <a:schemeClr val="accent4"/>
              </a:buClr>
            </a:pPr>
            <a:endParaRPr lang="zh-CN" altLang="en-US" dirty="0"/>
          </a:p>
        </p:txBody>
      </p:sp>
    </p:spTree>
    <p:extLst>
      <p:ext uri="{BB962C8B-B14F-4D97-AF65-F5344CB8AC3E}">
        <p14:creationId xmlns:p14="http://schemas.microsoft.com/office/powerpoint/2010/main" val="159795755"/>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6979"/>
            <a:ext cx="12192000" cy="4330700"/>
          </a:xfrm>
          <a:prstGeom prst="rect">
            <a:avLst/>
          </a:prstGeom>
        </p:spPr>
      </p:pic>
      <p:sp>
        <p:nvSpPr>
          <p:cNvPr id="23" name="文本框 22"/>
          <p:cNvSpPr txBox="1"/>
          <p:nvPr/>
        </p:nvSpPr>
        <p:spPr>
          <a:xfrm>
            <a:off x="616898" y="0"/>
            <a:ext cx="1107996" cy="646331"/>
          </a:xfrm>
          <a:prstGeom prst="rect">
            <a:avLst/>
          </a:prstGeom>
          <a:noFill/>
        </p:spPr>
        <p:txBody>
          <a:bodyPr wrap="none" rtlCol="0">
            <a:spAutoFit/>
          </a:bodyPr>
          <a:lstStyle/>
          <a:p>
            <a:r>
              <a:rPr lang="zh-CN" altLang="en-US" sz="3600" b="1" dirty="0" smtClean="0">
                <a:solidFill>
                  <a:schemeClr val="bg1"/>
                </a:solidFill>
                <a:latin typeface="楷体" panose="02010609060101010101" pitchFamily="49" charset="-122"/>
                <a:ea typeface="楷体" panose="02010609060101010101" pitchFamily="49" charset="-122"/>
              </a:rPr>
              <a:t>目录</a:t>
            </a:r>
            <a:endParaRPr lang="zh-CN" altLang="en-US" sz="3600" b="1" dirty="0">
              <a:solidFill>
                <a:schemeClr val="bg1"/>
              </a:solidFill>
              <a:latin typeface="楷体" panose="02010609060101010101" pitchFamily="49" charset="-122"/>
              <a:ea typeface="楷体" panose="02010609060101010101" pitchFamily="49" charset="-122"/>
            </a:endParaRPr>
          </a:p>
        </p:txBody>
      </p:sp>
      <p:grpSp>
        <p:nvGrpSpPr>
          <p:cNvPr id="56" name="Group 238"/>
          <p:cNvGrpSpPr>
            <a:grpSpLocks/>
          </p:cNvGrpSpPr>
          <p:nvPr/>
        </p:nvGrpSpPr>
        <p:grpSpPr bwMode="auto">
          <a:xfrm>
            <a:off x="2903990" y="1516763"/>
            <a:ext cx="5105400" cy="555625"/>
            <a:chOff x="1248" y="2640"/>
            <a:chExt cx="3216" cy="350"/>
          </a:xfrm>
        </p:grpSpPr>
        <p:sp>
          <p:nvSpPr>
            <p:cNvPr id="5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5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0" name="Text Box 242"/>
            <p:cNvSpPr txBox="1">
              <a:spLocks noChangeArrowheads="1"/>
            </p:cNvSpPr>
            <p:nvPr/>
          </p:nvSpPr>
          <p:spPr bwMode="gray">
            <a:xfrm>
              <a:off x="1287" y="2654"/>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1</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1" name="Group 238"/>
          <p:cNvGrpSpPr>
            <a:grpSpLocks/>
          </p:cNvGrpSpPr>
          <p:nvPr/>
        </p:nvGrpSpPr>
        <p:grpSpPr bwMode="auto">
          <a:xfrm>
            <a:off x="2844057" y="2185160"/>
            <a:ext cx="5105400" cy="619128"/>
            <a:chOff x="1248" y="2600"/>
            <a:chExt cx="3216" cy="390"/>
          </a:xfrm>
        </p:grpSpPr>
        <p:sp>
          <p:nvSpPr>
            <p:cNvPr id="62"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3"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4" name="Text Box 241"/>
            <p:cNvSpPr txBox="1">
              <a:spLocks noChangeArrowheads="1"/>
            </p:cNvSpPr>
            <p:nvPr/>
          </p:nvSpPr>
          <p:spPr bwMode="gray">
            <a:xfrm>
              <a:off x="1769" y="2619"/>
              <a:ext cx="234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CN" altLang="en-US" sz="2800" b="1" dirty="0">
                  <a:latin typeface="楷体" pitchFamily="49" charset="-122"/>
                  <a:ea typeface="楷体" pitchFamily="49" charset="-122"/>
                </a:rPr>
                <a:t>软件测试模型</a:t>
              </a:r>
              <a:r>
                <a:rPr lang="en-US" altLang="zh-CN" sz="2800" b="1" dirty="0">
                  <a:latin typeface="Times New Roman" panose="02020603050405020304" pitchFamily="18" charset="0"/>
                  <a:ea typeface="楷体" pitchFamily="49" charset="-122"/>
                  <a:cs typeface="Times New Roman" panose="02020603050405020304" pitchFamily="18" charset="0"/>
                </a:rPr>
                <a:t>V</a:t>
              </a:r>
              <a:r>
                <a:rPr lang="zh-CN" altLang="en-US" sz="2800" b="1" dirty="0">
                  <a:latin typeface="Times New Roman" panose="02020603050405020304" pitchFamily="18" charset="0"/>
                  <a:ea typeface="楷体" pitchFamily="49" charset="-122"/>
                  <a:cs typeface="Times New Roman" panose="02020603050405020304" pitchFamily="18" charset="0"/>
                </a:rPr>
                <a:t> </a:t>
              </a:r>
              <a:r>
                <a:rPr lang="en-US" altLang="zh-CN" sz="2800" b="1" dirty="0">
                  <a:latin typeface="Times New Roman" panose="02020603050405020304" pitchFamily="18" charset="0"/>
                  <a:ea typeface="楷体" pitchFamily="49" charset="-122"/>
                  <a:cs typeface="Times New Roman" panose="02020603050405020304" pitchFamily="18" charset="0"/>
                </a:rPr>
                <a:t>W X H</a:t>
              </a:r>
            </a:p>
          </p:txBody>
        </p:sp>
        <p:sp>
          <p:nvSpPr>
            <p:cNvPr id="65" name="Text Box 242"/>
            <p:cNvSpPr txBox="1">
              <a:spLocks noChangeArrowheads="1"/>
            </p:cNvSpPr>
            <p:nvPr/>
          </p:nvSpPr>
          <p:spPr bwMode="gray">
            <a:xfrm>
              <a:off x="1305" y="2600"/>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2</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6" name="Group 238"/>
          <p:cNvGrpSpPr>
            <a:grpSpLocks/>
          </p:cNvGrpSpPr>
          <p:nvPr/>
        </p:nvGrpSpPr>
        <p:grpSpPr bwMode="auto">
          <a:xfrm>
            <a:off x="2774977" y="2887547"/>
            <a:ext cx="5105400" cy="682628"/>
            <a:chOff x="1248" y="2582"/>
            <a:chExt cx="3216" cy="430"/>
          </a:xfrm>
        </p:grpSpPr>
        <p:sp>
          <p:nvSpPr>
            <p:cNvPr id="6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9" name="Text Box 241"/>
            <p:cNvSpPr txBox="1">
              <a:spLocks noChangeArrowheads="1"/>
            </p:cNvSpPr>
            <p:nvPr/>
          </p:nvSpPr>
          <p:spPr bwMode="gray">
            <a:xfrm>
              <a:off x="1858" y="2682"/>
              <a:ext cx="170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defRPr/>
              </a:pPr>
              <a:r>
                <a:rPr lang="zh-CN" altLang="en-US" sz="2800" b="1" dirty="0">
                  <a:solidFill>
                    <a:schemeClr val="tx1">
                      <a:lumMod val="10000"/>
                    </a:schemeClr>
                  </a:solidFill>
                  <a:latin typeface="楷体" pitchFamily="49" charset="-122"/>
                  <a:ea typeface="楷体" pitchFamily="49" charset="-122"/>
                </a:rPr>
                <a:t>本讲小结与要求</a:t>
              </a:r>
              <a:endParaRPr lang="en-US" altLang="zh-CN" sz="2800" b="1" dirty="0">
                <a:solidFill>
                  <a:schemeClr val="tx1">
                    <a:lumMod val="10000"/>
                  </a:schemeClr>
                </a:solidFill>
                <a:latin typeface="楷体" pitchFamily="49" charset="-122"/>
                <a:ea typeface="楷体" pitchFamily="49" charset="-122"/>
              </a:endParaRPr>
            </a:p>
          </p:txBody>
        </p:sp>
        <p:sp>
          <p:nvSpPr>
            <p:cNvPr id="70" name="Text Box 242"/>
            <p:cNvSpPr txBox="1">
              <a:spLocks noChangeArrowheads="1"/>
            </p:cNvSpPr>
            <p:nvPr/>
          </p:nvSpPr>
          <p:spPr bwMode="gray">
            <a:xfrm>
              <a:off x="1305" y="2582"/>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3</a:t>
              </a:r>
              <a:endParaRPr lang="en-US" altLang="zh-CN" sz="2800" b="1" dirty="0">
                <a:solidFill>
                  <a:srgbClr val="FFFFFF"/>
                </a:solidFill>
                <a:latin typeface="楷体" panose="02010609060101010101" pitchFamily="49" charset="-122"/>
                <a:ea typeface="楷体" panose="02010609060101010101" pitchFamily="49" charset="-122"/>
              </a:endParaRPr>
            </a:p>
          </p:txBody>
        </p:sp>
      </p:grpSp>
      <p:sp>
        <p:nvSpPr>
          <p:cNvPr id="80" name="Text Box 242"/>
          <p:cNvSpPr txBox="1">
            <a:spLocks noChangeArrowheads="1"/>
          </p:cNvSpPr>
          <p:nvPr/>
        </p:nvSpPr>
        <p:spPr bwMode="gray">
          <a:xfrm>
            <a:off x="2853994" y="4291096"/>
            <a:ext cx="365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5</a:t>
            </a:r>
            <a:endParaRPr lang="en-US" altLang="zh-CN" sz="2800" b="1" dirty="0">
              <a:solidFill>
                <a:srgbClr val="FFFFFF"/>
              </a:solidFill>
              <a:latin typeface="楷体" panose="02010609060101010101" pitchFamily="49" charset="-122"/>
              <a:ea typeface="楷体" panose="02010609060101010101" pitchFamily="49" charset="-122"/>
            </a:endParaRPr>
          </a:p>
        </p:txBody>
      </p:sp>
      <p:sp>
        <p:nvSpPr>
          <p:cNvPr id="81" name="Text Box 246"/>
          <p:cNvSpPr txBox="1">
            <a:spLocks noChangeArrowheads="1"/>
          </p:cNvSpPr>
          <p:nvPr/>
        </p:nvSpPr>
        <p:spPr bwMode="gray">
          <a:xfrm>
            <a:off x="3696215" y="1471731"/>
            <a:ext cx="3601689" cy="523220"/>
          </a:xfrm>
          <a:prstGeom prst="rect">
            <a:avLst/>
          </a:prstGeom>
          <a:noFill/>
          <a:ln w="9525" algn="ctr">
            <a:noFill/>
            <a:miter lim="800000"/>
            <a:headEnd/>
            <a:tailEnd/>
          </a:ln>
        </p:spPr>
        <p:txBody>
          <a:bodyPr wrap="square">
            <a:spAutoFit/>
          </a:bodyPr>
          <a:lstStyle/>
          <a:p>
            <a:pPr>
              <a:defRPr/>
            </a:pPr>
            <a:r>
              <a:rPr lang="zh-CN" altLang="en-US" sz="2800" b="1" dirty="0" smtClean="0">
                <a:solidFill>
                  <a:schemeClr val="tx1">
                    <a:lumMod val="10000"/>
                  </a:schemeClr>
                </a:solidFill>
                <a:latin typeface="楷体" pitchFamily="49" charset="-122"/>
                <a:ea typeface="楷体" pitchFamily="49" charset="-122"/>
              </a:rPr>
              <a:t>软件测试模型</a:t>
            </a:r>
            <a:endParaRPr lang="en-US" altLang="zh-CN" sz="2800" b="1" dirty="0">
              <a:solidFill>
                <a:schemeClr val="tx1">
                  <a:lumMod val="10000"/>
                </a:schemeClr>
              </a:solidFill>
              <a:latin typeface="楷体" pitchFamily="49" charset="-122"/>
              <a:ea typeface="楷体" pitchFamily="49" charset="-122"/>
            </a:endParaRPr>
          </a:p>
        </p:txBody>
      </p:sp>
    </p:spTree>
    <p:extLst>
      <p:ext uri="{BB962C8B-B14F-4D97-AF65-F5344CB8AC3E}">
        <p14:creationId xmlns:p14="http://schemas.microsoft.com/office/powerpoint/2010/main" val="29216556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81"/>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3186" y="165114"/>
            <a:ext cx="8301567" cy="565820"/>
          </a:xfrm>
        </p:spPr>
        <p:txBody>
          <a:bodyPr>
            <a:noAutofit/>
          </a:bodyPr>
          <a:lstStyle/>
          <a:p>
            <a:r>
              <a:rPr lang="zh-CN" altLang="en-US" dirty="0">
                <a:solidFill>
                  <a:schemeClr val="bg1"/>
                </a:solidFill>
                <a:latin typeface="楷体" panose="02010609060101010101" pitchFamily="49" charset="-122"/>
              </a:rPr>
              <a:t>什么是软件测试模型</a:t>
            </a:r>
          </a:p>
        </p:txBody>
      </p:sp>
      <p:sp>
        <p:nvSpPr>
          <p:cNvPr id="3" name="内容占位符 2"/>
          <p:cNvSpPr>
            <a:spLocks noGrp="1"/>
          </p:cNvSpPr>
          <p:nvPr>
            <p:ph idx="1"/>
          </p:nvPr>
        </p:nvSpPr>
        <p:spPr/>
        <p:txBody>
          <a:bodyPr>
            <a:normAutofit lnSpcReduction="10000"/>
          </a:bodyPr>
          <a:lstStyle/>
          <a:p>
            <a:r>
              <a:rPr lang="zh-CN" altLang="en-US" dirty="0" smtClean="0"/>
              <a:t>回顾软件开发模型</a:t>
            </a:r>
            <a:endParaRPr lang="en-US" altLang="zh-CN" dirty="0" smtClean="0"/>
          </a:p>
          <a:p>
            <a:pPr lvl="1"/>
            <a:r>
              <a:rPr lang="zh-CN" altLang="en-US" sz="2700" dirty="0" smtClean="0"/>
              <a:t>软件开发的全部过程、活动、任务和管理的结果框架。它给出了软件开发活动各阶段之间的关系。能够清晰、直观地表达软件开发全过程</a:t>
            </a:r>
            <a:endParaRPr lang="en-US" altLang="zh-CN" sz="2700" dirty="0" smtClean="0"/>
          </a:p>
          <a:p>
            <a:r>
              <a:rPr lang="zh-CN" altLang="en-US" dirty="0" smtClean="0"/>
              <a:t>软件测试模型</a:t>
            </a:r>
            <a:endParaRPr lang="en-US" altLang="zh-CN" dirty="0" smtClean="0"/>
          </a:p>
          <a:p>
            <a:pPr lvl="1"/>
            <a:r>
              <a:rPr lang="zh-CN" altLang="en-US" sz="2700" dirty="0" smtClean="0"/>
              <a:t>将测试活动进行抽象，明确了测试与开发的关系，是测试管理的重要参考依据</a:t>
            </a:r>
            <a:endParaRPr lang="zh-CN" altLang="en-US" sz="2700" dirty="0"/>
          </a:p>
        </p:txBody>
      </p:sp>
    </p:spTree>
    <p:extLst>
      <p:ext uri="{BB962C8B-B14F-4D97-AF65-F5344CB8AC3E}">
        <p14:creationId xmlns:p14="http://schemas.microsoft.com/office/powerpoint/2010/main" val="395821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6979"/>
            <a:ext cx="12192000" cy="4330700"/>
          </a:xfrm>
          <a:prstGeom prst="rect">
            <a:avLst/>
          </a:prstGeom>
        </p:spPr>
      </p:pic>
      <p:sp>
        <p:nvSpPr>
          <p:cNvPr id="23" name="文本框 22"/>
          <p:cNvSpPr txBox="1"/>
          <p:nvPr/>
        </p:nvSpPr>
        <p:spPr>
          <a:xfrm>
            <a:off x="616898" y="0"/>
            <a:ext cx="1107996" cy="646331"/>
          </a:xfrm>
          <a:prstGeom prst="rect">
            <a:avLst/>
          </a:prstGeom>
          <a:noFill/>
        </p:spPr>
        <p:txBody>
          <a:bodyPr wrap="none" rtlCol="0">
            <a:spAutoFit/>
          </a:bodyPr>
          <a:lstStyle/>
          <a:p>
            <a:r>
              <a:rPr lang="zh-CN" altLang="en-US" sz="3600" b="1" dirty="0">
                <a:solidFill>
                  <a:schemeClr val="bg1"/>
                </a:solidFill>
                <a:latin typeface="楷体" panose="02010609060101010101" pitchFamily="49" charset="-122"/>
                <a:ea typeface="楷体" panose="02010609060101010101" pitchFamily="49" charset="-122"/>
              </a:rPr>
              <a:t>目录</a:t>
            </a:r>
          </a:p>
        </p:txBody>
      </p:sp>
      <p:grpSp>
        <p:nvGrpSpPr>
          <p:cNvPr id="56" name="Group 238"/>
          <p:cNvGrpSpPr>
            <a:grpSpLocks/>
          </p:cNvGrpSpPr>
          <p:nvPr/>
        </p:nvGrpSpPr>
        <p:grpSpPr bwMode="auto">
          <a:xfrm>
            <a:off x="2903990" y="1516763"/>
            <a:ext cx="5105400" cy="555625"/>
            <a:chOff x="1248" y="2640"/>
            <a:chExt cx="3216" cy="350"/>
          </a:xfrm>
        </p:grpSpPr>
        <p:sp>
          <p:nvSpPr>
            <p:cNvPr id="5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5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0" name="Text Box 242"/>
            <p:cNvSpPr txBox="1">
              <a:spLocks noChangeArrowheads="1"/>
            </p:cNvSpPr>
            <p:nvPr/>
          </p:nvSpPr>
          <p:spPr bwMode="gray">
            <a:xfrm>
              <a:off x="1287" y="2654"/>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1</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1" name="Group 238"/>
          <p:cNvGrpSpPr>
            <a:grpSpLocks/>
          </p:cNvGrpSpPr>
          <p:nvPr/>
        </p:nvGrpSpPr>
        <p:grpSpPr bwMode="auto">
          <a:xfrm>
            <a:off x="2844057" y="2185160"/>
            <a:ext cx="5105400" cy="619128"/>
            <a:chOff x="1248" y="2600"/>
            <a:chExt cx="3216" cy="390"/>
          </a:xfrm>
        </p:grpSpPr>
        <p:sp>
          <p:nvSpPr>
            <p:cNvPr id="62"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3"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4" name="Text Box 241"/>
            <p:cNvSpPr txBox="1">
              <a:spLocks noChangeArrowheads="1"/>
            </p:cNvSpPr>
            <p:nvPr/>
          </p:nvSpPr>
          <p:spPr bwMode="gray">
            <a:xfrm>
              <a:off x="1769" y="2619"/>
              <a:ext cx="234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CN" altLang="en-US" sz="2800" b="1" dirty="0">
                  <a:solidFill>
                    <a:srgbClr val="FF0000"/>
                  </a:solidFill>
                  <a:latin typeface="楷体" pitchFamily="49" charset="-122"/>
                  <a:ea typeface="楷体" pitchFamily="49" charset="-122"/>
                </a:rPr>
                <a:t>软件测试模型</a:t>
              </a:r>
              <a:r>
                <a:rPr lang="en-US" altLang="zh-CN" sz="2800" b="1" dirty="0">
                  <a:solidFill>
                    <a:srgbClr val="FF0000"/>
                  </a:solidFill>
                  <a:latin typeface="Times New Roman" panose="02020603050405020304" pitchFamily="18" charset="0"/>
                  <a:ea typeface="楷体" pitchFamily="49" charset="-122"/>
                  <a:cs typeface="Times New Roman" panose="02020603050405020304" pitchFamily="18" charset="0"/>
                </a:rPr>
                <a:t>V</a:t>
              </a:r>
              <a:r>
                <a:rPr lang="zh-CN" altLang="en-US" sz="2800" b="1" dirty="0">
                  <a:solidFill>
                    <a:srgbClr val="FF0000"/>
                  </a:solidFill>
                  <a:latin typeface="Times New Roman" panose="02020603050405020304" pitchFamily="18" charset="0"/>
                  <a:ea typeface="楷体" pitchFamily="49" charset="-122"/>
                  <a:cs typeface="Times New Roman" panose="02020603050405020304" pitchFamily="18" charset="0"/>
                </a:rPr>
                <a:t> </a:t>
              </a:r>
              <a:r>
                <a:rPr lang="en-US" altLang="zh-CN" sz="2800" b="1" dirty="0">
                  <a:solidFill>
                    <a:srgbClr val="FF0000"/>
                  </a:solidFill>
                  <a:latin typeface="Times New Roman" panose="02020603050405020304" pitchFamily="18" charset="0"/>
                  <a:ea typeface="楷体" pitchFamily="49" charset="-122"/>
                  <a:cs typeface="Times New Roman" panose="02020603050405020304" pitchFamily="18" charset="0"/>
                </a:rPr>
                <a:t>W X H</a:t>
              </a:r>
            </a:p>
          </p:txBody>
        </p:sp>
        <p:sp>
          <p:nvSpPr>
            <p:cNvPr id="65" name="Text Box 242"/>
            <p:cNvSpPr txBox="1">
              <a:spLocks noChangeArrowheads="1"/>
            </p:cNvSpPr>
            <p:nvPr/>
          </p:nvSpPr>
          <p:spPr bwMode="gray">
            <a:xfrm>
              <a:off x="1305" y="2600"/>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2</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6" name="Group 238"/>
          <p:cNvGrpSpPr>
            <a:grpSpLocks/>
          </p:cNvGrpSpPr>
          <p:nvPr/>
        </p:nvGrpSpPr>
        <p:grpSpPr bwMode="auto">
          <a:xfrm>
            <a:off x="2774977" y="2887547"/>
            <a:ext cx="5105400" cy="682628"/>
            <a:chOff x="1248" y="2582"/>
            <a:chExt cx="3216" cy="430"/>
          </a:xfrm>
        </p:grpSpPr>
        <p:sp>
          <p:nvSpPr>
            <p:cNvPr id="6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9" name="Text Box 241"/>
            <p:cNvSpPr txBox="1">
              <a:spLocks noChangeArrowheads="1"/>
            </p:cNvSpPr>
            <p:nvPr/>
          </p:nvSpPr>
          <p:spPr bwMode="gray">
            <a:xfrm>
              <a:off x="1858" y="2682"/>
              <a:ext cx="170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defRPr/>
              </a:pPr>
              <a:r>
                <a:rPr lang="zh-CN" altLang="en-US" sz="2800" b="1" dirty="0">
                  <a:solidFill>
                    <a:schemeClr val="tx1">
                      <a:lumMod val="10000"/>
                    </a:schemeClr>
                  </a:solidFill>
                  <a:latin typeface="楷体" pitchFamily="49" charset="-122"/>
                  <a:ea typeface="楷体" pitchFamily="49" charset="-122"/>
                </a:rPr>
                <a:t>本讲小结与要求</a:t>
              </a:r>
              <a:endParaRPr lang="en-US" altLang="zh-CN" sz="2800" b="1" dirty="0">
                <a:solidFill>
                  <a:schemeClr val="tx1">
                    <a:lumMod val="10000"/>
                  </a:schemeClr>
                </a:solidFill>
                <a:latin typeface="楷体" pitchFamily="49" charset="-122"/>
                <a:ea typeface="楷体" pitchFamily="49" charset="-122"/>
              </a:endParaRPr>
            </a:p>
          </p:txBody>
        </p:sp>
        <p:sp>
          <p:nvSpPr>
            <p:cNvPr id="70" name="Text Box 242"/>
            <p:cNvSpPr txBox="1">
              <a:spLocks noChangeArrowheads="1"/>
            </p:cNvSpPr>
            <p:nvPr/>
          </p:nvSpPr>
          <p:spPr bwMode="gray">
            <a:xfrm>
              <a:off x="1305" y="2582"/>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3</a:t>
              </a:r>
              <a:endParaRPr lang="en-US" altLang="zh-CN" sz="2800" b="1" dirty="0">
                <a:solidFill>
                  <a:srgbClr val="FFFFFF"/>
                </a:solidFill>
                <a:latin typeface="楷体" panose="02010609060101010101" pitchFamily="49" charset="-122"/>
                <a:ea typeface="楷体" panose="02010609060101010101" pitchFamily="49" charset="-122"/>
              </a:endParaRPr>
            </a:p>
          </p:txBody>
        </p:sp>
      </p:grpSp>
      <p:sp>
        <p:nvSpPr>
          <p:cNvPr id="80" name="Text Box 242"/>
          <p:cNvSpPr txBox="1">
            <a:spLocks noChangeArrowheads="1"/>
          </p:cNvSpPr>
          <p:nvPr/>
        </p:nvSpPr>
        <p:spPr bwMode="gray">
          <a:xfrm>
            <a:off x="2853994" y="4291096"/>
            <a:ext cx="365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5</a:t>
            </a:r>
            <a:endParaRPr lang="en-US" altLang="zh-CN" sz="2800" b="1" dirty="0">
              <a:solidFill>
                <a:srgbClr val="FFFFFF"/>
              </a:solidFill>
              <a:latin typeface="楷体" panose="02010609060101010101" pitchFamily="49" charset="-122"/>
              <a:ea typeface="楷体" panose="02010609060101010101" pitchFamily="49" charset="-122"/>
            </a:endParaRPr>
          </a:p>
        </p:txBody>
      </p:sp>
      <p:sp>
        <p:nvSpPr>
          <p:cNvPr id="81" name="Text Box 246"/>
          <p:cNvSpPr txBox="1">
            <a:spLocks noChangeArrowheads="1"/>
          </p:cNvSpPr>
          <p:nvPr/>
        </p:nvSpPr>
        <p:spPr bwMode="gray">
          <a:xfrm>
            <a:off x="3696215" y="1471731"/>
            <a:ext cx="3601689" cy="523220"/>
          </a:xfrm>
          <a:prstGeom prst="rect">
            <a:avLst/>
          </a:prstGeom>
          <a:noFill/>
          <a:ln w="9525" algn="ctr">
            <a:noFill/>
            <a:miter lim="800000"/>
            <a:headEnd/>
            <a:tailEnd/>
          </a:ln>
        </p:spPr>
        <p:txBody>
          <a:bodyPr wrap="square">
            <a:spAutoFit/>
          </a:bodyPr>
          <a:lstStyle/>
          <a:p>
            <a:pPr>
              <a:defRPr/>
            </a:pPr>
            <a:r>
              <a:rPr lang="zh-CN" altLang="en-US" sz="2800" b="1" dirty="0" smtClean="0">
                <a:solidFill>
                  <a:schemeClr val="tx1">
                    <a:lumMod val="10000"/>
                  </a:schemeClr>
                </a:solidFill>
                <a:latin typeface="楷体" pitchFamily="49" charset="-122"/>
                <a:ea typeface="楷体" pitchFamily="49" charset="-122"/>
              </a:rPr>
              <a:t>软件测试模型</a:t>
            </a:r>
            <a:endParaRPr lang="en-US" altLang="zh-CN" sz="2800" b="1" dirty="0">
              <a:solidFill>
                <a:schemeClr val="tx1">
                  <a:lumMod val="10000"/>
                </a:schemeClr>
              </a:solidFill>
              <a:latin typeface="楷体" pitchFamily="49" charset="-122"/>
              <a:ea typeface="楷体" pitchFamily="49" charset="-122"/>
            </a:endParaRPr>
          </a:p>
        </p:txBody>
      </p:sp>
    </p:spTree>
    <p:extLst>
      <p:ext uri="{BB962C8B-B14F-4D97-AF65-F5344CB8AC3E}">
        <p14:creationId xmlns:p14="http://schemas.microsoft.com/office/powerpoint/2010/main" val="4248641666"/>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1425" y="151464"/>
            <a:ext cx="8301567" cy="565820"/>
          </a:xfrm>
        </p:spPr>
        <p:txBody>
          <a:bodyPr>
            <a:noAutofit/>
          </a:bodyPr>
          <a:lstStyle/>
          <a:p>
            <a:r>
              <a:rPr lang="zh-CN" altLang="en-US" dirty="0">
                <a:solidFill>
                  <a:schemeClr val="bg1"/>
                </a:solidFill>
                <a:latin typeface="楷体" panose="02010609060101010101" pitchFamily="49" charset="-122"/>
              </a:rPr>
              <a:t>软件测试模型</a:t>
            </a:r>
          </a:p>
        </p:txBody>
      </p:sp>
      <p:sp>
        <p:nvSpPr>
          <p:cNvPr id="3" name="内容占位符 2"/>
          <p:cNvSpPr>
            <a:spLocks noGrp="1"/>
          </p:cNvSpPr>
          <p:nvPr>
            <p:ph idx="1"/>
          </p:nvPr>
        </p:nvSpPr>
        <p:spPr/>
        <p:txBody>
          <a:bodyPr/>
          <a:lstStyle/>
          <a:p>
            <a:r>
              <a:rPr lang="en-US" altLang="zh-CN" dirty="0" smtClean="0"/>
              <a:t>V</a:t>
            </a:r>
            <a:r>
              <a:rPr lang="zh-CN" altLang="en-US" dirty="0" smtClean="0"/>
              <a:t>模型</a:t>
            </a:r>
            <a:endParaRPr lang="en-US" altLang="zh-CN" dirty="0" smtClean="0"/>
          </a:p>
          <a:p>
            <a:r>
              <a:rPr lang="en-US" altLang="zh-CN" dirty="0" smtClean="0"/>
              <a:t>W</a:t>
            </a:r>
            <a:r>
              <a:rPr lang="zh-CN" altLang="en-US" dirty="0" smtClean="0"/>
              <a:t>模型</a:t>
            </a:r>
            <a:endParaRPr lang="en-US" altLang="zh-CN" dirty="0" smtClean="0"/>
          </a:p>
          <a:p>
            <a:r>
              <a:rPr lang="en-US" altLang="zh-CN" dirty="0" smtClean="0"/>
              <a:t>X</a:t>
            </a:r>
            <a:r>
              <a:rPr lang="zh-CN" altLang="en-US" dirty="0" smtClean="0"/>
              <a:t>模型</a:t>
            </a:r>
            <a:endParaRPr lang="en-US" altLang="zh-CN" dirty="0" smtClean="0"/>
          </a:p>
          <a:p>
            <a:r>
              <a:rPr lang="en-US" altLang="zh-CN" dirty="0" smtClean="0"/>
              <a:t>H</a:t>
            </a:r>
            <a:r>
              <a:rPr lang="zh-CN" altLang="en-US" dirty="0" smtClean="0"/>
              <a:t>模型</a:t>
            </a:r>
            <a:endParaRPr lang="en-US" altLang="zh-CN" dirty="0" smtClean="0"/>
          </a:p>
          <a:p>
            <a:r>
              <a:rPr lang="zh-CN" altLang="en-US" dirty="0" smtClean="0"/>
              <a:t>敏捷测试</a:t>
            </a:r>
            <a:endParaRPr lang="zh-CN" altLang="en-US" dirty="0"/>
          </a:p>
        </p:txBody>
      </p:sp>
    </p:spTree>
    <p:extLst>
      <p:ext uri="{BB962C8B-B14F-4D97-AF65-F5344CB8AC3E}">
        <p14:creationId xmlns:p14="http://schemas.microsoft.com/office/powerpoint/2010/main" val="480768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5891" y="165114"/>
            <a:ext cx="8301567" cy="565820"/>
          </a:xfrm>
        </p:spPr>
        <p:txBody>
          <a:bodyPr>
            <a:noAutofit/>
          </a:bodyPr>
          <a:lstStyle/>
          <a:p>
            <a:r>
              <a:rPr lang="en-US" altLang="zh-CN" dirty="0">
                <a:solidFill>
                  <a:schemeClr val="bg1"/>
                </a:solidFill>
                <a:latin typeface="楷体" panose="02010609060101010101" pitchFamily="49" charset="-122"/>
              </a:rPr>
              <a:t>V</a:t>
            </a:r>
            <a:r>
              <a:rPr lang="zh-CN" altLang="en-US" dirty="0">
                <a:solidFill>
                  <a:schemeClr val="bg1"/>
                </a:solidFill>
                <a:latin typeface="楷体" panose="02010609060101010101" pitchFamily="49" charset="-122"/>
              </a:rPr>
              <a:t>模型</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544" y="1340768"/>
            <a:ext cx="7704856" cy="5194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0268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7777" y="178762"/>
            <a:ext cx="8301567" cy="565820"/>
          </a:xfrm>
        </p:spPr>
        <p:txBody>
          <a:bodyPr>
            <a:normAutofit fontScale="90000"/>
          </a:bodyPr>
          <a:lstStyle/>
          <a:p>
            <a:r>
              <a:rPr lang="en-US" altLang="zh-CN" sz="4000" dirty="0">
                <a:solidFill>
                  <a:schemeClr val="bg1"/>
                </a:solidFill>
                <a:latin typeface="楷体" panose="02010609060101010101" pitchFamily="49" charset="-122"/>
              </a:rPr>
              <a:t>V</a:t>
            </a:r>
            <a:r>
              <a:rPr lang="zh-CN" altLang="en-US" sz="4000" dirty="0">
                <a:solidFill>
                  <a:schemeClr val="bg1"/>
                </a:solidFill>
                <a:latin typeface="楷体" panose="02010609060101010101" pitchFamily="49" charset="-122"/>
              </a:rPr>
              <a:t>模型</a:t>
            </a:r>
          </a:p>
        </p:txBody>
      </p:sp>
      <p:sp>
        <p:nvSpPr>
          <p:cNvPr id="3" name="内容占位符 2"/>
          <p:cNvSpPr>
            <a:spLocks noGrp="1"/>
          </p:cNvSpPr>
          <p:nvPr>
            <p:ph idx="1"/>
          </p:nvPr>
        </p:nvSpPr>
        <p:spPr/>
        <p:txBody>
          <a:bodyPr/>
          <a:lstStyle/>
          <a:p>
            <a:r>
              <a:rPr lang="zh-CN" altLang="en-US" dirty="0" smtClean="0"/>
              <a:t>价值：明确</a:t>
            </a:r>
            <a:r>
              <a:rPr lang="zh-CN" altLang="en-US" dirty="0"/>
              <a:t>标明了测试过程中存在的不同级别，并且清楚地描述了这些测试阶段</a:t>
            </a:r>
          </a:p>
          <a:p>
            <a:r>
              <a:rPr lang="zh-CN" altLang="en-US" dirty="0" smtClean="0"/>
              <a:t>局限性</a:t>
            </a:r>
            <a:r>
              <a:rPr lang="zh-CN" altLang="en-US" dirty="0"/>
              <a:t>：</a:t>
            </a:r>
            <a:r>
              <a:rPr lang="zh-CN" altLang="en-US" dirty="0" smtClean="0"/>
              <a:t>把</a:t>
            </a:r>
            <a:r>
              <a:rPr lang="zh-CN" altLang="en-US" dirty="0"/>
              <a:t>测试作为编码之后的最后一个活动，需求分析等前期产生的错误直到后期的验收测试才能</a:t>
            </a:r>
            <a:r>
              <a:rPr lang="zh-CN" altLang="en-US" dirty="0" smtClean="0"/>
              <a:t>发现</a:t>
            </a:r>
            <a:r>
              <a:rPr lang="en-US" altLang="zh-CN" dirty="0"/>
              <a:t/>
            </a:r>
            <a:br>
              <a:rPr lang="en-US" altLang="zh-CN" dirty="0"/>
            </a:br>
            <a:endParaRPr lang="zh-CN" altLang="en-US" dirty="0"/>
          </a:p>
        </p:txBody>
      </p:sp>
    </p:spTree>
    <p:extLst>
      <p:ext uri="{BB962C8B-B14F-4D97-AF65-F5344CB8AC3E}">
        <p14:creationId xmlns:p14="http://schemas.microsoft.com/office/powerpoint/2010/main" val="191624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自定义 13">
      <a:dk1>
        <a:sysClr val="windowText" lastClr="000000"/>
      </a:dk1>
      <a:lt1>
        <a:sysClr val="window" lastClr="FFFFFF"/>
      </a:lt1>
      <a:dk2>
        <a:srgbClr val="44546A"/>
      </a:dk2>
      <a:lt2>
        <a:srgbClr val="E7E6E6"/>
      </a:lt2>
      <a:accent1>
        <a:srgbClr val="28282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3865</TotalTime>
  <Words>1931</Words>
  <Application>Microsoft Office PowerPoint</Application>
  <PresentationFormat>自定义</PresentationFormat>
  <Paragraphs>158</Paragraphs>
  <Slides>21</Slides>
  <Notes>8</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Theme</vt:lpstr>
      <vt:lpstr>PowerPoint 演示文稿</vt:lpstr>
      <vt:lpstr>内容回顾</vt:lpstr>
      <vt:lpstr>本节教学目标</vt:lpstr>
      <vt:lpstr>PowerPoint 演示文稿</vt:lpstr>
      <vt:lpstr>什么是软件测试模型</vt:lpstr>
      <vt:lpstr>PowerPoint 演示文稿</vt:lpstr>
      <vt:lpstr>软件测试模型</vt:lpstr>
      <vt:lpstr>V模型</vt:lpstr>
      <vt:lpstr>V模型</vt:lpstr>
      <vt:lpstr>W模型</vt:lpstr>
      <vt:lpstr>W模型</vt:lpstr>
      <vt:lpstr>W模型</vt:lpstr>
      <vt:lpstr>W模型</vt:lpstr>
      <vt:lpstr>X模型</vt:lpstr>
      <vt:lpstr>X模型</vt:lpstr>
      <vt:lpstr>H模型</vt:lpstr>
      <vt:lpstr>H模型</vt:lpstr>
      <vt:lpstr>敏捷测试</vt:lpstr>
      <vt:lpstr>PowerPoint 演示文稿</vt:lpstr>
      <vt:lpstr>本节小结</vt:lpstr>
      <vt:lpstr>PowerPoint 演示文稿</vt:lpstr>
    </vt:vector>
  </TitlesOfParts>
  <Company>P R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admin</cp:lastModifiedBy>
  <cp:revision>368</cp:revision>
  <dcterms:created xsi:type="dcterms:W3CDTF">2015-11-26T12:54:06Z</dcterms:created>
  <dcterms:modified xsi:type="dcterms:W3CDTF">2017-06-30T07:06:03Z</dcterms:modified>
</cp:coreProperties>
</file>