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62" r:id="rId2"/>
    <p:sldId id="341" r:id="rId3"/>
    <p:sldId id="360" r:id="rId4"/>
    <p:sldId id="364" r:id="rId5"/>
    <p:sldId id="365" r:id="rId6"/>
    <p:sldId id="366" r:id="rId7"/>
    <p:sldId id="367" r:id="rId8"/>
    <p:sldId id="368" r:id="rId9"/>
    <p:sldId id="369" r:id="rId10"/>
    <p:sldId id="372" r:id="rId11"/>
    <p:sldId id="371" r:id="rId12"/>
    <p:sldId id="373" r:id="rId13"/>
    <p:sldId id="374" r:id="rId14"/>
    <p:sldId id="375" r:id="rId15"/>
    <p:sldId id="376" r:id="rId16"/>
    <p:sldId id="379" r:id="rId17"/>
    <p:sldId id="385" r:id="rId18"/>
    <p:sldId id="384" r:id="rId19"/>
    <p:sldId id="380" r:id="rId20"/>
    <p:sldId id="381" r:id="rId21"/>
    <p:sldId id="382" r:id="rId22"/>
    <p:sldId id="388" r:id="rId23"/>
    <p:sldId id="383" r:id="rId24"/>
    <p:sldId id="386" r:id="rId25"/>
    <p:sldId id="387" r:id="rId26"/>
    <p:sldId id="359"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75CE"/>
    <a:srgbClr val="006ECC"/>
    <a:srgbClr val="F1F5FB"/>
    <a:srgbClr val="F2F2F2"/>
    <a:srgbClr val="03A6FF"/>
    <a:srgbClr val="DDEEFC"/>
    <a:srgbClr val="B8DBF6"/>
    <a:srgbClr val="F6F6F6"/>
    <a:srgbClr val="0073D2"/>
    <a:srgbClr val="3D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456" autoAdjust="0"/>
    <p:restoredTop sz="94414" autoAdjust="0"/>
  </p:normalViewPr>
  <p:slideViewPr>
    <p:cSldViewPr snapToGrid="0" showGuides="1">
      <p:cViewPr varScale="1">
        <p:scale>
          <a:sx n="71" d="100"/>
          <a:sy n="71" d="100"/>
        </p:scale>
        <p:origin x="-17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2017/6/30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16563.ht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baike.baidu.com/view/1659.htm" TargetMode="External"/><Relationship Id="rId4" Type="http://schemas.openxmlformats.org/officeDocument/2006/relationships/hyperlink" Target="http://baike.baidu.com/view/190611.ht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2</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172785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
                <a:srgbClr val="993300"/>
              </a:buClr>
              <a:buSzPct val="80000"/>
              <a:buFont typeface="Wingdings" pitchFamily="2" charset="2"/>
              <a:buChar char="l"/>
              <a:tabLst/>
              <a:defRPr/>
            </a:pPr>
            <a:r>
              <a:rPr lang="zh-CN" altLang="en-US" dirty="0" smtClean="0"/>
              <a:t>软件开发模型是软件开发的全部过程、活动、任务和管理的</a:t>
            </a:r>
            <a:r>
              <a:rPr lang="zh-CN" altLang="en-US" dirty="0" smtClean="0">
                <a:solidFill>
                  <a:srgbClr val="FF0000"/>
                </a:solidFill>
              </a:rPr>
              <a:t>结构框架</a:t>
            </a:r>
            <a:r>
              <a:rPr lang="zh-CN" altLang="en-US" dirty="0" smtClean="0"/>
              <a:t>。</a:t>
            </a:r>
            <a:r>
              <a:rPr lang="zh-CN" altLang="zh-CN" dirty="0" smtClean="0"/>
              <a:t>它给出了软件开发活动</a:t>
            </a:r>
            <a:r>
              <a:rPr lang="zh-CN" altLang="zh-CN" dirty="0" smtClean="0">
                <a:solidFill>
                  <a:srgbClr val="FF0000"/>
                </a:solidFill>
              </a:rPr>
              <a:t>各阶段之间的关系</a:t>
            </a:r>
            <a:r>
              <a:rPr lang="zh-CN" altLang="zh-CN" dirty="0" smtClean="0"/>
              <a:t>。</a:t>
            </a:r>
            <a:r>
              <a:rPr lang="zh-CN" altLang="en-US" dirty="0" smtClean="0"/>
              <a:t>能够</a:t>
            </a:r>
            <a:r>
              <a:rPr lang="zh-CN" altLang="en-US" sz="1200" b="1" dirty="0" smtClean="0">
                <a:latin typeface="华文中宋" pitchFamily="2" charset="-122"/>
                <a:ea typeface="华文中宋" pitchFamily="2" charset="-122"/>
              </a:rPr>
              <a:t>清晰、直观地表达软件开发全过程</a:t>
            </a:r>
            <a:endParaRPr lang="en-US" altLang="zh-CN" dirty="0" smtClean="0"/>
          </a:p>
          <a:p>
            <a:pPr eaLnBrk="1" hangingPunct="1">
              <a:buClr>
                <a:srgbClr val="993300"/>
              </a:buClr>
              <a:buSzPct val="80000"/>
              <a:buFont typeface="Wingdings" pitchFamily="2" charset="2"/>
              <a:buNone/>
            </a:pPr>
            <a:endParaRPr lang="en-US" altLang="zh-CN" dirty="0" smtClean="0"/>
          </a:p>
          <a:p>
            <a:pPr eaLnBrk="1" hangingPunct="1">
              <a:buClr>
                <a:srgbClr val="993300"/>
              </a:buClr>
              <a:buSzPct val="80000"/>
              <a:buFont typeface="Wingdings" pitchFamily="2" charset="2"/>
              <a:buNone/>
            </a:pPr>
            <a:r>
              <a:rPr lang="zh-CN" altLang="en-US" dirty="0" smtClean="0"/>
              <a:t>那类比学习，何为测试模型呢？</a:t>
            </a:r>
            <a:endParaRPr lang="en-US" altLang="zh-CN" dirty="0" smtClean="0"/>
          </a:p>
          <a:p>
            <a:pPr eaLnBrk="1" hangingPunct="1">
              <a:buClr>
                <a:srgbClr val="993300"/>
              </a:buClr>
              <a:buSzPct val="80000"/>
              <a:buFont typeface="Wingdings" pitchFamily="2" charset="2"/>
              <a:buNone/>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hlinkClick r:id="rId3" action="ppaction://hlinkfile"/>
              </a:rPr>
              <a:t>软件测试</a:t>
            </a:r>
            <a:r>
              <a:rPr lang="zh-CN" altLang="en-US" dirty="0" smtClean="0"/>
              <a:t>和</a:t>
            </a:r>
            <a:r>
              <a:rPr lang="zh-CN" altLang="en-US" dirty="0" smtClean="0">
                <a:hlinkClick r:id="rId4" action="ppaction://hlinkfile"/>
              </a:rPr>
              <a:t>软件开发</a:t>
            </a:r>
            <a:r>
              <a:rPr lang="zh-CN" altLang="en-US" dirty="0" smtClean="0"/>
              <a:t>一样，都遵循</a:t>
            </a:r>
            <a:r>
              <a:rPr lang="zh-CN" altLang="en-US" dirty="0" smtClean="0">
                <a:hlinkClick r:id="rId5" action="ppaction://hlinkfile"/>
              </a:rPr>
              <a:t>软件工程</a:t>
            </a:r>
            <a:r>
              <a:rPr lang="zh-CN" altLang="en-US" dirty="0" smtClean="0"/>
              <a:t>原理，遵循管理学原理 。测试专家通过实践总结出了很多很好的测试模型。测试模型实质是将测试活动进行了抽象，明确了测试与开发之间的关系，是测试管理的重要参考依据。</a:t>
            </a:r>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a:t>
            </a:fld>
            <a:endParaRPr lang="zh-CN" altLang="en-US" dirty="0"/>
          </a:p>
        </p:txBody>
      </p:sp>
    </p:spTree>
    <p:extLst>
      <p:ext uri="{BB962C8B-B14F-4D97-AF65-F5344CB8AC3E}">
        <p14:creationId xmlns:p14="http://schemas.microsoft.com/office/powerpoint/2010/main" val="385764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打开一个实例讲解</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13</a:t>
            </a:fld>
            <a:endParaRPr lang="zh-CN" altLang="en-US"/>
          </a:p>
        </p:txBody>
      </p:sp>
    </p:spTree>
    <p:extLst>
      <p:ext uri="{BB962C8B-B14F-4D97-AF65-F5344CB8AC3E}">
        <p14:creationId xmlns:p14="http://schemas.microsoft.com/office/powerpoint/2010/main" val="263273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26</a:t>
            </a:fld>
            <a:endParaRPr lang="zh-CN" altLang="en-US"/>
          </a:p>
        </p:txBody>
      </p:sp>
    </p:spTree>
    <p:extLst>
      <p:ext uri="{BB962C8B-B14F-4D97-AF65-F5344CB8AC3E}">
        <p14:creationId xmlns:p14="http://schemas.microsoft.com/office/powerpoint/2010/main" val="3484979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8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9CA3A77D-823D-48D3-A755-3744EBA39511}" type="datetimeFigureOut">
              <a:rPr lang="zh-CN" altLang="en-US"/>
              <a:pPr>
                <a:defRPr/>
              </a:pPr>
              <a:t>2017/6/30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1043517" y="6527801"/>
            <a:ext cx="465667" cy="207963"/>
          </a:xfrm>
          <a:prstGeom prst="rect">
            <a:avLst/>
          </a:prstGeom>
        </p:spPr>
        <p:txBody>
          <a:bodyPr/>
          <a:lstStyle>
            <a:lvl1pPr>
              <a:defRPr/>
            </a:lvl1pPr>
          </a:lstStyle>
          <a:p>
            <a:pPr>
              <a:defRPr/>
            </a:pPr>
            <a:fld id="{8269E723-BC6C-4ED8-9BE1-1F179F6B24E3}" type="slidenum">
              <a:rPr lang="zh-CN" altLang="en-US"/>
              <a:pPr>
                <a:defRPr/>
              </a:pPr>
              <a:t>‹#›</a:t>
            </a:fld>
            <a:endParaRPr lang="zh-CN" altLang="en-US"/>
          </a:p>
        </p:txBody>
      </p:sp>
    </p:spTree>
    <p:extLst>
      <p:ext uri="{BB962C8B-B14F-4D97-AF65-F5344CB8AC3E}">
        <p14:creationId xmlns:p14="http://schemas.microsoft.com/office/powerpoint/2010/main" val="42321750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236532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447945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004699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2249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0758031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01694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8021440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859288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335847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1216126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898661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4677462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1316373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20124205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767099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649177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509540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8045212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3846515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52216002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21792875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3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88713229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4118959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3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853726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7959993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3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0159162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359087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0"/>
            <a:ext cx="10515600" cy="677863"/>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957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17811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957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17811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40"/>
          <a:stretch>
            <a:fillRect/>
          </a:stretch>
        </p:blipFill>
        <p:spPr>
          <a:xfrm>
            <a:off x="0" y="0"/>
            <a:ext cx="12192000" cy="7345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图片 8"/>
          <p:cNvPicPr>
            <a:picLocks noChangeAspect="1"/>
          </p:cNvPicPr>
          <p:nvPr userDrawn="1"/>
        </p:nvPicPr>
        <p:blipFill>
          <a:blip r:embed="rId41">
            <a:extLst>
              <a:ext uri="{28A0092B-C50C-407E-A947-70E740481C1C}">
                <a14:useLocalDpi xmlns:a14="http://schemas.microsoft.com/office/drawing/2010/main" val="0"/>
              </a:ext>
            </a:extLst>
          </a:blip>
          <a:stretch>
            <a:fillRect/>
          </a:stretch>
        </p:blipFill>
        <p:spPr>
          <a:xfrm>
            <a:off x="0" y="787400"/>
            <a:ext cx="12192000" cy="4330700"/>
          </a:xfrm>
          <a:prstGeom prst="rect">
            <a:avLst/>
          </a:prstGeom>
        </p:spPr>
      </p:pic>
      <p:sp>
        <p:nvSpPr>
          <p:cNvPr id="2" name="Title Placeholder 1"/>
          <p:cNvSpPr>
            <a:spLocks noGrp="1"/>
          </p:cNvSpPr>
          <p:nvPr>
            <p:ph type="title"/>
          </p:nvPr>
        </p:nvSpPr>
        <p:spPr>
          <a:xfrm>
            <a:off x="838200" y="9525"/>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063624"/>
            <a:ext cx="10515600" cy="54768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42" r:id="rId30"/>
    <p:sldLayoutId id="2147483744" r:id="rId31"/>
    <p:sldLayoutId id="2147483745" r:id="rId32"/>
    <p:sldLayoutId id="2147483746" r:id="rId33"/>
    <p:sldLayoutId id="2147483747" r:id="rId34"/>
    <p:sldLayoutId id="2147483748" r:id="rId35"/>
    <p:sldLayoutId id="2147483749" r:id="rId36"/>
    <p:sldLayoutId id="2147483750" r:id="rId37"/>
    <p:sldLayoutId id="2147483751" r:id="rId38"/>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bg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540"/>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291" r="17638"/>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a:stretch>
            <a:fillRect/>
          </a:stretch>
        </p:blipFill>
        <p:spPr>
          <a:xfrm>
            <a:off x="10610850" y="4864100"/>
            <a:ext cx="519178" cy="152421"/>
          </a:xfrm>
          <a:prstGeom prst="rect">
            <a:avLst/>
          </a:prstGeom>
        </p:spPr>
      </p:pic>
      <p:sp>
        <p:nvSpPr>
          <p:cNvPr id="5" name="文本框 4"/>
          <p:cNvSpPr txBox="1"/>
          <p:nvPr/>
        </p:nvSpPr>
        <p:spPr>
          <a:xfrm>
            <a:off x="866492" y="2627241"/>
            <a:ext cx="5588389" cy="707886"/>
          </a:xfrm>
          <a:prstGeom prst="rect">
            <a:avLst/>
          </a:prstGeom>
          <a:noFill/>
        </p:spPr>
        <p:txBody>
          <a:bodyPr wrap="none" rtlCol="0">
            <a:spAutoFit/>
          </a:bodyPr>
          <a:lstStyle/>
          <a:p>
            <a:r>
              <a:rPr lang="zh-CN" altLang="en-US" sz="4000" b="1" dirty="0" smtClean="0">
                <a:solidFill>
                  <a:schemeClr val="bg1"/>
                </a:solidFill>
                <a:latin typeface="楷体" panose="02010609060101010101" pitchFamily="49" charset="-122"/>
                <a:ea typeface="楷体" panose="02010609060101010101" pitchFamily="49" charset="-122"/>
              </a:rPr>
              <a:t>第</a:t>
            </a:r>
            <a:r>
              <a:rPr lang="zh-CN" altLang="en-US" sz="4000" b="1" smtClean="0">
                <a:solidFill>
                  <a:schemeClr val="bg1"/>
                </a:solidFill>
                <a:latin typeface="楷体" panose="02010609060101010101" pitchFamily="49" charset="-122"/>
                <a:ea typeface="楷体" panose="02010609060101010101" pitchFamily="49" charset="-122"/>
              </a:rPr>
              <a:t>一部分 软件测试概述</a:t>
            </a:r>
            <a:endParaRPr lang="zh-CN" altLang="en-US" sz="4000" b="1" dirty="0">
              <a:solidFill>
                <a:schemeClr val="bg1"/>
              </a:solidFill>
              <a:latin typeface="楷体" panose="02010609060101010101" pitchFamily="49" charset="-122"/>
              <a:ea typeface="楷体" panose="02010609060101010101" pitchFamily="49" charset="-122"/>
            </a:endParaRPr>
          </a:p>
        </p:txBody>
      </p:sp>
      <p:sp>
        <p:nvSpPr>
          <p:cNvPr id="8" name="文本框 7"/>
          <p:cNvSpPr txBox="1"/>
          <p:nvPr/>
        </p:nvSpPr>
        <p:spPr>
          <a:xfrm>
            <a:off x="754766" y="3568994"/>
            <a:ext cx="5090427" cy="584775"/>
          </a:xfrm>
          <a:prstGeom prst="rect">
            <a:avLst/>
          </a:prstGeom>
          <a:noFill/>
        </p:spPr>
        <p:txBody>
          <a:bodyPr wrap="square" rtlCol="0">
            <a:spAutoFit/>
          </a:bodyPr>
          <a:lstStyle/>
          <a:p>
            <a:r>
              <a:rPr lang="en-US" altLang="zh-CN" sz="3200" b="1" dirty="0" smtClean="0">
                <a:solidFill>
                  <a:schemeClr val="bg1"/>
                </a:solidFill>
                <a:latin typeface="楷体" panose="02010609060101010101" pitchFamily="49" charset="-122"/>
                <a:ea typeface="楷体" panose="02010609060101010101" pitchFamily="49" charset="-122"/>
              </a:rPr>
              <a:t>1.4 </a:t>
            </a:r>
            <a:r>
              <a:rPr lang="zh-CN" altLang="en-US" sz="3200" b="1" dirty="0" smtClean="0">
                <a:solidFill>
                  <a:schemeClr val="bg1"/>
                </a:solidFill>
                <a:latin typeface="楷体" panose="02010609060101010101" pitchFamily="49" charset="-122"/>
                <a:ea typeface="楷体" panose="02010609060101010101" pitchFamily="49" charset="-122"/>
              </a:rPr>
              <a:t>软件测试的基本概念</a:t>
            </a:r>
            <a:endParaRPr lang="zh-CN" altLang="en-US" sz="32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50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4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
                                        </p:tgtEl>
                                        <p:attrNameLst>
                                          <p:attrName>ppt_y</p:attrName>
                                        </p:attrNameLst>
                                      </p:cBhvr>
                                      <p:tavLst>
                                        <p:tav tm="0">
                                          <p:val>
                                            <p:strVal val="#ppt_y"/>
                                          </p:val>
                                        </p:tav>
                                        <p:tav tm="100000">
                                          <p:val>
                                            <p:strVal val="#ppt_y"/>
                                          </p:val>
                                        </p:tav>
                                      </p:tavLst>
                                    </p:anim>
                                    <p:anim calcmode="lin" valueType="num">
                                      <p:cBhvr>
                                        <p:cTn id="9" dur="4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 calcmode="lin" valueType="num">
                                      <p:cBhvr>
                                        <p:cTn id="14"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5" dur="200" fill="hold"/>
                                        <p:tgtEl>
                                          <p:spTgt spid="8"/>
                                        </p:tgtEl>
                                        <p:attrNameLst>
                                          <p:attrName>ppt_y</p:attrName>
                                        </p:attrNameLst>
                                      </p:cBhvr>
                                      <p:tavLst>
                                        <p:tav tm="0">
                                          <p:val>
                                            <p:strVal val="#ppt_y"/>
                                          </p:val>
                                        </p:tav>
                                        <p:tav tm="100000">
                                          <p:val>
                                            <p:strVal val="#ppt_y"/>
                                          </p:val>
                                        </p:tav>
                                      </p:tavLst>
                                    </p:anim>
                                    <p:anim calcmode="lin" valueType="num">
                                      <p:cBhvr>
                                        <p:cTn id="16"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7"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4479"/>
            <a:ext cx="12192000" cy="4330700"/>
          </a:xfrm>
          <a:prstGeom prst="rect">
            <a:avLst/>
          </a:prstGeom>
        </p:spPr>
      </p:pic>
      <p:sp>
        <p:nvSpPr>
          <p:cNvPr id="23" name="文本框 22"/>
          <p:cNvSpPr txBox="1"/>
          <p:nvPr/>
        </p:nvSpPr>
        <p:spPr>
          <a:xfrm>
            <a:off x="663211" y="7206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903990" y="1516763"/>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FF0000"/>
                  </a:solidFill>
                  <a:latin typeface="楷体" pitchFamily="49" charset="-122"/>
                  <a:ea typeface="楷体" pitchFamily="49" charset="-122"/>
                </a:rPr>
                <a:t>软件测试流程</a:t>
              </a:r>
              <a:endParaRPr lang="en-US" altLang="zh-CN" sz="2800" b="1" dirty="0">
                <a:solidFill>
                  <a:srgbClr val="FF0000"/>
                </a:solidFill>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774977" y="2887547"/>
            <a:ext cx="5105400"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58" y="2682"/>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smtClean="0">
                  <a:solidFill>
                    <a:schemeClr val="tx1">
                      <a:lumMod val="10000"/>
                    </a:schemeClr>
                  </a:solidFill>
                  <a:latin typeface="楷体" pitchFamily="49" charset="-122"/>
                  <a:ea typeface="楷体" pitchFamily="49" charset="-122"/>
                </a:rPr>
                <a:t>测试基础概念</a:t>
              </a:r>
              <a:endParaRPr lang="en-US" altLang="zh-CN" sz="2800" b="1" dirty="0">
                <a:solidFill>
                  <a:schemeClr val="tx1">
                    <a:lumMod val="10000"/>
                  </a:schemeClr>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0" name="Text Box 242"/>
          <p:cNvSpPr txBox="1">
            <a:spLocks noChangeArrowheads="1"/>
          </p:cNvSpPr>
          <p:nvPr/>
        </p:nvSpPr>
        <p:spPr bwMode="gray">
          <a:xfrm>
            <a:off x="2853994" y="4291096"/>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5</a:t>
            </a:r>
            <a:endParaRPr lang="en-US" altLang="zh-CN" sz="2800" b="1" dirty="0">
              <a:solidFill>
                <a:srgbClr val="FFFFFF"/>
              </a:solidFill>
              <a:latin typeface="楷体" panose="02010609060101010101" pitchFamily="49" charset="-122"/>
              <a:ea typeface="楷体" panose="02010609060101010101" pitchFamily="49" charset="-122"/>
            </a:endParaRPr>
          </a:p>
        </p:txBody>
      </p:sp>
      <p:sp>
        <p:nvSpPr>
          <p:cNvPr id="81" name="Text Box 246"/>
          <p:cNvSpPr txBox="1">
            <a:spLocks noChangeArrowheads="1"/>
          </p:cNvSpPr>
          <p:nvPr/>
        </p:nvSpPr>
        <p:spPr bwMode="gray">
          <a:xfrm>
            <a:off x="3696215" y="1471731"/>
            <a:ext cx="360168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软件测试的原则</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426083843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a:xfrm>
            <a:off x="0" y="913271"/>
            <a:ext cx="2101755" cy="5811838"/>
          </a:xfrm>
        </p:spPr>
        <p:txBody>
          <a:bodyPr>
            <a:normAutofit/>
          </a:bodyPr>
          <a:lstStyle/>
          <a:p>
            <a:r>
              <a:rPr lang="zh-CN" altLang="en-US" dirty="0" smtClean="0">
                <a:solidFill>
                  <a:schemeClr val="tx1"/>
                </a:solidFill>
              </a:rPr>
              <a:t>软件测试流程</a:t>
            </a:r>
            <a:endParaRPr lang="zh-CN" altLang="en-US" dirty="0">
              <a:solidFill>
                <a:schemeClr val="tx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175" y="-261257"/>
            <a:ext cx="5355619" cy="7273402"/>
          </a:xfrm>
          <a:prstGeom prst="rect">
            <a:avLst/>
          </a:prstGeom>
        </p:spPr>
      </p:pic>
    </p:spTree>
    <p:extLst>
      <p:ext uri="{BB962C8B-B14F-4D97-AF65-F5344CB8AC3E}">
        <p14:creationId xmlns:p14="http://schemas.microsoft.com/office/powerpoint/2010/main" val="3054868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熟悉需求</a:t>
            </a:r>
            <a:endParaRPr lang="zh-CN" altLang="en-US" dirty="0"/>
          </a:p>
        </p:txBody>
      </p:sp>
      <p:sp>
        <p:nvSpPr>
          <p:cNvPr id="7" name="内容占位符 6"/>
          <p:cNvSpPr>
            <a:spLocks noGrp="1"/>
          </p:cNvSpPr>
          <p:nvPr>
            <p:ph sz="half" idx="1"/>
          </p:nvPr>
        </p:nvSpPr>
        <p:spPr/>
        <p:txBody>
          <a:bodyPr/>
          <a:lstStyle/>
          <a:p>
            <a:r>
              <a:rPr lang="zh-CN" altLang="en-US" dirty="0" smtClean="0"/>
              <a:t>熟悉需求的方法</a:t>
            </a:r>
            <a:endParaRPr lang="en-US" altLang="zh-CN" dirty="0" smtClean="0"/>
          </a:p>
          <a:p>
            <a:pPr lvl="1"/>
            <a:r>
              <a:rPr lang="zh-CN" altLang="en-US" dirty="0" smtClean="0"/>
              <a:t>阅读相关说明</a:t>
            </a:r>
            <a:endParaRPr lang="en-US" altLang="zh-CN" dirty="0" smtClean="0"/>
          </a:p>
          <a:p>
            <a:pPr lvl="1"/>
            <a:r>
              <a:rPr lang="zh-CN" altLang="en-US" dirty="0" smtClean="0"/>
              <a:t>阅读有关资料</a:t>
            </a:r>
            <a:endParaRPr lang="en-US" altLang="zh-CN" dirty="0" smtClean="0"/>
          </a:p>
          <a:p>
            <a:pPr lvl="1"/>
            <a:r>
              <a:rPr lang="zh-CN" altLang="en-US" dirty="0" smtClean="0"/>
              <a:t>提出疑问</a:t>
            </a:r>
            <a:endParaRPr lang="en-US" altLang="zh-CN" dirty="0" smtClean="0"/>
          </a:p>
          <a:p>
            <a:pPr lvl="1"/>
            <a:r>
              <a:rPr lang="zh-CN" altLang="en-US" dirty="0"/>
              <a:t>站</a:t>
            </a:r>
            <a:r>
              <a:rPr lang="zh-CN" altLang="en-US" dirty="0" smtClean="0"/>
              <a:t>在用户角度进行需求评审</a:t>
            </a:r>
            <a:endParaRPr lang="zh-CN" altLang="en-US" dirty="0"/>
          </a:p>
        </p:txBody>
      </p:sp>
    </p:spTree>
    <p:extLst>
      <p:ext uri="{BB962C8B-B14F-4D97-AF65-F5344CB8AC3E}">
        <p14:creationId xmlns:p14="http://schemas.microsoft.com/office/powerpoint/2010/main" val="696335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测试计划是什么</a:t>
            </a:r>
            <a:endParaRPr lang="zh-CN" altLang="en-US" dirty="0"/>
          </a:p>
        </p:txBody>
      </p:sp>
      <p:sp>
        <p:nvSpPr>
          <p:cNvPr id="3" name="内容占位符 2"/>
          <p:cNvSpPr>
            <a:spLocks noGrp="1"/>
          </p:cNvSpPr>
          <p:nvPr>
            <p:ph sz="half" idx="1"/>
          </p:nvPr>
        </p:nvSpPr>
        <p:spPr/>
        <p:txBody>
          <a:bodyPr/>
          <a:lstStyle/>
          <a:p>
            <a:r>
              <a:rPr lang="zh-CN" altLang="en-US" dirty="0"/>
              <a:t>软件测试计划就是在软件测试工作正式实施之前明确测试的对象，并且通过对</a:t>
            </a:r>
            <a:r>
              <a:rPr lang="zh-CN" altLang="en-US" dirty="0">
                <a:solidFill>
                  <a:srgbClr val="FF0000"/>
                </a:solidFill>
              </a:rPr>
              <a:t>资源</a:t>
            </a:r>
            <a:r>
              <a:rPr lang="zh-CN" altLang="en-US" dirty="0"/>
              <a:t>、</a:t>
            </a:r>
            <a:r>
              <a:rPr lang="zh-CN" altLang="en-US" dirty="0">
                <a:solidFill>
                  <a:srgbClr val="FF0000"/>
                </a:solidFill>
              </a:rPr>
              <a:t>时间</a:t>
            </a:r>
            <a:r>
              <a:rPr lang="zh-CN" altLang="en-US" dirty="0"/>
              <a:t>、</a:t>
            </a:r>
            <a:r>
              <a:rPr lang="zh-CN" altLang="en-US" dirty="0">
                <a:solidFill>
                  <a:srgbClr val="FF0000"/>
                </a:solidFill>
              </a:rPr>
              <a:t>风险</a:t>
            </a:r>
            <a:r>
              <a:rPr lang="zh-CN" altLang="en-US" dirty="0"/>
              <a:t>、</a:t>
            </a:r>
            <a:r>
              <a:rPr lang="zh-CN" altLang="en-US" dirty="0">
                <a:solidFill>
                  <a:srgbClr val="FF0000"/>
                </a:solidFill>
              </a:rPr>
              <a:t>测试范围</a:t>
            </a:r>
            <a:r>
              <a:rPr lang="zh-CN" altLang="en-US" dirty="0"/>
              <a:t>和</a:t>
            </a:r>
            <a:r>
              <a:rPr lang="zh-CN" altLang="en-US" dirty="0">
                <a:solidFill>
                  <a:srgbClr val="FF0000"/>
                </a:solidFill>
              </a:rPr>
              <a:t>预算</a:t>
            </a:r>
            <a:r>
              <a:rPr lang="zh-CN" altLang="en-US" dirty="0"/>
              <a:t>等方面的综合分析和规划，保证有效的实施软件测试。</a:t>
            </a:r>
            <a:endParaRPr lang="en-US" altLang="zh-CN" dirty="0"/>
          </a:p>
          <a:p>
            <a:endParaRPr lang="zh-CN" altLang="en-US" dirty="0"/>
          </a:p>
        </p:txBody>
      </p:sp>
      <p:pic>
        <p:nvPicPr>
          <p:cNvPr id="5" name="图片 6" descr="u=3524018319,225043732&amp;fm=0&amp;gp=38.jpg"/>
          <p:cNvPicPr>
            <a:picLocks noChangeAspect="1"/>
          </p:cNvPicPr>
          <p:nvPr/>
        </p:nvPicPr>
        <p:blipFill>
          <a:blip r:embed="rId3"/>
          <a:srcRect/>
          <a:stretch>
            <a:fillRect/>
          </a:stretch>
        </p:blipFill>
        <p:spPr bwMode="auto">
          <a:xfrm rot="482243">
            <a:off x="9437104" y="3709715"/>
            <a:ext cx="1855787" cy="2605088"/>
          </a:xfrm>
          <a:prstGeom prst="rect">
            <a:avLst/>
          </a:prstGeom>
          <a:noFill/>
          <a:ln w="9525">
            <a:noFill/>
            <a:miter lim="800000"/>
            <a:headEnd/>
            <a:tailEnd/>
          </a:ln>
        </p:spPr>
      </p:pic>
    </p:spTree>
    <p:extLst>
      <p:ext uri="{BB962C8B-B14F-4D97-AF65-F5344CB8AC3E}">
        <p14:creationId xmlns:p14="http://schemas.microsoft.com/office/powerpoint/2010/main" val="696687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836" y="0"/>
            <a:ext cx="10515600" cy="752475"/>
          </a:xfrm>
        </p:spPr>
        <p:txBody>
          <a:bodyPr/>
          <a:lstStyle/>
          <a:p>
            <a:r>
              <a:rPr lang="zh-CN" altLang="en-US" dirty="0" smtClean="0"/>
              <a:t>软件测试计划基本结构</a:t>
            </a:r>
            <a:endParaRPr lang="zh-CN" altLang="en-US" dirty="0"/>
          </a:p>
        </p:txBody>
      </p:sp>
      <p:sp>
        <p:nvSpPr>
          <p:cNvPr id="3" name="内容占位符 2"/>
          <p:cNvSpPr>
            <a:spLocks noGrp="1"/>
          </p:cNvSpPr>
          <p:nvPr>
            <p:ph sz="half" idx="1"/>
          </p:nvPr>
        </p:nvSpPr>
        <p:spPr>
          <a:xfrm>
            <a:off x="825500" y="846776"/>
            <a:ext cx="10629900" cy="5730875"/>
          </a:xfrm>
        </p:spPr>
        <p:txBody>
          <a:bodyPr>
            <a:noAutofit/>
          </a:bodyPr>
          <a:lstStyle/>
          <a:p>
            <a:pPr>
              <a:lnSpc>
                <a:spcPct val="90000"/>
              </a:lnSpc>
            </a:pPr>
            <a:r>
              <a:rPr lang="zh-CN" altLang="en-US" dirty="0"/>
              <a:t>测试计划的简介</a:t>
            </a:r>
          </a:p>
          <a:p>
            <a:pPr>
              <a:lnSpc>
                <a:spcPct val="90000"/>
              </a:lnSpc>
            </a:pPr>
            <a:r>
              <a:rPr lang="zh-CN" altLang="en-US" dirty="0"/>
              <a:t>测试项目说明</a:t>
            </a:r>
          </a:p>
          <a:p>
            <a:pPr>
              <a:lnSpc>
                <a:spcPct val="90000"/>
              </a:lnSpc>
            </a:pPr>
            <a:r>
              <a:rPr lang="zh-CN" altLang="en-US" dirty="0"/>
              <a:t>测试范围</a:t>
            </a:r>
            <a:endParaRPr lang="en-US" altLang="zh-CN" dirty="0"/>
          </a:p>
          <a:p>
            <a:pPr>
              <a:lnSpc>
                <a:spcPct val="90000"/>
              </a:lnSpc>
            </a:pPr>
            <a:r>
              <a:rPr lang="zh-CN" altLang="en-US" dirty="0"/>
              <a:t>测试手段和策略</a:t>
            </a:r>
          </a:p>
          <a:p>
            <a:pPr>
              <a:lnSpc>
                <a:spcPct val="90000"/>
              </a:lnSpc>
            </a:pPr>
            <a:r>
              <a:rPr lang="zh-CN" altLang="en-US" dirty="0"/>
              <a:t>项目通过或失败的标准</a:t>
            </a:r>
          </a:p>
          <a:p>
            <a:pPr>
              <a:lnSpc>
                <a:spcPct val="90000"/>
              </a:lnSpc>
            </a:pPr>
            <a:r>
              <a:rPr lang="zh-CN" altLang="en-US" dirty="0"/>
              <a:t>暂停和重新启动测试的标准</a:t>
            </a:r>
            <a:r>
              <a:rPr lang="en-US" altLang="zh-CN" dirty="0"/>
              <a:t>\</a:t>
            </a:r>
            <a:r>
              <a:rPr lang="zh-CN" altLang="en-US" dirty="0"/>
              <a:t>原则</a:t>
            </a:r>
          </a:p>
          <a:p>
            <a:pPr>
              <a:lnSpc>
                <a:spcPct val="90000"/>
              </a:lnSpc>
            </a:pPr>
            <a:r>
              <a:rPr lang="zh-CN" altLang="en-US" dirty="0"/>
              <a:t>测试的可交付性</a:t>
            </a:r>
          </a:p>
          <a:p>
            <a:pPr>
              <a:lnSpc>
                <a:spcPct val="90000"/>
              </a:lnSpc>
            </a:pPr>
            <a:r>
              <a:rPr lang="zh-CN" altLang="en-US" dirty="0"/>
              <a:t>测试任务分配</a:t>
            </a:r>
          </a:p>
          <a:p>
            <a:pPr>
              <a:lnSpc>
                <a:spcPct val="90000"/>
              </a:lnSpc>
            </a:pPr>
            <a:r>
              <a:rPr lang="zh-CN" altLang="en-US" dirty="0"/>
              <a:t>环境的需求</a:t>
            </a:r>
          </a:p>
          <a:p>
            <a:pPr>
              <a:lnSpc>
                <a:spcPct val="90000"/>
              </a:lnSpc>
            </a:pPr>
            <a:r>
              <a:rPr lang="zh-CN" altLang="en-US" dirty="0"/>
              <a:t>职责</a:t>
            </a:r>
          </a:p>
          <a:p>
            <a:pPr>
              <a:lnSpc>
                <a:spcPct val="90000"/>
              </a:lnSpc>
            </a:pPr>
            <a:r>
              <a:rPr lang="zh-CN" altLang="en-US" dirty="0"/>
              <a:t>人员和培训需求</a:t>
            </a:r>
          </a:p>
          <a:p>
            <a:pPr>
              <a:lnSpc>
                <a:spcPct val="90000"/>
              </a:lnSpc>
            </a:pPr>
            <a:r>
              <a:rPr lang="zh-CN" altLang="en-US" dirty="0"/>
              <a:t>进度表</a:t>
            </a:r>
          </a:p>
          <a:p>
            <a:pPr>
              <a:lnSpc>
                <a:spcPct val="90000"/>
              </a:lnSpc>
            </a:pPr>
            <a:r>
              <a:rPr lang="zh-CN" altLang="en-US" dirty="0"/>
              <a:t>风险及偶然事故的预测</a:t>
            </a:r>
          </a:p>
          <a:p>
            <a:endParaRPr lang="zh-CN" altLang="en-US" dirty="0"/>
          </a:p>
        </p:txBody>
      </p:sp>
    </p:spTree>
    <p:extLst>
      <p:ext uri="{BB962C8B-B14F-4D97-AF65-F5344CB8AC3E}">
        <p14:creationId xmlns:p14="http://schemas.microsoft.com/office/powerpoint/2010/main" val="3066953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测试计划评审（不一定留）</a:t>
            </a:r>
            <a:endParaRPr lang="zh-CN" altLang="en-US" dirty="0"/>
          </a:p>
        </p:txBody>
      </p:sp>
      <p:sp>
        <p:nvSpPr>
          <p:cNvPr id="3" name="内容占位符 2"/>
          <p:cNvSpPr>
            <a:spLocks noGrp="1"/>
          </p:cNvSpPr>
          <p:nvPr>
            <p:ph sz="half" idx="1"/>
          </p:nvPr>
        </p:nvSpPr>
        <p:spPr/>
        <p:txBody>
          <a:bodyPr/>
          <a:lstStyle/>
          <a:p>
            <a:r>
              <a:rPr lang="zh-CN" altLang="en-US" dirty="0" smtClean="0"/>
              <a:t>评审人：测试人员，主要开发人员，项目经理，测试经理</a:t>
            </a:r>
            <a:endParaRPr lang="en-US" altLang="zh-CN" dirty="0" smtClean="0"/>
          </a:p>
          <a:p>
            <a:r>
              <a:rPr lang="zh-CN" altLang="en-US" dirty="0" smtClean="0"/>
              <a:t>怎样评审</a:t>
            </a:r>
            <a:endParaRPr lang="en-US" altLang="zh-CN" dirty="0" smtClean="0"/>
          </a:p>
          <a:p>
            <a:pPr lvl="1"/>
            <a:r>
              <a:rPr lang="zh-CN" altLang="en-US" dirty="0" smtClean="0"/>
              <a:t>查看测试范围、测试任务分配、测试时间等各方面是否合理</a:t>
            </a:r>
            <a:endParaRPr lang="zh-CN" altLang="en-US" dirty="0"/>
          </a:p>
        </p:txBody>
      </p:sp>
    </p:spTree>
    <p:extLst>
      <p:ext uri="{BB962C8B-B14F-4D97-AF65-F5344CB8AC3E}">
        <p14:creationId xmlns:p14="http://schemas.microsoft.com/office/powerpoint/2010/main" val="2473673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sp>
        <p:nvSpPr>
          <p:cNvPr id="3" name="内容占位符 2"/>
          <p:cNvSpPr>
            <a:spLocks noGrp="1"/>
          </p:cNvSpPr>
          <p:nvPr>
            <p:ph sz="half" idx="1"/>
          </p:nvPr>
        </p:nvSpPr>
        <p:spPr/>
        <p:txBody>
          <a:bodyPr/>
          <a:lstStyle/>
          <a:p>
            <a:r>
              <a:rPr lang="zh-CN" altLang="en-US" dirty="0" smtClean="0"/>
              <a:t>什么是测试用例</a:t>
            </a:r>
            <a:endParaRPr lang="en-US" altLang="zh-CN" dirty="0" smtClean="0"/>
          </a:p>
          <a:p>
            <a:pPr lvl="1"/>
            <a:r>
              <a:rPr lang="zh-CN" altLang="en-US" kern="0" dirty="0"/>
              <a:t>为实施测试而向</a:t>
            </a:r>
            <a:r>
              <a:rPr lang="zh-CN" altLang="en-US" kern="0" dirty="0">
                <a:solidFill>
                  <a:srgbClr val="FF0000"/>
                </a:solidFill>
              </a:rPr>
              <a:t>被测试系统</a:t>
            </a:r>
            <a:r>
              <a:rPr lang="zh-CN" altLang="en-US" kern="0" dirty="0"/>
              <a:t>提供的</a:t>
            </a:r>
            <a:r>
              <a:rPr lang="zh-CN" altLang="en-US" kern="0" dirty="0">
                <a:solidFill>
                  <a:srgbClr val="FF0000"/>
                </a:solidFill>
              </a:rPr>
              <a:t>输入数据、操作或各种环境设置以及期望结果</a:t>
            </a:r>
            <a:r>
              <a:rPr lang="zh-CN" altLang="en-US" kern="0" dirty="0"/>
              <a:t>等信息的一个特定</a:t>
            </a:r>
            <a:r>
              <a:rPr lang="zh-CN" altLang="en-US" kern="0" dirty="0">
                <a:solidFill>
                  <a:srgbClr val="FF0000"/>
                </a:solidFill>
              </a:rPr>
              <a:t>集合</a:t>
            </a:r>
            <a:r>
              <a:rPr lang="zh-CN" altLang="en-US" kern="0" dirty="0"/>
              <a:t>。</a:t>
            </a:r>
            <a:endParaRPr lang="en-US" altLang="zh-CN" kern="0" dirty="0"/>
          </a:p>
          <a:p>
            <a:r>
              <a:rPr lang="zh-CN" altLang="en-US" dirty="0" smtClean="0"/>
              <a:t>为什么设计测试用例</a:t>
            </a:r>
            <a:endParaRPr lang="en-US" altLang="zh-CN" dirty="0" smtClean="0"/>
          </a:p>
          <a:p>
            <a:pPr lvl="1"/>
            <a:r>
              <a:rPr lang="zh-CN" altLang="en-US" dirty="0"/>
              <a:t>理</a:t>
            </a:r>
            <a:r>
              <a:rPr lang="zh-CN" altLang="en-US" dirty="0" smtClean="0"/>
              <a:t>清测试思路，避免遗漏</a:t>
            </a:r>
            <a:endParaRPr lang="en-US" altLang="zh-CN" dirty="0" smtClean="0"/>
          </a:p>
          <a:p>
            <a:pPr lvl="1"/>
            <a:endParaRPr lang="zh-CN" altLang="en-US" dirty="0"/>
          </a:p>
        </p:txBody>
      </p:sp>
    </p:spTree>
    <p:extLst>
      <p:ext uri="{BB962C8B-B14F-4D97-AF65-F5344CB8AC3E}">
        <p14:creationId xmlns:p14="http://schemas.microsoft.com/office/powerpoint/2010/main" val="519289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测试用例格式</a:t>
            </a:r>
            <a:endParaRPr lang="zh-CN" altLang="en-US" dirty="0"/>
          </a:p>
        </p:txBody>
      </p:sp>
      <p:graphicFrame>
        <p:nvGraphicFramePr>
          <p:cNvPr id="4" name="内容占位符 3"/>
          <p:cNvGraphicFramePr>
            <a:graphicFrameLocks noGrp="1"/>
          </p:cNvGraphicFramePr>
          <p:nvPr>
            <p:ph sz="half" idx="1"/>
            <p:extLst>
              <p:ext uri="{D42A27DB-BD31-4B8C-83A1-F6EECF244321}">
                <p14:modId xmlns:p14="http://schemas.microsoft.com/office/powerpoint/2010/main" val="2538564105"/>
              </p:ext>
            </p:extLst>
          </p:nvPr>
        </p:nvGraphicFramePr>
        <p:xfrm>
          <a:off x="185420" y="1056368"/>
          <a:ext cx="11675654" cy="5033010"/>
        </p:xfrm>
        <a:graphic>
          <a:graphicData uri="http://schemas.openxmlformats.org/drawingml/2006/table">
            <a:tbl>
              <a:tblPr firstRow="1" bandRow="1">
                <a:solidFill>
                  <a:schemeClr val="accent2">
                    <a:lumMod val="75000"/>
                  </a:schemeClr>
                </a:solidFill>
                <a:effectLst>
                  <a:outerShdw blurRad="50800" dist="38100" dir="5400000" algn="t" rotWithShape="0">
                    <a:prstClr val="black">
                      <a:alpha val="40000"/>
                    </a:prstClr>
                  </a:outerShdw>
                </a:effectLst>
                <a:tableStyleId>{7DF18680-E054-41AD-8BC1-D1AEF772440D}</a:tableStyleId>
              </a:tblPr>
              <a:tblGrid>
                <a:gridCol w="2336933"/>
                <a:gridCol w="2800354"/>
                <a:gridCol w="2148321"/>
                <a:gridCol w="2241725"/>
                <a:gridCol w="2148321"/>
              </a:tblGrid>
              <a:tr h="1788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800" b="1" kern="100" dirty="0" smtClean="0">
                        <a:solidFill>
                          <a:schemeClr val="tx1"/>
                        </a:solidFill>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00" dirty="0" smtClean="0">
                          <a:solidFill>
                            <a:schemeClr val="tx1"/>
                          </a:solidFill>
                          <a:latin typeface="楷体" panose="02010609060101010101" pitchFamily="49" charset="-122"/>
                          <a:ea typeface="楷体" panose="02010609060101010101" pitchFamily="49" charset="-122"/>
                        </a:rPr>
                        <a:t> </a:t>
                      </a:r>
                      <a:r>
                        <a:rPr lang="zh-CN" altLang="en-US" sz="2800" b="1" kern="100" dirty="0" smtClean="0">
                          <a:solidFill>
                            <a:schemeClr val="tx1"/>
                          </a:solidFill>
                          <a:latin typeface="楷体" panose="02010609060101010101" pitchFamily="49" charset="-122"/>
                          <a:ea typeface="楷体" panose="02010609060101010101" pitchFamily="49" charset="-122"/>
                        </a:rPr>
                        <a:t>执行条件</a:t>
                      </a:r>
                    </a:p>
                    <a:p>
                      <a:pPr algn="l"/>
                      <a:endParaRPr lang="zh-CN" altLang="en-US" sz="2800" b="1" dirty="0">
                        <a:solidFill>
                          <a:schemeClr val="tx1"/>
                        </a:solidFill>
                        <a:latin typeface="楷体" panose="02010609060101010101" pitchFamily="49" charset="-122"/>
                        <a:ea typeface="楷体" panose="02010609060101010101" pitchFamily="49" charset="-122"/>
                      </a:endParaRPr>
                    </a:p>
                  </a:txBody>
                  <a:tcPr>
                    <a:solidFill>
                      <a:srgbClr val="92D050"/>
                    </a:solidFill>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800" b="1" kern="100" dirty="0" smtClean="0">
                        <a:solidFill>
                          <a:schemeClr val="tx1"/>
                        </a:solidFill>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kern="100" dirty="0" smtClean="0">
                          <a:solidFill>
                            <a:schemeClr val="tx1"/>
                          </a:solidFill>
                          <a:latin typeface="楷体" panose="02010609060101010101" pitchFamily="49" charset="-122"/>
                          <a:ea typeface="楷体" panose="02010609060101010101" pitchFamily="49" charset="-122"/>
                        </a:rPr>
                        <a:t>在后台添加</a:t>
                      </a:r>
                      <a:r>
                        <a:rPr lang="en-US" altLang="zh-CN" sz="2800" b="1" kern="100" dirty="0" smtClean="0">
                          <a:solidFill>
                            <a:schemeClr val="tx1"/>
                          </a:solidFill>
                          <a:latin typeface="楷体" panose="02010609060101010101" pitchFamily="49" charset="-122"/>
                          <a:ea typeface="楷体" panose="02010609060101010101" pitchFamily="49" charset="-122"/>
                        </a:rPr>
                        <a:t>1</a:t>
                      </a:r>
                      <a:r>
                        <a:rPr lang="zh-CN" altLang="en-US" sz="2800" b="1" kern="100" dirty="0" smtClean="0">
                          <a:solidFill>
                            <a:schemeClr val="tx1"/>
                          </a:solidFill>
                          <a:latin typeface="楷体" panose="02010609060101010101" pitchFamily="49" charset="-122"/>
                          <a:ea typeface="楷体" panose="02010609060101010101" pitchFamily="49" charset="-122"/>
                        </a:rPr>
                        <a:t>个前台用户，用户名为</a:t>
                      </a:r>
                      <a:r>
                        <a:rPr lang="en-US" altLang="zh-CN" sz="2800" b="1" kern="100" dirty="0" smtClean="0">
                          <a:solidFill>
                            <a:schemeClr val="tx1"/>
                          </a:solidFill>
                          <a:latin typeface="楷体" panose="02010609060101010101" pitchFamily="49" charset="-122"/>
                          <a:ea typeface="楷体" panose="02010609060101010101" pitchFamily="49" charset="-122"/>
                        </a:rPr>
                        <a:t>user</a:t>
                      </a:r>
                      <a:r>
                        <a:rPr lang="zh-CN" altLang="en-US" sz="2800" b="1" kern="100" dirty="0" smtClean="0">
                          <a:solidFill>
                            <a:schemeClr val="tx1"/>
                          </a:solidFill>
                          <a:latin typeface="楷体" panose="02010609060101010101" pitchFamily="49" charset="-122"/>
                          <a:ea typeface="楷体" panose="02010609060101010101" pitchFamily="49" charset="-122"/>
                        </a:rPr>
                        <a:t>，密码为</a:t>
                      </a:r>
                      <a:r>
                        <a:rPr lang="en-US" altLang="zh-CN" sz="2800" b="1" kern="100" dirty="0" smtClean="0">
                          <a:solidFill>
                            <a:schemeClr val="tx1"/>
                          </a:solidFill>
                          <a:latin typeface="楷体" panose="02010609060101010101" pitchFamily="49" charset="-122"/>
                          <a:ea typeface="楷体" panose="02010609060101010101" pitchFamily="49" charset="-122"/>
                        </a:rPr>
                        <a:t>a1</a:t>
                      </a:r>
                      <a:r>
                        <a:rPr lang="zh-CN" altLang="en-US" sz="2800" b="1" kern="100" dirty="0" smtClean="0">
                          <a:solidFill>
                            <a:schemeClr val="tx1"/>
                          </a:solidFill>
                          <a:latin typeface="楷体" panose="02010609060101010101" pitchFamily="49" charset="-122"/>
                          <a:ea typeface="楷体" panose="02010609060101010101" pitchFamily="49" charset="-122"/>
                        </a:rPr>
                        <a:t>，进入系统前台登录页面</a:t>
                      </a:r>
                      <a:endParaRPr lang="en-US" altLang="zh-CN" sz="2800" b="1" kern="100" dirty="0" smtClean="0">
                        <a:solidFill>
                          <a:schemeClr val="tx1"/>
                        </a:solidFill>
                        <a:latin typeface="楷体" panose="02010609060101010101" pitchFamily="49" charset="-122"/>
                        <a:ea typeface="楷体" panose="02010609060101010101" pitchFamily="49" charset="-122"/>
                      </a:endParaRPr>
                    </a:p>
                    <a:p>
                      <a:pPr algn="l"/>
                      <a:endParaRPr lang="zh-CN" altLang="en-US" sz="2800" b="1" dirty="0">
                        <a:solidFill>
                          <a:schemeClr val="tx1"/>
                        </a:solidFill>
                        <a:latin typeface="楷体" panose="02010609060101010101" pitchFamily="49" charset="-122"/>
                        <a:ea typeface="楷体" panose="02010609060101010101" pitchFamily="49" charset="-122"/>
                      </a:endParaRPr>
                    </a:p>
                  </a:txBody>
                  <a:tcPr>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933901">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9525" marR="9525" marT="9525" marB="0">
                    <a:solidFill>
                      <a:srgbClr val="92D050"/>
                    </a:solidFill>
                  </a:tcPr>
                </a:tc>
                <a:tc>
                  <a:txBody>
                    <a:bodyPr/>
                    <a:lstStyle/>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9525" marR="9525" marT="9525" marB="0">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0" marR="0" marT="0" marB="0">
                    <a:solidFill>
                      <a:srgbClr val="92D050"/>
                    </a:solidFill>
                  </a:tcPr>
                </a:tc>
                <a:tc>
                  <a:txBody>
                    <a:bodyPr/>
                    <a:lstStyle/>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9525" marR="9525" marT="9525" marB="0">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a:endParaRPr>
                    </a:p>
                  </a:txBody>
                  <a:tcPr marL="0" marR="0" marT="0" marB="0">
                    <a:solidFill>
                      <a:srgbClr val="92D050"/>
                    </a:solidFill>
                  </a:tcPr>
                </a:tc>
              </a:tr>
              <a:tr h="2282658">
                <a:tc>
                  <a:txBody>
                    <a:bodyPr/>
                    <a:lstStyle/>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9525" marR="9525" marT="9525" marB="0"/>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输入用户名、 输入密码、点击“登录”按钮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9525" marR="9525" marT="9525" marB="0"/>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用户名</a:t>
                      </a:r>
                      <a:r>
                        <a:rPr lang="en-US" altLang="zh-CN" sz="2800" b="1" kern="100" dirty="0" smtClean="0">
                          <a:latin typeface="楷体" panose="02010609060101010101" pitchFamily="49" charset="-122"/>
                          <a:ea typeface="楷体" panose="02010609060101010101" pitchFamily="49" charset="-122"/>
                        </a:rPr>
                        <a:t>=user</a:t>
                      </a: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0" marR="0" marT="0" marB="0"/>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9525" marR="9525" marT="9525" marB="0"/>
                </a:tc>
                <a:tc>
                  <a:txBody>
                    <a:bodyPr/>
                    <a:lstStyle/>
                    <a:p>
                      <a:pPr algn="l"/>
                      <a:endParaRPr lang="zh-CN" altLang="en-US" sz="2800" b="1" dirty="0">
                        <a:latin typeface="楷体" panose="02010609060101010101" pitchFamily="49" charset="-122"/>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2395025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zh-CN" altLang="en-US" dirty="0"/>
              <a:t>测试脚本</a:t>
            </a:r>
          </a:p>
        </p:txBody>
      </p:sp>
      <p:sp>
        <p:nvSpPr>
          <p:cNvPr id="3" name="内容占位符 2"/>
          <p:cNvSpPr>
            <a:spLocks noGrp="1"/>
          </p:cNvSpPr>
          <p:nvPr>
            <p:ph sz="half" idx="1"/>
          </p:nvPr>
        </p:nvSpPr>
        <p:spPr>
          <a:xfrm>
            <a:off x="825500" y="593720"/>
            <a:ext cx="10486934" cy="1509397"/>
          </a:xfrm>
        </p:spPr>
        <p:txBody>
          <a:bodyPr/>
          <a:lstStyle/>
          <a:p>
            <a:r>
              <a:rPr lang="zh-CN" altLang="en-US" dirty="0"/>
              <a:t>开发测试脚本</a:t>
            </a:r>
            <a:endParaRPr lang="en-US" altLang="zh-CN" dirty="0"/>
          </a:p>
          <a:p>
            <a:pPr lvl="1"/>
            <a:r>
              <a:rPr lang="zh-CN" altLang="en-US" dirty="0"/>
              <a:t>为进行自动化测试做</a:t>
            </a:r>
            <a:r>
              <a:rPr lang="zh-CN" altLang="en-US" dirty="0" smtClean="0"/>
              <a:t>准备</a:t>
            </a:r>
            <a:endParaRPr lang="en-US" altLang="zh-CN" dirty="0" smtClean="0"/>
          </a:p>
          <a:p>
            <a:endParaRPr lang="en-US" altLang="zh-CN" dirty="0"/>
          </a:p>
        </p:txBody>
      </p:sp>
      <p:sp>
        <p:nvSpPr>
          <p:cNvPr id="7" name="Rectangle 2"/>
          <p:cNvSpPr txBox="1">
            <a:spLocks noChangeArrowheads="1"/>
          </p:cNvSpPr>
          <p:nvPr/>
        </p:nvSpPr>
        <p:spPr bwMode="auto">
          <a:xfrm>
            <a:off x="54788" y="1815335"/>
            <a:ext cx="11833368"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228600" indent="-228600" algn="l" defTabSz="914400" rtl="0" eaLnBrk="0" fontAlgn="base" latinLnBrk="0" hangingPunct="0">
              <a:lnSpc>
                <a:spcPct val="150000"/>
              </a:lnSpc>
              <a:spcBef>
                <a:spcPct val="0"/>
              </a:spcBef>
              <a:spcAft>
                <a:spcPct val="0"/>
              </a:spcAft>
              <a:buFont typeface="Arial" panose="020B0604020202020204" pitchFamily="34" charset="0"/>
              <a:buChar char="•"/>
              <a:defRPr sz="2800" b="1" kern="1200" baseline="0">
                <a:solidFill>
                  <a:schemeClr val="tx1"/>
                </a:solidFill>
                <a:latin typeface="Arial" panose="020B0604020202020204" pitchFamily="34" charset="0"/>
                <a:ea typeface="楷体" panose="02010609060101010101" pitchFamily="49" charset="-122"/>
                <a:cs typeface="+mn-cs"/>
              </a:defRPr>
            </a:lvl1pPr>
            <a:lvl2pPr marL="685800" indent="-228600" algn="l" defTabSz="914400" rtl="0" eaLnBrk="0" fontAlgn="base" latinLnBrk="0" hangingPunct="0">
              <a:lnSpc>
                <a:spcPct val="150000"/>
              </a:lnSpc>
              <a:spcBef>
                <a:spcPct val="0"/>
              </a:spcBef>
              <a:spcAft>
                <a:spcPct val="0"/>
              </a:spcAft>
              <a:buFont typeface="Arial" panose="020B0604020202020204" pitchFamily="34" charset="0"/>
              <a:buChar char="•"/>
              <a:defRPr sz="2700" b="1" kern="1200" baseline="0">
                <a:solidFill>
                  <a:schemeClr val="tx1"/>
                </a:solidFill>
                <a:latin typeface="Arial" panose="020B0604020202020204" pitchFamily="34" charset="0"/>
                <a:ea typeface="楷体" panose="02010609060101010101" pitchFamily="49" charset="-122"/>
                <a:cs typeface="+mn-cs"/>
              </a:defRPr>
            </a:lvl2pPr>
            <a:lvl3pPr marL="1143000" indent="-228600" algn="l" defTabSz="914400" rtl="0" eaLnBrk="0" fontAlgn="base" latinLnBrk="0" hangingPunct="0">
              <a:lnSpc>
                <a:spcPct val="150000"/>
              </a:lnSpc>
              <a:spcBef>
                <a:spcPct val="0"/>
              </a:spcBef>
              <a:spcAft>
                <a:spcPct val="0"/>
              </a:spcAft>
              <a:buFont typeface="Arial" panose="020B0604020202020204" pitchFamily="34" charset="0"/>
              <a:buChar char="•"/>
              <a:defRPr sz="2600" b="1" kern="1200" baseline="0">
                <a:solidFill>
                  <a:schemeClr val="tx1"/>
                </a:solidFill>
                <a:latin typeface="Arial" panose="020B0604020202020204" pitchFamily="34" charset="0"/>
                <a:ea typeface="楷体" panose="02010609060101010101" pitchFamily="49" charset="-122"/>
                <a:cs typeface="+mn-cs"/>
              </a:defRPr>
            </a:lvl3pPr>
            <a:lvl4pPr marL="1600200" indent="-228600" algn="l" defTabSz="914400" rtl="0" eaLnBrk="0" fontAlgn="base" latinLnBrk="0" hangingPunct="0">
              <a:lnSpc>
                <a:spcPct val="150000"/>
              </a:lnSpc>
              <a:spcBef>
                <a:spcPct val="0"/>
              </a:spcBef>
              <a:spcAft>
                <a:spcPct val="0"/>
              </a:spcAft>
              <a:buFont typeface="Arial" panose="020B0604020202020204" pitchFamily="34" charset="0"/>
              <a:buChar char="•"/>
              <a:defRPr sz="2500" b="1" kern="1200" baseline="0">
                <a:solidFill>
                  <a:schemeClr val="tx1"/>
                </a:solidFill>
                <a:latin typeface="Arial" panose="020B0604020202020204" pitchFamily="34" charset="0"/>
                <a:ea typeface="楷体" panose="02010609060101010101" pitchFamily="49" charset="-122"/>
                <a:cs typeface="+mn-cs"/>
              </a:defRPr>
            </a:lvl4pPr>
            <a:lvl5pPr marL="2057400" indent="-228600" algn="l" defTabSz="914400" rtl="0" eaLnBrk="0" fontAlgn="base" latinLnBrk="0" hangingPunct="0">
              <a:lnSpc>
                <a:spcPct val="150000"/>
              </a:lnSpc>
              <a:spcBef>
                <a:spcPct val="0"/>
              </a:spcBef>
              <a:spcAft>
                <a:spcPct val="0"/>
              </a:spcAft>
              <a:buFont typeface="Arial" panose="020B0604020202020204" pitchFamily="34" charset="0"/>
              <a:buChar char="•"/>
              <a:defRPr sz="2400" b="1" kern="1200" baseline="0">
                <a:solidFill>
                  <a:schemeClr val="tx1"/>
                </a:solidFill>
                <a:latin typeface="Arial" panose="020B0604020202020204" pitchFamily="34" charset="0"/>
                <a:ea typeface="楷体" panose="02010609060101010101" pitchFamily="49" charset="-122"/>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zh-CN" altLang="zh-CN" sz="2200" b="0" dirty="0" smtClean="0">
                <a:solidFill>
                  <a:srgbClr val="008200"/>
                </a:solidFill>
                <a:latin typeface="Consolas" panose="020B0609020204030204" pitchFamily="49" charset="0"/>
                <a:cs typeface="Consolas" panose="020B0609020204030204" pitchFamily="49" charset="0"/>
              </a:rPr>
              <a:t>#coding=utf-8</a:t>
            </a:r>
            <a:endParaRPr lang="zh-CN" altLang="zh-CN" sz="2200" b="0" dirty="0" smtClean="0"/>
          </a:p>
          <a:p>
            <a:pPr marL="0" indent="0">
              <a:lnSpc>
                <a:spcPct val="100000"/>
              </a:lnSpc>
              <a:buFontTx/>
              <a:buNone/>
            </a:pPr>
            <a:r>
              <a:rPr lang="zh-CN" altLang="zh-CN" sz="2200" dirty="0" smtClean="0">
                <a:solidFill>
                  <a:srgbClr val="006699"/>
                </a:solidFill>
                <a:latin typeface="Consolas" panose="020B0609020204030204" pitchFamily="49" charset="0"/>
                <a:cs typeface="Consolas" panose="020B0609020204030204" pitchFamily="49" charset="0"/>
              </a:rPr>
              <a:t>from</a:t>
            </a: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0000"/>
                </a:solidFill>
                <a:latin typeface="Consolas" panose="020B0609020204030204" pitchFamily="49" charset="0"/>
                <a:cs typeface="Consolas" panose="020B0609020204030204" pitchFamily="49" charset="0"/>
              </a:rPr>
              <a:t>selenium </a:t>
            </a:r>
            <a:r>
              <a:rPr lang="zh-CN" altLang="zh-CN" sz="2200" dirty="0" smtClean="0">
                <a:solidFill>
                  <a:srgbClr val="006699"/>
                </a:solidFill>
                <a:latin typeface="Consolas" panose="020B0609020204030204" pitchFamily="49" charset="0"/>
                <a:cs typeface="Consolas" panose="020B0609020204030204" pitchFamily="49" charset="0"/>
              </a:rPr>
              <a:t>import</a:t>
            </a: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0000"/>
                </a:solidFill>
                <a:latin typeface="Consolas" panose="020B0609020204030204" pitchFamily="49" charset="0"/>
                <a:cs typeface="Consolas" panose="020B0609020204030204" pitchFamily="49" charset="0"/>
              </a:rPr>
              <a:t>webdriver</a:t>
            </a:r>
            <a:endParaRPr lang="zh-CN" altLang="zh-CN" sz="2200" b="0" dirty="0" smtClean="0"/>
          </a:p>
          <a:p>
            <a:pPr marL="0" indent="0">
              <a:lnSpc>
                <a:spcPct val="100000"/>
              </a:lnSpc>
              <a:buFontTx/>
              <a:buNone/>
            </a:pPr>
            <a:r>
              <a:rPr lang="zh-CN" altLang="zh-CN" sz="2200" dirty="0" smtClean="0">
                <a:solidFill>
                  <a:srgbClr val="006699"/>
                </a:solidFill>
                <a:latin typeface="Consolas" panose="020B0609020204030204" pitchFamily="49" charset="0"/>
                <a:cs typeface="Consolas" panose="020B0609020204030204" pitchFamily="49" charset="0"/>
              </a:rPr>
              <a:t>from</a:t>
            </a: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0000"/>
                </a:solidFill>
                <a:latin typeface="Consolas" panose="020B0609020204030204" pitchFamily="49" charset="0"/>
                <a:cs typeface="Consolas" panose="020B0609020204030204" pitchFamily="49" charset="0"/>
              </a:rPr>
              <a:t>selenium.webdriver.common.by </a:t>
            </a:r>
            <a:r>
              <a:rPr lang="zh-CN" altLang="zh-CN" sz="2200" dirty="0" smtClean="0">
                <a:solidFill>
                  <a:srgbClr val="006699"/>
                </a:solidFill>
                <a:latin typeface="Consolas" panose="020B0609020204030204" pitchFamily="49" charset="0"/>
                <a:cs typeface="Consolas" panose="020B0609020204030204" pitchFamily="49" charset="0"/>
              </a:rPr>
              <a:t>import</a:t>
            </a: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0000"/>
                </a:solidFill>
                <a:latin typeface="Consolas" panose="020B0609020204030204" pitchFamily="49" charset="0"/>
                <a:cs typeface="Consolas" panose="020B0609020204030204" pitchFamily="49" charset="0"/>
              </a:rPr>
              <a:t>By</a:t>
            </a:r>
            <a:endParaRPr lang="zh-CN" altLang="zh-CN" sz="2200" b="0" dirty="0" smtClean="0"/>
          </a:p>
          <a:p>
            <a:pPr marL="0" indent="0">
              <a:lnSpc>
                <a:spcPct val="100000"/>
              </a:lnSpc>
              <a:buFontTx/>
              <a:buNone/>
            </a:pPr>
            <a:r>
              <a:rPr lang="zh-CN" altLang="zh-CN" sz="2200" dirty="0" smtClean="0">
                <a:solidFill>
                  <a:srgbClr val="006699"/>
                </a:solidFill>
                <a:latin typeface="Consolas" panose="020B0609020204030204" pitchFamily="49" charset="0"/>
                <a:cs typeface="Consolas" panose="020B0609020204030204" pitchFamily="49" charset="0"/>
              </a:rPr>
              <a:t>class</a:t>
            </a: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0000"/>
                </a:solidFill>
                <a:latin typeface="Consolas" panose="020B0609020204030204" pitchFamily="49" charset="0"/>
                <a:cs typeface="Consolas" panose="020B0609020204030204" pitchFamily="49" charset="0"/>
              </a:rPr>
              <a:t>Baidu(unittest.TestCase):</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8200"/>
                </a:solidFill>
                <a:latin typeface="Consolas" panose="020B0609020204030204" pitchFamily="49" charset="0"/>
                <a:cs typeface="Consolas" panose="020B0609020204030204" pitchFamily="49" charset="0"/>
              </a:rPr>
              <a:t>#setUp 用于设置初始化的部分，在测试用例执行前，这个方法中的函数将先被调用#</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dirty="0" smtClean="0">
                <a:solidFill>
                  <a:srgbClr val="006699"/>
                </a:solidFill>
                <a:latin typeface="Consolas" panose="020B0609020204030204" pitchFamily="49" charset="0"/>
                <a:cs typeface="Consolas" panose="020B0609020204030204" pitchFamily="49" charset="0"/>
              </a:rPr>
              <a:t>def</a:t>
            </a: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0000"/>
                </a:solidFill>
                <a:latin typeface="Consolas" panose="020B0609020204030204" pitchFamily="49" charset="0"/>
                <a:cs typeface="Consolas" panose="020B0609020204030204" pitchFamily="49" charset="0"/>
              </a:rPr>
              <a:t>setUp(</a:t>
            </a:r>
            <a:r>
              <a:rPr lang="zh-CN" altLang="zh-CN" sz="2200" b="0" dirty="0" smtClean="0">
                <a:solidFill>
                  <a:srgbClr val="808080"/>
                </a:solidFill>
                <a:latin typeface="Consolas" panose="020B0609020204030204" pitchFamily="49" charset="0"/>
                <a:cs typeface="Consolas" panose="020B0609020204030204" pitchFamily="49" charset="0"/>
              </a:rPr>
              <a:t>self</a:t>
            </a:r>
            <a:r>
              <a:rPr lang="zh-CN" altLang="zh-CN" sz="2200" b="0" dirty="0" smtClean="0">
                <a:solidFill>
                  <a:srgbClr val="000000"/>
                </a:solidFill>
                <a:latin typeface="Consolas" panose="020B0609020204030204" pitchFamily="49" charset="0"/>
                <a:cs typeface="Consolas" panose="020B0609020204030204" pitchFamily="49" charset="0"/>
              </a:rPr>
              <a:t>): </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808080"/>
                </a:solidFill>
                <a:latin typeface="Consolas" panose="020B0609020204030204" pitchFamily="49" charset="0"/>
                <a:cs typeface="Consolas" panose="020B0609020204030204" pitchFamily="49" charset="0"/>
              </a:rPr>
              <a:t>self</a:t>
            </a:r>
            <a:r>
              <a:rPr lang="zh-CN" altLang="zh-CN" sz="2200" b="0" dirty="0" smtClean="0">
                <a:solidFill>
                  <a:srgbClr val="000000"/>
                </a:solidFill>
                <a:latin typeface="Consolas" panose="020B0609020204030204" pitchFamily="49" charset="0"/>
                <a:cs typeface="Consolas" panose="020B0609020204030204" pitchFamily="49" charset="0"/>
              </a:rPr>
              <a:t>.driver</a:t>
            </a:r>
            <a:r>
              <a:rPr lang="zh-CN" altLang="zh-CN" sz="2200" dirty="0" smtClean="0">
                <a:solidFill>
                  <a:srgbClr val="006699"/>
                </a:solidFill>
                <a:latin typeface="Consolas" panose="020B0609020204030204" pitchFamily="49" charset="0"/>
                <a:cs typeface="Consolas" panose="020B0609020204030204" pitchFamily="49" charset="0"/>
              </a:rPr>
              <a:t>=</a:t>
            </a:r>
            <a:r>
              <a:rPr lang="zh-CN" altLang="zh-CN" sz="2200" b="0" dirty="0" smtClean="0">
                <a:solidFill>
                  <a:srgbClr val="000000"/>
                </a:solidFill>
                <a:latin typeface="Consolas" panose="020B0609020204030204" pitchFamily="49" charset="0"/>
                <a:cs typeface="Consolas" panose="020B0609020204030204" pitchFamily="49" charset="0"/>
              </a:rPr>
              <a:t>webdriver.Firefox()</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808080"/>
                </a:solidFill>
                <a:latin typeface="Consolas" panose="020B0609020204030204" pitchFamily="49" charset="0"/>
                <a:cs typeface="Consolas" panose="020B0609020204030204" pitchFamily="49" charset="0"/>
              </a:rPr>
              <a:t>self</a:t>
            </a:r>
            <a:r>
              <a:rPr lang="zh-CN" altLang="zh-CN" sz="2200" b="0" dirty="0" smtClean="0">
                <a:solidFill>
                  <a:srgbClr val="000000"/>
                </a:solidFill>
                <a:latin typeface="Consolas" panose="020B0609020204030204" pitchFamily="49" charset="0"/>
                <a:cs typeface="Consolas" panose="020B0609020204030204" pitchFamily="49" charset="0"/>
              </a:rPr>
              <a:t>.driver.implicitly_wait(</a:t>
            </a:r>
            <a:r>
              <a:rPr lang="zh-CN" altLang="zh-CN" sz="2200" b="0" dirty="0" smtClean="0">
                <a:solidFill>
                  <a:srgbClr val="009900"/>
                </a:solidFill>
                <a:latin typeface="Consolas" panose="020B0609020204030204" pitchFamily="49" charset="0"/>
                <a:cs typeface="Consolas" panose="020B0609020204030204" pitchFamily="49" charset="0"/>
              </a:rPr>
              <a:t>30</a:t>
            </a:r>
            <a:r>
              <a:rPr lang="zh-CN" altLang="zh-CN" sz="2200" b="0" dirty="0" smtClean="0">
                <a:solidFill>
                  <a:srgbClr val="000000"/>
                </a:solidFill>
                <a:latin typeface="Consolas" panose="020B0609020204030204" pitchFamily="49" charset="0"/>
                <a:cs typeface="Consolas" panose="020B0609020204030204" pitchFamily="49" charset="0"/>
              </a:rPr>
              <a:t>)</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808080"/>
                </a:solidFill>
                <a:latin typeface="Consolas" panose="020B0609020204030204" pitchFamily="49" charset="0"/>
                <a:cs typeface="Consolas" panose="020B0609020204030204" pitchFamily="49" charset="0"/>
              </a:rPr>
              <a:t>self</a:t>
            </a:r>
            <a:r>
              <a:rPr lang="zh-CN" altLang="zh-CN" sz="2200" b="0" dirty="0" smtClean="0">
                <a:solidFill>
                  <a:srgbClr val="000000"/>
                </a:solidFill>
                <a:latin typeface="Consolas" panose="020B0609020204030204" pitchFamily="49" charset="0"/>
                <a:cs typeface="Consolas" panose="020B0609020204030204" pitchFamily="49" charset="0"/>
              </a:rPr>
              <a:t>.base_url</a:t>
            </a:r>
            <a:r>
              <a:rPr lang="zh-CN" altLang="zh-CN" sz="2200" dirty="0" smtClean="0">
                <a:solidFill>
                  <a:srgbClr val="006699"/>
                </a:solidFill>
                <a:latin typeface="Consolas" panose="020B0609020204030204" pitchFamily="49" charset="0"/>
                <a:cs typeface="Consolas" panose="020B0609020204030204" pitchFamily="49" charset="0"/>
              </a:rPr>
              <a:t>=</a:t>
            </a:r>
            <a:r>
              <a:rPr lang="zh-CN" altLang="zh-CN" sz="2200" b="0" dirty="0" smtClean="0">
                <a:solidFill>
                  <a:srgbClr val="0000FF"/>
                </a:solidFill>
                <a:latin typeface="Consolas" panose="020B0609020204030204" pitchFamily="49" charset="0"/>
                <a:cs typeface="Consolas" panose="020B0609020204030204" pitchFamily="49" charset="0"/>
              </a:rPr>
              <a:t>'http://www.baidu.com/'</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808080"/>
                </a:solidFill>
                <a:latin typeface="Consolas" panose="020B0609020204030204" pitchFamily="49" charset="0"/>
                <a:cs typeface="Consolas" panose="020B0609020204030204" pitchFamily="49" charset="0"/>
              </a:rPr>
              <a:t>self</a:t>
            </a:r>
            <a:r>
              <a:rPr lang="zh-CN" altLang="zh-CN" sz="2200" b="0" dirty="0" smtClean="0">
                <a:solidFill>
                  <a:srgbClr val="000000"/>
                </a:solidFill>
                <a:latin typeface="Consolas" panose="020B0609020204030204" pitchFamily="49" charset="0"/>
                <a:cs typeface="Consolas" panose="020B0609020204030204" pitchFamily="49" charset="0"/>
              </a:rPr>
              <a:t>.verificationErrors</a:t>
            </a:r>
            <a:r>
              <a:rPr lang="zh-CN" altLang="zh-CN" sz="2200" dirty="0" smtClean="0">
                <a:solidFill>
                  <a:srgbClr val="006699"/>
                </a:solidFill>
                <a:latin typeface="Consolas" panose="020B0609020204030204" pitchFamily="49" charset="0"/>
                <a:cs typeface="Consolas" panose="020B0609020204030204" pitchFamily="49" charset="0"/>
              </a:rPr>
              <a:t>=</a:t>
            </a:r>
            <a:r>
              <a:rPr lang="zh-CN" altLang="zh-CN" sz="2200" b="0" dirty="0" smtClean="0">
                <a:solidFill>
                  <a:srgbClr val="000000"/>
                </a:solidFill>
                <a:latin typeface="Consolas" panose="020B0609020204030204" pitchFamily="49" charset="0"/>
                <a:cs typeface="Consolas" panose="020B0609020204030204" pitchFamily="49" charset="0"/>
              </a:rPr>
              <a:t>[]  </a:t>
            </a:r>
            <a:r>
              <a:rPr lang="zh-CN" altLang="zh-CN" sz="2200" b="0" dirty="0" smtClean="0">
                <a:solidFill>
                  <a:srgbClr val="008200"/>
                </a:solidFill>
                <a:latin typeface="Consolas" panose="020B0609020204030204" pitchFamily="49" charset="0"/>
                <a:cs typeface="Consolas" panose="020B0609020204030204" pitchFamily="49" charset="0"/>
              </a:rPr>
              <a:t>#脚本运行时，错误的信息将被打印到这个列表中#</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808080"/>
                </a:solidFill>
                <a:latin typeface="Consolas" panose="020B0609020204030204" pitchFamily="49" charset="0"/>
                <a:cs typeface="Consolas" panose="020B0609020204030204" pitchFamily="49" charset="0"/>
              </a:rPr>
              <a:t>self</a:t>
            </a:r>
            <a:r>
              <a:rPr lang="zh-CN" altLang="zh-CN" sz="2200" b="0" dirty="0" smtClean="0">
                <a:solidFill>
                  <a:srgbClr val="000000"/>
                </a:solidFill>
                <a:latin typeface="Consolas" panose="020B0609020204030204" pitchFamily="49" charset="0"/>
                <a:cs typeface="Consolas" panose="020B0609020204030204" pitchFamily="49" charset="0"/>
              </a:rPr>
              <a:t>.accept_next_alert</a:t>
            </a:r>
            <a:r>
              <a:rPr lang="zh-CN" altLang="zh-CN" sz="2200" dirty="0" smtClean="0">
                <a:solidFill>
                  <a:srgbClr val="006699"/>
                </a:solidFill>
                <a:latin typeface="Consolas" panose="020B0609020204030204" pitchFamily="49" charset="0"/>
                <a:cs typeface="Consolas" panose="020B0609020204030204" pitchFamily="49" charset="0"/>
              </a:rPr>
              <a:t>=</a:t>
            </a:r>
            <a:r>
              <a:rPr lang="zh-CN" altLang="zh-CN" sz="2200" b="0" dirty="0" smtClean="0">
                <a:solidFill>
                  <a:srgbClr val="808080"/>
                </a:solidFill>
                <a:latin typeface="Consolas" panose="020B0609020204030204" pitchFamily="49" charset="0"/>
                <a:cs typeface="Consolas" panose="020B0609020204030204" pitchFamily="49" charset="0"/>
              </a:rPr>
              <a:t>True</a:t>
            </a: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8200"/>
                </a:solidFill>
                <a:latin typeface="Consolas" panose="020B0609020204030204" pitchFamily="49" charset="0"/>
                <a:cs typeface="Consolas" panose="020B0609020204030204" pitchFamily="49" charset="0"/>
              </a:rPr>
              <a:t>#是否继续接受下一个警告#</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8200"/>
                </a:solidFill>
                <a:latin typeface="Consolas" panose="020B0609020204030204" pitchFamily="49" charset="0"/>
                <a:cs typeface="Consolas" panose="020B0609020204030204" pitchFamily="49" charset="0"/>
              </a:rPr>
              <a:t>#百度搜索用例</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dirty="0" smtClean="0">
                <a:solidFill>
                  <a:srgbClr val="006699"/>
                </a:solidFill>
                <a:latin typeface="Consolas" panose="020B0609020204030204" pitchFamily="49" charset="0"/>
                <a:cs typeface="Consolas" panose="020B0609020204030204" pitchFamily="49" charset="0"/>
              </a:rPr>
              <a:t>def</a:t>
            </a: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0000"/>
                </a:solidFill>
                <a:latin typeface="Consolas" panose="020B0609020204030204" pitchFamily="49" charset="0"/>
                <a:cs typeface="Consolas" panose="020B0609020204030204" pitchFamily="49" charset="0"/>
              </a:rPr>
              <a:t>test_baidu_serch(</a:t>
            </a:r>
            <a:r>
              <a:rPr lang="zh-CN" altLang="zh-CN" sz="2200" b="0" dirty="0" smtClean="0">
                <a:solidFill>
                  <a:srgbClr val="808080"/>
                </a:solidFill>
                <a:latin typeface="Consolas" panose="020B0609020204030204" pitchFamily="49" charset="0"/>
                <a:cs typeface="Consolas" panose="020B0609020204030204" pitchFamily="49" charset="0"/>
              </a:rPr>
              <a:t>self</a:t>
            </a:r>
            <a:r>
              <a:rPr lang="zh-CN" altLang="zh-CN" sz="2200" b="0" dirty="0" smtClean="0">
                <a:solidFill>
                  <a:srgbClr val="000000"/>
                </a:solidFill>
                <a:latin typeface="Consolas" panose="020B0609020204030204" pitchFamily="49" charset="0"/>
                <a:cs typeface="Consolas" panose="020B0609020204030204" pitchFamily="49" charset="0"/>
              </a:rPr>
              <a:t>):</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0000"/>
                </a:solidFill>
                <a:latin typeface="Consolas" panose="020B0609020204030204" pitchFamily="49" charset="0"/>
                <a:cs typeface="Consolas" panose="020B0609020204030204" pitchFamily="49" charset="0"/>
              </a:rPr>
              <a:t>driver</a:t>
            </a:r>
            <a:r>
              <a:rPr lang="zh-CN" altLang="zh-CN" sz="2200" dirty="0" smtClean="0">
                <a:solidFill>
                  <a:srgbClr val="006699"/>
                </a:solidFill>
                <a:latin typeface="Consolas" panose="020B0609020204030204" pitchFamily="49" charset="0"/>
                <a:cs typeface="Consolas" panose="020B0609020204030204" pitchFamily="49" charset="0"/>
              </a:rPr>
              <a:t>=</a:t>
            </a:r>
            <a:r>
              <a:rPr lang="zh-CN" altLang="zh-CN" sz="2200" b="0" dirty="0" smtClean="0">
                <a:solidFill>
                  <a:srgbClr val="808080"/>
                </a:solidFill>
                <a:latin typeface="Consolas" panose="020B0609020204030204" pitchFamily="49" charset="0"/>
                <a:cs typeface="Consolas" panose="020B0609020204030204" pitchFamily="49" charset="0"/>
              </a:rPr>
              <a:t>self</a:t>
            </a:r>
            <a:r>
              <a:rPr lang="zh-CN" altLang="zh-CN" sz="2200" b="0" dirty="0" smtClean="0">
                <a:solidFill>
                  <a:srgbClr val="000000"/>
                </a:solidFill>
                <a:latin typeface="Consolas" panose="020B0609020204030204" pitchFamily="49" charset="0"/>
                <a:cs typeface="Consolas" panose="020B0609020204030204" pitchFamily="49" charset="0"/>
              </a:rPr>
              <a:t>.driver</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0000"/>
                </a:solidFill>
                <a:latin typeface="Consolas" panose="020B0609020204030204" pitchFamily="49" charset="0"/>
                <a:cs typeface="Consolas" panose="020B0609020204030204" pitchFamily="49" charset="0"/>
              </a:rPr>
              <a:t>driver.get(</a:t>
            </a:r>
            <a:r>
              <a:rPr lang="zh-CN" altLang="zh-CN" sz="2200" b="0" dirty="0" smtClean="0">
                <a:solidFill>
                  <a:srgbClr val="808080"/>
                </a:solidFill>
                <a:latin typeface="Consolas" panose="020B0609020204030204" pitchFamily="49" charset="0"/>
                <a:cs typeface="Consolas" panose="020B0609020204030204" pitchFamily="49" charset="0"/>
              </a:rPr>
              <a:t>self</a:t>
            </a:r>
            <a:r>
              <a:rPr lang="zh-CN" altLang="zh-CN" sz="2200" b="0" dirty="0" smtClean="0">
                <a:solidFill>
                  <a:srgbClr val="000000"/>
                </a:solidFill>
                <a:latin typeface="Consolas" panose="020B0609020204030204" pitchFamily="49" charset="0"/>
                <a:cs typeface="Consolas" panose="020B0609020204030204" pitchFamily="49" charset="0"/>
              </a:rPr>
              <a:t>.base_url)</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0000"/>
                </a:solidFill>
                <a:latin typeface="Consolas" panose="020B0609020204030204" pitchFamily="49" charset="0"/>
                <a:cs typeface="Consolas" panose="020B0609020204030204" pitchFamily="49" charset="0"/>
              </a:rPr>
              <a:t>driver.find_element_by_id(</a:t>
            </a:r>
            <a:r>
              <a:rPr lang="zh-CN" altLang="zh-CN" sz="2200" b="0" dirty="0" smtClean="0">
                <a:solidFill>
                  <a:srgbClr val="0000FF"/>
                </a:solidFill>
                <a:latin typeface="Consolas" panose="020B0609020204030204" pitchFamily="49" charset="0"/>
                <a:cs typeface="Consolas" panose="020B0609020204030204" pitchFamily="49" charset="0"/>
              </a:rPr>
              <a:t>"kw"</a:t>
            </a:r>
            <a:r>
              <a:rPr lang="zh-CN" altLang="zh-CN" sz="2200" b="0" dirty="0" smtClean="0">
                <a:solidFill>
                  <a:srgbClr val="000000"/>
                </a:solidFill>
                <a:latin typeface="Consolas" panose="020B0609020204030204" pitchFamily="49" charset="0"/>
                <a:cs typeface="Consolas" panose="020B0609020204030204" pitchFamily="49" charset="0"/>
              </a:rPr>
              <a:t>).send_keys(</a:t>
            </a:r>
            <a:r>
              <a:rPr lang="zh-CN" altLang="zh-CN" sz="2200" b="0" dirty="0" smtClean="0">
                <a:solidFill>
                  <a:srgbClr val="0000FF"/>
                </a:solidFill>
                <a:latin typeface="Consolas" panose="020B0609020204030204" pitchFamily="49" charset="0"/>
                <a:cs typeface="Consolas" panose="020B0609020204030204" pitchFamily="49" charset="0"/>
              </a:rPr>
              <a:t>"selenium webdriver"</a:t>
            </a:r>
            <a:r>
              <a:rPr lang="zh-CN" altLang="zh-CN" sz="2200" b="0" dirty="0" smtClean="0">
                <a:solidFill>
                  <a:srgbClr val="000000"/>
                </a:solidFill>
                <a:latin typeface="Consolas" panose="020B0609020204030204" pitchFamily="49" charset="0"/>
                <a:cs typeface="Consolas" panose="020B0609020204030204" pitchFamily="49" charset="0"/>
              </a:rPr>
              <a:t>)</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zh-CN" altLang="zh-CN" sz="2200" b="0" dirty="0" smtClean="0">
                <a:solidFill>
                  <a:srgbClr val="000000"/>
                </a:solidFill>
                <a:latin typeface="Consolas" panose="020B0609020204030204" pitchFamily="49" charset="0"/>
                <a:cs typeface="Consolas" panose="020B0609020204030204" pitchFamily="49" charset="0"/>
              </a:rPr>
              <a:t>driver.find_element_by_id(</a:t>
            </a:r>
            <a:r>
              <a:rPr lang="zh-CN" altLang="zh-CN" sz="2200" b="0" dirty="0" smtClean="0">
                <a:solidFill>
                  <a:srgbClr val="0000FF"/>
                </a:solidFill>
                <a:latin typeface="Consolas" panose="020B0609020204030204" pitchFamily="49" charset="0"/>
                <a:cs typeface="Consolas" panose="020B0609020204030204" pitchFamily="49" charset="0"/>
              </a:rPr>
              <a:t>"su"</a:t>
            </a:r>
            <a:r>
              <a:rPr lang="zh-CN" altLang="zh-CN" sz="2200" b="0" dirty="0" smtClean="0">
                <a:solidFill>
                  <a:srgbClr val="000000"/>
                </a:solidFill>
                <a:latin typeface="Consolas" panose="020B0609020204030204" pitchFamily="49" charset="0"/>
                <a:cs typeface="Consolas" panose="020B0609020204030204" pitchFamily="49" charset="0"/>
              </a:rPr>
              <a:t>).click()</a:t>
            </a:r>
            <a:endParaRPr lang="zh-CN" altLang="zh-CN" sz="2200" b="0" dirty="0" smtClean="0"/>
          </a:p>
          <a:p>
            <a:pPr marL="0" indent="0">
              <a:lnSpc>
                <a:spcPct val="100000"/>
              </a:lnSpc>
              <a:buFontTx/>
              <a:buNone/>
            </a:pPr>
            <a:r>
              <a:rPr lang="zh-CN" altLang="zh-CN" sz="2200" b="0" dirty="0" smtClean="0">
                <a:solidFill>
                  <a:srgbClr val="505050"/>
                </a:solidFill>
                <a:latin typeface="Consolas" panose="020B0609020204030204" pitchFamily="49" charset="0"/>
                <a:cs typeface="Consolas" panose="020B0609020204030204" pitchFamily="49" charset="0"/>
              </a:rPr>
              <a:t>        </a:t>
            </a:r>
            <a:r>
              <a:rPr lang="en-US" altLang="zh-CN" sz="2200" b="0" dirty="0" smtClean="0">
                <a:solidFill>
                  <a:srgbClr val="505050"/>
                </a:solidFill>
                <a:latin typeface="Consolas" panose="020B0609020204030204" pitchFamily="49" charset="0"/>
                <a:cs typeface="Consolas" panose="020B0609020204030204" pitchFamily="49" charset="0"/>
              </a:rPr>
              <a:t>……</a:t>
            </a:r>
            <a:endParaRPr lang="zh-CN" altLang="zh-CN" sz="2200" b="0" dirty="0" smtClean="0"/>
          </a:p>
        </p:txBody>
      </p:sp>
    </p:spTree>
    <p:extLst>
      <p:ext uri="{BB962C8B-B14F-4D97-AF65-F5344CB8AC3E}">
        <p14:creationId xmlns:p14="http://schemas.microsoft.com/office/powerpoint/2010/main" val="2400793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搭建测试环境</a:t>
            </a:r>
            <a:endParaRPr lang="zh-CN" altLang="en-US" dirty="0"/>
          </a:p>
        </p:txBody>
      </p:sp>
      <p:sp>
        <p:nvSpPr>
          <p:cNvPr id="3" name="内容占位符 2"/>
          <p:cNvSpPr>
            <a:spLocks noGrp="1"/>
          </p:cNvSpPr>
          <p:nvPr>
            <p:ph sz="half" idx="1"/>
          </p:nvPr>
        </p:nvSpPr>
        <p:spPr/>
        <p:txBody>
          <a:bodyPr>
            <a:normAutofit fontScale="92500" lnSpcReduction="10000"/>
          </a:bodyPr>
          <a:lstStyle/>
          <a:p>
            <a:r>
              <a:rPr lang="zh-CN" altLang="en-US" dirty="0" smtClean="0"/>
              <a:t>环境分为</a:t>
            </a:r>
            <a:endParaRPr lang="en-US" altLang="zh-CN" dirty="0" smtClean="0"/>
          </a:p>
          <a:p>
            <a:pPr lvl="1"/>
            <a:r>
              <a:rPr lang="zh-CN" altLang="en-US" dirty="0" smtClean="0"/>
              <a:t>开发环境</a:t>
            </a:r>
            <a:endParaRPr lang="en-US" altLang="zh-CN" dirty="0" smtClean="0"/>
          </a:p>
          <a:p>
            <a:pPr lvl="1"/>
            <a:r>
              <a:rPr lang="zh-CN" altLang="en-US" dirty="0" smtClean="0"/>
              <a:t>测试环境（需要测试人员搭建）</a:t>
            </a:r>
            <a:endParaRPr lang="en-US" altLang="zh-CN" dirty="0" smtClean="0"/>
          </a:p>
          <a:p>
            <a:pPr lvl="1"/>
            <a:r>
              <a:rPr lang="zh-CN" altLang="en-US" dirty="0" smtClean="0"/>
              <a:t>正式环境</a:t>
            </a:r>
            <a:endParaRPr lang="en-US" altLang="zh-CN" dirty="0" smtClean="0"/>
          </a:p>
          <a:p>
            <a:r>
              <a:rPr lang="zh-CN" altLang="en-US" dirty="0" smtClean="0"/>
              <a:t>搭建注意事项</a:t>
            </a:r>
            <a:endParaRPr lang="en-US" altLang="zh-CN" dirty="0" smtClean="0"/>
          </a:p>
          <a:p>
            <a:pPr lvl="1"/>
            <a:r>
              <a:rPr lang="zh-CN" altLang="en-US" dirty="0" smtClean="0"/>
              <a:t>不同项目搭建方式不同</a:t>
            </a:r>
            <a:endParaRPr lang="en-US" altLang="zh-CN" dirty="0" smtClean="0"/>
          </a:p>
          <a:p>
            <a:pPr lvl="1"/>
            <a:r>
              <a:rPr lang="zh-CN" altLang="en-US" dirty="0" smtClean="0"/>
              <a:t>比如：</a:t>
            </a:r>
            <a:r>
              <a:rPr lang="en-US" altLang="zh-CN" dirty="0" smtClean="0"/>
              <a:t>C/C++ </a:t>
            </a:r>
          </a:p>
          <a:p>
            <a:pPr lvl="1"/>
            <a:r>
              <a:rPr lang="zh-CN" altLang="en-US" dirty="0" smtClean="0"/>
              <a:t>比如：</a:t>
            </a:r>
            <a:r>
              <a:rPr lang="en-US" altLang="zh-CN" dirty="0" err="1" smtClean="0"/>
              <a:t>HTML+CSS+JavaScript</a:t>
            </a:r>
            <a:endParaRPr lang="en-US" altLang="zh-CN" dirty="0" smtClean="0"/>
          </a:p>
          <a:p>
            <a:pPr lvl="1"/>
            <a:r>
              <a:rPr lang="en-US" altLang="zh-CN" dirty="0" smtClean="0"/>
              <a:t>……   </a:t>
            </a:r>
          </a:p>
          <a:p>
            <a:pPr lvl="1"/>
            <a:endParaRPr lang="zh-CN" altLang="en-US" dirty="0"/>
          </a:p>
        </p:txBody>
      </p:sp>
    </p:spTree>
    <p:extLst>
      <p:ext uri="{BB962C8B-B14F-4D97-AF65-F5344CB8AC3E}">
        <p14:creationId xmlns:p14="http://schemas.microsoft.com/office/powerpoint/2010/main" val="1365897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1101187" y="1282408"/>
            <a:ext cx="8916269" cy="4896544"/>
          </a:xfrm>
          <a:prstGeom prst="roundRect">
            <a:avLst>
              <a:gd name="adj" fmla="val 16667"/>
            </a:avLst>
          </a:prstGeom>
          <a:noFill/>
          <a:ln w="28575">
            <a:solidFill>
              <a:srgbClr val="C0C0C0"/>
            </a:solidFill>
            <a:prstDash val="sysDot"/>
            <a:round/>
            <a:headEnd/>
            <a:tailEnd/>
          </a:ln>
        </p:spPr>
        <p:txBody>
          <a:bodyPr wrap="none" anchor="ctr"/>
          <a:lstStyle/>
          <a:p>
            <a:pPr>
              <a:lnSpc>
                <a:spcPct val="130000"/>
              </a:lnSpc>
              <a:buClr>
                <a:srgbClr val="92D050"/>
              </a:buClr>
              <a:defRPr/>
            </a:pPr>
            <a:endParaRPr lang="en-US" altLang="zh-CN" sz="2800" b="1" dirty="0">
              <a:solidFill>
                <a:schemeClr val="tx1">
                  <a:lumMod val="10000"/>
                </a:schemeClr>
              </a:solidFill>
              <a:latin typeface="楷体" pitchFamily="49" charset="-122"/>
              <a:ea typeface="楷体" pitchFamily="49" charset="-122"/>
            </a:endParaRPr>
          </a:p>
        </p:txBody>
      </p:sp>
      <p:sp>
        <p:nvSpPr>
          <p:cNvPr id="3" name="标题 2"/>
          <p:cNvSpPr>
            <a:spLocks noGrp="1"/>
          </p:cNvSpPr>
          <p:nvPr>
            <p:ph type="title"/>
          </p:nvPr>
        </p:nvSpPr>
        <p:spPr>
          <a:xfrm>
            <a:off x="898161" y="0"/>
            <a:ext cx="10515600" cy="752475"/>
          </a:xfrm>
        </p:spPr>
        <p:txBody>
          <a:bodyPr/>
          <a:lstStyle/>
          <a:p>
            <a:r>
              <a:rPr lang="zh-CN" altLang="en-US" dirty="0" smtClean="0"/>
              <a:t>本节教学目标</a:t>
            </a:r>
            <a:endParaRPr lang="zh-CN" altLang="en-US" dirty="0"/>
          </a:p>
        </p:txBody>
      </p:sp>
      <p:sp>
        <p:nvSpPr>
          <p:cNvPr id="4" name="内容占位符 3"/>
          <p:cNvSpPr>
            <a:spLocks noGrp="1"/>
          </p:cNvSpPr>
          <p:nvPr>
            <p:ph sz="half" idx="1"/>
          </p:nvPr>
        </p:nvSpPr>
        <p:spPr>
          <a:xfrm>
            <a:off x="1132393" y="1690619"/>
            <a:ext cx="10629900" cy="4351338"/>
          </a:xfrm>
        </p:spPr>
        <p:txBody>
          <a:bodyPr/>
          <a:lstStyle/>
          <a:p>
            <a:pPr>
              <a:lnSpc>
                <a:spcPct val="150000"/>
              </a:lnSpc>
              <a:buClr>
                <a:schemeClr val="accent4"/>
              </a:buClr>
              <a:defRPr/>
            </a:pPr>
            <a:r>
              <a:rPr lang="zh-CN" altLang="en-US" dirty="0" smtClean="0"/>
              <a:t>了解软件测试的原则</a:t>
            </a:r>
            <a:endParaRPr lang="en-US" altLang="zh-CN" dirty="0" smtClean="0"/>
          </a:p>
          <a:p>
            <a:pPr>
              <a:lnSpc>
                <a:spcPct val="150000"/>
              </a:lnSpc>
              <a:buClr>
                <a:schemeClr val="accent4"/>
              </a:buClr>
              <a:defRPr/>
            </a:pPr>
            <a:r>
              <a:rPr lang="zh-CN" altLang="en-US" dirty="0" smtClean="0"/>
              <a:t>掌握软件测试流程</a:t>
            </a:r>
            <a:endParaRPr lang="en-US" altLang="zh-CN" dirty="0" smtClean="0"/>
          </a:p>
          <a:p>
            <a:pPr>
              <a:lnSpc>
                <a:spcPct val="150000"/>
              </a:lnSpc>
              <a:buClr>
                <a:schemeClr val="accent4"/>
              </a:buClr>
              <a:defRPr/>
            </a:pPr>
            <a:r>
              <a:rPr lang="zh-CN" altLang="en-US" dirty="0" smtClean="0">
                <a:solidFill>
                  <a:srgbClr val="FF0000"/>
                </a:solidFill>
              </a:rPr>
              <a:t>重</a:t>
            </a:r>
            <a:r>
              <a:rPr lang="zh-CN" altLang="en-US" dirty="0">
                <a:solidFill>
                  <a:srgbClr val="FF0000"/>
                </a:solidFill>
              </a:rPr>
              <a:t>难点</a:t>
            </a:r>
            <a:r>
              <a:rPr lang="zh-CN" altLang="en-US" dirty="0" smtClean="0">
                <a:solidFill>
                  <a:srgbClr val="FF0000"/>
                </a:solidFill>
              </a:rPr>
              <a:t>：软件测试流程</a:t>
            </a:r>
            <a:endParaRPr lang="zh-CN" altLang="en-US" dirty="0"/>
          </a:p>
        </p:txBody>
      </p:sp>
    </p:spTree>
    <p:extLst>
      <p:ext uri="{BB962C8B-B14F-4D97-AF65-F5344CB8AC3E}">
        <p14:creationId xmlns:p14="http://schemas.microsoft.com/office/powerpoint/2010/main" val="15979575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实施测试</a:t>
            </a:r>
            <a:endParaRPr lang="zh-CN" altLang="en-US" dirty="0"/>
          </a:p>
        </p:txBody>
      </p:sp>
      <p:sp>
        <p:nvSpPr>
          <p:cNvPr id="3" name="内容占位符 2"/>
          <p:cNvSpPr>
            <a:spLocks noGrp="1"/>
          </p:cNvSpPr>
          <p:nvPr>
            <p:ph sz="half" idx="1"/>
          </p:nvPr>
        </p:nvSpPr>
        <p:spPr/>
        <p:txBody>
          <a:bodyPr/>
          <a:lstStyle/>
          <a:p>
            <a:r>
              <a:rPr lang="zh-CN" altLang="en-US" dirty="0" smtClean="0"/>
              <a:t>执行测试用例</a:t>
            </a:r>
            <a:endParaRPr lang="en-US" altLang="zh-CN" dirty="0" smtClean="0"/>
          </a:p>
          <a:p>
            <a:endParaRPr lang="en-US" altLang="zh-CN" dirty="0"/>
          </a:p>
          <a:p>
            <a:r>
              <a:rPr lang="zh-CN" altLang="en-US" dirty="0" smtClean="0"/>
              <a:t>提交</a:t>
            </a:r>
            <a:r>
              <a:rPr lang="en-US" altLang="zh-CN" dirty="0" smtClean="0"/>
              <a:t>Bug</a:t>
            </a:r>
          </a:p>
          <a:p>
            <a:endParaRPr lang="en-US" altLang="zh-CN" dirty="0"/>
          </a:p>
          <a:p>
            <a:r>
              <a:rPr lang="zh-CN" altLang="en-US" dirty="0" smtClean="0"/>
              <a:t>回归测试（图）</a:t>
            </a:r>
            <a:endParaRPr lang="zh-CN" altLang="en-US" dirty="0"/>
          </a:p>
        </p:txBody>
      </p:sp>
    </p:spTree>
    <p:extLst>
      <p:ext uri="{BB962C8B-B14F-4D97-AF65-F5344CB8AC3E}">
        <p14:creationId xmlns:p14="http://schemas.microsoft.com/office/powerpoint/2010/main" val="102483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测试评估与总结</a:t>
            </a:r>
            <a:endParaRPr lang="zh-CN" altLang="en-US" dirty="0"/>
          </a:p>
        </p:txBody>
      </p:sp>
      <p:sp>
        <p:nvSpPr>
          <p:cNvPr id="3" name="内容占位符 2"/>
          <p:cNvSpPr>
            <a:spLocks noGrp="1"/>
          </p:cNvSpPr>
          <p:nvPr>
            <p:ph sz="half" idx="1"/>
          </p:nvPr>
        </p:nvSpPr>
        <p:spPr/>
        <p:txBody>
          <a:bodyPr>
            <a:normAutofit fontScale="85000" lnSpcReduction="20000"/>
          </a:bodyPr>
          <a:lstStyle/>
          <a:p>
            <a:r>
              <a:rPr lang="zh-CN" altLang="en-US" sz="3300" dirty="0"/>
              <a:t>测试总结</a:t>
            </a:r>
            <a:endParaRPr lang="en-US" altLang="zh-CN" sz="3300" dirty="0"/>
          </a:p>
          <a:p>
            <a:pPr lvl="1"/>
            <a:r>
              <a:rPr lang="zh-CN" altLang="en-US" dirty="0" smtClean="0"/>
              <a:t>总结测试过程</a:t>
            </a:r>
            <a:endParaRPr lang="en-US" altLang="zh-CN" dirty="0" smtClean="0"/>
          </a:p>
          <a:p>
            <a:pPr lvl="1"/>
            <a:r>
              <a:rPr lang="zh-CN" altLang="en-US" dirty="0" smtClean="0"/>
              <a:t>总结测试中遇到的问题</a:t>
            </a:r>
            <a:endParaRPr lang="en-US" altLang="zh-CN" dirty="0" smtClean="0"/>
          </a:p>
          <a:p>
            <a:pPr lvl="1"/>
            <a:r>
              <a:rPr lang="zh-CN" altLang="en-US" dirty="0" smtClean="0"/>
              <a:t>总结测试过程中人员分配及工作量等问题</a:t>
            </a:r>
            <a:endParaRPr lang="en-US" altLang="zh-CN" dirty="0" smtClean="0"/>
          </a:p>
          <a:p>
            <a:r>
              <a:rPr lang="zh-CN" altLang="en-US" sz="3300" dirty="0" smtClean="0"/>
              <a:t>测试评估</a:t>
            </a:r>
            <a:endParaRPr lang="en-US" altLang="zh-CN" sz="3300" dirty="0" smtClean="0"/>
          </a:p>
          <a:p>
            <a:pPr lvl="1"/>
            <a:r>
              <a:rPr lang="zh-CN" altLang="en-US" dirty="0" smtClean="0"/>
              <a:t>评估</a:t>
            </a:r>
            <a:r>
              <a:rPr lang="en-US" altLang="zh-CN" dirty="0" smtClean="0"/>
              <a:t>Bug</a:t>
            </a:r>
            <a:r>
              <a:rPr lang="zh-CN" altLang="en-US" dirty="0" smtClean="0"/>
              <a:t>走向</a:t>
            </a:r>
            <a:endParaRPr lang="en-US" altLang="zh-CN" dirty="0" smtClean="0"/>
          </a:p>
          <a:p>
            <a:pPr lvl="1"/>
            <a:r>
              <a:rPr lang="zh-CN" altLang="en-US" dirty="0" smtClean="0"/>
              <a:t>评估产品质量</a:t>
            </a:r>
            <a:endParaRPr lang="en-US" altLang="zh-CN" dirty="0" smtClean="0"/>
          </a:p>
          <a:p>
            <a:pPr lvl="1"/>
            <a:endParaRPr lang="en-US" altLang="zh-CN" dirty="0"/>
          </a:p>
          <a:p>
            <a:pPr lvl="1"/>
            <a:endParaRPr lang="en-US" altLang="zh-CN" dirty="0" smtClean="0"/>
          </a:p>
          <a:p>
            <a:pPr marL="457200" lvl="1" indent="0">
              <a:buNone/>
            </a:pPr>
            <a:r>
              <a:rPr lang="en-US" altLang="zh-CN" dirty="0"/>
              <a:t>	</a:t>
            </a:r>
            <a:endParaRPr lang="zh-CN" altLang="en-US" dirty="0"/>
          </a:p>
        </p:txBody>
      </p:sp>
    </p:spTree>
    <p:extLst>
      <p:ext uri="{BB962C8B-B14F-4D97-AF65-F5344CB8AC3E}">
        <p14:creationId xmlns:p14="http://schemas.microsoft.com/office/powerpoint/2010/main" val="1339209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4479"/>
            <a:ext cx="12192000" cy="4330700"/>
          </a:xfrm>
          <a:prstGeom prst="rect">
            <a:avLst/>
          </a:prstGeom>
        </p:spPr>
      </p:pic>
      <p:sp>
        <p:nvSpPr>
          <p:cNvPr id="23" name="文本框 22"/>
          <p:cNvSpPr txBox="1"/>
          <p:nvPr/>
        </p:nvSpPr>
        <p:spPr>
          <a:xfrm>
            <a:off x="663211" y="7206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903990" y="1516763"/>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软件测试流程</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13"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800377" y="2874847"/>
            <a:ext cx="5105400"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58" y="2682"/>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smtClean="0">
                  <a:solidFill>
                    <a:srgbClr val="FF0000"/>
                  </a:solidFill>
                  <a:latin typeface="楷体" pitchFamily="49" charset="-122"/>
                  <a:ea typeface="楷体" pitchFamily="49" charset="-122"/>
                </a:rPr>
                <a:t>测试基础概念</a:t>
              </a:r>
              <a:endParaRPr lang="en-US" altLang="zh-CN" sz="2800" b="1" dirty="0">
                <a:solidFill>
                  <a:srgbClr val="FF0000"/>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0" name="Text Box 242"/>
          <p:cNvSpPr txBox="1">
            <a:spLocks noChangeArrowheads="1"/>
          </p:cNvSpPr>
          <p:nvPr/>
        </p:nvSpPr>
        <p:spPr bwMode="gray">
          <a:xfrm>
            <a:off x="2853994" y="4291096"/>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5</a:t>
            </a:r>
            <a:endParaRPr lang="en-US" altLang="zh-CN" sz="2800" b="1" dirty="0">
              <a:solidFill>
                <a:srgbClr val="FFFFFF"/>
              </a:solidFill>
              <a:latin typeface="楷体" panose="02010609060101010101" pitchFamily="49" charset="-122"/>
              <a:ea typeface="楷体" panose="02010609060101010101" pitchFamily="49" charset="-122"/>
            </a:endParaRPr>
          </a:p>
        </p:txBody>
      </p:sp>
      <p:sp>
        <p:nvSpPr>
          <p:cNvPr id="81" name="Text Box 246"/>
          <p:cNvSpPr txBox="1">
            <a:spLocks noChangeArrowheads="1"/>
          </p:cNvSpPr>
          <p:nvPr/>
        </p:nvSpPr>
        <p:spPr bwMode="gray">
          <a:xfrm>
            <a:off x="3696215" y="1471731"/>
            <a:ext cx="360168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软件测试的原则</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3058250604"/>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sz="half" idx="1"/>
          </p:nvPr>
        </p:nvSpPr>
        <p:spPr/>
        <p:txBody>
          <a:bodyPr/>
          <a:lstStyle/>
          <a:p>
            <a:r>
              <a:rPr lang="zh-CN" altLang="en-US" dirty="0">
                <a:solidFill>
                  <a:srgbClr val="FF0000"/>
                </a:solidFill>
              </a:rPr>
              <a:t>黑盒测试</a:t>
            </a:r>
            <a:endParaRPr lang="en-US" altLang="zh-CN" dirty="0">
              <a:solidFill>
                <a:srgbClr val="FF0000"/>
              </a:solidFill>
            </a:endParaRPr>
          </a:p>
          <a:p>
            <a:pPr marL="593725" lvl="3" indent="-166688"/>
            <a:r>
              <a:rPr lang="zh-CN" altLang="en-US" dirty="0"/>
              <a:t>把程序看作一个不能打开的黑盒子，在完全不考虑程序内部结构和内部特性的情况下检测每个功能是否正常使用</a:t>
            </a:r>
            <a:endParaRPr lang="en-US" altLang="zh-CN" dirty="0"/>
          </a:p>
          <a:p>
            <a:r>
              <a:rPr lang="zh-CN" altLang="en-US" dirty="0">
                <a:solidFill>
                  <a:srgbClr val="FF0000"/>
                </a:solidFill>
              </a:rPr>
              <a:t>白盒测试</a:t>
            </a:r>
            <a:endParaRPr lang="en-US" altLang="zh-CN" dirty="0">
              <a:solidFill>
                <a:srgbClr val="FF0000"/>
              </a:solidFill>
            </a:endParaRPr>
          </a:p>
          <a:p>
            <a:pPr marL="593725" lvl="3" indent="-166688"/>
            <a:r>
              <a:rPr lang="zh-CN" altLang="en-US" dirty="0"/>
              <a:t>又称结构测试、透明盒测试、逻辑驱动测试或基于代码的测试</a:t>
            </a:r>
            <a:endParaRPr lang="en-US" altLang="zh-CN" dirty="0"/>
          </a:p>
          <a:p>
            <a:endParaRPr lang="zh-CN" altLang="en-US" dirty="0"/>
          </a:p>
        </p:txBody>
      </p:sp>
      <p:pic>
        <p:nvPicPr>
          <p:cNvPr id="4"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31592" y="4256580"/>
            <a:ext cx="3989908" cy="260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763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sz="half" idx="1"/>
          </p:nvPr>
        </p:nvSpPr>
        <p:spPr/>
        <p:txBody>
          <a:bodyPr>
            <a:normAutofit fontScale="92500"/>
          </a:bodyPr>
          <a:lstStyle/>
          <a:p>
            <a:r>
              <a:rPr lang="zh-CN" altLang="en-US" dirty="0">
                <a:solidFill>
                  <a:srgbClr val="FF0000"/>
                </a:solidFill>
              </a:rPr>
              <a:t>静态测试</a:t>
            </a:r>
            <a:endParaRPr lang="en-US" altLang="zh-CN" dirty="0">
              <a:solidFill>
                <a:srgbClr val="FF0000"/>
              </a:solidFill>
            </a:endParaRPr>
          </a:p>
          <a:p>
            <a:pPr lvl="1"/>
            <a:r>
              <a:rPr lang="zh-CN" altLang="en-US" dirty="0"/>
              <a:t>不运行程序，只是对程序进行检查和审核</a:t>
            </a:r>
            <a:endParaRPr lang="en-US" altLang="zh-CN" dirty="0"/>
          </a:p>
          <a:p>
            <a:r>
              <a:rPr lang="zh-CN" altLang="en-US" dirty="0">
                <a:solidFill>
                  <a:srgbClr val="FF0000"/>
                </a:solidFill>
              </a:rPr>
              <a:t>动态测试</a:t>
            </a:r>
            <a:endParaRPr lang="en-US" altLang="zh-CN" dirty="0">
              <a:solidFill>
                <a:srgbClr val="FF0000"/>
              </a:solidFill>
            </a:endParaRPr>
          </a:p>
          <a:p>
            <a:pPr lvl="1"/>
            <a:r>
              <a:rPr lang="zh-CN" altLang="en-US" dirty="0"/>
              <a:t>使用和运行程序进行</a:t>
            </a:r>
            <a:r>
              <a:rPr lang="zh-CN" altLang="en-US" dirty="0" smtClean="0"/>
              <a:t>检查</a:t>
            </a:r>
            <a:endParaRPr lang="en-US" altLang="zh-CN" dirty="0" smtClean="0"/>
          </a:p>
          <a:p>
            <a:r>
              <a:rPr lang="zh-CN" altLang="en-US" dirty="0" smtClean="0">
                <a:solidFill>
                  <a:srgbClr val="FF0000"/>
                </a:solidFill>
              </a:rPr>
              <a:t>通过性测试</a:t>
            </a:r>
            <a:endParaRPr lang="en-US" altLang="zh-CN" dirty="0" smtClean="0">
              <a:solidFill>
                <a:srgbClr val="FF0000"/>
              </a:solidFill>
            </a:endParaRPr>
          </a:p>
          <a:p>
            <a:pPr lvl="1"/>
            <a:r>
              <a:rPr lang="zh-CN" altLang="en-US" dirty="0"/>
              <a:t>审查软件，描绘状态，尝试各种合法可能性，确认状态及其转换正常</a:t>
            </a:r>
            <a:endParaRPr lang="en-US" altLang="zh-CN" dirty="0"/>
          </a:p>
          <a:p>
            <a:r>
              <a:rPr lang="zh-CN" altLang="en-US" dirty="0" smtClean="0">
                <a:solidFill>
                  <a:srgbClr val="FF0000"/>
                </a:solidFill>
              </a:rPr>
              <a:t>失效行测试</a:t>
            </a:r>
            <a:endParaRPr lang="en-US" altLang="zh-CN" dirty="0" smtClean="0">
              <a:solidFill>
                <a:srgbClr val="FF0000"/>
              </a:solidFill>
            </a:endParaRPr>
          </a:p>
          <a:p>
            <a:pPr lvl="1"/>
            <a:r>
              <a:rPr lang="zh-CN" altLang="en-US" dirty="0" smtClean="0"/>
              <a:t>为了破坏软件而设计和执行的测试用例</a:t>
            </a:r>
            <a:endParaRPr lang="en-US" altLang="zh-CN" dirty="0"/>
          </a:p>
          <a:p>
            <a:endParaRPr lang="zh-CN" altLang="en-US" dirty="0"/>
          </a:p>
        </p:txBody>
      </p:sp>
    </p:spTree>
    <p:extLst>
      <p:ext uri="{BB962C8B-B14F-4D97-AF65-F5344CB8AC3E}">
        <p14:creationId xmlns:p14="http://schemas.microsoft.com/office/powerpoint/2010/main" val="2628264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小练习</a:t>
            </a:r>
            <a:endParaRPr lang="zh-CN" altLang="en-US" dirty="0"/>
          </a:p>
        </p:txBody>
      </p:sp>
      <p:sp>
        <p:nvSpPr>
          <p:cNvPr id="3" name="内容占位符 2"/>
          <p:cNvSpPr>
            <a:spLocks noGrp="1"/>
          </p:cNvSpPr>
          <p:nvPr>
            <p:ph sz="half" idx="1"/>
          </p:nvPr>
        </p:nvSpPr>
        <p:spPr/>
        <p:txBody>
          <a:bodyPr/>
          <a:lstStyle/>
          <a:p>
            <a:r>
              <a:rPr lang="zh-CN" altLang="en-US" dirty="0" smtClean="0"/>
              <a:t>请说出如下工作属于什么测试</a:t>
            </a:r>
            <a:endParaRPr lang="en-US" altLang="zh-CN" dirty="0" smtClean="0"/>
          </a:p>
          <a:p>
            <a:pPr lvl="1"/>
            <a:r>
              <a:rPr lang="zh-CN" altLang="en-US" dirty="0" smtClean="0"/>
              <a:t>对产品说明书的检查</a:t>
            </a:r>
            <a:endParaRPr lang="en-US" altLang="zh-CN" dirty="0" smtClean="0"/>
          </a:p>
          <a:p>
            <a:pPr lvl="1"/>
            <a:r>
              <a:rPr lang="zh-CN" altLang="en-US" dirty="0" smtClean="0"/>
              <a:t>对游戏的公测</a:t>
            </a:r>
            <a:endParaRPr lang="en-US" altLang="zh-CN" dirty="0" smtClean="0"/>
          </a:p>
          <a:p>
            <a:pPr lvl="1"/>
            <a:r>
              <a:rPr lang="zh-CN" altLang="en-US" dirty="0" smtClean="0"/>
              <a:t>新版</a:t>
            </a:r>
            <a:r>
              <a:rPr lang="en-US" altLang="zh-CN" dirty="0" smtClean="0"/>
              <a:t>QQ</a:t>
            </a:r>
            <a:r>
              <a:rPr lang="zh-CN" altLang="en-US" dirty="0" smtClean="0"/>
              <a:t>试用</a:t>
            </a:r>
            <a:endParaRPr lang="en-US" altLang="zh-CN" dirty="0" smtClean="0"/>
          </a:p>
          <a:p>
            <a:pPr lvl="1"/>
            <a:r>
              <a:rPr lang="zh-CN" altLang="en-US" dirty="0" smtClean="0"/>
              <a:t>检查项目代码</a:t>
            </a:r>
            <a:endParaRPr lang="en-US" altLang="zh-CN" dirty="0" smtClean="0"/>
          </a:p>
          <a:p>
            <a:pPr lvl="1"/>
            <a:endParaRPr lang="zh-CN" altLang="en-US" dirty="0"/>
          </a:p>
        </p:txBody>
      </p:sp>
    </p:spTree>
    <p:extLst>
      <p:ext uri="{BB962C8B-B14F-4D97-AF65-F5344CB8AC3E}">
        <p14:creationId xmlns:p14="http://schemas.microsoft.com/office/powerpoint/2010/main" val="1338331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1464" y="155717"/>
            <a:ext cx="8301567" cy="565820"/>
          </a:xfrm>
        </p:spPr>
        <p:txBody>
          <a:bodyPr>
            <a:normAutofit fontScale="90000"/>
          </a:bodyPr>
          <a:lstStyle/>
          <a:p>
            <a:r>
              <a:rPr lang="zh-CN" altLang="en-US" dirty="0" smtClean="0">
                <a:solidFill>
                  <a:schemeClr val="bg1"/>
                </a:solidFill>
              </a:rPr>
              <a:t>本节小结</a:t>
            </a:r>
            <a:endParaRPr lang="zh-CN" altLang="en-US" dirty="0">
              <a:solidFill>
                <a:schemeClr val="bg1"/>
              </a:solidFill>
            </a:endParaRPr>
          </a:p>
        </p:txBody>
      </p:sp>
      <p:sp>
        <p:nvSpPr>
          <p:cNvPr id="3" name="内容占位符 2"/>
          <p:cNvSpPr>
            <a:spLocks noGrp="1"/>
          </p:cNvSpPr>
          <p:nvPr>
            <p:ph idx="1"/>
          </p:nvPr>
        </p:nvSpPr>
        <p:spPr/>
        <p:txBody>
          <a:bodyPr>
            <a:normAutofit/>
          </a:bodyPr>
          <a:lstStyle/>
          <a:p>
            <a:r>
              <a:rPr lang="zh-CN" altLang="en-US" dirty="0" smtClean="0"/>
              <a:t>软件测试</a:t>
            </a:r>
            <a:r>
              <a:rPr lang="zh-CN" altLang="en-US" dirty="0"/>
              <a:t>原则</a:t>
            </a:r>
            <a:endParaRPr lang="en-US" altLang="zh-CN" dirty="0" smtClean="0"/>
          </a:p>
          <a:p>
            <a:r>
              <a:rPr lang="zh-CN" altLang="en-US" dirty="0" smtClean="0"/>
              <a:t>软件测试流程</a:t>
            </a:r>
            <a:endParaRPr lang="en-US" altLang="zh-CN" dirty="0" smtClean="0"/>
          </a:p>
          <a:p>
            <a:r>
              <a:rPr lang="zh-CN" altLang="en-US" sz="2700" dirty="0" smtClean="0"/>
              <a:t>软件测试基础概念</a:t>
            </a:r>
            <a:endParaRPr lang="en-US" altLang="zh-CN" sz="2700" dirty="0" smtClean="0"/>
          </a:p>
          <a:p>
            <a:pPr lvl="1"/>
            <a:r>
              <a:rPr lang="zh-CN" altLang="en-US" sz="2300" dirty="0"/>
              <a:t>黑</a:t>
            </a:r>
            <a:r>
              <a:rPr lang="zh-CN" altLang="en-US" sz="2300" dirty="0" smtClean="0"/>
              <a:t>盒、白盒</a:t>
            </a:r>
            <a:endParaRPr lang="en-US" altLang="zh-CN" sz="2300" dirty="0" smtClean="0"/>
          </a:p>
          <a:p>
            <a:pPr lvl="1"/>
            <a:r>
              <a:rPr lang="zh-CN" altLang="en-US" sz="2300" dirty="0" smtClean="0"/>
              <a:t>静态、动态</a:t>
            </a:r>
            <a:endParaRPr lang="en-US" altLang="zh-CN" sz="23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345" y="584496"/>
            <a:ext cx="4998255" cy="6400504"/>
          </a:xfrm>
          <a:prstGeom prst="rect">
            <a:avLst/>
          </a:prstGeom>
        </p:spPr>
      </p:pic>
    </p:spTree>
    <p:extLst>
      <p:ext uri="{BB962C8B-B14F-4D97-AF65-F5344CB8AC3E}">
        <p14:creationId xmlns:p14="http://schemas.microsoft.com/office/powerpoint/2010/main" val="3507188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End</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8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95" y="989351"/>
            <a:ext cx="12192000" cy="4330700"/>
          </a:xfrm>
          <a:prstGeom prst="rect">
            <a:avLst/>
          </a:prstGeom>
        </p:spPr>
      </p:pic>
      <p:sp>
        <p:nvSpPr>
          <p:cNvPr id="23" name="文本框 22"/>
          <p:cNvSpPr txBox="1"/>
          <p:nvPr/>
        </p:nvSpPr>
        <p:spPr>
          <a:xfrm>
            <a:off x="663211" y="132020"/>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903990" y="1516763"/>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软件测试流程</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774977" y="2887547"/>
            <a:ext cx="5105400"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58" y="2682"/>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smtClean="0">
                  <a:solidFill>
                    <a:schemeClr val="tx1">
                      <a:lumMod val="10000"/>
                    </a:schemeClr>
                  </a:solidFill>
                  <a:latin typeface="楷体" pitchFamily="49" charset="-122"/>
                  <a:ea typeface="楷体" pitchFamily="49" charset="-122"/>
                </a:rPr>
                <a:t>测试基础概念</a:t>
              </a:r>
              <a:endParaRPr lang="en-US" altLang="zh-CN" sz="2800" b="1" dirty="0">
                <a:solidFill>
                  <a:schemeClr val="tx1">
                    <a:lumMod val="10000"/>
                  </a:schemeClr>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0" name="Text Box 242"/>
          <p:cNvSpPr txBox="1">
            <a:spLocks noChangeArrowheads="1"/>
          </p:cNvSpPr>
          <p:nvPr/>
        </p:nvSpPr>
        <p:spPr bwMode="gray">
          <a:xfrm>
            <a:off x="2853994" y="4291096"/>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5</a:t>
            </a:r>
            <a:endParaRPr lang="en-US" altLang="zh-CN" sz="2800" b="1" dirty="0">
              <a:solidFill>
                <a:srgbClr val="FFFFFF"/>
              </a:solidFill>
              <a:latin typeface="楷体" panose="02010609060101010101" pitchFamily="49" charset="-122"/>
              <a:ea typeface="楷体" panose="02010609060101010101" pitchFamily="49" charset="-122"/>
            </a:endParaRPr>
          </a:p>
        </p:txBody>
      </p:sp>
      <p:sp>
        <p:nvSpPr>
          <p:cNvPr id="81" name="Text Box 246"/>
          <p:cNvSpPr txBox="1">
            <a:spLocks noChangeArrowheads="1"/>
          </p:cNvSpPr>
          <p:nvPr/>
        </p:nvSpPr>
        <p:spPr bwMode="gray">
          <a:xfrm>
            <a:off x="3696215" y="1471731"/>
            <a:ext cx="360168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软件测试的原则</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2921655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81"/>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1464" y="170707"/>
            <a:ext cx="8301567" cy="565820"/>
          </a:xfrm>
        </p:spPr>
        <p:txBody>
          <a:bodyPr>
            <a:normAutofit fontScale="90000"/>
          </a:bodyPr>
          <a:lstStyle/>
          <a:p>
            <a:r>
              <a:rPr lang="zh-CN" altLang="en-US" dirty="0" smtClean="0">
                <a:solidFill>
                  <a:schemeClr val="bg1"/>
                </a:solidFill>
              </a:rPr>
              <a:t>软件测试的原则一</a:t>
            </a:r>
            <a:endParaRPr lang="zh-CN" altLang="en-US" dirty="0">
              <a:solidFill>
                <a:schemeClr val="bg1"/>
              </a:solidFill>
            </a:endParaRPr>
          </a:p>
        </p:txBody>
      </p:sp>
      <p:sp>
        <p:nvSpPr>
          <p:cNvPr id="3" name="内容占位符 2"/>
          <p:cNvSpPr>
            <a:spLocks noGrp="1"/>
          </p:cNvSpPr>
          <p:nvPr>
            <p:ph idx="1"/>
          </p:nvPr>
        </p:nvSpPr>
        <p:spPr>
          <a:xfrm>
            <a:off x="982639" y="1816167"/>
            <a:ext cx="8577069" cy="4641850"/>
          </a:xfrm>
        </p:spPr>
        <p:txBody>
          <a:bodyPr>
            <a:normAutofit/>
          </a:bodyPr>
          <a:lstStyle/>
          <a:p>
            <a:endParaRPr lang="en-US" altLang="zh-CN" dirty="0" smtClean="0"/>
          </a:p>
          <a:p>
            <a:endParaRPr lang="en-US" altLang="zh-CN" dirty="0" smtClean="0"/>
          </a:p>
          <a:p>
            <a:endParaRPr lang="en-US" altLang="zh-CN" dirty="0"/>
          </a:p>
          <a:p>
            <a:endParaRPr lang="en-US" altLang="zh-CN" dirty="0" smtClean="0"/>
          </a:p>
        </p:txBody>
      </p:sp>
      <p:pic>
        <p:nvPicPr>
          <p:cNvPr id="4" name="图片 3"/>
          <p:cNvPicPr>
            <a:picLocks noChangeAspect="1"/>
          </p:cNvPicPr>
          <p:nvPr/>
        </p:nvPicPr>
        <p:blipFill>
          <a:blip r:embed="rId3"/>
          <a:stretch>
            <a:fillRect/>
          </a:stretch>
        </p:blipFill>
        <p:spPr>
          <a:xfrm>
            <a:off x="638077" y="1049364"/>
            <a:ext cx="4009524" cy="3076190"/>
          </a:xfrm>
          <a:prstGeom prst="rect">
            <a:avLst/>
          </a:prstGeom>
        </p:spPr>
      </p:pic>
      <p:sp>
        <p:nvSpPr>
          <p:cNvPr id="5" name="内容占位符 2"/>
          <p:cNvSpPr txBox="1">
            <a:spLocks/>
          </p:cNvSpPr>
          <p:nvPr/>
        </p:nvSpPr>
        <p:spPr bwMode="auto">
          <a:xfrm>
            <a:off x="5209413" y="792516"/>
            <a:ext cx="6868856"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Times New Roman" pitchFamily="18" charset="0"/>
                <a:ea typeface="楷体" pitchFamily="49"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400" b="1" baseline="0">
                <a:solidFill>
                  <a:schemeClr val="tx1"/>
                </a:solidFill>
                <a:latin typeface="Times New Roman" pitchFamily="18" charset="0"/>
                <a:ea typeface="楷体" pitchFamily="49"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3600" b="1" baseline="0">
                <a:solidFill>
                  <a:schemeClr val="tx1"/>
                </a:solidFill>
                <a:latin typeface="Times New Roman" pitchFamily="18" charset="0"/>
                <a:ea typeface="楷体" pitchFamily="49"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3600" b="1" baseline="0">
                <a:solidFill>
                  <a:schemeClr val="tx1"/>
                </a:solidFill>
                <a:latin typeface="Times New Roman" pitchFamily="18" charset="0"/>
                <a:ea typeface="楷体" pitchFamily="49"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3600">
                <a:solidFill>
                  <a:schemeClr val="tx1"/>
                </a:solidFill>
                <a:latin typeface="Times New Roman" pitchFamily="18" charset="0"/>
                <a:ea typeface="楷体" pitchFamily="49"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r>
              <a:rPr lang="zh-CN" altLang="en-US" dirty="0"/>
              <a:t>如何测试计算器程序？</a:t>
            </a:r>
            <a:endParaRPr lang="en-US" altLang="zh-CN" dirty="0"/>
          </a:p>
          <a:p>
            <a:r>
              <a:rPr lang="en-US" altLang="zh-CN" dirty="0"/>
              <a:t>1+1,1+2,1+3……1+9999999999999999999</a:t>
            </a:r>
          </a:p>
          <a:p>
            <a:r>
              <a:rPr lang="en-US" altLang="zh-CN" dirty="0"/>
              <a:t>1-1,1-2……</a:t>
            </a:r>
            <a:endParaRPr lang="zh-CN" altLang="en-US" dirty="0"/>
          </a:p>
          <a:p>
            <a:r>
              <a:rPr lang="en-US" altLang="zh-CN" kern="0" dirty="0" smtClean="0"/>
              <a:t>1</a:t>
            </a:r>
            <a:r>
              <a:rPr lang="zh-CN" altLang="en-US" kern="0" dirty="0"/>
              <a:t>*</a:t>
            </a:r>
            <a:r>
              <a:rPr lang="en-US" altLang="zh-CN" kern="0" dirty="0"/>
              <a:t>1,1</a:t>
            </a:r>
            <a:r>
              <a:rPr lang="zh-CN" altLang="en-US" kern="0" dirty="0"/>
              <a:t>*</a:t>
            </a:r>
            <a:r>
              <a:rPr lang="en-US" altLang="zh-CN" kern="0" dirty="0"/>
              <a:t>2,1</a:t>
            </a:r>
            <a:r>
              <a:rPr lang="zh-CN" altLang="en-US" kern="0" dirty="0"/>
              <a:t>*</a:t>
            </a:r>
            <a:r>
              <a:rPr lang="en-US" altLang="zh-CN" kern="0" dirty="0"/>
              <a:t>3……</a:t>
            </a:r>
          </a:p>
          <a:p>
            <a:r>
              <a:rPr lang="en-US" altLang="zh-CN" kern="0" dirty="0"/>
              <a:t>1/1,1/2,1/3……</a:t>
            </a:r>
          </a:p>
          <a:p>
            <a:r>
              <a:rPr lang="zh-CN" altLang="en-US" kern="0" dirty="0">
                <a:solidFill>
                  <a:srgbClr val="FF0000"/>
                </a:solidFill>
              </a:rPr>
              <a:t>测试原则一</a:t>
            </a:r>
            <a:r>
              <a:rPr lang="zh-CN" altLang="en-US" kern="0" dirty="0"/>
              <a:t>：完全测试是不可能的</a:t>
            </a:r>
          </a:p>
        </p:txBody>
      </p:sp>
    </p:spTree>
    <p:extLst>
      <p:ext uri="{BB962C8B-B14F-4D97-AF65-F5344CB8AC3E}">
        <p14:creationId xmlns:p14="http://schemas.microsoft.com/office/powerpoint/2010/main" val="1724903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软件测试原则二</a:t>
            </a:r>
            <a:endParaRPr lang="zh-CN" altLang="en-US" dirty="0"/>
          </a:p>
        </p:txBody>
      </p:sp>
      <p:sp>
        <p:nvSpPr>
          <p:cNvPr id="3" name="内容占位符 2"/>
          <p:cNvSpPr>
            <a:spLocks noGrp="1"/>
          </p:cNvSpPr>
          <p:nvPr>
            <p:ph sz="half" idx="1"/>
          </p:nvPr>
        </p:nvSpPr>
        <p:spPr>
          <a:xfrm>
            <a:off x="688074" y="1279714"/>
            <a:ext cx="10629900" cy="4998255"/>
          </a:xfrm>
        </p:spPr>
        <p:txBody>
          <a:bodyPr/>
          <a:lstStyle/>
          <a:p>
            <a:r>
              <a:rPr lang="zh-CN" altLang="en-US" dirty="0" smtClean="0"/>
              <a:t>在记事本中输入“写”字，保存后，再次打开查看</a:t>
            </a:r>
            <a:endParaRPr lang="en-US" altLang="zh-CN" dirty="0" smtClean="0"/>
          </a:p>
          <a:p>
            <a:r>
              <a:rPr lang="zh-CN" altLang="en-US" dirty="0" smtClean="0">
                <a:solidFill>
                  <a:srgbClr val="FF0000"/>
                </a:solidFill>
              </a:rPr>
              <a:t>测试原则二</a:t>
            </a:r>
            <a:r>
              <a:rPr lang="zh-CN" altLang="en-US" dirty="0" smtClean="0"/>
              <a:t>：软件测试是有风险的行为</a:t>
            </a:r>
            <a:endParaRPr lang="en-US" altLang="zh-CN" dirty="0" smtClean="0"/>
          </a:p>
          <a:p>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836905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软件测试原则三</a:t>
            </a:r>
            <a:endParaRPr lang="zh-CN" altLang="en-US" dirty="0"/>
          </a:p>
        </p:txBody>
      </p:sp>
      <p:sp>
        <p:nvSpPr>
          <p:cNvPr id="3" name="内容占位符 2"/>
          <p:cNvSpPr>
            <a:spLocks noGrp="1"/>
          </p:cNvSpPr>
          <p:nvPr>
            <p:ph sz="half" idx="1"/>
          </p:nvPr>
        </p:nvSpPr>
        <p:spPr>
          <a:xfrm>
            <a:off x="5669280" y="1457135"/>
            <a:ext cx="5247249" cy="5281290"/>
          </a:xfrm>
        </p:spPr>
        <p:txBody>
          <a:bodyPr/>
          <a:lstStyle/>
          <a:p>
            <a:r>
              <a:rPr lang="zh-CN" altLang="en-US" dirty="0" smtClean="0">
                <a:solidFill>
                  <a:srgbClr val="FF0000"/>
                </a:solidFill>
              </a:rPr>
              <a:t>测试原则三</a:t>
            </a:r>
            <a:r>
              <a:rPr lang="zh-CN" altLang="en-US" dirty="0" smtClean="0"/>
              <a:t>：测试无法显示潜伏的软件缺陷</a:t>
            </a:r>
            <a:endParaRPr lang="zh-CN" altLang="en-US" dirty="0"/>
          </a:p>
        </p:txBody>
      </p:sp>
      <p:pic>
        <p:nvPicPr>
          <p:cNvPr id="4" name="图片 3"/>
          <p:cNvPicPr>
            <a:picLocks noChangeAspect="1"/>
          </p:cNvPicPr>
          <p:nvPr/>
        </p:nvPicPr>
        <p:blipFill>
          <a:blip r:embed="rId2"/>
          <a:stretch>
            <a:fillRect/>
          </a:stretch>
        </p:blipFill>
        <p:spPr>
          <a:xfrm>
            <a:off x="692906" y="1240626"/>
            <a:ext cx="4714286" cy="4457143"/>
          </a:xfrm>
          <a:prstGeom prst="rect">
            <a:avLst/>
          </a:prstGeom>
        </p:spPr>
      </p:pic>
      <p:sp>
        <p:nvSpPr>
          <p:cNvPr id="5" name="内容占位符 2"/>
          <p:cNvSpPr txBox="1">
            <a:spLocks/>
          </p:cNvSpPr>
          <p:nvPr/>
        </p:nvSpPr>
        <p:spPr bwMode="auto">
          <a:xfrm>
            <a:off x="1283290" y="5653711"/>
            <a:ext cx="3960440" cy="49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Times New Roman" pitchFamily="18" charset="0"/>
                <a:ea typeface="楷体" pitchFamily="49"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400" b="1" baseline="0">
                <a:solidFill>
                  <a:schemeClr val="tx1"/>
                </a:solidFill>
                <a:latin typeface="Times New Roman" pitchFamily="18" charset="0"/>
                <a:ea typeface="楷体" pitchFamily="49"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3600" b="1" baseline="0">
                <a:solidFill>
                  <a:schemeClr val="tx1"/>
                </a:solidFill>
                <a:latin typeface="Times New Roman" pitchFamily="18" charset="0"/>
                <a:ea typeface="楷体" pitchFamily="49"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3600" b="1" baseline="0">
                <a:solidFill>
                  <a:schemeClr val="tx1"/>
                </a:solidFill>
                <a:latin typeface="Times New Roman" pitchFamily="18" charset="0"/>
                <a:ea typeface="楷体" pitchFamily="49"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3600">
                <a:solidFill>
                  <a:schemeClr val="tx1"/>
                </a:solidFill>
                <a:latin typeface="Times New Roman" pitchFamily="18" charset="0"/>
                <a:ea typeface="楷体" pitchFamily="49"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kern="0" dirty="0"/>
              <a:t>每个项目都有最优测试量</a:t>
            </a:r>
          </a:p>
        </p:txBody>
      </p:sp>
    </p:spTree>
    <p:extLst>
      <p:ext uri="{BB962C8B-B14F-4D97-AF65-F5344CB8AC3E}">
        <p14:creationId xmlns:p14="http://schemas.microsoft.com/office/powerpoint/2010/main" val="1712220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软件测试原则四</a:t>
            </a:r>
            <a:endParaRPr lang="zh-CN" altLang="en-US" dirty="0"/>
          </a:p>
        </p:txBody>
      </p:sp>
      <p:sp>
        <p:nvSpPr>
          <p:cNvPr id="3" name="内容占位符 2"/>
          <p:cNvSpPr>
            <a:spLocks noGrp="1"/>
          </p:cNvSpPr>
          <p:nvPr>
            <p:ph sz="half" idx="1"/>
          </p:nvPr>
        </p:nvSpPr>
        <p:spPr/>
        <p:txBody>
          <a:bodyPr/>
          <a:lstStyle/>
          <a:p>
            <a:r>
              <a:rPr lang="zh-CN" altLang="en-US" dirty="0" smtClean="0"/>
              <a:t>测试原则四：找到的软件缺陷越多，就说明软件缺陷越多</a:t>
            </a:r>
            <a:endParaRPr lang="en-US" altLang="zh-CN" dirty="0" smtClean="0"/>
          </a:p>
          <a:p>
            <a:endParaRPr lang="zh-CN" altLang="en-US" dirty="0"/>
          </a:p>
        </p:txBody>
      </p:sp>
      <p:pic>
        <p:nvPicPr>
          <p:cNvPr id="5" name="Picture 2" descr="“找的多 说明多”的图片搜索结果"/>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09518" y="3057343"/>
            <a:ext cx="4762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190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软件测试原则五</a:t>
            </a:r>
            <a:endParaRPr lang="zh-CN" altLang="en-US" dirty="0"/>
          </a:p>
        </p:txBody>
      </p:sp>
      <p:sp>
        <p:nvSpPr>
          <p:cNvPr id="3" name="内容占位符 2"/>
          <p:cNvSpPr>
            <a:spLocks noGrp="1"/>
          </p:cNvSpPr>
          <p:nvPr>
            <p:ph sz="half" idx="1"/>
          </p:nvPr>
        </p:nvSpPr>
        <p:spPr>
          <a:xfrm>
            <a:off x="5655859" y="1320658"/>
            <a:ext cx="5576247" cy="4351338"/>
          </a:xfrm>
        </p:spPr>
        <p:txBody>
          <a:bodyPr/>
          <a:lstStyle/>
          <a:p>
            <a:r>
              <a:rPr lang="zh-CN" altLang="en-US" dirty="0" smtClean="0">
                <a:solidFill>
                  <a:srgbClr val="FF0000"/>
                </a:solidFill>
              </a:rPr>
              <a:t>测试原则五</a:t>
            </a:r>
            <a:r>
              <a:rPr lang="zh-CN" altLang="en-US" dirty="0" smtClean="0"/>
              <a:t>：</a:t>
            </a:r>
            <a:endParaRPr lang="en-US" altLang="zh-CN" dirty="0" smtClean="0"/>
          </a:p>
          <a:p>
            <a:pPr lvl="1"/>
            <a:r>
              <a:rPr lang="zh-CN" altLang="en-US" dirty="0" smtClean="0"/>
              <a:t>测试越多，其对测试的免疫力越强</a:t>
            </a:r>
            <a:endParaRPr lang="zh-CN" altLang="en-US" dirty="0"/>
          </a:p>
        </p:txBody>
      </p:sp>
      <p:pic>
        <p:nvPicPr>
          <p:cNvPr id="4" name="图片 3"/>
          <p:cNvPicPr>
            <a:picLocks noChangeAspect="1"/>
          </p:cNvPicPr>
          <p:nvPr/>
        </p:nvPicPr>
        <p:blipFill>
          <a:blip r:embed="rId2"/>
          <a:stretch>
            <a:fillRect/>
          </a:stretch>
        </p:blipFill>
        <p:spPr>
          <a:xfrm>
            <a:off x="714764" y="1134623"/>
            <a:ext cx="4622048" cy="4065174"/>
          </a:xfrm>
          <a:prstGeom prst="rect">
            <a:avLst/>
          </a:prstGeom>
        </p:spPr>
      </p:pic>
    </p:spTree>
    <p:extLst>
      <p:ext uri="{BB962C8B-B14F-4D97-AF65-F5344CB8AC3E}">
        <p14:creationId xmlns:p14="http://schemas.microsoft.com/office/powerpoint/2010/main" val="2247498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软件测试原则六</a:t>
            </a:r>
            <a:endParaRPr lang="zh-CN" altLang="en-US" dirty="0"/>
          </a:p>
        </p:txBody>
      </p:sp>
      <p:sp>
        <p:nvSpPr>
          <p:cNvPr id="3" name="内容占位符 2"/>
          <p:cNvSpPr>
            <a:spLocks noGrp="1"/>
          </p:cNvSpPr>
          <p:nvPr>
            <p:ph sz="half" idx="1"/>
          </p:nvPr>
        </p:nvSpPr>
        <p:spPr>
          <a:xfrm>
            <a:off x="647131" y="1252418"/>
            <a:ext cx="10629900" cy="4351338"/>
          </a:xfrm>
        </p:spPr>
        <p:txBody>
          <a:bodyPr/>
          <a:lstStyle/>
          <a:p>
            <a:r>
              <a:rPr lang="zh-CN" altLang="en-US" dirty="0" smtClean="0">
                <a:solidFill>
                  <a:srgbClr val="FF0000"/>
                </a:solidFill>
              </a:rPr>
              <a:t>测试原则六</a:t>
            </a:r>
            <a:r>
              <a:rPr lang="zh-CN" altLang="en-US" dirty="0" smtClean="0"/>
              <a:t>：并非所有的软件缺陷都要修复</a:t>
            </a:r>
            <a:endParaRPr lang="en-US" altLang="zh-CN" dirty="0" smtClean="0"/>
          </a:p>
          <a:p>
            <a:r>
              <a:rPr lang="zh-CN" altLang="en-US" dirty="0" smtClean="0"/>
              <a:t>不需要修复的缺陷</a:t>
            </a:r>
            <a:endParaRPr lang="en-US" altLang="zh-CN" dirty="0" smtClean="0"/>
          </a:p>
          <a:p>
            <a:pPr lvl="1"/>
            <a:r>
              <a:rPr lang="zh-CN" altLang="en-US" dirty="0" smtClean="0"/>
              <a:t>没有足够时间</a:t>
            </a:r>
            <a:endParaRPr lang="en-US" altLang="zh-CN" dirty="0" smtClean="0"/>
          </a:p>
          <a:p>
            <a:pPr lvl="1"/>
            <a:r>
              <a:rPr lang="zh-CN" altLang="en-US" dirty="0" smtClean="0"/>
              <a:t>不是真正的软件缺陷</a:t>
            </a:r>
            <a:endParaRPr lang="en-US" altLang="zh-CN" dirty="0" smtClean="0"/>
          </a:p>
          <a:p>
            <a:pPr lvl="1"/>
            <a:r>
              <a:rPr lang="zh-CN" altLang="en-US" dirty="0" smtClean="0"/>
              <a:t>修复风险太大</a:t>
            </a:r>
            <a:endParaRPr lang="en-US" altLang="zh-CN" dirty="0" smtClean="0"/>
          </a:p>
          <a:p>
            <a:pPr lvl="1"/>
            <a:r>
              <a:rPr lang="zh-CN" altLang="en-US" dirty="0" smtClean="0"/>
              <a:t>不值得修复</a:t>
            </a:r>
            <a:endParaRPr lang="zh-CN" altLang="en-US" dirty="0"/>
          </a:p>
        </p:txBody>
      </p:sp>
    </p:spTree>
    <p:extLst>
      <p:ext uri="{BB962C8B-B14F-4D97-AF65-F5344CB8AC3E}">
        <p14:creationId xmlns:p14="http://schemas.microsoft.com/office/powerpoint/2010/main" val="3446481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4497</TotalTime>
  <Words>834</Words>
  <Application>Microsoft Office PowerPoint</Application>
  <PresentationFormat>自定义</PresentationFormat>
  <Paragraphs>192</Paragraphs>
  <Slides>27</Slides>
  <Notes>4</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Theme</vt:lpstr>
      <vt:lpstr>PowerPoint 演示文稿</vt:lpstr>
      <vt:lpstr>本节教学目标</vt:lpstr>
      <vt:lpstr>PowerPoint 演示文稿</vt:lpstr>
      <vt:lpstr>软件测试的原则一</vt:lpstr>
      <vt:lpstr>软件测试原则二</vt:lpstr>
      <vt:lpstr>软件测试原则三</vt:lpstr>
      <vt:lpstr>软件测试原则四</vt:lpstr>
      <vt:lpstr>软件测试原则五</vt:lpstr>
      <vt:lpstr>软件测试原则六</vt:lpstr>
      <vt:lpstr>PowerPoint 演示文稿</vt:lpstr>
      <vt:lpstr>软件测试流程</vt:lpstr>
      <vt:lpstr>熟悉需求</vt:lpstr>
      <vt:lpstr>测试计划是什么</vt:lpstr>
      <vt:lpstr>软件测试计划基本结构</vt:lpstr>
      <vt:lpstr>测试计划评审（不一定留）</vt:lpstr>
      <vt:lpstr>设计测试用例</vt:lpstr>
      <vt:lpstr>测试用例格式</vt:lpstr>
      <vt:lpstr>开发测试脚本</vt:lpstr>
      <vt:lpstr>搭建测试环境</vt:lpstr>
      <vt:lpstr>实施测试</vt:lpstr>
      <vt:lpstr>测试评估与总结</vt:lpstr>
      <vt:lpstr>PowerPoint 演示文稿</vt:lpstr>
      <vt:lpstr>测试基础概念</vt:lpstr>
      <vt:lpstr>测试基础概念</vt:lpstr>
      <vt:lpstr>小练习</vt:lpstr>
      <vt:lpstr>本节小结</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cp:lastModifiedBy>
  <cp:revision>404</cp:revision>
  <dcterms:created xsi:type="dcterms:W3CDTF">2015-11-26T12:54:06Z</dcterms:created>
  <dcterms:modified xsi:type="dcterms:W3CDTF">2017-06-30T07:23:27Z</dcterms:modified>
</cp:coreProperties>
</file>