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0"/>
  </p:notesMasterIdLst>
  <p:handoutMasterIdLst>
    <p:handoutMasterId r:id="rId81"/>
  </p:handoutMasterIdLst>
  <p:sldIdLst>
    <p:sldId id="262" r:id="rId2"/>
    <p:sldId id="396" r:id="rId3"/>
    <p:sldId id="482" r:id="rId4"/>
    <p:sldId id="518" r:id="rId5"/>
    <p:sldId id="519" r:id="rId6"/>
    <p:sldId id="573" r:id="rId7"/>
    <p:sldId id="520" r:id="rId8"/>
    <p:sldId id="522" r:id="rId9"/>
    <p:sldId id="521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74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8" r:id="rId26"/>
    <p:sldId id="575" r:id="rId27"/>
    <p:sldId id="540" r:id="rId28"/>
    <p:sldId id="539" r:id="rId29"/>
    <p:sldId id="541" r:id="rId30"/>
    <p:sldId id="542" r:id="rId31"/>
    <p:sldId id="544" r:id="rId32"/>
    <p:sldId id="545" r:id="rId33"/>
    <p:sldId id="546" r:id="rId34"/>
    <p:sldId id="547" r:id="rId35"/>
    <p:sldId id="548" r:id="rId36"/>
    <p:sldId id="550" r:id="rId37"/>
    <p:sldId id="551" r:id="rId38"/>
    <p:sldId id="552" r:id="rId39"/>
    <p:sldId id="553" r:id="rId40"/>
    <p:sldId id="554" r:id="rId41"/>
    <p:sldId id="556" r:id="rId42"/>
    <p:sldId id="558" r:id="rId43"/>
    <p:sldId id="559" r:id="rId44"/>
    <p:sldId id="560" r:id="rId45"/>
    <p:sldId id="562" r:id="rId46"/>
    <p:sldId id="564" r:id="rId47"/>
    <p:sldId id="565" r:id="rId48"/>
    <p:sldId id="566" r:id="rId49"/>
    <p:sldId id="567" r:id="rId50"/>
    <p:sldId id="568" r:id="rId51"/>
    <p:sldId id="569" r:id="rId52"/>
    <p:sldId id="588" r:id="rId53"/>
    <p:sldId id="589" r:id="rId54"/>
    <p:sldId id="571" r:id="rId55"/>
    <p:sldId id="572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3" r:id="rId70"/>
    <p:sldId id="604" r:id="rId71"/>
    <p:sldId id="605" r:id="rId72"/>
    <p:sldId id="606" r:id="rId73"/>
    <p:sldId id="607" r:id="rId74"/>
    <p:sldId id="608" r:id="rId75"/>
    <p:sldId id="610" r:id="rId76"/>
    <p:sldId id="609" r:id="rId77"/>
    <p:sldId id="456" r:id="rId78"/>
    <p:sldId id="283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90358" autoAdjust="0"/>
  </p:normalViewPr>
  <p:slideViewPr>
    <p:cSldViewPr snapToGrid="0" showGuides="1">
      <p:cViewPr varScale="1">
        <p:scale>
          <a:sx n="77" d="100"/>
          <a:sy n="77" d="100"/>
        </p:scale>
        <p:origin x="13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32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48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487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16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2284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什么是条件组合覆盖呢？也就是使判定中条件的各种组合都至少执行一次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51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475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3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724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42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日，美国空军第四代</a:t>
            </a:r>
            <a:r>
              <a:rPr lang="en-US" altLang="zh-CN" dirty="0" smtClean="0"/>
              <a:t>F22</a:t>
            </a:r>
            <a:r>
              <a:rPr lang="zh-CN" altLang="en-US" dirty="0" smtClean="0"/>
              <a:t>型“猛禽” 按计划转场飞往日本嘉手纳空军基地，途中将飞越国际日期变更线，即要从今天飞往明天，在飞越变更线后，猛禽机载系统仍显示的是今天和卫星导航系统显示的明天无法同步，燃料分系统、导航、部分通讯系统完全失灵，飞行员进行了多次努力也未能重启这些系统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架猛禽被迫返航</a:t>
            </a:r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96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166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成为克里特岛信任国王，他请求海神（波塞冬）赐给自己一头白色的公牛，以证明自己的王位是出于神意。于是波塞东赐给弥诺斯一头牛，见这头牛太美了，他不舍得杀，而是找了一头普通牛替代，波塞东生气了，于是附身在公牛身上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7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有如上的要求，我们怎样做路径测试呢？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截止到当前，我们知道了什么是程序图，怎样确定路径条数，怎样选择主路径和其他路径，那怎样生成测试用例呢？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那什么是语句呢？怎样才算语句覆盖呢？</a:t>
            </a:r>
            <a:endParaRPr lang="en-US" altLang="zh-CN" dirty="0" smtClean="0"/>
          </a:p>
          <a:p>
            <a:r>
              <a:rPr lang="zh-CN" altLang="en-US" dirty="0" smtClean="0"/>
              <a:t>我们如何实现语句覆盖，先分析代码，怎样分析？画流程图。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09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每个可执行语句至少能被执行一次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08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51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定覆盖是一个比“语句覆盖”稍强的测试标准，设计若干测试用例，使得程序中每个分支至少都获得一次真值或假值，又称为分支覆盖。那我问大家一个问题，什么是分支？大家一定知道，分支就是这样的，那怎样让每个分支至少获得一次真值或假值呢？我们可以选择什么路径呢？选择   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这个路径；如果选择这条路径，如何取值？让每个分支至少获得一次真值或假值，我们还可以选择哪条路径？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46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26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那现在大家来分析一下，如果</a:t>
            </a:r>
            <a:r>
              <a:rPr lang="en-US" altLang="zh-CN" dirty="0" smtClean="0"/>
              <a:t>B=0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B&gt;0,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X……</a:t>
            </a:r>
            <a:r>
              <a:rPr lang="zh-CN" altLang="en-US" dirty="0" smtClean="0"/>
              <a:t>，能不能检查出来，不能，那说明什么？判定覆盖也不充分。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36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什么是条件覆盖呢？设计若干用例，使得每个判定中的每个条件的可能取值至少满足一次。</a:t>
            </a:r>
            <a:endParaRPr lang="en-US" altLang="zh-CN" dirty="0" smtClean="0"/>
          </a:p>
          <a:p>
            <a:r>
              <a:rPr lang="zh-CN" altLang="en-US" dirty="0" smtClean="0"/>
              <a:t>什么叫每个条件的取值？</a:t>
            </a:r>
            <a:endParaRPr lang="en-US" altLang="zh-CN" dirty="0" smtClean="0"/>
          </a:p>
          <a:p>
            <a:r>
              <a:rPr lang="zh-CN" altLang="en-US" dirty="0" smtClean="0"/>
              <a:t>举例来说，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，是一个条件，也可以是</a:t>
            </a:r>
            <a:r>
              <a:rPr lang="en-US" altLang="zh-CN" dirty="0" smtClean="0"/>
              <a:t>A&lt;=1;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4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662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2.12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动态白盒测试（控制流测试）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6617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软件测试基础知识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白盒测试关注的对象：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阅读源代码，检查代码规范性，并对照函数功能查找代码的逻辑缺陷、内存管理缺陷、数据定义和使用缺陷等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程序结构：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使用与程序设计相关的图表，找到程序设计的缺陷，或评价程序的执行效率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白盒测试与黑盒测试比较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黑盒测试：功能级别</a:t>
            </a:r>
            <a:endParaRPr lang="en-US" altLang="zh-CN" dirty="0" smtClean="0"/>
          </a:p>
          <a:p>
            <a:pPr lvl="1"/>
            <a:r>
              <a:rPr lang="zh-CN" altLang="en-US" dirty="0"/>
              <a:t>白</a:t>
            </a:r>
            <a:r>
              <a:rPr lang="zh-CN" altLang="en-US" dirty="0" smtClean="0"/>
              <a:t>盒测试：函数级别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6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针对性强，便于快速定位缺陷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在函数级别开始测试工作，缺陷修复成本低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有助于了解测试覆盖程度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有助于代码优化和缺陷预防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9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不足和弊端：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对测试人员要求高：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测试人员需要具备一定的编程经验</a:t>
            </a:r>
            <a:endParaRPr lang="en-US" altLang="zh-CN" dirty="0" smtClean="0"/>
          </a:p>
          <a:p>
            <a:pPr lvl="2"/>
            <a:r>
              <a:rPr lang="zh-CN" altLang="en-US" dirty="0"/>
              <a:t>白</a:t>
            </a:r>
            <a:r>
              <a:rPr lang="zh-CN" altLang="en-US" dirty="0" smtClean="0"/>
              <a:t>盒测试工程师需要具备广博的知识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成本高：</a:t>
            </a:r>
            <a:endParaRPr lang="en-US" altLang="zh-CN" dirty="0" smtClean="0"/>
          </a:p>
          <a:p>
            <a:pPr lvl="2"/>
            <a:r>
              <a:rPr lang="zh-CN" altLang="en-US" dirty="0"/>
              <a:t>白</a:t>
            </a:r>
            <a:r>
              <a:rPr lang="zh-CN" altLang="en-US" dirty="0" smtClean="0"/>
              <a:t>盒测试需要的时间长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0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</a:t>
            </a:r>
            <a:r>
              <a:rPr lang="zh-CN" altLang="en-US" dirty="0" smtClean="0"/>
              <a:t>盒测试其他注意知识：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通过测试无法证明，被测系统是没有缺陷的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软件测试的经济学问题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解决的办法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对每一种可能的执行路径进行测试，是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否可行？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89"/>
          <a:stretch/>
        </p:blipFill>
        <p:spPr>
          <a:xfrm>
            <a:off x="7777614" y="979714"/>
            <a:ext cx="4057335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用户需求越来越多</a:t>
            </a:r>
            <a:endParaRPr lang="en-US" altLang="zh-CN" dirty="0" smtClean="0"/>
          </a:p>
          <a:p>
            <a:r>
              <a:rPr lang="zh-CN" altLang="en-US" dirty="0" smtClean="0"/>
              <a:t>系统越来越庞大</a:t>
            </a:r>
            <a:endParaRPr lang="en-US" altLang="zh-CN" dirty="0" smtClean="0"/>
          </a:p>
          <a:p>
            <a:r>
              <a:rPr lang="zh-CN" altLang="en-US" dirty="0" smtClean="0"/>
              <a:t>程序的结构越来越复杂</a:t>
            </a:r>
            <a:endParaRPr lang="en-US" altLang="zh-CN" dirty="0" smtClean="0"/>
          </a:p>
          <a:p>
            <a:r>
              <a:rPr lang="zh-CN" altLang="en-US" dirty="0" smtClean="0"/>
              <a:t>程序正确实现的难度越来越高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程序缺陷的客观原因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控制流分析要解决的问题：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什么因素导致程序结构变得复杂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如何衡量程序结构的复杂程度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控制程序执行流程发生变化的主要因素是什么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如何测试这些因素并确保测试的效率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程序结构分析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逻辑覆盖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白盒测试概述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68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782"/>
          <a:stretch/>
        </p:blipFill>
        <p:spPr>
          <a:xfrm>
            <a:off x="1518011" y="911750"/>
            <a:ext cx="8853897" cy="55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条件判定结构：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487" y="1551644"/>
            <a:ext cx="7019048" cy="4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843" b="572"/>
          <a:stretch/>
        </p:blipFill>
        <p:spPr>
          <a:xfrm>
            <a:off x="8081986" y="960204"/>
            <a:ext cx="2511992" cy="56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理解白盒测试与黑盒测试的区别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掌握动态白盒测试的方法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动态白盒测试的方法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条件判定结构：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993" y="1479827"/>
            <a:ext cx="6057143" cy="51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2980" y="904735"/>
            <a:ext cx="2800000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While-do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276" y="1681180"/>
            <a:ext cx="6133333" cy="4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3771" y="1531114"/>
            <a:ext cx="2857143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do-while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937" y="1648939"/>
            <a:ext cx="6200000" cy="4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7934" y="1675899"/>
            <a:ext cx="2866667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5244" y="616358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常见程序结构：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93" y="998118"/>
            <a:ext cx="11597907" cy="4825662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 bwMode="auto">
          <a:xfrm>
            <a:off x="775244" y="5802314"/>
            <a:ext cx="10863761" cy="78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串行      两分支的        多分支的        循环结构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结构      条件判断        条件判定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98172" y="5930538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110447" y="5913121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019109" y="5765076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07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210618" cy="55623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常见的程序结构：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6014" y="1017993"/>
            <a:ext cx="3466667" cy="50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2450" y="804802"/>
            <a:ext cx="2809524" cy="5561905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341407" y="6128885"/>
            <a:ext cx="109274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8843738" y="6259513"/>
            <a:ext cx="109274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串联</a:t>
            </a:r>
          </a:p>
        </p:txBody>
      </p:sp>
    </p:spTree>
    <p:extLst>
      <p:ext uri="{BB962C8B-B14F-4D97-AF65-F5344CB8AC3E}">
        <p14:creationId xmlns:p14="http://schemas.microsoft.com/office/powerpoint/2010/main" val="32641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控制流主要解决的问题：</a:t>
            </a:r>
            <a:endParaRPr lang="en-US" altLang="zh-CN" dirty="0"/>
          </a:p>
          <a:p>
            <a:pPr lvl="1"/>
            <a:r>
              <a:rPr lang="zh-CN" altLang="en-US" dirty="0" smtClean="0"/>
              <a:t>导致程序结构变得复杂的主要原因是什么？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控制程序执行流程发生变化的主要因素是什么？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判定节点</a:t>
            </a:r>
            <a:endParaRPr lang="en-US" altLang="zh-CN" dirty="0" smtClean="0"/>
          </a:p>
          <a:p>
            <a:pPr lvl="1"/>
            <a:r>
              <a:rPr lang="zh-CN" altLang="en-US" dirty="0"/>
              <a:t>使用什么方式进行</a:t>
            </a:r>
            <a:r>
              <a:rPr lang="zh-CN" altLang="en-US" dirty="0" smtClean="0"/>
              <a:t>测试？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 smtClean="0"/>
              <a:t>逻辑覆盖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程序结构分析</a:t>
            </a:r>
          </a:p>
        </p:txBody>
      </p:sp>
    </p:spTree>
    <p:extLst>
      <p:ext uri="{BB962C8B-B14F-4D97-AF65-F5344CB8AC3E}">
        <p14:creationId xmlns:p14="http://schemas.microsoft.com/office/powerpoint/2010/main" val="25244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程序结构分析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逻辑覆盖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白盒测试概述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5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</a:t>
            </a:r>
            <a:r>
              <a:rPr lang="zh-CN" altLang="en-US" dirty="0" smtClean="0"/>
              <a:t>覆盖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(sentence cover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7211657" cy="5524270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8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语句覆盖定义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语句覆盖：是一个比较弱的测试标准，设计若干测试用例，使得程序中</a:t>
            </a:r>
            <a:r>
              <a:rPr lang="zh-CN" altLang="en-US" dirty="0" smtClean="0">
                <a:solidFill>
                  <a:srgbClr val="FF0000"/>
                </a:solidFill>
              </a:rPr>
              <a:t>每个可执行语句</a:t>
            </a:r>
            <a:r>
              <a:rPr lang="zh-CN" altLang="en-US" dirty="0" smtClean="0"/>
              <a:t>至少都能被执行一次。</a:t>
            </a:r>
          </a:p>
        </p:txBody>
      </p:sp>
    </p:spTree>
    <p:extLst>
      <p:ext uri="{BB962C8B-B14F-4D97-AF65-F5344CB8AC3E}">
        <p14:creationId xmlns:p14="http://schemas.microsoft.com/office/powerpoint/2010/main" val="20065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8" y="1174940"/>
            <a:ext cx="5790831" cy="56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17256"/>
            <a:ext cx="10236744" cy="60407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什么是测试用例</a:t>
            </a:r>
            <a:endParaRPr lang="en-US" altLang="zh-CN" dirty="0" smtClean="0"/>
          </a:p>
          <a:p>
            <a:pPr lvl="1"/>
            <a:r>
              <a:rPr lang="zh-CN" altLang="en-US" dirty="0"/>
              <a:t>为实施测试而向</a:t>
            </a:r>
            <a:r>
              <a:rPr lang="zh-CN" altLang="en-US" dirty="0">
                <a:solidFill>
                  <a:srgbClr val="FF0000"/>
                </a:solidFill>
              </a:rPr>
              <a:t>被测试系统</a:t>
            </a:r>
            <a:r>
              <a:rPr lang="zh-CN" altLang="en-US" dirty="0"/>
              <a:t>提供的</a:t>
            </a:r>
            <a:r>
              <a:rPr lang="zh-CN" altLang="en-US" dirty="0">
                <a:solidFill>
                  <a:srgbClr val="FF0000"/>
                </a:solidFill>
              </a:rPr>
              <a:t>输入数据、操作或各种环境设置以及期望结果</a:t>
            </a:r>
            <a:r>
              <a:rPr lang="zh-CN" altLang="en-US" dirty="0"/>
              <a:t>等信息的一个特定</a:t>
            </a:r>
            <a:r>
              <a:rPr lang="zh-CN" altLang="en-US" dirty="0">
                <a:solidFill>
                  <a:srgbClr val="FF0000"/>
                </a:solidFill>
              </a:rPr>
              <a:t>集合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为什么要书写测试用例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理思路，追踪过程，做之后过程的参考</a:t>
            </a:r>
            <a:endParaRPr lang="en-US" altLang="zh-CN" dirty="0" smtClean="0"/>
          </a:p>
          <a:p>
            <a:r>
              <a:rPr lang="zh-CN" altLang="en-US" dirty="0" smtClean="0"/>
              <a:t>缺陷定义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的来历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IEEE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从产品内部看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软件缺陷是软件产品开发或维护过程中所存在的错误、毛病等各种问题；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从产品外部看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软件缺陷是系统所需要实现的某种功能的失效或违背。</a:t>
            </a:r>
          </a:p>
          <a:p>
            <a:pPr lvl="1"/>
            <a:endParaRPr lang="en-US" altLang="zh-CN" b="0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22417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语句覆盖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7082608" y="1017178"/>
            <a:ext cx="4923862" cy="5730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使程序中每个语句至少执行一次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设计一个能通过路径</a:t>
            </a:r>
            <a:r>
              <a:rPr lang="en-US" altLang="zh-CN" dirty="0">
                <a:latin typeface="Consolas" panose="020B0609020204030204" pitchFamily="49" charset="0"/>
              </a:rPr>
              <a:t>ace</a:t>
            </a:r>
            <a:r>
              <a:rPr lang="zh-CN" altLang="en-US" dirty="0">
                <a:latin typeface="Consolas" panose="020B0609020204030204" pitchFamily="49" charset="0"/>
              </a:rPr>
              <a:t>的例子就可以了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测试用例输入数据</a:t>
            </a:r>
            <a:r>
              <a:rPr lang="zh-CN" altLang="en-US" dirty="0">
                <a:latin typeface="Consolas" panose="020B0609020204030204" pitchFamily="49" charset="0"/>
              </a:rPr>
              <a:t>：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A=2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B=0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X=3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 rot="19838374">
            <a:off x="473255" y="609194"/>
            <a:ext cx="1191949" cy="793244"/>
          </a:xfrm>
          <a:prstGeom prst="wedgeRoundRectCallout">
            <a:avLst>
              <a:gd name="adj1" fmla="val -6406"/>
              <a:gd name="adj2" fmla="val 1015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latin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9184" y="4698028"/>
            <a:ext cx="1731477" cy="1407285"/>
            <a:chOff x="456359" y="5183803"/>
            <a:chExt cx="1731477" cy="140728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456359" y="5271897"/>
              <a:ext cx="1078812" cy="131919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altLang="zh-CN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X&gt;1</a:t>
              </a:r>
              <a:r>
                <a:rPr lang="zh-CN" altLang="en-US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错误写为</a:t>
              </a:r>
              <a:r>
                <a:rPr lang="en-US" altLang="zh-CN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X&gt;0</a:t>
              </a:r>
              <a:endParaRPr lang="zh-CN" altLang="en-US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dirty="0">
                <a:latin typeface="Arial" pitchFamily="34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V="1">
              <a:off x="1464504" y="5183803"/>
              <a:ext cx="723332" cy="6346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09" y="818297"/>
            <a:ext cx="5372237" cy="52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判定覆盖</a:t>
            </a:r>
            <a:r>
              <a:rPr lang="en-US" altLang="zh-CN" dirty="0"/>
              <a:t>—</a:t>
            </a:r>
            <a:r>
              <a:rPr lang="zh-CN" altLang="en-US" dirty="0"/>
              <a:t>概念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判定覆盖：使得程序中</a:t>
            </a:r>
            <a:r>
              <a:rPr lang="zh-CN" altLang="en-US" b="1" dirty="0" smtClean="0">
                <a:solidFill>
                  <a:srgbClr val="FF0000"/>
                </a:solidFill>
              </a:rPr>
              <a:t>每个分支</a:t>
            </a:r>
            <a:r>
              <a:rPr lang="zh-CN" altLang="en-US" b="1" dirty="0" smtClean="0"/>
              <a:t>至少都获得一次“真值”或“假值”，又称分支覆盖。</a:t>
            </a:r>
            <a:r>
              <a:rPr lang="zh-CN" altLang="en-US" dirty="0" smtClean="0"/>
              <a:t>是</a:t>
            </a:r>
            <a:r>
              <a:rPr lang="zh-CN" altLang="en-US" dirty="0"/>
              <a:t>一个比“语句覆盖</a:t>
            </a:r>
            <a:r>
              <a:rPr lang="en-US" altLang="zh-CN" dirty="0"/>
              <a:t>”</a:t>
            </a:r>
            <a:r>
              <a:rPr lang="zh-CN" altLang="en-US" dirty="0"/>
              <a:t>稍强的测试</a:t>
            </a:r>
            <a:r>
              <a:rPr lang="zh-CN" altLang="en-US" dirty="0" smtClean="0"/>
              <a:t>标准。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0128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4127041" cy="5508348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95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256574" y="899613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用例设计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acd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输入用例数据：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3  B=0   X=1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路径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abe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输入用例数据：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2  B=1   X=3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42" y="1001049"/>
            <a:ext cx="5185006" cy="5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用例设计（还可以是）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abd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路径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41" y="1151272"/>
            <a:ext cx="4814575" cy="47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/>
          <p:cNvSpPr/>
          <p:nvPr/>
        </p:nvSpPr>
        <p:spPr bwMode="auto">
          <a:xfrm rot="21006688">
            <a:off x="8338752" y="714375"/>
            <a:ext cx="1856936" cy="954533"/>
          </a:xfrm>
          <a:prstGeom prst="cloudCallout">
            <a:avLst>
              <a:gd name="adj1" fmla="val -123813"/>
              <a:gd name="adj2" fmla="val 452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B=0</a:t>
            </a:r>
            <a:r>
              <a:rPr lang="zh-CN" altLang="en-US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错写为</a:t>
            </a: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B&gt;0</a:t>
            </a:r>
            <a:endParaRPr lang="zh-CN" altLang="en-US" sz="22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 rot="21228162">
            <a:off x="8866716" y="3259023"/>
            <a:ext cx="1856936" cy="1076322"/>
          </a:xfrm>
          <a:prstGeom prst="cloudCallout">
            <a:avLst>
              <a:gd name="adj1" fmla="val -155340"/>
              <a:gd name="adj2" fmla="val 142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X&gt;1</a:t>
            </a:r>
            <a:r>
              <a:rPr lang="zh-CN" altLang="en-US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错误写为</a:t>
            </a: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X&gt;0</a:t>
            </a:r>
            <a:endParaRPr lang="zh-CN" altLang="en-US" sz="22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</a:rPr>
              <a:t>覆盖路径：</a:t>
            </a:r>
            <a:r>
              <a:rPr lang="en-US" altLang="zh-CN" dirty="0" err="1" smtClean="0">
                <a:latin typeface="楷体" panose="02010609060101010101" pitchFamily="49" charset="-122"/>
              </a:rPr>
              <a:t>acd</a:t>
            </a:r>
            <a:r>
              <a:rPr lang="zh-CN" altLang="en-US" dirty="0">
                <a:latin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</a:rPr>
              <a:t>abe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</a:rPr>
              <a:t>或：</a:t>
            </a:r>
            <a:r>
              <a:rPr lang="en-US" altLang="zh-CN" dirty="0" err="1">
                <a:latin typeface="楷体" panose="02010609060101010101" pitchFamily="49" charset="-122"/>
              </a:rPr>
              <a:t>abd</a:t>
            </a:r>
            <a:r>
              <a:rPr lang="zh-CN" altLang="en-US" dirty="0">
                <a:latin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</a:rPr>
              <a:t>ace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判定覆盖也不充分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79" y="1162218"/>
            <a:ext cx="5411471" cy="53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条件覆盖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条件覆盖：设计若干测试用例，使得每个判定中</a:t>
            </a:r>
            <a:r>
              <a:rPr lang="zh-CN" altLang="en-US" dirty="0" smtClean="0">
                <a:solidFill>
                  <a:srgbClr val="FF0000"/>
                </a:solidFill>
              </a:rPr>
              <a:t>每个条件的可能取值至少满足一次。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67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条件覆盖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4127041" cy="5508348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36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728776" y="4374933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9"/>
          <p:cNvSpPr txBox="1"/>
          <p:nvPr/>
        </p:nvSpPr>
        <p:spPr>
          <a:xfrm>
            <a:off x="5903861" y="4182071"/>
            <a:ext cx="87744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A&gt;1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B=0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A=2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X&gt;1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 rot="2729830">
            <a:off x="4382419" y="4465298"/>
            <a:ext cx="1171599" cy="503522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00"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6784953" y="4667333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751526" y="5422639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781305" y="5721031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34"/>
          <p:cNvSpPr txBox="1"/>
          <p:nvPr/>
        </p:nvSpPr>
        <p:spPr>
          <a:xfrm>
            <a:off x="7379264" y="4363602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点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7468967" y="5486866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点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8472488" y="3135631"/>
            <a:ext cx="1638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A&gt;1  T1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A&lt;=1 F1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B=0  T2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B!=0  F2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8389845" y="4920583"/>
            <a:ext cx="16204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A=2  T3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A!=2  F3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X&gt;1  T4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X&lt;=1 F4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61" y="138546"/>
            <a:ext cx="5476698" cy="53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3" grpId="0" build="p"/>
      <p:bldP spid="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059214" y="4140652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3009910" y="4286251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805671" y="4375206"/>
            <a:ext cx="1547813" cy="248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r>
              <a:rPr lang="en-US" altLang="zh-CN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ace</a:t>
            </a:r>
          </a:p>
          <a:p>
            <a:endParaRPr lang="en-US" altLang="zh-CN" kern="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sp>
        <p:nvSpPr>
          <p:cNvPr id="18" name="文本框 17"/>
          <p:cNvSpPr txBox="1"/>
          <p:nvPr/>
        </p:nvSpPr>
        <p:spPr>
          <a:xfrm>
            <a:off x="3285534" y="4634568"/>
            <a:ext cx="42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6246451" y="3928052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7947088" y="4173022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r>
              <a:rPr lang="en-US" altLang="zh-CN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abd</a:t>
            </a:r>
            <a:endParaRPr lang="en-US" altLang="zh-CN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51327" y="4084066"/>
            <a:ext cx="780293" cy="1685925"/>
            <a:chOff x="5627326" y="4084065"/>
            <a:chExt cx="780293" cy="1685925"/>
          </a:xfrm>
        </p:grpSpPr>
        <p:sp>
          <p:nvSpPr>
            <p:cNvPr id="20" name="右大括号 19"/>
            <p:cNvSpPr/>
            <p:nvPr/>
          </p:nvSpPr>
          <p:spPr bwMode="auto">
            <a:xfrm>
              <a:off x="5627326" y="4084065"/>
              <a:ext cx="642937" cy="1685925"/>
            </a:xfrm>
            <a:prstGeom prst="rightBrace">
              <a:avLst/>
            </a:prstGeom>
            <a:ln>
              <a:solidFill>
                <a:srgbClr val="6699FF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latin typeface="Arial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86137" y="4403807"/>
              <a:ext cx="421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98" y="85771"/>
            <a:ext cx="6756390" cy="45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8" grpId="0"/>
      <p:bldP spid="19" grpId="0" build="p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缺陷产生的原因及修复成本</a:t>
            </a:r>
            <a:endParaRPr lang="en-US" altLang="zh-CN" dirty="0"/>
          </a:p>
          <a:p>
            <a:r>
              <a:rPr lang="zh-CN" altLang="en-US" dirty="0"/>
              <a:t>缺陷报告的编写</a:t>
            </a:r>
            <a:endParaRPr lang="en-US" altLang="zh-CN" dirty="0"/>
          </a:p>
          <a:p>
            <a:r>
              <a:rPr lang="zh-CN" altLang="en-US" dirty="0"/>
              <a:t>缺陷严重性和优先级</a:t>
            </a:r>
            <a:endParaRPr lang="en-US" altLang="zh-CN" dirty="0"/>
          </a:p>
          <a:p>
            <a:r>
              <a:rPr lang="zh-CN" altLang="en-US" dirty="0"/>
              <a:t>缺陷状态及周期性</a:t>
            </a:r>
            <a:endParaRPr lang="en-US" altLang="zh-CN" dirty="0"/>
          </a:p>
          <a:p>
            <a:r>
              <a:rPr lang="zh-CN" altLang="en-US" dirty="0"/>
              <a:t>缺陷工具使用</a:t>
            </a:r>
            <a:endParaRPr lang="en-US" altLang="zh-CN" dirty="0"/>
          </a:p>
          <a:p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4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224809" y="4283508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!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=0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3166644" y="4618760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805671" y="4499898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B=6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X=0</a:t>
            </a:r>
          </a:p>
          <a:p>
            <a:r>
              <a:rPr lang="en-US" altLang="zh-CN" kern="0" dirty="0">
                <a:solidFill>
                  <a:srgbClr val="FF0000"/>
                </a:solidFill>
              </a:rPr>
              <a:t>ace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6204888" y="4393169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7836252" y="4458030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A=-6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X=2</a:t>
            </a:r>
          </a:p>
          <a:p>
            <a:r>
              <a:rPr lang="en-US" altLang="zh-CN" kern="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abd</a:t>
            </a:r>
            <a:endParaRPr lang="en-US" altLang="zh-CN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sp>
        <p:nvSpPr>
          <p:cNvPr id="20" name="右大括号 19"/>
          <p:cNvSpPr/>
          <p:nvPr/>
        </p:nvSpPr>
        <p:spPr bwMode="auto">
          <a:xfrm>
            <a:off x="7109764" y="4549183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98" y="0"/>
            <a:ext cx="6756390" cy="45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9" grpId="0" build="p"/>
      <p:bldP spid="21" grpId="0" build="p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条件判定覆盖定义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条件判定覆盖：设计若干测试用例，使得判定中</a:t>
            </a:r>
            <a:r>
              <a:rPr lang="zh-CN" altLang="en-US" dirty="0">
                <a:solidFill>
                  <a:srgbClr val="FF0000"/>
                </a:solidFill>
              </a:rPr>
              <a:t>所有条件</a:t>
            </a:r>
            <a:r>
              <a:rPr lang="zh-CN" altLang="en-US" dirty="0"/>
              <a:t>可能至少执行一次取值，同时，使得</a:t>
            </a:r>
            <a:r>
              <a:rPr lang="zh-CN" altLang="en-US" dirty="0">
                <a:solidFill>
                  <a:srgbClr val="FF0000"/>
                </a:solidFill>
              </a:rPr>
              <a:t>所有判定</a:t>
            </a:r>
            <a:r>
              <a:rPr lang="zh-CN" altLang="en-US" dirty="0"/>
              <a:t>的可能至少执行一次。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6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条件判定覆盖分析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812322" y="3979433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9"/>
          <p:cNvSpPr txBox="1"/>
          <p:nvPr/>
        </p:nvSpPr>
        <p:spPr>
          <a:xfrm>
            <a:off x="5960871" y="3734752"/>
            <a:ext cx="7634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 rot="2729830">
            <a:off x="4382419" y="4465298"/>
            <a:ext cx="1171599" cy="503522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00"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6868499" y="4271833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850473" y="5658064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80252" y="5956456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34"/>
          <p:cNvSpPr txBox="1"/>
          <p:nvPr/>
        </p:nvSpPr>
        <p:spPr>
          <a:xfrm>
            <a:off x="7537153" y="4020556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P1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7565151" y="5642336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P2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8227161" y="2977599"/>
            <a:ext cx="16591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T1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F1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T2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B=!0  F2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8261910" y="4807931"/>
            <a:ext cx="17124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T3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F3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T4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F4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31" y="577873"/>
            <a:ext cx="5686974" cy="46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3" grpId="0" build="p"/>
      <p:bldP spid="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条件判定覆盖分析使用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113973" y="4365624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3037647" y="4498384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793402" y="4665418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endParaRPr lang="zh-CN" altLang="en-US" kern="0" dirty="0"/>
          </a:p>
        </p:txBody>
      </p:sp>
      <p:sp>
        <p:nvSpPr>
          <p:cNvPr id="18" name="文本框 17"/>
          <p:cNvSpPr txBox="1"/>
          <p:nvPr/>
        </p:nvSpPr>
        <p:spPr>
          <a:xfrm>
            <a:off x="3356451" y="4888151"/>
            <a:ext cx="42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6260965" y="4436052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7961602" y="4681022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endParaRPr lang="zh-CN" altLang="en-US" kern="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65841" y="4592066"/>
            <a:ext cx="780293" cy="1685925"/>
            <a:chOff x="5627326" y="4084065"/>
            <a:chExt cx="780293" cy="1685925"/>
          </a:xfrm>
        </p:grpSpPr>
        <p:sp>
          <p:nvSpPr>
            <p:cNvPr id="20" name="右大括号 19"/>
            <p:cNvSpPr/>
            <p:nvPr/>
          </p:nvSpPr>
          <p:spPr bwMode="auto">
            <a:xfrm>
              <a:off x="5627326" y="4084065"/>
              <a:ext cx="642937" cy="1685925"/>
            </a:xfrm>
            <a:prstGeom prst="rightBrace">
              <a:avLst/>
            </a:prstGeom>
            <a:ln>
              <a:solidFill>
                <a:srgbClr val="6699FF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latin typeface="Arial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86137" y="4403807"/>
              <a:ext cx="421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39" y="620584"/>
            <a:ext cx="5723222" cy="36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8" grpId="0"/>
      <p:bldP spid="19" grpId="0" build="p"/>
      <p:bldP spid="2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条件判定覆盖使用分析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 bwMode="auto">
          <a:xfrm>
            <a:off x="5468142" y="967012"/>
            <a:ext cx="2537842" cy="934423"/>
          </a:xfrm>
          <a:prstGeom prst="cloudCallout">
            <a:avLst>
              <a:gd name="adj1" fmla="val -123813"/>
              <a:gd name="adj2" fmla="val 452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AND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 rot="21228162">
            <a:off x="6359072" y="3177089"/>
            <a:ext cx="2537842" cy="1053646"/>
          </a:xfrm>
          <a:prstGeom prst="cloudCallout">
            <a:avLst>
              <a:gd name="adj1" fmla="val -155340"/>
              <a:gd name="adj2" fmla="val 142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AND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1458" y="2117872"/>
            <a:ext cx="967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条件判定覆盖并不完美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43" y="1159657"/>
            <a:ext cx="5560763" cy="5457274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 bwMode="auto">
          <a:xfrm>
            <a:off x="3600777" y="5176871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   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kern="0" dirty="0"/>
          </a:p>
        </p:txBody>
      </p:sp>
      <p:sp>
        <p:nvSpPr>
          <p:cNvPr id="10" name="右大括号 9"/>
          <p:cNvSpPr/>
          <p:nvPr/>
        </p:nvSpPr>
        <p:spPr bwMode="auto">
          <a:xfrm>
            <a:off x="4374684" y="5341054"/>
            <a:ext cx="409098" cy="1499469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5130439" y="5551094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endParaRPr lang="zh-CN" altLang="en-US" kern="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7583488" y="4813728"/>
            <a:ext cx="1121232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9284125" y="5058698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endParaRPr lang="zh-CN" altLang="en-US" kern="0" dirty="0"/>
          </a:p>
        </p:txBody>
      </p:sp>
      <p:sp>
        <p:nvSpPr>
          <p:cNvPr id="15" name="右大括号 14"/>
          <p:cNvSpPr/>
          <p:nvPr/>
        </p:nvSpPr>
        <p:spPr bwMode="auto">
          <a:xfrm>
            <a:off x="8488363" y="4926736"/>
            <a:ext cx="409098" cy="1499469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条件组合覆盖定义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条件组合覆盖：设计若干测试用例，使得判定中</a:t>
            </a:r>
            <a:r>
              <a:rPr lang="zh-CN" altLang="en-US" b="1" dirty="0" smtClean="0">
                <a:solidFill>
                  <a:srgbClr val="FF0000"/>
                </a:solidFill>
              </a:rPr>
              <a:t>条件的各种组合</a:t>
            </a:r>
            <a:r>
              <a:rPr lang="zh-CN" altLang="en-US" b="1" dirty="0" smtClean="0"/>
              <a:t>都至少执行一次。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054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TextBox 24"/>
          <p:cNvSpPr txBox="1"/>
          <p:nvPr/>
        </p:nvSpPr>
        <p:spPr>
          <a:xfrm>
            <a:off x="7572970" y="1931644"/>
            <a:ext cx="35594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B!=0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B!=0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0" name="TextBox 26"/>
          <p:cNvSpPr txBox="1"/>
          <p:nvPr/>
        </p:nvSpPr>
        <p:spPr>
          <a:xfrm>
            <a:off x="7737410" y="4179393"/>
            <a:ext cx="34124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A!=2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A!=2    X&lt;=1    (8)</a:t>
            </a:r>
          </a:p>
        </p:txBody>
      </p:sp>
      <p:sp>
        <p:nvSpPr>
          <p:cNvPr id="11" name="TextBox 30"/>
          <p:cNvSpPr txBox="1"/>
          <p:nvPr/>
        </p:nvSpPr>
        <p:spPr>
          <a:xfrm>
            <a:off x="6870700" y="2849947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</a:t>
            </a:r>
            <a:r>
              <a:rPr lang="zh-CN" altLang="en-US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点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6974602" y="4779555"/>
            <a:ext cx="784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</a:t>
            </a:r>
            <a:r>
              <a:rPr lang="zh-CN" altLang="en-US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点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5" y="1118615"/>
            <a:ext cx="5185006" cy="5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5489" y="5793001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A=2    B=0   X=4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(1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5)    (a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2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5489" y="577604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A=2    B=1  X=1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59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1492" y="5793001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    B=0  X=2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(3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8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3888195" cy="579750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测试过程管理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创建项目（迭代）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测试计划评审并修改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测试用例评审并修改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创建测试版本</a:t>
            </a:r>
            <a:endParaRPr lang="en-US" altLang="zh-CN" dirty="0"/>
          </a:p>
          <a:p>
            <a:pPr lvl="1"/>
            <a:r>
              <a:rPr lang="zh-CN" altLang="en-US" dirty="0" smtClean="0"/>
              <a:t>提交测试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852342" y="860197"/>
            <a:ext cx="3979635" cy="550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测试过程管理</a:t>
            </a:r>
            <a:endParaRPr lang="en-US" altLang="zh-CN" dirty="0" smtClean="0"/>
          </a:p>
          <a:p>
            <a:pPr lvl="1"/>
            <a:r>
              <a:rPr lang="zh-CN" altLang="en-US" dirty="0"/>
              <a:t>关联测试用例</a:t>
            </a:r>
            <a:endParaRPr lang="en-US" altLang="zh-CN" dirty="0"/>
          </a:p>
          <a:p>
            <a:pPr lvl="1"/>
            <a:r>
              <a:rPr lang="zh-CN" altLang="en-US" dirty="0" smtClean="0"/>
              <a:t>执行测试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追踪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分析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1492" y="578943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    B=1  X=1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(4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87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3" y="826468"/>
            <a:ext cx="4494821" cy="57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尽量选取边界测试数据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a &gt; 1,</a:t>
            </a:r>
            <a:r>
              <a:rPr lang="zh-CN" altLang="en-US" dirty="0" smtClean="0"/>
              <a:t>可以选择</a:t>
            </a:r>
            <a:r>
              <a:rPr lang="en-US" altLang="zh-CN" dirty="0" smtClean="0"/>
              <a:t>a = 1 ,</a:t>
            </a:r>
            <a:r>
              <a:rPr lang="zh-CN" altLang="en-US" dirty="0" smtClean="0"/>
              <a:t>这样测试用例覆盖到边界</a:t>
            </a:r>
            <a:endParaRPr lang="en-US" altLang="zh-CN" dirty="0" smtClean="0"/>
          </a:p>
          <a:p>
            <a:r>
              <a:rPr lang="zh-CN" altLang="en-US" dirty="0" smtClean="0"/>
              <a:t>尽量避免“与”“或”关系的屏蔽现象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如与关系表达式，若要满足判定结果为假，只要任一条件为假即可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如（</a:t>
            </a:r>
            <a:r>
              <a:rPr lang="en-US" altLang="zh-CN" dirty="0" smtClean="0"/>
              <a:t>a&gt;1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b&lt;2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a = 1,b =2 </a:t>
            </a:r>
            <a:r>
              <a:rPr lang="zh-CN" altLang="en-US" dirty="0" smtClean="0"/>
              <a:t>优于选择</a:t>
            </a:r>
            <a:r>
              <a:rPr lang="en-US" altLang="zh-CN" dirty="0" smtClean="0"/>
              <a:t>a = 1,b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3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的函数，进行判定、条件覆盖测试，并分析其中的利弊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路径覆盖：相当强的覆盖标准，设计足够多的测试用例，覆盖程序中</a:t>
            </a:r>
            <a:r>
              <a:rPr lang="zh-CN" altLang="en-US" dirty="0">
                <a:solidFill>
                  <a:srgbClr val="FF0000"/>
                </a:solidFill>
              </a:rPr>
              <a:t>所有可能的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路径覆盖使用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6768565" y="1372584"/>
            <a:ext cx="3641859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</a:rPr>
              <a:t>路径分析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kern="0" dirty="0" err="1" smtClean="0">
                <a:latin typeface="Times New Roman" panose="02020603050405020304" pitchFamily="18" charset="0"/>
              </a:rPr>
              <a:t>abd,ace,acd,abe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marL="168275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输入数据：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abd:A</a:t>
            </a:r>
            <a:r>
              <a:rPr lang="en-US" altLang="zh-CN" dirty="0">
                <a:latin typeface="Times New Roman" panose="02020603050405020304" pitchFamily="18" charset="0"/>
              </a:rPr>
              <a:t>=1,B=1,X=1</a:t>
            </a: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ace:A</a:t>
            </a:r>
            <a:r>
              <a:rPr lang="en-US" altLang="zh-CN" dirty="0">
                <a:latin typeface="Times New Roman" panose="02020603050405020304" pitchFamily="18" charset="0"/>
              </a:rPr>
              <a:t>=2,B=0,X=4</a:t>
            </a: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abe:A</a:t>
            </a:r>
            <a:r>
              <a:rPr lang="en-US" altLang="zh-CN" dirty="0">
                <a:latin typeface="Times New Roman" panose="02020603050405020304" pitchFamily="18" charset="0"/>
              </a:rPr>
              <a:t>=1,B=1,X=2 </a:t>
            </a: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acd:A</a:t>
            </a:r>
            <a:r>
              <a:rPr lang="en-US" altLang="zh-CN" dirty="0">
                <a:latin typeface="Times New Roman" panose="02020603050405020304" pitchFamily="18" charset="0"/>
              </a:rPr>
              <a:t>=3,B=0,X=1</a:t>
            </a:r>
          </a:p>
          <a:p>
            <a:pPr marL="168275" lvl="1" indent="0">
              <a:buNone/>
            </a:pPr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zh-CN" altLang="en-US" kern="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6986" y="2913967"/>
            <a:ext cx="44110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2576"/>
            <a:ext cx="5185006" cy="52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206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155" y="848067"/>
            <a:ext cx="3215558" cy="5730875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当程序中存在多个判定和循环时，它们之间形成串联、嵌套等多种形式，使路径基本不可穷尽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1562" y="501446"/>
            <a:ext cx="7964128" cy="635655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285590" y="5279923"/>
            <a:ext cx="4528165" cy="1281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C000"/>
                </a:solidFill>
              </a:rPr>
              <a:t>有些路径</a:t>
            </a:r>
            <a:r>
              <a:rPr lang="zh-CN" altLang="en-US" dirty="0">
                <a:solidFill>
                  <a:srgbClr val="FFC000"/>
                </a:solidFill>
              </a:rPr>
              <a:t>像</a:t>
            </a:r>
            <a:r>
              <a:rPr lang="zh-CN" altLang="en-US" dirty="0" smtClean="0">
                <a:solidFill>
                  <a:srgbClr val="FFC000"/>
                </a:solidFill>
              </a:rPr>
              <a:t>迷宫，怎么做路径测试呢？</a:t>
            </a: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1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画出程序图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设计路径测试用例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程序图：压缩后的程序流程图，也是一种特殊形式的有向图</a:t>
            </a:r>
            <a:endParaRPr lang="en-US" altLang="zh-CN" dirty="0" smtClean="0"/>
          </a:p>
          <a:p>
            <a:r>
              <a:rPr lang="zh-CN" altLang="en-US" dirty="0" smtClean="0"/>
              <a:t>画程序图的压缩原则：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剔除注释语句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剔除所有数据变量声明语句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所有连续的串行语句压缩为一个节点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所有循环次数压缩为一次循环：无论某个循环结构将循环多少次，仅考虑执行循环体和不执行循环体这两种情况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9081" y="1630330"/>
            <a:ext cx="283809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直观观察法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公式计算法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判定节点法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5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程序结构分析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逻辑覆盖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白盒测试概述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计算环复杂度（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）直观观察法：</a:t>
            </a:r>
            <a:endParaRPr lang="en-US" altLang="zh-CN" dirty="0" smtClean="0"/>
          </a:p>
          <a:p>
            <a:r>
              <a:rPr lang="zh-CN" altLang="en-US" dirty="0" smtClean="0"/>
              <a:t>如右图，观察程序图中将二维平面分割为封闭区域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和开放区域的个数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/>
              <a:t> G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另有一个外部的开放区域，得到程序图的环复杂度为</a:t>
            </a:r>
            <a:r>
              <a:rPr lang="en-US" altLang="zh-CN" dirty="0"/>
              <a:t>5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2448" y="1704072"/>
            <a:ext cx="4130066" cy="40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计算环复杂度（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）公式法：</a:t>
            </a:r>
            <a:endParaRPr lang="en-US" altLang="zh-CN" dirty="0" smtClean="0"/>
          </a:p>
          <a:p>
            <a:r>
              <a:rPr lang="en-US" altLang="zh-CN" dirty="0" smtClean="0"/>
              <a:t>V(G) = e–n+1  (e</a:t>
            </a:r>
            <a:r>
              <a:rPr lang="zh-CN" altLang="en-US" dirty="0" smtClean="0"/>
              <a:t>表示边的数目，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表示节点的数目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其他书上也有</a:t>
            </a:r>
            <a:r>
              <a:rPr lang="en-US" altLang="zh-CN" dirty="0">
                <a:solidFill>
                  <a:srgbClr val="0070C0"/>
                </a:solidFill>
              </a:rPr>
              <a:t>V(G) = </a:t>
            </a:r>
            <a:r>
              <a:rPr lang="en-US" altLang="zh-CN" dirty="0" smtClean="0">
                <a:solidFill>
                  <a:srgbClr val="0070C0"/>
                </a:solidFill>
              </a:rPr>
              <a:t>e–n+2</a:t>
            </a:r>
          </a:p>
          <a:p>
            <a:r>
              <a:rPr lang="zh-CN" altLang="en-US" dirty="0" smtClean="0"/>
              <a:t>使用此公式应满足的两个前提条件：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程序图中不包含孤立节点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程序图必须是一个强连通图，即对于程序图的任意两个节点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J,</a:t>
            </a:r>
            <a:r>
              <a:rPr lang="zh-CN" altLang="en-US" dirty="0" smtClean="0"/>
              <a:t>在该节点对之间至少能找到一条路径能从</a:t>
            </a:r>
            <a:r>
              <a:rPr lang="en-US" altLang="zh-CN" dirty="0" smtClean="0"/>
              <a:t>I</a:t>
            </a:r>
            <a:r>
              <a:rPr lang="zh-CN" altLang="en-US" dirty="0" smtClean="0"/>
              <a:t>执行到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，且同时至少找到一条路径从</a:t>
            </a:r>
            <a:r>
              <a:rPr lang="en-US" altLang="zh-CN" dirty="0" smtClean="0"/>
              <a:t>J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0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计算环复杂度（</a:t>
            </a:r>
            <a:r>
              <a:rPr lang="en-US" altLang="zh-CN" dirty="0"/>
              <a:t>2</a:t>
            </a:r>
            <a:r>
              <a:rPr lang="zh-CN" altLang="en-US" dirty="0"/>
              <a:t>）公式法：</a:t>
            </a:r>
            <a:endParaRPr lang="en-US" altLang="zh-CN" dirty="0"/>
          </a:p>
          <a:p>
            <a:pPr lvl="1"/>
            <a:r>
              <a:rPr lang="zh-CN" altLang="en-US" dirty="0" smtClean="0"/>
              <a:t>需要了解单向连通、双向联通、无连通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非强连通图怎样使用公式计算呢？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         ——</a:t>
            </a:r>
            <a:r>
              <a:rPr lang="zh-CN" altLang="en-US" dirty="0" smtClean="0">
                <a:solidFill>
                  <a:srgbClr val="FF0000"/>
                </a:solidFill>
              </a:rPr>
              <a:t>程序图改造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/>
              <a:t>怎样改造？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增加虚拟未节点到起始节点的连通线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V(G)=11-7+1 =5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699" y="1763066"/>
            <a:ext cx="4130066" cy="4033051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9660193" y="2035277"/>
            <a:ext cx="1755062" cy="3598609"/>
            <a:chOff x="9660193" y="2035277"/>
            <a:chExt cx="1755062" cy="3598609"/>
          </a:xfrm>
        </p:grpSpPr>
        <p:cxnSp>
          <p:nvCxnSpPr>
            <p:cNvPr id="33" name="肘形连接符 32"/>
            <p:cNvCxnSpPr/>
            <p:nvPr/>
          </p:nvCxnSpPr>
          <p:spPr>
            <a:xfrm rot="16200000" flipV="1">
              <a:off x="8797415" y="3016047"/>
              <a:ext cx="3598609" cy="1637070"/>
            </a:xfrm>
            <a:prstGeom prst="bentConnector3">
              <a:avLst>
                <a:gd name="adj1" fmla="val 100410"/>
              </a:avLst>
            </a:prstGeom>
            <a:ln w="2857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660193" y="5574890"/>
              <a:ext cx="1755058" cy="14749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11341508" y="3318387"/>
            <a:ext cx="7079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e11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6832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计算环复杂度（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）判定节点法：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利用代码中度量判定节点的数目来计算环复杂度 </a:t>
            </a:r>
            <a:endParaRPr lang="en-US" altLang="zh-CN" dirty="0"/>
          </a:p>
          <a:p>
            <a:pPr lvl="1"/>
            <a:r>
              <a:rPr lang="en-US" altLang="zh-CN" dirty="0" smtClean="0"/>
              <a:t>V(G)=P+ 1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代表判定节点的数目）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通常情况判定节点非常容易识别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语句怎么做？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4771" y="3516666"/>
            <a:ext cx="3447619" cy="3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6190" y="2603724"/>
            <a:ext cx="4130066" cy="40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25" y="1312479"/>
            <a:ext cx="3009524" cy="2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70" y="1035729"/>
            <a:ext cx="3676190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499" y="860425"/>
            <a:ext cx="10869971" cy="6351536"/>
          </a:xfrm>
        </p:spPr>
        <p:txBody>
          <a:bodyPr/>
          <a:lstStyle/>
          <a:p>
            <a:r>
              <a:rPr lang="zh-CN" altLang="en-US" dirty="0" smtClean="0"/>
              <a:t>设计路径测试用例要求：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测试的完备性，通过对独立路径的测试达到对所有路径的测试覆盖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测试的无冗余性，每条路径都是独立的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每条路径代表的是一种对判定决策的新的访问方式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5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对路径的测试，核心和难点：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如何确定独立路径集合的规模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如何从整个路径集合中抽取独立路径的集合，以确保路径的独立性和独立路径集合的完备性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如何保证每条独立路径的可行性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如何从独立路径设计测试用例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6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抽取独立路径：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确定主路径：在所有路径中找到一条最复杂的路径作为主路径，复杂体现在：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）包含尽可能</a:t>
            </a:r>
            <a:r>
              <a:rPr lang="zh-CN" altLang="en-US" dirty="0" smtClean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判定节点</a:t>
            </a:r>
            <a:r>
              <a:rPr lang="zh-CN" altLang="en-US" dirty="0" smtClean="0"/>
              <a:t>（包含条件判定和循环判定）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）包含尽可能</a:t>
            </a:r>
            <a:r>
              <a:rPr lang="zh-CN" altLang="en-US" dirty="0" smtClean="0">
                <a:solidFill>
                  <a:srgbClr val="FF0000"/>
                </a:solidFill>
              </a:rPr>
              <a:t>复杂的判定表达式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r>
              <a:rPr lang="zh-CN" altLang="en-US" dirty="0" smtClean="0"/>
              <a:t>）对应尽可能</a:t>
            </a:r>
            <a:r>
              <a:rPr lang="zh-CN" altLang="en-US" dirty="0" smtClean="0">
                <a:solidFill>
                  <a:srgbClr val="FF0000"/>
                </a:solidFill>
              </a:rPr>
              <a:t>高的执行概率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</a:t>
            </a:r>
            <a:r>
              <a:rPr lang="zh-CN" altLang="en-US" dirty="0" smtClean="0"/>
              <a:t>）包含尽可能</a:t>
            </a:r>
            <a:r>
              <a:rPr lang="zh-CN" altLang="en-US" dirty="0" smtClean="0">
                <a:solidFill>
                  <a:srgbClr val="FF0000"/>
                </a:solidFill>
              </a:rPr>
              <a:t>多的执行语句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基于主路径抽取其他独立路径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）基于主路径依次在该路径的判定节点处执行一个</a:t>
            </a:r>
            <a:r>
              <a:rPr lang="zh-CN" altLang="en-US" dirty="0" smtClean="0">
                <a:solidFill>
                  <a:srgbClr val="FF0000"/>
                </a:solidFill>
              </a:rPr>
              <a:t>新的分支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独立路径规模：等于程序图的环复杂度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2765" y="860425"/>
            <a:ext cx="10629900" cy="5730875"/>
          </a:xfrm>
        </p:spPr>
        <p:txBody>
          <a:bodyPr/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06" y="1733568"/>
            <a:ext cx="4130066" cy="403305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147186" y="860424"/>
            <a:ext cx="6308213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970206" y="860424"/>
            <a:ext cx="6485194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Path1:A,B,C,G</a:t>
            </a:r>
            <a:r>
              <a:rPr lang="zh-CN" altLang="en-US" dirty="0" smtClean="0"/>
              <a:t>（经过判定节点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Path2: A,D,E,F,G</a:t>
            </a:r>
          </a:p>
          <a:p>
            <a:r>
              <a:rPr lang="en-US" altLang="zh-CN" dirty="0" smtClean="0"/>
              <a:t>Path3:</a:t>
            </a:r>
            <a:r>
              <a:rPr lang="en-US" altLang="zh-CN" dirty="0"/>
              <a:t>A,B,E,F,G</a:t>
            </a:r>
            <a:endParaRPr lang="en-US" altLang="zh-CN" dirty="0" smtClean="0"/>
          </a:p>
          <a:p>
            <a:r>
              <a:rPr lang="en-US" altLang="zh-CN" dirty="0" smtClean="0"/>
              <a:t>Path4:</a:t>
            </a:r>
            <a:r>
              <a:rPr lang="en-US" altLang="zh-CN" dirty="0"/>
              <a:t>A,B,C,B,C,G</a:t>
            </a:r>
            <a:endParaRPr lang="zh-CN" altLang="en-US" dirty="0"/>
          </a:p>
          <a:p>
            <a:r>
              <a:rPr lang="en-US" altLang="zh-CN" dirty="0" smtClean="0"/>
              <a:t>Path5:A,D,F,G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设计测试用例步骤：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根据程序源代码</a:t>
            </a:r>
            <a:r>
              <a:rPr lang="zh-CN" altLang="en-US" dirty="0" smtClean="0">
                <a:solidFill>
                  <a:srgbClr val="FF0000"/>
                </a:solidFill>
              </a:rPr>
              <a:t>生成程序图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计算程序图的</a:t>
            </a:r>
            <a:r>
              <a:rPr lang="zh-CN" altLang="en-US" dirty="0" smtClean="0">
                <a:solidFill>
                  <a:srgbClr val="FF0000"/>
                </a:solidFill>
              </a:rPr>
              <a:t>环复杂度</a:t>
            </a:r>
            <a:r>
              <a:rPr lang="zh-CN" altLang="en-US" dirty="0" smtClean="0"/>
              <a:t>，确定独立路径集合的大小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以最复杂的路径</a:t>
            </a:r>
            <a:r>
              <a:rPr lang="zh-CN" altLang="en-US" dirty="0" smtClean="0">
                <a:solidFill>
                  <a:srgbClr val="FF0000"/>
                </a:solidFill>
              </a:rPr>
              <a:t>为主路径（</a:t>
            </a:r>
            <a:r>
              <a:rPr lang="zh-CN" altLang="en-US" dirty="0" smtClean="0"/>
              <a:t>基础路径），并在此基础上通过覆盖所有判定分支确定其他路径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剔除</a:t>
            </a:r>
            <a:r>
              <a:rPr lang="zh-CN" altLang="en-US" dirty="0" smtClean="0">
                <a:solidFill>
                  <a:srgbClr val="FF0000"/>
                </a:solidFill>
              </a:rPr>
              <a:t>不可行路径</a:t>
            </a:r>
            <a:r>
              <a:rPr lang="zh-CN" altLang="en-US" dirty="0" smtClean="0"/>
              <a:t>，必要时</a:t>
            </a:r>
            <a:r>
              <a:rPr lang="zh-CN" altLang="en-US" dirty="0" smtClean="0">
                <a:solidFill>
                  <a:srgbClr val="FF0000"/>
                </a:solidFill>
              </a:rPr>
              <a:t>补充</a:t>
            </a:r>
            <a:r>
              <a:rPr lang="zh-CN" altLang="en-US" dirty="0" smtClean="0"/>
              <a:t>其他重要路径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根据得到的独立路径集合设计对应的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0114" y="929868"/>
            <a:ext cx="7793988" cy="5797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c,int</a:t>
            </a:r>
            <a:r>
              <a:rPr lang="en-US" altLang="zh-CN" dirty="0" smtClean="0"/>
              <a:t> x){</a:t>
            </a:r>
          </a:p>
          <a:p>
            <a:pPr marL="0" indent="0">
              <a:buNone/>
            </a:pPr>
            <a:r>
              <a:rPr lang="en-US" altLang="zh-CN" dirty="0" smtClean="0"/>
              <a:t>2  if(a&gt;1)&amp;&amp;(b&lt;2)</a:t>
            </a:r>
          </a:p>
          <a:p>
            <a:pPr marL="0" indent="0">
              <a:buNone/>
            </a:pPr>
            <a:r>
              <a:rPr lang="en-US" altLang="zh-CN" dirty="0" smtClean="0"/>
              <a:t>3     x = c + 1;</a:t>
            </a:r>
          </a:p>
          <a:p>
            <a:pPr marL="0" indent="0">
              <a:buNone/>
            </a:pPr>
            <a:r>
              <a:rPr lang="en-US" altLang="zh-CN" dirty="0" smtClean="0"/>
              <a:t>5   if(a==3)||(x&gt;3)</a:t>
            </a:r>
          </a:p>
          <a:p>
            <a:pPr marL="0" indent="0">
              <a:buNone/>
            </a:pPr>
            <a:r>
              <a:rPr lang="en-US" altLang="zh-CN" dirty="0" smtClean="0"/>
              <a:t>5     x = x + c;</a:t>
            </a:r>
          </a:p>
          <a:p>
            <a:pPr marL="0" indent="0">
              <a:buNone/>
            </a:pPr>
            <a:r>
              <a:rPr lang="en-US" altLang="zh-CN" dirty="0" smtClean="0"/>
              <a:t>6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</a:t>
            </a:r>
            <a:r>
              <a:rPr lang="en-US" altLang="zh-CN" dirty="0" err="1"/>
              <a:t>x</a:t>
            </a:r>
            <a:r>
              <a:rPr lang="en-US" altLang="zh-CN" dirty="0" smtClean="0"/>
              <a:t>=%d\n”,</a:t>
            </a:r>
            <a:r>
              <a:rPr lang="en-US" altLang="zh-CN" dirty="0" err="1" smtClean="0"/>
              <a:t>a,b,c,x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7   return x;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8 }</a:t>
            </a:r>
          </a:p>
          <a:p>
            <a:pPr marL="0" indent="0">
              <a:buNone/>
            </a:pPr>
            <a:r>
              <a:rPr lang="zh-CN" altLang="en-US" dirty="0" smtClean="0"/>
              <a:t>分别使用语句、判定、条件、判定条件、条件组合、路径覆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盖设计测试用例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51" y="919936"/>
            <a:ext cx="3876190" cy="57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函数计算环复杂度，并抽取独立路径，最终转化成测试用例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代码见文本文件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60140" y="845676"/>
            <a:ext cx="6312311" cy="573087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独立路径提取：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Path1:A,6,8,12,13,16,18,20,21,B,34,35</a:t>
            </a:r>
          </a:p>
          <a:p>
            <a:pPr lvl="1"/>
            <a:r>
              <a:rPr lang="en-US" altLang="zh-CN" dirty="0" smtClean="0"/>
              <a:t>Path2:</a:t>
            </a:r>
            <a:r>
              <a:rPr lang="en-US" altLang="zh-CN" dirty="0"/>
              <a:t>A,6,7,16,18,20,21,B,34,35</a:t>
            </a:r>
          </a:p>
          <a:p>
            <a:pPr lvl="1"/>
            <a:r>
              <a:rPr lang="en-US" altLang="zh-CN" dirty="0" smtClean="0"/>
              <a:t>Path3:A,6,8,9,16,18,20,21,B,34,35</a:t>
            </a:r>
          </a:p>
          <a:p>
            <a:pPr lvl="1"/>
            <a:r>
              <a:rPr lang="en-US" altLang="zh-CN" dirty="0" smtClean="0"/>
              <a:t>Path4:A,6,8,12,15,16,18,20,21,B,34,35</a:t>
            </a:r>
            <a:endParaRPr lang="en-US" altLang="zh-CN" dirty="0"/>
          </a:p>
          <a:p>
            <a:pPr lvl="1"/>
            <a:r>
              <a:rPr lang="en-US" altLang="zh-CN" dirty="0" smtClean="0"/>
              <a:t>Path5:A,6,8,12,13,16,18,33,34,35</a:t>
            </a:r>
          </a:p>
          <a:p>
            <a:pPr lvl="1"/>
            <a:r>
              <a:rPr lang="en-US" altLang="zh-CN" dirty="0" smtClean="0"/>
              <a:t>Path6:A,6,8,12,13,16,18,20,21,28,34,35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173"/>
          <a:stretch/>
        </p:blipFill>
        <p:spPr>
          <a:xfrm>
            <a:off x="321415" y="863799"/>
            <a:ext cx="5400960" cy="55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不可行路径分析：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对照源代码，比较发现当程序执行判定节点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e3</a:t>
            </a:r>
            <a:r>
              <a:rPr lang="zh-CN" altLang="en-US" dirty="0" smtClean="0"/>
              <a:t>分支时，意味着函数输入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/>
              <a:t>或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月，此时程序不可能执行到</a:t>
            </a:r>
            <a:r>
              <a:rPr lang="en-US" altLang="zh-CN" dirty="0" smtClean="0"/>
              <a:t>e16</a:t>
            </a:r>
            <a:r>
              <a:rPr lang="zh-CN" altLang="en-US" dirty="0" smtClean="0"/>
              <a:t>分支上，因此</a:t>
            </a:r>
            <a:r>
              <a:rPr lang="en-US" altLang="zh-CN" dirty="0" smtClean="0"/>
              <a:t>path1,path3,path4</a:t>
            </a:r>
            <a:r>
              <a:rPr lang="zh-CN" altLang="en-US" dirty="0" smtClean="0"/>
              <a:t>是不可行路径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导致不可行路径的主要原因：多个判定表达式中涉及的简单判定条件存在一定约束关系，如存在</a:t>
            </a:r>
            <a:r>
              <a:rPr lang="en-US" altLang="zh-CN" dirty="0" smtClean="0"/>
              <a:t>e16</a:t>
            </a:r>
            <a:r>
              <a:rPr lang="zh-CN" altLang="en-US" dirty="0" smtClean="0"/>
              <a:t>分支时，必然存在</a:t>
            </a:r>
            <a:r>
              <a:rPr lang="en-US" altLang="zh-CN" dirty="0" smtClean="0"/>
              <a:t>e2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不可行路径可以作为修改代码的建议，这也就是进行白盒测试的意义，在抽取独立路径时，格外注意，确保都是可行路径               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路径测试的修改：</a:t>
            </a:r>
            <a:endParaRPr lang="en-US" altLang="zh-CN" dirty="0" smtClean="0"/>
          </a:p>
          <a:p>
            <a:r>
              <a:rPr lang="zh-CN" altLang="en-US" dirty="0"/>
              <a:t>独立路径提取：</a:t>
            </a:r>
            <a:endParaRPr lang="en-US" altLang="zh-CN" dirty="0"/>
          </a:p>
          <a:p>
            <a:pPr lvl="1"/>
            <a:r>
              <a:rPr lang="en-US" altLang="zh-CN" dirty="0" smtClean="0"/>
              <a:t>Path1:A,6,8,12,13,16,18,20,21,</a:t>
            </a:r>
            <a:r>
              <a:rPr lang="en-US" altLang="zh-CN" dirty="0" smtClean="0">
                <a:solidFill>
                  <a:srgbClr val="FF0000"/>
                </a:solidFill>
              </a:rPr>
              <a:t>28,</a:t>
            </a:r>
            <a:r>
              <a:rPr lang="en-US" altLang="zh-CN" dirty="0" smtClean="0"/>
              <a:t>34,35</a:t>
            </a:r>
            <a:endParaRPr lang="en-US" altLang="zh-CN" dirty="0"/>
          </a:p>
          <a:p>
            <a:pPr lvl="1"/>
            <a:r>
              <a:rPr lang="en-US" altLang="zh-CN" dirty="0"/>
              <a:t>Path2:A,6,7,16,18,20,21,B,34,35</a:t>
            </a:r>
          </a:p>
          <a:p>
            <a:pPr lvl="1"/>
            <a:r>
              <a:rPr lang="en-US" altLang="zh-CN" dirty="0" smtClean="0"/>
              <a:t>Path3:A,6,8,9,16,18,20,21,</a:t>
            </a: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r>
              <a:rPr lang="en-US" altLang="zh-CN" dirty="0" smtClean="0"/>
              <a:t>,34,35</a:t>
            </a:r>
            <a:endParaRPr lang="en-US" altLang="zh-CN" dirty="0"/>
          </a:p>
          <a:p>
            <a:pPr lvl="1"/>
            <a:r>
              <a:rPr lang="en-US" altLang="zh-CN" dirty="0" smtClean="0"/>
              <a:t>Path4:A,6,8,12,13,16,18,20,21,</a:t>
            </a: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r>
              <a:rPr lang="en-US" altLang="zh-CN" dirty="0" smtClean="0"/>
              <a:t>,34,35</a:t>
            </a:r>
            <a:endParaRPr lang="en-US" altLang="zh-CN" dirty="0"/>
          </a:p>
          <a:p>
            <a:pPr lvl="1"/>
            <a:r>
              <a:rPr lang="en-US" altLang="zh-CN" dirty="0" smtClean="0"/>
              <a:t>Path5:A,6,8,12,13,16,18,33,34,35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5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路径的补充：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补充执行</a:t>
            </a:r>
            <a:r>
              <a:rPr lang="zh-CN" altLang="en-US" dirty="0" smtClean="0">
                <a:solidFill>
                  <a:srgbClr val="FF0000"/>
                </a:solidFill>
              </a:rPr>
              <a:t>概率较高</a:t>
            </a:r>
            <a:r>
              <a:rPr lang="zh-CN" altLang="en-US" dirty="0" smtClean="0"/>
              <a:t>的路径，确保用户最常执行的路径无缺陷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补充涉及</a:t>
            </a:r>
            <a:r>
              <a:rPr lang="zh-CN" altLang="en-US" dirty="0" smtClean="0">
                <a:solidFill>
                  <a:srgbClr val="FF0000"/>
                </a:solidFill>
              </a:rPr>
              <a:t>复杂算法</a:t>
            </a:r>
            <a:r>
              <a:rPr lang="zh-CN" altLang="en-US" dirty="0" smtClean="0"/>
              <a:t>的路径，确保对复杂算法的处理正确无误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可以根据路径的执行概率来确定补充路径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例如：满足</a:t>
            </a:r>
            <a:r>
              <a:rPr lang="en-US" altLang="zh-CN" dirty="0" smtClean="0"/>
              <a:t>e2</a:t>
            </a:r>
            <a:r>
              <a:rPr lang="zh-CN" altLang="en-US" dirty="0" smtClean="0"/>
              <a:t>执行概率 ：</a:t>
            </a:r>
            <a:r>
              <a:rPr lang="en-US" altLang="zh-CN" dirty="0" smtClean="0"/>
              <a:t>7/12(</a:t>
            </a:r>
            <a:r>
              <a:rPr lang="zh-CN" altLang="en-US" dirty="0" smtClean="0"/>
              <a:t>全年有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个月含</a:t>
            </a:r>
            <a:r>
              <a:rPr lang="en-US" altLang="zh-CN" dirty="0" smtClean="0"/>
              <a:t>31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e3</a:t>
            </a:r>
            <a:r>
              <a:rPr lang="zh-CN" altLang="en-US" dirty="0" smtClean="0"/>
              <a:t>执行概率</a:t>
            </a:r>
            <a:r>
              <a:rPr lang="en-US" altLang="zh-CN" dirty="0" smtClean="0"/>
              <a:t>:5/12</a:t>
            </a:r>
          </a:p>
          <a:p>
            <a:pPr lvl="2"/>
            <a:r>
              <a:rPr lang="en-US" altLang="zh-CN" dirty="0" smtClean="0"/>
              <a:t>e13</a:t>
            </a:r>
            <a:r>
              <a:rPr lang="zh-CN" altLang="en-US" dirty="0" smtClean="0"/>
              <a:t>的执行概率 </a:t>
            </a:r>
            <a:r>
              <a:rPr lang="en-US" altLang="zh-CN" dirty="0" smtClean="0"/>
              <a:t>12/365</a:t>
            </a:r>
          </a:p>
          <a:p>
            <a:pPr lvl="2"/>
            <a:r>
              <a:rPr lang="zh-CN" altLang="en-US" dirty="0" smtClean="0"/>
              <a:t>路径的执行概率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所有边的概率乘积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如果函数的输入包含无效数据，则执行概率需将这些无效情况考虑进来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nextDate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函数补充路径的执行概率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95253"/>
              </p:ext>
            </p:extLst>
          </p:nvPr>
        </p:nvGraphicFramePr>
        <p:xfrm>
          <a:off x="944605" y="1692875"/>
          <a:ext cx="10015839" cy="432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143"/>
                <a:gridCol w="1675138"/>
                <a:gridCol w="2380624"/>
                <a:gridCol w="2027881"/>
                <a:gridCol w="2919053"/>
              </a:tblGrid>
              <a:tr h="605481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独立路径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访问的判定分支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执行概率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548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e2,e14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56.38%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</a:t>
                      </a:r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548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e3,e5,e14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32.26%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</a:t>
                      </a:r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</a:p>
                    <a:p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548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e3,e6,e9,e14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6.05%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测试非闰年的</a:t>
                      </a:r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月份的普通日期</a:t>
                      </a:r>
                    </a:p>
                    <a:p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5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根据设计路径转成测试用例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68477"/>
              </p:ext>
            </p:extLst>
          </p:nvPr>
        </p:nvGraphicFramePr>
        <p:xfrm>
          <a:off x="870465" y="1621711"/>
          <a:ext cx="10164119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1440"/>
                <a:gridCol w="3159626"/>
                <a:gridCol w="2939972"/>
                <a:gridCol w="2433081"/>
              </a:tblGrid>
              <a:tr h="480210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2012-12-31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2013-1-1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2012-7-31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2012-8-1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Path2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2012-6-30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Path3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2011-2-28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2011-3-1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2012-2-15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2012-2-16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2012-6-15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2012-6-16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2011-2-15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2011-2-16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0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逻辑覆盖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语句，判定，条件，判定条件，条件组合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路径覆盖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计算圈复杂度，确定路径数量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根据路径测试规则，设计测试路径（含分析不可行和补充必要路径）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最终生成测试用例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  <p:sp>
        <p:nvSpPr>
          <p:cNvPr id="5" name="AutoShape 2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2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4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5149460" y="4487037"/>
            <a:ext cx="942657" cy="9950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0565" y="3233436"/>
            <a:ext cx="3095238" cy="3161905"/>
          </a:xfrm>
          <a:prstGeom prst="rect">
            <a:avLst/>
          </a:prstGeom>
        </p:spPr>
      </p:pic>
      <p:sp>
        <p:nvSpPr>
          <p:cNvPr id="20" name="内容占位符 1"/>
          <p:cNvSpPr txBox="1">
            <a:spLocks/>
          </p:cNvSpPr>
          <p:nvPr/>
        </p:nvSpPr>
        <p:spPr bwMode="auto">
          <a:xfrm>
            <a:off x="805513" y="1037484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黑盒测试基本原理：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0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00078 -0.4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白盒测试基本原理：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577" y="1766253"/>
            <a:ext cx="10155035" cy="45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12544</TotalTime>
  <Words>3880</Words>
  <Application>Microsoft Office PowerPoint</Application>
  <PresentationFormat>宽屏</PresentationFormat>
  <Paragraphs>682</Paragraphs>
  <Slides>78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Consolas</vt:lpstr>
      <vt:lpstr>Lucida Console</vt:lpstr>
      <vt:lpstr>Times New Roman</vt:lpstr>
      <vt:lpstr>Office Theme</vt:lpstr>
      <vt:lpstr>PowerPoint 演示文稿</vt:lpstr>
      <vt:lpstr>本节教学目标 </vt:lpstr>
      <vt:lpstr>内容回顾</vt:lpstr>
      <vt:lpstr>内容回顾</vt:lpstr>
      <vt:lpstr>内容回顾</vt:lpstr>
      <vt:lpstr>PowerPoint 演示文稿</vt:lpstr>
      <vt:lpstr>白盒测试</vt:lpstr>
      <vt:lpstr>白盒测试概述</vt:lpstr>
      <vt:lpstr>白盒测试概述</vt:lpstr>
      <vt:lpstr>白盒测试概述</vt:lpstr>
      <vt:lpstr>白盒测试概述</vt:lpstr>
      <vt:lpstr>白盒测试概述</vt:lpstr>
      <vt:lpstr>白盒测试概述  </vt:lpstr>
      <vt:lpstr>白盒测试概述</vt:lpstr>
      <vt:lpstr>程序缺陷的客观原因</vt:lpstr>
      <vt:lpstr>白盒测试概述</vt:lpstr>
      <vt:lpstr>PowerPoint 演示文稿</vt:lpstr>
      <vt:lpstr>程序结构分析</vt:lpstr>
      <vt:lpstr>程序结构分析</vt:lpstr>
      <vt:lpstr>程序结构分析</vt:lpstr>
      <vt:lpstr>程序结构分析</vt:lpstr>
      <vt:lpstr>程序结构分析</vt:lpstr>
      <vt:lpstr>程序结构分析</vt:lpstr>
      <vt:lpstr>程序结构分析</vt:lpstr>
      <vt:lpstr>程序结构分析</vt:lpstr>
      <vt:lpstr>PowerPoint 演示文稿</vt:lpstr>
      <vt:lpstr>语句覆盖(sentence cover）</vt:lpstr>
      <vt:lpstr>语句覆盖定义</vt:lpstr>
      <vt:lpstr>语句覆盖</vt:lpstr>
      <vt:lpstr>语句覆盖</vt:lpstr>
      <vt:lpstr>判定覆盖—概念</vt:lpstr>
      <vt:lpstr>判定覆盖</vt:lpstr>
      <vt:lpstr>判定覆盖使用</vt:lpstr>
      <vt:lpstr>判定覆盖使用</vt:lpstr>
      <vt:lpstr>判定覆盖使用</vt:lpstr>
      <vt:lpstr>条件覆盖</vt:lpstr>
      <vt:lpstr>条件覆盖</vt:lpstr>
      <vt:lpstr>条件覆盖</vt:lpstr>
      <vt:lpstr>条件覆盖</vt:lpstr>
      <vt:lpstr>条件覆盖</vt:lpstr>
      <vt:lpstr>条件判定覆盖定义</vt:lpstr>
      <vt:lpstr>条件判定覆盖分析</vt:lpstr>
      <vt:lpstr>条件判定覆盖分析使用</vt:lpstr>
      <vt:lpstr>条件判定覆盖使用分析</vt:lpstr>
      <vt:lpstr>条件组合覆盖定义</vt:lpstr>
      <vt:lpstr>条件组合覆盖使用分析</vt:lpstr>
      <vt:lpstr>条件组合覆盖使用分析</vt:lpstr>
      <vt:lpstr>条件组合覆盖使用分析</vt:lpstr>
      <vt:lpstr>条件组合覆盖使用分析</vt:lpstr>
      <vt:lpstr>条件组合覆盖使用分析</vt:lpstr>
      <vt:lpstr>条件组合覆盖使用分析</vt:lpstr>
      <vt:lpstr>测试用例优化</vt:lpstr>
      <vt:lpstr>实践练习</vt:lpstr>
      <vt:lpstr>路径覆盖</vt:lpstr>
      <vt:lpstr>路径覆盖使用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路径测试举例</vt:lpstr>
      <vt:lpstr>路径测试举例</vt:lpstr>
      <vt:lpstr>路径测试举例</vt:lpstr>
      <vt:lpstr>路径测试</vt:lpstr>
      <vt:lpstr>路径测试</vt:lpstr>
      <vt:lpstr>路径测试</vt:lpstr>
      <vt:lpstr>路径测试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688</cp:revision>
  <dcterms:created xsi:type="dcterms:W3CDTF">2015-11-26T12:54:06Z</dcterms:created>
  <dcterms:modified xsi:type="dcterms:W3CDTF">2017-06-13T08:44:20Z</dcterms:modified>
</cp:coreProperties>
</file>