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62" r:id="rId2"/>
    <p:sldId id="341" r:id="rId3"/>
    <p:sldId id="360" r:id="rId4"/>
    <p:sldId id="434" r:id="rId5"/>
    <p:sldId id="444" r:id="rId6"/>
    <p:sldId id="445" r:id="rId7"/>
    <p:sldId id="473" r:id="rId8"/>
    <p:sldId id="446" r:id="rId9"/>
    <p:sldId id="467" r:id="rId10"/>
    <p:sldId id="468" r:id="rId11"/>
    <p:sldId id="474" r:id="rId12"/>
    <p:sldId id="469" r:id="rId13"/>
    <p:sldId id="448" r:id="rId14"/>
    <p:sldId id="449" r:id="rId15"/>
    <p:sldId id="475" r:id="rId16"/>
    <p:sldId id="476" r:id="rId17"/>
    <p:sldId id="477" r:id="rId18"/>
    <p:sldId id="470" r:id="rId19"/>
    <p:sldId id="427" r:id="rId20"/>
    <p:sldId id="472" r:id="rId21"/>
    <p:sldId id="28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006ECC"/>
    <a:srgbClr val="0975CE"/>
    <a:srgbClr val="F1F5FB"/>
    <a:srgbClr val="F2F2F2"/>
    <a:srgbClr val="03A6FF"/>
    <a:srgbClr val="DDEEFC"/>
    <a:srgbClr val="B8DBF6"/>
    <a:srgbClr val="F6F6F6"/>
    <a:srgbClr val="007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44" autoAdjust="0"/>
    <p:restoredTop sz="90669" autoAdjust="0"/>
  </p:normalViewPr>
  <p:slideViewPr>
    <p:cSldViewPr snapToGrid="0" showGuides="1">
      <p:cViewPr varScale="1">
        <p:scale>
          <a:sx n="64" d="100"/>
          <a:sy n="64" d="100"/>
        </p:scale>
        <p:origin x="-43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172785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3</a:t>
            </a:fld>
            <a:endParaRPr lang="zh-CN" altLang="en-US"/>
          </a:p>
        </p:txBody>
      </p:sp>
    </p:spTree>
    <p:extLst>
      <p:ext uri="{BB962C8B-B14F-4D97-AF65-F5344CB8AC3E}">
        <p14:creationId xmlns:p14="http://schemas.microsoft.com/office/powerpoint/2010/main" val="105128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6</a:t>
            </a:fld>
            <a:endParaRPr lang="zh-CN" altLang="en-US"/>
          </a:p>
        </p:txBody>
      </p:sp>
    </p:spTree>
    <p:extLst>
      <p:ext uri="{BB962C8B-B14F-4D97-AF65-F5344CB8AC3E}">
        <p14:creationId xmlns:p14="http://schemas.microsoft.com/office/powerpoint/2010/main" val="423670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7</a:t>
            </a:fld>
            <a:endParaRPr lang="zh-CN" altLang="en-US"/>
          </a:p>
        </p:txBody>
      </p:sp>
    </p:spTree>
    <p:extLst>
      <p:ext uri="{BB962C8B-B14F-4D97-AF65-F5344CB8AC3E}">
        <p14:creationId xmlns:p14="http://schemas.microsoft.com/office/powerpoint/2010/main" val="227536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8</a:t>
            </a:fld>
            <a:endParaRPr lang="zh-CN" altLang="en-US"/>
          </a:p>
        </p:txBody>
      </p:sp>
    </p:spTree>
    <p:extLst>
      <p:ext uri="{BB962C8B-B14F-4D97-AF65-F5344CB8AC3E}">
        <p14:creationId xmlns:p14="http://schemas.microsoft.com/office/powerpoint/2010/main" val="93249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11</a:t>
            </a:fld>
            <a:endParaRPr lang="zh-CN" altLang="en-US"/>
          </a:p>
        </p:txBody>
      </p:sp>
    </p:spTree>
    <p:extLst>
      <p:ext uri="{BB962C8B-B14F-4D97-AF65-F5344CB8AC3E}">
        <p14:creationId xmlns:p14="http://schemas.microsoft.com/office/powerpoint/2010/main" val="340129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0072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2017/7/4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14"/>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838200" y="9525"/>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45"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8" name="文本框 7"/>
          <p:cNvSpPr txBox="1"/>
          <p:nvPr/>
        </p:nvSpPr>
        <p:spPr>
          <a:xfrm>
            <a:off x="767829" y="3568994"/>
            <a:ext cx="7723028"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2.6 </a:t>
            </a:r>
            <a:r>
              <a:rPr lang="zh-CN" altLang="en-US" sz="3200" b="1" dirty="0" smtClean="0">
                <a:solidFill>
                  <a:schemeClr val="bg1"/>
                </a:solidFill>
                <a:latin typeface="楷体" panose="02010609060101010101" pitchFamily="49" charset="-122"/>
                <a:ea typeface="楷体" panose="02010609060101010101" pitchFamily="49" charset="-122"/>
              </a:rPr>
              <a:t>黑盒测试</a:t>
            </a:r>
            <a:r>
              <a:rPr lang="en-US" altLang="zh-CN" sz="3200" b="1" dirty="0" smtClean="0">
                <a:solidFill>
                  <a:schemeClr val="bg1"/>
                </a:solidFill>
                <a:latin typeface="楷体" panose="02010609060101010101" pitchFamily="49" charset="-122"/>
                <a:ea typeface="楷体" panose="02010609060101010101" pitchFamily="49" charset="-122"/>
              </a:rPr>
              <a:t>—</a:t>
            </a:r>
            <a:r>
              <a:rPr lang="zh-CN" altLang="en-US" sz="3200" b="1" smtClean="0">
                <a:solidFill>
                  <a:schemeClr val="bg1"/>
                </a:solidFill>
                <a:latin typeface="楷体" panose="02010609060101010101" pitchFamily="49" charset="-122"/>
                <a:ea typeface="楷体" panose="02010609060101010101" pitchFamily="49" charset="-122"/>
              </a:rPr>
              <a:t>状态转换法设计测试用例</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4559261"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第二部分 测试基础</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sz="half" idx="1"/>
          </p:nvPr>
        </p:nvSpPr>
        <p:spPr/>
        <p:txBody>
          <a:bodyPr/>
          <a:lstStyle/>
          <a:p>
            <a:endParaRPr lang="zh-CN" altLang="en-US" dirty="0"/>
          </a:p>
        </p:txBody>
      </p:sp>
      <p:grpSp>
        <p:nvGrpSpPr>
          <p:cNvPr id="13" name="组合 12"/>
          <p:cNvGrpSpPr/>
          <p:nvPr/>
        </p:nvGrpSpPr>
        <p:grpSpPr>
          <a:xfrm>
            <a:off x="741950" y="811981"/>
            <a:ext cx="9846537" cy="5853862"/>
            <a:chOff x="1192525" y="1050520"/>
            <a:chExt cx="8166140" cy="5178002"/>
          </a:xfrm>
        </p:grpSpPr>
        <p:pic>
          <p:nvPicPr>
            <p:cNvPr id="4" name="图片 3"/>
            <p:cNvPicPr>
              <a:picLocks noChangeAspect="1"/>
            </p:cNvPicPr>
            <p:nvPr/>
          </p:nvPicPr>
          <p:blipFill>
            <a:blip r:embed="rId2"/>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62320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661"/>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建立状态转换图</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状态转换测试概述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grpSp>
        <p:nvGrpSpPr>
          <p:cNvPr id="14" name="Group 238"/>
          <p:cNvGrpSpPr>
            <a:grpSpLocks/>
          </p:cNvGrpSpPr>
          <p:nvPr/>
        </p:nvGrpSpPr>
        <p:grpSpPr bwMode="auto">
          <a:xfrm>
            <a:off x="2878891" y="2977640"/>
            <a:ext cx="5105400" cy="619128"/>
            <a:chOff x="1248" y="2600"/>
            <a:chExt cx="3216" cy="390"/>
          </a:xfrm>
        </p:grpSpPr>
        <p:sp>
          <p:nvSpPr>
            <p:cNvPr id="15"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写出测试用例</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18"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147581014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graphicFrame>
        <p:nvGraphicFramePr>
          <p:cNvPr id="4" name="内容占位符 3"/>
          <p:cNvGraphicFramePr>
            <a:graphicFrameLocks noGrp="1"/>
          </p:cNvGraphicFramePr>
          <p:nvPr>
            <p:ph sz="half" idx="1"/>
            <p:extLst>
              <p:ext uri="{D42A27DB-BD31-4B8C-83A1-F6EECF244321}">
                <p14:modId xmlns:p14="http://schemas.microsoft.com/office/powerpoint/2010/main" val="2140217938"/>
              </p:ext>
            </p:extLst>
          </p:nvPr>
        </p:nvGraphicFramePr>
        <p:xfrm>
          <a:off x="371062" y="1114425"/>
          <a:ext cx="11529390" cy="4815840"/>
        </p:xfrm>
        <a:graphic>
          <a:graphicData uri="http://schemas.openxmlformats.org/drawingml/2006/table">
            <a:tbl>
              <a:tblPr firstRow="1" bandRow="1">
                <a:tableStyleId>{21E4AEA4-8DFA-4A89-87EB-49C32662AFE0}</a:tableStyleId>
              </a:tblPr>
              <a:tblGrid>
                <a:gridCol w="1325216"/>
                <a:gridCol w="3126852"/>
                <a:gridCol w="3007517"/>
                <a:gridCol w="2772986"/>
                <a:gridCol w="1296819"/>
              </a:tblGrid>
              <a:tr h="0">
                <a:tc>
                  <a:txBody>
                    <a:bodyPr/>
                    <a:lstStyle/>
                    <a:p>
                      <a:r>
                        <a:rPr lang="zh-CN" altLang="en-US" sz="2800" b="1" dirty="0" smtClean="0">
                          <a:latin typeface="楷体" panose="02010609060101010101" pitchFamily="49" charset="-122"/>
                          <a:ea typeface="楷体" panose="02010609060101010101" pitchFamily="49" charset="-122"/>
                        </a:rPr>
                        <a:t>编号</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前提条件</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测试步骤</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预期结果</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0" dirty="0" smtClean="0">
                          <a:latin typeface="楷体" panose="02010609060101010101" pitchFamily="49" charset="-122"/>
                          <a:ea typeface="楷体" panose="02010609060101010101" pitchFamily="49" charset="-122"/>
                        </a:rPr>
                        <a:t>实际结果</a:t>
                      </a:r>
                      <a:endParaRPr lang="zh-CN" altLang="en-US" sz="2800" b="0" dirty="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播放器处于空闲状态</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在播放器中打开一个视频文件</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2 </a:t>
                      </a:r>
                      <a:r>
                        <a:rPr lang="zh-CN" altLang="en-US" sz="2800" b="1" dirty="0" smtClean="0">
                          <a:latin typeface="楷体" panose="02010609060101010101" pitchFamily="49" charset="-122"/>
                          <a:ea typeface="楷体" panose="02010609060101010101" pitchFamily="49" charset="-122"/>
                        </a:rPr>
                        <a:t>点击暂停</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再单击播放</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smtClean="0">
                          <a:latin typeface="楷体" panose="02010609060101010101" pitchFamily="49" charset="-122"/>
                          <a:ea typeface="楷体" panose="02010609060101010101" pitchFamily="49" charset="-122"/>
                        </a:rPr>
                        <a:t>1</a:t>
                      </a:r>
                      <a:r>
                        <a:rPr lang="zh-CN" altLang="en-US" sz="2800" b="1" dirty="0" smtClean="0">
                          <a:latin typeface="楷体" panose="02010609060101010101" pitchFamily="49" charset="-122"/>
                          <a:ea typeface="楷体" panose="02010609060101010101" pitchFamily="49" charset="-122"/>
                        </a:rPr>
                        <a:t>能够成功打开</a:t>
                      </a:r>
                      <a:endParaRPr lang="en-US" altLang="zh-CN" sz="2800" b="1" dirty="0" smtClean="0">
                        <a:latin typeface="楷体" panose="02010609060101010101" pitchFamily="49" charset="-122"/>
                        <a:ea typeface="楷体" panose="02010609060101010101" pitchFamily="49" charset="-122"/>
                      </a:endParaRPr>
                    </a:p>
                    <a:p>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2</a:t>
                      </a:r>
                      <a:r>
                        <a:rPr lang="zh-CN" altLang="en-US" sz="2800" b="1" dirty="0" smtClean="0">
                          <a:latin typeface="楷体" panose="02010609060101010101" pitchFamily="49" charset="-122"/>
                          <a:ea typeface="楷体" panose="02010609060101010101" pitchFamily="49" charset="-122"/>
                        </a:rPr>
                        <a:t>能够暂停播放</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能够再次播放</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4</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0"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3213569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使用状态图的方式设计测试用例步骤总结</a:t>
            </a:r>
            <a:endParaRPr lang="zh-CN" altLang="en-US" dirty="0"/>
          </a:p>
        </p:txBody>
      </p:sp>
      <p:sp>
        <p:nvSpPr>
          <p:cNvPr id="3" name="内容占位符 2"/>
          <p:cNvSpPr>
            <a:spLocks noGrp="1"/>
          </p:cNvSpPr>
          <p:nvPr>
            <p:ph sz="half" idx="1"/>
          </p:nvPr>
        </p:nvSpPr>
        <p:spPr>
          <a:xfrm>
            <a:off x="865257" y="847172"/>
            <a:ext cx="10629900" cy="5730875"/>
          </a:xfrm>
        </p:spPr>
        <p:txBody>
          <a:bodyPr/>
          <a:lstStyle/>
          <a:p>
            <a:r>
              <a:rPr lang="zh-CN" altLang="en-US" dirty="0" smtClean="0"/>
              <a:t>分析需求并建立状态图</a:t>
            </a:r>
            <a:endParaRPr lang="en-US" altLang="zh-CN" dirty="0" smtClean="0"/>
          </a:p>
          <a:p>
            <a:r>
              <a:rPr lang="zh-CN" altLang="en-US" dirty="0" smtClean="0">
                <a:solidFill>
                  <a:srgbClr val="EAB200"/>
                </a:solidFill>
              </a:rPr>
              <a:t>确定测试强度</a:t>
            </a:r>
            <a:endParaRPr lang="en-US" altLang="zh-CN" dirty="0" smtClean="0">
              <a:solidFill>
                <a:srgbClr val="EAB200"/>
              </a:solidFill>
            </a:endParaRPr>
          </a:p>
          <a:p>
            <a:r>
              <a:rPr lang="zh-CN" altLang="en-US" dirty="0" smtClean="0"/>
              <a:t>转换成状态树</a:t>
            </a:r>
            <a:endParaRPr lang="en-US" altLang="zh-CN" dirty="0" smtClean="0"/>
          </a:p>
          <a:p>
            <a:r>
              <a:rPr lang="zh-CN" altLang="en-US" dirty="0" smtClean="0"/>
              <a:t>设计测试用例</a:t>
            </a:r>
            <a:endParaRPr lang="zh-CN" altLang="en-US" dirty="0"/>
          </a:p>
        </p:txBody>
      </p:sp>
    </p:spTree>
    <p:extLst>
      <p:ext uri="{BB962C8B-B14F-4D97-AF65-F5344CB8AC3E}">
        <p14:creationId xmlns:p14="http://schemas.microsoft.com/office/powerpoint/2010/main" val="36440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依据雪梨教育平台判图片作业的图片查看器涉及状态转换的部分，使用状态转换方法测试测试用例，包括对数字的检查</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a:stretch>
            <a:fillRect/>
          </a:stretch>
        </p:blipFill>
        <p:spPr>
          <a:xfrm>
            <a:off x="2226367" y="2516588"/>
            <a:ext cx="6612005" cy="3526403"/>
          </a:xfrm>
          <a:prstGeom prst="rect">
            <a:avLst/>
          </a:prstGeom>
        </p:spPr>
      </p:pic>
    </p:spTree>
    <p:extLst>
      <p:ext uri="{BB962C8B-B14F-4D97-AF65-F5344CB8AC3E}">
        <p14:creationId xmlns:p14="http://schemas.microsoft.com/office/powerpoint/2010/main" val="177965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half" idx="1"/>
          </p:nvPr>
        </p:nvSpPr>
        <p:spPr/>
        <p:txBody>
          <a:bodyPr/>
          <a:lstStyle/>
          <a:p>
            <a:r>
              <a:rPr lang="zh-CN" altLang="en-US" dirty="0"/>
              <a:t>如下</a:t>
            </a:r>
            <a:r>
              <a:rPr lang="zh-CN" altLang="en-US" dirty="0" smtClean="0"/>
              <a:t>图堆栈、出栈操作，根据状态转移法设计状态转换的测试用例</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889170" y="1904455"/>
            <a:ext cx="8466667" cy="4533333"/>
          </a:xfrm>
          <a:prstGeom prst="rect">
            <a:avLst/>
          </a:prstGeom>
        </p:spPr>
      </p:pic>
    </p:spTree>
    <p:extLst>
      <p:ext uri="{BB962C8B-B14F-4D97-AF65-F5344CB8AC3E}">
        <p14:creationId xmlns:p14="http://schemas.microsoft.com/office/powerpoint/2010/main" val="523504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a:t>
            </a:r>
            <a:r>
              <a:rPr lang="zh-CN" altLang="en-US" dirty="0" smtClean="0"/>
              <a:t>出状态转换图</a:t>
            </a:r>
            <a:endParaRPr lang="zh-CN" altLang="en-US" dirty="0"/>
          </a:p>
        </p:txBody>
      </p:sp>
      <p:grpSp>
        <p:nvGrpSpPr>
          <p:cNvPr id="9" name="组合 8"/>
          <p:cNvGrpSpPr/>
          <p:nvPr/>
        </p:nvGrpSpPr>
        <p:grpSpPr>
          <a:xfrm>
            <a:off x="228555" y="1089719"/>
            <a:ext cx="11287584" cy="5324333"/>
            <a:chOff x="1222468" y="2931772"/>
            <a:chExt cx="7060141" cy="3390476"/>
          </a:xfrm>
        </p:grpSpPr>
        <p:pic>
          <p:nvPicPr>
            <p:cNvPr id="7" name="内容占位符 3"/>
            <p:cNvPicPr>
              <a:picLocks noChangeAspect="1"/>
            </p:cNvPicPr>
            <p:nvPr/>
          </p:nvPicPr>
          <p:blipFill>
            <a:blip r:embed="rId2">
              <a:clrChange>
                <a:clrFrom>
                  <a:srgbClr val="FFFFFF"/>
                </a:clrFrom>
                <a:clrTo>
                  <a:srgbClr val="FFFFFF">
                    <a:alpha val="0"/>
                  </a:srgbClr>
                </a:clrTo>
              </a:clrChange>
            </a:blip>
            <a:stretch>
              <a:fillRect/>
            </a:stretch>
          </p:blipFill>
          <p:spPr>
            <a:xfrm>
              <a:off x="1222468" y="2931772"/>
              <a:ext cx="7000000" cy="3390476"/>
            </a:xfrm>
            <a:prstGeom prst="rect">
              <a:avLst/>
            </a:prstGeom>
          </p:spPr>
        </p:pic>
        <p:sp>
          <p:nvSpPr>
            <p:cNvPr id="8" name="矩形 7"/>
            <p:cNvSpPr/>
            <p:nvPr/>
          </p:nvSpPr>
          <p:spPr>
            <a:xfrm>
              <a:off x="2835965" y="5645426"/>
              <a:ext cx="5446644" cy="6758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4013255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画出状态转换树</a:t>
            </a:r>
            <a:endParaRPr lang="zh-CN" altLang="en-US" dirty="0"/>
          </a:p>
        </p:txBody>
      </p:sp>
      <p:sp>
        <p:nvSpPr>
          <p:cNvPr id="3" name="内容占位符 2"/>
          <p:cNvSpPr>
            <a:spLocks noGrp="1"/>
          </p:cNvSpPr>
          <p:nvPr>
            <p:ph sz="half" idx="1"/>
          </p:nvPr>
        </p:nvSpPr>
        <p:spPr/>
        <p:txBody>
          <a:bodyPr/>
          <a:lstStyle/>
          <a:p>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104406" y="705924"/>
            <a:ext cx="8516672" cy="6251467"/>
          </a:xfrm>
          <a:prstGeom prst="rect">
            <a:avLst/>
          </a:prstGeom>
        </p:spPr>
      </p:pic>
    </p:spTree>
    <p:extLst>
      <p:ext uri="{BB962C8B-B14F-4D97-AF65-F5344CB8AC3E}">
        <p14:creationId xmlns:p14="http://schemas.microsoft.com/office/powerpoint/2010/main" val="3352637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美国航天局</a:t>
            </a:r>
            <a:r>
              <a:rPr lang="zh-CN" altLang="en-US" dirty="0"/>
              <a:t>（</a:t>
            </a:r>
            <a:r>
              <a:rPr lang="en-US" altLang="zh-CN" dirty="0"/>
              <a:t>NASA</a:t>
            </a:r>
            <a:r>
              <a:rPr lang="zh-CN" altLang="en-US" dirty="0"/>
              <a:t>）火星极地着陆</a:t>
            </a:r>
            <a:r>
              <a:rPr lang="en-US" altLang="zh-CN" dirty="0"/>
              <a:t/>
            </a:r>
            <a:br>
              <a:rPr lang="en-US" altLang="zh-CN" dirty="0"/>
            </a:br>
            <a:endParaRPr lang="zh-CN" altLang="en-US" dirty="0"/>
          </a:p>
        </p:txBody>
      </p:sp>
      <p:sp>
        <p:nvSpPr>
          <p:cNvPr id="3" name="内容占位符 2"/>
          <p:cNvSpPr>
            <a:spLocks noGrp="1"/>
          </p:cNvSpPr>
          <p:nvPr>
            <p:ph sz="half" idx="1"/>
          </p:nvPr>
        </p:nvSpPr>
        <p:spPr/>
        <p:txBody>
          <a:bodyPr>
            <a:normAutofit/>
          </a:bodyPr>
          <a:lstStyle/>
          <a:p>
            <a:r>
              <a:rPr lang="en-US" altLang="zh-CN" dirty="0" smtClean="0"/>
              <a:t>1999</a:t>
            </a:r>
            <a:r>
              <a:rPr lang="zh-CN" altLang="en-US" dirty="0" smtClean="0"/>
              <a:t>年</a:t>
            </a:r>
            <a:r>
              <a:rPr lang="en-US" altLang="zh-CN" dirty="0" smtClean="0"/>
              <a:t>12</a:t>
            </a:r>
            <a:r>
              <a:rPr lang="zh-CN" altLang="en-US" dirty="0" smtClean="0"/>
              <a:t>月</a:t>
            </a:r>
            <a:r>
              <a:rPr lang="en-US" altLang="zh-CN" dirty="0" smtClean="0"/>
              <a:t>3</a:t>
            </a:r>
            <a:r>
              <a:rPr lang="zh-CN" altLang="en-US" dirty="0" smtClean="0"/>
              <a:t>日，美国航天局的火星极地登陆飞船在试图登录火星表面时失踪。在设计中，飞船的脚上装了一个触点开关，当飞船的脚着地时，触发开关，通过计算机中设置的一个数据位来关掉燃料。然而，在飞船的脚张开时，由于震动，开关被触发，并通过数据位关掉燃料。</a:t>
            </a:r>
            <a:endParaRPr lang="en-US" altLang="zh-CN" dirty="0" smtClean="0"/>
          </a:p>
          <a:p>
            <a:r>
              <a:rPr lang="zh-CN" altLang="en-US" dirty="0" smtClean="0"/>
              <a:t>原因：其中一个小组测试飞船的脚落地过程，并不注意着地数据位是否置位，另一个小组测试此后的着陆过程，他们每次测试前都要重置计算机、清除数据位。</a:t>
            </a:r>
            <a:endParaRPr lang="zh-CN" altLang="en-US" dirty="0"/>
          </a:p>
        </p:txBody>
      </p:sp>
    </p:spTree>
    <p:extLst>
      <p:ext uri="{BB962C8B-B14F-4D97-AF65-F5344CB8AC3E}">
        <p14:creationId xmlns:p14="http://schemas.microsoft.com/office/powerpoint/2010/main" val="3271430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1417917" y="0"/>
            <a:ext cx="5325818" cy="646331"/>
          </a:xfrm>
          <a:prstGeom prst="rect">
            <a:avLst/>
          </a:prstGeom>
          <a:noFill/>
        </p:spPr>
        <p:txBody>
          <a:bodyPr wrap="squar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本节内容</a:t>
            </a:r>
            <a:r>
              <a:rPr lang="zh-CN" altLang="en-US" sz="3600" b="1" dirty="0">
                <a:solidFill>
                  <a:schemeClr val="bg1"/>
                </a:solidFill>
                <a:latin typeface="楷体" panose="02010609060101010101" pitchFamily="49" charset="-122"/>
                <a:ea typeface="楷体" panose="02010609060101010101" pitchFamily="49" charset="-122"/>
              </a:rPr>
              <a:t>总结</a:t>
            </a:r>
          </a:p>
        </p:txBody>
      </p:sp>
      <p:sp>
        <p:nvSpPr>
          <p:cNvPr id="4" name="AutoShape 2"/>
          <p:cNvSpPr>
            <a:spLocks noChangeArrowheads="1"/>
          </p:cNvSpPr>
          <p:nvPr/>
        </p:nvSpPr>
        <p:spPr bwMode="auto">
          <a:xfrm>
            <a:off x="1202005" y="1234407"/>
            <a:ext cx="9500108" cy="4569620"/>
          </a:xfrm>
          <a:prstGeom prst="roundRect">
            <a:avLst>
              <a:gd name="adj" fmla="val 16667"/>
            </a:avLst>
          </a:prstGeom>
          <a:noFill/>
          <a:ln w="28440">
            <a:solidFill>
              <a:srgbClr val="C0C0C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53" tIns="46776" rIns="89953" bIns="46776" anchor="ctr"/>
          <a:lstStyle/>
          <a:p>
            <a:pPr>
              <a:spcBef>
                <a:spcPts val="1199"/>
              </a:spcBef>
              <a:spcAft>
                <a:spcPts val="1199"/>
              </a:spcAft>
              <a:buClr>
                <a:srgbClr val="92D050"/>
              </a:buClr>
              <a:tabLst>
                <a:tab pos="453798" algn="l"/>
                <a:tab pos="901249" algn="l"/>
                <a:tab pos="1350288" algn="l"/>
                <a:tab pos="1799325" algn="l"/>
                <a:tab pos="2248363" algn="l"/>
                <a:tab pos="2697401" algn="l"/>
                <a:tab pos="3146439" algn="l"/>
                <a:tab pos="3595476" algn="l"/>
                <a:tab pos="4044515" algn="l"/>
                <a:tab pos="4493552" algn="l"/>
                <a:tab pos="4942590" algn="l"/>
                <a:tab pos="5391628" algn="l"/>
                <a:tab pos="5840666" algn="l"/>
                <a:tab pos="6289704" algn="l"/>
                <a:tab pos="6738742" algn="l"/>
                <a:tab pos="7187779" algn="l"/>
                <a:tab pos="7636818" algn="l"/>
                <a:tab pos="8085855" algn="l"/>
                <a:tab pos="8534893" algn="l"/>
                <a:tab pos="8983931" algn="l"/>
                <a:tab pos="9432969" algn="l"/>
              </a:tabLst>
            </a:pPr>
            <a:endParaRPr lang="en-US" altLang="zh-CN" sz="2799">
              <a:solidFill>
                <a:srgbClr val="000000"/>
              </a:solidFill>
            </a:endParaRPr>
          </a:p>
        </p:txBody>
      </p:sp>
      <p:sp>
        <p:nvSpPr>
          <p:cNvPr id="5" name="TextBox 6"/>
          <p:cNvSpPr txBox="1"/>
          <p:nvPr/>
        </p:nvSpPr>
        <p:spPr>
          <a:xfrm>
            <a:off x="1329028" y="1299950"/>
            <a:ext cx="9859961" cy="3970318"/>
          </a:xfrm>
          <a:prstGeom prst="rect">
            <a:avLst/>
          </a:prstGeom>
          <a:noFill/>
        </p:spPr>
        <p:txBody>
          <a:bodyPr wrap="square" rtlCol="0">
            <a:spAutoFit/>
          </a:bodyPr>
          <a:lstStyle/>
          <a:p>
            <a:pPr marL="57122" lvl="1">
              <a:lnSpc>
                <a:spcPct val="150000"/>
              </a:lnSpc>
              <a:buClr>
                <a:srgbClr val="C00000"/>
              </a:buClr>
            </a:pPr>
            <a:r>
              <a:rPr lang="zh-CN" altLang="en-US" sz="2800" b="1" dirty="0" smtClean="0">
                <a:solidFill>
                  <a:srgbClr val="5F5E5C"/>
                </a:solidFill>
                <a:latin typeface="楷体" panose="02010609060101010101" pitchFamily="49" charset="-122"/>
                <a:ea typeface="楷体" panose="02010609060101010101" pitchFamily="49" charset="-122"/>
              </a:rPr>
              <a:t>什么是状态转换法设计测试用例</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zh-CN" altLang="en-US" sz="2800" b="1" dirty="0" smtClean="0">
                <a:solidFill>
                  <a:srgbClr val="5F5E5C"/>
                </a:solidFill>
                <a:latin typeface="楷体" panose="02010609060101010101" pitchFamily="49" charset="-122"/>
                <a:ea typeface="楷体" panose="02010609060101010101" pitchFamily="49" charset="-122"/>
              </a:rPr>
              <a:t>怎样使用状态转换法设计测试用例</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zh-CN" altLang="en-US" sz="2800" b="1" dirty="0" smtClean="0">
                <a:solidFill>
                  <a:srgbClr val="5F5E5C"/>
                </a:solidFill>
                <a:latin typeface="楷体" panose="02010609060101010101" pitchFamily="49" charset="-122"/>
                <a:ea typeface="楷体" panose="02010609060101010101" pitchFamily="49" charset="-122"/>
              </a:rPr>
              <a:t>分析需求并画出状态转换图</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en-US" altLang="zh-CN" sz="2800" b="1" dirty="0" smtClean="0">
                <a:solidFill>
                  <a:srgbClr val="5F5E5C"/>
                </a:solidFill>
                <a:latin typeface="楷体" panose="02010609060101010101" pitchFamily="49" charset="-122"/>
                <a:ea typeface="楷体" panose="02010609060101010101" pitchFamily="49" charset="-122"/>
              </a:rPr>
              <a:t>    </a:t>
            </a:r>
            <a:r>
              <a:rPr lang="zh-CN" altLang="en-US" sz="2800" b="1" dirty="0" smtClean="0">
                <a:solidFill>
                  <a:srgbClr val="5F5E5C"/>
                </a:solidFill>
                <a:latin typeface="楷体" panose="02010609060101010101" pitchFamily="49" charset="-122"/>
                <a:ea typeface="楷体" panose="02010609060101010101" pitchFamily="49" charset="-122"/>
              </a:rPr>
              <a:t>状态转换图转成状态转换树</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en-US" altLang="zh-CN" sz="2800" b="1" dirty="0" smtClean="0">
                <a:solidFill>
                  <a:srgbClr val="5F5E5C"/>
                </a:solidFill>
                <a:latin typeface="楷体" panose="02010609060101010101" pitchFamily="49" charset="-122"/>
                <a:ea typeface="楷体" panose="02010609060101010101" pitchFamily="49" charset="-122"/>
              </a:rPr>
              <a:t>    </a:t>
            </a:r>
            <a:r>
              <a:rPr lang="zh-CN" altLang="en-US" sz="2800" b="1" dirty="0" smtClean="0">
                <a:solidFill>
                  <a:srgbClr val="5F5E5C"/>
                </a:solidFill>
                <a:latin typeface="楷体" panose="02010609060101010101" pitchFamily="49" charset="-122"/>
                <a:ea typeface="楷体" panose="02010609060101010101" pitchFamily="49" charset="-122"/>
              </a:rPr>
              <a:t>根据状态转换树设计测试用例</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en-US" altLang="zh-CN" sz="2800" b="1" dirty="0" smtClean="0">
                <a:solidFill>
                  <a:srgbClr val="5F5E5C"/>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19123770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787678" y="1556728"/>
            <a:ext cx="8513076" cy="2649512"/>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a:xfrm>
            <a:off x="898161" y="0"/>
            <a:ext cx="10515600" cy="752475"/>
          </a:xfrm>
        </p:spPr>
        <p:txBody>
          <a:bodyPr/>
          <a:lstStyle/>
          <a:p>
            <a:r>
              <a:rPr lang="zh-CN" altLang="en-US" dirty="0" smtClean="0"/>
              <a:t>本节教学目标</a:t>
            </a:r>
            <a:endParaRPr lang="zh-CN" altLang="en-US" dirty="0"/>
          </a:p>
        </p:txBody>
      </p:sp>
      <p:sp>
        <p:nvSpPr>
          <p:cNvPr id="4" name="内容占位符 3"/>
          <p:cNvSpPr>
            <a:spLocks noGrp="1"/>
          </p:cNvSpPr>
          <p:nvPr>
            <p:ph sz="half" idx="1"/>
          </p:nvPr>
        </p:nvSpPr>
        <p:spPr>
          <a:xfrm>
            <a:off x="831947" y="1808185"/>
            <a:ext cx="10629900" cy="4351338"/>
          </a:xfrm>
        </p:spPr>
        <p:txBody>
          <a:bodyPr>
            <a:normAutofit/>
          </a:bodyPr>
          <a:lstStyle/>
          <a:p>
            <a:pPr marL="514093" lvl="1" indent="-456971">
              <a:buClr>
                <a:srgbClr val="C00000"/>
              </a:buClr>
            </a:pPr>
            <a:r>
              <a:rPr lang="zh-CN" altLang="en-US" sz="2800" dirty="0" smtClean="0">
                <a:latin typeface="楷体" panose="02010609060101010101" pitchFamily="49" charset="-122"/>
              </a:rPr>
              <a:t>理解什么是状态测试</a:t>
            </a:r>
            <a:endParaRPr lang="en-US" altLang="zh-CN" sz="2800" dirty="0" smtClean="0">
              <a:latin typeface="楷体" panose="02010609060101010101" pitchFamily="49" charset="-122"/>
            </a:endParaRPr>
          </a:p>
          <a:p>
            <a:pPr marL="514093" lvl="1" indent="-456971">
              <a:buClr>
                <a:srgbClr val="C00000"/>
              </a:buClr>
            </a:pPr>
            <a:r>
              <a:rPr lang="zh-CN" altLang="en-US" sz="2800" dirty="0" smtClean="0">
                <a:latin typeface="楷体" panose="02010609060101010101" pitchFamily="49" charset="-122"/>
              </a:rPr>
              <a:t>掌握建立程序状态转换图并设计测试用例的方法</a:t>
            </a:r>
            <a:endParaRPr lang="en-US" altLang="zh-CN" sz="2800" dirty="0">
              <a:latin typeface="楷体" panose="02010609060101010101" pitchFamily="49" charset="-122"/>
            </a:endParaRPr>
          </a:p>
        </p:txBody>
      </p:sp>
    </p:spTree>
    <p:extLst>
      <p:ext uri="{BB962C8B-B14F-4D97-AF65-F5344CB8AC3E}">
        <p14:creationId xmlns:p14="http://schemas.microsoft.com/office/powerpoint/2010/main" val="15979575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half" idx="1"/>
          </p:nvPr>
        </p:nvSpPr>
        <p:spPr/>
        <p:txBody>
          <a:bodyPr>
            <a:normAutofit fontScale="85000" lnSpcReduction="20000"/>
          </a:bodyPr>
          <a:lstStyle/>
          <a:p>
            <a:r>
              <a:rPr lang="zh-CN" altLang="en-US" dirty="0"/>
              <a:t>依据状态转换测试的方法</a:t>
            </a:r>
            <a:r>
              <a:rPr lang="zh-CN" altLang="en-US" dirty="0" smtClean="0"/>
              <a:t>设计</a:t>
            </a:r>
            <a:r>
              <a:rPr lang="en-US" altLang="zh-CN" dirty="0" smtClean="0"/>
              <a:t>Media Player</a:t>
            </a:r>
            <a:r>
              <a:rPr lang="zh-CN" altLang="en-US" dirty="0" smtClean="0"/>
              <a:t>播放器</a:t>
            </a:r>
            <a:r>
              <a:rPr lang="zh-CN" altLang="en-US" dirty="0"/>
              <a:t>中状态转换的</a:t>
            </a:r>
            <a:r>
              <a:rPr lang="zh-CN" altLang="en-US" dirty="0" smtClean="0"/>
              <a:t>测试用例（</a:t>
            </a:r>
            <a:r>
              <a:rPr lang="zh-CN" altLang="en-US" dirty="0" smtClean="0">
                <a:solidFill>
                  <a:srgbClr val="FF0000"/>
                </a:solidFill>
              </a:rPr>
              <a:t>作为回顾课程使用，不必提交</a:t>
            </a:r>
            <a:r>
              <a:rPr lang="zh-CN" altLang="en-US" dirty="0" smtClean="0"/>
              <a:t>）</a:t>
            </a:r>
            <a:endParaRPr lang="en-US" altLang="zh-CN" dirty="0"/>
          </a:p>
          <a:p>
            <a:r>
              <a:rPr lang="zh-CN" altLang="en-US" dirty="0" smtClean="0"/>
              <a:t>依据</a:t>
            </a:r>
            <a:r>
              <a:rPr lang="zh-CN" altLang="en-US" dirty="0"/>
              <a:t>状态转换测试方法设计</a:t>
            </a:r>
            <a:r>
              <a:rPr lang="en-US" altLang="zh-CN" dirty="0"/>
              <a:t>QQ</a:t>
            </a:r>
            <a:r>
              <a:rPr lang="zh-CN" altLang="en-US" dirty="0"/>
              <a:t>登录时，</a:t>
            </a:r>
            <a:r>
              <a:rPr lang="en-US" altLang="zh-CN" dirty="0"/>
              <a:t>6</a:t>
            </a:r>
            <a:r>
              <a:rPr lang="zh-CN" altLang="en-US" dirty="0"/>
              <a:t>种登录状态（在线、隐身</a:t>
            </a:r>
            <a:r>
              <a:rPr lang="en-US" altLang="zh-CN" dirty="0"/>
              <a:t>……</a:t>
            </a:r>
            <a:r>
              <a:rPr lang="zh-CN" altLang="en-US" dirty="0"/>
              <a:t>），以及登录成功后状态转换的测试用例</a:t>
            </a:r>
            <a:endParaRPr lang="en-US" altLang="zh-CN" dirty="0"/>
          </a:p>
          <a:p>
            <a:r>
              <a:rPr lang="zh-CN" altLang="en-US" dirty="0" smtClean="0"/>
              <a:t>依据网上预订机票时，机票状态转换过程设计测试用例</a:t>
            </a:r>
            <a:endParaRPr lang="en-US" altLang="zh-CN" dirty="0" smtClean="0"/>
          </a:p>
          <a:p>
            <a:pPr lvl="1"/>
            <a:r>
              <a:rPr lang="zh-CN" altLang="en-US" dirty="0" smtClean="0"/>
              <a:t>未购买   已预订</a:t>
            </a:r>
            <a:r>
              <a:rPr lang="en-US" altLang="zh-CN" dirty="0"/>
              <a:t> </a:t>
            </a:r>
            <a:r>
              <a:rPr lang="en-US" altLang="zh-CN" dirty="0" smtClean="0"/>
              <a:t> </a:t>
            </a:r>
            <a:r>
              <a:rPr lang="zh-CN" altLang="en-US" dirty="0" smtClean="0"/>
              <a:t>已付款</a:t>
            </a:r>
            <a:r>
              <a:rPr lang="en-US" altLang="zh-CN" dirty="0"/>
              <a:t> </a:t>
            </a:r>
            <a:r>
              <a:rPr lang="en-US" altLang="zh-CN" dirty="0" smtClean="0"/>
              <a:t>    </a:t>
            </a:r>
            <a:r>
              <a:rPr lang="zh-CN" altLang="en-US" dirty="0" smtClean="0"/>
              <a:t>已退票</a:t>
            </a:r>
            <a:endParaRPr lang="en-US" altLang="zh-CN" dirty="0" smtClean="0"/>
          </a:p>
          <a:p>
            <a:r>
              <a:rPr lang="zh-CN" altLang="en-US" dirty="0" smtClean="0"/>
              <a:t>根据状态转换设计测试用例的方法理解计算器使用不同进制数计算功能测试方法</a:t>
            </a:r>
            <a:endParaRPr lang="en-US" altLang="zh-CN" dirty="0" smtClean="0"/>
          </a:p>
          <a:p>
            <a:r>
              <a:rPr lang="zh-CN" altLang="en-US" dirty="0" smtClean="0"/>
              <a:t>根据状态转换设计测试用例的方法理解记事本文件关闭、打开、浏览、编辑、保存等状态转换的测试用例</a:t>
            </a:r>
            <a:endParaRPr lang="zh-CN" altLang="en-US" dirty="0"/>
          </a:p>
          <a:p>
            <a:endParaRPr lang="zh-CN" altLang="en-US" b="0" dirty="0"/>
          </a:p>
        </p:txBody>
      </p:sp>
    </p:spTree>
    <p:extLst>
      <p:ext uri="{BB962C8B-B14F-4D97-AF65-F5344CB8AC3E}">
        <p14:creationId xmlns:p14="http://schemas.microsoft.com/office/powerpoint/2010/main" val="4238523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661"/>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建立状态转换图</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状态转换测试概述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grpSp>
        <p:nvGrpSpPr>
          <p:cNvPr id="14" name="Group 238"/>
          <p:cNvGrpSpPr>
            <a:grpSpLocks/>
          </p:cNvGrpSpPr>
          <p:nvPr/>
        </p:nvGrpSpPr>
        <p:grpSpPr bwMode="auto">
          <a:xfrm>
            <a:off x="2878891" y="2977640"/>
            <a:ext cx="5105400" cy="619128"/>
            <a:chOff x="1248" y="2600"/>
            <a:chExt cx="3216" cy="390"/>
          </a:xfrm>
        </p:grpSpPr>
        <p:sp>
          <p:nvSpPr>
            <p:cNvPr id="15"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写出测试用例</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18"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921655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状态转换测试概述</a:t>
            </a:r>
            <a:endParaRPr lang="zh-CN" altLang="en-US" dirty="0"/>
          </a:p>
        </p:txBody>
      </p:sp>
      <p:sp>
        <p:nvSpPr>
          <p:cNvPr id="3" name="内容占位符 2"/>
          <p:cNvSpPr>
            <a:spLocks noGrp="1"/>
          </p:cNvSpPr>
          <p:nvPr>
            <p:ph sz="half" idx="1"/>
          </p:nvPr>
        </p:nvSpPr>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a:p>
          <a:p>
            <a:r>
              <a:rPr lang="zh-CN" altLang="en-US" dirty="0" smtClean="0"/>
              <a:t>怎样测试有关状态转移的程序功能？</a:t>
            </a:r>
            <a:endParaRPr lang="en-US" altLang="zh-CN" dirty="0" smtClean="0"/>
          </a:p>
          <a:p>
            <a:pPr marL="0" indent="0">
              <a:buNone/>
            </a:pP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a:srcRect t="7091" r="-98" b="41362"/>
          <a:stretch/>
        </p:blipFill>
        <p:spPr>
          <a:xfrm>
            <a:off x="363327" y="2279374"/>
            <a:ext cx="11576882" cy="2504660"/>
          </a:xfrm>
          <a:prstGeom prst="rect">
            <a:avLst/>
          </a:prstGeom>
        </p:spPr>
      </p:pic>
    </p:spTree>
    <p:extLst>
      <p:ext uri="{BB962C8B-B14F-4D97-AF65-F5344CB8AC3E}">
        <p14:creationId xmlns:p14="http://schemas.microsoft.com/office/powerpoint/2010/main" val="54695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状态转换测试概述</a:t>
            </a:r>
            <a:endParaRPr lang="zh-CN" altLang="en-US" dirty="0"/>
          </a:p>
        </p:txBody>
      </p:sp>
      <p:sp>
        <p:nvSpPr>
          <p:cNvPr id="3" name="内容占位符 2"/>
          <p:cNvSpPr>
            <a:spLocks noGrp="1"/>
          </p:cNvSpPr>
          <p:nvPr>
            <p:ph sz="half" idx="1"/>
          </p:nvPr>
        </p:nvSpPr>
        <p:spPr>
          <a:xfrm>
            <a:off x="785743" y="780911"/>
            <a:ext cx="10629900" cy="5730875"/>
          </a:xfrm>
        </p:spPr>
        <p:txBody>
          <a:bodyPr/>
          <a:lstStyle/>
          <a:p>
            <a:r>
              <a:rPr lang="zh-CN" altLang="en-US" dirty="0" smtClean="0"/>
              <a:t>定义：</a:t>
            </a:r>
            <a:endParaRPr lang="en-US" altLang="zh-CN" dirty="0" smtClean="0"/>
          </a:p>
          <a:p>
            <a:pPr lvl="1"/>
            <a:r>
              <a:rPr lang="zh-CN" altLang="en-US" dirty="0" smtClean="0"/>
              <a:t>是一种基于产品规格分析，对系统的每个状态及与状态相关的函数进行测试，通过不同的</a:t>
            </a:r>
            <a:r>
              <a:rPr lang="zh-CN" altLang="en-US" dirty="0" smtClean="0">
                <a:solidFill>
                  <a:srgbClr val="FF0000"/>
                </a:solidFill>
              </a:rPr>
              <a:t>状态</a:t>
            </a:r>
            <a:r>
              <a:rPr lang="zh-CN" altLang="en-US" dirty="0" smtClean="0"/>
              <a:t>验证程序的</a:t>
            </a:r>
            <a:r>
              <a:rPr lang="zh-CN" altLang="en-US" dirty="0" smtClean="0">
                <a:solidFill>
                  <a:srgbClr val="FF0000"/>
                </a:solidFill>
              </a:rPr>
              <a:t>逻辑流程</a:t>
            </a:r>
            <a:endParaRPr lang="en-US" altLang="zh-CN" dirty="0" smtClean="0">
              <a:solidFill>
                <a:srgbClr val="FF0000"/>
              </a:solidFill>
            </a:endParaRPr>
          </a:p>
          <a:p>
            <a:pPr lvl="1"/>
            <a:r>
              <a:rPr lang="zh-CN" altLang="en-US" dirty="0" smtClean="0"/>
              <a:t>任何一个系统，如果对同一个输入，根据不同的状态，可以得到不同的输出，就是一个</a:t>
            </a:r>
            <a:r>
              <a:rPr lang="zh-CN" altLang="en-US" dirty="0" smtClean="0">
                <a:solidFill>
                  <a:srgbClr val="FF0000"/>
                </a:solidFill>
              </a:rPr>
              <a:t>有限状态系统</a:t>
            </a:r>
            <a:endParaRPr lang="en-US" altLang="zh-CN" dirty="0" smtClean="0">
              <a:solidFill>
                <a:srgbClr val="FF0000"/>
              </a:solidFill>
            </a:endParaRPr>
          </a:p>
          <a:p>
            <a:pPr lvl="1"/>
            <a:endParaRPr lang="zh-CN" altLang="en-US" dirty="0"/>
          </a:p>
        </p:txBody>
      </p:sp>
      <p:pic>
        <p:nvPicPr>
          <p:cNvPr id="4" name="图片 3"/>
          <p:cNvPicPr>
            <a:picLocks noChangeAspect="1"/>
          </p:cNvPicPr>
          <p:nvPr/>
        </p:nvPicPr>
        <p:blipFill>
          <a:blip r:embed="rId2"/>
          <a:stretch>
            <a:fillRect/>
          </a:stretch>
        </p:blipFill>
        <p:spPr>
          <a:xfrm>
            <a:off x="8201074" y="3509160"/>
            <a:ext cx="3368074" cy="3328819"/>
          </a:xfrm>
          <a:prstGeom prst="rect">
            <a:avLst/>
          </a:prstGeom>
        </p:spPr>
      </p:pic>
      <p:pic>
        <p:nvPicPr>
          <p:cNvPr id="5" name="图片 4"/>
          <p:cNvPicPr>
            <a:picLocks noChangeAspect="1"/>
          </p:cNvPicPr>
          <p:nvPr/>
        </p:nvPicPr>
        <p:blipFill>
          <a:blip r:embed="rId3"/>
          <a:stretch>
            <a:fillRect/>
          </a:stretch>
        </p:blipFill>
        <p:spPr>
          <a:xfrm>
            <a:off x="4452731" y="3975257"/>
            <a:ext cx="3114260" cy="2882743"/>
          </a:xfrm>
          <a:prstGeom prst="rect">
            <a:avLst/>
          </a:prstGeom>
        </p:spPr>
      </p:pic>
      <p:pic>
        <p:nvPicPr>
          <p:cNvPr id="6" name="图片 5"/>
          <p:cNvPicPr>
            <a:picLocks noChangeAspect="1"/>
          </p:cNvPicPr>
          <p:nvPr/>
        </p:nvPicPr>
        <p:blipFill>
          <a:blip r:embed="rId4"/>
          <a:stretch>
            <a:fillRect/>
          </a:stretch>
        </p:blipFill>
        <p:spPr>
          <a:xfrm>
            <a:off x="278296" y="4306956"/>
            <a:ext cx="3913532" cy="2087217"/>
          </a:xfrm>
          <a:prstGeom prst="rect">
            <a:avLst/>
          </a:prstGeom>
        </p:spPr>
      </p:pic>
    </p:spTree>
    <p:extLst>
      <p:ext uri="{BB962C8B-B14F-4D97-AF65-F5344CB8AC3E}">
        <p14:creationId xmlns:p14="http://schemas.microsoft.com/office/powerpoint/2010/main" val="255307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6"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状态转换测试概述</a:t>
            </a:r>
            <a:r>
              <a:rPr lang="en-US" altLang="zh-CN" dirty="0" smtClean="0"/>
              <a:t>—</a:t>
            </a:r>
            <a:r>
              <a:rPr lang="zh-CN" altLang="en-US" dirty="0" smtClean="0"/>
              <a:t>有限状态机</a:t>
            </a:r>
            <a:endParaRPr lang="zh-CN" altLang="en-US" dirty="0"/>
          </a:p>
        </p:txBody>
      </p:sp>
      <p:sp>
        <p:nvSpPr>
          <p:cNvPr id="3" name="内容占位符 2"/>
          <p:cNvSpPr>
            <a:spLocks noGrp="1"/>
          </p:cNvSpPr>
          <p:nvPr>
            <p:ph sz="half" idx="1"/>
          </p:nvPr>
        </p:nvSpPr>
        <p:spPr>
          <a:xfrm>
            <a:off x="825690" y="728470"/>
            <a:ext cx="10629900" cy="5730875"/>
          </a:xfrm>
        </p:spPr>
        <p:txBody>
          <a:bodyPr/>
          <a:lstStyle/>
          <a:p>
            <a:r>
              <a:rPr lang="zh-CN" altLang="en-US" dirty="0" smtClean="0"/>
              <a:t>有限状态机表示有限个状态以及在这些状态之间的</a:t>
            </a:r>
            <a:r>
              <a:rPr lang="zh-CN" altLang="en-US" dirty="0" smtClean="0">
                <a:solidFill>
                  <a:srgbClr val="FF0000"/>
                </a:solidFill>
              </a:rPr>
              <a:t>转移</a:t>
            </a:r>
            <a:r>
              <a:rPr lang="zh-CN" altLang="en-US" dirty="0" smtClean="0"/>
              <a:t>和</a:t>
            </a:r>
            <a:r>
              <a:rPr lang="zh-CN" altLang="en-US" dirty="0" smtClean="0">
                <a:solidFill>
                  <a:srgbClr val="FF0000"/>
                </a:solidFill>
              </a:rPr>
              <a:t>动作</a:t>
            </a:r>
            <a:r>
              <a:rPr lang="zh-CN" altLang="en-US" dirty="0" smtClean="0"/>
              <a:t>等行为的数学模型。</a:t>
            </a:r>
            <a:endParaRPr lang="en-US" altLang="zh-CN" dirty="0" smtClean="0"/>
          </a:p>
          <a:p>
            <a:r>
              <a:rPr lang="zh-CN" altLang="en-US" dirty="0" smtClean="0"/>
              <a:t>有限状态机，可以用</a:t>
            </a:r>
            <a:r>
              <a:rPr lang="zh-CN" altLang="en-US" dirty="0" smtClean="0">
                <a:solidFill>
                  <a:srgbClr val="FF0000"/>
                </a:solidFill>
              </a:rPr>
              <a:t>状态图</a:t>
            </a:r>
            <a:r>
              <a:rPr lang="zh-CN" altLang="en-US" dirty="0" smtClean="0"/>
              <a:t>，</a:t>
            </a:r>
            <a:r>
              <a:rPr lang="zh-CN" altLang="en-US" dirty="0" smtClean="0">
                <a:solidFill>
                  <a:srgbClr val="FF0000"/>
                </a:solidFill>
              </a:rPr>
              <a:t>状态表</a:t>
            </a:r>
            <a:r>
              <a:rPr lang="zh-CN" altLang="en-US" dirty="0" smtClean="0"/>
              <a:t>，</a:t>
            </a:r>
            <a:r>
              <a:rPr lang="zh-CN" altLang="en-US" dirty="0" smtClean="0">
                <a:solidFill>
                  <a:srgbClr val="FF0000"/>
                </a:solidFill>
              </a:rPr>
              <a:t>状态树</a:t>
            </a:r>
            <a:r>
              <a:rPr lang="zh-CN" altLang="en-US" dirty="0" smtClean="0"/>
              <a:t>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217940" y="2751771"/>
            <a:ext cx="4759008" cy="3792719"/>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475199932"/>
              </p:ext>
            </p:extLst>
          </p:nvPr>
        </p:nvGraphicFramePr>
        <p:xfrm>
          <a:off x="5225145" y="2968654"/>
          <a:ext cx="3869872" cy="3402794"/>
        </p:xfrm>
        <a:graphic>
          <a:graphicData uri="http://schemas.openxmlformats.org/drawingml/2006/table">
            <a:tbl>
              <a:tblPr firstRow="1" bandRow="1">
                <a:tableStyleId>{0505E3EF-67EA-436B-97B2-0124C06EBD24}</a:tableStyleId>
              </a:tblPr>
              <a:tblGrid>
                <a:gridCol w="1289957"/>
                <a:gridCol w="1289957"/>
                <a:gridCol w="1289958"/>
              </a:tblGrid>
              <a:tr h="756517">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r>
              <a:tr h="756517">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tc>
              </a:tr>
              <a:tr h="756517">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en-US" altLang="zh-CN" sz="2800" b="1" dirty="0" smtClean="0">
                        <a:latin typeface="楷体" panose="02010609060101010101" pitchFamily="49" charset="-122"/>
                        <a:ea typeface="楷体" panose="02010609060101010101" pitchFamily="49" charset="-122"/>
                      </a:endParaRPr>
                    </a:p>
                    <a:p>
                      <a:pPr algn="ct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r>
              <a:tr h="756517">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tc>
              </a:tr>
            </a:tbl>
          </a:graphicData>
        </a:graphic>
      </p:graphicFrame>
      <p:pic>
        <p:nvPicPr>
          <p:cNvPr id="13" name="图片 12"/>
          <p:cNvPicPr>
            <a:picLocks noChangeAspect="1"/>
          </p:cNvPicPr>
          <p:nvPr/>
        </p:nvPicPr>
        <p:blipFill>
          <a:blip r:embed="rId4"/>
          <a:stretch>
            <a:fillRect/>
          </a:stretch>
        </p:blipFill>
        <p:spPr>
          <a:xfrm>
            <a:off x="9405258" y="2709806"/>
            <a:ext cx="2268600" cy="3924354"/>
          </a:xfrm>
          <a:prstGeom prst="rect">
            <a:avLst/>
          </a:prstGeom>
        </p:spPr>
      </p:pic>
    </p:spTree>
    <p:extLst>
      <p:ext uri="{BB962C8B-B14F-4D97-AF65-F5344CB8AC3E}">
        <p14:creationId xmlns:p14="http://schemas.microsoft.com/office/powerpoint/2010/main" val="1602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661"/>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建立状态转换图</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状态转换测试概述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grpSp>
        <p:nvGrpSpPr>
          <p:cNvPr id="14" name="Group 238"/>
          <p:cNvGrpSpPr>
            <a:grpSpLocks/>
          </p:cNvGrpSpPr>
          <p:nvPr/>
        </p:nvGrpSpPr>
        <p:grpSpPr bwMode="auto">
          <a:xfrm>
            <a:off x="2878891" y="2977640"/>
            <a:ext cx="5105400" cy="619128"/>
            <a:chOff x="1248" y="2600"/>
            <a:chExt cx="3216" cy="390"/>
          </a:xfrm>
        </p:grpSpPr>
        <p:sp>
          <p:nvSpPr>
            <p:cNvPr id="15"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写出测试用例</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18"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542503060"/>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建立状态转换图</a:t>
            </a:r>
            <a:endParaRPr lang="zh-CN" altLang="en-US" dirty="0"/>
          </a:p>
        </p:txBody>
      </p:sp>
      <p:sp>
        <p:nvSpPr>
          <p:cNvPr id="3" name="内容占位符 2"/>
          <p:cNvSpPr>
            <a:spLocks noGrp="1"/>
          </p:cNvSpPr>
          <p:nvPr>
            <p:ph sz="half" idx="1"/>
          </p:nvPr>
        </p:nvSpPr>
        <p:spPr>
          <a:xfrm>
            <a:off x="368300" y="690607"/>
            <a:ext cx="10629900" cy="5730875"/>
          </a:xfrm>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a:stretch>
            <a:fillRect/>
          </a:stretch>
        </p:blipFill>
        <p:spPr>
          <a:xfrm>
            <a:off x="5734712" y="1231217"/>
            <a:ext cx="6100511" cy="1028657"/>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3659183699"/>
              </p:ext>
            </p:extLst>
          </p:nvPr>
        </p:nvGraphicFramePr>
        <p:xfrm>
          <a:off x="5663474" y="2391713"/>
          <a:ext cx="6053910" cy="4259660"/>
        </p:xfrm>
        <a:graphic>
          <a:graphicData uri="http://schemas.openxmlformats.org/drawingml/2006/table">
            <a:tbl>
              <a:tblPr firstRow="1" bandRow="1">
                <a:tableStyleId>{00A15C55-8517-42AA-B614-E9B94910E393}</a:tableStyleId>
              </a:tblPr>
              <a:tblGrid>
                <a:gridCol w="1210782"/>
                <a:gridCol w="1210782"/>
                <a:gridCol w="1210782"/>
                <a:gridCol w="1210782"/>
                <a:gridCol w="1210782"/>
              </a:tblGrid>
              <a:tr h="681244">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681244">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前进</a:t>
                      </a:r>
                      <a:endParaRPr lang="en-US" altLang="zh-CN" sz="2500" b="1" dirty="0" smtClean="0">
                        <a:latin typeface="楷体" panose="02010609060101010101" pitchFamily="49" charset="-122"/>
                        <a:ea typeface="楷体" panose="02010609060101010101" pitchFamily="49" charset="-122"/>
                      </a:endParaRPr>
                    </a:p>
                    <a:p>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a:stretch>
            <a:fillRect/>
          </a:stretch>
        </p:blipFill>
        <p:spPr>
          <a:xfrm>
            <a:off x="293153" y="1714512"/>
            <a:ext cx="5257143" cy="4552381"/>
          </a:xfrm>
          <a:prstGeom prst="rect">
            <a:avLst/>
          </a:prstGeom>
        </p:spPr>
      </p:pic>
    </p:spTree>
    <p:extLst>
      <p:ext uri="{BB962C8B-B14F-4D97-AF65-F5344CB8AC3E}">
        <p14:creationId xmlns:p14="http://schemas.microsoft.com/office/powerpoint/2010/main" val="397172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sz="half" idx="1"/>
          </p:nvPr>
        </p:nvSpPr>
        <p:spPr/>
        <p:txBody>
          <a:bodyPr>
            <a:normAutofit lnSpcReduction="10000"/>
          </a:bodyPr>
          <a:lstStyle/>
          <a:p>
            <a:pPr marL="0" indent="0">
              <a:buNone/>
            </a:pPr>
            <a:r>
              <a:rPr lang="en-US" altLang="zh-CN" dirty="0" smtClean="0"/>
              <a:t>1 </a:t>
            </a:r>
            <a:r>
              <a:rPr lang="zh-CN" altLang="en-US" dirty="0" smtClean="0"/>
              <a:t>将</a:t>
            </a:r>
            <a:r>
              <a:rPr lang="zh-CN" altLang="en-US" dirty="0" smtClean="0">
                <a:solidFill>
                  <a:srgbClr val="FF0000"/>
                </a:solidFill>
              </a:rPr>
              <a:t>初始状态</a:t>
            </a:r>
            <a:r>
              <a:rPr lang="zh-CN" altLang="en-US" dirty="0" smtClean="0"/>
              <a:t>或</a:t>
            </a:r>
            <a:r>
              <a:rPr lang="zh-CN" altLang="en-US" dirty="0" smtClean="0">
                <a:solidFill>
                  <a:srgbClr val="FF0000"/>
                </a:solidFill>
              </a:rPr>
              <a:t>开始状态</a:t>
            </a:r>
            <a:r>
              <a:rPr lang="zh-CN" altLang="en-US" dirty="0" smtClean="0"/>
              <a:t>作为状态转换树的根，根在整个状态转换树中的层次是</a:t>
            </a:r>
            <a:r>
              <a:rPr lang="en-US" altLang="zh-CN" dirty="0" smtClean="0"/>
              <a:t>1</a:t>
            </a:r>
          </a:p>
          <a:p>
            <a:pPr marL="0" indent="0">
              <a:buNone/>
            </a:pPr>
            <a:r>
              <a:rPr lang="en-US" altLang="zh-CN" dirty="0" smtClean="0"/>
              <a:t>2 </a:t>
            </a:r>
            <a:r>
              <a:rPr lang="zh-CN" altLang="en-US" dirty="0" smtClean="0"/>
              <a:t>假设当前生成状态转换树的层次为</a:t>
            </a:r>
            <a:r>
              <a:rPr lang="en-US" altLang="zh-CN" dirty="0" smtClean="0"/>
              <a:t>K,</a:t>
            </a:r>
            <a:r>
              <a:rPr lang="zh-CN" altLang="en-US" dirty="0" smtClean="0"/>
              <a:t>那么从</a:t>
            </a:r>
            <a:r>
              <a:rPr lang="zh-CN" altLang="en-US" dirty="0" smtClean="0">
                <a:solidFill>
                  <a:srgbClr val="FF0000"/>
                </a:solidFill>
              </a:rPr>
              <a:t>左到右</a:t>
            </a:r>
            <a:r>
              <a:rPr lang="zh-CN" altLang="en-US" dirty="0" smtClean="0"/>
              <a:t>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a:p>
            <a:pPr marL="0" indent="0">
              <a:buNone/>
            </a:pPr>
            <a:r>
              <a:rPr lang="en-US" altLang="zh-CN" dirty="0" smtClean="0"/>
              <a:t>3 </a:t>
            </a:r>
            <a:r>
              <a:rPr lang="zh-CN" altLang="en-US" dirty="0" smtClean="0"/>
              <a:t>重复步骤</a:t>
            </a:r>
            <a:r>
              <a:rPr lang="en-US" altLang="zh-CN" dirty="0" smtClean="0"/>
              <a:t>2</a:t>
            </a:r>
            <a:r>
              <a:rPr lang="zh-CN" altLang="en-US" dirty="0" smtClean="0"/>
              <a:t>，直到一个位于层次</a:t>
            </a:r>
            <a:r>
              <a:rPr lang="en-US" altLang="zh-CN" dirty="0" smtClean="0"/>
              <a:t>K</a:t>
            </a:r>
            <a:r>
              <a:rPr lang="zh-CN" altLang="en-US" dirty="0" smtClean="0"/>
              <a:t>上的节点出现在层次</a:t>
            </a:r>
            <a:r>
              <a:rPr lang="en-US" altLang="zh-CN" dirty="0" smtClean="0"/>
              <a:t>J</a:t>
            </a:r>
            <a:r>
              <a:rPr lang="zh-CN" altLang="en-US" dirty="0" smtClean="0"/>
              <a:t>上，且</a:t>
            </a:r>
            <a:r>
              <a:rPr lang="en-US" altLang="zh-CN" dirty="0" smtClean="0"/>
              <a:t>J</a:t>
            </a:r>
            <a:r>
              <a:rPr lang="zh-CN" altLang="en-US" dirty="0" smtClean="0"/>
              <a:t>小于等于</a:t>
            </a:r>
            <a:r>
              <a:rPr lang="en-US" altLang="zh-CN" dirty="0" smtClean="0"/>
              <a:t>K,</a:t>
            </a:r>
            <a:r>
              <a:rPr lang="zh-CN" altLang="en-US" dirty="0" smtClean="0"/>
              <a:t>那么这个节点就成为</a:t>
            </a:r>
            <a:r>
              <a:rPr lang="zh-CN" altLang="en-US" dirty="0" smtClean="0">
                <a:solidFill>
                  <a:srgbClr val="FF0000"/>
                </a:solidFill>
              </a:rPr>
              <a:t>最终的节点</a:t>
            </a:r>
            <a:r>
              <a:rPr lang="zh-CN" altLang="en-US" dirty="0" smtClean="0"/>
              <a:t>，而无需继续生成其子节点；或者节点的状态是</a:t>
            </a:r>
            <a:r>
              <a:rPr lang="zh-CN" altLang="en-US" dirty="0" smtClean="0">
                <a:solidFill>
                  <a:srgbClr val="FF0000"/>
                </a:solidFill>
              </a:rPr>
              <a:t>结束状态</a:t>
            </a:r>
            <a:r>
              <a:rPr lang="zh-CN" altLang="en-US" dirty="0" smtClean="0"/>
              <a:t>，也不需要针对该节点继续进行状态转换</a:t>
            </a:r>
            <a:endParaRPr lang="zh-CN" altLang="en-US" dirty="0"/>
          </a:p>
        </p:txBody>
      </p:sp>
    </p:spTree>
    <p:extLst>
      <p:ext uri="{BB962C8B-B14F-4D97-AF65-F5344CB8AC3E}">
        <p14:creationId xmlns:p14="http://schemas.microsoft.com/office/powerpoint/2010/main" val="38827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7858</TotalTime>
  <Words>801</Words>
  <Application>Microsoft Office PowerPoint</Application>
  <PresentationFormat>自定义</PresentationFormat>
  <Paragraphs>136</Paragraphs>
  <Slides>21</Slides>
  <Notes>6</Notes>
  <HiddenSlides>1</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Theme</vt:lpstr>
      <vt:lpstr>PowerPoint 演示文稿</vt:lpstr>
      <vt:lpstr>本节教学目标</vt:lpstr>
      <vt:lpstr>PowerPoint 演示文稿</vt:lpstr>
      <vt:lpstr>状态转换测试概述</vt:lpstr>
      <vt:lpstr>状态转换测试概述</vt:lpstr>
      <vt:lpstr>状态转换测试概述—有限状态机</vt:lpstr>
      <vt:lpstr>PowerPoint 演示文稿</vt:lpstr>
      <vt:lpstr>建立状态转换图</vt:lpstr>
      <vt:lpstr>状态图转换状态树</vt:lpstr>
      <vt:lpstr>状态图转换状态树</vt:lpstr>
      <vt:lpstr>PowerPoint 演示文稿</vt:lpstr>
      <vt:lpstr>设计测试用例</vt:lpstr>
      <vt:lpstr>使用状态图的方式设计测试用例步骤总结</vt:lpstr>
      <vt:lpstr>Practice</vt:lpstr>
      <vt:lpstr>Practice</vt:lpstr>
      <vt:lpstr>画出状态转换图</vt:lpstr>
      <vt:lpstr>画出状态转换树</vt:lpstr>
      <vt:lpstr> 美国航天局（NASA）火星极地着陆 </vt:lpstr>
      <vt:lpstr>PowerPoint 演示文稿</vt:lpstr>
      <vt:lpstr>Practice</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cp:lastModifiedBy>
  <cp:revision>522</cp:revision>
  <dcterms:created xsi:type="dcterms:W3CDTF">2015-11-26T12:54:06Z</dcterms:created>
  <dcterms:modified xsi:type="dcterms:W3CDTF">2017-07-04T09:30:31Z</dcterms:modified>
</cp:coreProperties>
</file>