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12"/>
  </p:notesMasterIdLst>
  <p:sldIdLst>
    <p:sldId id="256" r:id="rId4"/>
    <p:sldId id="257" r:id="rId5"/>
    <p:sldId id="285" r:id="rId6"/>
    <p:sldId id="258" r:id="rId7"/>
    <p:sldId id="259" r:id="rId8"/>
    <p:sldId id="260" r:id="rId9"/>
    <p:sldId id="398" r:id="rId10"/>
    <p:sldId id="399" r:id="rId11"/>
    <p:sldId id="400" r:id="rId13"/>
    <p:sldId id="320" r:id="rId14"/>
    <p:sldId id="329" r:id="rId15"/>
    <p:sldId id="286" r:id="rId16"/>
    <p:sldId id="288" r:id="rId17"/>
    <p:sldId id="289" r:id="rId18"/>
    <p:sldId id="263" r:id="rId19"/>
    <p:sldId id="339" r:id="rId20"/>
    <p:sldId id="264" r:id="rId21"/>
    <p:sldId id="290" r:id="rId22"/>
    <p:sldId id="317" r:id="rId23"/>
    <p:sldId id="318" r:id="rId24"/>
    <p:sldId id="319" r:id="rId25"/>
    <p:sldId id="291" r:id="rId26"/>
    <p:sldId id="322" r:id="rId27"/>
    <p:sldId id="323" r:id="rId28"/>
    <p:sldId id="325" r:id="rId29"/>
    <p:sldId id="321" r:id="rId30"/>
    <p:sldId id="327" r:id="rId31"/>
    <p:sldId id="334" r:id="rId32"/>
    <p:sldId id="335" r:id="rId33"/>
    <p:sldId id="265" r:id="rId34"/>
    <p:sldId id="397" r:id="rId35"/>
    <p:sldId id="336" r:id="rId36"/>
    <p:sldId id="337" r:id="rId37"/>
    <p:sldId id="338" r:id="rId38"/>
    <p:sldId id="268" r:id="rId39"/>
    <p:sldId id="269" r:id="rId40"/>
    <p:sldId id="270" r:id="rId41"/>
    <p:sldId id="292" r:id="rId42"/>
    <p:sldId id="293" r:id="rId43"/>
    <p:sldId id="294" r:id="rId44"/>
    <p:sldId id="295" r:id="rId45"/>
    <p:sldId id="271" r:id="rId46"/>
    <p:sldId id="272" r:id="rId47"/>
    <p:sldId id="273" r:id="rId48"/>
    <p:sldId id="276" r:id="rId49"/>
    <p:sldId id="277" r:id="rId50"/>
    <p:sldId id="296" r:id="rId51"/>
    <p:sldId id="298" r:id="rId52"/>
    <p:sldId id="299" r:id="rId53"/>
    <p:sldId id="301" r:id="rId54"/>
    <p:sldId id="300" r:id="rId55"/>
    <p:sldId id="302" r:id="rId56"/>
    <p:sldId id="278" r:id="rId57"/>
    <p:sldId id="340" r:id="rId58"/>
    <p:sldId id="280" r:id="rId59"/>
    <p:sldId id="303" r:id="rId60"/>
    <p:sldId id="309" r:id="rId61"/>
    <p:sldId id="304" r:id="rId62"/>
    <p:sldId id="305" r:id="rId63"/>
    <p:sldId id="306" r:id="rId64"/>
    <p:sldId id="308" r:id="rId65"/>
    <p:sldId id="310" r:id="rId66"/>
    <p:sldId id="311" r:id="rId67"/>
    <p:sldId id="312" r:id="rId68"/>
    <p:sldId id="313" r:id="rId69"/>
    <p:sldId id="314" r:id="rId70"/>
    <p:sldId id="315" r:id="rId71"/>
    <p:sldId id="316" r:id="rId72"/>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0000FF"/>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5" d="100"/>
          <a:sy n="75" d="100"/>
        </p:scale>
        <p:origin x="-1188"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5" Type="http://schemas.openxmlformats.org/officeDocument/2006/relationships/tableStyles" Target="tableStyles.xml"/><Relationship Id="rId74" Type="http://schemas.openxmlformats.org/officeDocument/2006/relationships/viewProps" Target="viewProps.xml"/><Relationship Id="rId73" Type="http://schemas.openxmlformats.org/officeDocument/2006/relationships/presProps" Target="presProps.xml"/><Relationship Id="rId72" Type="http://schemas.openxmlformats.org/officeDocument/2006/relationships/slide" Target="slides/slide68.xml"/><Relationship Id="rId71" Type="http://schemas.openxmlformats.org/officeDocument/2006/relationships/slide" Target="slides/slide67.xml"/><Relationship Id="rId70" Type="http://schemas.openxmlformats.org/officeDocument/2006/relationships/slide" Target="slides/slide66.xml"/><Relationship Id="rId7" Type="http://schemas.openxmlformats.org/officeDocument/2006/relationships/slide" Target="slides/slide4.xml"/><Relationship Id="rId69" Type="http://schemas.openxmlformats.org/officeDocument/2006/relationships/slide" Target="slides/slide65.xml"/><Relationship Id="rId68" Type="http://schemas.openxmlformats.org/officeDocument/2006/relationships/slide" Target="slides/slide64.xml"/><Relationship Id="rId67" Type="http://schemas.openxmlformats.org/officeDocument/2006/relationships/slide" Target="slides/slide63.xml"/><Relationship Id="rId66" Type="http://schemas.openxmlformats.org/officeDocument/2006/relationships/slide" Target="slides/slide62.xml"/><Relationship Id="rId65" Type="http://schemas.openxmlformats.org/officeDocument/2006/relationships/slide" Target="slides/slide61.xml"/><Relationship Id="rId64" Type="http://schemas.openxmlformats.org/officeDocument/2006/relationships/slide" Target="slides/slide60.xml"/><Relationship Id="rId63" Type="http://schemas.openxmlformats.org/officeDocument/2006/relationships/slide" Target="slides/slide59.xml"/><Relationship Id="rId62" Type="http://schemas.openxmlformats.org/officeDocument/2006/relationships/slide" Target="slides/slide58.xml"/><Relationship Id="rId61" Type="http://schemas.openxmlformats.org/officeDocument/2006/relationships/slide" Target="slides/slide57.xml"/><Relationship Id="rId60" Type="http://schemas.openxmlformats.org/officeDocument/2006/relationships/slide" Target="slides/slide56.xml"/><Relationship Id="rId6" Type="http://schemas.openxmlformats.org/officeDocument/2006/relationships/slide" Target="slides/slide3.xml"/><Relationship Id="rId59" Type="http://schemas.openxmlformats.org/officeDocument/2006/relationships/slide" Target="slides/slide55.xml"/><Relationship Id="rId58" Type="http://schemas.openxmlformats.org/officeDocument/2006/relationships/slide" Target="slides/slide54.xml"/><Relationship Id="rId57" Type="http://schemas.openxmlformats.org/officeDocument/2006/relationships/slide" Target="slides/slide53.xml"/><Relationship Id="rId56" Type="http://schemas.openxmlformats.org/officeDocument/2006/relationships/slide" Target="slides/slide52.xml"/><Relationship Id="rId55" Type="http://schemas.openxmlformats.org/officeDocument/2006/relationships/slide" Target="slides/slide51.xml"/><Relationship Id="rId54" Type="http://schemas.openxmlformats.org/officeDocument/2006/relationships/slide" Target="slides/slide50.xml"/><Relationship Id="rId53" Type="http://schemas.openxmlformats.org/officeDocument/2006/relationships/slide" Target="slides/slide49.xml"/><Relationship Id="rId52" Type="http://schemas.openxmlformats.org/officeDocument/2006/relationships/slide" Target="slides/slide48.xml"/><Relationship Id="rId51" Type="http://schemas.openxmlformats.org/officeDocument/2006/relationships/slide" Target="slides/slide47.xml"/><Relationship Id="rId50" Type="http://schemas.openxmlformats.org/officeDocument/2006/relationships/slide" Target="slides/slide46.xml"/><Relationship Id="rId5" Type="http://schemas.openxmlformats.org/officeDocument/2006/relationships/slide" Target="slides/slide2.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notesMaster" Target="notesMasters/notesMaster1.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defRPr sz="1200">
                <a:latin typeface="Arial" panose="020B0604020202020204" pitchFamily="34" charset="0"/>
                <a:ea typeface="宋体" panose="02010600030101010101" pitchFamily="2" charset="-122"/>
              </a:defRPr>
            </a:lvl1pPr>
          </a:lstStyle>
          <a:p>
            <a:pPr>
              <a:defRPr/>
            </a:pPr>
            <a:endParaRPr lang="en-US"/>
          </a:p>
        </p:txBody>
      </p:sp>
      <p:sp>
        <p:nvSpPr>
          <p:cNvPr id="3075" name="Rectangle 3"/>
          <p:cNvSpPr>
            <a:spLocks noGrp="1" noChangeArrowheads="1"/>
          </p:cNvSpPr>
          <p:nvPr>
            <p:ph type="dt" idx="1"/>
          </p:nvPr>
        </p:nvSpPr>
        <p:spPr bwMode="auto">
          <a:xfrm>
            <a:off x="3884613"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r">
              <a:defRPr sz="1200">
                <a:latin typeface="Arial" panose="020B0604020202020204" pitchFamily="34" charset="0"/>
                <a:ea typeface="宋体" panose="02010600030101010101" pitchFamily="2" charset="-122"/>
              </a:defRPr>
            </a:lvl1pPr>
          </a:lstStyle>
          <a:p>
            <a:pPr>
              <a:defRPr/>
            </a:pPr>
            <a:endParaRPr lang="en-US"/>
          </a:p>
        </p:txBody>
      </p:sp>
      <p:sp>
        <p:nvSpPr>
          <p:cNvPr id="67588" name="Rectangle 4"/>
          <p:cNvSpPr>
            <a:spLocks noGrp="1" noRot="1" noChangeAspect="1" noChangeArrowheads="1"/>
          </p:cNvSpPr>
          <p:nvPr>
            <p:ph type="sldImg" idx="2"/>
          </p:nvPr>
        </p:nvSpPr>
        <p:spPr bwMode="auto">
          <a:xfrm>
            <a:off x="1143000" y="685800"/>
            <a:ext cx="45720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3077" name="Rectangle 5"/>
          <p:cNvSpPr>
            <a:spLocks noGrp="1" noChangeArrowheads="1"/>
          </p:cNvSpPr>
          <p:nvPr>
            <p:ph type="body" sz="quarter" idx="3"/>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noProof="0" smtClean="0"/>
              <a:t>单击此处编辑母版文本样式</a:t>
            </a:r>
            <a:endParaRPr lang="zh-CN" noProof="0" smtClean="0"/>
          </a:p>
          <a:p>
            <a:pPr lvl="1"/>
            <a:r>
              <a:rPr lang="zh-CN" noProof="0" smtClean="0"/>
              <a:t>第二级</a:t>
            </a:r>
            <a:endParaRPr lang="zh-CN" noProof="0" smtClean="0"/>
          </a:p>
          <a:p>
            <a:pPr lvl="2"/>
            <a:r>
              <a:rPr lang="zh-CN" noProof="0" smtClean="0"/>
              <a:t>第三级</a:t>
            </a:r>
            <a:endParaRPr lang="zh-CN" noProof="0" smtClean="0"/>
          </a:p>
          <a:p>
            <a:pPr lvl="3"/>
            <a:r>
              <a:rPr lang="zh-CN" noProof="0" smtClean="0"/>
              <a:t>第四级</a:t>
            </a:r>
            <a:endParaRPr lang="zh-CN" noProof="0" smtClean="0"/>
          </a:p>
          <a:p>
            <a:pPr lvl="4"/>
            <a:r>
              <a:rPr lang="zh-CN" noProof="0" smtClean="0"/>
              <a:t>第五级</a:t>
            </a:r>
            <a:endParaRPr lang="zh-CN" noProof="0" smtClean="0"/>
          </a:p>
        </p:txBody>
      </p:sp>
      <p:sp>
        <p:nvSpPr>
          <p:cNvPr id="3078" name="Rectangle 6"/>
          <p:cNvSpPr>
            <a:spLocks noGrp="1" noChangeArrowheads="1"/>
          </p:cNvSpPr>
          <p:nvPr>
            <p:ph type="ftr" sz="quarter" idx="4"/>
          </p:nvPr>
        </p:nvSpPr>
        <p:spPr bwMode="auto">
          <a:xfrm>
            <a:off x="0"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defRPr sz="1200">
                <a:latin typeface="Arial" panose="020B0604020202020204" pitchFamily="34" charset="0"/>
                <a:ea typeface="宋体" panose="02010600030101010101" pitchFamily="2" charset="-122"/>
              </a:defRPr>
            </a:lvl1pPr>
          </a:lstStyle>
          <a:p>
            <a:pPr>
              <a:defRPr/>
            </a:pPr>
            <a:endParaRPr lang="en-US"/>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r">
              <a:defRPr sz="1200">
                <a:latin typeface="Arial" panose="020B0604020202020204" pitchFamily="34" charset="0"/>
                <a:ea typeface="宋体" panose="02010600030101010101" pitchFamily="2" charset="-122"/>
              </a:defRPr>
            </a:lvl1pPr>
          </a:lstStyle>
          <a:p>
            <a:pPr>
              <a:defRPr/>
            </a:pPr>
            <a:fld id="{6AA93EFD-59E0-4369-BCAE-782079900BF8}" type="slidenum">
              <a:rPr lang="en-US"/>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让美军引以为荣的</a:t>
            </a:r>
            <a:r>
              <a:rPr lang="en-US" altLang="zh-CN" sz="1200" b="0" i="0" kern="1200" dirty="0" smtClean="0">
                <a:solidFill>
                  <a:schemeClr val="tx1"/>
                </a:solidFill>
                <a:effectLst/>
                <a:latin typeface="+mn-lt"/>
                <a:ea typeface="+mn-ea"/>
                <a:cs typeface="+mn-cs"/>
              </a:rPr>
              <a:t>F22</a:t>
            </a:r>
            <a:r>
              <a:rPr lang="zh-CN" altLang="en-US" sz="1200" b="0" i="0" kern="1200" dirty="0" smtClean="0">
                <a:solidFill>
                  <a:schemeClr val="tx1"/>
                </a:solidFill>
                <a:effectLst/>
                <a:latin typeface="+mn-lt"/>
                <a:ea typeface="+mn-ea"/>
                <a:cs typeface="+mn-cs"/>
              </a:rPr>
              <a:t>，出现这样小儿科式的失误，表明美国人的高科技和</a:t>
            </a:r>
            <a:r>
              <a:rPr lang="en-US" altLang="zh-CN" sz="1200" b="0" i="0" kern="1200" dirty="0" smtClean="0">
                <a:solidFill>
                  <a:schemeClr val="tx1"/>
                </a:solidFill>
                <a:effectLst/>
                <a:latin typeface="+mn-lt"/>
                <a:ea typeface="+mn-ea"/>
                <a:cs typeface="+mn-cs"/>
              </a:rPr>
              <a:t>F22</a:t>
            </a:r>
            <a:r>
              <a:rPr lang="zh-CN" altLang="en-US" sz="1200" b="0" i="0" kern="1200" dirty="0" smtClean="0">
                <a:solidFill>
                  <a:schemeClr val="tx1"/>
                </a:solidFill>
                <a:effectLst/>
                <a:latin typeface="+mn-lt"/>
                <a:ea typeface="+mn-ea"/>
                <a:cs typeface="+mn-cs"/>
              </a:rPr>
              <a:t>优越的性能之中一定潜藏着人为或者人不为的隐患。这一事件，也应该给我国航空科研以深刻启示，技术上的创新和经验上的守旧同样重要，打造中国的空中猛禽，更应该精益求精才是。</a:t>
            </a:r>
            <a:endParaRPr lang="zh-CN" altLang="en-US" dirty="0"/>
          </a:p>
        </p:txBody>
      </p:sp>
      <p:sp>
        <p:nvSpPr>
          <p:cNvPr id="4" name="灯片编号占位符 3"/>
          <p:cNvSpPr>
            <a:spLocks noGrp="1"/>
          </p:cNvSpPr>
          <p:nvPr>
            <p:ph type="sldNum" sz="quarter" idx="10"/>
          </p:nvPr>
        </p:nvSpPr>
        <p:spPr/>
        <p:txBody>
          <a:bodyPr/>
          <a:lstStyle/>
          <a:p>
            <a:fld id="{9294396F-7CC6-42E5-83BE-72592AAF95CF}"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幻灯片图像占位符 1"/>
          <p:cNvSpPr>
            <a:spLocks noGrp="1" noRot="1" noChangeAspect="1" noTextEdit="1"/>
          </p:cNvSpPr>
          <p:nvPr>
            <p:ph type="sldImg"/>
          </p:nvPr>
        </p:nvSpPr>
        <p:spPr/>
      </p:sp>
      <p:sp>
        <p:nvSpPr>
          <p:cNvPr id="68611" name="备注占位符 2"/>
          <p:cNvSpPr>
            <a:spLocks noGrp="1"/>
          </p:cNvSpPr>
          <p:nvPr>
            <p:ph type="body" idx="1"/>
          </p:nvPr>
        </p:nvSpPr>
        <p:spPr>
          <a:noFill/>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Arial" panose="020B0604020202020204" pitchFamily="34" charset="0"/>
              <a:ea typeface="宋体" panose="02010600030101010101" pitchFamily="2" charset="-122"/>
            </a:endParaRPr>
          </a:p>
        </p:txBody>
      </p:sp>
      <p:sp>
        <p:nvSpPr>
          <p:cNvPr id="68612" name="灯片编号占位符 3"/>
          <p:cNvSpPr>
            <a:spLocks noGrp="1"/>
          </p:cNvSpPr>
          <p:nvPr>
            <p:ph type="sldNum" sz="quarter" idx="5"/>
          </p:nvPr>
        </p:nvSpPr>
        <p:spPr>
          <a:noFill/>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88BB2B4C-9E49-4432-BC9C-5A24DCDBF219}" type="slidenum">
              <a:rPr lang="en-US" altLang="zh-CN" smtClean="0">
                <a:latin typeface="Arial" panose="020B0604020202020204" pitchFamily="34" charset="0"/>
              </a:rPr>
            </a:fld>
            <a:endParaRPr lang="en-US" altLang="zh-CN" smtClean="0">
              <a:latin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幻灯片图像占位符 1"/>
          <p:cNvSpPr>
            <a:spLocks noGrp="1" noRot="1" noChangeAspect="1" noTextEdit="1"/>
          </p:cNvSpPr>
          <p:nvPr>
            <p:ph type="sldImg"/>
          </p:nvPr>
        </p:nvSpPr>
        <p:spPr/>
      </p:sp>
      <p:sp>
        <p:nvSpPr>
          <p:cNvPr id="69635" name="备注占位符 2"/>
          <p:cNvSpPr>
            <a:spLocks noGrp="1"/>
          </p:cNvSpPr>
          <p:nvPr>
            <p:ph type="body" idx="1"/>
          </p:nvPr>
        </p:nvSpPr>
        <p:spPr>
          <a:noFill/>
          <a:extLs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latin typeface="Arial" panose="020B0604020202020204" pitchFamily="34" charset="0"/>
                <a:ea typeface="宋体" panose="02010600030101010101" pitchFamily="2" charset="-122"/>
              </a:rPr>
              <a:t>制定最低测试通过标准和测试内容，然后具体问题具体分析</a:t>
            </a:r>
            <a:endParaRPr lang="zh-CN" altLang="en-US" smtClean="0">
              <a:latin typeface="Arial" panose="020B0604020202020204" pitchFamily="34" charset="0"/>
              <a:ea typeface="宋体" panose="02010600030101010101" pitchFamily="2" charset="-122"/>
            </a:endParaRPr>
          </a:p>
        </p:txBody>
      </p:sp>
      <p:sp>
        <p:nvSpPr>
          <p:cNvPr id="69636" name="灯片编号占位符 3"/>
          <p:cNvSpPr>
            <a:spLocks noGrp="1"/>
          </p:cNvSpPr>
          <p:nvPr>
            <p:ph type="sldNum" sz="quarter" idx="5"/>
          </p:nvPr>
        </p:nvSpPr>
        <p:spPr>
          <a:noFill/>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30A7E7B6-EF32-4029-8AAA-721789E021D4}" type="slidenum">
              <a:rPr lang="en-US" altLang="zh-CN" smtClean="0">
                <a:latin typeface="Arial" panose="020B0604020202020204" pitchFamily="34" charset="0"/>
              </a:rPr>
            </a:fld>
            <a:endParaRPr lang="en-US" altLang="zh-CN" smtClean="0">
              <a:latin typeface="Arial" panose="020B060402020202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第一个：大家都知道迪斯尼公司，对吧，迪斯尼公司是做什么的？电影，娱乐，服饰</a:t>
            </a:r>
            <a:r>
              <a:rPr lang="en-US" altLang="zh-CN" dirty="0" smtClean="0"/>
              <a:t>……</a:t>
            </a:r>
            <a:r>
              <a:rPr lang="zh-CN" altLang="en-US" dirty="0" smtClean="0"/>
              <a:t> </a:t>
            </a:r>
            <a:r>
              <a:rPr lang="en-US" altLang="zh-CN" dirty="0" smtClean="0"/>
              <a:t>94</a:t>
            </a:r>
            <a:r>
              <a:rPr lang="zh-CN" altLang="en-US" dirty="0" smtClean="0"/>
              <a:t>年的时候迪斯尼公司想做新的领域，儿童游戏软件，狮子王游戏，由于是迪斯尼公司第一次做游戏，所以在之前做了大量的宣传和促销，狮子王游戏光碟几乎成为那年圣诞节，家长送儿童的必送礼物。销售额非常可观，但是圣诞节的时候，灾难也来了，什么灾难？迪斯尼公司的客服人员几乎要被电话淹没了，因为光碟在普通用户的</a:t>
            </a:r>
            <a:r>
              <a:rPr lang="en-US" altLang="zh-CN" dirty="0" smtClean="0"/>
              <a:t>PC</a:t>
            </a:r>
            <a:r>
              <a:rPr lang="zh-CN" altLang="en-US" dirty="0" smtClean="0"/>
              <a:t>上都不能使用，孩子的哭闹，大人的抱怨，媒体的报道，给迪斯尼公司产生了非常大的负面影响。什么原因呢？因为迪斯尼公司开发人员使用的电脑不是普通大众使用的，软件只在他们自己电脑上运行的顺畅，其他大部分电脑不能运行，缺少兼容性测试，或者市场调查。</a:t>
            </a:r>
            <a:endParaRPr lang="en-US" altLang="zh-CN" dirty="0" smtClean="0"/>
          </a:p>
          <a:p>
            <a:endParaRPr lang="en-US" altLang="zh-CN" dirty="0" smtClean="0"/>
          </a:p>
          <a:p>
            <a:r>
              <a:rPr lang="zh-CN" altLang="en-US" dirty="0" smtClean="0"/>
              <a:t>第二个案例：美国爱国者导弹系统，首次应用在海湾战争中，对抗伊拉克飞毛腿导弹立下了汗马功劳，但是在多哈战争中却失利了，击毙了</a:t>
            </a:r>
            <a:r>
              <a:rPr lang="en-US" altLang="zh-CN" dirty="0" smtClean="0"/>
              <a:t>28</a:t>
            </a:r>
            <a:r>
              <a:rPr lang="zh-CN" altLang="en-US" dirty="0" smtClean="0"/>
              <a:t>名美国士兵，什么原因？难道是神的安排？当然不是，分析发现原因在于一个软件缺陷，系统实战的一个很小的计时错误积累起来到</a:t>
            </a:r>
            <a:r>
              <a:rPr lang="en-US" altLang="zh-CN" dirty="0" smtClean="0"/>
              <a:t>14</a:t>
            </a:r>
            <a:r>
              <a:rPr lang="zh-CN" altLang="en-US" dirty="0" smtClean="0"/>
              <a:t>小时后，追踪不再准确，在多哈战争中，系统已经运行了</a:t>
            </a:r>
            <a:r>
              <a:rPr lang="en-US" altLang="zh-CN" dirty="0" smtClean="0"/>
              <a:t>100</a:t>
            </a:r>
            <a:r>
              <a:rPr lang="zh-CN" altLang="en-US" dirty="0" smtClean="0"/>
              <a:t>多个小时。</a:t>
            </a:r>
            <a:endParaRPr lang="en-US" altLang="zh-CN" dirty="0" smtClean="0"/>
          </a:p>
          <a:p>
            <a:endParaRPr lang="en-US" altLang="zh-CN" dirty="0" smtClean="0"/>
          </a:p>
          <a:p>
            <a:r>
              <a:rPr lang="zh-CN" altLang="en-US" dirty="0" smtClean="0"/>
              <a:t>第三个案例：千年虫问题，</a:t>
            </a:r>
            <a:r>
              <a:rPr lang="en-US" altLang="zh-CN" dirty="0" smtClean="0"/>
              <a:t>20</a:t>
            </a:r>
            <a:r>
              <a:rPr lang="zh-CN" altLang="en-US" dirty="0" smtClean="0"/>
              <a:t>世纪</a:t>
            </a:r>
            <a:r>
              <a:rPr lang="en-US" altLang="zh-CN" dirty="0" smtClean="0"/>
              <a:t>70</a:t>
            </a:r>
            <a:r>
              <a:rPr lang="zh-CN" altLang="en-US" dirty="0" smtClean="0"/>
              <a:t>年代早期的某位程序员设计开发工资系统 ，当时计算机存储空间非常小，迫使他去压缩每一位存储空间，压缩到什么程度呢？</a:t>
            </a:r>
            <a:r>
              <a:rPr lang="en-US" altLang="zh-CN" dirty="0" smtClean="0"/>
              <a:t>1974</a:t>
            </a:r>
            <a:r>
              <a:rPr lang="zh-CN" altLang="en-US" dirty="0" smtClean="0"/>
              <a:t>，存成</a:t>
            </a:r>
            <a:r>
              <a:rPr lang="en-US" altLang="zh-CN" dirty="0" smtClean="0"/>
              <a:t>74</a:t>
            </a:r>
            <a:r>
              <a:rPr lang="zh-CN" altLang="en-US" dirty="0" smtClean="0"/>
              <a:t>，大家想想这样会不会有问题？当然会了，工资等于什么？时间减时间乘以时薪（或日薪），总之依赖于时间，他当时想到了到了</a:t>
            </a:r>
            <a:r>
              <a:rPr lang="en-US" altLang="zh-CN" dirty="0" smtClean="0"/>
              <a:t>2000</a:t>
            </a:r>
            <a:r>
              <a:rPr lang="zh-CN" altLang="en-US" dirty="0" smtClean="0"/>
              <a:t>年时会出问题，但是那是</a:t>
            </a:r>
            <a:r>
              <a:rPr lang="en-US" altLang="zh-CN" dirty="0" smtClean="0"/>
              <a:t>25</a:t>
            </a:r>
            <a:r>
              <a:rPr lang="zh-CN" altLang="en-US" dirty="0" smtClean="0"/>
              <a:t>年以后的事情，估计那时候都没人用了，或者升级了，先顾眼下的存储问题，所以，年份只存两位，但是没想到</a:t>
            </a:r>
            <a:r>
              <a:rPr lang="en-US" altLang="zh-CN" dirty="0" smtClean="0"/>
              <a:t>2000</a:t>
            </a:r>
            <a:r>
              <a:rPr lang="zh-CN" altLang="en-US" dirty="0" smtClean="0"/>
              <a:t>年时，这个系统还在有很多人用，并且，</a:t>
            </a:r>
            <a:r>
              <a:rPr lang="en-US" altLang="zh-CN" dirty="0" smtClean="0"/>
              <a:t>Dave</a:t>
            </a:r>
            <a:r>
              <a:rPr lang="zh-CN" altLang="en-US" dirty="0" smtClean="0"/>
              <a:t>已经退休了，之后的人也不知道他是这么存的，也没有做相应的修改，所以这个问题产生了，由</a:t>
            </a:r>
            <a:r>
              <a:rPr lang="zh-CN" altLang="en-US" baseline="0" dirty="0" smtClean="0"/>
              <a:t> 这个问题带来的损失达到数亿美元，损失大不大？</a:t>
            </a:r>
            <a:endParaRPr lang="en-US" altLang="zh-CN" baseline="0" dirty="0" smtClean="0"/>
          </a:p>
          <a:p>
            <a:endParaRPr lang="en-US" altLang="zh-CN" baseline="0" dirty="0" smtClean="0"/>
          </a:p>
          <a:p>
            <a:r>
              <a:rPr lang="zh-CN" altLang="en-US" baseline="0" dirty="0" smtClean="0"/>
              <a:t>第四个案例：</a:t>
            </a:r>
            <a:endParaRPr lang="en-US" altLang="zh-CN" baseline="0" dirty="0" smtClean="0"/>
          </a:p>
          <a:p>
            <a:endParaRPr lang="en-US" altLang="zh-CN" baseline="0" dirty="0" smtClean="0"/>
          </a:p>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smtClean="0"/>
              <a:t>使用系统自带的计算器计算这个算式</a:t>
            </a:r>
            <a:r>
              <a:rPr lang="zh-CN" altLang="en-US" dirty="0" smtClean="0">
                <a:solidFill>
                  <a:schemeClr val="tx1"/>
                </a:solidFill>
              </a:rPr>
              <a:t>（</a:t>
            </a:r>
            <a:r>
              <a:rPr lang="en-US" altLang="zh-CN" dirty="0" smtClean="0">
                <a:solidFill>
                  <a:schemeClr val="tx1"/>
                </a:solidFill>
              </a:rPr>
              <a:t>4195835/3145727</a:t>
            </a:r>
            <a:r>
              <a:rPr lang="zh-CN" altLang="en-US" dirty="0" smtClean="0">
                <a:solidFill>
                  <a:schemeClr val="tx1"/>
                </a:solidFill>
              </a:rPr>
              <a:t>）</a:t>
            </a:r>
            <a:r>
              <a:rPr lang="en-US" altLang="zh-CN" dirty="0" smtClean="0">
                <a:solidFill>
                  <a:schemeClr val="tx1"/>
                </a:solidFill>
              </a:rPr>
              <a:t>*3145727-4195835</a:t>
            </a:r>
            <a:r>
              <a:rPr lang="zh-CN" altLang="en-US" dirty="0" smtClean="0">
                <a:solidFill>
                  <a:schemeClr val="tx1"/>
                </a:solidFill>
              </a:rPr>
              <a:t>，口算下，得几。显然是 </a:t>
            </a:r>
            <a:r>
              <a:rPr lang="en-US" altLang="zh-CN" dirty="0" smtClean="0">
                <a:solidFill>
                  <a:schemeClr val="tx1"/>
                </a:solidFill>
              </a:rPr>
              <a:t>0 </a:t>
            </a:r>
            <a:r>
              <a:rPr lang="zh-CN" altLang="en-US" dirty="0" smtClean="0">
                <a:solidFill>
                  <a:schemeClr val="tx1"/>
                </a:solidFill>
              </a:rPr>
              <a:t>，而老式的英特尔奔腾处理器计算不等于</a:t>
            </a:r>
            <a:r>
              <a:rPr lang="en-US" altLang="zh-CN" dirty="0" smtClean="0">
                <a:solidFill>
                  <a:schemeClr val="tx1"/>
                </a:solidFill>
              </a:rPr>
              <a:t>0</a:t>
            </a:r>
            <a:r>
              <a:rPr lang="zh-CN" altLang="en-US" dirty="0" smtClean="0">
                <a:solidFill>
                  <a:schemeClr val="tx1"/>
                </a:solidFill>
              </a:rPr>
              <a:t>，这个问题当时被测试人员 测试出来了，但是英特尔公司的高层没有重视这个问题，他们当时想，只有很少的科研人员才会用到这种算法，所以没有去修改，造成英特尔公司</a:t>
            </a:r>
            <a:r>
              <a:rPr lang="en-US" altLang="zh-CN" dirty="0" smtClean="0">
                <a:solidFill>
                  <a:schemeClr val="tx1"/>
                </a:solidFill>
              </a:rPr>
              <a:t>4</a:t>
            </a:r>
            <a:r>
              <a:rPr lang="zh-CN" altLang="en-US" dirty="0" smtClean="0">
                <a:solidFill>
                  <a:schemeClr val="tx1"/>
                </a:solidFill>
              </a:rPr>
              <a:t>亿美元的损失和巨大的名誉损失。</a:t>
            </a:r>
            <a:endParaRPr lang="en-US" altLang="zh-CN" dirty="0" smtClean="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defRPr/>
            </a:pPr>
            <a:endParaRPr lang="en-US" altLang="zh-CN" dirty="0" smtClean="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smtClean="0">
                <a:solidFill>
                  <a:schemeClr val="tx1"/>
                </a:solidFill>
              </a:rPr>
              <a:t>第五个案例：</a:t>
            </a:r>
            <a:endParaRPr lang="en-US" altLang="zh-CN" dirty="0" smtClean="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defRPr/>
            </a:pPr>
            <a:endParaRPr lang="en-US" altLang="zh-CN" dirty="0" smtClean="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smtClean="0">
                <a:solidFill>
                  <a:schemeClr val="tx1"/>
                </a:solidFill>
              </a:rPr>
              <a:t>打开系统自带的记事本，写入写，保存关闭，再打开，可以看到什么？这是微软系统的错误。</a:t>
            </a:r>
            <a:endParaRPr lang="en-US" altLang="zh-CN" dirty="0" smtClean="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defRPr/>
            </a:pPr>
            <a:endParaRPr lang="en-US" altLang="zh-CN" dirty="0" smtClean="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smtClean="0">
                <a:solidFill>
                  <a:schemeClr val="tx1"/>
                </a:solidFill>
              </a:rPr>
              <a:t>类似于这样的错误，太多了，如前几年我们的</a:t>
            </a:r>
            <a:r>
              <a:rPr lang="en-US" altLang="zh-CN" dirty="0" smtClean="0">
                <a:solidFill>
                  <a:schemeClr val="tx1"/>
                </a:solidFill>
              </a:rPr>
              <a:t>12306</a:t>
            </a:r>
            <a:r>
              <a:rPr lang="zh-CN" altLang="en-US" dirty="0" smtClean="0">
                <a:solidFill>
                  <a:schemeClr val="tx1"/>
                </a:solidFill>
              </a:rPr>
              <a:t>铁路订票系统，</a:t>
            </a:r>
            <a:r>
              <a:rPr lang="en-US" altLang="zh-CN" dirty="0" smtClean="0">
                <a:solidFill>
                  <a:schemeClr val="tx1"/>
                </a:solidFill>
              </a:rPr>
              <a:t>2008</a:t>
            </a:r>
            <a:r>
              <a:rPr lang="zh-CN" altLang="en-US" dirty="0" smtClean="0">
                <a:solidFill>
                  <a:schemeClr val="tx1"/>
                </a:solidFill>
              </a:rPr>
              <a:t>年奥运会订票系统，</a:t>
            </a:r>
            <a:r>
              <a:rPr lang="en-US" altLang="zh-CN" dirty="0" smtClean="0">
                <a:solidFill>
                  <a:schemeClr val="tx1"/>
                </a:solidFill>
              </a:rPr>
              <a:t>ATM</a:t>
            </a:r>
            <a:r>
              <a:rPr lang="zh-CN" altLang="en-US" dirty="0" smtClean="0">
                <a:solidFill>
                  <a:schemeClr val="tx1"/>
                </a:solidFill>
              </a:rPr>
              <a:t>机多吐钱问题</a:t>
            </a:r>
            <a:r>
              <a:rPr lang="en-US" altLang="zh-CN" dirty="0" smtClean="0">
                <a:solidFill>
                  <a:schemeClr val="tx1"/>
                </a:solidFill>
              </a:rPr>
              <a:t>……</a:t>
            </a:r>
            <a:r>
              <a:rPr lang="zh-CN" altLang="en-US" dirty="0" smtClean="0">
                <a:solidFill>
                  <a:schemeClr val="tx1"/>
                </a:solidFill>
              </a:rPr>
              <a:t>你可能在想，这多吐钱的事，怎么没让我碰上，你别碰上，碰上是要惹牢狱之灾，没准还有生命危险。</a:t>
            </a:r>
            <a:endParaRPr lang="en-US" altLang="zh-CN" dirty="0" smtClean="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defRPr/>
            </a:pPr>
            <a:endParaRPr lang="en-US" altLang="zh-CN" dirty="0" smtClean="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smtClean="0">
                <a:solidFill>
                  <a:schemeClr val="tx1"/>
                </a:solidFill>
              </a:rPr>
              <a:t>所以，大家想想软件的质量重要不重要，非常重要，任何产品的质量的非常重要，软件产品更是。一个计算错误，没准能导致飞机失事，很有可能</a:t>
            </a:r>
            <a:r>
              <a:rPr lang="en-US" altLang="zh-CN" dirty="0" smtClean="0">
                <a:solidFill>
                  <a:schemeClr val="tx1"/>
                </a:solidFill>
              </a:rPr>
              <a:t>……</a:t>
            </a:r>
            <a:r>
              <a:rPr lang="zh-CN" altLang="en-US" dirty="0" smtClean="0">
                <a:solidFill>
                  <a:schemeClr val="tx1"/>
                </a:solidFill>
              </a:rPr>
              <a:t>，这个事情想想非常恐怖，所以，我们是做软件的，我们要做好软件产品的质量，从学习软件测试开始。</a:t>
            </a:r>
            <a:endParaRPr lang="en-US" altLang="zh-CN" dirty="0" smtClean="0">
              <a:solidFill>
                <a:schemeClr val="tx1"/>
              </a:solidFill>
            </a:endParaRPr>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7E6D7D06-67E9-4228-9B8A-6529393A6330}"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让美军引以为荣的</a:t>
            </a:r>
            <a:r>
              <a:rPr lang="en-US" altLang="zh-CN" sz="1200" b="0" i="0" kern="1200" dirty="0" smtClean="0">
                <a:solidFill>
                  <a:schemeClr val="tx1"/>
                </a:solidFill>
                <a:effectLst/>
                <a:latin typeface="+mn-lt"/>
                <a:ea typeface="+mn-ea"/>
                <a:cs typeface="+mn-cs"/>
              </a:rPr>
              <a:t>F22</a:t>
            </a:r>
            <a:r>
              <a:rPr lang="zh-CN" altLang="en-US" sz="1200" b="0" i="0" kern="1200" dirty="0" smtClean="0">
                <a:solidFill>
                  <a:schemeClr val="tx1"/>
                </a:solidFill>
                <a:effectLst/>
                <a:latin typeface="+mn-lt"/>
                <a:ea typeface="+mn-ea"/>
                <a:cs typeface="+mn-cs"/>
              </a:rPr>
              <a:t>，出现这样小儿科式的失误，表明美国人的高科技和</a:t>
            </a:r>
            <a:r>
              <a:rPr lang="en-US" altLang="zh-CN" sz="1200" b="0" i="0" kern="1200" dirty="0" smtClean="0">
                <a:solidFill>
                  <a:schemeClr val="tx1"/>
                </a:solidFill>
                <a:effectLst/>
                <a:latin typeface="+mn-lt"/>
                <a:ea typeface="+mn-ea"/>
                <a:cs typeface="+mn-cs"/>
              </a:rPr>
              <a:t>F22</a:t>
            </a:r>
            <a:r>
              <a:rPr lang="zh-CN" altLang="en-US" sz="1200" b="0" i="0" kern="1200" dirty="0" smtClean="0">
                <a:solidFill>
                  <a:schemeClr val="tx1"/>
                </a:solidFill>
                <a:effectLst/>
                <a:latin typeface="+mn-lt"/>
                <a:ea typeface="+mn-ea"/>
                <a:cs typeface="+mn-cs"/>
              </a:rPr>
              <a:t>优越的性能之中一定潜藏着人为或者人不为的隐患。这一事件，也应该给我国航空科研以深刻启示，技术上的创新和经验上的守旧同样重要，打造中国的空中猛禽，更应该精益求精才是。</a:t>
            </a:r>
            <a:endParaRPr lang="zh-CN" altLang="en-US" dirty="0"/>
          </a:p>
        </p:txBody>
      </p:sp>
      <p:sp>
        <p:nvSpPr>
          <p:cNvPr id="4" name="灯片编号占位符 3"/>
          <p:cNvSpPr>
            <a:spLocks noGrp="1"/>
          </p:cNvSpPr>
          <p:nvPr>
            <p:ph type="sldNum" sz="quarter" idx="10"/>
          </p:nvPr>
        </p:nvSpPr>
        <p:spPr/>
        <p:txBody>
          <a:bodyPr/>
          <a:lstStyle/>
          <a:p>
            <a:fld id="{9294396F-7CC6-42E5-83BE-72592AAF95CF}"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srs</a:t>
            </a:r>
            <a:r>
              <a:rPr lang="zh-CN" altLang="en-US"/>
              <a:t>是需求规格说明书的意思吧？</a:t>
            </a:r>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这一页在这里是要讲述什么呢？没有后续的讲解，我认为这一页可以放到后面的缺陷管理中讲。</a:t>
            </a:r>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6"/>
          <p:cNvSpPr>
            <a:spLocks noGrp="1" noChangeArrowheads="1"/>
          </p:cNvSpPr>
          <p:nvPr>
            <p:ph type="dt" sz="half" idx="10"/>
          </p:nvPr>
        </p:nvSpPr>
        <p:spPr/>
        <p:txBody>
          <a:bodyPr/>
          <a:lstStyle>
            <a:lvl1pPr>
              <a:defRPr/>
            </a:lvl1pPr>
          </a:lstStyle>
          <a:p>
            <a:pPr>
              <a:defRPr/>
            </a:pPr>
            <a:endParaRPr lang="en-US"/>
          </a:p>
        </p:txBody>
      </p:sp>
      <p:sp>
        <p:nvSpPr>
          <p:cNvPr id="5" name="Rectangle 7"/>
          <p:cNvSpPr>
            <a:spLocks noGrp="1" noChangeArrowheads="1"/>
          </p:cNvSpPr>
          <p:nvPr>
            <p:ph type="ftr" sz="quarter" idx="11"/>
          </p:nvPr>
        </p:nvSpPr>
        <p:spPr/>
        <p:txBody>
          <a:bodyPr/>
          <a:lstStyle>
            <a:lvl1pPr>
              <a:defRPr/>
            </a:lvl1pPr>
          </a:lstStyle>
          <a:p>
            <a:pPr>
              <a:defRPr/>
            </a:pPr>
            <a:endParaRPr lang="en-US"/>
          </a:p>
        </p:txBody>
      </p:sp>
      <p:sp>
        <p:nvSpPr>
          <p:cNvPr id="6" name="Rectangle 8"/>
          <p:cNvSpPr>
            <a:spLocks noGrp="1" noChangeArrowheads="1"/>
          </p:cNvSpPr>
          <p:nvPr>
            <p:ph type="sldNum" sz="quarter" idx="12"/>
          </p:nvPr>
        </p:nvSpPr>
        <p:spPr/>
        <p:txBody>
          <a:bodyPr/>
          <a:lstStyle>
            <a:lvl1pPr>
              <a:defRPr/>
            </a:lvl1pPr>
          </a:lstStyle>
          <a:p>
            <a:pPr>
              <a:defRPr/>
            </a:pPr>
            <a:fld id="{3CE3AABA-B321-4FA4-BEF3-DDE60D906624}" type="slidenum">
              <a:rPr lang="en-US"/>
            </a:fld>
            <a:endParaRPr lang="en-US"/>
          </a:p>
        </p:txBody>
      </p:sp>
    </p:spTree>
  </p:cSld>
  <p:clrMapOvr>
    <a:masterClrMapping/>
  </p:clrMapOvr>
  <p:transition>
    <p:blinds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6"/>
          <p:cNvSpPr>
            <a:spLocks noGrp="1" noChangeArrowheads="1"/>
          </p:cNvSpPr>
          <p:nvPr>
            <p:ph type="dt" sz="half" idx="10"/>
          </p:nvPr>
        </p:nvSpPr>
        <p:spPr/>
        <p:txBody>
          <a:bodyPr/>
          <a:lstStyle>
            <a:lvl1pPr>
              <a:defRPr/>
            </a:lvl1pPr>
          </a:lstStyle>
          <a:p>
            <a:pPr>
              <a:defRPr/>
            </a:pPr>
            <a:endParaRPr lang="en-US"/>
          </a:p>
        </p:txBody>
      </p:sp>
      <p:sp>
        <p:nvSpPr>
          <p:cNvPr id="5" name="Rectangle 7"/>
          <p:cNvSpPr>
            <a:spLocks noGrp="1" noChangeArrowheads="1"/>
          </p:cNvSpPr>
          <p:nvPr>
            <p:ph type="ftr" sz="quarter" idx="11"/>
          </p:nvPr>
        </p:nvSpPr>
        <p:spPr/>
        <p:txBody>
          <a:bodyPr/>
          <a:lstStyle>
            <a:lvl1pPr>
              <a:defRPr/>
            </a:lvl1pPr>
          </a:lstStyle>
          <a:p>
            <a:pPr>
              <a:defRPr/>
            </a:pPr>
            <a:endParaRPr lang="en-US"/>
          </a:p>
        </p:txBody>
      </p:sp>
      <p:sp>
        <p:nvSpPr>
          <p:cNvPr id="6" name="Rectangle 8"/>
          <p:cNvSpPr>
            <a:spLocks noGrp="1" noChangeArrowheads="1"/>
          </p:cNvSpPr>
          <p:nvPr>
            <p:ph type="sldNum" sz="quarter" idx="12"/>
          </p:nvPr>
        </p:nvSpPr>
        <p:spPr/>
        <p:txBody>
          <a:bodyPr/>
          <a:lstStyle>
            <a:lvl1pPr>
              <a:defRPr/>
            </a:lvl1pPr>
          </a:lstStyle>
          <a:p>
            <a:pPr>
              <a:defRPr/>
            </a:pPr>
            <a:fld id="{947B789B-A1B5-42C6-AD88-7267CFA08F17}" type="slidenum">
              <a:rPr lang="en-US"/>
            </a:fld>
            <a:endParaRPr lang="en-US"/>
          </a:p>
        </p:txBody>
      </p:sp>
    </p:spTree>
  </p:cSld>
  <p:clrMapOvr>
    <a:masterClrMapping/>
  </p:clrMapOvr>
  <p:transition>
    <p:blinds dir="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3838" y="304800"/>
            <a:ext cx="2001837" cy="57150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66738" y="304800"/>
            <a:ext cx="5854700" cy="5715000"/>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6"/>
          <p:cNvSpPr>
            <a:spLocks noGrp="1" noChangeArrowheads="1"/>
          </p:cNvSpPr>
          <p:nvPr>
            <p:ph type="dt" sz="half" idx="10"/>
          </p:nvPr>
        </p:nvSpPr>
        <p:spPr/>
        <p:txBody>
          <a:bodyPr/>
          <a:lstStyle>
            <a:lvl1pPr>
              <a:defRPr/>
            </a:lvl1pPr>
          </a:lstStyle>
          <a:p>
            <a:pPr>
              <a:defRPr/>
            </a:pPr>
            <a:endParaRPr lang="en-US"/>
          </a:p>
        </p:txBody>
      </p:sp>
      <p:sp>
        <p:nvSpPr>
          <p:cNvPr id="5" name="Rectangle 7"/>
          <p:cNvSpPr>
            <a:spLocks noGrp="1" noChangeArrowheads="1"/>
          </p:cNvSpPr>
          <p:nvPr>
            <p:ph type="ftr" sz="quarter" idx="11"/>
          </p:nvPr>
        </p:nvSpPr>
        <p:spPr/>
        <p:txBody>
          <a:bodyPr/>
          <a:lstStyle>
            <a:lvl1pPr>
              <a:defRPr/>
            </a:lvl1pPr>
          </a:lstStyle>
          <a:p>
            <a:pPr>
              <a:defRPr/>
            </a:pPr>
            <a:endParaRPr lang="en-US"/>
          </a:p>
        </p:txBody>
      </p:sp>
      <p:sp>
        <p:nvSpPr>
          <p:cNvPr id="6" name="Rectangle 8"/>
          <p:cNvSpPr>
            <a:spLocks noGrp="1" noChangeArrowheads="1"/>
          </p:cNvSpPr>
          <p:nvPr>
            <p:ph type="sldNum" sz="quarter" idx="12"/>
          </p:nvPr>
        </p:nvSpPr>
        <p:spPr/>
        <p:txBody>
          <a:bodyPr/>
          <a:lstStyle>
            <a:lvl1pPr>
              <a:defRPr/>
            </a:lvl1pPr>
          </a:lstStyle>
          <a:p>
            <a:pPr>
              <a:defRPr/>
            </a:pPr>
            <a:fld id="{8E94468A-C156-4758-991F-A0D93E893326}" type="slidenum">
              <a:rPr lang="en-US"/>
            </a:fld>
            <a:endParaRPr lang="en-US"/>
          </a:p>
        </p:txBody>
      </p:sp>
    </p:spTree>
  </p:cSld>
  <p:clrMapOvr>
    <a:masterClrMapping/>
  </p:clrMapOvr>
  <p:transition>
    <p:blinds dir="vert"/>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p:txBody>
      </p:sp>
      <p:sp>
        <p:nvSpPr>
          <p:cNvPr id="6" name="Rectangle 6"/>
          <p:cNvSpPr>
            <a:spLocks noGrp="1" noChangeArrowheads="1"/>
          </p:cNvSpPr>
          <p:nvPr>
            <p:ph type="sldNum" sz="quarter" idx="12"/>
          </p:nvPr>
        </p:nvSpPr>
        <p:spPr/>
        <p:txBody>
          <a:bodyPr/>
          <a:lstStyle>
            <a:lvl1pPr>
              <a:defRPr/>
            </a:lvl1pPr>
          </a:lstStyle>
          <a:p>
            <a:pPr>
              <a:defRPr/>
            </a:pPr>
            <a:fld id="{4E71F1CB-5DF1-4BED-904E-5CB8D7BDC1BE}" type="slidenum">
              <a:rPr lang="en-US"/>
            </a:fld>
            <a:endParaRPr lang="en-US"/>
          </a:p>
        </p:txBody>
      </p:sp>
    </p:spTree>
  </p:cSld>
  <p:clrMapOvr>
    <a:masterClrMapping/>
  </p:clrMapOvr>
  <p:transition>
    <p:blinds dir="vert"/>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p:txBody>
      </p:sp>
      <p:sp>
        <p:nvSpPr>
          <p:cNvPr id="6" name="Rectangle 6"/>
          <p:cNvSpPr>
            <a:spLocks noGrp="1" noChangeArrowheads="1"/>
          </p:cNvSpPr>
          <p:nvPr>
            <p:ph type="sldNum" sz="quarter" idx="12"/>
          </p:nvPr>
        </p:nvSpPr>
        <p:spPr/>
        <p:txBody>
          <a:bodyPr/>
          <a:lstStyle>
            <a:lvl1pPr>
              <a:defRPr/>
            </a:lvl1pPr>
          </a:lstStyle>
          <a:p>
            <a:pPr>
              <a:defRPr/>
            </a:pPr>
            <a:fld id="{12457C39-E727-44AB-9887-E712DEED3395}" type="slidenum">
              <a:rPr lang="en-US"/>
            </a:fld>
            <a:endParaRPr lang="en-US"/>
          </a:p>
        </p:txBody>
      </p:sp>
    </p:spTree>
  </p:cSld>
  <p:clrMapOvr>
    <a:masterClrMapping/>
  </p:clrMapOvr>
  <p:transition>
    <p:blinds dir="vert"/>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Rectangle 4"/>
          <p:cNvSpPr>
            <a:spLocks noGrp="1" noChangeArrowheads="1"/>
          </p:cNvSpPr>
          <p:nvPr>
            <p:ph type="dt" sz="half" idx="10"/>
          </p:nvPr>
        </p:nvSpPr>
        <p:spPr/>
        <p:txBody>
          <a:bodyPr/>
          <a:lstStyle>
            <a:lvl1pPr>
              <a:defRPr/>
            </a:lvl1pPr>
          </a:lstStyle>
          <a:p>
            <a:pPr>
              <a:defRPr/>
            </a:pPr>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p:txBody>
      </p:sp>
      <p:sp>
        <p:nvSpPr>
          <p:cNvPr id="6" name="Rectangle 6"/>
          <p:cNvSpPr>
            <a:spLocks noGrp="1" noChangeArrowheads="1"/>
          </p:cNvSpPr>
          <p:nvPr>
            <p:ph type="sldNum" sz="quarter" idx="12"/>
          </p:nvPr>
        </p:nvSpPr>
        <p:spPr/>
        <p:txBody>
          <a:bodyPr/>
          <a:lstStyle>
            <a:lvl1pPr>
              <a:defRPr/>
            </a:lvl1pPr>
          </a:lstStyle>
          <a:p>
            <a:pPr>
              <a:defRPr/>
            </a:pPr>
            <a:fld id="{86B4A89E-1124-4296-891D-73F947B53294}" type="slidenum">
              <a:rPr lang="en-US"/>
            </a:fld>
            <a:endParaRPr lang="en-US"/>
          </a:p>
        </p:txBody>
      </p:sp>
    </p:spTree>
  </p:cSld>
  <p:clrMapOvr>
    <a:masterClrMapping/>
  </p:clrMapOvr>
  <p:transition>
    <p:blinds dir="vert"/>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667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34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endParaRPr lang="en-US"/>
          </a:p>
        </p:txBody>
      </p:sp>
      <p:sp>
        <p:nvSpPr>
          <p:cNvPr id="6" name="Rectangle 5"/>
          <p:cNvSpPr>
            <a:spLocks noGrp="1" noChangeArrowheads="1"/>
          </p:cNvSpPr>
          <p:nvPr>
            <p:ph type="ftr" sz="quarter" idx="11"/>
          </p:nvPr>
        </p:nvSpPr>
        <p:spPr/>
        <p:txBody>
          <a:bodyPr/>
          <a:lstStyle>
            <a:lvl1pPr>
              <a:defRPr/>
            </a:lvl1pPr>
          </a:lstStyle>
          <a:p>
            <a:pPr>
              <a:defRPr/>
            </a:pPr>
            <a:endParaRPr lang="en-US"/>
          </a:p>
        </p:txBody>
      </p:sp>
      <p:sp>
        <p:nvSpPr>
          <p:cNvPr id="7" name="Rectangle 6"/>
          <p:cNvSpPr>
            <a:spLocks noGrp="1" noChangeArrowheads="1"/>
          </p:cNvSpPr>
          <p:nvPr>
            <p:ph type="sldNum" sz="quarter" idx="12"/>
          </p:nvPr>
        </p:nvSpPr>
        <p:spPr/>
        <p:txBody>
          <a:bodyPr/>
          <a:lstStyle>
            <a:lvl1pPr>
              <a:defRPr/>
            </a:lvl1pPr>
          </a:lstStyle>
          <a:p>
            <a:pPr>
              <a:defRPr/>
            </a:pPr>
            <a:fld id="{F9FE333F-AD0B-4B49-83CF-6355F3418834}" type="slidenum">
              <a:rPr lang="en-US"/>
            </a:fld>
            <a:endParaRPr lang="en-US"/>
          </a:p>
        </p:txBody>
      </p:sp>
    </p:spTree>
  </p:cSld>
  <p:clrMapOvr>
    <a:masterClrMapping/>
  </p:clrMapOvr>
  <p:transition>
    <p:blinds dir="vert"/>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Rectangle 4"/>
          <p:cNvSpPr>
            <a:spLocks noGrp="1" noChangeArrowheads="1"/>
          </p:cNvSpPr>
          <p:nvPr>
            <p:ph type="dt" sz="half" idx="10"/>
          </p:nvPr>
        </p:nvSpPr>
        <p:spPr/>
        <p:txBody>
          <a:bodyPr/>
          <a:lstStyle>
            <a:lvl1pPr>
              <a:defRPr/>
            </a:lvl1pPr>
          </a:lstStyle>
          <a:p>
            <a:pPr>
              <a:defRPr/>
            </a:pPr>
            <a:endParaRPr lang="en-US"/>
          </a:p>
        </p:txBody>
      </p:sp>
      <p:sp>
        <p:nvSpPr>
          <p:cNvPr id="8" name="Rectangle 5"/>
          <p:cNvSpPr>
            <a:spLocks noGrp="1" noChangeArrowheads="1"/>
          </p:cNvSpPr>
          <p:nvPr>
            <p:ph type="ftr" sz="quarter" idx="11"/>
          </p:nvPr>
        </p:nvSpPr>
        <p:spPr/>
        <p:txBody>
          <a:bodyPr/>
          <a:lstStyle>
            <a:lvl1pPr>
              <a:defRPr/>
            </a:lvl1pPr>
          </a:lstStyle>
          <a:p>
            <a:pPr>
              <a:defRPr/>
            </a:pPr>
            <a:endParaRPr lang="en-US"/>
          </a:p>
        </p:txBody>
      </p:sp>
      <p:sp>
        <p:nvSpPr>
          <p:cNvPr id="9" name="Rectangle 6"/>
          <p:cNvSpPr>
            <a:spLocks noGrp="1" noChangeArrowheads="1"/>
          </p:cNvSpPr>
          <p:nvPr>
            <p:ph type="sldNum" sz="quarter" idx="12"/>
          </p:nvPr>
        </p:nvSpPr>
        <p:spPr/>
        <p:txBody>
          <a:bodyPr/>
          <a:lstStyle>
            <a:lvl1pPr>
              <a:defRPr/>
            </a:lvl1pPr>
          </a:lstStyle>
          <a:p>
            <a:pPr>
              <a:defRPr/>
            </a:pPr>
            <a:fld id="{506A98D7-7A20-4E95-8BC5-BBD9D6A985D1}" type="slidenum">
              <a:rPr lang="en-US"/>
            </a:fld>
            <a:endParaRPr lang="en-US"/>
          </a:p>
        </p:txBody>
      </p:sp>
    </p:spTree>
  </p:cSld>
  <p:clrMapOvr>
    <a:masterClrMapping/>
  </p:clrMapOvr>
  <p:transition>
    <p:blinds dir="vert"/>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p:txBody>
          <a:bodyPr/>
          <a:lstStyle>
            <a:lvl1pPr>
              <a:defRPr/>
            </a:lvl1pPr>
          </a:lstStyle>
          <a:p>
            <a:pPr>
              <a:defRPr/>
            </a:pPr>
            <a:endParaRPr lang="en-US"/>
          </a:p>
        </p:txBody>
      </p:sp>
      <p:sp>
        <p:nvSpPr>
          <p:cNvPr id="4" name="Rectangle 5"/>
          <p:cNvSpPr>
            <a:spLocks noGrp="1" noChangeArrowheads="1"/>
          </p:cNvSpPr>
          <p:nvPr>
            <p:ph type="ftr" sz="quarter" idx="11"/>
          </p:nvPr>
        </p:nvSpPr>
        <p:spPr/>
        <p:txBody>
          <a:bodyPr/>
          <a:lstStyle>
            <a:lvl1pPr>
              <a:defRPr/>
            </a:lvl1pPr>
          </a:lstStyle>
          <a:p>
            <a:pPr>
              <a:defRPr/>
            </a:pPr>
            <a:endParaRPr lang="en-US"/>
          </a:p>
        </p:txBody>
      </p:sp>
      <p:sp>
        <p:nvSpPr>
          <p:cNvPr id="5" name="Rectangle 6"/>
          <p:cNvSpPr>
            <a:spLocks noGrp="1" noChangeArrowheads="1"/>
          </p:cNvSpPr>
          <p:nvPr>
            <p:ph type="sldNum" sz="quarter" idx="12"/>
          </p:nvPr>
        </p:nvSpPr>
        <p:spPr/>
        <p:txBody>
          <a:bodyPr/>
          <a:lstStyle>
            <a:lvl1pPr>
              <a:defRPr/>
            </a:lvl1pPr>
          </a:lstStyle>
          <a:p>
            <a:pPr>
              <a:defRPr/>
            </a:pPr>
            <a:fld id="{80ED08BB-0B3F-4AAE-AA87-CFB5E9ED8C39}" type="slidenum">
              <a:rPr lang="en-US"/>
            </a:fld>
            <a:endParaRPr lang="en-US"/>
          </a:p>
        </p:txBody>
      </p:sp>
    </p:spTree>
  </p:cSld>
  <p:clrMapOvr>
    <a:masterClrMapping/>
  </p:clrMapOvr>
  <p:transition>
    <p:blinds dir="vert"/>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endParaRPr lang="en-US"/>
          </a:p>
        </p:txBody>
      </p:sp>
      <p:sp>
        <p:nvSpPr>
          <p:cNvPr id="3" name="Rectangle 5"/>
          <p:cNvSpPr>
            <a:spLocks noGrp="1" noChangeArrowheads="1"/>
          </p:cNvSpPr>
          <p:nvPr>
            <p:ph type="ftr" sz="quarter" idx="11"/>
          </p:nvPr>
        </p:nvSpPr>
        <p:spPr/>
        <p:txBody>
          <a:bodyPr/>
          <a:lstStyle>
            <a:lvl1pPr>
              <a:defRPr/>
            </a:lvl1pPr>
          </a:lstStyle>
          <a:p>
            <a:pPr>
              <a:defRPr/>
            </a:pPr>
            <a:endParaRPr lang="en-US"/>
          </a:p>
        </p:txBody>
      </p:sp>
      <p:sp>
        <p:nvSpPr>
          <p:cNvPr id="4" name="Rectangle 6"/>
          <p:cNvSpPr>
            <a:spLocks noGrp="1" noChangeArrowheads="1"/>
          </p:cNvSpPr>
          <p:nvPr>
            <p:ph type="sldNum" sz="quarter" idx="12"/>
          </p:nvPr>
        </p:nvSpPr>
        <p:spPr/>
        <p:txBody>
          <a:bodyPr/>
          <a:lstStyle>
            <a:lvl1pPr>
              <a:defRPr/>
            </a:lvl1pPr>
          </a:lstStyle>
          <a:p>
            <a:pPr>
              <a:defRPr/>
            </a:pPr>
            <a:fld id="{84C194D0-2E48-47E5-B6E7-2964D2748218}" type="slidenum">
              <a:rPr lang="en-US"/>
            </a:fld>
            <a:endParaRPr lang="en-US"/>
          </a:p>
        </p:txBody>
      </p:sp>
    </p:spTree>
  </p:cSld>
  <p:clrMapOvr>
    <a:masterClrMapping/>
  </p:clrMapOvr>
  <p:transition>
    <p:blinds dir="vert"/>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Rectangle 4"/>
          <p:cNvSpPr>
            <a:spLocks noGrp="1" noChangeArrowheads="1"/>
          </p:cNvSpPr>
          <p:nvPr>
            <p:ph type="dt" sz="half" idx="10"/>
          </p:nvPr>
        </p:nvSpPr>
        <p:spPr/>
        <p:txBody>
          <a:bodyPr/>
          <a:lstStyle>
            <a:lvl1pPr>
              <a:defRPr/>
            </a:lvl1pPr>
          </a:lstStyle>
          <a:p>
            <a:pPr>
              <a:defRPr/>
            </a:pPr>
            <a:endParaRPr lang="en-US"/>
          </a:p>
        </p:txBody>
      </p:sp>
      <p:sp>
        <p:nvSpPr>
          <p:cNvPr id="6" name="Rectangle 5"/>
          <p:cNvSpPr>
            <a:spLocks noGrp="1" noChangeArrowheads="1"/>
          </p:cNvSpPr>
          <p:nvPr>
            <p:ph type="ftr" sz="quarter" idx="11"/>
          </p:nvPr>
        </p:nvSpPr>
        <p:spPr/>
        <p:txBody>
          <a:bodyPr/>
          <a:lstStyle>
            <a:lvl1pPr>
              <a:defRPr/>
            </a:lvl1pPr>
          </a:lstStyle>
          <a:p>
            <a:pPr>
              <a:defRPr/>
            </a:pPr>
            <a:endParaRPr lang="en-US"/>
          </a:p>
        </p:txBody>
      </p:sp>
      <p:sp>
        <p:nvSpPr>
          <p:cNvPr id="7" name="Rectangle 6"/>
          <p:cNvSpPr>
            <a:spLocks noGrp="1" noChangeArrowheads="1"/>
          </p:cNvSpPr>
          <p:nvPr>
            <p:ph type="sldNum" sz="quarter" idx="12"/>
          </p:nvPr>
        </p:nvSpPr>
        <p:spPr/>
        <p:txBody>
          <a:bodyPr/>
          <a:lstStyle>
            <a:lvl1pPr>
              <a:defRPr/>
            </a:lvl1pPr>
          </a:lstStyle>
          <a:p>
            <a:pPr>
              <a:defRPr/>
            </a:pPr>
            <a:fld id="{79E6428D-443A-43A1-8609-806BC3318BBC}" type="slidenum">
              <a:rPr lang="en-US"/>
            </a:fld>
            <a:endParaRPr lang="en-US"/>
          </a:p>
        </p:txBody>
      </p:sp>
    </p:spTree>
  </p:cSld>
  <p:clrMapOvr>
    <a:masterClrMapping/>
  </p:clrMapOvr>
  <p:transition>
    <p:blinds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6"/>
          <p:cNvSpPr>
            <a:spLocks noGrp="1" noChangeArrowheads="1"/>
          </p:cNvSpPr>
          <p:nvPr>
            <p:ph type="dt" sz="half" idx="10"/>
          </p:nvPr>
        </p:nvSpPr>
        <p:spPr/>
        <p:txBody>
          <a:bodyPr/>
          <a:lstStyle>
            <a:lvl1pPr>
              <a:defRPr/>
            </a:lvl1pPr>
          </a:lstStyle>
          <a:p>
            <a:pPr>
              <a:defRPr/>
            </a:pPr>
            <a:endParaRPr lang="en-US"/>
          </a:p>
        </p:txBody>
      </p:sp>
      <p:sp>
        <p:nvSpPr>
          <p:cNvPr id="5" name="Rectangle 7"/>
          <p:cNvSpPr>
            <a:spLocks noGrp="1" noChangeArrowheads="1"/>
          </p:cNvSpPr>
          <p:nvPr>
            <p:ph type="ftr" sz="quarter" idx="11"/>
          </p:nvPr>
        </p:nvSpPr>
        <p:spPr/>
        <p:txBody>
          <a:bodyPr/>
          <a:lstStyle>
            <a:lvl1pPr>
              <a:defRPr/>
            </a:lvl1pPr>
          </a:lstStyle>
          <a:p>
            <a:pPr>
              <a:defRPr/>
            </a:pPr>
            <a:endParaRPr lang="en-US"/>
          </a:p>
        </p:txBody>
      </p:sp>
      <p:sp>
        <p:nvSpPr>
          <p:cNvPr id="6" name="Rectangle 8"/>
          <p:cNvSpPr>
            <a:spLocks noGrp="1" noChangeArrowheads="1"/>
          </p:cNvSpPr>
          <p:nvPr>
            <p:ph type="sldNum" sz="quarter" idx="12"/>
          </p:nvPr>
        </p:nvSpPr>
        <p:spPr/>
        <p:txBody>
          <a:bodyPr/>
          <a:lstStyle>
            <a:lvl1pPr>
              <a:defRPr/>
            </a:lvl1pPr>
          </a:lstStyle>
          <a:p>
            <a:pPr>
              <a:defRPr/>
            </a:pPr>
            <a:fld id="{7E72D1C6-E55A-4927-9B7A-F39035F127CE}" type="slidenum">
              <a:rPr lang="en-US"/>
            </a:fld>
            <a:endParaRPr lang="en-US"/>
          </a:p>
        </p:txBody>
      </p:sp>
    </p:spTree>
  </p:cSld>
  <p:clrMapOvr>
    <a:masterClrMapping/>
  </p:clrMapOvr>
  <p:transition>
    <p:blinds dir="vert"/>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Rectangle 4"/>
          <p:cNvSpPr>
            <a:spLocks noGrp="1" noChangeArrowheads="1"/>
          </p:cNvSpPr>
          <p:nvPr>
            <p:ph type="dt" sz="half" idx="10"/>
          </p:nvPr>
        </p:nvSpPr>
        <p:spPr/>
        <p:txBody>
          <a:bodyPr/>
          <a:lstStyle>
            <a:lvl1pPr>
              <a:defRPr/>
            </a:lvl1pPr>
          </a:lstStyle>
          <a:p>
            <a:pPr>
              <a:defRPr/>
            </a:pPr>
            <a:endParaRPr lang="en-US"/>
          </a:p>
        </p:txBody>
      </p:sp>
      <p:sp>
        <p:nvSpPr>
          <p:cNvPr id="6" name="Rectangle 5"/>
          <p:cNvSpPr>
            <a:spLocks noGrp="1" noChangeArrowheads="1"/>
          </p:cNvSpPr>
          <p:nvPr>
            <p:ph type="ftr" sz="quarter" idx="11"/>
          </p:nvPr>
        </p:nvSpPr>
        <p:spPr/>
        <p:txBody>
          <a:bodyPr/>
          <a:lstStyle>
            <a:lvl1pPr>
              <a:defRPr/>
            </a:lvl1pPr>
          </a:lstStyle>
          <a:p>
            <a:pPr>
              <a:defRPr/>
            </a:pPr>
            <a:endParaRPr lang="en-US"/>
          </a:p>
        </p:txBody>
      </p:sp>
      <p:sp>
        <p:nvSpPr>
          <p:cNvPr id="7" name="Rectangle 6"/>
          <p:cNvSpPr>
            <a:spLocks noGrp="1" noChangeArrowheads="1"/>
          </p:cNvSpPr>
          <p:nvPr>
            <p:ph type="sldNum" sz="quarter" idx="12"/>
          </p:nvPr>
        </p:nvSpPr>
        <p:spPr/>
        <p:txBody>
          <a:bodyPr/>
          <a:lstStyle>
            <a:lvl1pPr>
              <a:defRPr/>
            </a:lvl1pPr>
          </a:lstStyle>
          <a:p>
            <a:pPr>
              <a:defRPr/>
            </a:pPr>
            <a:fld id="{AFB97E90-CFB7-4E73-80D9-B3C5AAC341F4}" type="slidenum">
              <a:rPr lang="en-US"/>
            </a:fld>
            <a:endParaRPr lang="en-US"/>
          </a:p>
        </p:txBody>
      </p:sp>
    </p:spTree>
  </p:cSld>
  <p:clrMapOvr>
    <a:masterClrMapping/>
  </p:clrMapOvr>
  <p:transition>
    <p:blinds dir="vert"/>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p:txBody>
      </p:sp>
      <p:sp>
        <p:nvSpPr>
          <p:cNvPr id="6" name="Rectangle 6"/>
          <p:cNvSpPr>
            <a:spLocks noGrp="1" noChangeArrowheads="1"/>
          </p:cNvSpPr>
          <p:nvPr>
            <p:ph type="sldNum" sz="quarter" idx="12"/>
          </p:nvPr>
        </p:nvSpPr>
        <p:spPr/>
        <p:txBody>
          <a:bodyPr/>
          <a:lstStyle>
            <a:lvl1pPr>
              <a:defRPr/>
            </a:lvl1pPr>
          </a:lstStyle>
          <a:p>
            <a:pPr>
              <a:defRPr/>
            </a:pPr>
            <a:fld id="{7688B515-8B83-4D2B-98C1-D5AE9931F50C}" type="slidenum">
              <a:rPr lang="en-US"/>
            </a:fld>
            <a:endParaRPr lang="en-US"/>
          </a:p>
        </p:txBody>
      </p:sp>
    </p:spTree>
  </p:cSld>
  <p:clrMapOvr>
    <a:masterClrMapping/>
  </p:clrMapOvr>
  <p:transition>
    <p:blinds dir="vert"/>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3838" y="304800"/>
            <a:ext cx="2001837" cy="57150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66738" y="304800"/>
            <a:ext cx="5854700" cy="5715000"/>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p:txBody>
      </p:sp>
      <p:sp>
        <p:nvSpPr>
          <p:cNvPr id="6" name="Rectangle 6"/>
          <p:cNvSpPr>
            <a:spLocks noGrp="1" noChangeArrowheads="1"/>
          </p:cNvSpPr>
          <p:nvPr>
            <p:ph type="sldNum" sz="quarter" idx="12"/>
          </p:nvPr>
        </p:nvSpPr>
        <p:spPr/>
        <p:txBody>
          <a:bodyPr/>
          <a:lstStyle>
            <a:lvl1pPr>
              <a:defRPr/>
            </a:lvl1pPr>
          </a:lstStyle>
          <a:p>
            <a:pPr>
              <a:defRPr/>
            </a:pPr>
            <a:fld id="{CB610936-D58D-431D-853A-23D602DEB20E}" type="slidenum">
              <a:rPr lang="en-US"/>
            </a:fld>
            <a:endParaRPr lang="en-US"/>
          </a:p>
        </p:txBody>
      </p:sp>
    </p:spTree>
  </p:cSld>
  <p:clrMapOvr>
    <a:masterClrMapping/>
  </p:clrMapOvr>
  <p:transition>
    <p:blinds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Rectangle 6"/>
          <p:cNvSpPr>
            <a:spLocks noGrp="1" noChangeArrowheads="1"/>
          </p:cNvSpPr>
          <p:nvPr>
            <p:ph type="dt" sz="half" idx="10"/>
          </p:nvPr>
        </p:nvSpPr>
        <p:spPr/>
        <p:txBody>
          <a:bodyPr/>
          <a:lstStyle>
            <a:lvl1pPr>
              <a:defRPr/>
            </a:lvl1pPr>
          </a:lstStyle>
          <a:p>
            <a:pPr>
              <a:defRPr/>
            </a:pPr>
            <a:endParaRPr lang="en-US"/>
          </a:p>
        </p:txBody>
      </p:sp>
      <p:sp>
        <p:nvSpPr>
          <p:cNvPr id="5" name="Rectangle 7"/>
          <p:cNvSpPr>
            <a:spLocks noGrp="1" noChangeArrowheads="1"/>
          </p:cNvSpPr>
          <p:nvPr>
            <p:ph type="ftr" sz="quarter" idx="11"/>
          </p:nvPr>
        </p:nvSpPr>
        <p:spPr/>
        <p:txBody>
          <a:bodyPr/>
          <a:lstStyle>
            <a:lvl1pPr>
              <a:defRPr/>
            </a:lvl1pPr>
          </a:lstStyle>
          <a:p>
            <a:pPr>
              <a:defRPr/>
            </a:pPr>
            <a:endParaRPr lang="en-US"/>
          </a:p>
        </p:txBody>
      </p:sp>
      <p:sp>
        <p:nvSpPr>
          <p:cNvPr id="6" name="Rectangle 8"/>
          <p:cNvSpPr>
            <a:spLocks noGrp="1" noChangeArrowheads="1"/>
          </p:cNvSpPr>
          <p:nvPr>
            <p:ph type="sldNum" sz="quarter" idx="12"/>
          </p:nvPr>
        </p:nvSpPr>
        <p:spPr/>
        <p:txBody>
          <a:bodyPr/>
          <a:lstStyle>
            <a:lvl1pPr>
              <a:defRPr/>
            </a:lvl1pPr>
          </a:lstStyle>
          <a:p>
            <a:pPr>
              <a:defRPr/>
            </a:pPr>
            <a:fld id="{991FA770-7641-4152-90D4-4CE5E7014E56}" type="slidenum">
              <a:rPr lang="en-US"/>
            </a:fld>
            <a:endParaRPr lang="en-US"/>
          </a:p>
        </p:txBody>
      </p:sp>
    </p:spTree>
  </p:cSld>
  <p:clrMapOvr>
    <a:masterClrMapping/>
  </p:clrMapOvr>
  <p:transition>
    <p:blinds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667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34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Rectangle 6"/>
          <p:cNvSpPr>
            <a:spLocks noGrp="1" noChangeArrowheads="1"/>
          </p:cNvSpPr>
          <p:nvPr>
            <p:ph type="dt" sz="half" idx="10"/>
          </p:nvPr>
        </p:nvSpPr>
        <p:spPr/>
        <p:txBody>
          <a:bodyPr/>
          <a:lstStyle>
            <a:lvl1pPr>
              <a:defRPr/>
            </a:lvl1pPr>
          </a:lstStyle>
          <a:p>
            <a:pPr>
              <a:defRPr/>
            </a:pPr>
            <a:endParaRPr lang="en-US"/>
          </a:p>
        </p:txBody>
      </p:sp>
      <p:sp>
        <p:nvSpPr>
          <p:cNvPr id="6" name="Rectangle 7"/>
          <p:cNvSpPr>
            <a:spLocks noGrp="1" noChangeArrowheads="1"/>
          </p:cNvSpPr>
          <p:nvPr>
            <p:ph type="ftr" sz="quarter" idx="11"/>
          </p:nvPr>
        </p:nvSpPr>
        <p:spPr/>
        <p:txBody>
          <a:bodyPr/>
          <a:lstStyle>
            <a:lvl1pPr>
              <a:defRPr/>
            </a:lvl1pPr>
          </a:lstStyle>
          <a:p>
            <a:pPr>
              <a:defRPr/>
            </a:pPr>
            <a:endParaRPr lang="en-US"/>
          </a:p>
        </p:txBody>
      </p:sp>
      <p:sp>
        <p:nvSpPr>
          <p:cNvPr id="7" name="Rectangle 8"/>
          <p:cNvSpPr>
            <a:spLocks noGrp="1" noChangeArrowheads="1"/>
          </p:cNvSpPr>
          <p:nvPr>
            <p:ph type="sldNum" sz="quarter" idx="12"/>
          </p:nvPr>
        </p:nvSpPr>
        <p:spPr/>
        <p:txBody>
          <a:bodyPr/>
          <a:lstStyle>
            <a:lvl1pPr>
              <a:defRPr/>
            </a:lvl1pPr>
          </a:lstStyle>
          <a:p>
            <a:pPr>
              <a:defRPr/>
            </a:pPr>
            <a:fld id="{1928C939-83F8-46A6-85CF-432EB143425F}" type="slidenum">
              <a:rPr lang="en-US"/>
            </a:fld>
            <a:endParaRPr lang="en-US"/>
          </a:p>
        </p:txBody>
      </p:sp>
    </p:spTree>
  </p:cSld>
  <p:clrMapOvr>
    <a:masterClrMapping/>
  </p:clrMapOvr>
  <p:transition>
    <p:blinds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Rectangle 6"/>
          <p:cNvSpPr>
            <a:spLocks noGrp="1" noChangeArrowheads="1"/>
          </p:cNvSpPr>
          <p:nvPr>
            <p:ph type="dt" sz="half" idx="10"/>
          </p:nvPr>
        </p:nvSpPr>
        <p:spPr/>
        <p:txBody>
          <a:bodyPr/>
          <a:lstStyle>
            <a:lvl1pPr>
              <a:defRPr/>
            </a:lvl1pPr>
          </a:lstStyle>
          <a:p>
            <a:pPr>
              <a:defRPr/>
            </a:pPr>
            <a:endParaRPr lang="en-US"/>
          </a:p>
        </p:txBody>
      </p:sp>
      <p:sp>
        <p:nvSpPr>
          <p:cNvPr id="8" name="Rectangle 7"/>
          <p:cNvSpPr>
            <a:spLocks noGrp="1" noChangeArrowheads="1"/>
          </p:cNvSpPr>
          <p:nvPr>
            <p:ph type="ftr" sz="quarter" idx="11"/>
          </p:nvPr>
        </p:nvSpPr>
        <p:spPr/>
        <p:txBody>
          <a:bodyPr/>
          <a:lstStyle>
            <a:lvl1pPr>
              <a:defRPr/>
            </a:lvl1pPr>
          </a:lstStyle>
          <a:p>
            <a:pPr>
              <a:defRPr/>
            </a:pPr>
            <a:endParaRPr lang="en-US"/>
          </a:p>
        </p:txBody>
      </p:sp>
      <p:sp>
        <p:nvSpPr>
          <p:cNvPr id="9" name="Rectangle 8"/>
          <p:cNvSpPr>
            <a:spLocks noGrp="1" noChangeArrowheads="1"/>
          </p:cNvSpPr>
          <p:nvPr>
            <p:ph type="sldNum" sz="quarter" idx="12"/>
          </p:nvPr>
        </p:nvSpPr>
        <p:spPr/>
        <p:txBody>
          <a:bodyPr/>
          <a:lstStyle>
            <a:lvl1pPr>
              <a:defRPr/>
            </a:lvl1pPr>
          </a:lstStyle>
          <a:p>
            <a:pPr>
              <a:defRPr/>
            </a:pPr>
            <a:fld id="{DBB9307B-CBBB-46BA-B322-1F17EDF676A3}" type="slidenum">
              <a:rPr lang="en-US"/>
            </a:fld>
            <a:endParaRPr lang="en-US"/>
          </a:p>
        </p:txBody>
      </p:sp>
    </p:spTree>
  </p:cSld>
  <p:clrMapOvr>
    <a:masterClrMapping/>
  </p:clrMapOvr>
  <p:transition>
    <p:blinds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6"/>
          <p:cNvSpPr>
            <a:spLocks noGrp="1" noChangeArrowheads="1"/>
          </p:cNvSpPr>
          <p:nvPr>
            <p:ph type="dt" sz="half" idx="10"/>
          </p:nvPr>
        </p:nvSpPr>
        <p:spPr/>
        <p:txBody>
          <a:bodyPr/>
          <a:lstStyle>
            <a:lvl1pPr>
              <a:defRPr/>
            </a:lvl1pPr>
          </a:lstStyle>
          <a:p>
            <a:pPr>
              <a:defRPr/>
            </a:pPr>
            <a:endParaRPr lang="en-US"/>
          </a:p>
        </p:txBody>
      </p:sp>
      <p:sp>
        <p:nvSpPr>
          <p:cNvPr id="4" name="Rectangle 7"/>
          <p:cNvSpPr>
            <a:spLocks noGrp="1" noChangeArrowheads="1"/>
          </p:cNvSpPr>
          <p:nvPr>
            <p:ph type="ftr" sz="quarter" idx="11"/>
          </p:nvPr>
        </p:nvSpPr>
        <p:spPr/>
        <p:txBody>
          <a:bodyPr/>
          <a:lstStyle>
            <a:lvl1pPr>
              <a:defRPr/>
            </a:lvl1pPr>
          </a:lstStyle>
          <a:p>
            <a:pPr>
              <a:defRPr/>
            </a:pPr>
            <a:endParaRPr lang="en-US"/>
          </a:p>
        </p:txBody>
      </p:sp>
      <p:sp>
        <p:nvSpPr>
          <p:cNvPr id="5" name="Rectangle 8"/>
          <p:cNvSpPr>
            <a:spLocks noGrp="1" noChangeArrowheads="1"/>
          </p:cNvSpPr>
          <p:nvPr>
            <p:ph type="sldNum" sz="quarter" idx="12"/>
          </p:nvPr>
        </p:nvSpPr>
        <p:spPr/>
        <p:txBody>
          <a:bodyPr/>
          <a:lstStyle>
            <a:lvl1pPr>
              <a:defRPr/>
            </a:lvl1pPr>
          </a:lstStyle>
          <a:p>
            <a:pPr>
              <a:defRPr/>
            </a:pPr>
            <a:fld id="{64B1F821-A15C-4B81-BF5A-293A8627CE8B}" type="slidenum">
              <a:rPr lang="en-US"/>
            </a:fld>
            <a:endParaRPr lang="en-US"/>
          </a:p>
        </p:txBody>
      </p:sp>
    </p:spTree>
  </p:cSld>
  <p:clrMapOvr>
    <a:masterClrMapping/>
  </p:clrMapOvr>
  <p:transition>
    <p:blinds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p:txBody>
          <a:bodyPr/>
          <a:lstStyle>
            <a:lvl1pPr>
              <a:defRPr/>
            </a:lvl1pPr>
          </a:lstStyle>
          <a:p>
            <a:pPr>
              <a:defRPr/>
            </a:pPr>
            <a:endParaRPr lang="en-US"/>
          </a:p>
        </p:txBody>
      </p:sp>
      <p:sp>
        <p:nvSpPr>
          <p:cNvPr id="3" name="Rectangle 7"/>
          <p:cNvSpPr>
            <a:spLocks noGrp="1" noChangeArrowheads="1"/>
          </p:cNvSpPr>
          <p:nvPr>
            <p:ph type="ftr" sz="quarter" idx="11"/>
          </p:nvPr>
        </p:nvSpPr>
        <p:spPr/>
        <p:txBody>
          <a:bodyPr/>
          <a:lstStyle>
            <a:lvl1pPr>
              <a:defRPr/>
            </a:lvl1pPr>
          </a:lstStyle>
          <a:p>
            <a:pPr>
              <a:defRPr/>
            </a:pPr>
            <a:endParaRPr lang="en-US"/>
          </a:p>
        </p:txBody>
      </p:sp>
      <p:sp>
        <p:nvSpPr>
          <p:cNvPr id="4" name="Rectangle 8"/>
          <p:cNvSpPr>
            <a:spLocks noGrp="1" noChangeArrowheads="1"/>
          </p:cNvSpPr>
          <p:nvPr>
            <p:ph type="sldNum" sz="quarter" idx="12"/>
          </p:nvPr>
        </p:nvSpPr>
        <p:spPr/>
        <p:txBody>
          <a:bodyPr/>
          <a:lstStyle>
            <a:lvl1pPr>
              <a:defRPr/>
            </a:lvl1pPr>
          </a:lstStyle>
          <a:p>
            <a:pPr>
              <a:defRPr/>
            </a:pPr>
            <a:fld id="{AB707A0A-DE23-40AB-BD59-5ECC745405C0}" type="slidenum">
              <a:rPr lang="en-US"/>
            </a:fld>
            <a:endParaRPr lang="en-US"/>
          </a:p>
        </p:txBody>
      </p:sp>
    </p:spTree>
  </p:cSld>
  <p:clrMapOvr>
    <a:masterClrMapping/>
  </p:clrMapOvr>
  <p:transition>
    <p:blinds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Rectangle 6"/>
          <p:cNvSpPr>
            <a:spLocks noGrp="1" noChangeArrowheads="1"/>
          </p:cNvSpPr>
          <p:nvPr>
            <p:ph type="dt" sz="half" idx="10"/>
          </p:nvPr>
        </p:nvSpPr>
        <p:spPr/>
        <p:txBody>
          <a:bodyPr/>
          <a:lstStyle>
            <a:lvl1pPr>
              <a:defRPr/>
            </a:lvl1pPr>
          </a:lstStyle>
          <a:p>
            <a:pPr>
              <a:defRPr/>
            </a:pPr>
            <a:endParaRPr lang="en-US"/>
          </a:p>
        </p:txBody>
      </p:sp>
      <p:sp>
        <p:nvSpPr>
          <p:cNvPr id="6" name="Rectangle 7"/>
          <p:cNvSpPr>
            <a:spLocks noGrp="1" noChangeArrowheads="1"/>
          </p:cNvSpPr>
          <p:nvPr>
            <p:ph type="ftr" sz="quarter" idx="11"/>
          </p:nvPr>
        </p:nvSpPr>
        <p:spPr/>
        <p:txBody>
          <a:bodyPr/>
          <a:lstStyle>
            <a:lvl1pPr>
              <a:defRPr/>
            </a:lvl1pPr>
          </a:lstStyle>
          <a:p>
            <a:pPr>
              <a:defRPr/>
            </a:pPr>
            <a:endParaRPr lang="en-US"/>
          </a:p>
        </p:txBody>
      </p:sp>
      <p:sp>
        <p:nvSpPr>
          <p:cNvPr id="7" name="Rectangle 8"/>
          <p:cNvSpPr>
            <a:spLocks noGrp="1" noChangeArrowheads="1"/>
          </p:cNvSpPr>
          <p:nvPr>
            <p:ph type="sldNum" sz="quarter" idx="12"/>
          </p:nvPr>
        </p:nvSpPr>
        <p:spPr/>
        <p:txBody>
          <a:bodyPr/>
          <a:lstStyle>
            <a:lvl1pPr>
              <a:defRPr/>
            </a:lvl1pPr>
          </a:lstStyle>
          <a:p>
            <a:pPr>
              <a:defRPr/>
            </a:pPr>
            <a:fld id="{73B74184-E2A5-44BE-B167-1211F56087CD}" type="slidenum">
              <a:rPr lang="en-US"/>
            </a:fld>
            <a:endParaRPr lang="en-US"/>
          </a:p>
        </p:txBody>
      </p:sp>
    </p:spTree>
  </p:cSld>
  <p:clrMapOvr>
    <a:masterClrMapping/>
  </p:clrMapOvr>
  <p:transition>
    <p:blinds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Rectangle 6"/>
          <p:cNvSpPr>
            <a:spLocks noGrp="1" noChangeArrowheads="1"/>
          </p:cNvSpPr>
          <p:nvPr>
            <p:ph type="dt" sz="half" idx="10"/>
          </p:nvPr>
        </p:nvSpPr>
        <p:spPr/>
        <p:txBody>
          <a:bodyPr/>
          <a:lstStyle>
            <a:lvl1pPr>
              <a:defRPr/>
            </a:lvl1pPr>
          </a:lstStyle>
          <a:p>
            <a:pPr>
              <a:defRPr/>
            </a:pPr>
            <a:endParaRPr lang="en-US"/>
          </a:p>
        </p:txBody>
      </p:sp>
      <p:sp>
        <p:nvSpPr>
          <p:cNvPr id="6" name="Rectangle 7"/>
          <p:cNvSpPr>
            <a:spLocks noGrp="1" noChangeArrowheads="1"/>
          </p:cNvSpPr>
          <p:nvPr>
            <p:ph type="ftr" sz="quarter" idx="11"/>
          </p:nvPr>
        </p:nvSpPr>
        <p:spPr/>
        <p:txBody>
          <a:bodyPr/>
          <a:lstStyle>
            <a:lvl1pPr>
              <a:defRPr/>
            </a:lvl1pPr>
          </a:lstStyle>
          <a:p>
            <a:pPr>
              <a:defRPr/>
            </a:pPr>
            <a:endParaRPr lang="en-US"/>
          </a:p>
        </p:txBody>
      </p:sp>
      <p:sp>
        <p:nvSpPr>
          <p:cNvPr id="7" name="Rectangle 8"/>
          <p:cNvSpPr>
            <a:spLocks noGrp="1" noChangeArrowheads="1"/>
          </p:cNvSpPr>
          <p:nvPr>
            <p:ph type="sldNum" sz="quarter" idx="12"/>
          </p:nvPr>
        </p:nvSpPr>
        <p:spPr/>
        <p:txBody>
          <a:bodyPr/>
          <a:lstStyle>
            <a:lvl1pPr>
              <a:defRPr/>
            </a:lvl1pPr>
          </a:lstStyle>
          <a:p>
            <a:pPr>
              <a:defRPr/>
            </a:pPr>
            <a:fld id="{D721314D-EE6B-4369-8A27-B3B9906585B0}" type="slidenum">
              <a:rPr lang="en-US"/>
            </a:fld>
            <a:endParaRPr lang="en-US"/>
          </a:p>
        </p:txBody>
      </p:sp>
    </p:spTree>
  </p:cSld>
  <p:clrMapOvr>
    <a:masterClrMapping/>
  </p:clrMapOvr>
  <p:transition>
    <p:blinds dir="vert"/>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3" Type="http://schemas.openxmlformats.org/officeDocument/2006/relationships/theme" Target="../theme/theme2.xml"/><Relationship Id="rId12" Type="http://schemas.openxmlformats.org/officeDocument/2006/relationships/image" Target="../media/image1.png"/><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2"/>
          <a:srcRect/>
          <a:tile tx="0" ty="0" sx="100000" sy="100000" flip="none" algn="tl"/>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74675" y="304800"/>
            <a:ext cx="8001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p>
            <a:pPr lvl="0"/>
            <a:r>
              <a:rPr lang="zh-CN" smtClean="0"/>
              <a:t>单击此处编辑母版标题样式</a:t>
            </a:r>
            <a:endParaRPr lang="zh-CN" smtClean="0"/>
          </a:p>
        </p:txBody>
      </p:sp>
      <p:sp>
        <p:nvSpPr>
          <p:cNvPr id="1027" name="Rectangle 3"/>
          <p:cNvSpPr>
            <a:spLocks noGrp="1" noChangeArrowheads="1"/>
          </p:cNvSpPr>
          <p:nvPr>
            <p:ph type="body" idx="1"/>
          </p:nvPr>
        </p:nvSpPr>
        <p:spPr bwMode="auto">
          <a:xfrm>
            <a:off x="566738" y="1752600"/>
            <a:ext cx="8001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smtClean="0"/>
              <a:t>单击此处编辑母版文本样式</a:t>
            </a:r>
            <a:endParaRPr lang="zh-CN" smtClean="0"/>
          </a:p>
          <a:p>
            <a:pPr lvl="1"/>
            <a:r>
              <a:rPr lang="zh-CN" smtClean="0"/>
              <a:t>第二级</a:t>
            </a:r>
            <a:endParaRPr lang="zh-CN" smtClean="0"/>
          </a:p>
          <a:p>
            <a:pPr lvl="2"/>
            <a:r>
              <a:rPr lang="zh-CN" smtClean="0"/>
              <a:t>第三级</a:t>
            </a:r>
            <a:endParaRPr lang="zh-CN" smtClean="0"/>
          </a:p>
          <a:p>
            <a:pPr lvl="3"/>
            <a:r>
              <a:rPr lang="zh-CN" smtClean="0"/>
              <a:t>第四级</a:t>
            </a:r>
            <a:endParaRPr lang="zh-CN" smtClean="0"/>
          </a:p>
          <a:p>
            <a:pPr lvl="4"/>
            <a:r>
              <a:rPr lang="zh-CN" smtClean="0"/>
              <a:t>第五级</a:t>
            </a:r>
            <a:endParaRPr lang="zh-CN" smtClean="0"/>
          </a:p>
        </p:txBody>
      </p:sp>
      <p:sp>
        <p:nvSpPr>
          <p:cNvPr id="1028" name="AutoShape 4"/>
          <p:cNvSpPr>
            <a:spLocks noChangeArrowheads="1"/>
          </p:cNvSpPr>
          <p:nvPr/>
        </p:nvSpPr>
        <p:spPr bwMode="auto">
          <a:xfrm>
            <a:off x="609600" y="1566863"/>
            <a:ext cx="7958138" cy="109537"/>
          </a:xfrm>
          <a:custGeom>
            <a:avLst/>
            <a:gdLst>
              <a:gd name="T0" fmla="*/ 0 w 1000"/>
              <a:gd name="T1" fmla="*/ 0 h 1000"/>
              <a:gd name="T2" fmla="*/ 2147483647 w 1000"/>
              <a:gd name="T3" fmla="*/ 0 h 1000"/>
              <a:gd name="T4" fmla="*/ 2147483647 w 1000"/>
              <a:gd name="T5" fmla="*/ 2147483647 h 1000"/>
              <a:gd name="T6" fmla="*/ 0 w 1000"/>
              <a:gd name="T7" fmla="*/ 2147483647 h 1000"/>
              <a:gd name="T8" fmla="*/ 0 w 1000"/>
              <a:gd name="T9" fmla="*/ 0 h 1000"/>
              <a:gd name="T10" fmla="*/ 2147483647 w 1000"/>
              <a:gd name="T11" fmla="*/ 0 h 1000"/>
              <a:gd name="T12" fmla="*/ 0 60000 65536"/>
              <a:gd name="T13" fmla="*/ 0 60000 65536"/>
              <a:gd name="T14" fmla="*/ 0 60000 65536"/>
              <a:gd name="T15" fmla="*/ 0 60000 65536"/>
              <a:gd name="T16" fmla="*/ 0 60000 65536"/>
              <a:gd name="T17" fmla="*/ 0 60000 65536"/>
              <a:gd name="T18" fmla="*/ 0 w 1000"/>
              <a:gd name="T19" fmla="*/ 0 h 1000"/>
              <a:gd name="T20" fmla="*/ 1000 w 1000"/>
              <a:gd name="T21" fmla="*/ 1000 h 1000"/>
            </a:gdLst>
            <a:ahLst/>
            <a:cxnLst>
              <a:cxn ang="T12">
                <a:pos x="T0" y="T1"/>
              </a:cxn>
              <a:cxn ang="T13">
                <a:pos x="T2" y="T3"/>
              </a:cxn>
              <a:cxn ang="T14">
                <a:pos x="T4" y="T5"/>
              </a:cxn>
              <a:cxn ang="T15">
                <a:pos x="T6" y="T7"/>
              </a:cxn>
              <a:cxn ang="T16">
                <a:pos x="T8" y="T9"/>
              </a:cxn>
              <a:cxn ang="T17">
                <a:pos x="T10" y="T11"/>
              </a:cxn>
            </a:cxnLst>
            <a:rect l="T18" t="T19" r="T20" b="T21"/>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cmpd="sng">
            <a:solidFill>
              <a:schemeClr val="accent2"/>
            </a:solidFill>
            <a:miter lim="800000"/>
          </a:ln>
        </p:spPr>
        <p:txBody>
          <a:bodyPr/>
          <a:lstStyle/>
          <a:p>
            <a:endParaRPr lang="zh-CN" altLang="en-US"/>
          </a:p>
        </p:txBody>
      </p:sp>
      <p:sp>
        <p:nvSpPr>
          <p:cNvPr id="1029" name="Line 5"/>
          <p:cNvSpPr>
            <a:spLocks noChangeShapeType="1"/>
          </p:cNvSpPr>
          <p:nvPr/>
        </p:nvSpPr>
        <p:spPr bwMode="auto">
          <a:xfrm flipV="1">
            <a:off x="609600" y="6172200"/>
            <a:ext cx="7924800" cy="0"/>
          </a:xfrm>
          <a:prstGeom prst="line">
            <a:avLst/>
          </a:prstGeom>
          <a:noFill/>
          <a:ln w="3175">
            <a:solidFill>
              <a:schemeClr val="accent2"/>
            </a:solidFill>
            <a:round/>
          </a:ln>
          <a:extLst>
            <a:ext uri="{909E8E84-426E-40DD-AFC4-6F175D3DCCD1}">
              <a14:hiddenFill xmlns:a14="http://schemas.microsoft.com/office/drawing/2010/main">
                <a:noFill/>
              </a14:hiddenFill>
            </a:ext>
          </a:extLst>
        </p:spPr>
        <p:txBody>
          <a:bodyPr/>
          <a:lstStyle/>
          <a:p>
            <a:endParaRPr lang="zh-CN" altLang="en-US"/>
          </a:p>
        </p:txBody>
      </p:sp>
      <p:sp>
        <p:nvSpPr>
          <p:cNvPr id="1030" name="Rectangle 6"/>
          <p:cNvSpPr>
            <a:spLocks noGrp="1" noChangeArrowheads="1"/>
          </p:cNvSpPr>
          <p:nvPr>
            <p:ph type="dt" sz="half" idx="2"/>
          </p:nvPr>
        </p:nvSpPr>
        <p:spPr bwMode="auto">
          <a:xfrm>
            <a:off x="6096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defRPr sz="1200">
                <a:ea typeface="宋体" panose="02010600030101010101" pitchFamily="2" charset="-122"/>
              </a:defRPr>
            </a:lvl1pPr>
          </a:lstStyle>
          <a:p>
            <a:pPr>
              <a:defRPr/>
            </a:pPr>
            <a:endParaRPr lang="en-US"/>
          </a:p>
        </p:txBody>
      </p:sp>
      <p:sp>
        <p:nvSpPr>
          <p:cNvPr id="1031" name="Rectangle 7"/>
          <p:cNvSpPr>
            <a:spLocks noGrp="1" noChangeArrowheads="1"/>
          </p:cNvSpPr>
          <p:nvPr>
            <p:ph type="ftr" sz="quarter" idx="3"/>
          </p:nvPr>
        </p:nvSpPr>
        <p:spPr bwMode="auto">
          <a:xfrm>
            <a:off x="3124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ctr">
              <a:defRPr sz="1200">
                <a:ea typeface="宋体" panose="02010600030101010101" pitchFamily="2" charset="-122"/>
              </a:defRPr>
            </a:lvl1pPr>
          </a:lstStyle>
          <a:p>
            <a:pPr>
              <a:defRPr/>
            </a:pPr>
            <a:endParaRPr lang="en-US"/>
          </a:p>
        </p:txBody>
      </p:sp>
      <p:sp>
        <p:nvSpPr>
          <p:cNvPr id="1032" name="Rectangle 8"/>
          <p:cNvSpPr>
            <a:spLocks noGrp="1" noChangeArrowheads="1"/>
          </p:cNvSpPr>
          <p:nvPr>
            <p:ph type="sldNum" sz="quarter" idx="4"/>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r">
              <a:defRPr sz="1200">
                <a:ea typeface="宋体" panose="02010600030101010101" pitchFamily="2" charset="-122"/>
              </a:defRPr>
            </a:lvl1pPr>
          </a:lstStyle>
          <a:p>
            <a:pPr>
              <a:defRPr/>
            </a:pPr>
            <a:fld id="{C586B4A2-30F0-4430-A207-6189FF33B235}" type="slidenum">
              <a:rPr lang="en-US"/>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blinds dir="vert"/>
  </p:transition>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2pPr>
      <a:lvl3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3pPr>
      <a:lvl4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4pPr>
      <a:lvl5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5pPr>
      <a:lvl6pPr marL="457200"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6pPr>
      <a:lvl7pPr marL="914400"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7pPr>
      <a:lvl8pPr marL="1371600"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8pPr>
      <a:lvl9pPr marL="1828800"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9pPr>
    </p:titleStyle>
    <p:body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5pPr>
      <a:lvl6pPr marL="2551430" indent="-398780"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6pPr>
      <a:lvl7pPr marL="3008630" indent="-398780"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7pPr>
      <a:lvl8pPr marL="3465830" indent="-398780"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8pPr>
      <a:lvl9pPr marL="3923030" indent="-398780"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2"/>
          <a:srcRect/>
          <a:tile tx="0" ty="0" sx="100000" sy="100000" flip="none" algn="tl"/>
        </a:blipFill>
        <a:effectLst/>
      </p:bgPr>
    </p:bg>
    <p:spTree>
      <p:nvGrpSpPr>
        <p:cNvPr id="1" name=""/>
        <p:cNvGrpSpPr/>
        <p:nvPr/>
      </p:nvGrpSpPr>
      <p:grpSpPr>
        <a:xfrm>
          <a:off x="0" y="0"/>
          <a:ext cx="0" cy="0"/>
          <a:chOff x="0" y="0"/>
          <a:chExt cx="0" cy="0"/>
        </a:xfrm>
      </p:grpSpPr>
      <p:sp>
        <p:nvSpPr>
          <p:cNvPr id="2050" name="AutoShape 7"/>
          <p:cNvSpPr>
            <a:spLocks noChangeArrowheads="1"/>
          </p:cNvSpPr>
          <p:nvPr/>
        </p:nvSpPr>
        <p:spPr bwMode="auto">
          <a:xfrm>
            <a:off x="685800" y="2393950"/>
            <a:ext cx="7772400" cy="109538"/>
          </a:xfrm>
          <a:custGeom>
            <a:avLst/>
            <a:gdLst>
              <a:gd name="T0" fmla="*/ 0 w 1000"/>
              <a:gd name="T1" fmla="*/ 0 h 1000"/>
              <a:gd name="T2" fmla="*/ 2147483647 w 1000"/>
              <a:gd name="T3" fmla="*/ 0 h 1000"/>
              <a:gd name="T4" fmla="*/ 2147483647 w 1000"/>
              <a:gd name="T5" fmla="*/ 2147483647 h 1000"/>
              <a:gd name="T6" fmla="*/ 0 w 1000"/>
              <a:gd name="T7" fmla="*/ 2147483647 h 1000"/>
              <a:gd name="T8" fmla="*/ 0 w 1000"/>
              <a:gd name="T9" fmla="*/ 0 h 1000"/>
              <a:gd name="T10" fmla="*/ 2147483647 w 1000"/>
              <a:gd name="T11" fmla="*/ 0 h 1000"/>
              <a:gd name="T12" fmla="*/ 0 60000 65536"/>
              <a:gd name="T13" fmla="*/ 0 60000 65536"/>
              <a:gd name="T14" fmla="*/ 0 60000 65536"/>
              <a:gd name="T15" fmla="*/ 0 60000 65536"/>
              <a:gd name="T16" fmla="*/ 0 60000 65536"/>
              <a:gd name="T17" fmla="*/ 0 60000 65536"/>
              <a:gd name="T18" fmla="*/ 0 w 1000"/>
              <a:gd name="T19" fmla="*/ 0 h 1000"/>
              <a:gd name="T20" fmla="*/ 1000 w 1000"/>
              <a:gd name="T21" fmla="*/ 1000 h 1000"/>
            </a:gdLst>
            <a:ahLst/>
            <a:cxnLst>
              <a:cxn ang="T12">
                <a:pos x="T0" y="T1"/>
              </a:cxn>
              <a:cxn ang="T13">
                <a:pos x="T2" y="T3"/>
              </a:cxn>
              <a:cxn ang="T14">
                <a:pos x="T4" y="T5"/>
              </a:cxn>
              <a:cxn ang="T15">
                <a:pos x="T6" y="T7"/>
              </a:cxn>
              <a:cxn ang="T16">
                <a:pos x="T8" y="T9"/>
              </a:cxn>
              <a:cxn ang="T17">
                <a:pos x="T10" y="T11"/>
              </a:cxn>
            </a:cxnLst>
            <a:rect l="T18" t="T19" r="T20" b="T21"/>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cmpd="sng">
            <a:solidFill>
              <a:schemeClr val="accent2"/>
            </a:solidFill>
            <a:miter lim="800000"/>
          </a:ln>
        </p:spPr>
        <p:txBody>
          <a:bodyPr/>
          <a:lstStyle/>
          <a:p>
            <a:endParaRPr lang="zh-CN" altLang="en-US"/>
          </a:p>
        </p:txBody>
      </p:sp>
      <p:sp>
        <p:nvSpPr>
          <p:cNvPr id="2051" name="Rectangle 2"/>
          <p:cNvSpPr>
            <a:spLocks noGrp="1" noChangeArrowheads="1"/>
          </p:cNvSpPr>
          <p:nvPr>
            <p:ph type="title"/>
          </p:nvPr>
        </p:nvSpPr>
        <p:spPr bwMode="auto">
          <a:xfrm>
            <a:off x="574675" y="304800"/>
            <a:ext cx="8001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p>
            <a:pPr lvl="0"/>
            <a:r>
              <a:rPr lang="zh-CN" smtClean="0"/>
              <a:t>单击此处编辑母版标题样式</a:t>
            </a:r>
            <a:endParaRPr lang="zh-CN" smtClean="0"/>
          </a:p>
        </p:txBody>
      </p:sp>
      <p:sp>
        <p:nvSpPr>
          <p:cNvPr id="2052" name="Rectangle 3"/>
          <p:cNvSpPr>
            <a:spLocks noGrp="1" noChangeArrowheads="1"/>
          </p:cNvSpPr>
          <p:nvPr>
            <p:ph type="body" idx="1"/>
          </p:nvPr>
        </p:nvSpPr>
        <p:spPr bwMode="auto">
          <a:xfrm>
            <a:off x="566738" y="1752600"/>
            <a:ext cx="8001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smtClean="0"/>
              <a:t>单击此处编辑母版文本样式</a:t>
            </a:r>
            <a:endParaRPr lang="zh-CN" smtClean="0"/>
          </a:p>
          <a:p>
            <a:pPr lvl="1"/>
            <a:r>
              <a:rPr lang="zh-CN" smtClean="0"/>
              <a:t>第二级</a:t>
            </a:r>
            <a:endParaRPr lang="zh-CN" smtClean="0"/>
          </a:p>
          <a:p>
            <a:pPr lvl="2"/>
            <a:r>
              <a:rPr lang="zh-CN" smtClean="0"/>
              <a:t>第三级</a:t>
            </a:r>
            <a:endParaRPr lang="zh-CN" smtClean="0"/>
          </a:p>
          <a:p>
            <a:pPr lvl="3"/>
            <a:r>
              <a:rPr lang="zh-CN" smtClean="0"/>
              <a:t>第四级</a:t>
            </a:r>
            <a:endParaRPr lang="zh-CN" smtClean="0"/>
          </a:p>
          <a:p>
            <a:pPr lvl="4"/>
            <a:r>
              <a:rPr lang="zh-CN" smtClean="0"/>
              <a:t>第五级</a:t>
            </a:r>
            <a:endParaRPr lang="zh-CN" smtClean="0"/>
          </a:p>
        </p:txBody>
      </p:sp>
      <p:sp>
        <p:nvSpPr>
          <p:cNvPr id="2053" name="Rectangle 4"/>
          <p:cNvSpPr>
            <a:spLocks noGrp="1" noChangeArrowheads="1"/>
          </p:cNvSpPr>
          <p:nvPr>
            <p:ph type="dt" sz="half" idx="2"/>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defRPr sz="1200">
                <a:ea typeface="宋体" panose="02010600030101010101" pitchFamily="2" charset="-122"/>
              </a:defRPr>
            </a:lvl1pPr>
          </a:lstStyle>
          <a:p>
            <a:pPr>
              <a:defRPr/>
            </a:pPr>
            <a:endParaRPr lang="en-US"/>
          </a:p>
        </p:txBody>
      </p:sp>
      <p:sp>
        <p:nvSpPr>
          <p:cNvPr id="2054" name="Rectangle 5"/>
          <p:cNvSpPr>
            <a:spLocks noGrp="1" noChangeArrowheads="1"/>
          </p:cNvSpPr>
          <p:nvPr>
            <p:ph type="ftr" sz="quarter" idx="3"/>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ctr">
              <a:defRPr sz="1200">
                <a:ea typeface="宋体" panose="02010600030101010101" pitchFamily="2" charset="-122"/>
              </a:defRPr>
            </a:lvl1pPr>
          </a:lstStyle>
          <a:p>
            <a:pPr>
              <a:defRPr/>
            </a:pPr>
            <a:endParaRPr lang="en-US"/>
          </a:p>
        </p:txBody>
      </p:sp>
      <p:sp>
        <p:nvSpPr>
          <p:cNvPr id="2055" name="Rectangle 6"/>
          <p:cNvSpPr>
            <a:spLocks noGrp="1" noChangeArrowheads="1"/>
          </p:cNvSpPr>
          <p:nvPr>
            <p:ph type="sldNum" sz="quarter" idx="4"/>
          </p:nvPr>
        </p:nvSpPr>
        <p:spPr bwMode="auto">
          <a:xfrm>
            <a:off x="65532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r">
              <a:defRPr sz="1200">
                <a:ea typeface="宋体" panose="02010600030101010101" pitchFamily="2" charset="-122"/>
              </a:defRPr>
            </a:lvl1pPr>
          </a:lstStyle>
          <a:p>
            <a:pPr>
              <a:defRPr/>
            </a:pPr>
            <a:fld id="{96ADD94B-0DCB-43C7-951B-16FD9828DD67}" type="slidenum">
              <a:rPr lang="en-US"/>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blinds dir="vert"/>
  </p:transition>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2pPr>
      <a:lvl3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3pPr>
      <a:lvl4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4pPr>
      <a:lvl5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5pPr>
      <a:lvl6pPr marL="457200"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6pPr>
      <a:lvl7pPr marL="914400"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7pPr>
      <a:lvl8pPr marL="1371600"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8pPr>
      <a:lvl9pPr marL="1828800"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9pPr>
    </p:titleStyle>
    <p:body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5pPr>
      <a:lvl6pPr marL="2551430" indent="-398780"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6pPr>
      <a:lvl7pPr marL="3008630" indent="-398780"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7pPr>
      <a:lvl8pPr marL="3465830" indent="-398780"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8pPr>
      <a:lvl9pPr marL="3923030" indent="-398780"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7.xml"/><Relationship Id="rId2" Type="http://schemas.openxmlformats.org/officeDocument/2006/relationships/slide" Target="slide14.xml"/><Relationship Id="rId1" Type="http://schemas.openxmlformats.org/officeDocument/2006/relationships/slide" Target="slide13.xml"/></Relationships>
</file>

<file path=ppt/slides/_rels/slide13.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7.xml"/><Relationship Id="rId2" Type="http://schemas.openxmlformats.org/officeDocument/2006/relationships/image" Target="../media/image4.emf"/><Relationship Id="rId1" Type="http://schemas.openxmlformats.org/officeDocument/2006/relationships/oleObject" Target="../embeddings/oleObject1.bin"/></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5.png"/><Relationship Id="rId2" Type="http://schemas.microsoft.com/office/2007/relationships/media" Target="file:///D:\Personal\&#26700;&#38754;\2015&#32423;&#27979;&#35797;&#35838;&#31243;&#21319;&#32423;\&#36719;&#20214;&#27979;&#35797;&#22522;&#30784;\&#31243;&#24207;&#21592;&#19982;&#27979;&#35797;&#29422;.mp4" TargetMode="External"/><Relationship Id="rId1" Type="http://schemas.openxmlformats.org/officeDocument/2006/relationships/video" Target="file:///D:\Personal\&#26700;&#38754;\2015&#32423;&#27979;&#35797;&#35838;&#31243;&#21319;&#32423;\&#36719;&#20214;&#27979;&#35797;&#22522;&#30784;\&#31243;&#24207;&#21592;&#19982;&#27979;&#35797;&#29422;.mp4"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slide" Target="slide24.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slide" Target="slide2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7.pn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0.jpeg"/></Relationships>
</file>

<file path=ppt/slides/_rels/slide32.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2.xml"/><Relationship Id="rId2" Type="http://schemas.openxmlformats.org/officeDocument/2006/relationships/image" Target="../media/image12.png"/><Relationship Id="rId1" Type="http://schemas.openxmlformats.org/officeDocument/2006/relationships/image" Target="../media/image11.png"/></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3.png"/></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vmlDrawing" Target="../drawings/vmlDrawing2.vml"/><Relationship Id="rId3" Type="http://schemas.openxmlformats.org/officeDocument/2006/relationships/slideLayout" Target="../slideLayouts/slideLayout7.xml"/><Relationship Id="rId2" Type="http://schemas.openxmlformats.org/officeDocument/2006/relationships/image" Target="../media/image15.emf"/><Relationship Id="rId1" Type="http://schemas.openxmlformats.org/officeDocument/2006/relationships/oleObject" Target="../embeddings/oleObject2.bin"/></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6.png"/></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8.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microsoft.com/office/2007/relationships/media" Target="file:///D:\Personal\&#26700;&#38754;\2015&#32423;&#27979;&#35797;&#35838;&#31243;&#21319;&#32423;\&#36719;&#20214;&#27979;&#35797;&#22522;&#30784;\&#26080;&#20154;&#20540;&#23432;&#65288;&#38899;&#20048;&#65289;.mp4" TargetMode="External"/><Relationship Id="rId4" Type="http://schemas.openxmlformats.org/officeDocument/2006/relationships/video" Target="file:///D:\Personal\&#26700;&#38754;\2015&#32423;&#27979;&#35797;&#35838;&#31243;&#21319;&#32423;\&#36719;&#20214;&#27979;&#35797;&#22522;&#30784;\&#26080;&#20154;&#20540;&#23432;&#65288;&#38899;&#20048;&#65289;.mp4" TargetMode="External"/><Relationship Id="rId3" Type="http://schemas.openxmlformats.org/officeDocument/2006/relationships/image" Target="../media/image5.png"/><Relationship Id="rId2" Type="http://schemas.microsoft.com/office/2007/relationships/media" Target="file:///D:\Personal\&#26700;&#38754;\2015&#32423;&#27979;&#35797;&#35838;&#31243;&#21319;&#32423;\&#36719;&#20214;&#27979;&#35797;&#22522;&#30784;\&#25968;&#25454;&#39537;&#21160;&#65288;&#38899;&#20048;&#65289;.mp4" TargetMode="External"/><Relationship Id="rId1" Type="http://schemas.openxmlformats.org/officeDocument/2006/relationships/video" Target="file:///D:\Personal\&#26700;&#38754;\2015&#32423;&#27979;&#35797;&#35838;&#31243;&#21319;&#32423;\&#36719;&#20214;&#27979;&#35797;&#22522;&#30784;\&#25968;&#25454;&#39537;&#21160;&#65288;&#38899;&#20048;&#65289;.mp4" TargetMode="Externa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3.png"/></Relationships>
</file>

<file path=ppt/slides/_rels/slide5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9.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0.png"/></Relationships>
</file>

<file path=ppt/slides/_rels/slide6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1.png"/></Relationships>
</file>

<file path=ppt/slides/_rels/slide6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2.png"/></Relationships>
</file>

<file path=ppt/slides/_rels/slide6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3.png"/></Relationships>
</file>

<file path=ppt/slides/_rels/slide6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4.png"/></Relationships>
</file>

<file path=ppt/slides/_rels/slide6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5.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6"/>
          <p:cNvSpPr txBox="1">
            <a:spLocks noGrp="1" noChangeArrowheads="1"/>
          </p:cNvSpPr>
          <p:nvPr/>
        </p:nvSpPr>
        <p:spPr bwMode="auto">
          <a:xfrm>
            <a:off x="65532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fld id="{513AF45C-20D3-4D10-9B3F-864BF47D2BA4}" type="slidenum">
              <a:rPr lang="en-US" altLang="zh-CN" sz="1200"/>
            </a:fld>
            <a:endParaRPr lang="en-US" altLang="zh-CN" sz="1200"/>
          </a:p>
        </p:txBody>
      </p:sp>
      <p:sp>
        <p:nvSpPr>
          <p:cNvPr id="3075" name="Rectangle 2"/>
          <p:cNvSpPr>
            <a:spLocks noGrp="1" noChangeArrowheads="1"/>
          </p:cNvSpPr>
          <p:nvPr>
            <p:ph type="ctrTitle" idx="4294967295"/>
          </p:nvPr>
        </p:nvSpPr>
        <p:spPr>
          <a:xfrm>
            <a:off x="685800" y="990600"/>
            <a:ext cx="7772400" cy="1371600"/>
          </a:xfrm>
        </p:spPr>
        <p:txBody>
          <a:bodyPr/>
          <a:lstStyle/>
          <a:p>
            <a:pPr algn="ctr" eaLnBrk="1" hangingPunct="1"/>
            <a:r>
              <a:rPr lang="zh-CN" sz="6000" b="1" smtClean="0">
                <a:ea typeface="华文隶书" panose="02010800040101010101" pitchFamily="2" charset="-122"/>
              </a:rPr>
              <a:t>软件测试</a:t>
            </a:r>
            <a:r>
              <a:rPr lang="zh-CN" altLang="en-US" sz="6000" b="1" smtClean="0">
                <a:ea typeface="华文隶书" panose="02010800040101010101" pitchFamily="2" charset="-122"/>
              </a:rPr>
              <a:t>基础</a:t>
            </a:r>
            <a:endParaRPr lang="zh-CN" sz="6000" b="1" smtClean="0">
              <a:ea typeface="华文隶书" panose="02010800040101010101" pitchFamily="2" charset="-122"/>
            </a:endParaRPr>
          </a:p>
        </p:txBody>
      </p:sp>
      <p:sp>
        <p:nvSpPr>
          <p:cNvPr id="3076" name="Rectangle 3"/>
          <p:cNvSpPr>
            <a:spLocks noGrp="1" noChangeArrowheads="1"/>
          </p:cNvSpPr>
          <p:nvPr>
            <p:ph type="subTitle" idx="4294967295"/>
          </p:nvPr>
        </p:nvSpPr>
        <p:spPr>
          <a:xfrm>
            <a:off x="1447800" y="3429000"/>
            <a:ext cx="7010400" cy="1600200"/>
          </a:xfrm>
        </p:spPr>
        <p:txBody>
          <a:bodyPr/>
          <a:lstStyle/>
          <a:p>
            <a:pPr marL="0" indent="0" algn="ctr" eaLnBrk="1" hangingPunct="1">
              <a:buFont typeface="Wingdings" panose="05000000000000000000" pitchFamily="2" charset="2"/>
              <a:buNone/>
            </a:pPr>
            <a:r>
              <a:rPr lang="en-US" altLang="zh-CN" sz="4400" b="1" smtClean="0">
                <a:latin typeface="华文隶书" panose="02010800040101010101" pitchFamily="2" charset="-122"/>
                <a:ea typeface="华文隶书" panose="02010800040101010101" pitchFamily="2" charset="-122"/>
              </a:rPr>
              <a:t>PartI  </a:t>
            </a:r>
            <a:r>
              <a:rPr lang="zh-CN" sz="4400" b="1" smtClean="0">
                <a:latin typeface="华文隶书" panose="02010800040101010101" pitchFamily="2" charset="-122"/>
                <a:ea typeface="华文隶书" panose="02010800040101010101" pitchFamily="2" charset="-122"/>
              </a:rPr>
              <a:t>软件测试概述</a:t>
            </a:r>
            <a:endParaRPr lang="zh-CN" sz="4400" b="1" smtClean="0">
              <a:latin typeface="华文隶书" panose="02010800040101010101" pitchFamily="2" charset="-122"/>
              <a:ea typeface="华文隶书" panose="02010800040101010101" pitchFamily="2" charset="-122"/>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27088" y="765175"/>
            <a:ext cx="4587875" cy="676275"/>
          </a:xfrm>
          <a:prstGeom prst="rect">
            <a:avLst/>
          </a:prstGeom>
        </p:spPr>
        <p:txBody>
          <a:bodyPr wrap="none">
            <a:spAutoFit/>
          </a:bodyPr>
          <a:lstStyle/>
          <a:p>
            <a:pPr>
              <a:defRPr/>
            </a:pPr>
            <a:r>
              <a:rPr lang="en-US" altLang="zh-CN" sz="3800" b="1" dirty="0">
                <a:solidFill>
                  <a:schemeClr val="tx2"/>
                </a:solidFill>
                <a:latin typeface="黑体" panose="02010609060101010101" pitchFamily="49" charset="-122"/>
                <a:ea typeface="黑体" panose="02010609060101010101" pitchFamily="49" charset="-122"/>
                <a:cs typeface="+mj-cs"/>
              </a:rPr>
              <a:t>1.2 </a:t>
            </a:r>
            <a:r>
              <a:rPr lang="zh-CN" altLang="zh-CN" sz="3800" b="1" dirty="0">
                <a:solidFill>
                  <a:schemeClr val="tx2"/>
                </a:solidFill>
                <a:latin typeface="黑体" panose="02010609060101010101" pitchFamily="49" charset="-122"/>
                <a:ea typeface="黑体" panose="02010609060101010101" pitchFamily="49" charset="-122"/>
                <a:cs typeface="+mj-cs"/>
              </a:rPr>
              <a:t>软件测试的概念</a:t>
            </a:r>
            <a:endParaRPr lang="zh-CN" altLang="en-US" sz="3800" b="1" dirty="0">
              <a:solidFill>
                <a:schemeClr val="tx2"/>
              </a:solidFill>
              <a:latin typeface="黑体" panose="02010609060101010101" pitchFamily="49" charset="-122"/>
              <a:ea typeface="黑体" panose="02010609060101010101" pitchFamily="49" charset="-122"/>
              <a:cs typeface="+mj-cs"/>
            </a:endParaRPr>
          </a:p>
        </p:txBody>
      </p:sp>
      <p:sp>
        <p:nvSpPr>
          <p:cNvPr id="3" name="Rectangle 3"/>
          <p:cNvSpPr txBox="1">
            <a:spLocks noChangeArrowheads="1"/>
          </p:cNvSpPr>
          <p:nvPr/>
        </p:nvSpPr>
        <p:spPr bwMode="auto">
          <a:xfrm>
            <a:off x="566738" y="1752600"/>
            <a:ext cx="8001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5pPr>
            <a:lvl6pPr marL="2551430" indent="-398780"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6pPr>
            <a:lvl7pPr marL="3008630" indent="-398780"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7pPr>
            <a:lvl8pPr marL="3465830" indent="-398780"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8pPr>
            <a:lvl9pPr marL="3923030" indent="-398780"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9pPr>
          </a:lstStyle>
          <a:p>
            <a:pPr marL="469900" lvl="1" indent="-469900" algn="just" eaLnBrk="1" hangingPunct="1">
              <a:buFont typeface="Wingdings" panose="05000000000000000000" pitchFamily="2" charset="2"/>
              <a:buChar char="o"/>
              <a:defRPr/>
            </a:pPr>
            <a:r>
              <a:rPr lang="zh-CN" altLang="en-US" sz="3400" b="1" dirty="0" smtClean="0"/>
              <a:t>软件危机的产生</a:t>
            </a:r>
            <a:endParaRPr lang="en-US" altLang="zh-CN" sz="3400" b="1" dirty="0" smtClean="0"/>
          </a:p>
          <a:p>
            <a:pPr lvl="1" algn="just" eaLnBrk="1" hangingPunct="1">
              <a:defRPr/>
            </a:pPr>
            <a:r>
              <a:rPr lang="zh-CN" altLang="en-US" sz="3100" b="1" dirty="0" smtClean="0"/>
              <a:t>软件规模相对较小</a:t>
            </a:r>
            <a:endParaRPr lang="en-US" altLang="zh-CN" sz="3100" b="1" dirty="0" smtClean="0"/>
          </a:p>
          <a:p>
            <a:pPr lvl="1" algn="just" eaLnBrk="1" hangingPunct="1">
              <a:defRPr/>
            </a:pPr>
            <a:r>
              <a:rPr lang="zh-CN" altLang="en-US" sz="3100" b="1" dirty="0" smtClean="0"/>
              <a:t>编程作为一门技艺</a:t>
            </a:r>
            <a:endParaRPr lang="en-US" altLang="zh-CN" sz="3100" b="1" dirty="0" smtClean="0"/>
          </a:p>
          <a:p>
            <a:pPr lvl="1" algn="just" eaLnBrk="1" hangingPunct="1">
              <a:defRPr/>
            </a:pPr>
            <a:r>
              <a:rPr lang="zh-CN" altLang="en-US" sz="3100" b="1" dirty="0" smtClean="0"/>
              <a:t>缺少有效的方法与软件工具的支持</a:t>
            </a:r>
            <a:endParaRPr lang="en-US" altLang="zh-CN" sz="3100" b="1" dirty="0" smtClean="0"/>
          </a:p>
          <a:p>
            <a:pPr lvl="1" algn="just" eaLnBrk="1" hangingPunct="1">
              <a:defRPr/>
            </a:pPr>
            <a:r>
              <a:rPr lang="zh-CN" altLang="en-US" sz="3100" b="1" dirty="0" smtClean="0"/>
              <a:t>不重视软件开发的管理</a:t>
            </a:r>
            <a:endParaRPr lang="en-US" altLang="zh-CN" sz="3100" b="1" dirty="0" smtClean="0"/>
          </a:p>
          <a:p>
            <a:pPr lvl="1" algn="just" eaLnBrk="1" hangingPunct="1">
              <a:defRPr/>
            </a:pPr>
            <a:r>
              <a:rPr lang="zh-CN" altLang="en-US" sz="3100" b="1" dirty="0" smtClean="0"/>
              <a:t>软件开发后的维护工作很难进行</a:t>
            </a:r>
            <a:r>
              <a:rPr lang="zh-CN" sz="3100" b="1" dirty="0" smtClean="0"/>
              <a:t> </a:t>
            </a:r>
            <a:endParaRPr lang="zh-CN" sz="3100" b="1" dirty="0" smtClean="0"/>
          </a:p>
        </p:txBody>
      </p:sp>
    </p:spTree>
  </p:cSld>
  <p:clrMapOvr>
    <a:masterClrMapping/>
  </p:clrMapOvr>
  <p:transition>
    <p:blinds dir="ver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fld id="{44FAB312-AE8A-4E4C-8DA2-A4CD08BF6612}" type="slidenum">
              <a:rPr lang="en-US" altLang="zh-CN" sz="1200"/>
            </a:fld>
            <a:endParaRPr lang="en-US" altLang="zh-CN" sz="1200"/>
          </a:p>
        </p:txBody>
      </p:sp>
      <p:sp>
        <p:nvSpPr>
          <p:cNvPr id="11267" name="Rectangle 2"/>
          <p:cNvSpPr>
            <a:spLocks noGrp="1" noChangeArrowheads="1"/>
          </p:cNvSpPr>
          <p:nvPr>
            <p:ph type="title" idx="4294967295"/>
          </p:nvPr>
        </p:nvSpPr>
        <p:spPr/>
        <p:txBody>
          <a:bodyPr/>
          <a:lstStyle/>
          <a:p>
            <a:pPr eaLnBrk="1" hangingPunct="1"/>
            <a:r>
              <a:rPr lang="en-US" altLang="zh-CN" b="1" smtClean="0">
                <a:latin typeface="黑体" panose="02010609060101010101" pitchFamily="49" charset="-122"/>
                <a:ea typeface="黑体" panose="02010609060101010101" pitchFamily="49" charset="-122"/>
              </a:rPr>
              <a:t>1.2 </a:t>
            </a:r>
            <a:r>
              <a:rPr lang="zh-CN" b="1" smtClean="0">
                <a:latin typeface="黑体" panose="02010609060101010101" pitchFamily="49" charset="-122"/>
                <a:ea typeface="黑体" panose="02010609060101010101" pitchFamily="49" charset="-122"/>
              </a:rPr>
              <a:t>软件测试的概念</a:t>
            </a:r>
            <a:endParaRPr lang="zh-CN" b="1" smtClean="0">
              <a:latin typeface="黑体" panose="02010609060101010101" pitchFamily="49" charset="-122"/>
              <a:ea typeface="黑体" panose="02010609060101010101" pitchFamily="49" charset="-122"/>
            </a:endParaRPr>
          </a:p>
        </p:txBody>
      </p:sp>
      <p:sp>
        <p:nvSpPr>
          <p:cNvPr id="11268" name="Rectangle 3"/>
          <p:cNvSpPr>
            <a:spLocks noGrp="1" noChangeArrowheads="1"/>
          </p:cNvSpPr>
          <p:nvPr>
            <p:ph type="body" idx="4294967295"/>
          </p:nvPr>
        </p:nvSpPr>
        <p:spPr/>
        <p:txBody>
          <a:bodyPr/>
          <a:lstStyle/>
          <a:p>
            <a:pPr algn="just" eaLnBrk="1" hangingPunct="1"/>
            <a:r>
              <a:rPr lang="zh-CN" sz="3400" b="1" smtClean="0"/>
              <a:t>软件测试的定义</a:t>
            </a:r>
            <a:r>
              <a:rPr lang="en-US" altLang="zh-CN" sz="3400" b="1" smtClean="0">
                <a:latin typeface="Arial" panose="020B0604020202020204" pitchFamily="34" charset="0"/>
              </a:rPr>
              <a:t>——</a:t>
            </a:r>
            <a:r>
              <a:rPr lang="en-US" altLang="zh-CN" sz="3400" b="1" smtClean="0"/>
              <a:t>IEEE1983</a:t>
            </a:r>
            <a:endParaRPr lang="en-US" altLang="zh-CN" sz="3400" b="1" smtClean="0"/>
          </a:p>
          <a:p>
            <a:pPr lvl="1" algn="just" eaLnBrk="1" hangingPunct="1"/>
            <a:r>
              <a:rPr lang="zh-CN" sz="2945" b="1" smtClean="0">
                <a:sym typeface="+mn-ea"/>
              </a:rPr>
              <a:t>是使用人工和自动手段来运行或测试某个系统的过程，目的在于检验其是否满足规定的需要或是弄清楚预期结果与实际结果之间的差别</a:t>
            </a:r>
            <a:endParaRPr lang="zh-CN" altLang="zh-CN" sz="3400" b="1" smtClean="0"/>
          </a:p>
          <a:p>
            <a:pPr algn="just" eaLnBrk="1" hangingPunct="1"/>
            <a:r>
              <a:rPr lang="zh-CN" altLang="en-US" sz="2800" b="1" smtClean="0">
                <a:sym typeface="+mn-ea"/>
              </a:rPr>
              <a:t>统计表明，在典型的软件开发项目中，软件测试的工作量往往占软件开发工作量的</a:t>
            </a:r>
            <a:r>
              <a:rPr lang="en-US" altLang="zh-CN" sz="2800" b="1" smtClean="0">
                <a:sym typeface="+mn-ea"/>
              </a:rPr>
              <a:t>40%</a:t>
            </a:r>
            <a:r>
              <a:rPr lang="zh-CN" altLang="en-US" sz="2800" b="1" smtClean="0">
                <a:sym typeface="+mn-ea"/>
              </a:rPr>
              <a:t>，用在测试上的开销占软件开发的总成本的</a:t>
            </a:r>
            <a:r>
              <a:rPr lang="en-US" altLang="zh-CN" sz="2800" b="1" smtClean="0">
                <a:sym typeface="+mn-ea"/>
              </a:rPr>
              <a:t>30%~50%</a:t>
            </a:r>
            <a:endParaRPr lang="en-US" altLang="zh-CN" sz="2800" b="1" smtClean="0"/>
          </a:p>
          <a:p>
            <a:pPr lvl="1" eaLnBrk="1" hangingPunct="1"/>
            <a:endParaRPr lang="en-US" altLang="zh-CN" sz="3100" b="1" smtClean="0"/>
          </a:p>
          <a:p>
            <a:pPr lvl="1" eaLnBrk="1" hangingPunct="1"/>
            <a:endParaRPr lang="zh-CN" altLang="zh-CN" sz="3100" b="1" smtClean="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268">
                                            <p:txEl>
                                              <p:pRg st="2" end="2"/>
                                            </p:txEl>
                                          </p:spTgt>
                                        </p:tgtEl>
                                        <p:attrNameLst>
                                          <p:attrName>style.visibility</p:attrName>
                                        </p:attrNameLst>
                                      </p:cBhvr>
                                      <p:to>
                                        <p:strVal val="visible"/>
                                      </p:to>
                                    </p:set>
                                    <p:anim calcmode="lin" valueType="num">
                                      <p:cBhvr additive="base">
                                        <p:cTn id="7" dur="500" fill="hold"/>
                                        <p:tgtEl>
                                          <p:spTgt spid="11268">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268">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fld id="{32EF927A-6687-43F9-89DD-B7D0CFDCD1EA}" type="slidenum">
              <a:rPr lang="en-US" altLang="zh-CN" sz="1200"/>
            </a:fld>
            <a:endParaRPr lang="en-US" altLang="zh-CN" sz="1200"/>
          </a:p>
        </p:txBody>
      </p:sp>
      <p:sp>
        <p:nvSpPr>
          <p:cNvPr id="13315" name="Rectangle 2"/>
          <p:cNvSpPr>
            <a:spLocks noGrp="1" noChangeArrowheads="1"/>
          </p:cNvSpPr>
          <p:nvPr>
            <p:ph type="title" idx="4294967295"/>
          </p:nvPr>
        </p:nvSpPr>
        <p:spPr/>
        <p:txBody>
          <a:bodyPr/>
          <a:lstStyle/>
          <a:p>
            <a:pPr eaLnBrk="1" hangingPunct="1"/>
            <a:r>
              <a:rPr lang="en-US" altLang="zh-CN" b="1" smtClean="0">
                <a:latin typeface="黑体" panose="02010609060101010101" pitchFamily="49" charset="-122"/>
                <a:ea typeface="黑体" panose="02010609060101010101" pitchFamily="49" charset="-122"/>
              </a:rPr>
              <a:t>1.2 </a:t>
            </a:r>
            <a:r>
              <a:rPr lang="zh-CN" b="1" smtClean="0">
                <a:latin typeface="黑体" panose="02010609060101010101" pitchFamily="49" charset="-122"/>
                <a:ea typeface="黑体" panose="02010609060101010101" pitchFamily="49" charset="-122"/>
              </a:rPr>
              <a:t>软件测试的概念</a:t>
            </a:r>
            <a:endParaRPr lang="zh-CN" b="1" smtClean="0">
              <a:latin typeface="黑体" panose="02010609060101010101" pitchFamily="49" charset="-122"/>
              <a:ea typeface="黑体" panose="02010609060101010101" pitchFamily="49" charset="-122"/>
            </a:endParaRPr>
          </a:p>
        </p:txBody>
      </p:sp>
      <p:sp>
        <p:nvSpPr>
          <p:cNvPr id="13316" name="Rectangle 3"/>
          <p:cNvSpPr>
            <a:spLocks noGrp="1" noChangeArrowheads="1"/>
          </p:cNvSpPr>
          <p:nvPr>
            <p:ph type="body" idx="4294967295"/>
          </p:nvPr>
        </p:nvSpPr>
        <p:spPr/>
        <p:txBody>
          <a:bodyPr/>
          <a:lstStyle/>
          <a:p>
            <a:pPr algn="just" eaLnBrk="1" hangingPunct="1"/>
            <a:r>
              <a:rPr lang="zh-CN" sz="3400" b="1" smtClean="0"/>
              <a:t>软件测试的定义体现了测试工作的核心与实质</a:t>
            </a:r>
            <a:endParaRPr lang="zh-CN" sz="3400" b="1" smtClean="0"/>
          </a:p>
          <a:p>
            <a:pPr lvl="1" algn="just" eaLnBrk="1" hangingPunct="1"/>
            <a:r>
              <a:rPr lang="zh-CN" b="1" smtClean="0">
                <a:hlinkClick r:id="rId1" action="ppaction://hlinksldjump"/>
              </a:rPr>
              <a:t>软件测试的根本目的是</a:t>
            </a:r>
            <a:r>
              <a:rPr lang="zh-CN" b="1" smtClean="0">
                <a:solidFill>
                  <a:srgbClr val="FF0000"/>
                </a:solidFill>
                <a:hlinkClick r:id="rId1" action="ppaction://hlinksldjump"/>
              </a:rPr>
              <a:t>确保软件满足用户需求</a:t>
            </a:r>
            <a:endParaRPr lang="zh-CN" b="1" smtClean="0">
              <a:solidFill>
                <a:srgbClr val="FF0000"/>
              </a:solidFill>
            </a:endParaRPr>
          </a:p>
          <a:p>
            <a:pPr lvl="1" algn="just" eaLnBrk="1" hangingPunct="1"/>
            <a:r>
              <a:rPr lang="zh-CN" b="1" smtClean="0"/>
              <a:t>软件测试的目的是要衡量软件产品是否符合预期</a:t>
            </a:r>
            <a:endParaRPr lang="zh-CN" b="1" smtClean="0"/>
          </a:p>
          <a:p>
            <a:pPr lvl="1" algn="just" eaLnBrk="1" hangingPunct="1"/>
            <a:r>
              <a:rPr lang="zh-CN" b="1" smtClean="0">
                <a:hlinkClick r:id="rId2" action="ppaction://hlinksldjump"/>
              </a:rPr>
              <a:t>软件测试是一个持续进行的过程</a:t>
            </a:r>
            <a:endParaRPr lang="zh-CN" b="1" smtClean="0"/>
          </a:p>
          <a:p>
            <a:pPr lvl="1" algn="just" eaLnBrk="1" hangingPunct="1"/>
            <a:r>
              <a:rPr lang="zh-CN" b="1" smtClean="0"/>
              <a:t>测试既需要动态执行也需要静态检查</a:t>
            </a:r>
            <a:endParaRPr lang="zh-CN" b="1" smtClean="0"/>
          </a:p>
          <a:p>
            <a:pPr lvl="1" algn="just" eaLnBrk="1" hangingPunct="1"/>
            <a:r>
              <a:rPr lang="zh-CN" b="1" smtClean="0"/>
              <a:t>测试不仅需要手工执行还需要自动执行</a:t>
            </a:r>
            <a:endParaRPr lang="zh-CN" b="1" smtClean="0"/>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灯片编号占位符 6"/>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fld id="{1A486BF5-1D3E-4E7E-9ECA-CDBE7A70E6F6}" type="slidenum">
              <a:rPr lang="en-US" altLang="zh-CN" sz="1200"/>
            </a:fld>
            <a:endParaRPr lang="en-US" altLang="zh-CN" sz="1200"/>
          </a:p>
        </p:txBody>
      </p:sp>
      <p:sp>
        <p:nvSpPr>
          <p:cNvPr id="14339" name="Rectangle 2"/>
          <p:cNvSpPr>
            <a:spLocks noGrp="1" noChangeArrowheads="1"/>
          </p:cNvSpPr>
          <p:nvPr>
            <p:ph type="title" idx="4294967295"/>
          </p:nvPr>
        </p:nvSpPr>
        <p:spPr/>
        <p:txBody>
          <a:bodyPr/>
          <a:lstStyle/>
          <a:p>
            <a:pPr eaLnBrk="1" hangingPunct="1"/>
            <a:r>
              <a:rPr lang="en-US" altLang="zh-CN" b="1" smtClean="0">
                <a:latin typeface="黑体" panose="02010609060101010101" pitchFamily="49" charset="-122"/>
                <a:ea typeface="黑体" panose="02010609060101010101" pitchFamily="49" charset="-122"/>
              </a:rPr>
              <a:t>1.2 </a:t>
            </a:r>
            <a:r>
              <a:rPr lang="zh-CN" b="1" smtClean="0">
                <a:latin typeface="黑体" panose="02010609060101010101" pitchFamily="49" charset="-122"/>
                <a:ea typeface="黑体" panose="02010609060101010101" pitchFamily="49" charset="-122"/>
              </a:rPr>
              <a:t>软件测试的概念</a:t>
            </a:r>
            <a:endParaRPr lang="zh-CN" b="1" smtClean="0">
              <a:latin typeface="黑体" panose="02010609060101010101" pitchFamily="49" charset="-122"/>
              <a:ea typeface="黑体" panose="02010609060101010101" pitchFamily="49" charset="-122"/>
            </a:endParaRPr>
          </a:p>
        </p:txBody>
      </p:sp>
      <p:sp>
        <p:nvSpPr>
          <p:cNvPr id="14340" name="Rectangle 3"/>
          <p:cNvSpPr>
            <a:spLocks noGrp="1" noChangeArrowheads="1"/>
          </p:cNvSpPr>
          <p:nvPr>
            <p:ph type="body" sz="half" idx="4294967295"/>
          </p:nvPr>
        </p:nvSpPr>
        <p:spPr>
          <a:xfrm>
            <a:off x="566738" y="1752600"/>
            <a:ext cx="7966075" cy="4267200"/>
          </a:xfrm>
        </p:spPr>
        <p:txBody>
          <a:bodyPr/>
          <a:lstStyle/>
          <a:p>
            <a:pPr algn="just" eaLnBrk="1" hangingPunct="1"/>
            <a:r>
              <a:rPr lang="zh-CN" b="1" smtClean="0"/>
              <a:t>软件测试的根本目的是确保软件满足用户需求</a:t>
            </a:r>
            <a:endParaRPr lang="zh-CN" b="1" smtClean="0"/>
          </a:p>
        </p:txBody>
      </p:sp>
      <p:graphicFrame>
        <p:nvGraphicFramePr>
          <p:cNvPr id="14342" name="Object 5"/>
          <p:cNvGraphicFramePr>
            <a:graphicFrameLocks noGrp="1" noChangeAspect="1"/>
          </p:cNvGraphicFramePr>
          <p:nvPr>
            <p:ph sz="half" idx="4294967295"/>
          </p:nvPr>
        </p:nvGraphicFramePr>
        <p:xfrm>
          <a:off x="1643380" y="2349500"/>
          <a:ext cx="6363335" cy="4404995"/>
        </p:xfrm>
        <a:graphic>
          <a:graphicData uri="http://schemas.openxmlformats.org/presentationml/2006/ole">
            <mc:AlternateContent xmlns:mc="http://schemas.openxmlformats.org/markup-compatibility/2006">
              <mc:Choice xmlns:v="urn:schemas-microsoft-com:vml" Requires="v">
                <p:oleObj spid="_x0000_s14355" name="" r:id="rId1" imgW="3227070" imgH="2348865" progId="Visio.Drawing.11">
                  <p:embed/>
                </p:oleObj>
              </mc:Choice>
              <mc:Fallback>
                <p:oleObj name="" r:id="rId1" imgW="3227070" imgH="2348865" progId="Visio.Drawing.11">
                  <p:embed/>
                  <p:pic>
                    <p:nvPicPr>
                      <p:cNvPr id="0" name="Object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43380" y="2349500"/>
                        <a:ext cx="6363335" cy="4404995"/>
                      </a:xfrm>
                      <a:prstGeom prst="rect">
                        <a:avLst/>
                      </a:prstGeom>
                      <a:solidFill>
                        <a:schemeClr val="bg1"/>
                      </a:solid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fld id="{1F728A61-0C62-4543-8FF6-FE1D8AD7D422}" type="slidenum">
              <a:rPr lang="en-US" altLang="zh-CN" sz="1200"/>
            </a:fld>
            <a:endParaRPr lang="en-US" altLang="zh-CN" sz="1200"/>
          </a:p>
        </p:txBody>
      </p:sp>
      <p:sp>
        <p:nvSpPr>
          <p:cNvPr id="15363" name="Rectangle 2"/>
          <p:cNvSpPr>
            <a:spLocks noGrp="1" noChangeArrowheads="1"/>
          </p:cNvSpPr>
          <p:nvPr>
            <p:ph type="title" idx="4294967295"/>
          </p:nvPr>
        </p:nvSpPr>
        <p:spPr/>
        <p:txBody>
          <a:bodyPr/>
          <a:lstStyle/>
          <a:p>
            <a:pPr eaLnBrk="1" hangingPunct="1"/>
            <a:r>
              <a:rPr lang="en-US" altLang="zh-CN" b="1" smtClean="0">
                <a:latin typeface="黑体" panose="02010609060101010101" pitchFamily="49" charset="-122"/>
                <a:ea typeface="黑体" panose="02010609060101010101" pitchFamily="49" charset="-122"/>
              </a:rPr>
              <a:t>1.2 </a:t>
            </a:r>
            <a:r>
              <a:rPr lang="zh-CN" b="1" smtClean="0">
                <a:latin typeface="黑体" panose="02010609060101010101" pitchFamily="49" charset="-122"/>
                <a:ea typeface="黑体" panose="02010609060101010101" pitchFamily="49" charset="-122"/>
              </a:rPr>
              <a:t>软件测试的概念</a:t>
            </a:r>
            <a:endParaRPr lang="zh-CN" b="1" smtClean="0">
              <a:latin typeface="黑体" panose="02010609060101010101" pitchFamily="49" charset="-122"/>
              <a:ea typeface="黑体" panose="02010609060101010101" pitchFamily="49" charset="-122"/>
            </a:endParaRPr>
          </a:p>
        </p:txBody>
      </p:sp>
      <p:sp>
        <p:nvSpPr>
          <p:cNvPr id="15364" name="Rectangle 3"/>
          <p:cNvSpPr>
            <a:spLocks noGrp="1" noChangeArrowheads="1"/>
          </p:cNvSpPr>
          <p:nvPr>
            <p:ph type="body" idx="4294967295"/>
          </p:nvPr>
        </p:nvSpPr>
        <p:spPr>
          <a:xfrm>
            <a:off x="567055" y="1752600"/>
            <a:ext cx="6834505" cy="752475"/>
          </a:xfrm>
        </p:spPr>
        <p:txBody>
          <a:bodyPr/>
          <a:lstStyle/>
          <a:p>
            <a:pPr algn="just" eaLnBrk="1" hangingPunct="1"/>
            <a:r>
              <a:rPr lang="zh-CN" b="1" smtClean="0"/>
              <a:t>软件测试是一个持续进行的过程</a:t>
            </a:r>
            <a:endParaRPr lang="zh-CN" b="1" smtClean="0"/>
          </a:p>
        </p:txBody>
      </p:sp>
      <p:sp>
        <p:nvSpPr>
          <p:cNvPr id="15366" name="Rectangle 6"/>
          <p:cNvSpPr>
            <a:spLocks noChangeArrowheads="1"/>
          </p:cNvSpPr>
          <p:nvPr/>
        </p:nvSpPr>
        <p:spPr bwMode="auto">
          <a:xfrm>
            <a:off x="0" y="5238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zh-CN"/>
          </a:p>
        </p:txBody>
      </p:sp>
      <p:sp>
        <p:nvSpPr>
          <p:cNvPr id="2" name="Rectangle 3"/>
          <p:cNvSpPr>
            <a:spLocks noGrp="1" noChangeArrowheads="1"/>
          </p:cNvSpPr>
          <p:nvPr/>
        </p:nvSpPr>
        <p:spPr>
          <a:xfrm>
            <a:off x="566738" y="2254885"/>
            <a:ext cx="8001000" cy="4267200"/>
          </a:xfrm>
          <a:prstGeom prst="rect">
            <a:avLst/>
          </a:prstGeom>
          <a:noFill/>
          <a:ln>
            <a:noFill/>
          </a:ln>
        </p:spPr>
        <p:txBody>
          <a:bodyPr vert="horz" wrap="square" lIns="91440" tIns="45720" rIns="91440" bIns="45720" numCol="1" anchor="t" anchorCtr="0" compatLnSpc="1"/>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5pPr>
            <a:lvl6pPr marL="2551430" indent="-398780"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6pPr>
            <a:lvl7pPr marL="3008630" indent="-398780"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7pPr>
            <a:lvl8pPr marL="3465830" indent="-398780"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8pPr>
            <a:lvl9pPr marL="3923030" indent="-398780"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9pPr>
          </a:lstStyle>
          <a:p>
            <a:pPr eaLnBrk="1" hangingPunct="1"/>
            <a:r>
              <a:rPr lang="zh-CN" b="1" smtClean="0"/>
              <a:t>软件测试</a:t>
            </a:r>
            <a:r>
              <a:rPr lang="zh-CN" altLang="en-US" b="1" smtClean="0"/>
              <a:t>工作</a:t>
            </a:r>
            <a:r>
              <a:rPr lang="zh-CN" b="1" smtClean="0"/>
              <a:t>的</a:t>
            </a:r>
            <a:r>
              <a:rPr lang="zh-CN" altLang="en-US" b="1" smtClean="0"/>
              <a:t>基本流程</a:t>
            </a:r>
            <a:endParaRPr lang="en-US" altLang="zh-CN" b="1" smtClean="0"/>
          </a:p>
          <a:p>
            <a:pPr lvl="1" eaLnBrk="1" hangingPunct="1"/>
            <a:r>
              <a:rPr lang="zh-CN" altLang="en-US" b="1" smtClean="0"/>
              <a:t>拟定测试计划</a:t>
            </a:r>
            <a:endParaRPr lang="en-US" altLang="zh-CN" b="1" smtClean="0"/>
          </a:p>
          <a:p>
            <a:pPr lvl="1" eaLnBrk="1" hangingPunct="1"/>
            <a:r>
              <a:rPr lang="zh-CN" altLang="en-US" b="1" smtClean="0"/>
              <a:t>设计和生成测试用例</a:t>
            </a:r>
            <a:endParaRPr lang="en-US" altLang="zh-CN" b="1" smtClean="0"/>
          </a:p>
          <a:p>
            <a:pPr lvl="1" eaLnBrk="1" hangingPunct="1"/>
            <a:r>
              <a:rPr lang="zh-CN" altLang="en-US" b="1" smtClean="0"/>
              <a:t>搭建测试环境</a:t>
            </a:r>
            <a:endParaRPr lang="en-US" altLang="zh-CN" b="1" smtClean="0"/>
          </a:p>
          <a:p>
            <a:pPr lvl="1" eaLnBrk="1" hangingPunct="1"/>
            <a:r>
              <a:rPr lang="zh-CN" altLang="en-US" b="1" smtClean="0"/>
              <a:t>实施测试（提交缺陷报告）</a:t>
            </a:r>
            <a:endParaRPr lang="en-US" altLang="zh-CN" b="1" smtClean="0"/>
          </a:p>
          <a:p>
            <a:pPr lvl="1" eaLnBrk="1" hangingPunct="1"/>
            <a:r>
              <a:rPr lang="zh-CN" altLang="en-US" b="1" smtClean="0"/>
              <a:t>测试评估和总结</a:t>
            </a:r>
            <a:endParaRPr lang="zh-CN" b="1" smtClean="0"/>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242"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fld id="{C023282C-C0E5-4CDA-834A-D7E74733100A}" type="slidenum">
              <a:rPr lang="en-US" altLang="zh-CN" sz="1200"/>
            </a:fld>
            <a:endParaRPr lang="en-US" altLang="zh-CN" sz="1200"/>
          </a:p>
        </p:txBody>
      </p:sp>
      <p:sp>
        <p:nvSpPr>
          <p:cNvPr id="10243" name="Rectangle 2"/>
          <p:cNvSpPr>
            <a:spLocks noGrp="1" noChangeArrowheads="1"/>
          </p:cNvSpPr>
          <p:nvPr>
            <p:ph type="title" idx="4294967295"/>
          </p:nvPr>
        </p:nvSpPr>
        <p:spPr/>
        <p:txBody>
          <a:bodyPr/>
          <a:lstStyle/>
          <a:p>
            <a:pPr eaLnBrk="1" hangingPunct="1"/>
            <a:r>
              <a:rPr lang="en-US" altLang="zh-CN" b="1" smtClean="0">
                <a:latin typeface="黑体" panose="02010609060101010101" pitchFamily="49" charset="-122"/>
                <a:ea typeface="黑体" panose="02010609060101010101" pitchFamily="49" charset="-122"/>
              </a:rPr>
              <a:t>1.2 </a:t>
            </a:r>
            <a:r>
              <a:rPr lang="zh-CN" b="1" smtClean="0">
                <a:latin typeface="黑体" panose="02010609060101010101" pitchFamily="49" charset="-122"/>
                <a:ea typeface="黑体" panose="02010609060101010101" pitchFamily="49" charset="-122"/>
              </a:rPr>
              <a:t>软件测试的概念</a:t>
            </a:r>
            <a:endParaRPr lang="zh-CN" b="1" smtClean="0">
              <a:latin typeface="黑体" panose="02010609060101010101" pitchFamily="49" charset="-122"/>
              <a:ea typeface="黑体" panose="02010609060101010101" pitchFamily="49" charset="-122"/>
            </a:endParaRPr>
          </a:p>
        </p:txBody>
      </p:sp>
      <p:sp>
        <p:nvSpPr>
          <p:cNvPr id="10244" name="Rectangle 3"/>
          <p:cNvSpPr>
            <a:spLocks noGrp="1" noChangeArrowheads="1"/>
          </p:cNvSpPr>
          <p:nvPr>
            <p:ph type="body" idx="4294967295"/>
          </p:nvPr>
        </p:nvSpPr>
        <p:spPr>
          <a:xfrm>
            <a:off x="323850" y="1773555"/>
            <a:ext cx="8573135" cy="4267200"/>
          </a:xfrm>
        </p:spPr>
        <p:txBody>
          <a:bodyPr/>
          <a:lstStyle/>
          <a:p>
            <a:pPr>
              <a:defRPr/>
            </a:pPr>
            <a:r>
              <a:rPr lang="zh-CN" sz="3400" b="1" dirty="0" smtClean="0"/>
              <a:t>软件测试的定义</a:t>
            </a:r>
            <a:r>
              <a:rPr lang="en-US" altLang="zh-CN" sz="3400" b="1" dirty="0" smtClean="0">
                <a:latin typeface="Arial" panose="020B0604020202020204" pitchFamily="34" charset="0"/>
              </a:rPr>
              <a:t>——</a:t>
            </a:r>
            <a:r>
              <a:rPr lang="en-US" altLang="zh-CN" sz="3400" b="1" dirty="0" smtClean="0"/>
              <a:t>IEEE1983</a:t>
            </a:r>
            <a:endParaRPr lang="zh-CN" altLang="en-US" sz="3600" dirty="0" smtClean="0"/>
          </a:p>
          <a:p>
            <a:pPr marL="0" indent="0">
              <a:buFont typeface="Wingdings" panose="05000000000000000000" pitchFamily="2" charset="2"/>
              <a:buNone/>
              <a:defRPr/>
            </a:pPr>
            <a:r>
              <a:rPr lang="en-US" altLang="zh-CN" sz="2800" dirty="0" smtClean="0"/>
              <a:t>The process of running or testing the system manually or automatically by using </a:t>
            </a:r>
            <a:r>
              <a:rPr lang="en-US" altLang="zh-CN" sz="2800" dirty="0" err="1" smtClean="0"/>
              <a:t>tools,inorder</a:t>
            </a:r>
            <a:r>
              <a:rPr lang="en-US" altLang="zh-CN" sz="2800" dirty="0" smtClean="0"/>
              <a:t> to </a:t>
            </a:r>
            <a:r>
              <a:rPr lang="en-US" altLang="zh-CN" sz="2800" dirty="0" smtClean="0">
                <a:solidFill>
                  <a:srgbClr val="FF0000"/>
                </a:solidFill>
              </a:rPr>
              <a:t>verify whether it </a:t>
            </a:r>
            <a:r>
              <a:rPr lang="en-US" altLang="zh-CN" sz="2800" dirty="0" err="1" smtClean="0">
                <a:solidFill>
                  <a:srgbClr val="FF0000"/>
                </a:solidFill>
              </a:rPr>
              <a:t>satisfie</a:t>
            </a:r>
            <a:r>
              <a:rPr lang="en-US" altLang="zh-CN" sz="2800" dirty="0" smtClean="0">
                <a:solidFill>
                  <a:srgbClr val="FF0000"/>
                </a:solidFill>
              </a:rPr>
              <a:t> the requirements </a:t>
            </a:r>
            <a:r>
              <a:rPr lang="en-US" altLang="zh-CN" sz="2800" dirty="0" smtClean="0"/>
              <a:t>or to make clear the differences between the actual outcome and the expected out come.</a:t>
            </a:r>
            <a:endParaRPr lang="en-US" altLang="zh-CN" sz="2800" dirty="0" smtClean="0"/>
          </a:p>
          <a:p>
            <a:pPr>
              <a:buFont typeface="Wingdings" panose="05000000000000000000" pitchFamily="2" charset="2"/>
              <a:buChar char="n"/>
              <a:defRPr/>
            </a:pPr>
            <a:r>
              <a:rPr lang="zh-CN" altLang="en-US" sz="2400" dirty="0" smtClean="0"/>
              <a:t>软件测试</a:t>
            </a:r>
            <a:r>
              <a:rPr lang="zh-CN" altLang="en-US" sz="2400" dirty="0"/>
              <a:t>的首要</a:t>
            </a:r>
            <a:r>
              <a:rPr lang="zh-CN" altLang="en-US" sz="2400" dirty="0">
                <a:solidFill>
                  <a:srgbClr val="FF0000"/>
                </a:solidFill>
              </a:rPr>
              <a:t>目的不是要发现缺陷，而是要确保被测系统满足需求</a:t>
            </a:r>
            <a:r>
              <a:rPr lang="zh-CN" altLang="en-US" sz="2400" dirty="0"/>
              <a:t>。 </a:t>
            </a:r>
            <a:endParaRPr lang="zh-CN" altLang="en-US" sz="2400" dirty="0"/>
          </a:p>
          <a:p>
            <a:pPr marL="0" indent="0" algn="just" eaLnBrk="1" hangingPunct="1">
              <a:buFont typeface="Wingdings" panose="05000000000000000000" pitchFamily="2" charset="2"/>
              <a:buNone/>
              <a:defRPr/>
            </a:pPr>
            <a:endParaRPr lang="en-US" altLang="zh-CN" sz="3400" b="1" dirty="0" smtClean="0"/>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程序员与测试狮.mp4">
            <a:hlinkClick r:id="" action="ppaction://media"/>
          </p:cNvPr>
          <p:cNvPicPr>
            <a:picLocks noRot="1" noChangeAspect="1"/>
          </p:cNvPicPr>
          <p:nvPr>
            <a:videoFile r:link="rId1"/>
            <p:extLst>
              <p:ext uri="{DAA4B4D4-6D71-4841-9C94-3DE7FCFB9230}">
                <p14:media xmlns:p14="http://schemas.microsoft.com/office/powerpoint/2010/main" r:link="rId2"/>
              </p:ext>
            </p:extLst>
          </p:nvPr>
        </p:nvPicPr>
        <p:blipFill>
          <a:blip r:embed="rId3"/>
          <a:stretch>
            <a:fillRect/>
          </a:stretch>
        </p:blipFill>
        <p:spPr>
          <a:xfrm>
            <a:off x="1187624" y="1772816"/>
            <a:ext cx="6048672" cy="4536504"/>
          </a:xfrm>
          <a:prstGeom prst="rect">
            <a:avLst/>
          </a:prstGeom>
        </p:spPr>
      </p:pic>
      <p:sp>
        <p:nvSpPr>
          <p:cNvPr id="4" name="Rectangle 2"/>
          <p:cNvSpPr txBox="1">
            <a:spLocks noChangeArrowheads="1"/>
          </p:cNvSpPr>
          <p:nvPr/>
        </p:nvSpPr>
        <p:spPr bwMode="auto">
          <a:xfrm>
            <a:off x="574675" y="304800"/>
            <a:ext cx="8001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2pPr>
            <a:lvl3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3pPr>
            <a:lvl4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4pPr>
            <a:lvl5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5pPr>
            <a:lvl6pPr marL="457200"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6pPr>
            <a:lvl7pPr marL="914400"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7pPr>
            <a:lvl8pPr marL="1371600"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8pPr>
            <a:lvl9pPr marL="1828800"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9pPr>
          </a:lstStyle>
          <a:p>
            <a:pPr eaLnBrk="1" hangingPunct="1"/>
            <a:r>
              <a:rPr lang="en-US" altLang="zh-CN" b="1" smtClean="0">
                <a:latin typeface="黑体" panose="02010609060101010101" pitchFamily="49" charset="-122"/>
                <a:ea typeface="黑体" panose="02010609060101010101" pitchFamily="49" charset="-122"/>
              </a:rPr>
              <a:t>1.2 </a:t>
            </a:r>
            <a:r>
              <a:rPr lang="zh-CN" b="1" smtClean="0">
                <a:latin typeface="黑体" panose="02010609060101010101" pitchFamily="49" charset="-122"/>
                <a:ea typeface="黑体" panose="02010609060101010101" pitchFamily="49" charset="-122"/>
              </a:rPr>
              <a:t>软件测试的概念</a:t>
            </a:r>
            <a:endParaRPr lang="zh-CN" b="1" dirty="0" smtClean="0">
              <a:latin typeface="黑体" panose="02010609060101010101" pitchFamily="49" charset="-122"/>
              <a:ea typeface="黑体" panose="02010609060101010101" pitchFamily="49" charset="-122"/>
            </a:endParaRPr>
          </a:p>
        </p:txBody>
      </p:sp>
    </p:spTree>
  </p:cSld>
  <p:clrMapOvr>
    <a:masterClrMapping/>
  </p:clrMapOvr>
  <p:transition>
    <p:blinds dir="vert"/>
  </p:transition>
  <p:timing>
    <p:tnLst>
      <p:par>
        <p:cTn id="1" dur="indefinite" restart="never" nodeType="tmRoot">
          <p:childTnLst>
            <p:seq concurrent="1" nextAc="seek">
              <p:cTn id="2" restart="whenNotActive" fill="hold" evtFilter="cancelBubble" nodeType="interactiveSeq">
                <p:stCondLst>
                  <p:cond evt="onClick" delay="0">
                    <p:tgtEl>
                      <p:spTgt spid="2"/>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2"/>
                                        </p:tgtEl>
                                      </p:cBhvr>
                                    </p:cmd>
                                  </p:childTnLst>
                                </p:cTn>
                              </p:par>
                            </p:childTnLst>
                          </p:cTn>
                        </p:par>
                      </p:childTnLst>
                    </p:cTn>
                  </p:par>
                </p:childTnLst>
              </p:cTn>
              <p:nextCondLst>
                <p:cond evt="onClick" delay="0">
                  <p:tgtEl>
                    <p:spTgt spid="2"/>
                  </p:tgtEl>
                </p:cond>
              </p:nextCondLst>
            </p:seq>
            <p:video>
              <p:cMediaNode vol="80000">
                <p:cTn id="7" fill="hold" display="0">
                  <p:stCondLst>
                    <p:cond delay="indefinite"/>
                  </p:stCondLst>
                </p:cTn>
                <p:tgtEl>
                  <p:spTgt spid="2"/>
                </p:tgtEl>
              </p:cMediaNode>
            </p:video>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386"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fld id="{F0C54546-6F5A-4452-ACE1-B152667F5D47}" type="slidenum">
              <a:rPr lang="en-US" altLang="zh-CN" sz="1200"/>
            </a:fld>
            <a:endParaRPr lang="en-US" altLang="zh-CN" sz="1200"/>
          </a:p>
        </p:txBody>
      </p:sp>
      <p:sp>
        <p:nvSpPr>
          <p:cNvPr id="16387" name="Rectangle 2"/>
          <p:cNvSpPr>
            <a:spLocks noGrp="1" noChangeArrowheads="1"/>
          </p:cNvSpPr>
          <p:nvPr>
            <p:ph type="title" idx="4294967295"/>
          </p:nvPr>
        </p:nvSpPr>
        <p:spPr/>
        <p:txBody>
          <a:bodyPr/>
          <a:lstStyle/>
          <a:p>
            <a:pPr eaLnBrk="1" hangingPunct="1"/>
            <a:r>
              <a:rPr lang="en-US" altLang="zh-CN" b="1" smtClean="0">
                <a:latin typeface="黑体" panose="02010609060101010101" pitchFamily="49" charset="-122"/>
                <a:ea typeface="黑体" panose="02010609060101010101" pitchFamily="49" charset="-122"/>
              </a:rPr>
              <a:t>1.2 </a:t>
            </a:r>
            <a:r>
              <a:rPr lang="zh-CN" b="1" smtClean="0">
                <a:latin typeface="黑体" panose="02010609060101010101" pitchFamily="49" charset="-122"/>
                <a:ea typeface="黑体" panose="02010609060101010101" pitchFamily="49" charset="-122"/>
              </a:rPr>
              <a:t>软件测试的概念</a:t>
            </a:r>
            <a:endParaRPr lang="zh-CN" b="1" smtClean="0">
              <a:latin typeface="黑体" panose="02010609060101010101" pitchFamily="49" charset="-122"/>
              <a:ea typeface="黑体" panose="02010609060101010101" pitchFamily="49" charset="-122"/>
            </a:endParaRPr>
          </a:p>
        </p:txBody>
      </p:sp>
      <p:sp>
        <p:nvSpPr>
          <p:cNvPr id="16388" name="Rectangle 3"/>
          <p:cNvSpPr>
            <a:spLocks noGrp="1" noChangeArrowheads="1"/>
          </p:cNvSpPr>
          <p:nvPr>
            <p:ph type="body" idx="4294967295"/>
          </p:nvPr>
        </p:nvSpPr>
        <p:spPr/>
        <p:txBody>
          <a:bodyPr/>
          <a:lstStyle/>
          <a:p>
            <a:pPr eaLnBrk="1" hangingPunct="1">
              <a:lnSpc>
                <a:spcPct val="80000"/>
              </a:lnSpc>
            </a:pPr>
            <a:r>
              <a:rPr lang="zh-CN" sz="3400" b="1" smtClean="0"/>
              <a:t>软件测试需要解决如下问题：</a:t>
            </a:r>
            <a:endParaRPr lang="zh-CN" sz="3400" b="1" smtClean="0"/>
          </a:p>
          <a:p>
            <a:pPr lvl="1" eaLnBrk="1" hangingPunct="1">
              <a:lnSpc>
                <a:spcPct val="80000"/>
              </a:lnSpc>
            </a:pPr>
            <a:r>
              <a:rPr lang="zh-CN" b="1" smtClean="0"/>
              <a:t>围绕用户需求：如何有效获取用户需求，如何准确理解和表达用户需求，如何保证用户需求的稳定性</a:t>
            </a:r>
            <a:endParaRPr lang="zh-CN" b="1" smtClean="0"/>
          </a:p>
          <a:p>
            <a:pPr lvl="1" eaLnBrk="1" hangingPunct="1">
              <a:lnSpc>
                <a:spcPct val="80000"/>
              </a:lnSpc>
            </a:pPr>
            <a:r>
              <a:rPr lang="zh-CN" b="1" smtClean="0"/>
              <a:t>围绕软件产品是否符合预期：如何高效地设计测试用例，达到对成本、质量、进度的均衡控制</a:t>
            </a:r>
            <a:endParaRPr lang="zh-CN" b="1" smtClean="0"/>
          </a:p>
          <a:p>
            <a:pPr lvl="1" eaLnBrk="1" hangingPunct="1">
              <a:lnSpc>
                <a:spcPct val="80000"/>
              </a:lnSpc>
            </a:pPr>
            <a:r>
              <a:rPr lang="zh-CN" b="1" smtClean="0"/>
              <a:t>围绕测试过程管理：如何合理评估和控制风险，如何规划整个测试工作，如何管理包括环境、工具、人力、测试交付物在内的所有相关资源</a:t>
            </a:r>
            <a:endParaRPr lang="zh-CN" smtClean="0"/>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fld id="{61BA4441-0C45-4D1A-89A8-5A85706F1120}" type="slidenum">
              <a:rPr lang="en-US" altLang="zh-CN" sz="1200"/>
            </a:fld>
            <a:endParaRPr lang="en-US" altLang="zh-CN" sz="1200"/>
          </a:p>
        </p:txBody>
      </p:sp>
      <p:sp>
        <p:nvSpPr>
          <p:cNvPr id="17411" name="Rectangle 2"/>
          <p:cNvSpPr>
            <a:spLocks noGrp="1" noChangeArrowheads="1"/>
          </p:cNvSpPr>
          <p:nvPr>
            <p:ph type="title" idx="4294967295"/>
          </p:nvPr>
        </p:nvSpPr>
        <p:spPr/>
        <p:txBody>
          <a:bodyPr/>
          <a:lstStyle/>
          <a:p>
            <a:pPr eaLnBrk="1" hangingPunct="1"/>
            <a:r>
              <a:rPr lang="en-US" altLang="zh-CN" b="1" smtClean="0">
                <a:latin typeface="黑体" panose="02010609060101010101" pitchFamily="49" charset="-122"/>
                <a:ea typeface="黑体" panose="02010609060101010101" pitchFamily="49" charset="-122"/>
              </a:rPr>
              <a:t>1.2 </a:t>
            </a:r>
            <a:r>
              <a:rPr lang="zh-CN" b="1" smtClean="0">
                <a:latin typeface="黑体" panose="02010609060101010101" pitchFamily="49" charset="-122"/>
                <a:ea typeface="黑体" panose="02010609060101010101" pitchFamily="49" charset="-122"/>
              </a:rPr>
              <a:t>软件测试的概念</a:t>
            </a:r>
            <a:endParaRPr lang="zh-CN" b="1" smtClean="0">
              <a:latin typeface="黑体" panose="02010609060101010101" pitchFamily="49" charset="-122"/>
              <a:ea typeface="黑体" panose="02010609060101010101" pitchFamily="49" charset="-122"/>
            </a:endParaRPr>
          </a:p>
        </p:txBody>
      </p:sp>
      <p:sp>
        <p:nvSpPr>
          <p:cNvPr id="17412" name="Rectangle 3"/>
          <p:cNvSpPr>
            <a:spLocks noGrp="1" noChangeArrowheads="1"/>
          </p:cNvSpPr>
          <p:nvPr>
            <p:ph type="body" idx="4294967295"/>
          </p:nvPr>
        </p:nvSpPr>
        <p:spPr/>
        <p:txBody>
          <a:bodyPr/>
          <a:lstStyle/>
          <a:p>
            <a:pPr eaLnBrk="1" hangingPunct="1"/>
            <a:r>
              <a:rPr lang="zh-CN" sz="3800" b="1" smtClean="0">
                <a:solidFill>
                  <a:srgbClr val="0000FF"/>
                </a:solidFill>
                <a:ea typeface="华文新魏" panose="02010800040101010101" pitchFamily="2" charset="-122"/>
              </a:rPr>
              <a:t>捉虫实践一：</a:t>
            </a:r>
            <a:r>
              <a:rPr lang="en-US" altLang="zh-CN" sz="3800" b="1" smtClean="0">
                <a:solidFill>
                  <a:srgbClr val="0000FF"/>
                </a:solidFill>
                <a:ea typeface="华文新魏" panose="02010800040101010101" pitchFamily="2" charset="-122"/>
              </a:rPr>
              <a:t>So easy</a:t>
            </a:r>
            <a:r>
              <a:rPr lang="zh-CN" sz="3800" b="1" smtClean="0">
                <a:solidFill>
                  <a:srgbClr val="0000FF"/>
                </a:solidFill>
                <a:ea typeface="华文新魏" panose="02010800040101010101" pitchFamily="2" charset="-122"/>
              </a:rPr>
              <a:t>？</a:t>
            </a:r>
            <a:endParaRPr lang="zh-CN" sz="3800" b="1" smtClean="0">
              <a:solidFill>
                <a:srgbClr val="0000FF"/>
              </a:solidFill>
              <a:ea typeface="华文新魏" panose="02010800040101010101" pitchFamily="2" charset="-122"/>
            </a:endParaRPr>
          </a:p>
          <a:p>
            <a:pPr lvl="1" eaLnBrk="1" hangingPunct="1"/>
            <a:r>
              <a:rPr lang="zh-CN" sz="3400" b="1" smtClean="0">
                <a:solidFill>
                  <a:srgbClr val="0000FF"/>
                </a:solidFill>
                <a:ea typeface="华文新魏" panose="02010800040101010101" pitchFamily="2" charset="-122"/>
              </a:rPr>
              <a:t>功能描述</a:t>
            </a:r>
            <a:endParaRPr lang="zh-CN" sz="3400" b="1" smtClean="0">
              <a:solidFill>
                <a:srgbClr val="0000FF"/>
              </a:solidFill>
              <a:ea typeface="华文新魏" panose="02010800040101010101" pitchFamily="2" charset="-122"/>
            </a:endParaRPr>
          </a:p>
          <a:p>
            <a:pPr lvl="1" eaLnBrk="1" hangingPunct="1"/>
            <a:r>
              <a:rPr lang="zh-CN" sz="3400" b="1" smtClean="0">
                <a:solidFill>
                  <a:srgbClr val="0000FF"/>
                </a:solidFill>
                <a:ea typeface="华文新魏" panose="02010800040101010101" pitchFamily="2" charset="-122"/>
              </a:rPr>
              <a:t>开始测试</a:t>
            </a:r>
            <a:endParaRPr lang="zh-CN" sz="3400" b="1" smtClean="0">
              <a:solidFill>
                <a:srgbClr val="0000FF"/>
              </a:solidFill>
              <a:ea typeface="华文新魏" panose="02010800040101010101" pitchFamily="2" charset="-122"/>
            </a:endParaRPr>
          </a:p>
          <a:p>
            <a:pPr lvl="1" eaLnBrk="1" hangingPunct="1"/>
            <a:r>
              <a:rPr lang="zh-CN" sz="3400" b="1" smtClean="0">
                <a:solidFill>
                  <a:srgbClr val="0000FF"/>
                </a:solidFill>
                <a:ea typeface="华文新魏" panose="02010800040101010101" pitchFamily="2" charset="-122"/>
              </a:rPr>
              <a:t>测试分析</a:t>
            </a:r>
            <a:endParaRPr lang="zh-CN" sz="3400" b="1" smtClean="0">
              <a:solidFill>
                <a:srgbClr val="0000FF"/>
              </a:solidFill>
              <a:ea typeface="华文新魏" panose="02010800040101010101" pitchFamily="2" charset="-122"/>
            </a:endParaRPr>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fld id="{3030B4C0-3716-4E2D-AB09-E7CB202F4BE9}" type="slidenum">
              <a:rPr lang="en-US" altLang="zh-CN" sz="1200"/>
            </a:fld>
            <a:endParaRPr lang="en-US" altLang="zh-CN" sz="1200"/>
          </a:p>
        </p:txBody>
      </p:sp>
      <p:sp>
        <p:nvSpPr>
          <p:cNvPr id="18435" name="Rectangle 2"/>
          <p:cNvSpPr>
            <a:spLocks noGrp="1" noChangeArrowheads="1"/>
          </p:cNvSpPr>
          <p:nvPr>
            <p:ph type="title" idx="4294967295"/>
          </p:nvPr>
        </p:nvSpPr>
        <p:spPr/>
        <p:txBody>
          <a:bodyPr/>
          <a:lstStyle/>
          <a:p>
            <a:pPr eaLnBrk="1" hangingPunct="1"/>
            <a:r>
              <a:rPr lang="en-US" altLang="zh-CN" b="1" smtClean="0">
                <a:latin typeface="黑体" panose="02010609060101010101" pitchFamily="49" charset="-122"/>
                <a:ea typeface="黑体" panose="02010609060101010101" pitchFamily="49" charset="-122"/>
              </a:rPr>
              <a:t>1.2 </a:t>
            </a:r>
            <a:r>
              <a:rPr lang="zh-CN" b="1" smtClean="0">
                <a:latin typeface="黑体" panose="02010609060101010101" pitchFamily="49" charset="-122"/>
                <a:ea typeface="黑体" panose="02010609060101010101" pitchFamily="49" charset="-122"/>
              </a:rPr>
              <a:t>软件测试的概念</a:t>
            </a:r>
            <a:endParaRPr lang="zh-CN" b="1" smtClean="0">
              <a:latin typeface="黑体" panose="02010609060101010101" pitchFamily="49" charset="-122"/>
              <a:ea typeface="黑体" panose="02010609060101010101" pitchFamily="49" charset="-122"/>
            </a:endParaRPr>
          </a:p>
        </p:txBody>
      </p:sp>
      <p:sp>
        <p:nvSpPr>
          <p:cNvPr id="18436" name="Rectangle 3"/>
          <p:cNvSpPr>
            <a:spLocks noGrp="1" noChangeArrowheads="1"/>
          </p:cNvSpPr>
          <p:nvPr>
            <p:ph type="body" idx="4294967295"/>
          </p:nvPr>
        </p:nvSpPr>
        <p:spPr/>
        <p:txBody>
          <a:bodyPr/>
          <a:lstStyle/>
          <a:p>
            <a:r>
              <a:rPr lang="zh-CN" sz="3800" b="1" smtClean="0">
                <a:solidFill>
                  <a:srgbClr val="0000FF"/>
                </a:solidFill>
                <a:ea typeface="华文新魏" panose="02010800040101010101" pitchFamily="2" charset="-122"/>
              </a:rPr>
              <a:t>第二日问题：</a:t>
            </a:r>
            <a:endParaRPr lang="en-US" sz="3800" b="1" smtClean="0">
              <a:solidFill>
                <a:srgbClr val="0000FF"/>
              </a:solidFill>
              <a:ea typeface="华文新魏" panose="02010800040101010101" pitchFamily="2" charset="-122"/>
            </a:endParaRPr>
          </a:p>
          <a:p>
            <a:r>
              <a:rPr lang="zh-CN" sz="3800" b="1" smtClean="0">
                <a:solidFill>
                  <a:srgbClr val="0000FF"/>
                </a:solidFill>
                <a:ea typeface="华文新魏" panose="02010800040101010101" pitchFamily="2" charset="-122"/>
              </a:rPr>
              <a:t>基本功能：根据用户输入的有效日期</a:t>
            </a:r>
            <a:r>
              <a:rPr lang="en-US" altLang="zh-CN" sz="3800" b="1" smtClean="0">
                <a:solidFill>
                  <a:srgbClr val="0000FF"/>
                </a:solidFill>
                <a:ea typeface="华文新魏" panose="02010800040101010101" pitchFamily="2" charset="-122"/>
              </a:rPr>
              <a:t>(</a:t>
            </a:r>
            <a:r>
              <a:rPr lang="zh-CN" sz="3800" b="1" smtClean="0">
                <a:solidFill>
                  <a:srgbClr val="0000FF"/>
                </a:solidFill>
                <a:ea typeface="华文新魏" panose="02010800040101010101" pitchFamily="2" charset="-122"/>
              </a:rPr>
              <a:t>格式为年</a:t>
            </a:r>
            <a:r>
              <a:rPr lang="en-US" altLang="zh-CN" sz="3800" b="1" smtClean="0">
                <a:solidFill>
                  <a:srgbClr val="0000FF"/>
                </a:solidFill>
                <a:ea typeface="华文新魏" panose="02010800040101010101" pitchFamily="2" charset="-122"/>
              </a:rPr>
              <a:t>-</a:t>
            </a:r>
            <a:r>
              <a:rPr lang="zh-CN" sz="3800" b="1" smtClean="0">
                <a:solidFill>
                  <a:srgbClr val="0000FF"/>
                </a:solidFill>
                <a:ea typeface="华文新魏" panose="02010800040101010101" pitchFamily="2" charset="-122"/>
              </a:rPr>
              <a:t>月</a:t>
            </a:r>
            <a:r>
              <a:rPr lang="en-US" altLang="zh-CN" sz="3800" b="1" smtClean="0">
                <a:solidFill>
                  <a:srgbClr val="0000FF"/>
                </a:solidFill>
                <a:ea typeface="华文新魏" panose="02010800040101010101" pitchFamily="2" charset="-122"/>
              </a:rPr>
              <a:t>-</a:t>
            </a:r>
            <a:r>
              <a:rPr lang="zh-CN" sz="3800" b="1" smtClean="0">
                <a:solidFill>
                  <a:srgbClr val="0000FF"/>
                </a:solidFill>
                <a:ea typeface="华文新魏" panose="02010800040101010101" pitchFamily="2" charset="-122"/>
              </a:rPr>
              <a:t>日</a:t>
            </a:r>
            <a:r>
              <a:rPr lang="en-US" altLang="zh-CN" sz="3800" b="1" smtClean="0">
                <a:solidFill>
                  <a:srgbClr val="0000FF"/>
                </a:solidFill>
                <a:ea typeface="华文新魏" panose="02010800040101010101" pitchFamily="2" charset="-122"/>
              </a:rPr>
              <a:t>)</a:t>
            </a:r>
            <a:r>
              <a:rPr lang="zh-CN" sz="3800" b="1" smtClean="0">
                <a:solidFill>
                  <a:srgbClr val="0000FF"/>
                </a:solidFill>
                <a:ea typeface="华文新魏" panose="02010800040101010101" pitchFamily="2" charset="-122"/>
              </a:rPr>
              <a:t>，自动计算下一天的日期</a:t>
            </a:r>
            <a:endParaRPr lang="en-US" sz="3500" b="1" smtClean="0"/>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8"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fld id="{FE7840B8-803C-4C84-A82A-7BFB21E0B553}" type="slidenum">
              <a:rPr lang="en-US" altLang="zh-CN" sz="1200"/>
            </a:fld>
            <a:endParaRPr lang="en-US" altLang="zh-CN" sz="1200"/>
          </a:p>
        </p:txBody>
      </p:sp>
      <p:sp>
        <p:nvSpPr>
          <p:cNvPr id="4099" name="Rectangle 2"/>
          <p:cNvSpPr>
            <a:spLocks noGrp="1" noChangeArrowheads="1"/>
          </p:cNvSpPr>
          <p:nvPr>
            <p:ph type="title" idx="4294967295"/>
          </p:nvPr>
        </p:nvSpPr>
        <p:spPr/>
        <p:txBody>
          <a:bodyPr/>
          <a:lstStyle/>
          <a:p>
            <a:pPr eaLnBrk="1" hangingPunct="1"/>
            <a:r>
              <a:rPr lang="zh-CN" b="1" smtClean="0">
                <a:latin typeface="黑体" panose="02010609060101010101" pitchFamily="49" charset="-122"/>
                <a:ea typeface="黑体" panose="02010609060101010101" pitchFamily="49" charset="-122"/>
              </a:rPr>
              <a:t>第</a:t>
            </a:r>
            <a:r>
              <a:rPr lang="en-US" altLang="zh-CN" b="1" smtClean="0">
                <a:latin typeface="黑体" panose="02010609060101010101" pitchFamily="49" charset="-122"/>
                <a:ea typeface="黑体" panose="02010609060101010101" pitchFamily="49" charset="-122"/>
              </a:rPr>
              <a:t>1</a:t>
            </a:r>
            <a:r>
              <a:rPr lang="zh-CN" b="1" smtClean="0">
                <a:latin typeface="黑体" panose="02010609060101010101" pitchFamily="49" charset="-122"/>
                <a:ea typeface="黑体" panose="02010609060101010101" pitchFamily="49" charset="-122"/>
              </a:rPr>
              <a:t>章  软件测试核心概念</a:t>
            </a:r>
            <a:endParaRPr lang="zh-CN" b="1" smtClean="0">
              <a:latin typeface="黑体" panose="02010609060101010101" pitchFamily="49" charset="-122"/>
              <a:ea typeface="黑体" panose="02010609060101010101" pitchFamily="49" charset="-122"/>
            </a:endParaRPr>
          </a:p>
        </p:txBody>
      </p:sp>
      <p:sp>
        <p:nvSpPr>
          <p:cNvPr id="4100" name="Rectangle 3"/>
          <p:cNvSpPr>
            <a:spLocks noGrp="1" noChangeArrowheads="1"/>
          </p:cNvSpPr>
          <p:nvPr>
            <p:ph type="body" idx="4294967295"/>
          </p:nvPr>
        </p:nvSpPr>
        <p:spPr/>
        <p:txBody>
          <a:bodyPr/>
          <a:lstStyle/>
          <a:p>
            <a:pPr eaLnBrk="1" hangingPunct="1"/>
            <a:r>
              <a:rPr lang="zh-CN" sz="3400" b="1" smtClean="0"/>
              <a:t>内容提要</a:t>
            </a:r>
            <a:endParaRPr lang="zh-CN" sz="3400" b="1" smtClean="0"/>
          </a:p>
          <a:p>
            <a:pPr lvl="1" eaLnBrk="1" hangingPunct="1"/>
            <a:r>
              <a:rPr lang="zh-CN" sz="3100" b="1" smtClean="0"/>
              <a:t>介绍与软件测试工程师关系最密切的核心概念：软件测试、软件缺陷、测试用例、自动化测试</a:t>
            </a:r>
            <a:endParaRPr lang="zh-CN" sz="3100" b="1" smtClean="0"/>
          </a:p>
          <a:p>
            <a:pPr lvl="1" eaLnBrk="1" hangingPunct="1"/>
            <a:r>
              <a:rPr lang="zh-CN" sz="3100" b="1" smtClean="0"/>
              <a:t>以第二日问题为例，通过多次测试尝试，以理解软件测试工作的内容和目标</a:t>
            </a:r>
            <a:endParaRPr lang="zh-CN" sz="3100" b="1" smtClean="0"/>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fld id="{8AF54B58-51E8-4CB4-A075-15FA35DD975F}" type="slidenum">
              <a:rPr lang="en-US" altLang="zh-CN" sz="1200"/>
            </a:fld>
            <a:endParaRPr lang="en-US" altLang="zh-CN" sz="1200"/>
          </a:p>
        </p:txBody>
      </p:sp>
      <p:sp>
        <p:nvSpPr>
          <p:cNvPr id="19459" name="Rectangle 2"/>
          <p:cNvSpPr>
            <a:spLocks noGrp="1" noChangeArrowheads="1"/>
          </p:cNvSpPr>
          <p:nvPr>
            <p:ph type="title" idx="4294967295"/>
          </p:nvPr>
        </p:nvSpPr>
        <p:spPr/>
        <p:txBody>
          <a:bodyPr/>
          <a:lstStyle/>
          <a:p>
            <a:pPr eaLnBrk="1" hangingPunct="1"/>
            <a:r>
              <a:rPr lang="en-US" altLang="zh-CN" b="1" smtClean="0">
                <a:latin typeface="黑体" panose="02010609060101010101" pitchFamily="49" charset="-122"/>
                <a:ea typeface="黑体" panose="02010609060101010101" pitchFamily="49" charset="-122"/>
              </a:rPr>
              <a:t>1.2 </a:t>
            </a:r>
            <a:r>
              <a:rPr lang="zh-CN" b="1" smtClean="0">
                <a:latin typeface="黑体" panose="02010609060101010101" pitchFamily="49" charset="-122"/>
                <a:ea typeface="黑体" panose="02010609060101010101" pitchFamily="49" charset="-122"/>
              </a:rPr>
              <a:t>软件测试的概念</a:t>
            </a:r>
            <a:endParaRPr lang="zh-CN" b="1" smtClean="0">
              <a:latin typeface="黑体" panose="02010609060101010101" pitchFamily="49" charset="-122"/>
              <a:ea typeface="黑体" panose="02010609060101010101" pitchFamily="49" charset="-122"/>
            </a:endParaRPr>
          </a:p>
        </p:txBody>
      </p:sp>
      <p:sp>
        <p:nvSpPr>
          <p:cNvPr id="19460" name="Rectangle 3"/>
          <p:cNvSpPr>
            <a:spLocks noGrp="1" noChangeArrowheads="1"/>
          </p:cNvSpPr>
          <p:nvPr>
            <p:ph type="body" idx="4294967295"/>
          </p:nvPr>
        </p:nvSpPr>
        <p:spPr>
          <a:xfrm>
            <a:off x="351473" y="1680845"/>
            <a:ext cx="8001000" cy="4267200"/>
          </a:xfrm>
        </p:spPr>
        <p:txBody>
          <a:bodyPr/>
          <a:lstStyle/>
          <a:p>
            <a:r>
              <a:rPr lang="zh-CN" sz="3800" b="1" smtClean="0">
                <a:solidFill>
                  <a:srgbClr val="0000FF"/>
                </a:solidFill>
                <a:ea typeface="华文新魏" panose="02010800040101010101" pitchFamily="2" charset="-122"/>
              </a:rPr>
              <a:t>开始测试</a:t>
            </a:r>
            <a:endParaRPr lang="en-US" sz="3500" b="1" smtClean="0"/>
          </a:p>
        </p:txBody>
      </p:sp>
      <p:pic>
        <p:nvPicPr>
          <p:cNvPr id="19462"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992505" y="2291715"/>
            <a:ext cx="7007860" cy="44303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fld id="{5BCB8785-1DAA-4BAD-A0FA-545C28A3FEE9}" type="slidenum">
              <a:rPr lang="en-US" altLang="zh-CN" sz="1200"/>
            </a:fld>
            <a:endParaRPr lang="en-US" altLang="zh-CN" sz="1200"/>
          </a:p>
        </p:txBody>
      </p:sp>
      <p:sp>
        <p:nvSpPr>
          <p:cNvPr id="20483" name="Rectangle 2"/>
          <p:cNvSpPr>
            <a:spLocks noGrp="1" noChangeArrowheads="1"/>
          </p:cNvSpPr>
          <p:nvPr>
            <p:ph type="title" idx="4294967295"/>
          </p:nvPr>
        </p:nvSpPr>
        <p:spPr/>
        <p:txBody>
          <a:bodyPr/>
          <a:lstStyle/>
          <a:p>
            <a:pPr eaLnBrk="1" hangingPunct="1"/>
            <a:r>
              <a:rPr lang="en-US" altLang="zh-CN" b="1" smtClean="0">
                <a:latin typeface="黑体" panose="02010609060101010101" pitchFamily="49" charset="-122"/>
                <a:ea typeface="黑体" panose="02010609060101010101" pitchFamily="49" charset="-122"/>
              </a:rPr>
              <a:t>1.2 </a:t>
            </a:r>
            <a:r>
              <a:rPr lang="zh-CN" b="1" smtClean="0">
                <a:latin typeface="黑体" panose="02010609060101010101" pitchFamily="49" charset="-122"/>
                <a:ea typeface="黑体" panose="02010609060101010101" pitchFamily="49" charset="-122"/>
              </a:rPr>
              <a:t>软件测试的概念</a:t>
            </a:r>
            <a:endParaRPr lang="zh-CN" b="1" smtClean="0">
              <a:latin typeface="黑体" panose="02010609060101010101" pitchFamily="49" charset="-122"/>
              <a:ea typeface="黑体" panose="02010609060101010101" pitchFamily="49" charset="-122"/>
            </a:endParaRPr>
          </a:p>
        </p:txBody>
      </p:sp>
      <p:sp>
        <p:nvSpPr>
          <p:cNvPr id="20484" name="Rectangle 3"/>
          <p:cNvSpPr>
            <a:spLocks noGrp="1" noChangeArrowheads="1"/>
          </p:cNvSpPr>
          <p:nvPr>
            <p:ph type="body" idx="4294967295"/>
          </p:nvPr>
        </p:nvSpPr>
        <p:spPr/>
        <p:txBody>
          <a:bodyPr/>
          <a:lstStyle/>
          <a:p>
            <a:r>
              <a:rPr lang="zh-CN" sz="3400" b="1" smtClean="0">
                <a:solidFill>
                  <a:srgbClr val="0000FF"/>
                </a:solidFill>
                <a:ea typeface="华文新魏" panose="02010800040101010101" pitchFamily="2" charset="-122"/>
              </a:rPr>
              <a:t>测试分析</a:t>
            </a:r>
            <a:endParaRPr lang="en-US" sz="3400" b="1" smtClean="0">
              <a:solidFill>
                <a:srgbClr val="0000FF"/>
              </a:solidFill>
              <a:ea typeface="华文新魏" panose="02010800040101010101" pitchFamily="2" charset="-122"/>
            </a:endParaRPr>
          </a:p>
          <a:p>
            <a:pPr lvl="1"/>
            <a:r>
              <a:rPr lang="zh-CN" b="1" smtClean="0">
                <a:solidFill>
                  <a:srgbClr val="0000FF"/>
                </a:solidFill>
                <a:ea typeface="华文新魏" panose="02010800040101010101" pitchFamily="2" charset="-122"/>
              </a:rPr>
              <a:t>这些测试是如何设计得到的，是否存在规律性？如用别的日期来测试，能得到与这些数据一样的测试效果吗？</a:t>
            </a:r>
            <a:endParaRPr lang="en-US" b="1" smtClean="0">
              <a:solidFill>
                <a:srgbClr val="0000FF"/>
              </a:solidFill>
              <a:ea typeface="华文新魏" panose="02010800040101010101" pitchFamily="2" charset="-122"/>
            </a:endParaRPr>
          </a:p>
          <a:p>
            <a:pPr lvl="1"/>
            <a:r>
              <a:rPr lang="zh-CN" b="1" smtClean="0">
                <a:solidFill>
                  <a:srgbClr val="0000FF"/>
                </a:solidFill>
                <a:ea typeface="华文新魏" panose="02010800040101010101" pitchFamily="2" charset="-122"/>
              </a:rPr>
              <a:t>这些测试的质量如何？</a:t>
            </a:r>
            <a:endParaRPr lang="en-US" b="1" smtClean="0">
              <a:solidFill>
                <a:srgbClr val="0000FF"/>
              </a:solidFill>
              <a:ea typeface="华文新魏" panose="02010800040101010101" pitchFamily="2" charset="-122"/>
            </a:endParaRPr>
          </a:p>
          <a:p>
            <a:pPr lvl="1"/>
            <a:r>
              <a:rPr lang="zh-CN" b="1" smtClean="0">
                <a:solidFill>
                  <a:srgbClr val="0000FF"/>
                </a:solidFill>
                <a:ea typeface="华文新魏" panose="02010800040101010101" pitchFamily="2" charset="-122"/>
              </a:rPr>
              <a:t>这些测试如何执行？</a:t>
            </a:r>
            <a:endParaRPr lang="en-US" b="1" smtClean="0">
              <a:solidFill>
                <a:srgbClr val="0000FF"/>
              </a:solidFill>
              <a:ea typeface="华文新魏" panose="02010800040101010101" pitchFamily="2" charset="-122"/>
            </a:endParaRPr>
          </a:p>
          <a:p>
            <a:pPr lvl="1"/>
            <a:r>
              <a:rPr lang="zh-CN" b="1" smtClean="0">
                <a:solidFill>
                  <a:srgbClr val="0000FF"/>
                </a:solidFill>
                <a:ea typeface="华文新魏" panose="02010800040101010101" pitchFamily="2" charset="-122"/>
              </a:rPr>
              <a:t>这些测试内容如何管理？发现了缺陷如何处理？</a:t>
            </a:r>
            <a:endParaRPr lang="en-US" b="1" smtClean="0">
              <a:solidFill>
                <a:srgbClr val="0000FF"/>
              </a:solidFill>
              <a:ea typeface="华文新魏" panose="02010800040101010101" pitchFamily="2" charset="-122"/>
            </a:endParaRPr>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fld id="{74ED7963-5F43-47B0-BDA7-F88D54A53A31}" type="slidenum">
              <a:rPr lang="en-US" altLang="zh-CN" sz="1200"/>
            </a:fld>
            <a:endParaRPr lang="en-US" altLang="zh-CN" sz="1200"/>
          </a:p>
        </p:txBody>
      </p:sp>
      <p:sp>
        <p:nvSpPr>
          <p:cNvPr id="21507" name="Rectangle 2"/>
          <p:cNvSpPr>
            <a:spLocks noGrp="1" noChangeArrowheads="1"/>
          </p:cNvSpPr>
          <p:nvPr>
            <p:ph type="title" idx="4294967295"/>
          </p:nvPr>
        </p:nvSpPr>
        <p:spPr/>
        <p:txBody>
          <a:bodyPr/>
          <a:lstStyle/>
          <a:p>
            <a:pPr eaLnBrk="1" hangingPunct="1"/>
            <a:r>
              <a:rPr lang="en-US" altLang="zh-CN" b="1" smtClean="0">
                <a:latin typeface="黑体" panose="02010609060101010101" pitchFamily="49" charset="-122"/>
                <a:ea typeface="黑体" panose="02010609060101010101" pitchFamily="49" charset="-122"/>
              </a:rPr>
              <a:t>1.2 </a:t>
            </a:r>
            <a:r>
              <a:rPr lang="zh-CN" b="1" smtClean="0">
                <a:latin typeface="黑体" panose="02010609060101010101" pitchFamily="49" charset="-122"/>
                <a:ea typeface="黑体" panose="02010609060101010101" pitchFamily="49" charset="-122"/>
              </a:rPr>
              <a:t>软件测试的概念</a:t>
            </a:r>
            <a:endParaRPr lang="zh-CN" b="1" smtClean="0">
              <a:latin typeface="黑体" panose="02010609060101010101" pitchFamily="49" charset="-122"/>
              <a:ea typeface="黑体" panose="02010609060101010101" pitchFamily="49" charset="-122"/>
            </a:endParaRPr>
          </a:p>
        </p:txBody>
      </p:sp>
      <p:sp>
        <p:nvSpPr>
          <p:cNvPr id="19460" name="Rectangle 3"/>
          <p:cNvSpPr>
            <a:spLocks noGrp="1" noChangeArrowheads="1"/>
          </p:cNvSpPr>
          <p:nvPr>
            <p:ph type="body" idx="4294967295"/>
          </p:nvPr>
        </p:nvSpPr>
        <p:spPr>
          <a:xfrm>
            <a:off x="494983" y="1609090"/>
            <a:ext cx="8001000" cy="4267200"/>
          </a:xfrm>
        </p:spPr>
        <p:txBody>
          <a:bodyPr/>
          <a:lstStyle/>
          <a:p>
            <a:pPr marL="469900" lvl="1" indent="-469900" eaLnBrk="1" hangingPunct="1">
              <a:buFont typeface="Wingdings" panose="05000000000000000000" pitchFamily="2" charset="2"/>
              <a:buChar char="o"/>
              <a:defRPr/>
            </a:pPr>
            <a:r>
              <a:rPr lang="zh-CN" sz="3400" b="1" dirty="0">
                <a:cs typeface="+mn-cs"/>
              </a:rPr>
              <a:t>软件测试的</a:t>
            </a:r>
            <a:r>
              <a:rPr lang="zh-CN" altLang="en-US" sz="3400" b="1" dirty="0">
                <a:cs typeface="+mn-cs"/>
              </a:rPr>
              <a:t>原则</a:t>
            </a:r>
            <a:endParaRPr lang="en-US" altLang="zh-CN" sz="3400" b="1" dirty="0">
              <a:cs typeface="+mn-cs"/>
            </a:endParaRPr>
          </a:p>
          <a:p>
            <a:pPr lvl="1">
              <a:defRPr/>
            </a:pPr>
            <a:r>
              <a:rPr lang="zh-CN" altLang="en-US" dirty="0" smtClean="0">
                <a:hlinkClick r:id="rId1" action="ppaction://hlinksldjump"/>
              </a:rPr>
              <a:t>尽早地测试</a:t>
            </a:r>
            <a:endParaRPr lang="en-US" altLang="zh-CN" dirty="0" smtClean="0"/>
          </a:p>
          <a:p>
            <a:pPr lvl="1">
              <a:defRPr/>
            </a:pPr>
            <a:r>
              <a:rPr lang="zh-CN" altLang="en-US" dirty="0" smtClean="0"/>
              <a:t>测试贯穿于整个生命周期</a:t>
            </a:r>
            <a:endParaRPr lang="en-US" altLang="zh-CN" dirty="0" smtClean="0"/>
          </a:p>
          <a:p>
            <a:pPr lvl="1">
              <a:defRPr/>
            </a:pPr>
            <a:r>
              <a:rPr lang="zh-CN" altLang="en-US" dirty="0" smtClean="0"/>
              <a:t>测试的标准是用户的需求</a:t>
            </a:r>
            <a:endParaRPr lang="en-US" altLang="zh-CN" dirty="0" smtClean="0"/>
          </a:p>
          <a:p>
            <a:pPr lvl="1">
              <a:defRPr/>
            </a:pPr>
            <a:r>
              <a:rPr lang="zh-CN" altLang="en-US" dirty="0" smtClean="0"/>
              <a:t>测试前应准备好测试数据和与之对应的预期结果这两部分</a:t>
            </a:r>
            <a:endParaRPr lang="en-US" altLang="zh-CN" dirty="0" smtClean="0"/>
          </a:p>
          <a:p>
            <a:pPr lvl="1">
              <a:defRPr/>
            </a:pPr>
            <a:r>
              <a:rPr lang="zh-CN" altLang="en-US" dirty="0" smtClean="0"/>
              <a:t>测试输入数据应包括合理的输入条件和不合理输入条件</a:t>
            </a:r>
            <a:endParaRPr lang="en-US" altLang="zh-CN" dirty="0" smtClean="0"/>
          </a:p>
          <a:p>
            <a:pPr lvl="1">
              <a:defRPr/>
            </a:pPr>
            <a:r>
              <a:rPr lang="zh-CN" altLang="en-US" dirty="0" smtClean="0"/>
              <a:t>程序提交测试后，应当由专门的测试人员</a:t>
            </a:r>
            <a:r>
              <a:rPr lang="en-US" altLang="zh-CN" dirty="0" smtClean="0"/>
              <a:t>(</a:t>
            </a:r>
            <a:r>
              <a:rPr lang="zh-CN" altLang="en-US" dirty="0" smtClean="0"/>
              <a:t>或第三方</a:t>
            </a:r>
            <a:r>
              <a:rPr lang="en-US" altLang="zh-CN" dirty="0" smtClean="0"/>
              <a:t>)</a:t>
            </a:r>
            <a:r>
              <a:rPr lang="zh-CN" altLang="en-US" dirty="0" smtClean="0"/>
              <a:t>进行测试</a:t>
            </a:r>
            <a:endParaRPr lang="en-US" altLang="zh-CN" dirty="0" smtClean="0"/>
          </a:p>
          <a:p>
            <a:pPr eaLnBrk="1" hangingPunct="1">
              <a:defRPr/>
            </a:pPr>
            <a:endParaRPr lang="en-US" altLang="zh-CN" sz="3400" b="1" dirty="0" smtClean="0"/>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fld id="{D1C09DE7-ED91-490B-9B46-E9FB68C9B1A3}" type="slidenum">
              <a:rPr lang="en-US" altLang="zh-CN" sz="1200"/>
            </a:fld>
            <a:endParaRPr lang="en-US" altLang="zh-CN" sz="1200"/>
          </a:p>
        </p:txBody>
      </p:sp>
      <p:sp>
        <p:nvSpPr>
          <p:cNvPr id="22531" name="Rectangle 2"/>
          <p:cNvSpPr>
            <a:spLocks noGrp="1" noChangeArrowheads="1"/>
          </p:cNvSpPr>
          <p:nvPr>
            <p:ph type="title" idx="4294967295"/>
          </p:nvPr>
        </p:nvSpPr>
        <p:spPr/>
        <p:txBody>
          <a:bodyPr/>
          <a:lstStyle/>
          <a:p>
            <a:pPr eaLnBrk="1" hangingPunct="1"/>
            <a:r>
              <a:rPr lang="en-US" altLang="zh-CN" b="1" smtClean="0">
                <a:latin typeface="黑体" panose="02010609060101010101" pitchFamily="49" charset="-122"/>
                <a:ea typeface="黑体" panose="02010609060101010101" pitchFamily="49" charset="-122"/>
              </a:rPr>
              <a:t>1.2 </a:t>
            </a:r>
            <a:r>
              <a:rPr lang="zh-CN" b="1" smtClean="0">
                <a:latin typeface="黑体" panose="02010609060101010101" pitchFamily="49" charset="-122"/>
                <a:ea typeface="黑体" panose="02010609060101010101" pitchFamily="49" charset="-122"/>
              </a:rPr>
              <a:t>软件测试的概念</a:t>
            </a:r>
            <a:endParaRPr lang="zh-CN" b="1" smtClean="0">
              <a:latin typeface="黑体" panose="02010609060101010101" pitchFamily="49" charset="-122"/>
              <a:ea typeface="黑体" panose="02010609060101010101" pitchFamily="49" charset="-122"/>
            </a:endParaRPr>
          </a:p>
        </p:txBody>
      </p:sp>
      <p:sp>
        <p:nvSpPr>
          <p:cNvPr id="19460" name="Rectangle 3"/>
          <p:cNvSpPr>
            <a:spLocks noGrp="1" noChangeArrowheads="1"/>
          </p:cNvSpPr>
          <p:nvPr>
            <p:ph type="body" idx="4294967295"/>
          </p:nvPr>
        </p:nvSpPr>
        <p:spPr/>
        <p:txBody>
          <a:bodyPr/>
          <a:lstStyle/>
          <a:p>
            <a:pPr marL="469900" lvl="1" indent="-469900" eaLnBrk="1" hangingPunct="1">
              <a:buFont typeface="Wingdings" panose="05000000000000000000" pitchFamily="2" charset="2"/>
              <a:buChar char="o"/>
              <a:defRPr/>
            </a:pPr>
            <a:r>
              <a:rPr lang="zh-CN" sz="3400" b="1" dirty="0">
                <a:cs typeface="+mn-cs"/>
              </a:rPr>
              <a:t>软件测试的</a:t>
            </a:r>
            <a:r>
              <a:rPr lang="zh-CN" altLang="en-US" sz="3400" b="1" dirty="0">
                <a:cs typeface="+mn-cs"/>
              </a:rPr>
              <a:t>原则</a:t>
            </a:r>
            <a:endParaRPr lang="en-US" altLang="zh-CN" sz="3400" b="1" dirty="0">
              <a:cs typeface="+mn-cs"/>
            </a:endParaRPr>
          </a:p>
          <a:p>
            <a:pPr lvl="1">
              <a:defRPr/>
            </a:pPr>
            <a:r>
              <a:rPr lang="zh-CN" altLang="en-US" dirty="0" smtClean="0"/>
              <a:t>严格执行测试计划，排除测试的随意性</a:t>
            </a:r>
            <a:endParaRPr lang="en-US" altLang="zh-CN" dirty="0" smtClean="0"/>
          </a:p>
          <a:p>
            <a:pPr lvl="1">
              <a:defRPr/>
            </a:pPr>
            <a:r>
              <a:rPr lang="zh-CN" altLang="en-US" dirty="0" smtClean="0"/>
              <a:t>应对每一个测试结果做全面的检查</a:t>
            </a:r>
            <a:endParaRPr lang="en-US" altLang="zh-CN" dirty="0" smtClean="0"/>
          </a:p>
          <a:p>
            <a:pPr lvl="1">
              <a:defRPr/>
            </a:pPr>
            <a:r>
              <a:rPr lang="zh-CN" altLang="en-US" dirty="0" smtClean="0"/>
              <a:t>充分注意测试当中的群体现象</a:t>
            </a:r>
            <a:r>
              <a:rPr lang="en-US" altLang="zh-CN" dirty="0" smtClean="0"/>
              <a:t>(80-20</a:t>
            </a:r>
            <a:r>
              <a:rPr lang="zh-CN" altLang="en-US" dirty="0" smtClean="0"/>
              <a:t>原则</a:t>
            </a:r>
            <a:r>
              <a:rPr lang="en-US" altLang="zh-CN" dirty="0" smtClean="0"/>
              <a:t>)</a:t>
            </a:r>
            <a:endParaRPr lang="en-US" altLang="zh-CN" dirty="0" smtClean="0"/>
          </a:p>
          <a:p>
            <a:pPr lvl="1">
              <a:defRPr/>
            </a:pPr>
            <a:r>
              <a:rPr lang="zh-CN" altLang="en-US" dirty="0" smtClean="0"/>
              <a:t>保存测试计划、测试用例、出错统计和最终分析报告，为维护工作提供充分的资料</a:t>
            </a:r>
            <a:endParaRPr lang="en-US" altLang="zh-CN" dirty="0" smtClean="0"/>
          </a:p>
          <a:p>
            <a:pPr lvl="1">
              <a:defRPr/>
            </a:pPr>
            <a:r>
              <a:rPr lang="en-US" altLang="zh-CN" dirty="0" smtClean="0">
                <a:hlinkClick r:id="rId1" action="ppaction://hlinksldjump"/>
              </a:rPr>
              <a:t>ZERO  BUG  </a:t>
            </a:r>
            <a:r>
              <a:rPr lang="zh-CN" altLang="en-US" dirty="0" smtClean="0">
                <a:hlinkClick r:id="rId1" action="ppaction://hlinksldjump"/>
              </a:rPr>
              <a:t>与 </a:t>
            </a:r>
            <a:r>
              <a:rPr lang="en-US" altLang="zh-CN" dirty="0" smtClean="0">
                <a:hlinkClick r:id="rId1" action="ppaction://hlinksldjump"/>
              </a:rPr>
              <a:t>GOOD ENOUGH</a:t>
            </a:r>
            <a:endParaRPr lang="en-US" altLang="zh-CN" dirty="0" smtClean="0"/>
          </a:p>
          <a:p>
            <a:pPr lvl="1">
              <a:defRPr/>
            </a:pPr>
            <a:r>
              <a:rPr lang="zh-CN" altLang="en-US" dirty="0"/>
              <a:t>缺陷免疫性</a:t>
            </a:r>
            <a:endParaRPr lang="en-US" altLang="zh-CN" sz="3600" kern="1200" dirty="0">
              <a:solidFill>
                <a:srgbClr val="C00000"/>
              </a:solidFill>
            </a:endParaRPr>
          </a:p>
          <a:p>
            <a:pPr marL="0" indent="0" eaLnBrk="1" hangingPunct="1">
              <a:buFont typeface="Wingdings" panose="05000000000000000000" pitchFamily="2" charset="2"/>
              <a:buNone/>
              <a:defRPr/>
            </a:pPr>
            <a:endParaRPr lang="en-US" altLang="zh-CN" sz="3400" b="1" dirty="0" smtClean="0"/>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18"/>
          <p:cNvGrpSpPr/>
          <p:nvPr/>
        </p:nvGrpSpPr>
        <p:grpSpPr bwMode="auto">
          <a:xfrm>
            <a:off x="4239419" y="1805533"/>
            <a:ext cx="3802062" cy="3763963"/>
            <a:chOff x="2454275" y="1616075"/>
            <a:chExt cx="4114800" cy="3975101"/>
          </a:xfrm>
        </p:grpSpPr>
        <p:sp>
          <p:nvSpPr>
            <p:cNvPr id="5" name="Oval 5"/>
            <p:cNvSpPr>
              <a:spLocks noChangeArrowheads="1"/>
            </p:cNvSpPr>
            <p:nvPr/>
          </p:nvSpPr>
          <p:spPr bwMode="auto">
            <a:xfrm>
              <a:off x="2454275" y="1616075"/>
              <a:ext cx="4114800" cy="3975101"/>
            </a:xfrm>
            <a:prstGeom prst="ellipse">
              <a:avLst/>
            </a:prstGeom>
            <a:solidFill>
              <a:schemeClr val="accent2">
                <a:lumMod val="20000"/>
                <a:lumOff val="80000"/>
              </a:schemeClr>
            </a:solidFill>
            <a:ln w="28575">
              <a:noFill/>
              <a:rou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lstStyle/>
            <a:p>
              <a:pPr>
                <a:defRPr/>
              </a:pPr>
              <a:endParaRPr lang="zh-CN" altLang="en-US">
                <a:effectLst>
                  <a:reflection blurRad="6350" stA="55000" endA="300" endPos="45500" dir="5400000" sy="-100000" algn="bl" rotWithShape="0"/>
                </a:effectLst>
              </a:endParaRPr>
            </a:p>
          </p:txBody>
        </p:sp>
        <p:sp>
          <p:nvSpPr>
            <p:cNvPr id="23579" name="Line 6"/>
            <p:cNvSpPr>
              <a:spLocks noChangeShapeType="1"/>
            </p:cNvSpPr>
            <p:nvPr/>
          </p:nvSpPr>
          <p:spPr bwMode="auto">
            <a:xfrm flipH="1">
              <a:off x="4511675" y="1616075"/>
              <a:ext cx="128588" cy="2082195"/>
            </a:xfrm>
            <a:prstGeom prst="line">
              <a:avLst/>
            </a:prstGeom>
            <a:noFill/>
            <a:ln w="19050">
              <a:solidFill>
                <a:srgbClr val="00008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3580" name="Line 7"/>
            <p:cNvSpPr>
              <a:spLocks noChangeShapeType="1"/>
            </p:cNvSpPr>
            <p:nvPr/>
          </p:nvSpPr>
          <p:spPr bwMode="auto">
            <a:xfrm flipH="1">
              <a:off x="3611563" y="3698270"/>
              <a:ext cx="900113" cy="1703614"/>
            </a:xfrm>
            <a:prstGeom prst="line">
              <a:avLst/>
            </a:prstGeom>
            <a:noFill/>
            <a:ln w="19050">
              <a:solidFill>
                <a:srgbClr val="00008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3581" name="Line 8"/>
            <p:cNvSpPr>
              <a:spLocks noChangeShapeType="1"/>
            </p:cNvSpPr>
            <p:nvPr/>
          </p:nvSpPr>
          <p:spPr bwMode="auto">
            <a:xfrm flipH="1" flipV="1">
              <a:off x="2582863" y="2941108"/>
              <a:ext cx="1928813" cy="757162"/>
            </a:xfrm>
            <a:prstGeom prst="line">
              <a:avLst/>
            </a:prstGeom>
            <a:noFill/>
            <a:ln w="19050">
              <a:solidFill>
                <a:srgbClr val="00008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3582" name="Line 9"/>
            <p:cNvSpPr>
              <a:spLocks noChangeShapeType="1"/>
            </p:cNvSpPr>
            <p:nvPr/>
          </p:nvSpPr>
          <p:spPr bwMode="auto">
            <a:xfrm flipH="1" flipV="1">
              <a:off x="3354388" y="1994656"/>
              <a:ext cx="1157288" cy="1703614"/>
            </a:xfrm>
            <a:prstGeom prst="line">
              <a:avLst/>
            </a:prstGeom>
            <a:noFill/>
            <a:ln w="19050">
              <a:solidFill>
                <a:srgbClr val="00008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0" name="Text Box 10"/>
            <p:cNvSpPr txBox="1">
              <a:spLocks noChangeArrowheads="1"/>
            </p:cNvSpPr>
            <p:nvPr/>
          </p:nvSpPr>
          <p:spPr bwMode="auto">
            <a:xfrm>
              <a:off x="3773760" y="1627811"/>
              <a:ext cx="642562" cy="756124"/>
            </a:xfrm>
            <a:prstGeom prst="rect">
              <a:avLst/>
            </a:prstGeom>
            <a:noFill/>
            <a:ln w="9525">
              <a:noFill/>
              <a:miter lim="800000"/>
            </a:ln>
          </p:spPr>
          <p:txBody>
            <a:bodyPr lIns="0" tIns="0" rIns="0" bIns="0"/>
            <a:lstStyle/>
            <a:p>
              <a:pPr>
                <a:defRPr/>
              </a:pPr>
              <a:endParaRPr lang="zh-CN" altLang="en-US" b="1" dirty="0">
                <a:solidFill>
                  <a:schemeClr val="bg2"/>
                </a:solidFill>
                <a:ea typeface="宋体" panose="02010600030101010101" pitchFamily="2" charset="-122"/>
              </a:endParaRPr>
            </a:p>
            <a:p>
              <a:pPr algn="ctr">
                <a:defRPr/>
              </a:pPr>
              <a:r>
                <a:rPr lang="zh-CN" altLang="en-US" b="1" dirty="0">
                  <a:solidFill>
                    <a:srgbClr val="0070C0"/>
                  </a:solidFill>
                  <a:ea typeface="宋体" panose="02010600030101010101" pitchFamily="2" charset="-122"/>
                </a:rPr>
                <a:t>其  他</a:t>
              </a:r>
              <a:endParaRPr lang="zh-CN" altLang="en-US" b="1" dirty="0">
                <a:solidFill>
                  <a:srgbClr val="0070C0"/>
                </a:solidFill>
                <a:ea typeface="宋体" panose="02010600030101010101" pitchFamily="2" charset="-122"/>
              </a:endParaRPr>
            </a:p>
            <a:p>
              <a:pPr algn="ctr">
                <a:defRPr/>
              </a:pPr>
              <a:r>
                <a:rPr lang="zh-CN" altLang="en-US" b="1" dirty="0">
                  <a:solidFill>
                    <a:schemeClr val="tx2">
                      <a:lumMod val="60000"/>
                      <a:lumOff val="40000"/>
                    </a:schemeClr>
                  </a:solidFill>
                  <a:ea typeface="宋体" panose="02010600030101010101" pitchFamily="2" charset="-122"/>
                </a:rPr>
                <a:t>10%</a:t>
              </a:r>
              <a:endParaRPr lang="zh-CN" altLang="en-US" b="1" dirty="0">
                <a:solidFill>
                  <a:schemeClr val="tx2">
                    <a:lumMod val="60000"/>
                    <a:lumOff val="40000"/>
                  </a:schemeClr>
                </a:solidFill>
                <a:ea typeface="宋体" panose="02010600030101010101" pitchFamily="2" charset="-122"/>
              </a:endParaRPr>
            </a:p>
          </p:txBody>
        </p:sp>
        <p:sp>
          <p:nvSpPr>
            <p:cNvPr id="11" name="Text Box 11"/>
            <p:cNvSpPr txBox="1">
              <a:spLocks noChangeArrowheads="1"/>
            </p:cNvSpPr>
            <p:nvPr/>
          </p:nvSpPr>
          <p:spPr bwMode="auto">
            <a:xfrm>
              <a:off x="4768528" y="3168560"/>
              <a:ext cx="1618431" cy="1324475"/>
            </a:xfrm>
            <a:prstGeom prst="rect">
              <a:avLst/>
            </a:prstGeom>
            <a:noFill/>
            <a:ln w="9525">
              <a:noFill/>
              <a:miter lim="800000"/>
            </a:ln>
          </p:spPr>
          <p:txBody>
            <a:bodyPr lIns="0" tIns="0" rIns="0" bIns="0"/>
            <a:lstStyle/>
            <a:p>
              <a:pPr algn="ctr">
                <a:defRPr/>
              </a:pPr>
              <a:r>
                <a:rPr lang="zh-CN" altLang="en-US" b="1" dirty="0">
                  <a:solidFill>
                    <a:srgbClr val="0070C0"/>
                  </a:solidFill>
                  <a:ea typeface="宋体" panose="02010600030101010101" pitchFamily="2" charset="-122"/>
                </a:rPr>
                <a:t>软件产品说明书（需求）</a:t>
              </a:r>
              <a:endParaRPr lang="zh-CN" altLang="en-US" b="1" dirty="0">
                <a:solidFill>
                  <a:srgbClr val="0070C0"/>
                </a:solidFill>
                <a:ea typeface="宋体" panose="02010600030101010101" pitchFamily="2" charset="-122"/>
              </a:endParaRPr>
            </a:p>
            <a:p>
              <a:pPr algn="ctr">
                <a:defRPr/>
              </a:pPr>
              <a:r>
                <a:rPr lang="zh-CN" altLang="en-US" b="1" dirty="0">
                  <a:solidFill>
                    <a:schemeClr val="tx2">
                      <a:lumMod val="60000"/>
                      <a:lumOff val="40000"/>
                    </a:schemeClr>
                  </a:solidFill>
                  <a:ea typeface="宋体" panose="02010600030101010101" pitchFamily="2" charset="-122"/>
                </a:rPr>
                <a:t>56%</a:t>
              </a:r>
              <a:endParaRPr lang="zh-CN" altLang="en-US" b="1" dirty="0">
                <a:solidFill>
                  <a:schemeClr val="tx2">
                    <a:lumMod val="60000"/>
                    <a:lumOff val="40000"/>
                  </a:schemeClr>
                </a:solidFill>
                <a:ea typeface="宋体" panose="02010600030101010101" pitchFamily="2" charset="-122"/>
              </a:endParaRPr>
            </a:p>
          </p:txBody>
        </p:sp>
        <p:sp>
          <p:nvSpPr>
            <p:cNvPr id="12" name="Text Box 12"/>
            <p:cNvSpPr txBox="1">
              <a:spLocks noChangeArrowheads="1"/>
            </p:cNvSpPr>
            <p:nvPr/>
          </p:nvSpPr>
          <p:spPr bwMode="auto">
            <a:xfrm>
              <a:off x="2711987" y="2308491"/>
              <a:ext cx="1156267" cy="947250"/>
            </a:xfrm>
            <a:prstGeom prst="rect">
              <a:avLst/>
            </a:prstGeom>
            <a:noFill/>
            <a:ln w="9525">
              <a:noFill/>
              <a:miter lim="800000"/>
            </a:ln>
          </p:spPr>
          <p:txBody>
            <a:bodyPr lIns="0" tIns="0" rIns="0" bIns="0"/>
            <a:lstStyle/>
            <a:p>
              <a:pPr>
                <a:defRPr/>
              </a:pPr>
              <a:endParaRPr lang="zh-CN" altLang="en-US" b="1" dirty="0">
                <a:solidFill>
                  <a:schemeClr val="bg2"/>
                </a:solidFill>
                <a:ea typeface="宋体" panose="02010600030101010101" pitchFamily="2" charset="-122"/>
              </a:endParaRPr>
            </a:p>
            <a:p>
              <a:pPr algn="ctr">
                <a:defRPr/>
              </a:pPr>
              <a:r>
                <a:rPr lang="zh-CN" altLang="en-US" b="1" dirty="0">
                  <a:solidFill>
                    <a:srgbClr val="0070C0"/>
                  </a:solidFill>
                  <a:ea typeface="宋体" panose="02010600030101010101" pitchFamily="2" charset="-122"/>
                </a:rPr>
                <a:t>编写代码</a:t>
              </a:r>
              <a:endParaRPr lang="zh-CN" altLang="en-US" b="1" dirty="0">
                <a:solidFill>
                  <a:srgbClr val="0070C0"/>
                </a:solidFill>
                <a:ea typeface="宋体" panose="02010600030101010101" pitchFamily="2" charset="-122"/>
              </a:endParaRPr>
            </a:p>
            <a:p>
              <a:pPr algn="ctr">
                <a:defRPr/>
              </a:pPr>
              <a:r>
                <a:rPr lang="zh-CN" altLang="en-US" b="1" dirty="0">
                  <a:solidFill>
                    <a:schemeClr val="tx2">
                      <a:lumMod val="60000"/>
                      <a:lumOff val="40000"/>
                    </a:schemeClr>
                  </a:solidFill>
                  <a:ea typeface="宋体" panose="02010600030101010101" pitchFamily="2" charset="-122"/>
                </a:rPr>
                <a:t>7%</a:t>
              </a:r>
              <a:endParaRPr lang="zh-CN" altLang="en-US" b="1" dirty="0">
                <a:solidFill>
                  <a:schemeClr val="tx2">
                    <a:lumMod val="60000"/>
                    <a:lumOff val="40000"/>
                  </a:schemeClr>
                </a:solidFill>
                <a:ea typeface="宋体" panose="02010600030101010101" pitchFamily="2" charset="-122"/>
              </a:endParaRPr>
            </a:p>
          </p:txBody>
        </p:sp>
        <p:sp>
          <p:nvSpPr>
            <p:cNvPr id="13" name="Text Box 13"/>
            <p:cNvSpPr txBox="1">
              <a:spLocks noChangeArrowheads="1"/>
            </p:cNvSpPr>
            <p:nvPr/>
          </p:nvSpPr>
          <p:spPr bwMode="auto">
            <a:xfrm>
              <a:off x="3096837" y="3887801"/>
              <a:ext cx="964783" cy="756124"/>
            </a:xfrm>
            <a:prstGeom prst="rect">
              <a:avLst/>
            </a:prstGeom>
            <a:noFill/>
            <a:ln w="9525">
              <a:noFill/>
              <a:miter lim="800000"/>
            </a:ln>
          </p:spPr>
          <p:txBody>
            <a:bodyPr lIns="0" tIns="0" rIns="0" bIns="0"/>
            <a:lstStyle/>
            <a:p>
              <a:pPr algn="ctr">
                <a:defRPr/>
              </a:pPr>
              <a:r>
                <a:rPr lang="zh-CN" altLang="en-US" b="1" dirty="0">
                  <a:solidFill>
                    <a:srgbClr val="0070C0"/>
                  </a:solidFill>
                  <a:ea typeface="宋体" panose="02010600030101010101" pitchFamily="2" charset="-122"/>
                </a:rPr>
                <a:t>设  计</a:t>
              </a:r>
              <a:r>
                <a:rPr lang="zh-CN" altLang="en-US" b="1" dirty="0">
                  <a:solidFill>
                    <a:schemeClr val="tx2">
                      <a:lumMod val="60000"/>
                      <a:lumOff val="40000"/>
                    </a:schemeClr>
                  </a:solidFill>
                  <a:ea typeface="宋体" panose="02010600030101010101" pitchFamily="2" charset="-122"/>
                </a:rPr>
                <a:t>27%</a:t>
              </a:r>
              <a:endParaRPr lang="zh-CN" altLang="en-US" b="1" dirty="0">
                <a:solidFill>
                  <a:schemeClr val="tx2">
                    <a:lumMod val="60000"/>
                    <a:lumOff val="40000"/>
                  </a:schemeClr>
                </a:solidFill>
                <a:ea typeface="宋体" panose="02010600030101010101" pitchFamily="2" charset="-122"/>
              </a:endParaRPr>
            </a:p>
          </p:txBody>
        </p:sp>
      </p:grpSp>
      <p:sp>
        <p:nvSpPr>
          <p:cNvPr id="14" name="右弧形箭头 13"/>
          <p:cNvSpPr/>
          <p:nvPr/>
        </p:nvSpPr>
        <p:spPr bwMode="auto">
          <a:xfrm rot="20449260">
            <a:off x="7847013" y="1587500"/>
            <a:ext cx="827087" cy="2517775"/>
          </a:xfrm>
          <a:prstGeom prst="curvedLeftArrow">
            <a:avLst/>
          </a:prstGeom>
          <a:solidFill>
            <a:schemeClr val="accent5">
              <a:lumMod val="75000"/>
            </a:schemeClr>
          </a:solidFill>
          <a:ln w="9525" cap="flat" cmpd="sng" algn="ctr">
            <a:solidFill>
              <a:schemeClr val="tx1"/>
            </a:solidFill>
            <a:prstDash val="solid"/>
            <a:round/>
            <a:headEnd type="none" w="med" len="med"/>
            <a:tailEnd type="none" w="med" len="med"/>
          </a:ln>
          <a:effectLst/>
        </p:spPr>
        <p:txBody>
          <a:bodyPr/>
          <a:lstStyle/>
          <a:p>
            <a:pPr eaLnBrk="0" hangingPunct="0">
              <a:defRPr/>
            </a:pPr>
            <a:endParaRPr lang="zh-CN" altLang="en-US" sz="1900">
              <a:latin typeface="Times New Roman" panose="02020603050405020304" pitchFamily="18" charset="0"/>
              <a:ea typeface="宋体" panose="02010600030101010101" pitchFamily="2" charset="-122"/>
            </a:endParaRPr>
          </a:p>
        </p:txBody>
      </p:sp>
      <p:sp>
        <p:nvSpPr>
          <p:cNvPr id="15" name="矩形 14"/>
          <p:cNvSpPr/>
          <p:nvPr/>
        </p:nvSpPr>
        <p:spPr>
          <a:xfrm>
            <a:off x="534988" y="806450"/>
            <a:ext cx="4587875" cy="676275"/>
          </a:xfrm>
          <a:prstGeom prst="rect">
            <a:avLst/>
          </a:prstGeom>
        </p:spPr>
        <p:txBody>
          <a:bodyPr wrap="none">
            <a:spAutoFit/>
          </a:bodyPr>
          <a:lstStyle/>
          <a:p>
            <a:pPr>
              <a:defRPr/>
            </a:pPr>
            <a:r>
              <a:rPr lang="en-US" altLang="zh-CN" sz="3800" b="1" dirty="0">
                <a:solidFill>
                  <a:schemeClr val="tx2"/>
                </a:solidFill>
                <a:latin typeface="黑体" panose="02010609060101010101" pitchFamily="49" charset="-122"/>
                <a:ea typeface="黑体" panose="02010609060101010101" pitchFamily="49" charset="-122"/>
                <a:cs typeface="+mj-cs"/>
              </a:rPr>
              <a:t>1.2 </a:t>
            </a:r>
            <a:r>
              <a:rPr lang="zh-CN" altLang="zh-CN" sz="3800" b="1" dirty="0">
                <a:solidFill>
                  <a:schemeClr val="tx2"/>
                </a:solidFill>
                <a:latin typeface="黑体" panose="02010609060101010101" pitchFamily="49" charset="-122"/>
                <a:ea typeface="黑体" panose="02010609060101010101" pitchFamily="49" charset="-122"/>
                <a:cs typeface="+mj-cs"/>
              </a:rPr>
              <a:t>软件测试的概念</a:t>
            </a:r>
            <a:endParaRPr lang="zh-CN" altLang="en-US" sz="3800" b="1" dirty="0">
              <a:solidFill>
                <a:schemeClr val="tx2"/>
              </a:solidFill>
              <a:latin typeface="黑体" panose="02010609060101010101" pitchFamily="49" charset="-122"/>
              <a:ea typeface="黑体" panose="02010609060101010101" pitchFamily="49" charset="-122"/>
              <a:cs typeface="+mj-cs"/>
            </a:endParaRPr>
          </a:p>
        </p:txBody>
      </p:sp>
      <p:graphicFrame>
        <p:nvGraphicFramePr>
          <p:cNvPr id="3" name="Group 25"/>
          <p:cNvGraphicFramePr>
            <a:graphicFrameLocks noGrp="1"/>
          </p:cNvGraphicFramePr>
          <p:nvPr/>
        </p:nvGraphicFramePr>
        <p:xfrm>
          <a:off x="350590" y="2133298"/>
          <a:ext cx="3770313" cy="2874227"/>
        </p:xfrm>
        <a:graphic>
          <a:graphicData uri="http://schemas.openxmlformats.org/drawingml/2006/table">
            <a:tbl>
              <a:tblPr/>
              <a:tblGrid>
                <a:gridCol w="1503424"/>
                <a:gridCol w="2266889"/>
              </a:tblGrid>
              <a:tr h="286758">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600" b="0" i="0" u="none" strike="noStrike" cap="none" normalizeH="0" baseline="0" dirty="0" smtClean="0">
                          <a:ln>
                            <a:noFill/>
                          </a:ln>
                          <a:solidFill>
                            <a:schemeClr val="bg1"/>
                          </a:solidFill>
                          <a:effectLst/>
                          <a:latin typeface="宋体" panose="02010600030101010101" pitchFamily="2" charset="-122"/>
                          <a:ea typeface="宋体" panose="02010600030101010101" pitchFamily="2" charset="-122"/>
                        </a:rPr>
                        <a:t>阶段</a:t>
                      </a:r>
                      <a:endParaRPr kumimoji="0" lang="zh-CN" altLang="en-US" sz="1600" b="0" i="0" u="none" strike="noStrike" cap="none" normalizeH="0" baseline="0" dirty="0" smtClean="0">
                        <a:ln>
                          <a:noFill/>
                        </a:ln>
                        <a:solidFill>
                          <a:schemeClr val="bg1"/>
                        </a:solidFill>
                        <a:effectLst/>
                        <a:latin typeface="宋体" panose="02010600030101010101" pitchFamily="2" charset="-122"/>
                        <a:ea typeface="宋体" panose="02010600030101010101" pitchFamily="2" charset="-122"/>
                      </a:endParaRPr>
                    </a:p>
                  </a:txBody>
                  <a:tcPr marL="91424" marR="91424" marT="45721" marB="45721" anchor="ctr" horzOverflow="overflow">
                    <a:lnL w="12700" cap="flat" cmpd="sng" algn="ctr">
                      <a:solidFill>
                        <a:schemeClr val="tx1"/>
                      </a:solidFill>
                      <a:prstDash val="solid"/>
                      <a:miter lim="800000"/>
                      <a:headEnd type="none" w="med" len="med"/>
                      <a:tailEnd type="none" w="med" len="med"/>
                    </a:lnL>
                    <a:lnR>
                      <a:noFill/>
                    </a:lnR>
                    <a:lnT w="12700" cap="flat" cmpd="sng" algn="ctr">
                      <a:solidFill>
                        <a:schemeClr val="tx1"/>
                      </a:solidFill>
                      <a:prstDash val="solid"/>
                      <a:miter lim="800000"/>
                      <a:headEnd type="none" w="med" len="med"/>
                      <a:tailEnd type="none" w="med" len="med"/>
                    </a:lnT>
                    <a:lnB>
                      <a:noFill/>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600" b="0" i="0" u="none" strike="noStrike" kern="1200" cap="none" normalizeH="0" baseline="0" dirty="0" smtClean="0">
                          <a:ln>
                            <a:noFill/>
                          </a:ln>
                          <a:solidFill>
                            <a:schemeClr val="bg1"/>
                          </a:solidFill>
                          <a:effectLst/>
                          <a:latin typeface="宋体" panose="02010600030101010101" pitchFamily="2" charset="-122"/>
                          <a:ea typeface="宋体" panose="02010600030101010101" pitchFamily="2" charset="-122"/>
                          <a:cs typeface="+mn-cs"/>
                        </a:rPr>
                        <a:t>相对修复费用 </a:t>
                      </a:r>
                      <a:endParaRPr kumimoji="0" lang="zh-CN" altLang="en-US" sz="1600" b="0" i="0" u="none" strike="noStrike" kern="1200" cap="none" normalizeH="0" baseline="0" dirty="0" smtClean="0">
                        <a:ln>
                          <a:noFill/>
                        </a:ln>
                        <a:solidFill>
                          <a:schemeClr val="bg1"/>
                        </a:solidFill>
                        <a:effectLst/>
                        <a:latin typeface="宋体" panose="02010600030101010101" pitchFamily="2" charset="-122"/>
                        <a:ea typeface="宋体" panose="02010600030101010101" pitchFamily="2" charset="-122"/>
                        <a:cs typeface="+mn-cs"/>
                      </a:endParaRPr>
                    </a:p>
                  </a:txBody>
                  <a:tcPr marL="91424" marR="91424" marT="45721" marB="45721" anchor="ctr" horzOverflow="overflow">
                    <a:lnL>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a:noFill/>
                    </a:lnB>
                    <a:lnTlToBr>
                      <a:noFill/>
                    </a:lnTlToBr>
                    <a:lnBlToTr>
                      <a:noFill/>
                    </a:lnBlToTr>
                    <a:solidFill>
                      <a:schemeClr val="folHlink"/>
                    </a:solidFill>
                  </a:tcPr>
                </a:tc>
              </a:tr>
              <a:tr h="438039">
                <a:tc>
                  <a:txBody>
                    <a:bodyPr/>
                    <a:lstStyle/>
                    <a:p>
                      <a:pPr marL="0" marR="0" lvl="0" indent="0" algn="ctr" defTabSz="914400" rtl="0" eaLnBrk="1" fontAlgn="base" latinLnBrk="0" hangingPunct="1">
                        <a:lnSpc>
                          <a:spcPct val="100000"/>
                        </a:lnSpc>
                        <a:spcBef>
                          <a:spcPct val="20000"/>
                        </a:spcBef>
                        <a:spcAft>
                          <a:spcPct val="0"/>
                        </a:spcAft>
                        <a:buClr>
                          <a:srgbClr val="33CC33"/>
                        </a:buClr>
                        <a:buSzTx/>
                        <a:buFont typeface="Wingdings" panose="05000000000000000000" pitchFamily="2" charset="2"/>
                        <a:buNone/>
                      </a:pPr>
                      <a:r>
                        <a:rPr kumimoji="0" lang="zh-CN" altLang="en-US" sz="16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需求阶段</a:t>
                      </a:r>
                      <a:endParaRPr kumimoji="0" lang="zh-CN" altLang="en-US" sz="16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endParaRPr>
                    </a:p>
                  </a:txBody>
                  <a:tcPr marL="91424" marR="91424" marT="45721" marB="45721" anchor="ctr" horzOverflow="overflow">
                    <a:lnL w="12700" cap="flat" cmpd="sng" algn="ctr">
                      <a:solidFill>
                        <a:schemeClr val="tx1"/>
                      </a:solidFill>
                      <a:prstDash val="solid"/>
                      <a:miter lim="800000"/>
                      <a:headEnd type="none" w="med" len="med"/>
                      <a:tailEnd type="none" w="med" len="med"/>
                    </a:lnL>
                    <a:lnR>
                      <a:noFill/>
                    </a:lnR>
                    <a:lnT>
                      <a:noFill/>
                    </a:lnT>
                    <a:lnB>
                      <a:noFill/>
                    </a:lnB>
                    <a:lnTlToBr>
                      <a:noFill/>
                    </a:lnTlToBr>
                    <a:lnBlToTr>
                      <a:noFill/>
                    </a:lnBlToTr>
                    <a:solidFill>
                      <a:srgbClr val="DDDDDD"/>
                    </a:solidFill>
                  </a:tcPr>
                </a:tc>
                <a:tc>
                  <a:txBody>
                    <a:bodyPr/>
                    <a:lstStyle/>
                    <a:p>
                      <a:pPr marL="0" marR="0" lvl="0" indent="0" algn="ctr" defTabSz="914400" rtl="0" eaLnBrk="1" fontAlgn="base" latinLnBrk="0" hangingPunct="1">
                        <a:lnSpc>
                          <a:spcPct val="100000"/>
                        </a:lnSpc>
                        <a:spcBef>
                          <a:spcPct val="20000"/>
                        </a:spcBef>
                        <a:spcAft>
                          <a:spcPct val="0"/>
                        </a:spcAft>
                        <a:buClr>
                          <a:srgbClr val="33CC33"/>
                        </a:buClr>
                        <a:buSzTx/>
                        <a:buFont typeface="Wingdings" panose="05000000000000000000" pitchFamily="2" charset="2"/>
                        <a:buNone/>
                      </a:pPr>
                      <a:r>
                        <a:rPr kumimoji="0" lang="en-US" altLang="zh-CN" sz="16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1</a:t>
                      </a:r>
                      <a:endParaRPr kumimoji="0" lang="en-US" altLang="zh-CN" sz="16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marL="91424" marR="91424" marT="45721" marB="45721" anchor="ctr" horzOverflow="overflow">
                    <a:lnL>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solidFill>
                      <a:schemeClr val="bg1"/>
                    </a:solidFill>
                  </a:tcPr>
                </a:tc>
              </a:tr>
              <a:tr h="402660">
                <a:tc>
                  <a:txBody>
                    <a:bodyPr/>
                    <a:lstStyle/>
                    <a:p>
                      <a:pPr marL="0" marR="0" lvl="0" indent="0" algn="ctr" defTabSz="914400" rtl="0" eaLnBrk="1" fontAlgn="base" latinLnBrk="0" hangingPunct="1">
                        <a:lnSpc>
                          <a:spcPct val="100000"/>
                        </a:lnSpc>
                        <a:spcBef>
                          <a:spcPct val="20000"/>
                        </a:spcBef>
                        <a:spcAft>
                          <a:spcPct val="0"/>
                        </a:spcAft>
                        <a:buClr>
                          <a:srgbClr val="33CC33"/>
                        </a:buClr>
                        <a:buSzTx/>
                        <a:buFont typeface="Wingdings" panose="05000000000000000000" pitchFamily="2" charset="2"/>
                        <a:buNone/>
                      </a:pPr>
                      <a:r>
                        <a:rPr kumimoji="0" lang="zh-CN" altLang="en-US" sz="16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设计阶段</a:t>
                      </a:r>
                      <a:endParaRPr kumimoji="0" lang="zh-CN" altLang="en-US" sz="16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endParaRPr>
                    </a:p>
                  </a:txBody>
                  <a:tcPr marL="91424" marR="91424" marT="45721" marB="45721" anchor="ctr" horzOverflow="overflow">
                    <a:lnL w="12700" cap="flat" cmpd="sng" algn="ctr">
                      <a:solidFill>
                        <a:schemeClr val="tx1"/>
                      </a:solidFill>
                      <a:prstDash val="solid"/>
                      <a:miter lim="800000"/>
                      <a:headEnd type="none" w="med" len="med"/>
                      <a:tailEnd type="none" w="med" len="med"/>
                    </a:lnL>
                    <a:lnR>
                      <a:noFill/>
                    </a:lnR>
                    <a:lnT>
                      <a:noFill/>
                    </a:lnT>
                    <a:lnB>
                      <a:noFill/>
                    </a:lnB>
                    <a:lnTlToBr>
                      <a:noFill/>
                    </a:lnTlToBr>
                    <a:lnBlToTr>
                      <a:noFill/>
                    </a:lnBlToTr>
                    <a:solidFill>
                      <a:srgbClr val="DDDDDD"/>
                    </a:solidFill>
                  </a:tcPr>
                </a:tc>
                <a:tc>
                  <a:txBody>
                    <a:bodyPr/>
                    <a:lstStyle/>
                    <a:p>
                      <a:pPr marL="0" marR="0" lvl="0" indent="0" algn="ctr" defTabSz="914400" rtl="0" eaLnBrk="1" fontAlgn="base" latinLnBrk="0" hangingPunct="1">
                        <a:lnSpc>
                          <a:spcPct val="100000"/>
                        </a:lnSpc>
                        <a:spcBef>
                          <a:spcPct val="20000"/>
                        </a:spcBef>
                        <a:spcAft>
                          <a:spcPct val="0"/>
                        </a:spcAft>
                        <a:buClr>
                          <a:srgbClr val="33CC33"/>
                        </a:buClr>
                        <a:buSzTx/>
                        <a:buFont typeface="Wingdings" panose="05000000000000000000" pitchFamily="2" charset="2"/>
                        <a:buNone/>
                      </a:pPr>
                      <a:r>
                        <a:rPr kumimoji="0" lang="en-US" altLang="zh-CN" sz="16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5</a:t>
                      </a:r>
                      <a:endParaRPr kumimoji="0" lang="en-US" altLang="zh-CN" sz="16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marL="91424" marR="91424" marT="45721" marB="45721" anchor="ctr" horzOverflow="overflow">
                    <a:lnL>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solidFill>
                      <a:schemeClr val="bg1"/>
                    </a:solidFill>
                  </a:tcPr>
                </a:tc>
              </a:tr>
              <a:tr h="380757">
                <a:tc>
                  <a:txBody>
                    <a:bodyPr/>
                    <a:lstStyle/>
                    <a:p>
                      <a:pPr marL="0" marR="0" lvl="0" indent="0" algn="ctr" defTabSz="914400" rtl="0" eaLnBrk="1" fontAlgn="base" latinLnBrk="0" hangingPunct="1">
                        <a:lnSpc>
                          <a:spcPct val="100000"/>
                        </a:lnSpc>
                        <a:spcBef>
                          <a:spcPct val="20000"/>
                        </a:spcBef>
                        <a:spcAft>
                          <a:spcPct val="0"/>
                        </a:spcAft>
                        <a:buClr>
                          <a:srgbClr val="33CC33"/>
                        </a:buClr>
                        <a:buSzTx/>
                        <a:buFont typeface="Wingdings" panose="05000000000000000000" pitchFamily="2" charset="2"/>
                        <a:buNone/>
                      </a:pPr>
                      <a:r>
                        <a:rPr kumimoji="0" lang="zh-CN" altLang="en-US" sz="16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编码阶段</a:t>
                      </a:r>
                      <a:endParaRPr kumimoji="0" lang="zh-CN" altLang="en-US" sz="16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endParaRPr>
                    </a:p>
                  </a:txBody>
                  <a:tcPr marL="91424" marR="91424" marT="45721" marB="45721" anchor="ctr" horzOverflow="overflow">
                    <a:lnL w="12700" cap="flat" cmpd="sng" algn="ctr">
                      <a:solidFill>
                        <a:schemeClr val="tx1"/>
                      </a:solidFill>
                      <a:prstDash val="solid"/>
                      <a:miter lim="800000"/>
                      <a:headEnd type="none" w="med" len="med"/>
                      <a:tailEnd type="none" w="med" len="med"/>
                    </a:lnL>
                    <a:lnR>
                      <a:noFill/>
                    </a:lnR>
                    <a:lnT>
                      <a:noFill/>
                    </a:lnT>
                    <a:lnB>
                      <a:noFill/>
                    </a:lnB>
                    <a:lnTlToBr>
                      <a:noFill/>
                    </a:lnTlToBr>
                    <a:lnBlToTr>
                      <a:noFill/>
                    </a:lnBlToTr>
                    <a:solidFill>
                      <a:srgbClr val="DDDDDD"/>
                    </a:solidFill>
                  </a:tcPr>
                </a:tc>
                <a:tc>
                  <a:txBody>
                    <a:bodyPr/>
                    <a:lstStyle/>
                    <a:p>
                      <a:pPr marL="0" marR="0" lvl="0" indent="0" algn="ctr" defTabSz="914400" rtl="0" eaLnBrk="1" fontAlgn="base" latinLnBrk="0" hangingPunct="1">
                        <a:lnSpc>
                          <a:spcPct val="100000"/>
                        </a:lnSpc>
                        <a:spcBef>
                          <a:spcPct val="20000"/>
                        </a:spcBef>
                        <a:spcAft>
                          <a:spcPct val="0"/>
                        </a:spcAft>
                        <a:buClr>
                          <a:srgbClr val="33CC33"/>
                        </a:buClr>
                        <a:buSzTx/>
                        <a:buFont typeface="Wingdings" panose="05000000000000000000" pitchFamily="2" charset="2"/>
                        <a:buNone/>
                      </a:pPr>
                      <a:r>
                        <a:rPr kumimoji="0" lang="en-US" altLang="zh-CN" sz="16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10</a:t>
                      </a:r>
                      <a:endParaRPr kumimoji="0" lang="en-US" altLang="zh-CN" sz="16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marL="91424" marR="91424" marT="45721" marB="45721" anchor="ctr" horzOverflow="overflow">
                    <a:lnL>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solidFill>
                      <a:schemeClr val="bg1"/>
                    </a:solidFill>
                  </a:tcPr>
                </a:tc>
              </a:tr>
              <a:tr h="439725">
                <a:tc>
                  <a:txBody>
                    <a:bodyPr/>
                    <a:lstStyle/>
                    <a:p>
                      <a:pPr marL="0" marR="0" lvl="0" indent="0" algn="ctr" defTabSz="914400" rtl="0" eaLnBrk="1" fontAlgn="base" latinLnBrk="0" hangingPunct="1">
                        <a:lnSpc>
                          <a:spcPct val="100000"/>
                        </a:lnSpc>
                        <a:spcBef>
                          <a:spcPct val="20000"/>
                        </a:spcBef>
                        <a:spcAft>
                          <a:spcPct val="0"/>
                        </a:spcAft>
                        <a:buClr>
                          <a:srgbClr val="33CC33"/>
                        </a:buClr>
                        <a:buSzTx/>
                        <a:buFont typeface="Wingdings" panose="05000000000000000000" pitchFamily="2" charset="2"/>
                        <a:buNone/>
                      </a:pPr>
                      <a:r>
                        <a:rPr kumimoji="0" lang="zh-CN" altLang="en-US" sz="16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单元测试阶段</a:t>
                      </a:r>
                      <a:endParaRPr kumimoji="0" lang="zh-CN" altLang="en-US" sz="16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endParaRPr>
                    </a:p>
                  </a:txBody>
                  <a:tcPr marL="91424" marR="91424" marT="45721" marB="45721" anchor="ctr" horzOverflow="overflow">
                    <a:lnL w="12700" cap="flat" cmpd="sng" algn="ctr">
                      <a:solidFill>
                        <a:schemeClr val="tx1"/>
                      </a:solidFill>
                      <a:prstDash val="solid"/>
                      <a:miter lim="800000"/>
                      <a:headEnd type="none" w="med" len="med"/>
                      <a:tailEnd type="none" w="med" len="med"/>
                    </a:lnL>
                    <a:lnR>
                      <a:noFill/>
                    </a:lnR>
                    <a:lnT>
                      <a:noFill/>
                    </a:lnT>
                    <a:lnB>
                      <a:noFill/>
                    </a:lnB>
                    <a:lnTlToBr>
                      <a:noFill/>
                    </a:lnTlToBr>
                    <a:lnBlToTr>
                      <a:noFill/>
                    </a:lnBlToTr>
                    <a:solidFill>
                      <a:srgbClr val="DDDDDD"/>
                    </a:solidFill>
                  </a:tcPr>
                </a:tc>
                <a:tc>
                  <a:txBody>
                    <a:bodyPr/>
                    <a:lstStyle/>
                    <a:p>
                      <a:pPr marL="0" marR="0" lvl="0" indent="0" algn="ctr" defTabSz="914400" rtl="0" eaLnBrk="1" fontAlgn="base" latinLnBrk="0" hangingPunct="1">
                        <a:lnSpc>
                          <a:spcPct val="100000"/>
                        </a:lnSpc>
                        <a:spcBef>
                          <a:spcPct val="20000"/>
                        </a:spcBef>
                        <a:spcAft>
                          <a:spcPct val="0"/>
                        </a:spcAft>
                        <a:buClr>
                          <a:srgbClr val="33CC33"/>
                        </a:buClr>
                        <a:buSzTx/>
                        <a:buFont typeface="Wingdings" panose="05000000000000000000" pitchFamily="2" charset="2"/>
                        <a:buNone/>
                      </a:pPr>
                      <a:r>
                        <a:rPr kumimoji="0" lang="en-US" altLang="zh-CN" sz="16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20</a:t>
                      </a:r>
                      <a:endParaRPr kumimoji="0" lang="en-US" altLang="zh-CN" sz="16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marL="91424" marR="91424" marT="45721" marB="45721" anchor="ctr" horzOverflow="overflow">
                    <a:lnL>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solidFill>
                      <a:schemeClr val="bg1"/>
                    </a:solidFill>
                  </a:tcPr>
                </a:tc>
              </a:tr>
              <a:tr h="438039">
                <a:tc>
                  <a:txBody>
                    <a:bodyPr/>
                    <a:lstStyle/>
                    <a:p>
                      <a:pPr marL="0" marR="0" lvl="0" indent="0" algn="ctr" defTabSz="914400" rtl="0" eaLnBrk="1" fontAlgn="base" latinLnBrk="0" hangingPunct="1">
                        <a:lnSpc>
                          <a:spcPct val="100000"/>
                        </a:lnSpc>
                        <a:spcBef>
                          <a:spcPct val="20000"/>
                        </a:spcBef>
                        <a:spcAft>
                          <a:spcPct val="0"/>
                        </a:spcAft>
                        <a:buClr>
                          <a:srgbClr val="33CC33"/>
                        </a:buClr>
                        <a:buSzTx/>
                        <a:buFont typeface="Wingdings" panose="05000000000000000000" pitchFamily="2" charset="2"/>
                        <a:buNone/>
                      </a:pPr>
                      <a:r>
                        <a:rPr kumimoji="0" lang="zh-CN" altLang="en-US" sz="16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验收阶段</a:t>
                      </a:r>
                      <a:endParaRPr kumimoji="0" lang="zh-CN" altLang="en-US" sz="16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marL="91424" marR="91424" marT="45721" marB="45721" anchor="ctr" horzOverflow="overflow">
                    <a:lnL w="12700" cap="flat" cmpd="sng" algn="ctr">
                      <a:solidFill>
                        <a:schemeClr val="tx1"/>
                      </a:solidFill>
                      <a:prstDash val="solid"/>
                      <a:miter lim="800000"/>
                      <a:headEnd type="none" w="med" len="med"/>
                      <a:tailEnd type="none" w="med" len="med"/>
                    </a:lnL>
                    <a:lnR>
                      <a:noFill/>
                    </a:lnR>
                    <a:lnT>
                      <a:noFill/>
                    </a:lnT>
                    <a:lnB>
                      <a:noFill/>
                    </a:lnB>
                    <a:lnTlToBr>
                      <a:noFill/>
                    </a:lnTlToBr>
                    <a:lnBlToTr>
                      <a:noFill/>
                    </a:lnBlToTr>
                    <a:solidFill>
                      <a:srgbClr val="DDDDDD"/>
                    </a:solidFill>
                  </a:tcPr>
                </a:tc>
                <a:tc>
                  <a:txBody>
                    <a:bodyPr/>
                    <a:lstStyle/>
                    <a:p>
                      <a:pPr marL="0" marR="0" lvl="0" indent="0" algn="ctr" defTabSz="914400" rtl="0" eaLnBrk="1" fontAlgn="base" latinLnBrk="0" hangingPunct="1">
                        <a:lnSpc>
                          <a:spcPct val="100000"/>
                        </a:lnSpc>
                        <a:spcBef>
                          <a:spcPct val="20000"/>
                        </a:spcBef>
                        <a:spcAft>
                          <a:spcPct val="0"/>
                        </a:spcAft>
                        <a:buClr>
                          <a:srgbClr val="33CC33"/>
                        </a:buClr>
                        <a:buSzTx/>
                        <a:buFont typeface="Wingdings" panose="05000000000000000000" pitchFamily="2" charset="2"/>
                        <a:buNone/>
                      </a:pPr>
                      <a:r>
                        <a:rPr kumimoji="0" lang="en-US" altLang="zh-CN" sz="16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50</a:t>
                      </a:r>
                      <a:endParaRPr kumimoji="0" lang="en-US" altLang="zh-CN" sz="16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marL="91424" marR="91424" marT="45721" marB="45721" anchor="ctr" horzOverflow="overflow">
                    <a:lnL>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solidFill>
                      <a:schemeClr val="bg1"/>
                    </a:solidFill>
                  </a:tcPr>
                </a:tc>
              </a:tr>
              <a:tr h="439725">
                <a:tc>
                  <a:txBody>
                    <a:bodyPr/>
                    <a:lstStyle/>
                    <a:p>
                      <a:pPr marL="0" marR="0" lvl="0" indent="0" algn="ctr" defTabSz="914400" rtl="0" eaLnBrk="1" fontAlgn="base" latinLnBrk="0" hangingPunct="1">
                        <a:lnSpc>
                          <a:spcPct val="100000"/>
                        </a:lnSpc>
                        <a:spcBef>
                          <a:spcPct val="20000"/>
                        </a:spcBef>
                        <a:spcAft>
                          <a:spcPct val="0"/>
                        </a:spcAft>
                        <a:buClr>
                          <a:srgbClr val="33CC33"/>
                        </a:buClr>
                        <a:buSzTx/>
                        <a:buFont typeface="Wingdings" panose="05000000000000000000" pitchFamily="2" charset="2"/>
                        <a:buNone/>
                      </a:pPr>
                      <a:r>
                        <a:rPr kumimoji="0" lang="zh-CN" altLang="en-US" sz="16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维护阶段</a:t>
                      </a:r>
                      <a:endParaRPr kumimoji="0" lang="zh-CN" altLang="en-US" sz="16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endParaRPr>
                    </a:p>
                  </a:txBody>
                  <a:tcPr marL="91424" marR="91424" marT="45721" marB="45721" anchor="ctr" horzOverflow="overflow">
                    <a:lnL w="12700" cap="flat" cmpd="sng" algn="ctr">
                      <a:solidFill>
                        <a:schemeClr val="tx1"/>
                      </a:solidFill>
                      <a:prstDash val="solid"/>
                      <a:miter lim="800000"/>
                      <a:headEnd type="none" w="med" len="med"/>
                      <a:tailEnd type="none" w="med" len="med"/>
                    </a:lnL>
                    <a:lnR>
                      <a:noFill/>
                    </a:lnR>
                    <a:lnT>
                      <a:noFill/>
                    </a:lnT>
                    <a:lnB w="12700" cap="flat" cmpd="sng" algn="ctr">
                      <a:solidFill>
                        <a:schemeClr val="tx1"/>
                      </a:solidFill>
                      <a:prstDash val="solid"/>
                      <a:miter lim="800000"/>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00000"/>
                        </a:lnSpc>
                        <a:spcBef>
                          <a:spcPct val="20000"/>
                        </a:spcBef>
                        <a:spcAft>
                          <a:spcPct val="0"/>
                        </a:spcAft>
                        <a:buClr>
                          <a:srgbClr val="33CC33"/>
                        </a:buClr>
                        <a:buSzTx/>
                        <a:buFont typeface="Wingdings" panose="05000000000000000000" pitchFamily="2" charset="2"/>
                        <a:buNone/>
                      </a:pPr>
                      <a:r>
                        <a:rPr kumimoji="0" lang="en-US" altLang="zh-CN" sz="16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200</a:t>
                      </a:r>
                      <a:endParaRPr kumimoji="0" lang="en-US" altLang="zh-CN" sz="16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marL="91424" marR="91424" marT="45721" marB="45721" anchor="ctr" horzOverflow="overflow">
                    <a:lnL>
                      <a:noFill/>
                    </a:lnL>
                    <a:lnR w="12700" cap="flat" cmpd="sng" algn="ctr">
                      <a:solidFill>
                        <a:schemeClr val="tx1"/>
                      </a:solidFill>
                      <a:prstDash val="solid"/>
                      <a:miter lim="800000"/>
                      <a:headEnd type="none" w="med" len="med"/>
                      <a:tailEnd type="none" w="med" len="med"/>
                    </a:lnR>
                    <a:lnT>
                      <a:noFill/>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r>
            </a:tbl>
          </a:graphicData>
        </a:graphic>
      </p:graphicFrame>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randombar(horizontal)">
                                      <p:cBhvr>
                                        <p:cTn id="12" dur="500"/>
                                        <p:tgtEl>
                                          <p:spTgt spid="4"/>
                                        </p:tgtEl>
                                      </p:cBhvr>
                                    </p:animEffect>
                                  </p:childTnLst>
                                </p:cTn>
                              </p:par>
                              <p:par>
                                <p:cTn id="13" presetID="14" presetClass="entr" presetSubtype="1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randombar(horizontal)">
                                      <p:cBhvr>
                                        <p:cTn id="1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534988" y="806450"/>
            <a:ext cx="4587875" cy="676275"/>
          </a:xfrm>
          <a:prstGeom prst="rect">
            <a:avLst/>
          </a:prstGeom>
        </p:spPr>
        <p:txBody>
          <a:bodyPr wrap="none">
            <a:spAutoFit/>
          </a:bodyPr>
          <a:lstStyle/>
          <a:p>
            <a:pPr>
              <a:defRPr/>
            </a:pPr>
            <a:r>
              <a:rPr lang="en-US" altLang="zh-CN" sz="3800" b="1" dirty="0">
                <a:solidFill>
                  <a:schemeClr val="tx2"/>
                </a:solidFill>
                <a:latin typeface="黑体" panose="02010609060101010101" pitchFamily="49" charset="-122"/>
                <a:ea typeface="黑体" panose="02010609060101010101" pitchFamily="49" charset="-122"/>
                <a:cs typeface="+mj-cs"/>
              </a:rPr>
              <a:t>1.2 </a:t>
            </a:r>
            <a:r>
              <a:rPr lang="zh-CN" altLang="zh-CN" sz="3800" b="1" dirty="0">
                <a:solidFill>
                  <a:schemeClr val="tx2"/>
                </a:solidFill>
                <a:latin typeface="黑体" panose="02010609060101010101" pitchFamily="49" charset="-122"/>
                <a:ea typeface="黑体" panose="02010609060101010101" pitchFamily="49" charset="-122"/>
                <a:cs typeface="+mj-cs"/>
              </a:rPr>
              <a:t>软件测试的概念</a:t>
            </a:r>
            <a:endParaRPr lang="zh-CN" altLang="en-US" sz="3800" b="1" dirty="0">
              <a:solidFill>
                <a:schemeClr val="tx2"/>
              </a:solidFill>
              <a:latin typeface="黑体" panose="02010609060101010101" pitchFamily="49" charset="-122"/>
              <a:ea typeface="黑体" panose="02010609060101010101" pitchFamily="49" charset="-122"/>
              <a:cs typeface="+mj-cs"/>
            </a:endParaRPr>
          </a:p>
        </p:txBody>
      </p:sp>
      <p:sp>
        <p:nvSpPr>
          <p:cNvPr id="32" name="矩形 31"/>
          <p:cNvSpPr/>
          <p:nvPr/>
        </p:nvSpPr>
        <p:spPr>
          <a:xfrm>
            <a:off x="4998375" y="1899241"/>
            <a:ext cx="4032448" cy="1754326"/>
          </a:xfrm>
          <a:prstGeom prst="rect">
            <a:avLst/>
          </a:prstGeom>
          <a:noFill/>
        </p:spPr>
        <p:txBody>
          <a:bodyPr>
            <a:spAutoFit/>
          </a:bodyPr>
          <a:lstStyle/>
          <a:p>
            <a:pPr algn="ctr">
              <a:defRPr/>
            </a:pPr>
            <a:r>
              <a:rPr lang="en-US" altLang="zh-CN" sz="54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Good </a:t>
            </a:r>
            <a:endParaRPr lang="en-US" altLang="zh-CN" sz="54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a:p>
            <a:pPr algn="ctr">
              <a:defRPr/>
            </a:pPr>
            <a:r>
              <a:rPr lang="en-US" altLang="zh-CN" sz="54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Enough</a:t>
            </a:r>
            <a:endParaRPr lang="zh-CN" altLang="en-US" sz="54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a typeface="宋体" panose="02010600030101010101" pitchFamily="2" charset="-122"/>
            </a:endParaRPr>
          </a:p>
        </p:txBody>
      </p:sp>
      <p:sp>
        <p:nvSpPr>
          <p:cNvPr id="33" name="矩形 32"/>
          <p:cNvSpPr/>
          <p:nvPr/>
        </p:nvSpPr>
        <p:spPr>
          <a:xfrm>
            <a:off x="932793" y="2404988"/>
            <a:ext cx="2443297" cy="584775"/>
          </a:xfrm>
          <a:prstGeom prst="rect">
            <a:avLst/>
          </a:prstGeom>
          <a:noFill/>
        </p:spPr>
        <p:txBody>
          <a:bodyPr wrap="none">
            <a:spAutoFit/>
          </a:bodyPr>
          <a:lstStyle/>
          <a:p>
            <a:pPr algn="ctr">
              <a:defRPr/>
            </a:pPr>
            <a:r>
              <a:rPr lang="en-US" altLang="zh-CN" sz="32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a typeface="宋体" panose="02010600030101010101" pitchFamily="2" charset="-122"/>
              </a:rPr>
              <a:t>ZERO  BUG</a:t>
            </a:r>
            <a:endParaRPr lang="zh-CN" altLang="en-US" sz="32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a typeface="宋体" panose="02010600030101010101" pitchFamily="2" charset="-122"/>
            </a:endParaRPr>
          </a:p>
        </p:txBody>
      </p:sp>
      <p:sp>
        <p:nvSpPr>
          <p:cNvPr id="34" name="矩形 33"/>
          <p:cNvSpPr/>
          <p:nvPr/>
        </p:nvSpPr>
        <p:spPr>
          <a:xfrm>
            <a:off x="3905366" y="2066433"/>
            <a:ext cx="886781" cy="923330"/>
          </a:xfrm>
          <a:prstGeom prst="rect">
            <a:avLst/>
          </a:prstGeom>
          <a:noFill/>
        </p:spPr>
        <p:txBody>
          <a:bodyPr wrap="none">
            <a:spAutoFit/>
          </a:bodyPr>
          <a:lstStyle/>
          <a:p>
            <a:pPr algn="ctr">
              <a:defRPr/>
            </a:pPr>
            <a:r>
              <a:rPr lang="zh-CN" altLang="en-US" sz="5400" b="1" spc="50" dirty="0">
                <a:ln w="12700" cmpd="sng">
                  <a:solidFill>
                    <a:schemeClr val="accent6">
                      <a:satMod val="120000"/>
                      <a:shade val="80000"/>
                    </a:schemeClr>
                  </a:solidFill>
                  <a:prstDash val="solid"/>
                </a:ln>
                <a:solidFill>
                  <a:schemeClr val="tx1">
                    <a:lumMod val="75000"/>
                  </a:schemeClr>
                </a:solidFill>
                <a:effectLst>
                  <a:glow rad="139700">
                    <a:schemeClr val="accent6">
                      <a:satMod val="175000"/>
                      <a:alpha val="40000"/>
                    </a:schemeClr>
                  </a:glow>
                </a:effectLst>
                <a:ea typeface="宋体" panose="02010600030101010101" pitchFamily="2" charset="-122"/>
              </a:rPr>
              <a:t>与</a:t>
            </a:r>
            <a:endParaRPr lang="zh-CN" altLang="en-US" sz="5400" b="1" spc="50" dirty="0">
              <a:ln w="12700" cmpd="sng">
                <a:solidFill>
                  <a:schemeClr val="accent6">
                    <a:satMod val="120000"/>
                    <a:shade val="80000"/>
                  </a:schemeClr>
                </a:solidFill>
                <a:prstDash val="solid"/>
              </a:ln>
              <a:solidFill>
                <a:schemeClr val="tx1">
                  <a:lumMod val="75000"/>
                </a:schemeClr>
              </a:solidFill>
              <a:effectLst>
                <a:glow rad="139700">
                  <a:schemeClr val="accent6">
                    <a:satMod val="175000"/>
                    <a:alpha val="40000"/>
                  </a:schemeClr>
                </a:glow>
              </a:effectLst>
              <a:ea typeface="宋体" panose="02010600030101010101" pitchFamily="2" charset="-122"/>
            </a:endParaRPr>
          </a:p>
        </p:txBody>
      </p:sp>
      <p:grpSp>
        <p:nvGrpSpPr>
          <p:cNvPr id="35" name="Group 18"/>
          <p:cNvGrpSpPr/>
          <p:nvPr/>
        </p:nvGrpSpPr>
        <p:grpSpPr bwMode="auto">
          <a:xfrm>
            <a:off x="1506538" y="3341688"/>
            <a:ext cx="6367462" cy="2717800"/>
            <a:chOff x="828" y="1162"/>
            <a:chExt cx="4329" cy="2405"/>
          </a:xfrm>
        </p:grpSpPr>
        <p:sp>
          <p:nvSpPr>
            <p:cNvPr id="36" name="Line 6"/>
            <p:cNvSpPr>
              <a:spLocks noChangeShapeType="1"/>
            </p:cNvSpPr>
            <p:nvPr/>
          </p:nvSpPr>
          <p:spPr bwMode="auto">
            <a:xfrm flipV="1">
              <a:off x="1262" y="1162"/>
              <a:ext cx="0" cy="2064"/>
            </a:xfrm>
            <a:prstGeom prst="line">
              <a:avLst/>
            </a:prstGeom>
            <a:ln>
              <a:solidFill>
                <a:srgbClr val="0070C0"/>
              </a:solidFill>
              <a:tailEnd type="triangle" w="med" len="med"/>
            </a:ln>
          </p:spPr>
          <p:style>
            <a:lnRef idx="2">
              <a:schemeClr val="accent2"/>
            </a:lnRef>
            <a:fillRef idx="1">
              <a:schemeClr val="lt1"/>
            </a:fillRef>
            <a:effectRef idx="0">
              <a:schemeClr val="accent2"/>
            </a:effectRef>
            <a:fontRef idx="minor">
              <a:schemeClr val="dk1"/>
            </a:fontRef>
          </p:style>
          <p:txBody>
            <a:bodyPr/>
            <a:lstStyle/>
            <a:p>
              <a:pPr>
                <a:defRPr/>
              </a:pPr>
              <a:endParaRPr lang="zh-CN" altLang="en-US"/>
            </a:p>
          </p:txBody>
        </p:sp>
        <p:sp>
          <p:nvSpPr>
            <p:cNvPr id="37" name="Line 7"/>
            <p:cNvSpPr>
              <a:spLocks noChangeShapeType="1"/>
            </p:cNvSpPr>
            <p:nvPr/>
          </p:nvSpPr>
          <p:spPr bwMode="auto">
            <a:xfrm>
              <a:off x="1247" y="3203"/>
              <a:ext cx="3631" cy="0"/>
            </a:xfrm>
            <a:prstGeom prst="line">
              <a:avLst/>
            </a:prstGeom>
            <a:ln>
              <a:solidFill>
                <a:srgbClr val="0070C0"/>
              </a:solidFill>
              <a:tailEnd type="triangle" w="med" len="med"/>
            </a:ln>
          </p:spPr>
          <p:style>
            <a:lnRef idx="2">
              <a:schemeClr val="accent2"/>
            </a:lnRef>
            <a:fillRef idx="1">
              <a:schemeClr val="lt1"/>
            </a:fillRef>
            <a:effectRef idx="0">
              <a:schemeClr val="accent2"/>
            </a:effectRef>
            <a:fontRef idx="minor">
              <a:schemeClr val="dk1"/>
            </a:fontRef>
          </p:style>
          <p:txBody>
            <a:bodyPr/>
            <a:lstStyle/>
            <a:p>
              <a:pPr>
                <a:defRPr/>
              </a:pPr>
              <a:endParaRPr lang="zh-CN" altLang="en-US"/>
            </a:p>
          </p:txBody>
        </p:sp>
        <p:sp>
          <p:nvSpPr>
            <p:cNvPr id="24585" name="Freeform 8"/>
            <p:cNvSpPr/>
            <p:nvPr/>
          </p:nvSpPr>
          <p:spPr bwMode="auto">
            <a:xfrm>
              <a:off x="2175" y="1709"/>
              <a:ext cx="1812" cy="1398"/>
            </a:xfrm>
            <a:custGeom>
              <a:avLst/>
              <a:gdLst>
                <a:gd name="T0" fmla="*/ 0 w 3420"/>
                <a:gd name="T1" fmla="*/ 1 h 2160"/>
                <a:gd name="T2" fmla="*/ 1 w 3420"/>
                <a:gd name="T3" fmla="*/ 1 h 2160"/>
                <a:gd name="T4" fmla="*/ 1 w 3420"/>
                <a:gd name="T5" fmla="*/ 1 h 2160"/>
                <a:gd name="T6" fmla="*/ 1 w 3420"/>
                <a:gd name="T7" fmla="*/ 1 h 2160"/>
                <a:gd name="T8" fmla="*/ 1 w 3420"/>
                <a:gd name="T9" fmla="*/ 1 h 2160"/>
                <a:gd name="T10" fmla="*/ 1 w 3420"/>
                <a:gd name="T11" fmla="*/ 1 h 2160"/>
                <a:gd name="T12" fmla="*/ 1 w 3420"/>
                <a:gd name="T13" fmla="*/ 1 h 2160"/>
                <a:gd name="T14" fmla="*/ 1 w 3420"/>
                <a:gd name="T15" fmla="*/ 1 h 2160"/>
                <a:gd name="T16" fmla="*/ 1 w 3420"/>
                <a:gd name="T17" fmla="*/ 1 h 2160"/>
                <a:gd name="T18" fmla="*/ 1 w 3420"/>
                <a:gd name="T19" fmla="*/ 1 h 2160"/>
                <a:gd name="T20" fmla="*/ 1 w 3420"/>
                <a:gd name="T21" fmla="*/ 1 h 2160"/>
                <a:gd name="T22" fmla="*/ 1 w 3420"/>
                <a:gd name="T23" fmla="*/ 1 h 2160"/>
                <a:gd name="T24" fmla="*/ 1 w 3420"/>
                <a:gd name="T25" fmla="*/ 1 h 2160"/>
                <a:gd name="T26" fmla="*/ 1 w 3420"/>
                <a:gd name="T27" fmla="*/ 1 h 2160"/>
                <a:gd name="T28" fmla="*/ 1 w 3420"/>
                <a:gd name="T29" fmla="*/ 1 h 2160"/>
                <a:gd name="T30" fmla="*/ 1 w 3420"/>
                <a:gd name="T31" fmla="*/ 1 h 2160"/>
                <a:gd name="T32" fmla="*/ 1 w 3420"/>
                <a:gd name="T33" fmla="*/ 1 h 2160"/>
                <a:gd name="T34" fmla="*/ 1 w 3420"/>
                <a:gd name="T35" fmla="*/ 1 h 2160"/>
                <a:gd name="T36" fmla="*/ 1 w 3420"/>
                <a:gd name="T37" fmla="*/ 1 h 2160"/>
                <a:gd name="T38" fmla="*/ 1 w 3420"/>
                <a:gd name="T39" fmla="*/ 1 h 2160"/>
                <a:gd name="T40" fmla="*/ 1 w 3420"/>
                <a:gd name="T41" fmla="*/ 1 h 2160"/>
                <a:gd name="T42" fmla="*/ 1 w 3420"/>
                <a:gd name="T43" fmla="*/ 1 h 2160"/>
                <a:gd name="T44" fmla="*/ 1 w 3420"/>
                <a:gd name="T45" fmla="*/ 1 h 2160"/>
                <a:gd name="T46" fmla="*/ 1 w 3420"/>
                <a:gd name="T47" fmla="*/ 0 h 2160"/>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3420"/>
                <a:gd name="T73" fmla="*/ 0 h 2160"/>
                <a:gd name="T74" fmla="*/ 3420 w 3420"/>
                <a:gd name="T75" fmla="*/ 2160 h 2160"/>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3420" h="2160">
                  <a:moveTo>
                    <a:pt x="0" y="2160"/>
                  </a:moveTo>
                  <a:cubicBezTo>
                    <a:pt x="298" y="2151"/>
                    <a:pt x="589" y="2142"/>
                    <a:pt x="885" y="2115"/>
                  </a:cubicBezTo>
                  <a:cubicBezTo>
                    <a:pt x="1035" y="2077"/>
                    <a:pt x="1184" y="2029"/>
                    <a:pt x="1335" y="1995"/>
                  </a:cubicBezTo>
                  <a:cubicBezTo>
                    <a:pt x="1413" y="1978"/>
                    <a:pt x="1484" y="1960"/>
                    <a:pt x="1560" y="1935"/>
                  </a:cubicBezTo>
                  <a:cubicBezTo>
                    <a:pt x="1590" y="1925"/>
                    <a:pt x="1624" y="1923"/>
                    <a:pt x="1650" y="1905"/>
                  </a:cubicBezTo>
                  <a:cubicBezTo>
                    <a:pt x="1730" y="1851"/>
                    <a:pt x="1783" y="1831"/>
                    <a:pt x="1875" y="1800"/>
                  </a:cubicBezTo>
                  <a:cubicBezTo>
                    <a:pt x="1892" y="1794"/>
                    <a:pt x="1904" y="1777"/>
                    <a:pt x="1920" y="1770"/>
                  </a:cubicBezTo>
                  <a:cubicBezTo>
                    <a:pt x="1949" y="1757"/>
                    <a:pt x="1980" y="1750"/>
                    <a:pt x="2010" y="1740"/>
                  </a:cubicBezTo>
                  <a:cubicBezTo>
                    <a:pt x="2084" y="1715"/>
                    <a:pt x="2132" y="1650"/>
                    <a:pt x="2190" y="1605"/>
                  </a:cubicBezTo>
                  <a:cubicBezTo>
                    <a:pt x="2218" y="1583"/>
                    <a:pt x="2255" y="1570"/>
                    <a:pt x="2280" y="1545"/>
                  </a:cubicBezTo>
                  <a:cubicBezTo>
                    <a:pt x="2321" y="1504"/>
                    <a:pt x="2321" y="1498"/>
                    <a:pt x="2370" y="1470"/>
                  </a:cubicBezTo>
                  <a:cubicBezTo>
                    <a:pt x="2389" y="1459"/>
                    <a:pt x="2413" y="1454"/>
                    <a:pt x="2430" y="1440"/>
                  </a:cubicBezTo>
                  <a:cubicBezTo>
                    <a:pt x="2463" y="1413"/>
                    <a:pt x="2485" y="1374"/>
                    <a:pt x="2520" y="1350"/>
                  </a:cubicBezTo>
                  <a:cubicBezTo>
                    <a:pt x="2535" y="1340"/>
                    <a:pt x="2550" y="1330"/>
                    <a:pt x="2565" y="1320"/>
                  </a:cubicBezTo>
                  <a:cubicBezTo>
                    <a:pt x="2605" y="1259"/>
                    <a:pt x="2669" y="1211"/>
                    <a:pt x="2730" y="1170"/>
                  </a:cubicBezTo>
                  <a:cubicBezTo>
                    <a:pt x="2764" y="1069"/>
                    <a:pt x="2717" y="1179"/>
                    <a:pt x="2790" y="1095"/>
                  </a:cubicBezTo>
                  <a:cubicBezTo>
                    <a:pt x="2848" y="1028"/>
                    <a:pt x="2855" y="977"/>
                    <a:pt x="2925" y="930"/>
                  </a:cubicBezTo>
                  <a:cubicBezTo>
                    <a:pt x="2947" y="863"/>
                    <a:pt x="3005" y="810"/>
                    <a:pt x="3045" y="750"/>
                  </a:cubicBezTo>
                  <a:cubicBezTo>
                    <a:pt x="3067" y="716"/>
                    <a:pt x="3082" y="678"/>
                    <a:pt x="3105" y="645"/>
                  </a:cubicBezTo>
                  <a:cubicBezTo>
                    <a:pt x="3178" y="542"/>
                    <a:pt x="3125" y="656"/>
                    <a:pt x="3180" y="555"/>
                  </a:cubicBezTo>
                  <a:cubicBezTo>
                    <a:pt x="3229" y="466"/>
                    <a:pt x="3244" y="421"/>
                    <a:pt x="3270" y="330"/>
                  </a:cubicBezTo>
                  <a:cubicBezTo>
                    <a:pt x="3289" y="263"/>
                    <a:pt x="3323" y="201"/>
                    <a:pt x="3345" y="135"/>
                  </a:cubicBezTo>
                  <a:cubicBezTo>
                    <a:pt x="3356" y="101"/>
                    <a:pt x="3394" y="79"/>
                    <a:pt x="3405" y="45"/>
                  </a:cubicBezTo>
                  <a:cubicBezTo>
                    <a:pt x="3410" y="30"/>
                    <a:pt x="3420" y="0"/>
                    <a:pt x="3420" y="0"/>
                  </a:cubicBezTo>
                </a:path>
              </a:pathLst>
            </a:custGeom>
            <a:noFill/>
            <a:ln w="28575">
              <a:solidFill>
                <a:srgbClr val="7030A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 name="Freeform 9"/>
            <p:cNvSpPr/>
            <p:nvPr/>
          </p:nvSpPr>
          <p:spPr bwMode="auto">
            <a:xfrm>
              <a:off x="2166" y="1959"/>
              <a:ext cx="2045" cy="1090"/>
            </a:xfrm>
            <a:custGeom>
              <a:avLst/>
              <a:gdLst/>
              <a:ahLst/>
              <a:cxnLst>
                <a:cxn ang="0">
                  <a:pos x="0" y="0"/>
                </a:cxn>
                <a:cxn ang="0">
                  <a:pos x="255" y="60"/>
                </a:cxn>
                <a:cxn ang="0">
                  <a:pos x="525" y="180"/>
                </a:cxn>
                <a:cxn ang="0">
                  <a:pos x="570" y="210"/>
                </a:cxn>
                <a:cxn ang="0">
                  <a:pos x="660" y="240"/>
                </a:cxn>
                <a:cxn ang="0">
                  <a:pos x="840" y="330"/>
                </a:cxn>
                <a:cxn ang="0">
                  <a:pos x="1020" y="420"/>
                </a:cxn>
                <a:cxn ang="0">
                  <a:pos x="1065" y="450"/>
                </a:cxn>
                <a:cxn ang="0">
                  <a:pos x="1155" y="480"/>
                </a:cxn>
                <a:cxn ang="0">
                  <a:pos x="1275" y="540"/>
                </a:cxn>
                <a:cxn ang="0">
                  <a:pos x="1605" y="720"/>
                </a:cxn>
                <a:cxn ang="0">
                  <a:pos x="1710" y="780"/>
                </a:cxn>
                <a:cxn ang="0">
                  <a:pos x="1815" y="840"/>
                </a:cxn>
                <a:cxn ang="0">
                  <a:pos x="2040" y="945"/>
                </a:cxn>
                <a:cxn ang="0">
                  <a:pos x="2130" y="1005"/>
                </a:cxn>
                <a:cxn ang="0">
                  <a:pos x="2190" y="1020"/>
                </a:cxn>
                <a:cxn ang="0">
                  <a:pos x="2355" y="1080"/>
                </a:cxn>
                <a:cxn ang="0">
                  <a:pos x="2550" y="1155"/>
                </a:cxn>
                <a:cxn ang="0">
                  <a:pos x="2925" y="1245"/>
                </a:cxn>
                <a:cxn ang="0">
                  <a:pos x="3285" y="1320"/>
                </a:cxn>
                <a:cxn ang="0">
                  <a:pos x="3555" y="1380"/>
                </a:cxn>
              </a:cxnLst>
              <a:rect l="0" t="0" r="r" b="b"/>
              <a:pathLst>
                <a:path w="3555" h="1380">
                  <a:moveTo>
                    <a:pt x="0" y="0"/>
                  </a:moveTo>
                  <a:cubicBezTo>
                    <a:pt x="69" y="9"/>
                    <a:pt x="193" y="18"/>
                    <a:pt x="255" y="60"/>
                  </a:cubicBezTo>
                  <a:cubicBezTo>
                    <a:pt x="314" y="99"/>
                    <a:pt x="456" y="157"/>
                    <a:pt x="525" y="180"/>
                  </a:cubicBezTo>
                  <a:cubicBezTo>
                    <a:pt x="542" y="186"/>
                    <a:pt x="554" y="203"/>
                    <a:pt x="570" y="210"/>
                  </a:cubicBezTo>
                  <a:cubicBezTo>
                    <a:pt x="599" y="223"/>
                    <a:pt x="634" y="222"/>
                    <a:pt x="660" y="240"/>
                  </a:cubicBezTo>
                  <a:cubicBezTo>
                    <a:pt x="717" y="278"/>
                    <a:pt x="780" y="300"/>
                    <a:pt x="840" y="330"/>
                  </a:cubicBezTo>
                  <a:cubicBezTo>
                    <a:pt x="900" y="360"/>
                    <a:pt x="960" y="390"/>
                    <a:pt x="1020" y="420"/>
                  </a:cubicBezTo>
                  <a:cubicBezTo>
                    <a:pt x="1036" y="428"/>
                    <a:pt x="1049" y="443"/>
                    <a:pt x="1065" y="450"/>
                  </a:cubicBezTo>
                  <a:cubicBezTo>
                    <a:pt x="1094" y="463"/>
                    <a:pt x="1127" y="466"/>
                    <a:pt x="1155" y="480"/>
                  </a:cubicBezTo>
                  <a:cubicBezTo>
                    <a:pt x="1195" y="500"/>
                    <a:pt x="1235" y="520"/>
                    <a:pt x="1275" y="540"/>
                  </a:cubicBezTo>
                  <a:cubicBezTo>
                    <a:pt x="1386" y="596"/>
                    <a:pt x="1483" y="689"/>
                    <a:pt x="1605" y="720"/>
                  </a:cubicBezTo>
                  <a:cubicBezTo>
                    <a:pt x="1639" y="742"/>
                    <a:pt x="1677" y="757"/>
                    <a:pt x="1710" y="780"/>
                  </a:cubicBezTo>
                  <a:cubicBezTo>
                    <a:pt x="1806" y="849"/>
                    <a:pt x="1699" y="811"/>
                    <a:pt x="1815" y="840"/>
                  </a:cubicBezTo>
                  <a:cubicBezTo>
                    <a:pt x="1895" y="894"/>
                    <a:pt x="1948" y="914"/>
                    <a:pt x="2040" y="945"/>
                  </a:cubicBezTo>
                  <a:cubicBezTo>
                    <a:pt x="2074" y="956"/>
                    <a:pt x="2100" y="985"/>
                    <a:pt x="2130" y="1005"/>
                  </a:cubicBezTo>
                  <a:cubicBezTo>
                    <a:pt x="2147" y="1016"/>
                    <a:pt x="2170" y="1014"/>
                    <a:pt x="2190" y="1020"/>
                  </a:cubicBezTo>
                  <a:cubicBezTo>
                    <a:pt x="2248" y="1037"/>
                    <a:pt x="2296" y="1065"/>
                    <a:pt x="2355" y="1080"/>
                  </a:cubicBezTo>
                  <a:cubicBezTo>
                    <a:pt x="2415" y="1120"/>
                    <a:pt x="2481" y="1132"/>
                    <a:pt x="2550" y="1155"/>
                  </a:cubicBezTo>
                  <a:cubicBezTo>
                    <a:pt x="2675" y="1197"/>
                    <a:pt x="2793" y="1230"/>
                    <a:pt x="2925" y="1245"/>
                  </a:cubicBezTo>
                  <a:cubicBezTo>
                    <a:pt x="3040" y="1283"/>
                    <a:pt x="3166" y="1296"/>
                    <a:pt x="3285" y="1320"/>
                  </a:cubicBezTo>
                  <a:cubicBezTo>
                    <a:pt x="3376" y="1338"/>
                    <a:pt x="3461" y="1380"/>
                    <a:pt x="3555" y="1380"/>
                  </a:cubicBezTo>
                </a:path>
              </a:pathLst>
            </a:custGeom>
            <a:noFill/>
            <a:ln w="28575" cmpd="sng">
              <a:solidFill>
                <a:schemeClr val="tx2">
                  <a:lumMod val="60000"/>
                  <a:lumOff val="40000"/>
                </a:schemeClr>
              </a:solidFill>
              <a:round/>
            </a:ln>
          </p:spPr>
          <p:txBody>
            <a:bodyPr/>
            <a:lstStyle/>
            <a:p>
              <a:pPr>
                <a:defRPr/>
              </a:pPr>
              <a:endParaRPr lang="zh-CN" altLang="en-US">
                <a:ea typeface="宋体" panose="02010600030101010101" pitchFamily="2" charset="-122"/>
              </a:endParaRPr>
            </a:p>
          </p:txBody>
        </p:sp>
        <p:sp>
          <p:nvSpPr>
            <p:cNvPr id="24587" name="Text Box 10"/>
            <p:cNvSpPr txBox="1">
              <a:spLocks noChangeArrowheads="1"/>
            </p:cNvSpPr>
            <p:nvPr/>
          </p:nvSpPr>
          <p:spPr bwMode="auto">
            <a:xfrm>
              <a:off x="828" y="1230"/>
              <a:ext cx="316" cy="1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just" eaLnBrk="1" hangingPunct="1"/>
              <a:r>
                <a:rPr lang="en-US" altLang="zh-CN" b="1" kern="0" spc="-100">
                  <a:solidFill>
                    <a:srgbClr val="51866E"/>
                  </a:solidFill>
                  <a:uFillTx/>
                  <a:sym typeface="Wingdings" panose="05000000000000000000" pitchFamily="2" charset="2"/>
                </a:rPr>
                <a:t>bug</a:t>
              </a:r>
              <a:r>
                <a:rPr lang="zh-CN" altLang="en-US" b="1">
                  <a:solidFill>
                    <a:srgbClr val="51866E"/>
                  </a:solidFill>
                  <a:sym typeface="Wingdings" panose="05000000000000000000" pitchFamily="2" charset="2"/>
                </a:rPr>
                <a:t>数量</a:t>
              </a:r>
              <a:endParaRPr lang="zh-CN" altLang="en-US" b="1">
                <a:solidFill>
                  <a:srgbClr val="51866E"/>
                </a:solidFill>
                <a:sym typeface="Wingdings" panose="05000000000000000000" pitchFamily="2" charset="2"/>
              </a:endParaRPr>
            </a:p>
          </p:txBody>
        </p:sp>
        <p:sp>
          <p:nvSpPr>
            <p:cNvPr id="24588" name="Text Box 11"/>
            <p:cNvSpPr txBox="1">
              <a:spLocks noChangeArrowheads="1"/>
            </p:cNvSpPr>
            <p:nvPr/>
          </p:nvSpPr>
          <p:spPr bwMode="auto">
            <a:xfrm>
              <a:off x="4232" y="3309"/>
              <a:ext cx="925" cy="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just" eaLnBrk="1" hangingPunct="1"/>
              <a:r>
                <a:rPr lang="zh-CN" altLang="en-US" b="1">
                  <a:solidFill>
                    <a:srgbClr val="51866E"/>
                  </a:solidFill>
                  <a:sym typeface="Wingdings" panose="05000000000000000000" pitchFamily="2" charset="2"/>
                </a:rPr>
                <a:t>测试工作量</a:t>
              </a:r>
              <a:endParaRPr lang="zh-CN" altLang="en-US" b="1">
                <a:solidFill>
                  <a:srgbClr val="51866E"/>
                </a:solidFill>
                <a:sym typeface="Wingdings" panose="05000000000000000000" pitchFamily="2" charset="2"/>
              </a:endParaRPr>
            </a:p>
          </p:txBody>
        </p:sp>
        <p:sp>
          <p:nvSpPr>
            <p:cNvPr id="42" name="Text Box 12"/>
            <p:cNvSpPr txBox="1">
              <a:spLocks noChangeArrowheads="1"/>
            </p:cNvSpPr>
            <p:nvPr/>
          </p:nvSpPr>
          <p:spPr bwMode="auto">
            <a:xfrm>
              <a:off x="1474" y="2931"/>
              <a:ext cx="572" cy="233"/>
            </a:xfrm>
            <a:prstGeom prst="rect">
              <a:avLst/>
            </a:prstGeom>
            <a:ln>
              <a:solidFill>
                <a:schemeClr val="bg1"/>
              </a:solidFill>
            </a:ln>
          </p:spPr>
          <p:style>
            <a:lnRef idx="2">
              <a:schemeClr val="accent2"/>
            </a:lnRef>
            <a:fillRef idx="1">
              <a:schemeClr val="lt1"/>
            </a:fillRef>
            <a:effectRef idx="0">
              <a:schemeClr val="accent2"/>
            </a:effectRef>
            <a:fontRef idx="minor">
              <a:schemeClr val="dk1"/>
            </a:fontRef>
          </p:style>
          <p:txBody>
            <a:bodyPr lIns="0" tIns="0" rIns="0" bIns="0"/>
            <a:lstStyle/>
            <a:p>
              <a:pPr algn="just">
                <a:defRPr/>
              </a:pPr>
              <a:r>
                <a:rPr lang="zh-CN" altLang="en-US" b="1">
                  <a:solidFill>
                    <a:srgbClr val="51866E"/>
                  </a:solidFill>
                  <a:latin typeface="Times New Roman" panose="02020603050405020304" pitchFamily="18" charset="0"/>
                  <a:sym typeface="Wingdings" panose="05000000000000000000" pitchFamily="2" charset="2"/>
                </a:rPr>
                <a:t>测试中</a:t>
              </a:r>
              <a:endParaRPr lang="zh-CN" altLang="en-US" b="1">
                <a:solidFill>
                  <a:srgbClr val="51866E"/>
                </a:solidFill>
                <a:latin typeface="Times New Roman" panose="02020603050405020304" pitchFamily="18" charset="0"/>
                <a:sym typeface="Wingdings" panose="05000000000000000000" pitchFamily="2" charset="2"/>
              </a:endParaRPr>
            </a:p>
          </p:txBody>
        </p:sp>
        <p:sp>
          <p:nvSpPr>
            <p:cNvPr id="24590" name="Text Box 13"/>
            <p:cNvSpPr txBox="1">
              <a:spLocks noChangeArrowheads="1"/>
            </p:cNvSpPr>
            <p:nvPr/>
          </p:nvSpPr>
          <p:spPr bwMode="auto">
            <a:xfrm>
              <a:off x="4286" y="2931"/>
              <a:ext cx="540" cy="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just" eaLnBrk="1" hangingPunct="1"/>
              <a:r>
                <a:rPr lang="zh-CN" altLang="en-US" b="1">
                  <a:solidFill>
                    <a:srgbClr val="51866E"/>
                  </a:solidFill>
                  <a:sym typeface="Wingdings" panose="05000000000000000000" pitchFamily="2" charset="2"/>
                </a:rPr>
                <a:t>测试后</a:t>
              </a:r>
              <a:endParaRPr lang="zh-CN" altLang="en-US" b="1">
                <a:solidFill>
                  <a:srgbClr val="51866E"/>
                </a:solidFill>
                <a:sym typeface="Wingdings" panose="05000000000000000000" pitchFamily="2" charset="2"/>
              </a:endParaRPr>
            </a:p>
          </p:txBody>
        </p:sp>
        <p:sp>
          <p:nvSpPr>
            <p:cNvPr id="24591" name="Text Box 14"/>
            <p:cNvSpPr txBox="1">
              <a:spLocks noChangeArrowheads="1"/>
            </p:cNvSpPr>
            <p:nvPr/>
          </p:nvSpPr>
          <p:spPr bwMode="auto">
            <a:xfrm>
              <a:off x="4105" y="1706"/>
              <a:ext cx="935"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just" eaLnBrk="1" hangingPunct="1"/>
              <a:r>
                <a:rPr lang="zh-CN" altLang="en-US" b="1">
                  <a:solidFill>
                    <a:srgbClr val="51866E"/>
                  </a:solidFill>
                  <a:sym typeface="Wingdings" panose="05000000000000000000" pitchFamily="2" charset="2"/>
                </a:rPr>
                <a:t>测试费用</a:t>
              </a:r>
              <a:endParaRPr lang="zh-CN" altLang="en-US" b="1">
                <a:solidFill>
                  <a:srgbClr val="51866E"/>
                </a:solidFill>
                <a:sym typeface="Wingdings" panose="05000000000000000000" pitchFamily="2" charset="2"/>
              </a:endParaRPr>
            </a:p>
          </p:txBody>
        </p:sp>
        <p:sp>
          <p:nvSpPr>
            <p:cNvPr id="24592" name="Text Box 15"/>
            <p:cNvSpPr txBox="1">
              <a:spLocks noChangeArrowheads="1"/>
            </p:cNvSpPr>
            <p:nvPr/>
          </p:nvSpPr>
          <p:spPr bwMode="auto">
            <a:xfrm>
              <a:off x="1519" y="2115"/>
              <a:ext cx="976" cy="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just" eaLnBrk="1" hangingPunct="1"/>
              <a:r>
                <a:rPr lang="zh-CN" altLang="en-US" b="1">
                  <a:solidFill>
                    <a:srgbClr val="51866E"/>
                  </a:solidFill>
                  <a:sym typeface="Wingdings" panose="05000000000000000000" pitchFamily="2" charset="2"/>
                </a:rPr>
                <a:t>遗漏缺陷数目</a:t>
              </a:r>
              <a:endParaRPr lang="zh-CN" altLang="en-US" b="1">
                <a:solidFill>
                  <a:srgbClr val="51866E"/>
                </a:solidFill>
                <a:sym typeface="Wingdings" panose="05000000000000000000" pitchFamily="2" charset="2"/>
              </a:endParaRPr>
            </a:p>
          </p:txBody>
        </p:sp>
        <p:sp>
          <p:nvSpPr>
            <p:cNvPr id="24593" name="Text Box 16"/>
            <p:cNvSpPr txBox="1">
              <a:spLocks noChangeArrowheads="1"/>
            </p:cNvSpPr>
            <p:nvPr/>
          </p:nvSpPr>
          <p:spPr bwMode="auto">
            <a:xfrm>
              <a:off x="2925" y="2160"/>
              <a:ext cx="943" cy="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just" eaLnBrk="1" hangingPunct="1"/>
              <a:r>
                <a:rPr lang="zh-CN" altLang="en-US" b="1">
                  <a:solidFill>
                    <a:srgbClr val="51866E"/>
                  </a:solidFill>
                  <a:sym typeface="Wingdings" panose="05000000000000000000" pitchFamily="2" charset="2"/>
                </a:rPr>
                <a:t>优化测试量</a:t>
              </a:r>
              <a:endParaRPr lang="zh-CN" altLang="en-US" b="1">
                <a:solidFill>
                  <a:srgbClr val="51866E"/>
                </a:solidFill>
                <a:sym typeface="Wingdings" panose="05000000000000000000" pitchFamily="2" charset="2"/>
              </a:endParaRPr>
            </a:p>
          </p:txBody>
        </p:sp>
        <p:sp>
          <p:nvSpPr>
            <p:cNvPr id="24594" name="Line 17"/>
            <p:cNvSpPr>
              <a:spLocks noChangeShapeType="1"/>
            </p:cNvSpPr>
            <p:nvPr/>
          </p:nvSpPr>
          <p:spPr bwMode="auto">
            <a:xfrm>
              <a:off x="3342" y="2393"/>
              <a:ext cx="0" cy="258"/>
            </a:xfrm>
            <a:prstGeom prst="line">
              <a:avLst/>
            </a:prstGeom>
            <a:noFill/>
            <a:ln w="28575">
              <a:solidFill>
                <a:srgbClr val="0070C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4" fill="hold" nodeType="with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wheel(4)">
                                      <p:cBhvr>
                                        <p:cTn id="7" dur="500"/>
                                        <p:tgtEl>
                                          <p:spTgt spid="33"/>
                                        </p:tgtEl>
                                      </p:cBhvr>
                                    </p:animEffect>
                                  </p:childTnLst>
                                </p:cTn>
                              </p:par>
                              <p:par>
                                <p:cTn id="8" presetID="21" presetClass="entr" presetSubtype="4" fill="hold" nodeType="withEffect">
                                  <p:stCondLst>
                                    <p:cond delay="0"/>
                                  </p:stCondLst>
                                  <p:childTnLst>
                                    <p:set>
                                      <p:cBhvr>
                                        <p:cTn id="9" dur="1" fill="hold">
                                          <p:stCondLst>
                                            <p:cond delay="0"/>
                                          </p:stCondLst>
                                        </p:cTn>
                                        <p:tgtEl>
                                          <p:spTgt spid="34"/>
                                        </p:tgtEl>
                                        <p:attrNameLst>
                                          <p:attrName>style.visibility</p:attrName>
                                        </p:attrNameLst>
                                      </p:cBhvr>
                                      <p:to>
                                        <p:strVal val="visible"/>
                                      </p:to>
                                    </p:set>
                                    <p:animEffect transition="in" filter="wheel(4)">
                                      <p:cBhvr>
                                        <p:cTn id="10" dur="500"/>
                                        <p:tgtEl>
                                          <p:spTgt spid="34"/>
                                        </p:tgtEl>
                                      </p:cBhvr>
                                    </p:animEffect>
                                  </p:childTnLst>
                                </p:cTn>
                              </p:par>
                              <p:par>
                                <p:cTn id="11" presetID="21" presetClass="entr" presetSubtype="4" fill="hold" nodeType="withEffect">
                                  <p:stCondLst>
                                    <p:cond delay="0"/>
                                  </p:stCondLst>
                                  <p:childTnLst>
                                    <p:set>
                                      <p:cBhvr>
                                        <p:cTn id="12" dur="1" fill="hold">
                                          <p:stCondLst>
                                            <p:cond delay="0"/>
                                          </p:stCondLst>
                                        </p:cTn>
                                        <p:tgtEl>
                                          <p:spTgt spid="32"/>
                                        </p:tgtEl>
                                        <p:attrNameLst>
                                          <p:attrName>style.visibility</p:attrName>
                                        </p:attrNameLst>
                                      </p:cBhvr>
                                      <p:to>
                                        <p:strVal val="visible"/>
                                      </p:to>
                                    </p:set>
                                    <p:animEffect transition="in" filter="wheel(4)">
                                      <p:cBhvr>
                                        <p:cTn id="13" dur="500"/>
                                        <p:tgtEl>
                                          <p:spTgt spid="32"/>
                                        </p:tgtEl>
                                      </p:cBhvr>
                                    </p:animEffect>
                                  </p:childTnLst>
                                </p:cTn>
                              </p:par>
                            </p:childTnLst>
                          </p:cTn>
                        </p:par>
                      </p:childTnLst>
                    </p:cTn>
                  </p:par>
                  <p:par>
                    <p:cTn id="14" fill="hold">
                      <p:stCondLst>
                        <p:cond delay="indefinite"/>
                      </p:stCondLst>
                      <p:childTnLst>
                        <p:par>
                          <p:cTn id="15" fill="hold">
                            <p:stCondLst>
                              <p:cond delay="0"/>
                            </p:stCondLst>
                            <p:childTnLst>
                              <p:par>
                                <p:cTn id="16" presetID="21" presetClass="entr" presetSubtype="4" fill="hold" nodeType="clickEffect">
                                  <p:stCondLst>
                                    <p:cond delay="0"/>
                                  </p:stCondLst>
                                  <p:childTnLst>
                                    <p:set>
                                      <p:cBhvr>
                                        <p:cTn id="17" dur="1" fill="hold">
                                          <p:stCondLst>
                                            <p:cond delay="0"/>
                                          </p:stCondLst>
                                        </p:cTn>
                                        <p:tgtEl>
                                          <p:spTgt spid="35"/>
                                        </p:tgtEl>
                                        <p:attrNameLst>
                                          <p:attrName>style.visibility</p:attrName>
                                        </p:attrNameLst>
                                      </p:cBhvr>
                                      <p:to>
                                        <p:strVal val="visible"/>
                                      </p:to>
                                    </p:set>
                                    <p:animEffect transition="in" filter="wheel(4)">
                                      <p:cBhvr>
                                        <p:cTn id="18"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fld id="{5D30246A-7AE0-40C7-B7A5-43BECC449503}" type="slidenum">
              <a:rPr lang="en-US" altLang="zh-CN" sz="1200"/>
            </a:fld>
            <a:endParaRPr lang="en-US" altLang="zh-CN" sz="1200"/>
          </a:p>
        </p:txBody>
      </p:sp>
      <p:sp>
        <p:nvSpPr>
          <p:cNvPr id="25603" name="Rectangle 2"/>
          <p:cNvSpPr>
            <a:spLocks noGrp="1" noChangeArrowheads="1"/>
          </p:cNvSpPr>
          <p:nvPr>
            <p:ph type="title" idx="4294967295"/>
          </p:nvPr>
        </p:nvSpPr>
        <p:spPr/>
        <p:txBody>
          <a:bodyPr/>
          <a:lstStyle/>
          <a:p>
            <a:pPr eaLnBrk="1" hangingPunct="1"/>
            <a:r>
              <a:rPr lang="en-US" altLang="zh-CN" b="1" smtClean="0">
                <a:latin typeface="黑体" panose="02010609060101010101" pitchFamily="49" charset="-122"/>
                <a:ea typeface="黑体" panose="02010609060101010101" pitchFamily="49" charset="-122"/>
              </a:rPr>
              <a:t>1.2 </a:t>
            </a:r>
            <a:r>
              <a:rPr lang="zh-CN" b="1" smtClean="0">
                <a:latin typeface="黑体" panose="02010609060101010101" pitchFamily="49" charset="-122"/>
                <a:ea typeface="黑体" panose="02010609060101010101" pitchFamily="49" charset="-122"/>
              </a:rPr>
              <a:t>软件测试的概念</a:t>
            </a:r>
            <a:endParaRPr lang="zh-CN" b="1" smtClean="0">
              <a:latin typeface="黑体" panose="02010609060101010101" pitchFamily="49" charset="-122"/>
              <a:ea typeface="黑体" panose="02010609060101010101" pitchFamily="49" charset="-122"/>
            </a:endParaRPr>
          </a:p>
        </p:txBody>
      </p:sp>
      <p:sp>
        <p:nvSpPr>
          <p:cNvPr id="25604" name="Rectangle 3"/>
          <p:cNvSpPr>
            <a:spLocks noGrp="1" noChangeArrowheads="1"/>
          </p:cNvSpPr>
          <p:nvPr>
            <p:ph type="body" idx="4294967295"/>
          </p:nvPr>
        </p:nvSpPr>
        <p:spPr/>
        <p:txBody>
          <a:bodyPr/>
          <a:lstStyle/>
          <a:p>
            <a:pPr eaLnBrk="1" hangingPunct="1"/>
            <a:r>
              <a:rPr lang="zh-CN" sz="3400" b="1" smtClean="0"/>
              <a:t>软件测试</a:t>
            </a:r>
            <a:r>
              <a:rPr lang="zh-CN" altLang="en-US" sz="3400" b="1" smtClean="0"/>
              <a:t>工作</a:t>
            </a:r>
            <a:r>
              <a:rPr lang="zh-CN" sz="3400" b="1" smtClean="0"/>
              <a:t>的</a:t>
            </a:r>
            <a:r>
              <a:rPr lang="zh-CN" altLang="en-US" sz="3400" b="1" smtClean="0"/>
              <a:t>基本流程</a:t>
            </a:r>
            <a:endParaRPr lang="en-US" altLang="zh-CN" sz="3400" b="1" smtClean="0"/>
          </a:p>
          <a:p>
            <a:pPr lvl="1" eaLnBrk="1" hangingPunct="1"/>
            <a:r>
              <a:rPr lang="zh-CN" altLang="en-US" b="1" smtClean="0"/>
              <a:t>拟定测试计划</a:t>
            </a:r>
            <a:endParaRPr lang="en-US" altLang="zh-CN" b="1" smtClean="0"/>
          </a:p>
          <a:p>
            <a:pPr lvl="1" eaLnBrk="1" hangingPunct="1"/>
            <a:r>
              <a:rPr lang="zh-CN" altLang="en-US" b="1" smtClean="0"/>
              <a:t>设计和生成测试用例</a:t>
            </a:r>
            <a:endParaRPr lang="en-US" altLang="zh-CN" b="1" smtClean="0"/>
          </a:p>
          <a:p>
            <a:pPr lvl="1" eaLnBrk="1" hangingPunct="1"/>
            <a:r>
              <a:rPr lang="zh-CN" altLang="en-US" b="1" smtClean="0"/>
              <a:t>搭建测试环境</a:t>
            </a:r>
            <a:endParaRPr lang="en-US" altLang="zh-CN" b="1" smtClean="0"/>
          </a:p>
          <a:p>
            <a:pPr lvl="1" eaLnBrk="1" hangingPunct="1"/>
            <a:r>
              <a:rPr lang="zh-CN" altLang="en-US" b="1" smtClean="0"/>
              <a:t>实施测试（提交缺陷报告）</a:t>
            </a:r>
            <a:endParaRPr lang="en-US" altLang="zh-CN" b="1" smtClean="0"/>
          </a:p>
          <a:p>
            <a:pPr lvl="1" eaLnBrk="1" hangingPunct="1"/>
            <a:r>
              <a:rPr lang="zh-CN" altLang="en-US" b="1" smtClean="0"/>
              <a:t>测试评估和总结</a:t>
            </a:r>
            <a:endParaRPr lang="zh-CN" b="1" smtClean="0"/>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fld id="{B18BB720-BBDD-4237-BF57-E3FF378C8E66}" type="slidenum">
              <a:rPr lang="en-US" altLang="zh-CN" sz="1200"/>
            </a:fld>
            <a:endParaRPr lang="en-US" altLang="zh-CN" sz="1200"/>
          </a:p>
        </p:txBody>
      </p:sp>
      <p:sp>
        <p:nvSpPr>
          <p:cNvPr id="26627" name="Rectangle 2"/>
          <p:cNvSpPr>
            <a:spLocks noGrp="1" noChangeArrowheads="1"/>
          </p:cNvSpPr>
          <p:nvPr>
            <p:ph type="title" idx="4294967295"/>
          </p:nvPr>
        </p:nvSpPr>
        <p:spPr/>
        <p:txBody>
          <a:bodyPr/>
          <a:lstStyle/>
          <a:p>
            <a:pPr eaLnBrk="1" hangingPunct="1"/>
            <a:r>
              <a:rPr lang="en-US" altLang="zh-CN" b="1" smtClean="0">
                <a:latin typeface="黑体" panose="02010609060101010101" pitchFamily="49" charset="-122"/>
                <a:ea typeface="黑体" panose="02010609060101010101" pitchFamily="49" charset="-122"/>
              </a:rPr>
              <a:t>1.2 </a:t>
            </a:r>
            <a:r>
              <a:rPr lang="zh-CN" b="1" smtClean="0">
                <a:latin typeface="黑体" panose="02010609060101010101" pitchFamily="49" charset="-122"/>
                <a:ea typeface="黑体" panose="02010609060101010101" pitchFamily="49" charset="-122"/>
              </a:rPr>
              <a:t>软件测试的概念</a:t>
            </a:r>
            <a:endParaRPr lang="zh-CN" b="1" smtClean="0">
              <a:latin typeface="黑体" panose="02010609060101010101" pitchFamily="49" charset="-122"/>
              <a:ea typeface="黑体" panose="02010609060101010101" pitchFamily="49" charset="-122"/>
            </a:endParaRPr>
          </a:p>
        </p:txBody>
      </p:sp>
      <p:sp>
        <p:nvSpPr>
          <p:cNvPr id="26628" name="Rectangle 3"/>
          <p:cNvSpPr>
            <a:spLocks noGrp="1" noChangeArrowheads="1"/>
          </p:cNvSpPr>
          <p:nvPr>
            <p:ph type="body" idx="4294967295"/>
          </p:nvPr>
        </p:nvSpPr>
        <p:spPr/>
        <p:txBody>
          <a:bodyPr/>
          <a:lstStyle/>
          <a:p>
            <a:pPr eaLnBrk="1" hangingPunct="1"/>
            <a:r>
              <a:rPr lang="zh-CN" sz="3200" b="1" smtClean="0"/>
              <a:t>软件测试</a:t>
            </a:r>
            <a:r>
              <a:rPr lang="zh-CN" altLang="en-US" sz="3200" b="1" smtClean="0"/>
              <a:t>工作</a:t>
            </a:r>
            <a:r>
              <a:rPr lang="zh-CN" sz="3200" b="1" smtClean="0"/>
              <a:t>的认识误区</a:t>
            </a:r>
            <a:endParaRPr lang="zh-CN" sz="3200" b="1" smtClean="0"/>
          </a:p>
          <a:p>
            <a:pPr lvl="1" eaLnBrk="1" hangingPunct="1"/>
            <a:r>
              <a:rPr lang="zh-CN" sz="2400" b="1" smtClean="0"/>
              <a:t>如果我们有良好的设计和高水平的程序员，就不需要测试了</a:t>
            </a:r>
            <a:endParaRPr lang="zh-CN" sz="2400" smtClean="0"/>
          </a:p>
          <a:p>
            <a:pPr lvl="1" eaLnBrk="1" hangingPunct="1"/>
            <a:r>
              <a:rPr lang="zh-CN" sz="2400" b="1" smtClean="0"/>
              <a:t>软件测试并不创造任何代码和产品，我们可以不需要测试</a:t>
            </a:r>
            <a:endParaRPr lang="zh-CN" sz="2400" b="1" smtClean="0"/>
          </a:p>
          <a:p>
            <a:pPr lvl="1" eaLnBrk="1" hangingPunct="1"/>
            <a:r>
              <a:rPr lang="zh-CN" sz="2400" b="1" smtClean="0"/>
              <a:t>测试等于调试</a:t>
            </a:r>
            <a:endParaRPr lang="zh-CN" sz="2400" b="1" smtClean="0"/>
          </a:p>
          <a:p>
            <a:pPr lvl="1" eaLnBrk="1" hangingPunct="1"/>
            <a:r>
              <a:rPr lang="zh-CN" sz="2400" b="1" smtClean="0"/>
              <a:t>软件需求规格说明应详细地包含所有用户需求</a:t>
            </a:r>
            <a:endParaRPr lang="zh-CN" sz="2400" b="1" smtClean="0"/>
          </a:p>
          <a:p>
            <a:pPr lvl="1" eaLnBrk="1" hangingPunct="1"/>
            <a:r>
              <a:rPr lang="zh-CN" sz="2400" b="1" smtClean="0"/>
              <a:t>软件测试可以提高软件质量</a:t>
            </a:r>
            <a:endParaRPr lang="zh-CN" sz="2400" b="1" smtClean="0"/>
          </a:p>
          <a:p>
            <a:pPr lvl="1" eaLnBrk="1" hangingPunct="1"/>
            <a:r>
              <a:rPr lang="zh-CN" sz="2400" b="1" smtClean="0"/>
              <a:t>测试是没有技术含量的</a:t>
            </a:r>
            <a:endParaRPr lang="en-US" altLang="zh-CN" sz="2400" b="1" smtClean="0"/>
          </a:p>
          <a:p>
            <a:pPr lvl="1" eaLnBrk="1" hangingPunct="1"/>
            <a:r>
              <a:rPr lang="zh-CN" altLang="en-US" sz="2400" b="1" smtClean="0"/>
              <a:t>软件测试是没有前途的工作，只有程序员才是软件高手</a:t>
            </a:r>
            <a:endParaRPr lang="zh-CN" sz="2400" b="1" smtClean="0"/>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fld id="{D1E16BDF-0C47-40B6-B27C-A6DA1DBEA401}" type="slidenum">
              <a:rPr lang="en-US" altLang="zh-CN" sz="1200"/>
            </a:fld>
            <a:endParaRPr lang="en-US" altLang="zh-CN" sz="1200"/>
          </a:p>
        </p:txBody>
      </p:sp>
      <p:sp>
        <p:nvSpPr>
          <p:cNvPr id="27651" name="Rectangle 2"/>
          <p:cNvSpPr>
            <a:spLocks noGrp="1" noChangeArrowheads="1"/>
          </p:cNvSpPr>
          <p:nvPr>
            <p:ph type="title" idx="4294967295"/>
          </p:nvPr>
        </p:nvSpPr>
        <p:spPr/>
        <p:txBody>
          <a:bodyPr/>
          <a:lstStyle/>
          <a:p>
            <a:pPr eaLnBrk="1" hangingPunct="1"/>
            <a:r>
              <a:rPr lang="en-US" altLang="zh-CN" b="1" smtClean="0">
                <a:latin typeface="黑体" panose="02010609060101010101" pitchFamily="49" charset="-122"/>
                <a:ea typeface="黑体" panose="02010609060101010101" pitchFamily="49" charset="-122"/>
              </a:rPr>
              <a:t>1.2 </a:t>
            </a:r>
            <a:r>
              <a:rPr lang="zh-CN" b="1" smtClean="0">
                <a:latin typeface="黑体" panose="02010609060101010101" pitchFamily="49" charset="-122"/>
                <a:ea typeface="黑体" panose="02010609060101010101" pitchFamily="49" charset="-122"/>
              </a:rPr>
              <a:t>软件测试的概念</a:t>
            </a:r>
            <a:endParaRPr lang="zh-CN" b="1" smtClean="0">
              <a:latin typeface="黑体" panose="02010609060101010101" pitchFamily="49" charset="-122"/>
              <a:ea typeface="黑体" panose="02010609060101010101" pitchFamily="49" charset="-122"/>
            </a:endParaRPr>
          </a:p>
        </p:txBody>
      </p:sp>
      <p:sp>
        <p:nvSpPr>
          <p:cNvPr id="27652" name="Rectangle 3"/>
          <p:cNvSpPr>
            <a:spLocks noGrp="1" noChangeArrowheads="1"/>
          </p:cNvSpPr>
          <p:nvPr>
            <p:ph type="body" idx="4294967295"/>
          </p:nvPr>
        </p:nvSpPr>
        <p:spPr/>
        <p:txBody>
          <a:bodyPr/>
          <a:lstStyle/>
          <a:p>
            <a:pPr eaLnBrk="1" hangingPunct="1"/>
            <a:r>
              <a:rPr lang="zh-CN" sz="3400" b="1" smtClean="0"/>
              <a:t>软件测试</a:t>
            </a:r>
            <a:r>
              <a:rPr lang="zh-CN" altLang="en-US" sz="3400" b="1" smtClean="0"/>
              <a:t>人员具备的素质</a:t>
            </a:r>
            <a:endParaRPr lang="en-US" altLang="zh-CN" sz="3400" b="1" smtClean="0"/>
          </a:p>
          <a:p>
            <a:pPr lvl="1" eaLnBrk="1" hangingPunct="1"/>
            <a:r>
              <a:rPr lang="zh-CN" altLang="en-US" b="1" smtClean="0"/>
              <a:t>对软件测试工作有正确的认识</a:t>
            </a:r>
            <a:endParaRPr lang="en-US" altLang="zh-CN" b="1" smtClean="0"/>
          </a:p>
          <a:p>
            <a:pPr lvl="1" eaLnBrk="1" hangingPunct="1"/>
            <a:r>
              <a:rPr lang="zh-CN" altLang="en-US" b="1" smtClean="0"/>
              <a:t>具有很强的沟通能力、外交能力和移情能力</a:t>
            </a:r>
            <a:endParaRPr lang="en-US" altLang="zh-CN" b="1" smtClean="0"/>
          </a:p>
          <a:p>
            <a:pPr lvl="1" eaLnBrk="1" hangingPunct="1"/>
            <a:r>
              <a:rPr lang="zh-CN" altLang="en-US" b="1" smtClean="0"/>
              <a:t>掌握比较全面的技术</a:t>
            </a:r>
            <a:endParaRPr lang="en-US" altLang="zh-CN" b="1" smtClean="0"/>
          </a:p>
          <a:p>
            <a:pPr lvl="1" eaLnBrk="1" hangingPunct="1"/>
            <a:r>
              <a:rPr lang="zh-CN" altLang="en-US" b="1" smtClean="0"/>
              <a:t>测试中要做到“五心”（专心、细心、耐心、责任心和自信心）</a:t>
            </a:r>
            <a:endParaRPr lang="en-US" altLang="zh-CN" b="1" smtClean="0"/>
          </a:p>
          <a:p>
            <a:pPr lvl="1" eaLnBrk="1" hangingPunct="1"/>
            <a:r>
              <a:rPr lang="zh-CN" altLang="en-US" b="1" smtClean="0"/>
              <a:t>要有很强的记忆力，怀疑精神和洞察力</a:t>
            </a:r>
            <a:endParaRPr lang="en-US" altLang="zh-CN" b="1" smtClean="0"/>
          </a:p>
          <a:p>
            <a:pPr lvl="1" eaLnBrk="1" hangingPunct="1"/>
            <a:r>
              <a:rPr lang="zh-CN" altLang="en-US" b="1" smtClean="0"/>
              <a:t>具有探索、创新和挑战精神，努力追求完美</a:t>
            </a:r>
            <a:endParaRPr lang="en-US" altLang="zh-CN" b="1" smtClean="0"/>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fld id="{B5CD68FB-1460-4281-B135-A93CB3201811}" type="slidenum">
              <a:rPr lang="en-US" altLang="zh-CN" sz="1200"/>
            </a:fld>
            <a:endParaRPr lang="en-US" altLang="zh-CN" sz="1200"/>
          </a:p>
        </p:txBody>
      </p:sp>
      <p:sp>
        <p:nvSpPr>
          <p:cNvPr id="28675" name="Rectangle 2"/>
          <p:cNvSpPr>
            <a:spLocks noGrp="1" noChangeArrowheads="1"/>
          </p:cNvSpPr>
          <p:nvPr>
            <p:ph type="title" idx="4294967295"/>
          </p:nvPr>
        </p:nvSpPr>
        <p:spPr/>
        <p:txBody>
          <a:bodyPr/>
          <a:lstStyle/>
          <a:p>
            <a:pPr eaLnBrk="1" hangingPunct="1"/>
            <a:r>
              <a:rPr lang="en-US" altLang="zh-CN" b="1" smtClean="0">
                <a:latin typeface="黑体" panose="02010609060101010101" pitchFamily="49" charset="-122"/>
                <a:ea typeface="黑体" panose="02010609060101010101" pitchFamily="49" charset="-122"/>
              </a:rPr>
              <a:t>1.2 </a:t>
            </a:r>
            <a:r>
              <a:rPr lang="zh-CN" b="1" smtClean="0">
                <a:latin typeface="黑体" panose="02010609060101010101" pitchFamily="49" charset="-122"/>
                <a:ea typeface="黑体" panose="02010609060101010101" pitchFamily="49" charset="-122"/>
              </a:rPr>
              <a:t>软件测试的概念</a:t>
            </a:r>
            <a:endParaRPr lang="zh-CN" b="1" smtClean="0">
              <a:latin typeface="黑体" panose="02010609060101010101" pitchFamily="49" charset="-122"/>
              <a:ea typeface="黑体" panose="02010609060101010101" pitchFamily="49" charset="-122"/>
            </a:endParaRPr>
          </a:p>
        </p:txBody>
      </p:sp>
      <p:sp>
        <p:nvSpPr>
          <p:cNvPr id="28676" name="Rectangle 3"/>
          <p:cNvSpPr>
            <a:spLocks noGrp="1" noChangeArrowheads="1"/>
          </p:cNvSpPr>
          <p:nvPr>
            <p:ph type="body" idx="4294967295"/>
          </p:nvPr>
        </p:nvSpPr>
        <p:spPr/>
        <p:txBody>
          <a:bodyPr/>
          <a:lstStyle/>
          <a:p>
            <a:pPr eaLnBrk="1" hangingPunct="1"/>
            <a:r>
              <a:rPr lang="zh-CN" sz="3400" b="1" dirty="0" smtClean="0"/>
              <a:t>软件测试</a:t>
            </a:r>
            <a:r>
              <a:rPr lang="zh-CN" altLang="en-US" sz="3400" b="1" dirty="0" smtClean="0"/>
              <a:t>分类</a:t>
            </a:r>
            <a:endParaRPr lang="en-US" altLang="zh-CN" sz="3400" b="1" dirty="0" smtClean="0"/>
          </a:p>
          <a:p>
            <a:pPr lvl="1" eaLnBrk="1" hangingPunct="1"/>
            <a:r>
              <a:rPr lang="zh-CN" altLang="en-US" b="1" dirty="0" smtClean="0"/>
              <a:t>从是否运行被测程序：静态测试和动态测试</a:t>
            </a:r>
            <a:endParaRPr lang="en-US" altLang="zh-CN" b="1" dirty="0" smtClean="0"/>
          </a:p>
          <a:p>
            <a:pPr lvl="1" eaLnBrk="1" hangingPunct="1"/>
            <a:r>
              <a:rPr lang="zh-CN" altLang="en-US" b="1" dirty="0" smtClean="0"/>
              <a:t>从是否关心内部结构：黑盒测试，白盒测试，灰盒测试</a:t>
            </a:r>
            <a:endParaRPr lang="en-US" altLang="zh-CN" b="1" dirty="0" smtClean="0"/>
          </a:p>
          <a:p>
            <a:pPr lvl="1" eaLnBrk="1" hangingPunct="1"/>
            <a:r>
              <a:rPr lang="zh-CN" altLang="en-US" b="1" dirty="0" smtClean="0"/>
              <a:t>从软件开发的过程的角度：单元测试，集成测试，系统测试，验收测试</a:t>
            </a:r>
            <a:endParaRPr lang="en-US" altLang="zh-CN" b="1" dirty="0" smtClean="0"/>
          </a:p>
          <a:p>
            <a:pPr lvl="1" eaLnBrk="1" hangingPunct="1"/>
            <a:r>
              <a:rPr lang="zh-CN" altLang="en-US" b="1" dirty="0" smtClean="0"/>
              <a:t>从执行时是否需要人工干预：人工测试和自动化测试</a:t>
            </a:r>
            <a:endParaRPr lang="en-US" altLang="zh-CN" b="1" dirty="0" smtClean="0"/>
          </a:p>
          <a:p>
            <a:pPr lvl="1" eaLnBrk="1" hangingPunct="1"/>
            <a:r>
              <a:rPr lang="zh-CN" altLang="en-US" b="1" dirty="0" smtClean="0"/>
              <a:t>从测试实施组织的角度划分：开发方测试，用户测试，第三方测试</a:t>
            </a:r>
            <a:endParaRPr lang="en-US" altLang="zh-CN" b="1" dirty="0" smtClean="0"/>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fld id="{20A86A17-863A-4D6A-A5B2-61566E18DE9B}" type="slidenum">
              <a:rPr lang="en-US" altLang="zh-CN" sz="1200"/>
            </a:fld>
            <a:endParaRPr lang="en-US" altLang="zh-CN" sz="1200"/>
          </a:p>
        </p:txBody>
      </p:sp>
      <p:sp>
        <p:nvSpPr>
          <p:cNvPr id="5123" name="Rectangle 2"/>
          <p:cNvSpPr>
            <a:spLocks noGrp="1" noChangeArrowheads="1"/>
          </p:cNvSpPr>
          <p:nvPr>
            <p:ph type="title" idx="4294967295"/>
          </p:nvPr>
        </p:nvSpPr>
        <p:spPr/>
        <p:txBody>
          <a:bodyPr/>
          <a:lstStyle/>
          <a:p>
            <a:pPr eaLnBrk="1" hangingPunct="1"/>
            <a:r>
              <a:rPr lang="zh-CN" b="1" smtClean="0">
                <a:latin typeface="黑体" panose="02010609060101010101" pitchFamily="49" charset="-122"/>
                <a:ea typeface="黑体" panose="02010609060101010101" pitchFamily="49" charset="-122"/>
              </a:rPr>
              <a:t>第</a:t>
            </a:r>
            <a:r>
              <a:rPr lang="en-US" altLang="zh-CN" b="1" smtClean="0">
                <a:latin typeface="黑体" panose="02010609060101010101" pitchFamily="49" charset="-122"/>
                <a:ea typeface="黑体" panose="02010609060101010101" pitchFamily="49" charset="-122"/>
              </a:rPr>
              <a:t>1</a:t>
            </a:r>
            <a:r>
              <a:rPr lang="zh-CN" b="1" smtClean="0">
                <a:latin typeface="黑体" panose="02010609060101010101" pitchFamily="49" charset="-122"/>
                <a:ea typeface="黑体" panose="02010609060101010101" pitchFamily="49" charset="-122"/>
              </a:rPr>
              <a:t>章  软件测试核心概念</a:t>
            </a:r>
            <a:endParaRPr lang="zh-CN" b="1" smtClean="0">
              <a:latin typeface="黑体" panose="02010609060101010101" pitchFamily="49" charset="-122"/>
              <a:ea typeface="黑体" panose="02010609060101010101" pitchFamily="49" charset="-122"/>
            </a:endParaRPr>
          </a:p>
        </p:txBody>
      </p:sp>
      <p:sp>
        <p:nvSpPr>
          <p:cNvPr id="5124" name="Rectangle 3"/>
          <p:cNvSpPr>
            <a:spLocks noGrp="1" noChangeArrowheads="1"/>
          </p:cNvSpPr>
          <p:nvPr>
            <p:ph type="body" idx="4294967295"/>
          </p:nvPr>
        </p:nvSpPr>
        <p:spPr/>
        <p:txBody>
          <a:bodyPr/>
          <a:lstStyle/>
          <a:p>
            <a:pPr eaLnBrk="1" hangingPunct="1"/>
            <a:r>
              <a:rPr lang="zh-CN" sz="3400" b="1" smtClean="0"/>
              <a:t>本章重点</a:t>
            </a:r>
            <a:endParaRPr lang="zh-CN" sz="3400" b="1" smtClean="0"/>
          </a:p>
          <a:p>
            <a:pPr lvl="1" eaLnBrk="1" hangingPunct="1"/>
            <a:r>
              <a:rPr lang="zh-CN" sz="3100" b="1" smtClean="0"/>
              <a:t>什么是软件测试</a:t>
            </a:r>
            <a:endParaRPr lang="zh-CN" sz="3100" b="1" smtClean="0"/>
          </a:p>
          <a:p>
            <a:pPr lvl="1" eaLnBrk="1" hangingPunct="1"/>
            <a:r>
              <a:rPr lang="zh-CN" sz="3100" b="1" smtClean="0"/>
              <a:t>什么是软件缺陷</a:t>
            </a:r>
            <a:endParaRPr lang="zh-CN" sz="3100" b="1" smtClean="0"/>
          </a:p>
          <a:p>
            <a:pPr lvl="1" eaLnBrk="1" hangingPunct="1"/>
            <a:r>
              <a:rPr lang="zh-CN" sz="3100" b="1" smtClean="0"/>
              <a:t>什么是测试用例</a:t>
            </a:r>
            <a:endParaRPr lang="zh-CN" sz="3100" b="1" smtClean="0"/>
          </a:p>
          <a:p>
            <a:pPr lvl="1" eaLnBrk="1" hangingPunct="1"/>
            <a:r>
              <a:rPr lang="zh-CN" sz="3100" b="1" smtClean="0"/>
              <a:t>什么是自动化测试</a:t>
            </a:r>
            <a:endParaRPr lang="zh-CN" sz="3100" b="1" smtClean="0"/>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fld id="{3B324DD2-C36E-4E09-8F66-56875CC26CD4}" type="slidenum">
              <a:rPr lang="en-US" altLang="zh-CN" sz="1200"/>
            </a:fld>
            <a:endParaRPr lang="en-US" altLang="zh-CN" sz="1200"/>
          </a:p>
        </p:txBody>
      </p:sp>
      <p:sp>
        <p:nvSpPr>
          <p:cNvPr id="29699" name="Rectangle 2"/>
          <p:cNvSpPr>
            <a:spLocks noGrp="1" noChangeArrowheads="1"/>
          </p:cNvSpPr>
          <p:nvPr>
            <p:ph type="title" idx="4294967295"/>
          </p:nvPr>
        </p:nvSpPr>
        <p:spPr/>
        <p:txBody>
          <a:bodyPr/>
          <a:lstStyle/>
          <a:p>
            <a:pPr eaLnBrk="1" hangingPunct="1"/>
            <a:r>
              <a:rPr lang="en-US" altLang="zh-CN" b="1" smtClean="0">
                <a:latin typeface="黑体" panose="02010609060101010101" pitchFamily="49" charset="-122"/>
                <a:ea typeface="黑体" panose="02010609060101010101" pitchFamily="49" charset="-122"/>
              </a:rPr>
              <a:t>1.3 </a:t>
            </a:r>
            <a:r>
              <a:rPr lang="zh-CN" b="1" smtClean="0">
                <a:latin typeface="黑体" panose="02010609060101010101" pitchFamily="49" charset="-122"/>
                <a:ea typeface="黑体" panose="02010609060101010101" pitchFamily="49" charset="-122"/>
              </a:rPr>
              <a:t>软件缺陷的概念</a:t>
            </a:r>
            <a:endParaRPr lang="zh-CN" b="1" smtClean="0">
              <a:latin typeface="黑体" panose="02010609060101010101" pitchFamily="49" charset="-122"/>
              <a:ea typeface="黑体" panose="02010609060101010101" pitchFamily="49" charset="-122"/>
            </a:endParaRPr>
          </a:p>
        </p:txBody>
      </p:sp>
      <p:sp>
        <p:nvSpPr>
          <p:cNvPr id="28676" name="Rectangle 3"/>
          <p:cNvSpPr>
            <a:spLocks noGrp="1" noChangeArrowheads="1"/>
          </p:cNvSpPr>
          <p:nvPr>
            <p:ph type="body" idx="4294967295"/>
          </p:nvPr>
        </p:nvSpPr>
        <p:spPr>
          <a:xfrm>
            <a:off x="138430" y="1178560"/>
            <a:ext cx="8429625" cy="4267200"/>
          </a:xfrm>
        </p:spPr>
        <p:txBody>
          <a:bodyPr/>
          <a:lstStyle/>
          <a:p>
            <a:pPr>
              <a:defRPr/>
            </a:pPr>
            <a:endParaRPr lang="zh-CN" altLang="en-US" sz="3200" dirty="0"/>
          </a:p>
          <a:p>
            <a:pPr lvl="1" eaLnBrk="1" hangingPunct="1">
              <a:defRPr/>
            </a:pPr>
            <a:r>
              <a:rPr lang="en-US" altLang="zh-CN" b="1" dirty="0"/>
              <a:t>Grace Hopper</a:t>
            </a:r>
            <a:r>
              <a:rPr lang="zh-CN" altLang="en-US" b="1" dirty="0"/>
              <a:t>，计算机软件之母</a:t>
            </a:r>
            <a:endParaRPr lang="zh-CN" altLang="en-US" b="1" dirty="0"/>
          </a:p>
          <a:p>
            <a:pPr lvl="1" eaLnBrk="1" hangingPunct="1">
              <a:defRPr/>
            </a:pPr>
            <a:r>
              <a:rPr lang="en-US" altLang="zh-CN" b="1" dirty="0"/>
              <a:t>1945</a:t>
            </a:r>
            <a:r>
              <a:rPr lang="zh-CN" altLang="en-US" b="1" dirty="0"/>
              <a:t>年</a:t>
            </a:r>
            <a:r>
              <a:rPr lang="en-US" altLang="zh-CN" b="1" dirty="0"/>
              <a:t>9</a:t>
            </a:r>
            <a:r>
              <a:rPr lang="zh-CN" altLang="en-US" b="1" dirty="0"/>
              <a:t>月</a:t>
            </a:r>
            <a:r>
              <a:rPr lang="en-US" altLang="zh-CN" b="1" dirty="0"/>
              <a:t>9</a:t>
            </a:r>
            <a:r>
              <a:rPr lang="zh-CN" altLang="en-US" b="1" dirty="0"/>
              <a:t>日</a:t>
            </a:r>
            <a:endParaRPr lang="zh-CN" altLang="en-US" b="1" dirty="0"/>
          </a:p>
          <a:p>
            <a:pPr lvl="1" eaLnBrk="1" hangingPunct="1">
              <a:defRPr/>
            </a:pPr>
            <a:r>
              <a:rPr lang="en-US" altLang="zh-CN" b="1" dirty="0"/>
              <a:t>“First actual case of bug being found”</a:t>
            </a:r>
            <a:endParaRPr lang="en-US" altLang="zh-CN" b="1" dirty="0"/>
          </a:p>
          <a:p>
            <a:pPr marL="471170" lvl="1" indent="0" eaLnBrk="1" hangingPunct="1">
              <a:buNone/>
              <a:defRPr/>
            </a:pPr>
            <a:r>
              <a:rPr lang="zh-CN" altLang="en-US" b="1" dirty="0"/>
              <a:t>（第一个发现虫子的实例） </a:t>
            </a:r>
            <a:endParaRPr lang="zh-CN" b="1" dirty="0"/>
          </a:p>
        </p:txBody>
      </p:sp>
      <p:pic>
        <p:nvPicPr>
          <p:cNvPr id="29702" name="Picture 7"/>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447915" y="1818958"/>
            <a:ext cx="714375" cy="800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703"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29083" y="3295015"/>
            <a:ext cx="1905000" cy="2867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704"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8020" y="3782060"/>
            <a:ext cx="4474845" cy="27952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fld id="{3B324DD2-C36E-4E09-8F66-56875CC26CD4}" type="slidenum">
              <a:rPr lang="en-US" altLang="zh-CN" sz="1200"/>
            </a:fld>
            <a:endParaRPr lang="en-US" altLang="zh-CN" sz="1200"/>
          </a:p>
        </p:txBody>
      </p:sp>
      <p:sp>
        <p:nvSpPr>
          <p:cNvPr id="29699" name="Rectangle 2"/>
          <p:cNvSpPr>
            <a:spLocks noGrp="1" noChangeArrowheads="1"/>
          </p:cNvSpPr>
          <p:nvPr>
            <p:ph type="title" idx="4294967295"/>
          </p:nvPr>
        </p:nvSpPr>
        <p:spPr/>
        <p:txBody>
          <a:bodyPr/>
          <a:lstStyle/>
          <a:p>
            <a:pPr eaLnBrk="1" hangingPunct="1"/>
            <a:r>
              <a:rPr lang="en-US" altLang="zh-CN" b="1" smtClean="0">
                <a:latin typeface="黑体" panose="02010609060101010101" pitchFamily="49" charset="-122"/>
                <a:ea typeface="黑体" panose="02010609060101010101" pitchFamily="49" charset="-122"/>
              </a:rPr>
              <a:t>1.3 </a:t>
            </a:r>
            <a:r>
              <a:rPr lang="zh-CN" b="1" smtClean="0">
                <a:latin typeface="黑体" panose="02010609060101010101" pitchFamily="49" charset="-122"/>
                <a:ea typeface="黑体" panose="02010609060101010101" pitchFamily="49" charset="-122"/>
              </a:rPr>
              <a:t>软件缺陷的概念</a:t>
            </a:r>
            <a:endParaRPr lang="zh-CN" b="1" smtClean="0">
              <a:latin typeface="黑体" panose="02010609060101010101" pitchFamily="49" charset="-122"/>
              <a:ea typeface="黑体" panose="02010609060101010101" pitchFamily="49" charset="-122"/>
            </a:endParaRPr>
          </a:p>
        </p:txBody>
      </p:sp>
      <p:pic>
        <p:nvPicPr>
          <p:cNvPr id="1026" name="Picture 2" descr="C:\Users\pc\Desktop\timg.jpg"/>
          <p:cNvPicPr>
            <a:picLocks noChangeAspect="1" noChangeArrowheads="1"/>
          </p:cNvPicPr>
          <p:nvPr/>
        </p:nvPicPr>
        <p:blipFill>
          <a:blip r:embed="rId1"/>
          <a:srcRect/>
          <a:stretch>
            <a:fillRect/>
          </a:stretch>
        </p:blipFill>
        <p:spPr bwMode="auto">
          <a:xfrm>
            <a:off x="133350" y="1678305"/>
            <a:ext cx="5740400" cy="4423410"/>
          </a:xfrm>
          <a:prstGeom prst="rect">
            <a:avLst/>
          </a:prstGeom>
          <a:noFill/>
        </p:spPr>
      </p:pic>
      <p:sp>
        <p:nvSpPr>
          <p:cNvPr id="5" name="内容占位符 1"/>
          <p:cNvSpPr txBox="1"/>
          <p:nvPr/>
        </p:nvSpPr>
        <p:spPr>
          <a:xfrm>
            <a:off x="5800090" y="1525270"/>
            <a:ext cx="3094355" cy="3820160"/>
          </a:xfrm>
          <a:prstGeom prst="rect">
            <a:avLst/>
          </a:prstGeom>
        </p:spPr>
        <p:txBody>
          <a:bodyPr vert="horz" lIns="91440" tIns="45720" rIns="91440" bIns="45720" rtlCol="0">
            <a:noAutofit/>
          </a:bodyPr>
          <a:lstStyle>
            <a:lvl1pPr marL="228600" indent="-228600" algn="l" defTabSz="914400" rtl="0" eaLnBrk="1" latinLnBrk="0" hangingPunct="1">
              <a:lnSpc>
                <a:spcPct val="150000"/>
              </a:lnSpc>
              <a:spcBef>
                <a:spcPts val="1000"/>
              </a:spcBef>
              <a:buFont typeface="Arial" panose="020B0604020202020204" pitchFamily="34" charset="0"/>
              <a:buChar char="•"/>
              <a:defRPr sz="2800" b="1" kern="1200">
                <a:solidFill>
                  <a:schemeClr val="tx1"/>
                </a:solidFill>
                <a:latin typeface="楷体" panose="02010609060101010101" pitchFamily="49" charset="-122"/>
                <a:ea typeface="楷体" panose="02010609060101010101" pitchFamily="49"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b="1" kern="1200">
                <a:solidFill>
                  <a:schemeClr val="tx1"/>
                </a:solidFill>
                <a:latin typeface="楷体" panose="02010609060101010101" pitchFamily="49" charset="-122"/>
                <a:ea typeface="楷体" panose="02010609060101010101" pitchFamily="49"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800" b="1" kern="1200">
                <a:solidFill>
                  <a:schemeClr val="tx1"/>
                </a:solidFill>
                <a:latin typeface="楷体" panose="02010609060101010101" pitchFamily="49" charset="-122"/>
                <a:ea typeface="楷体" panose="02010609060101010101" pitchFamily="49"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2500" b="1" kern="1200">
                <a:solidFill>
                  <a:schemeClr val="tx1"/>
                </a:solidFill>
                <a:latin typeface="楷体" panose="02010609060101010101" pitchFamily="49" charset="-122"/>
                <a:ea typeface="楷体" panose="02010609060101010101" pitchFamily="49"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2400" b="1" kern="1200">
                <a:solidFill>
                  <a:schemeClr val="tx1"/>
                </a:solidFill>
                <a:latin typeface="楷体" panose="02010609060101010101" pitchFamily="49" charset="-122"/>
                <a:ea typeface="楷体" panose="020106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200" dirty="0" smtClean="0">
                <a:latin typeface="宋体" panose="02010600030101010101" pitchFamily="2" charset="-122"/>
                <a:ea typeface="宋体" panose="02010600030101010101" pitchFamily="2" charset="-122"/>
              </a:rPr>
              <a:t>第</a:t>
            </a:r>
            <a:r>
              <a:rPr lang="en-US" altLang="zh-CN" sz="2200" dirty="0" smtClean="0">
                <a:latin typeface="宋体" panose="02010600030101010101" pitchFamily="2" charset="-122"/>
                <a:ea typeface="宋体" panose="02010600030101010101" pitchFamily="2" charset="-122"/>
              </a:rPr>
              <a:t>1</a:t>
            </a:r>
            <a:r>
              <a:rPr lang="zh-CN" altLang="en-US" sz="2200" dirty="0" smtClean="0">
                <a:latin typeface="宋体" panose="02010600030101010101" pitchFamily="2" charset="-122"/>
                <a:ea typeface="宋体" panose="02010600030101010101" pitchFamily="2" charset="-122"/>
              </a:rPr>
              <a:t>代计算机，由庞大而昂贵的真空管组成，计算机运行产生的光和热，吸引了一只小虫子钻进真空管里，导致整个计算机无法工作，找到并取出后，恢复工作，</a:t>
            </a:r>
            <a:r>
              <a:rPr lang="en-US" altLang="zh-CN" sz="2200" dirty="0" smtClean="0">
                <a:solidFill>
                  <a:srgbClr val="FF0000"/>
                </a:solidFill>
                <a:latin typeface="宋体" panose="02010600030101010101" pitchFamily="2" charset="-122"/>
                <a:ea typeface="宋体" panose="02010600030101010101" pitchFamily="2" charset="-122"/>
              </a:rPr>
              <a:t>bug</a:t>
            </a:r>
            <a:r>
              <a:rPr lang="zh-CN" altLang="en-US" sz="2200" dirty="0" smtClean="0">
                <a:latin typeface="宋体" panose="02010600030101010101" pitchFamily="2" charset="-122"/>
                <a:ea typeface="宋体" panose="02010600030101010101" pitchFamily="2" charset="-122"/>
              </a:rPr>
              <a:t>这个词就流传下来</a:t>
            </a:r>
            <a:endParaRPr lang="zh-CN" altLang="en-US" sz="2200" dirty="0" smtClean="0">
              <a:latin typeface="宋体" panose="02010600030101010101" pitchFamily="2" charset="-122"/>
              <a:ea typeface="宋体" panose="02010600030101010101" pitchFamily="2" charset="-122"/>
            </a:endParaRPr>
          </a:p>
          <a:p>
            <a:pPr marL="0" indent="0">
              <a:buNone/>
            </a:pPr>
            <a:endParaRPr lang="zh-CN" altLang="en-US" sz="2200" dirty="0" smtClean="0">
              <a:latin typeface="宋体" panose="02010600030101010101" pitchFamily="2" charset="-122"/>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3881" y="1055287"/>
            <a:ext cx="8001000" cy="1216025"/>
          </a:xfrm>
        </p:spPr>
        <p:txBody>
          <a:bodyPr>
            <a:normAutofit/>
          </a:bodyPr>
          <a:lstStyle/>
          <a:p>
            <a:pPr marL="469900" lvl="1" indent="-469900" eaLnBrk="1" hangingPunct="1">
              <a:spcBef>
                <a:spcPct val="20000"/>
              </a:spcBef>
              <a:buClr>
                <a:schemeClr val="accent2"/>
              </a:buClr>
              <a:buFont typeface="Wingdings" panose="05000000000000000000" pitchFamily="2" charset="2"/>
              <a:buChar char="o"/>
              <a:defRPr/>
            </a:pPr>
            <a:r>
              <a:rPr lang="zh-CN" altLang="zh-CN" sz="3400" b="1" dirty="0"/>
              <a:t>软件</a:t>
            </a:r>
            <a:r>
              <a:rPr lang="zh-CN" altLang="en-US" sz="3400" b="1" dirty="0"/>
              <a:t>缺陷的</a:t>
            </a:r>
            <a:r>
              <a:rPr lang="zh-CN" altLang="en-US" sz="3400" b="1" dirty="0" smtClean="0"/>
              <a:t>案例</a:t>
            </a:r>
            <a:endParaRPr lang="zh-CN" altLang="en-US" sz="3400" b="1" dirty="0">
              <a:solidFill>
                <a:schemeClr val="tx1"/>
              </a:solidFill>
              <a:latin typeface="+mn-lt"/>
              <a:ea typeface="+mn-ea"/>
              <a:cs typeface="+mn-cs"/>
            </a:endParaRPr>
          </a:p>
        </p:txBody>
      </p:sp>
      <p:sp>
        <p:nvSpPr>
          <p:cNvPr id="3" name="内容占位符 2"/>
          <p:cNvSpPr>
            <a:spLocks noGrp="1"/>
          </p:cNvSpPr>
          <p:nvPr>
            <p:ph idx="1"/>
          </p:nvPr>
        </p:nvSpPr>
        <p:spPr>
          <a:xfrm>
            <a:off x="573881" y="2345745"/>
            <a:ext cx="8001000" cy="4267200"/>
          </a:xfrm>
        </p:spPr>
        <p:txBody>
          <a:bodyPr>
            <a:normAutofit/>
          </a:bodyPr>
          <a:lstStyle/>
          <a:p>
            <a:pPr lvl="1" eaLnBrk="1" hangingPunct="1">
              <a:defRPr/>
            </a:pPr>
            <a:r>
              <a:rPr lang="zh-CN" altLang="en-US" b="1" dirty="0"/>
              <a:t>狮子王游戏</a:t>
            </a:r>
            <a:endParaRPr lang="en-US" altLang="zh-CN" b="1" dirty="0"/>
          </a:p>
          <a:p>
            <a:pPr lvl="1" eaLnBrk="1" hangingPunct="1">
              <a:defRPr/>
            </a:pPr>
            <a:r>
              <a:rPr lang="zh-CN" altLang="en-US" b="1" dirty="0"/>
              <a:t>千年虫问题</a:t>
            </a:r>
            <a:endParaRPr lang="en-US" altLang="zh-CN" b="1" dirty="0"/>
          </a:p>
          <a:p>
            <a:pPr lvl="1" eaLnBrk="1" hangingPunct="1">
              <a:defRPr/>
            </a:pPr>
            <a:r>
              <a:rPr lang="zh-CN" altLang="en-US" b="1" dirty="0"/>
              <a:t>英特尔奔腾浮点除法缺陷</a:t>
            </a:r>
            <a:r>
              <a:rPr lang="en-US" altLang="zh-CN" b="1" dirty="0"/>
              <a:t>(4195835/3145727)</a:t>
            </a:r>
            <a:endParaRPr lang="en-US" altLang="zh-CN" b="1" dirty="0"/>
          </a:p>
          <a:p>
            <a:pPr marL="471170" lvl="1" indent="0" eaLnBrk="1" hangingPunct="1">
              <a:buNone/>
            </a:pPr>
            <a:r>
              <a:rPr lang="en-US" altLang="zh-CN" b="1" dirty="0"/>
              <a:t>*3145727-4195835</a:t>
            </a:r>
            <a:endParaRPr lang="en-US" altLang="zh-CN" b="1" dirty="0"/>
          </a:p>
          <a:p>
            <a:pPr lvl="1" eaLnBrk="1" hangingPunct="1">
              <a:defRPr/>
            </a:pPr>
            <a:r>
              <a:rPr lang="zh-CN" altLang="en-US" b="1" dirty="0"/>
              <a:t>美国爱国者导弹系统</a:t>
            </a:r>
            <a:endParaRPr lang="en-US" altLang="zh-CN" b="1" dirty="0"/>
          </a:p>
          <a:p>
            <a:pPr lvl="1" eaLnBrk="1" hangingPunct="1"/>
            <a:endParaRPr lang="zh-CN" altLang="en-US" b="1" dirty="0"/>
          </a:p>
        </p:txBody>
      </p:sp>
      <p:pic>
        <p:nvPicPr>
          <p:cNvPr id="5" name="图片 4"/>
          <p:cNvPicPr>
            <a:picLocks noChangeAspect="1"/>
          </p:cNvPicPr>
          <p:nvPr/>
        </p:nvPicPr>
        <p:blipFill>
          <a:blip r:embed="rId1"/>
          <a:stretch>
            <a:fillRect/>
          </a:stretch>
        </p:blipFill>
        <p:spPr>
          <a:xfrm>
            <a:off x="5590540" y="3208020"/>
            <a:ext cx="3158490" cy="3148965"/>
          </a:xfrm>
          <a:prstGeom prst="rect">
            <a:avLst/>
          </a:prstGeom>
        </p:spPr>
      </p:pic>
      <p:sp>
        <p:nvSpPr>
          <p:cNvPr id="6" name="AutoShape 4" descr="http://img3.winxuancdn.com/1587/11291587_9.jpg"/>
          <p:cNvSpPr>
            <a:spLocks noChangeAspect="1" noChangeArrowheads="1"/>
          </p:cNvSpPr>
          <p:nvPr/>
        </p:nvSpPr>
        <p:spPr bwMode="auto">
          <a:xfrm>
            <a:off x="116681" y="-144463"/>
            <a:ext cx="2286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7" name="AutoShape 4" descr="http://img3.winxuancdn.com/1587/11291587_9.jpg"/>
          <p:cNvSpPr>
            <a:spLocks noChangeAspect="1" noChangeArrowheads="1"/>
          </p:cNvSpPr>
          <p:nvPr/>
        </p:nvSpPr>
        <p:spPr bwMode="auto">
          <a:xfrm>
            <a:off x="230981" y="7938"/>
            <a:ext cx="2286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8" name="AutoShape 4" descr="http://img3.winxuancdn.com/1587/11291587_9.jpg"/>
          <p:cNvSpPr>
            <a:spLocks noChangeAspect="1" noChangeArrowheads="1"/>
          </p:cNvSpPr>
          <p:nvPr/>
        </p:nvSpPr>
        <p:spPr bwMode="auto">
          <a:xfrm>
            <a:off x="345281" y="160338"/>
            <a:ext cx="2286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pic>
        <p:nvPicPr>
          <p:cNvPr id="9" name="图片 8"/>
          <p:cNvPicPr>
            <a:picLocks noChangeAspect="1"/>
          </p:cNvPicPr>
          <p:nvPr/>
        </p:nvPicPr>
        <p:blipFill>
          <a:blip r:embed="rId2"/>
          <a:stretch>
            <a:fillRect/>
          </a:stretch>
        </p:blipFill>
        <p:spPr>
          <a:xfrm>
            <a:off x="6537960" y="283845"/>
            <a:ext cx="2211070" cy="2798445"/>
          </a:xfrm>
          <a:prstGeom prst="rect">
            <a:avLst/>
          </a:prstGeom>
        </p:spPr>
      </p:pic>
      <p:sp>
        <p:nvSpPr>
          <p:cNvPr id="10" name="Rectangle 2"/>
          <p:cNvSpPr txBox="1">
            <a:spLocks noChangeArrowheads="1"/>
          </p:cNvSpPr>
          <p:nvPr/>
        </p:nvSpPr>
        <p:spPr bwMode="auto">
          <a:xfrm>
            <a:off x="574675" y="304800"/>
            <a:ext cx="8001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2pPr>
            <a:lvl3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3pPr>
            <a:lvl4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4pPr>
            <a:lvl5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5pPr>
            <a:lvl6pPr marL="457200"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6pPr>
            <a:lvl7pPr marL="914400"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7pPr>
            <a:lvl8pPr marL="1371600"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8pPr>
            <a:lvl9pPr marL="1828800"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9pPr>
          </a:lstStyle>
          <a:p>
            <a:pPr eaLnBrk="1" hangingPunct="1"/>
            <a:r>
              <a:rPr lang="en-US" altLang="zh-CN" b="1" dirty="0" smtClean="0">
                <a:latin typeface="黑体" panose="02010609060101010101" pitchFamily="49" charset="-122"/>
                <a:ea typeface="黑体" panose="02010609060101010101" pitchFamily="49" charset="-122"/>
              </a:rPr>
              <a:t>1.3 </a:t>
            </a:r>
            <a:r>
              <a:rPr lang="zh-CN" b="1" dirty="0" smtClean="0">
                <a:latin typeface="黑体" panose="02010609060101010101" pitchFamily="49" charset="-122"/>
                <a:ea typeface="黑体" panose="02010609060101010101" pitchFamily="49" charset="-122"/>
              </a:rPr>
              <a:t>软件缺陷的概念</a:t>
            </a:r>
            <a:endParaRPr lang="zh-CN" b="1" dirty="0" smtClean="0">
              <a:latin typeface="黑体" panose="02010609060101010101" pitchFamily="49" charset="-122"/>
              <a:ea typeface="黑体" panose="02010609060101010101" pitchFamily="49" charset="-122"/>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 calcmode="lin" valueType="num">
                                      <p:cBhvr additive="base">
                                        <p:cTn id="15"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5"/>
                                        </p:tgtEl>
                                        <p:attrNameLst>
                                          <p:attrName>style.visibility</p:attrName>
                                        </p:attrNameLst>
                                      </p:cBhvr>
                                      <p:to>
                                        <p:strVal val="visible"/>
                                      </p:to>
                                    </p:set>
                                    <p:anim calcmode="lin" valueType="num">
                                      <p:cBhvr additive="base">
                                        <p:cTn id="31" dur="500" fill="hold"/>
                                        <p:tgtEl>
                                          <p:spTgt spid="5"/>
                                        </p:tgtEl>
                                        <p:attrNameLst>
                                          <p:attrName>ppt_x</p:attrName>
                                        </p:attrNameLst>
                                      </p:cBhvr>
                                      <p:tavLst>
                                        <p:tav tm="0">
                                          <p:val>
                                            <p:strVal val="#ppt_x"/>
                                          </p:val>
                                        </p:tav>
                                        <p:tav tm="100000">
                                          <p:val>
                                            <p:strVal val="#ppt_x"/>
                                          </p:val>
                                        </p:tav>
                                      </p:tavLst>
                                    </p:anim>
                                    <p:anim calcmode="lin" valueType="num">
                                      <p:cBhvr additive="base">
                                        <p:cTn id="3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7504" y="1609090"/>
            <a:ext cx="8460234" cy="4267200"/>
          </a:xfrm>
        </p:spPr>
        <p:txBody>
          <a:bodyPr/>
          <a:lstStyle/>
          <a:p>
            <a:pPr eaLnBrk="1" hangingPunct="1"/>
            <a:r>
              <a:rPr lang="en-US" altLang="zh-CN" sz="3400" b="1" dirty="0"/>
              <a:t>1962</a:t>
            </a:r>
            <a:r>
              <a:rPr lang="zh-CN" altLang="en-US" sz="3400" b="1" dirty="0"/>
              <a:t>年</a:t>
            </a:r>
            <a:r>
              <a:rPr lang="en-US" altLang="zh-CN" sz="3400" b="1" dirty="0"/>
              <a:t>7</a:t>
            </a:r>
            <a:r>
              <a:rPr lang="zh-CN" altLang="en-US" sz="3400" b="1" dirty="0"/>
              <a:t>月</a:t>
            </a:r>
            <a:r>
              <a:rPr lang="en-US" altLang="zh-CN" sz="3400" b="1" dirty="0"/>
              <a:t>22</a:t>
            </a:r>
            <a:r>
              <a:rPr lang="zh-CN" altLang="en-US" sz="3400" b="1" dirty="0"/>
              <a:t>日，携带着飞向金星的无人驾驶飞船水手</a:t>
            </a:r>
            <a:r>
              <a:rPr lang="en-US" altLang="zh-CN" sz="3400" b="1" dirty="0"/>
              <a:t>1</a:t>
            </a:r>
            <a:r>
              <a:rPr lang="zh-CN" altLang="en-US" sz="3400" b="1" dirty="0"/>
              <a:t>号的火箭在升空</a:t>
            </a:r>
            <a:r>
              <a:rPr lang="en-US" altLang="zh-CN" sz="3400" b="1" dirty="0"/>
              <a:t>290</a:t>
            </a:r>
            <a:r>
              <a:rPr lang="zh-CN" altLang="en-US" sz="3400" b="1" dirty="0"/>
              <a:t>秒后，偏离了轨道</a:t>
            </a:r>
            <a:endParaRPr lang="zh-CN" altLang="en-US" sz="3400" b="1" dirty="0"/>
          </a:p>
          <a:p>
            <a:pPr eaLnBrk="1" hangingPunct="1"/>
            <a:r>
              <a:rPr lang="zh-CN" altLang="en-US" sz="3400" b="1" dirty="0"/>
              <a:t>地面计算机的程序：</a:t>
            </a:r>
            <a:endParaRPr lang="zh-CN" altLang="en-US" sz="3400" b="1" dirty="0"/>
          </a:p>
          <a:p>
            <a:pPr marL="471170" lvl="1" indent="0" eaLnBrk="1" hangingPunct="1">
              <a:buNone/>
            </a:pPr>
            <a:r>
              <a:rPr lang="en-US" altLang="zh-CN" b="1" dirty="0"/>
              <a:t>if not </a:t>
            </a:r>
            <a:r>
              <a:rPr lang="zh-CN" altLang="en-US" b="1" dirty="0"/>
              <a:t>雷达能够与火箭联系</a:t>
            </a:r>
            <a:endParaRPr lang="zh-CN" altLang="en-US" b="1" dirty="0"/>
          </a:p>
          <a:p>
            <a:pPr marL="471170" lvl="1" indent="0" eaLnBrk="1" hangingPunct="1">
              <a:buNone/>
            </a:pPr>
            <a:r>
              <a:rPr lang="en-US" altLang="zh-CN" b="1" dirty="0"/>
              <a:t>Then</a:t>
            </a:r>
            <a:endParaRPr lang="en-US" altLang="zh-CN" b="1" dirty="0"/>
          </a:p>
          <a:p>
            <a:pPr marL="471170" lvl="1" indent="0" eaLnBrk="1" hangingPunct="1">
              <a:buNone/>
            </a:pPr>
            <a:r>
              <a:rPr lang="en-US" altLang="zh-CN" b="1" dirty="0"/>
              <a:t>        </a:t>
            </a:r>
            <a:r>
              <a:rPr lang="zh-CN" altLang="en-US" b="1" dirty="0" smtClean="0"/>
              <a:t>不要</a:t>
            </a:r>
            <a:r>
              <a:rPr lang="zh-CN" altLang="en-US" b="1" dirty="0"/>
              <a:t>纠正火箭的的飞行路线</a:t>
            </a:r>
            <a:endParaRPr lang="zh-CN" altLang="en-US" b="1" dirty="0"/>
          </a:p>
          <a:p>
            <a:pPr marL="471170" lvl="1" indent="0" eaLnBrk="1" hangingPunct="1">
              <a:buNone/>
            </a:pPr>
            <a:r>
              <a:rPr lang="zh-CN" altLang="en-US" b="1" dirty="0"/>
              <a:t>由于人为错误：语句中的</a:t>
            </a:r>
            <a:r>
              <a:rPr lang="en-US" altLang="zh-CN" b="1" dirty="0"/>
              <a:t>not</a:t>
            </a:r>
            <a:endParaRPr lang="en-US" altLang="zh-CN" b="1" dirty="0"/>
          </a:p>
          <a:p>
            <a:pPr marL="471170" lvl="1" indent="0" eaLnBrk="1" hangingPunct="1">
              <a:buNone/>
            </a:pPr>
            <a:r>
              <a:rPr lang="zh-CN" altLang="en-US" b="1" dirty="0"/>
              <a:t>被丢掉了</a:t>
            </a:r>
            <a:endParaRPr lang="zh-CN" altLang="en-US" b="1" dirty="0"/>
          </a:p>
          <a:p>
            <a:pPr lvl="1" eaLnBrk="1" hangingPunct="1"/>
            <a:endParaRPr lang="zh-CN" altLang="en-US" b="1" dirty="0"/>
          </a:p>
        </p:txBody>
      </p:sp>
      <p:pic>
        <p:nvPicPr>
          <p:cNvPr id="4" name="图片 3"/>
          <p:cNvPicPr>
            <a:picLocks noChangeAspect="1"/>
          </p:cNvPicPr>
          <p:nvPr/>
        </p:nvPicPr>
        <p:blipFill>
          <a:blip r:embed="rId1"/>
          <a:stretch>
            <a:fillRect/>
          </a:stretch>
        </p:blipFill>
        <p:spPr>
          <a:xfrm>
            <a:off x="5605145" y="3208020"/>
            <a:ext cx="3521710" cy="2929890"/>
          </a:xfrm>
          <a:prstGeom prst="rect">
            <a:avLst/>
          </a:prstGeom>
        </p:spPr>
      </p:pic>
      <p:sp>
        <p:nvSpPr>
          <p:cNvPr id="5" name="Rectangle 2"/>
          <p:cNvSpPr txBox="1">
            <a:spLocks noChangeArrowheads="1"/>
          </p:cNvSpPr>
          <p:nvPr/>
        </p:nvSpPr>
        <p:spPr bwMode="auto">
          <a:xfrm>
            <a:off x="539552" y="332656"/>
            <a:ext cx="8001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2pPr>
            <a:lvl3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3pPr>
            <a:lvl4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4pPr>
            <a:lvl5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5pPr>
            <a:lvl6pPr marL="457200"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6pPr>
            <a:lvl7pPr marL="914400"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7pPr>
            <a:lvl8pPr marL="1371600"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8pPr>
            <a:lvl9pPr marL="1828800"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9pPr>
          </a:lstStyle>
          <a:p>
            <a:pPr eaLnBrk="1" hangingPunct="1"/>
            <a:r>
              <a:rPr lang="en-US" altLang="zh-CN" b="1" dirty="0" smtClean="0">
                <a:latin typeface="黑体" panose="02010609060101010101" pitchFamily="49" charset="-122"/>
                <a:ea typeface="黑体" panose="02010609060101010101" pitchFamily="49" charset="-122"/>
              </a:rPr>
              <a:t>1.3 </a:t>
            </a:r>
            <a:r>
              <a:rPr lang="zh-CN" b="1" dirty="0" smtClean="0">
                <a:latin typeface="黑体" panose="02010609060101010101" pitchFamily="49" charset="-122"/>
                <a:ea typeface="黑体" panose="02010609060101010101" pitchFamily="49" charset="-122"/>
              </a:rPr>
              <a:t>软件缺陷的概念</a:t>
            </a:r>
            <a:endParaRPr lang="zh-CN" b="1" dirty="0" smtClean="0">
              <a:latin typeface="黑体" panose="02010609060101010101" pitchFamily="49" charset="-122"/>
              <a:ea typeface="黑体" panose="02010609060101010101" pitchFamily="49" charset="-122"/>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 calcmode="lin" valueType="num">
                                      <p:cBhvr additive="base">
                                        <p:cTn id="1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 calcmode="lin" valueType="num">
                                      <p:cBhvr additive="base">
                                        <p:cTn id="2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 calcmode="lin" valueType="num">
                                      <p:cBhvr additive="base">
                                        <p:cTn id="2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60350" y="1713865"/>
            <a:ext cx="8857615" cy="4803775"/>
          </a:xfrm>
        </p:spPr>
        <p:txBody>
          <a:bodyPr/>
          <a:lstStyle/>
          <a:p>
            <a:pPr marL="0" indent="0" eaLnBrk="1" hangingPunct="1">
              <a:buNone/>
            </a:pPr>
            <a:r>
              <a:rPr lang="en-US" altLang="zh-CN" sz="2800" b="1" dirty="0"/>
              <a:t>2007</a:t>
            </a:r>
            <a:r>
              <a:rPr lang="zh-CN" altLang="en-US" sz="2800" b="1" dirty="0"/>
              <a:t>年</a:t>
            </a:r>
            <a:r>
              <a:rPr lang="en-US" altLang="zh-CN" sz="2800" b="1" dirty="0"/>
              <a:t>2</a:t>
            </a:r>
            <a:r>
              <a:rPr lang="zh-CN" altLang="en-US" sz="2800" b="1" dirty="0"/>
              <a:t>月</a:t>
            </a:r>
            <a:r>
              <a:rPr lang="en-US" altLang="zh-CN" sz="2800" b="1" dirty="0"/>
              <a:t>12</a:t>
            </a:r>
            <a:r>
              <a:rPr lang="zh-CN" altLang="en-US" sz="2800" b="1" dirty="0"/>
              <a:t>日，美国空军第四代</a:t>
            </a:r>
            <a:r>
              <a:rPr lang="en-US" altLang="zh-CN" sz="2800" b="1" dirty="0"/>
              <a:t>F22</a:t>
            </a:r>
            <a:r>
              <a:rPr lang="zh-CN" altLang="en-US" sz="2800" b="1" dirty="0"/>
              <a:t>型“猛禽” 按计划转场飞往日本嘉手纳空军基地，途中将飞越国际日期变更线，即要从今天飞往明天，在飞越变更线后，猛禽机载系统仍显示的是今天和卫星导航系统显示的明天无法同步，燃料分系统、导航、部分通讯系统完全失灵，飞行员进行了多次努力也未能重启这些系统，</a:t>
            </a:r>
            <a:r>
              <a:rPr lang="en-US" altLang="zh-CN" sz="2800" b="1" dirty="0"/>
              <a:t>12</a:t>
            </a:r>
            <a:r>
              <a:rPr lang="zh-CN" altLang="en-US" sz="2800" b="1" dirty="0"/>
              <a:t>架猛禽被迫返航</a:t>
            </a:r>
            <a:endParaRPr lang="zh-CN" altLang="en-US" sz="2800" b="1" dirty="0"/>
          </a:p>
        </p:txBody>
      </p:sp>
      <p:sp>
        <p:nvSpPr>
          <p:cNvPr id="4" name="AutoShape 2" descr="https://app.yinxiang.com/shard/s42/res/e8807c91-597e-4a34-b5b7-94154f709b0c"/>
          <p:cNvSpPr>
            <a:spLocks noChangeAspect="1" noChangeArrowheads="1"/>
          </p:cNvSpPr>
          <p:nvPr/>
        </p:nvSpPr>
        <p:spPr bwMode="auto">
          <a:xfrm>
            <a:off x="116681" y="-144463"/>
            <a:ext cx="2286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5" name="AutoShape 4" descr="https://app.yinxiang.com/shard/s42/res/e8807c91-597e-4a34-b5b7-94154f709b0c"/>
          <p:cNvSpPr>
            <a:spLocks noChangeAspect="1" noChangeArrowheads="1"/>
          </p:cNvSpPr>
          <p:nvPr/>
        </p:nvSpPr>
        <p:spPr bwMode="auto">
          <a:xfrm>
            <a:off x="230981" y="7938"/>
            <a:ext cx="2286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8" name="AutoShape 10" descr="https://app.yinxiang.com/shard/s42/res/e8807c91-597e-4a34-b5b7-94154f709b0c"/>
          <p:cNvSpPr>
            <a:spLocks noChangeAspect="1" noChangeArrowheads="1"/>
          </p:cNvSpPr>
          <p:nvPr/>
        </p:nvSpPr>
        <p:spPr bwMode="auto">
          <a:xfrm>
            <a:off x="345281" y="160338"/>
            <a:ext cx="2286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pic>
        <p:nvPicPr>
          <p:cNvPr id="9" name="图片 8"/>
          <p:cNvPicPr>
            <a:picLocks noChangeAspect="1"/>
          </p:cNvPicPr>
          <p:nvPr/>
        </p:nvPicPr>
        <p:blipFill>
          <a:blip r:embed="rId1"/>
          <a:stretch>
            <a:fillRect/>
          </a:stretch>
        </p:blipFill>
        <p:spPr>
          <a:xfrm>
            <a:off x="3543935" y="4403090"/>
            <a:ext cx="4487545" cy="2352675"/>
          </a:xfrm>
          <a:prstGeom prst="rect">
            <a:avLst/>
          </a:prstGeom>
        </p:spPr>
      </p:pic>
      <p:sp>
        <p:nvSpPr>
          <p:cNvPr id="11" name="Rectangle 2"/>
          <p:cNvSpPr txBox="1">
            <a:spLocks noChangeArrowheads="1"/>
          </p:cNvSpPr>
          <p:nvPr/>
        </p:nvSpPr>
        <p:spPr bwMode="auto">
          <a:xfrm>
            <a:off x="539552" y="332656"/>
            <a:ext cx="8001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2pPr>
            <a:lvl3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3pPr>
            <a:lvl4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4pPr>
            <a:lvl5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5pPr>
            <a:lvl6pPr marL="457200"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6pPr>
            <a:lvl7pPr marL="914400"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7pPr>
            <a:lvl8pPr marL="1371600"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8pPr>
            <a:lvl9pPr marL="1828800"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9pPr>
          </a:lstStyle>
          <a:p>
            <a:pPr eaLnBrk="1" hangingPunct="1"/>
            <a:r>
              <a:rPr lang="en-US" altLang="zh-CN" b="1" dirty="0" smtClean="0">
                <a:latin typeface="黑体" panose="02010609060101010101" pitchFamily="49" charset="-122"/>
                <a:ea typeface="黑体" panose="02010609060101010101" pitchFamily="49" charset="-122"/>
              </a:rPr>
              <a:t>1.3 </a:t>
            </a:r>
            <a:r>
              <a:rPr lang="zh-CN" b="1" dirty="0" smtClean="0">
                <a:latin typeface="黑体" panose="02010609060101010101" pitchFamily="49" charset="-122"/>
                <a:ea typeface="黑体" panose="02010609060101010101" pitchFamily="49" charset="-122"/>
              </a:rPr>
              <a:t>软件缺陷的概念</a:t>
            </a:r>
            <a:endParaRPr lang="zh-CN" b="1" dirty="0" smtClean="0">
              <a:latin typeface="黑体" panose="02010609060101010101" pitchFamily="49" charset="-122"/>
              <a:ea typeface="黑体" panose="02010609060101010101" pitchFamily="49" charset="-122"/>
            </a:endParaRPr>
          </a:p>
        </p:txBody>
      </p:sp>
    </p:spTree>
  </p:cSld>
  <p:clrMapOvr>
    <a:masterClrMapping/>
  </p:clrMapOvr>
  <p:transition>
    <p:blinds dir="vert"/>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fld id="{26F49545-C887-4C3D-85D9-D1458317CC14}" type="slidenum">
              <a:rPr lang="en-US" altLang="zh-CN" sz="1200"/>
            </a:fld>
            <a:endParaRPr lang="en-US" altLang="zh-CN" sz="1200"/>
          </a:p>
        </p:txBody>
      </p:sp>
      <p:sp>
        <p:nvSpPr>
          <p:cNvPr id="32771" name="Rectangle 2"/>
          <p:cNvSpPr>
            <a:spLocks noGrp="1" noChangeArrowheads="1"/>
          </p:cNvSpPr>
          <p:nvPr>
            <p:ph type="title" idx="4294967295"/>
          </p:nvPr>
        </p:nvSpPr>
        <p:spPr/>
        <p:txBody>
          <a:bodyPr/>
          <a:lstStyle/>
          <a:p>
            <a:pPr eaLnBrk="1" hangingPunct="1"/>
            <a:r>
              <a:rPr lang="en-US" altLang="zh-CN" b="1" smtClean="0">
                <a:latin typeface="黑体" panose="02010609060101010101" pitchFamily="49" charset="-122"/>
                <a:ea typeface="黑体" panose="02010609060101010101" pitchFamily="49" charset="-122"/>
              </a:rPr>
              <a:t>1.3 </a:t>
            </a:r>
            <a:r>
              <a:rPr lang="zh-CN" b="1" smtClean="0">
                <a:latin typeface="黑体" panose="02010609060101010101" pitchFamily="49" charset="-122"/>
                <a:ea typeface="黑体" panose="02010609060101010101" pitchFamily="49" charset="-122"/>
              </a:rPr>
              <a:t>软件缺陷的概念</a:t>
            </a:r>
            <a:endParaRPr lang="zh-CN" b="1" smtClean="0">
              <a:latin typeface="黑体" panose="02010609060101010101" pitchFamily="49" charset="-122"/>
              <a:ea typeface="黑体" panose="02010609060101010101" pitchFamily="49" charset="-122"/>
            </a:endParaRPr>
          </a:p>
        </p:txBody>
      </p:sp>
      <p:sp>
        <p:nvSpPr>
          <p:cNvPr id="32772" name="Rectangle 3"/>
          <p:cNvSpPr>
            <a:spLocks noGrp="1" noChangeArrowheads="1"/>
          </p:cNvSpPr>
          <p:nvPr>
            <p:ph type="body" idx="4294967295"/>
          </p:nvPr>
        </p:nvSpPr>
        <p:spPr/>
        <p:txBody>
          <a:bodyPr/>
          <a:lstStyle/>
          <a:p>
            <a:pPr algn="just" eaLnBrk="1" hangingPunct="1"/>
            <a:r>
              <a:rPr lang="zh-CN" sz="3400" b="1" smtClean="0"/>
              <a:t>软件缺陷的定义</a:t>
            </a:r>
            <a:r>
              <a:rPr lang="en-US" altLang="zh-CN" sz="3400" b="1" smtClean="0">
                <a:latin typeface="Arial" panose="020B0604020202020204" pitchFamily="34" charset="0"/>
              </a:rPr>
              <a:t>——</a:t>
            </a:r>
            <a:r>
              <a:rPr lang="en-US" altLang="zh-CN" sz="3400" b="1" smtClean="0"/>
              <a:t>Ron Patton</a:t>
            </a:r>
            <a:endParaRPr lang="en-US" altLang="zh-CN" sz="3400" b="1" smtClean="0"/>
          </a:p>
          <a:p>
            <a:pPr lvl="1" eaLnBrk="1" hangingPunct="1"/>
            <a:r>
              <a:rPr lang="zh-CN" b="1" smtClean="0"/>
              <a:t>软件测试员认为软件难以理解、不易使用、运行速度缓慢，或者最终用户认为不好</a:t>
            </a:r>
            <a:endParaRPr lang="zh-CN" b="1" smtClean="0"/>
          </a:p>
          <a:p>
            <a:pPr lvl="1" eaLnBrk="1" hangingPunct="1"/>
            <a:r>
              <a:rPr lang="zh-CN" b="1" smtClean="0"/>
              <a:t>软件未达到需求规格说明书中指明的功能</a:t>
            </a:r>
            <a:endParaRPr lang="zh-CN" b="1" smtClean="0"/>
          </a:p>
          <a:p>
            <a:pPr lvl="1" eaLnBrk="1" hangingPunct="1"/>
            <a:r>
              <a:rPr lang="zh-CN" b="1" smtClean="0"/>
              <a:t>软件出现了需求规格说明书中指明不会出现的错误</a:t>
            </a:r>
            <a:endParaRPr lang="zh-CN" b="1" smtClean="0"/>
          </a:p>
          <a:p>
            <a:pPr lvl="1" eaLnBrk="1" hangingPunct="1"/>
            <a:r>
              <a:rPr lang="zh-CN" b="1" smtClean="0"/>
              <a:t>软件功能超出需求规格说明书中指明的范围</a:t>
            </a:r>
            <a:endParaRPr lang="zh-CN" b="1" smtClean="0"/>
          </a:p>
          <a:p>
            <a:pPr lvl="1" eaLnBrk="1" hangingPunct="1"/>
            <a:r>
              <a:rPr lang="zh-CN" b="1" smtClean="0"/>
              <a:t>软件未达到需求规格说明书中虽未指出但应达到的目标</a:t>
            </a:r>
            <a:endParaRPr lang="zh-CN" smtClean="0"/>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fld id="{DFA5F0F8-9E9E-4A90-9209-1356D9738833}" type="slidenum">
              <a:rPr lang="en-US" altLang="zh-CN" sz="1200"/>
            </a:fld>
            <a:endParaRPr lang="en-US" altLang="zh-CN" sz="1200"/>
          </a:p>
        </p:txBody>
      </p:sp>
      <p:sp>
        <p:nvSpPr>
          <p:cNvPr id="33795" name="Rectangle 2"/>
          <p:cNvSpPr>
            <a:spLocks noGrp="1" noChangeArrowheads="1"/>
          </p:cNvSpPr>
          <p:nvPr>
            <p:ph type="title" idx="4294967295"/>
          </p:nvPr>
        </p:nvSpPr>
        <p:spPr/>
        <p:txBody>
          <a:bodyPr/>
          <a:lstStyle/>
          <a:p>
            <a:pPr eaLnBrk="1" hangingPunct="1"/>
            <a:r>
              <a:rPr lang="en-US" altLang="zh-CN" b="1" smtClean="0">
                <a:latin typeface="黑体" panose="02010609060101010101" pitchFamily="49" charset="-122"/>
                <a:ea typeface="黑体" panose="02010609060101010101" pitchFamily="49" charset="-122"/>
              </a:rPr>
              <a:t>1.3 </a:t>
            </a:r>
            <a:r>
              <a:rPr lang="zh-CN" b="1" smtClean="0">
                <a:latin typeface="黑体" panose="02010609060101010101" pitchFamily="49" charset="-122"/>
                <a:ea typeface="黑体" panose="02010609060101010101" pitchFamily="49" charset="-122"/>
              </a:rPr>
              <a:t>软件缺陷的概念</a:t>
            </a:r>
            <a:endParaRPr lang="zh-CN" b="1" smtClean="0">
              <a:latin typeface="黑体" panose="02010609060101010101" pitchFamily="49" charset="-122"/>
              <a:ea typeface="黑体" panose="02010609060101010101" pitchFamily="49" charset="-122"/>
            </a:endParaRPr>
          </a:p>
        </p:txBody>
      </p:sp>
      <p:sp>
        <p:nvSpPr>
          <p:cNvPr id="33796" name="Rectangle 3"/>
          <p:cNvSpPr>
            <a:spLocks noGrp="1" noChangeArrowheads="1"/>
          </p:cNvSpPr>
          <p:nvPr>
            <p:ph type="body" idx="4294967295"/>
          </p:nvPr>
        </p:nvSpPr>
        <p:spPr/>
        <p:txBody>
          <a:bodyPr/>
          <a:lstStyle/>
          <a:p>
            <a:pPr algn="just" eaLnBrk="1" hangingPunct="1"/>
            <a:r>
              <a:rPr lang="zh-CN" b="1" smtClean="0"/>
              <a:t>因此，软件测试员的主要任务是</a:t>
            </a:r>
            <a:endParaRPr lang="zh-CN" b="1" smtClean="0"/>
          </a:p>
          <a:p>
            <a:pPr lvl="1" eaLnBrk="1" hangingPunct="1"/>
            <a:r>
              <a:rPr lang="zh-CN" sz="2400" b="1" smtClean="0"/>
              <a:t>根据用户的意见和反馈执行测试</a:t>
            </a:r>
            <a:endParaRPr lang="zh-CN" sz="2400" b="1" smtClean="0"/>
          </a:p>
          <a:p>
            <a:pPr lvl="1" eaLnBrk="1" hangingPunct="1"/>
            <a:r>
              <a:rPr lang="zh-CN" sz="2400" b="1" smtClean="0"/>
              <a:t>依据</a:t>
            </a:r>
            <a:r>
              <a:rPr lang="en-US" altLang="zh-CN" sz="2400" b="1" smtClean="0"/>
              <a:t>SRS</a:t>
            </a:r>
            <a:r>
              <a:rPr lang="zh-CN" sz="2400" b="1" smtClean="0"/>
              <a:t>，针对系统在有效输入及有效操作下的正常功能进行测试</a:t>
            </a:r>
            <a:endParaRPr lang="zh-CN" sz="2400" b="1" smtClean="0"/>
          </a:p>
          <a:p>
            <a:pPr lvl="1" eaLnBrk="1" hangingPunct="1"/>
            <a:r>
              <a:rPr lang="zh-CN" sz="2400" b="1" smtClean="0"/>
              <a:t>依据</a:t>
            </a:r>
            <a:r>
              <a:rPr lang="en-US" altLang="zh-CN" sz="2400" b="1" smtClean="0"/>
              <a:t>SRS</a:t>
            </a:r>
            <a:r>
              <a:rPr lang="zh-CN" sz="2400" b="1" smtClean="0"/>
              <a:t>或个人经验，针对系统在无效输入或无效操作下的软件容错能力进行测试</a:t>
            </a:r>
            <a:endParaRPr lang="zh-CN" sz="2400" b="1" smtClean="0"/>
          </a:p>
          <a:p>
            <a:pPr lvl="1" eaLnBrk="1" hangingPunct="1"/>
            <a:r>
              <a:rPr lang="zh-CN" sz="2400" b="1" smtClean="0"/>
              <a:t>开发人员应遵循良好的开发习惯，与用户和项目组成员及时沟通，避免植入无依据的软件缺陷</a:t>
            </a:r>
            <a:endParaRPr lang="zh-CN" sz="2400" b="1" smtClean="0"/>
          </a:p>
          <a:p>
            <a:pPr lvl="1" eaLnBrk="1" hangingPunct="1"/>
            <a:r>
              <a:rPr lang="zh-CN" sz="2400" b="1" smtClean="0"/>
              <a:t>需求分析阶段强调测试专家的介入，从测试的视角完善需求规格说明，提高系统的外部环境容错能力</a:t>
            </a:r>
            <a:endParaRPr lang="zh-CN" sz="2400" smtClean="0"/>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fld id="{C39483A8-589C-42A0-833B-32FEB95C1302}" type="slidenum">
              <a:rPr lang="en-US" altLang="zh-CN" sz="1200"/>
            </a:fld>
            <a:endParaRPr lang="en-US" altLang="zh-CN" sz="1200"/>
          </a:p>
        </p:txBody>
      </p:sp>
      <p:sp>
        <p:nvSpPr>
          <p:cNvPr id="34819" name="Rectangle 2"/>
          <p:cNvSpPr>
            <a:spLocks noGrp="1" noChangeArrowheads="1"/>
          </p:cNvSpPr>
          <p:nvPr>
            <p:ph type="title" idx="4294967295"/>
          </p:nvPr>
        </p:nvSpPr>
        <p:spPr/>
        <p:txBody>
          <a:bodyPr/>
          <a:lstStyle/>
          <a:p>
            <a:pPr eaLnBrk="1" hangingPunct="1"/>
            <a:r>
              <a:rPr lang="en-US" altLang="zh-CN" b="1" smtClean="0">
                <a:latin typeface="黑体" panose="02010609060101010101" pitchFamily="49" charset="-122"/>
                <a:ea typeface="黑体" panose="02010609060101010101" pitchFamily="49" charset="-122"/>
              </a:rPr>
              <a:t>1.3 </a:t>
            </a:r>
            <a:r>
              <a:rPr lang="zh-CN" b="1" smtClean="0">
                <a:latin typeface="黑体" panose="02010609060101010101" pitchFamily="49" charset="-122"/>
                <a:ea typeface="黑体" panose="02010609060101010101" pitchFamily="49" charset="-122"/>
              </a:rPr>
              <a:t>软件缺陷的概念</a:t>
            </a:r>
            <a:endParaRPr lang="zh-CN" b="1" smtClean="0">
              <a:latin typeface="黑体" panose="02010609060101010101" pitchFamily="49" charset="-122"/>
              <a:ea typeface="黑体" panose="02010609060101010101" pitchFamily="49" charset="-122"/>
            </a:endParaRPr>
          </a:p>
        </p:txBody>
      </p:sp>
      <p:sp>
        <p:nvSpPr>
          <p:cNvPr id="34820" name="Rectangle 3"/>
          <p:cNvSpPr>
            <a:spLocks noGrp="1" noChangeArrowheads="1"/>
          </p:cNvSpPr>
          <p:nvPr>
            <p:ph type="body" idx="4294967295"/>
          </p:nvPr>
        </p:nvSpPr>
        <p:spPr/>
        <p:txBody>
          <a:bodyPr/>
          <a:lstStyle/>
          <a:p>
            <a:pPr eaLnBrk="1" hangingPunct="1"/>
            <a:r>
              <a:rPr lang="zh-CN" sz="3800" b="1" smtClean="0">
                <a:solidFill>
                  <a:srgbClr val="0000FF"/>
                </a:solidFill>
                <a:ea typeface="华文新魏" panose="02010800040101010101" pitchFamily="2" charset="-122"/>
              </a:rPr>
              <a:t>捉虫实践二：虫子捉完了吗？</a:t>
            </a:r>
            <a:endParaRPr lang="zh-CN" sz="3800" b="1" smtClean="0">
              <a:solidFill>
                <a:srgbClr val="0000FF"/>
              </a:solidFill>
              <a:ea typeface="华文新魏" panose="02010800040101010101" pitchFamily="2" charset="-122"/>
            </a:endParaRPr>
          </a:p>
          <a:p>
            <a:pPr lvl="1" eaLnBrk="1" hangingPunct="1"/>
            <a:r>
              <a:rPr lang="zh-CN" sz="3400" b="1" smtClean="0">
                <a:solidFill>
                  <a:srgbClr val="0000FF"/>
                </a:solidFill>
                <a:ea typeface="华文新魏" panose="02010800040101010101" pitchFamily="2" charset="-122"/>
              </a:rPr>
              <a:t>功能描述</a:t>
            </a:r>
            <a:endParaRPr lang="zh-CN" sz="3400" b="1" smtClean="0">
              <a:solidFill>
                <a:srgbClr val="0000FF"/>
              </a:solidFill>
              <a:ea typeface="华文新魏" panose="02010800040101010101" pitchFamily="2" charset="-122"/>
            </a:endParaRPr>
          </a:p>
          <a:p>
            <a:pPr lvl="1" eaLnBrk="1" hangingPunct="1"/>
            <a:r>
              <a:rPr lang="zh-CN" sz="3400" b="1" smtClean="0">
                <a:solidFill>
                  <a:srgbClr val="0000FF"/>
                </a:solidFill>
                <a:ea typeface="华文新魏" panose="02010800040101010101" pitchFamily="2" charset="-122"/>
              </a:rPr>
              <a:t>开始测试</a:t>
            </a:r>
            <a:endParaRPr lang="zh-CN" sz="3400" b="1" smtClean="0">
              <a:solidFill>
                <a:srgbClr val="0000FF"/>
              </a:solidFill>
              <a:ea typeface="华文新魏" panose="02010800040101010101" pitchFamily="2" charset="-122"/>
            </a:endParaRPr>
          </a:p>
          <a:p>
            <a:pPr lvl="1" eaLnBrk="1" hangingPunct="1"/>
            <a:r>
              <a:rPr lang="zh-CN" sz="3400" b="1" smtClean="0">
                <a:solidFill>
                  <a:srgbClr val="0000FF"/>
                </a:solidFill>
                <a:ea typeface="华文新魏" panose="02010800040101010101" pitchFamily="2" charset="-122"/>
              </a:rPr>
              <a:t>测试分析</a:t>
            </a:r>
            <a:endParaRPr lang="zh-CN" sz="3400" b="1" smtClean="0">
              <a:solidFill>
                <a:srgbClr val="0000FF"/>
              </a:solidFill>
              <a:ea typeface="华文新魏" panose="02010800040101010101" pitchFamily="2" charset="-122"/>
            </a:endParaRPr>
          </a:p>
          <a:p>
            <a:pPr algn="just" eaLnBrk="1" hangingPunct="1"/>
            <a:endParaRPr lang="en-US" altLang="zh-CN" sz="3500" b="1" smtClean="0"/>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fld id="{BD2AE088-9541-4C5D-9F1B-90B8FDA47E0F}" type="slidenum">
              <a:rPr lang="en-US" altLang="zh-CN" sz="1200"/>
            </a:fld>
            <a:endParaRPr lang="en-US" altLang="zh-CN" sz="1200"/>
          </a:p>
        </p:txBody>
      </p:sp>
      <p:sp>
        <p:nvSpPr>
          <p:cNvPr id="35843" name="Rectangle 2"/>
          <p:cNvSpPr>
            <a:spLocks noGrp="1" noChangeArrowheads="1"/>
          </p:cNvSpPr>
          <p:nvPr>
            <p:ph type="title" idx="4294967295"/>
          </p:nvPr>
        </p:nvSpPr>
        <p:spPr/>
        <p:txBody>
          <a:bodyPr/>
          <a:lstStyle/>
          <a:p>
            <a:pPr eaLnBrk="1" hangingPunct="1"/>
            <a:r>
              <a:rPr lang="en-US" altLang="zh-CN" b="1" smtClean="0">
                <a:latin typeface="黑体" panose="02010609060101010101" pitchFamily="49" charset="-122"/>
                <a:ea typeface="黑体" panose="02010609060101010101" pitchFamily="49" charset="-122"/>
              </a:rPr>
              <a:t>1.3 </a:t>
            </a:r>
            <a:r>
              <a:rPr lang="zh-CN" b="1" smtClean="0">
                <a:latin typeface="黑体" panose="02010609060101010101" pitchFamily="49" charset="-122"/>
                <a:ea typeface="黑体" panose="02010609060101010101" pitchFamily="49" charset="-122"/>
              </a:rPr>
              <a:t>软件缺陷的概念</a:t>
            </a:r>
            <a:endParaRPr lang="zh-CN" b="1" smtClean="0">
              <a:latin typeface="黑体" panose="02010609060101010101" pitchFamily="49" charset="-122"/>
              <a:ea typeface="黑体" panose="02010609060101010101" pitchFamily="49" charset="-122"/>
            </a:endParaRPr>
          </a:p>
        </p:txBody>
      </p:sp>
      <p:sp>
        <p:nvSpPr>
          <p:cNvPr id="35844" name="Rectangle 3"/>
          <p:cNvSpPr>
            <a:spLocks noGrp="1" noChangeArrowheads="1"/>
          </p:cNvSpPr>
          <p:nvPr>
            <p:ph type="body" idx="4294967295"/>
          </p:nvPr>
        </p:nvSpPr>
        <p:spPr/>
        <p:txBody>
          <a:bodyPr/>
          <a:lstStyle/>
          <a:p>
            <a:pPr eaLnBrk="1" hangingPunct="1"/>
            <a:r>
              <a:rPr lang="zh-CN" sz="3400" b="1" smtClean="0">
                <a:solidFill>
                  <a:srgbClr val="0000FF"/>
                </a:solidFill>
                <a:ea typeface="华文新魏" panose="02010800040101010101" pitchFamily="2" charset="-122"/>
              </a:rPr>
              <a:t>功能描述</a:t>
            </a:r>
            <a:endParaRPr lang="zh-CN" sz="3400" b="1" smtClean="0"/>
          </a:p>
        </p:txBody>
      </p:sp>
      <p:pic>
        <p:nvPicPr>
          <p:cNvPr id="35846" name="Picture 5"/>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971550" y="2492375"/>
            <a:ext cx="7056438" cy="3529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灯片编号占位符 6"/>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fld id="{088A2855-1385-4EFC-8133-E02B269A3636}" type="slidenum">
              <a:rPr lang="en-US" altLang="zh-CN" sz="1200"/>
            </a:fld>
            <a:endParaRPr lang="en-US" altLang="zh-CN" sz="1200"/>
          </a:p>
        </p:txBody>
      </p:sp>
      <p:sp>
        <p:nvSpPr>
          <p:cNvPr id="36867" name="Rectangle 2"/>
          <p:cNvSpPr>
            <a:spLocks noGrp="1" noChangeArrowheads="1"/>
          </p:cNvSpPr>
          <p:nvPr>
            <p:ph type="title" idx="4294967295"/>
          </p:nvPr>
        </p:nvSpPr>
        <p:spPr/>
        <p:txBody>
          <a:bodyPr/>
          <a:lstStyle/>
          <a:p>
            <a:pPr eaLnBrk="1" hangingPunct="1"/>
            <a:r>
              <a:rPr lang="en-US" altLang="zh-CN" b="1" smtClean="0">
                <a:latin typeface="黑体" panose="02010609060101010101" pitchFamily="49" charset="-122"/>
                <a:ea typeface="黑体" panose="02010609060101010101" pitchFamily="49" charset="-122"/>
              </a:rPr>
              <a:t>1.3 </a:t>
            </a:r>
            <a:r>
              <a:rPr lang="zh-CN" b="1" smtClean="0">
                <a:latin typeface="黑体" panose="02010609060101010101" pitchFamily="49" charset="-122"/>
                <a:ea typeface="黑体" panose="02010609060101010101" pitchFamily="49" charset="-122"/>
              </a:rPr>
              <a:t>软件缺陷的概念</a:t>
            </a:r>
            <a:endParaRPr lang="zh-CN" b="1" smtClean="0">
              <a:latin typeface="黑体" panose="02010609060101010101" pitchFamily="49" charset="-122"/>
              <a:ea typeface="黑体" panose="02010609060101010101" pitchFamily="49" charset="-122"/>
            </a:endParaRPr>
          </a:p>
        </p:txBody>
      </p:sp>
      <p:sp>
        <p:nvSpPr>
          <p:cNvPr id="36868" name="Rectangle 3"/>
          <p:cNvSpPr>
            <a:spLocks noGrp="1" noChangeArrowheads="1"/>
          </p:cNvSpPr>
          <p:nvPr>
            <p:ph type="body" sz="half" idx="4294967295"/>
          </p:nvPr>
        </p:nvSpPr>
        <p:spPr>
          <a:xfrm>
            <a:off x="351473" y="1680845"/>
            <a:ext cx="3924300" cy="4267200"/>
          </a:xfrm>
        </p:spPr>
        <p:txBody>
          <a:bodyPr/>
          <a:lstStyle/>
          <a:p>
            <a:pPr eaLnBrk="1" hangingPunct="1"/>
            <a:r>
              <a:rPr lang="zh-CN" sz="3400" b="1" smtClean="0">
                <a:solidFill>
                  <a:srgbClr val="0000FF"/>
                </a:solidFill>
                <a:ea typeface="华文新魏" panose="02010800040101010101" pitchFamily="2" charset="-122"/>
              </a:rPr>
              <a:t>开始测试</a:t>
            </a:r>
            <a:endParaRPr lang="zh-CN" sz="3400" b="1" smtClean="0"/>
          </a:p>
        </p:txBody>
      </p:sp>
      <p:pic>
        <p:nvPicPr>
          <p:cNvPr id="36870" name="Picture 280"/>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89280" y="2248535"/>
            <a:ext cx="8119110" cy="4472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6"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fld id="{1714B134-2645-459E-878F-5E566D34F88B}" type="slidenum">
              <a:rPr lang="en-US" altLang="zh-CN" sz="1200"/>
            </a:fld>
            <a:endParaRPr lang="en-US" altLang="zh-CN" sz="1200"/>
          </a:p>
        </p:txBody>
      </p:sp>
      <p:sp>
        <p:nvSpPr>
          <p:cNvPr id="6147" name="Rectangle 2"/>
          <p:cNvSpPr>
            <a:spLocks noGrp="1" noChangeArrowheads="1"/>
          </p:cNvSpPr>
          <p:nvPr>
            <p:ph type="title" idx="4294967295"/>
          </p:nvPr>
        </p:nvSpPr>
        <p:spPr/>
        <p:txBody>
          <a:bodyPr/>
          <a:lstStyle/>
          <a:p>
            <a:pPr eaLnBrk="1" hangingPunct="1"/>
            <a:r>
              <a:rPr lang="en-US" altLang="zh-CN" b="1" smtClean="0">
                <a:latin typeface="黑体" panose="02010609060101010101" pitchFamily="49" charset="-122"/>
                <a:ea typeface="黑体" panose="02010609060101010101" pitchFamily="49" charset="-122"/>
              </a:rPr>
              <a:t>1.1 </a:t>
            </a:r>
            <a:r>
              <a:rPr lang="zh-CN" b="1" smtClean="0">
                <a:latin typeface="黑体" panose="02010609060101010101" pitchFamily="49" charset="-122"/>
                <a:ea typeface="黑体" panose="02010609060101010101" pitchFamily="49" charset="-122"/>
              </a:rPr>
              <a:t>引子：猎人打鸟</a:t>
            </a:r>
            <a:endParaRPr lang="zh-CN" b="1" smtClean="0">
              <a:latin typeface="黑体" panose="02010609060101010101" pitchFamily="49" charset="-122"/>
              <a:ea typeface="黑体" panose="02010609060101010101" pitchFamily="49" charset="-122"/>
            </a:endParaRPr>
          </a:p>
        </p:txBody>
      </p:sp>
      <p:sp>
        <p:nvSpPr>
          <p:cNvPr id="6148" name="Rectangle 3"/>
          <p:cNvSpPr>
            <a:spLocks noGrp="1" noChangeArrowheads="1"/>
          </p:cNvSpPr>
          <p:nvPr>
            <p:ph type="body" idx="4294967295"/>
          </p:nvPr>
        </p:nvSpPr>
        <p:spPr/>
        <p:txBody>
          <a:bodyPr/>
          <a:lstStyle/>
          <a:p>
            <a:pPr algn="just" eaLnBrk="1" hangingPunct="1"/>
            <a:r>
              <a:rPr lang="zh-CN" sz="3400" b="1" smtClean="0"/>
              <a:t>来回答一个问题：如果树上有</a:t>
            </a:r>
            <a:r>
              <a:rPr lang="en-US" altLang="zh-CN" sz="3400" b="1" smtClean="0"/>
              <a:t>10</a:t>
            </a:r>
            <a:r>
              <a:rPr lang="zh-CN" sz="3400" b="1" smtClean="0"/>
              <a:t>只鸟，开枪打死</a:t>
            </a:r>
            <a:r>
              <a:rPr lang="en-US" altLang="zh-CN" sz="3400" b="1" smtClean="0"/>
              <a:t>1</a:t>
            </a:r>
            <a:r>
              <a:rPr lang="zh-CN" sz="3400" b="1" smtClean="0"/>
              <a:t>只，还剩几只？</a:t>
            </a:r>
            <a:endParaRPr lang="en-US" sz="3400" b="1" smtClean="0"/>
          </a:p>
          <a:p>
            <a:pPr algn="just" eaLnBrk="1" hangingPunct="1"/>
            <a:r>
              <a:rPr lang="en-US" altLang="zh-CN" sz="3400" b="1" smtClean="0"/>
              <a:t>…</a:t>
            </a:r>
            <a:endParaRPr lang="zh-CN" altLang="zh-CN" sz="3400" b="1" smtClean="0"/>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fld id="{1893DB24-74DD-4F5F-87AB-BCDF19315DFD}" type="slidenum">
              <a:rPr lang="en-US" altLang="zh-CN" sz="1200"/>
            </a:fld>
            <a:endParaRPr lang="en-US" altLang="zh-CN" sz="1200"/>
          </a:p>
        </p:txBody>
      </p:sp>
      <p:sp>
        <p:nvSpPr>
          <p:cNvPr id="37891" name="Rectangle 2"/>
          <p:cNvSpPr>
            <a:spLocks noGrp="1" noChangeArrowheads="1"/>
          </p:cNvSpPr>
          <p:nvPr>
            <p:ph type="title" idx="4294967295"/>
          </p:nvPr>
        </p:nvSpPr>
        <p:spPr/>
        <p:txBody>
          <a:bodyPr/>
          <a:lstStyle/>
          <a:p>
            <a:pPr eaLnBrk="1" hangingPunct="1"/>
            <a:r>
              <a:rPr lang="en-US" altLang="zh-CN" b="1" smtClean="0">
                <a:latin typeface="黑体" panose="02010609060101010101" pitchFamily="49" charset="-122"/>
                <a:ea typeface="黑体" panose="02010609060101010101" pitchFamily="49" charset="-122"/>
              </a:rPr>
              <a:t>1.3 </a:t>
            </a:r>
            <a:r>
              <a:rPr lang="zh-CN" b="1" smtClean="0">
                <a:latin typeface="黑体" panose="02010609060101010101" pitchFamily="49" charset="-122"/>
                <a:ea typeface="黑体" panose="02010609060101010101" pitchFamily="49" charset="-122"/>
              </a:rPr>
              <a:t>软件缺陷的概念</a:t>
            </a:r>
            <a:endParaRPr lang="zh-CN" b="1" smtClean="0">
              <a:latin typeface="黑体" panose="02010609060101010101" pitchFamily="49" charset="-122"/>
              <a:ea typeface="黑体" panose="02010609060101010101" pitchFamily="49" charset="-122"/>
            </a:endParaRPr>
          </a:p>
        </p:txBody>
      </p:sp>
      <p:sp>
        <p:nvSpPr>
          <p:cNvPr id="37892" name="Rectangle 3"/>
          <p:cNvSpPr>
            <a:spLocks noGrp="1" noChangeArrowheads="1"/>
          </p:cNvSpPr>
          <p:nvPr>
            <p:ph type="body" idx="4294967295"/>
          </p:nvPr>
        </p:nvSpPr>
        <p:spPr/>
        <p:txBody>
          <a:bodyPr/>
          <a:lstStyle/>
          <a:p>
            <a:pPr eaLnBrk="1" hangingPunct="1"/>
            <a:r>
              <a:rPr lang="zh-CN" sz="3400" b="1" smtClean="0">
                <a:solidFill>
                  <a:srgbClr val="0000FF"/>
                </a:solidFill>
                <a:ea typeface="华文新魏" panose="02010800040101010101" pitchFamily="2" charset="-122"/>
              </a:rPr>
              <a:t>测试分析</a:t>
            </a:r>
            <a:endParaRPr lang="zh-CN" sz="3400" b="1" smtClean="0">
              <a:solidFill>
                <a:srgbClr val="0000FF"/>
              </a:solidFill>
              <a:ea typeface="华文新魏" panose="02010800040101010101" pitchFamily="2" charset="-122"/>
            </a:endParaRPr>
          </a:p>
          <a:p>
            <a:pPr eaLnBrk="1" hangingPunct="1"/>
            <a:r>
              <a:rPr lang="zh-CN" sz="3400" b="1" smtClean="0">
                <a:solidFill>
                  <a:srgbClr val="0000FF"/>
                </a:solidFill>
                <a:ea typeface="华文新魏" panose="02010800040101010101" pitchFamily="2" charset="-122"/>
              </a:rPr>
              <a:t>测试改进体现在</a:t>
            </a:r>
            <a:endParaRPr lang="zh-CN" sz="3400" b="1" smtClean="0">
              <a:solidFill>
                <a:srgbClr val="0000FF"/>
              </a:solidFill>
              <a:ea typeface="华文新魏" panose="02010800040101010101" pitchFamily="2" charset="-122"/>
            </a:endParaRPr>
          </a:p>
          <a:p>
            <a:pPr lvl="1" eaLnBrk="1" hangingPunct="1"/>
            <a:r>
              <a:rPr lang="zh-CN" sz="3000" b="1" smtClean="0">
                <a:solidFill>
                  <a:srgbClr val="0000FF"/>
                </a:solidFill>
                <a:ea typeface="华文新魏" panose="02010800040101010101" pitchFamily="2" charset="-122"/>
              </a:rPr>
              <a:t>针对需求进行明确和细化，在每个测试中有明确的操作步骤和输入数据，测试是可以对应实际进行执行的</a:t>
            </a:r>
            <a:endParaRPr lang="zh-CN" sz="3000" b="1" smtClean="0">
              <a:solidFill>
                <a:srgbClr val="0000FF"/>
              </a:solidFill>
              <a:ea typeface="华文新魏" panose="02010800040101010101" pitchFamily="2" charset="-122"/>
            </a:endParaRPr>
          </a:p>
          <a:p>
            <a:pPr lvl="1" eaLnBrk="1" hangingPunct="1"/>
            <a:r>
              <a:rPr lang="zh-CN" sz="3000" b="1" smtClean="0">
                <a:solidFill>
                  <a:srgbClr val="0000FF"/>
                </a:solidFill>
                <a:ea typeface="华文新魏" panose="02010800040101010101" pitchFamily="2" charset="-122"/>
              </a:rPr>
              <a:t>对照系统的需求规格说明来设计测试，至少可以满足测试是对应功能点进行覆盖的</a:t>
            </a:r>
            <a:endParaRPr lang="zh-CN" sz="3000" b="1" smtClean="0">
              <a:solidFill>
                <a:srgbClr val="0000FF"/>
              </a:solidFill>
              <a:ea typeface="华文新魏" panose="02010800040101010101" pitchFamily="2" charset="-122"/>
            </a:endParaRPr>
          </a:p>
        </p:txBody>
      </p:sp>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fld id="{18AD2C99-326D-4ABD-96C8-65F2DB019385}" type="slidenum">
              <a:rPr lang="en-US" altLang="zh-CN" sz="1200"/>
            </a:fld>
            <a:endParaRPr lang="en-US" altLang="zh-CN" sz="1200"/>
          </a:p>
        </p:txBody>
      </p:sp>
      <p:sp>
        <p:nvSpPr>
          <p:cNvPr id="38915" name="Rectangle 2"/>
          <p:cNvSpPr>
            <a:spLocks noGrp="1" noChangeArrowheads="1"/>
          </p:cNvSpPr>
          <p:nvPr>
            <p:ph type="title" idx="4294967295"/>
          </p:nvPr>
        </p:nvSpPr>
        <p:spPr/>
        <p:txBody>
          <a:bodyPr/>
          <a:lstStyle/>
          <a:p>
            <a:pPr eaLnBrk="1" hangingPunct="1"/>
            <a:r>
              <a:rPr lang="en-US" altLang="zh-CN" b="1" smtClean="0">
                <a:latin typeface="黑体" panose="02010609060101010101" pitchFamily="49" charset="-122"/>
                <a:ea typeface="黑体" panose="02010609060101010101" pitchFamily="49" charset="-122"/>
              </a:rPr>
              <a:t>1.3 </a:t>
            </a:r>
            <a:r>
              <a:rPr lang="zh-CN" b="1" smtClean="0">
                <a:latin typeface="黑体" panose="02010609060101010101" pitchFamily="49" charset="-122"/>
                <a:ea typeface="黑体" panose="02010609060101010101" pitchFamily="49" charset="-122"/>
              </a:rPr>
              <a:t>软件缺陷的概念</a:t>
            </a:r>
            <a:endParaRPr lang="zh-CN" b="1" smtClean="0">
              <a:latin typeface="黑体" panose="02010609060101010101" pitchFamily="49" charset="-122"/>
              <a:ea typeface="黑体" panose="02010609060101010101" pitchFamily="49" charset="-122"/>
            </a:endParaRPr>
          </a:p>
        </p:txBody>
      </p:sp>
      <p:sp>
        <p:nvSpPr>
          <p:cNvPr id="38916" name="Rectangle 3"/>
          <p:cNvSpPr>
            <a:spLocks noGrp="1" noChangeArrowheads="1"/>
          </p:cNvSpPr>
          <p:nvPr>
            <p:ph type="body" idx="4294967295"/>
          </p:nvPr>
        </p:nvSpPr>
        <p:spPr>
          <a:xfrm>
            <a:off x="566738" y="1752600"/>
            <a:ext cx="8001000" cy="4556125"/>
          </a:xfrm>
        </p:spPr>
        <p:txBody>
          <a:bodyPr/>
          <a:lstStyle/>
          <a:p>
            <a:pPr eaLnBrk="1" hangingPunct="1"/>
            <a:r>
              <a:rPr lang="zh-CN" b="1" smtClean="0">
                <a:solidFill>
                  <a:srgbClr val="0000FF"/>
                </a:solidFill>
                <a:ea typeface="华文新魏" panose="02010800040101010101" pitchFamily="2" charset="-122"/>
              </a:rPr>
              <a:t>测试分析：虫子捉完了吗？</a:t>
            </a:r>
            <a:endParaRPr lang="zh-CN" b="1" smtClean="0">
              <a:solidFill>
                <a:srgbClr val="0000FF"/>
              </a:solidFill>
              <a:ea typeface="华文新魏" panose="02010800040101010101" pitchFamily="2" charset="-122"/>
            </a:endParaRPr>
          </a:p>
          <a:p>
            <a:pPr eaLnBrk="1" hangingPunct="1"/>
            <a:r>
              <a:rPr lang="zh-CN" b="1" smtClean="0">
                <a:solidFill>
                  <a:srgbClr val="0000FF"/>
                </a:solidFill>
                <a:ea typeface="华文新魏" panose="02010800040101010101" pitchFamily="2" charset="-122"/>
              </a:rPr>
              <a:t>还应注意</a:t>
            </a:r>
            <a:endParaRPr lang="zh-CN" b="1" smtClean="0">
              <a:solidFill>
                <a:srgbClr val="0000FF"/>
              </a:solidFill>
              <a:ea typeface="华文新魏" panose="02010800040101010101" pitchFamily="2" charset="-122"/>
            </a:endParaRPr>
          </a:p>
          <a:p>
            <a:pPr lvl="1" eaLnBrk="1" hangingPunct="1"/>
            <a:r>
              <a:rPr lang="zh-CN" b="1" smtClean="0">
                <a:solidFill>
                  <a:srgbClr val="0000FF"/>
                </a:solidFill>
                <a:ea typeface="华文新魏" panose="02010800040101010101" pitchFamily="2" charset="-122"/>
              </a:rPr>
              <a:t>测试的完整性和有效性 </a:t>
            </a:r>
            <a:endParaRPr lang="zh-CN" b="1" smtClean="0">
              <a:solidFill>
                <a:srgbClr val="0000FF"/>
              </a:solidFill>
              <a:ea typeface="华文新魏" panose="02010800040101010101" pitchFamily="2" charset="-122"/>
            </a:endParaRPr>
          </a:p>
          <a:p>
            <a:pPr lvl="1" eaLnBrk="1" hangingPunct="1"/>
            <a:r>
              <a:rPr lang="zh-CN" b="1" smtClean="0">
                <a:solidFill>
                  <a:srgbClr val="0000FF"/>
                </a:solidFill>
                <a:ea typeface="华文新魏" panose="02010800040101010101" pitchFamily="2" charset="-122"/>
              </a:rPr>
              <a:t>代码的测试 </a:t>
            </a:r>
            <a:endParaRPr lang="zh-CN" b="1" smtClean="0">
              <a:solidFill>
                <a:srgbClr val="0000FF"/>
              </a:solidFill>
              <a:ea typeface="华文新魏" panose="02010800040101010101" pitchFamily="2" charset="-122"/>
            </a:endParaRPr>
          </a:p>
          <a:p>
            <a:pPr lvl="1" eaLnBrk="1" hangingPunct="1"/>
            <a:r>
              <a:rPr lang="zh-CN" b="1" smtClean="0">
                <a:solidFill>
                  <a:srgbClr val="0000FF"/>
                </a:solidFill>
                <a:ea typeface="华文新魏" panose="02010800040101010101" pitchFamily="2" charset="-122"/>
              </a:rPr>
              <a:t>测试的管理</a:t>
            </a:r>
            <a:endParaRPr lang="zh-CN" b="1" smtClean="0">
              <a:solidFill>
                <a:srgbClr val="0000FF"/>
              </a:solidFill>
              <a:ea typeface="华文新魏" panose="02010800040101010101" pitchFamily="2" charset="-122"/>
            </a:endParaRPr>
          </a:p>
          <a:p>
            <a:pPr eaLnBrk="1" hangingPunct="1"/>
            <a:r>
              <a:rPr lang="zh-CN" b="1" smtClean="0">
                <a:solidFill>
                  <a:srgbClr val="0000FF"/>
                </a:solidFill>
                <a:ea typeface="华文新魏" panose="02010800040101010101" pitchFamily="2" charset="-122"/>
              </a:rPr>
              <a:t>测试应进一步引入针对性更强的测试方法，以提高测试效率，降低测试风险；测试必须通过一种支持管理的方式进行记录，保证通过测试发现的缺陷能得到及时修复</a:t>
            </a:r>
            <a:endParaRPr lang="zh-CN" b="1" smtClean="0">
              <a:solidFill>
                <a:srgbClr val="0000FF"/>
              </a:solidFill>
              <a:ea typeface="华文新魏" panose="02010800040101010101" pitchFamily="2" charset="-122"/>
            </a:endParaRPr>
          </a:p>
        </p:txBody>
      </p: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fld id="{0AE8EB1E-BCB8-448B-B49B-DD70AC27418A}" type="slidenum">
              <a:rPr lang="en-US" altLang="zh-CN" sz="1200"/>
            </a:fld>
            <a:endParaRPr lang="en-US" altLang="zh-CN" sz="1200"/>
          </a:p>
        </p:txBody>
      </p:sp>
      <p:sp>
        <p:nvSpPr>
          <p:cNvPr id="39939" name="Rectangle 2"/>
          <p:cNvSpPr>
            <a:spLocks noGrp="1" noChangeArrowheads="1"/>
          </p:cNvSpPr>
          <p:nvPr>
            <p:ph type="title" idx="4294967295"/>
          </p:nvPr>
        </p:nvSpPr>
        <p:spPr/>
        <p:txBody>
          <a:bodyPr/>
          <a:lstStyle/>
          <a:p>
            <a:pPr eaLnBrk="1" hangingPunct="1"/>
            <a:r>
              <a:rPr lang="en-US" altLang="zh-CN" b="1" smtClean="0">
                <a:latin typeface="黑体" panose="02010609060101010101" pitchFamily="49" charset="-122"/>
                <a:ea typeface="黑体" panose="02010609060101010101" pitchFamily="49" charset="-122"/>
              </a:rPr>
              <a:t>1.3 </a:t>
            </a:r>
            <a:r>
              <a:rPr lang="zh-CN" b="1" smtClean="0">
                <a:latin typeface="黑体" panose="02010609060101010101" pitchFamily="49" charset="-122"/>
                <a:ea typeface="黑体" panose="02010609060101010101" pitchFamily="49" charset="-122"/>
              </a:rPr>
              <a:t>软件缺陷的概念</a:t>
            </a:r>
            <a:endParaRPr lang="zh-CN" b="1" smtClean="0">
              <a:latin typeface="黑体" panose="02010609060101010101" pitchFamily="49" charset="-122"/>
              <a:ea typeface="黑体" panose="02010609060101010101" pitchFamily="49" charset="-122"/>
            </a:endParaRPr>
          </a:p>
        </p:txBody>
      </p:sp>
      <p:sp>
        <p:nvSpPr>
          <p:cNvPr id="39940" name="Rectangle 3"/>
          <p:cNvSpPr>
            <a:spLocks noGrp="1" noChangeArrowheads="1"/>
          </p:cNvSpPr>
          <p:nvPr>
            <p:ph type="body" idx="4294967295"/>
          </p:nvPr>
        </p:nvSpPr>
        <p:spPr/>
        <p:txBody>
          <a:bodyPr/>
          <a:lstStyle/>
          <a:p>
            <a:pPr algn="just" eaLnBrk="1" hangingPunct="1"/>
            <a:r>
              <a:rPr lang="zh-CN" sz="3400" b="1" smtClean="0"/>
              <a:t>缺陷的来源及代价</a:t>
            </a:r>
            <a:endParaRPr lang="zh-CN" smtClean="0"/>
          </a:p>
        </p:txBody>
      </p:sp>
      <p:sp>
        <p:nvSpPr>
          <p:cNvPr id="39942" name="Rectangle 6"/>
          <p:cNvSpPr>
            <a:spLocks noChangeArrowheads="1"/>
          </p:cNvSpPr>
          <p:nvPr/>
        </p:nvSpPr>
        <p:spPr bwMode="auto">
          <a:xfrm>
            <a:off x="0" y="24765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zh-CN"/>
          </a:p>
        </p:txBody>
      </p:sp>
      <p:graphicFrame>
        <p:nvGraphicFramePr>
          <p:cNvPr id="39943" name="Object 5"/>
          <p:cNvGraphicFramePr>
            <a:graphicFrameLocks noChangeAspect="1"/>
          </p:cNvGraphicFramePr>
          <p:nvPr/>
        </p:nvGraphicFramePr>
        <p:xfrm>
          <a:off x="250825" y="2492375"/>
          <a:ext cx="8569325" cy="2949575"/>
        </p:xfrm>
        <a:graphic>
          <a:graphicData uri="http://schemas.openxmlformats.org/presentationml/2006/ole">
            <mc:AlternateContent xmlns:mc="http://schemas.openxmlformats.org/markup-compatibility/2006">
              <mc:Choice xmlns:v="urn:schemas-microsoft-com:vml" Requires="v">
                <p:oleObj spid="_x0000_s39956" name="" r:id="rId1" imgW="5612130" imgH="1936115" progId="Visio.Drawing.11">
                  <p:embed/>
                </p:oleObj>
              </mc:Choice>
              <mc:Fallback>
                <p:oleObj name="" r:id="rId1" imgW="5612130" imgH="1936115" progId="Visio.Drawing.11">
                  <p:embed/>
                  <p:pic>
                    <p:nvPicPr>
                      <p:cNvPr id="0" name="Object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825" y="2492375"/>
                        <a:ext cx="8569325" cy="294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fld id="{FEDC52E9-00BB-481D-967B-BCED0AA4A5EA}" type="slidenum">
              <a:rPr lang="en-US" altLang="zh-CN" sz="1200"/>
            </a:fld>
            <a:endParaRPr lang="en-US" altLang="zh-CN" sz="1200"/>
          </a:p>
        </p:txBody>
      </p:sp>
      <p:sp>
        <p:nvSpPr>
          <p:cNvPr id="40963" name="Rectangle 2"/>
          <p:cNvSpPr>
            <a:spLocks noGrp="1" noChangeArrowheads="1"/>
          </p:cNvSpPr>
          <p:nvPr>
            <p:ph type="title" idx="4294967295"/>
          </p:nvPr>
        </p:nvSpPr>
        <p:spPr/>
        <p:txBody>
          <a:bodyPr/>
          <a:lstStyle/>
          <a:p>
            <a:pPr eaLnBrk="1" hangingPunct="1"/>
            <a:r>
              <a:rPr lang="en-US" altLang="zh-CN" b="1" smtClean="0">
                <a:latin typeface="黑体" panose="02010609060101010101" pitchFamily="49" charset="-122"/>
                <a:ea typeface="黑体" panose="02010609060101010101" pitchFamily="49" charset="-122"/>
              </a:rPr>
              <a:t>1.4 </a:t>
            </a:r>
            <a:r>
              <a:rPr lang="zh-CN" b="1" smtClean="0">
                <a:latin typeface="黑体" panose="02010609060101010101" pitchFamily="49" charset="-122"/>
                <a:ea typeface="黑体" panose="02010609060101010101" pitchFamily="49" charset="-122"/>
              </a:rPr>
              <a:t>测试用例的概念</a:t>
            </a:r>
            <a:endParaRPr lang="zh-CN" b="1" smtClean="0">
              <a:latin typeface="黑体" panose="02010609060101010101" pitchFamily="49" charset="-122"/>
              <a:ea typeface="黑体" panose="02010609060101010101" pitchFamily="49" charset="-122"/>
            </a:endParaRPr>
          </a:p>
        </p:txBody>
      </p:sp>
      <p:sp>
        <p:nvSpPr>
          <p:cNvPr id="40964" name="Rectangle 3"/>
          <p:cNvSpPr>
            <a:spLocks noGrp="1" noChangeArrowheads="1"/>
          </p:cNvSpPr>
          <p:nvPr>
            <p:ph type="body" idx="4294967295"/>
          </p:nvPr>
        </p:nvSpPr>
        <p:spPr/>
        <p:txBody>
          <a:bodyPr/>
          <a:lstStyle/>
          <a:p>
            <a:pPr algn="just" eaLnBrk="1" hangingPunct="1"/>
            <a:r>
              <a:rPr lang="zh-CN" sz="3400" b="1" smtClean="0"/>
              <a:t>测试用例的定义</a:t>
            </a:r>
            <a:r>
              <a:rPr lang="en-US" altLang="zh-CN" sz="3400" b="1" smtClean="0">
                <a:latin typeface="Arial" panose="020B0604020202020204" pitchFamily="34" charset="0"/>
              </a:rPr>
              <a:t>——</a:t>
            </a:r>
            <a:r>
              <a:rPr lang="en-US" altLang="zh-CN" sz="3400" b="1" smtClean="0"/>
              <a:t>IEEE1990</a:t>
            </a:r>
            <a:endParaRPr lang="en-US" altLang="zh-CN" sz="3400" b="1" smtClean="0"/>
          </a:p>
          <a:p>
            <a:pPr lvl="1" eaLnBrk="1" hangingPunct="1"/>
            <a:r>
              <a:rPr lang="zh-CN" sz="3100" b="1" smtClean="0"/>
              <a:t>是一组测试输入、执行条件和预期结果，目的是要满足一个特定的目标，比如执行一条特定的程序路径或检验是否符合一个特定的需求 </a:t>
            </a:r>
            <a:endParaRPr lang="zh-CN" sz="3100" b="1" smtClean="0"/>
          </a:p>
        </p:txBody>
      </p:sp>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fld id="{7D44D4C6-2BE9-446E-8F21-2D6E1EB2239D}" type="slidenum">
              <a:rPr lang="en-US" altLang="zh-CN" sz="1200"/>
            </a:fld>
            <a:endParaRPr lang="en-US" altLang="zh-CN" sz="1200"/>
          </a:p>
        </p:txBody>
      </p:sp>
      <p:sp>
        <p:nvSpPr>
          <p:cNvPr id="41987" name="Rectangle 2"/>
          <p:cNvSpPr>
            <a:spLocks noGrp="1" noChangeArrowheads="1"/>
          </p:cNvSpPr>
          <p:nvPr>
            <p:ph type="title" idx="4294967295"/>
          </p:nvPr>
        </p:nvSpPr>
        <p:spPr/>
        <p:txBody>
          <a:bodyPr/>
          <a:lstStyle/>
          <a:p>
            <a:pPr eaLnBrk="1" hangingPunct="1"/>
            <a:r>
              <a:rPr lang="en-US" altLang="zh-CN" b="1" smtClean="0">
                <a:latin typeface="黑体" panose="02010609060101010101" pitchFamily="49" charset="-122"/>
                <a:ea typeface="黑体" panose="02010609060101010101" pitchFamily="49" charset="-122"/>
              </a:rPr>
              <a:t>1.4 </a:t>
            </a:r>
            <a:r>
              <a:rPr lang="zh-CN" b="1" smtClean="0">
                <a:latin typeface="黑体" panose="02010609060101010101" pitchFamily="49" charset="-122"/>
                <a:ea typeface="黑体" panose="02010609060101010101" pitchFamily="49" charset="-122"/>
              </a:rPr>
              <a:t>测试用例的概念</a:t>
            </a:r>
            <a:endParaRPr lang="zh-CN" b="1" smtClean="0">
              <a:latin typeface="黑体" panose="02010609060101010101" pitchFamily="49" charset="-122"/>
              <a:ea typeface="黑体" panose="02010609060101010101" pitchFamily="49" charset="-122"/>
            </a:endParaRPr>
          </a:p>
        </p:txBody>
      </p:sp>
      <p:sp>
        <p:nvSpPr>
          <p:cNvPr id="41988" name="Rectangle 3"/>
          <p:cNvSpPr>
            <a:spLocks noGrp="1" noChangeArrowheads="1"/>
          </p:cNvSpPr>
          <p:nvPr>
            <p:ph type="body" idx="4294967295"/>
          </p:nvPr>
        </p:nvSpPr>
        <p:spPr/>
        <p:txBody>
          <a:bodyPr/>
          <a:lstStyle/>
          <a:p>
            <a:pPr eaLnBrk="1" hangingPunct="1"/>
            <a:r>
              <a:rPr lang="zh-CN" sz="3400" b="1" smtClean="0"/>
              <a:t>测试用例的定义</a:t>
            </a:r>
            <a:endParaRPr lang="zh-CN" sz="3400" b="1" smtClean="0"/>
          </a:p>
          <a:p>
            <a:pPr eaLnBrk="1" hangingPunct="1"/>
            <a:r>
              <a:rPr lang="zh-CN" sz="3400" b="1" smtClean="0"/>
              <a:t>测试用例 </a:t>
            </a:r>
            <a:r>
              <a:rPr lang="en-US" altLang="zh-CN" sz="3400" b="1" smtClean="0"/>
              <a:t>= </a:t>
            </a:r>
            <a:r>
              <a:rPr lang="zh-CN" sz="3400" b="1" smtClean="0"/>
              <a:t>输入 </a:t>
            </a:r>
            <a:r>
              <a:rPr lang="en-US" altLang="zh-CN" sz="3400" b="1" smtClean="0"/>
              <a:t>+ </a:t>
            </a:r>
            <a:r>
              <a:rPr lang="zh-CN" sz="3400" b="1" smtClean="0"/>
              <a:t>输出 </a:t>
            </a:r>
            <a:r>
              <a:rPr lang="en-US" altLang="zh-CN" sz="3400" b="1" smtClean="0"/>
              <a:t>+ </a:t>
            </a:r>
            <a:r>
              <a:rPr lang="zh-CN" sz="3400" b="1" smtClean="0"/>
              <a:t>测试环境</a:t>
            </a:r>
            <a:endParaRPr lang="zh-CN" sz="3400" b="1" smtClean="0"/>
          </a:p>
        </p:txBody>
      </p:sp>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fld id="{E91AA7D2-B010-47F2-9627-3D21F4114373}" type="slidenum">
              <a:rPr lang="en-US" altLang="zh-CN" sz="1200"/>
            </a:fld>
            <a:endParaRPr lang="en-US" altLang="zh-CN" sz="1200"/>
          </a:p>
        </p:txBody>
      </p:sp>
      <p:sp>
        <p:nvSpPr>
          <p:cNvPr id="43011" name="Rectangle 2"/>
          <p:cNvSpPr>
            <a:spLocks noGrp="1" noChangeArrowheads="1"/>
          </p:cNvSpPr>
          <p:nvPr>
            <p:ph type="title" idx="4294967295"/>
          </p:nvPr>
        </p:nvSpPr>
        <p:spPr/>
        <p:txBody>
          <a:bodyPr/>
          <a:lstStyle/>
          <a:p>
            <a:pPr eaLnBrk="1" hangingPunct="1"/>
            <a:r>
              <a:rPr lang="en-US" altLang="zh-CN" b="1" smtClean="0">
                <a:latin typeface="黑体" panose="02010609060101010101" pitchFamily="49" charset="-122"/>
                <a:ea typeface="黑体" panose="02010609060101010101" pitchFamily="49" charset="-122"/>
              </a:rPr>
              <a:t>1.4 </a:t>
            </a:r>
            <a:r>
              <a:rPr lang="zh-CN" b="1" smtClean="0">
                <a:latin typeface="黑体" panose="02010609060101010101" pitchFamily="49" charset="-122"/>
                <a:ea typeface="黑体" panose="02010609060101010101" pitchFamily="49" charset="-122"/>
              </a:rPr>
              <a:t>测试用例的概念</a:t>
            </a:r>
            <a:endParaRPr lang="zh-CN" b="1" smtClean="0">
              <a:latin typeface="黑体" panose="02010609060101010101" pitchFamily="49" charset="-122"/>
              <a:ea typeface="黑体" panose="02010609060101010101" pitchFamily="49" charset="-122"/>
            </a:endParaRPr>
          </a:p>
        </p:txBody>
      </p:sp>
      <p:sp>
        <p:nvSpPr>
          <p:cNvPr id="43012" name="Rectangle 3"/>
          <p:cNvSpPr>
            <a:spLocks noGrp="1" noChangeArrowheads="1"/>
          </p:cNvSpPr>
          <p:nvPr>
            <p:ph type="body" idx="4294967295"/>
          </p:nvPr>
        </p:nvSpPr>
        <p:spPr/>
        <p:txBody>
          <a:bodyPr/>
          <a:lstStyle/>
          <a:p>
            <a:pPr eaLnBrk="1" hangingPunct="1"/>
            <a:r>
              <a:rPr lang="zh-CN" sz="3400" b="1" smtClean="0"/>
              <a:t>测试用例的设计</a:t>
            </a:r>
            <a:endParaRPr lang="zh-CN" sz="3400" b="1" smtClean="0"/>
          </a:p>
          <a:p>
            <a:pPr lvl="1" eaLnBrk="1" hangingPunct="1"/>
            <a:r>
              <a:rPr lang="zh-CN" sz="3100" b="1" smtClean="0"/>
              <a:t>正常数据</a:t>
            </a:r>
            <a:endParaRPr lang="en-US" sz="3100" b="1" smtClean="0"/>
          </a:p>
          <a:p>
            <a:pPr lvl="1" eaLnBrk="1" hangingPunct="1"/>
            <a:r>
              <a:rPr lang="zh-CN" sz="3100" b="1" smtClean="0"/>
              <a:t>错误数据</a:t>
            </a:r>
            <a:endParaRPr lang="zh-CN" sz="3100" b="1" smtClean="0"/>
          </a:p>
          <a:p>
            <a:pPr lvl="1" eaLnBrk="1" hangingPunct="1"/>
            <a:r>
              <a:rPr lang="zh-CN" sz="3100" b="1" smtClean="0"/>
              <a:t>边界数据</a:t>
            </a:r>
            <a:endParaRPr lang="en-US" sz="3100" b="1" smtClean="0"/>
          </a:p>
        </p:txBody>
      </p:sp>
    </p:spTree>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fld id="{6F53BAA7-C704-43CC-B3D6-DEAB1BEF4F22}" type="slidenum">
              <a:rPr lang="en-US" altLang="zh-CN" sz="1200"/>
            </a:fld>
            <a:endParaRPr lang="en-US" altLang="zh-CN" sz="1200"/>
          </a:p>
        </p:txBody>
      </p:sp>
      <p:sp>
        <p:nvSpPr>
          <p:cNvPr id="44035" name="Rectangle 2"/>
          <p:cNvSpPr>
            <a:spLocks noGrp="1" noChangeArrowheads="1"/>
          </p:cNvSpPr>
          <p:nvPr>
            <p:ph type="title" idx="4294967295"/>
          </p:nvPr>
        </p:nvSpPr>
        <p:spPr/>
        <p:txBody>
          <a:bodyPr/>
          <a:lstStyle/>
          <a:p>
            <a:pPr eaLnBrk="1" hangingPunct="1"/>
            <a:r>
              <a:rPr lang="en-US" altLang="zh-CN" b="1" smtClean="0">
                <a:latin typeface="黑体" panose="02010609060101010101" pitchFamily="49" charset="-122"/>
                <a:ea typeface="黑体" panose="02010609060101010101" pitchFamily="49" charset="-122"/>
              </a:rPr>
              <a:t>1.4 </a:t>
            </a:r>
            <a:r>
              <a:rPr lang="zh-CN" b="1" smtClean="0">
                <a:latin typeface="黑体" panose="02010609060101010101" pitchFamily="49" charset="-122"/>
                <a:ea typeface="黑体" panose="02010609060101010101" pitchFamily="49" charset="-122"/>
              </a:rPr>
              <a:t>测试用例的概念</a:t>
            </a:r>
            <a:endParaRPr lang="zh-CN" b="1" smtClean="0">
              <a:latin typeface="黑体" panose="02010609060101010101" pitchFamily="49" charset="-122"/>
              <a:ea typeface="黑体" panose="02010609060101010101" pitchFamily="49" charset="-122"/>
            </a:endParaRPr>
          </a:p>
        </p:txBody>
      </p:sp>
      <p:sp>
        <p:nvSpPr>
          <p:cNvPr id="44036" name="Rectangle 3"/>
          <p:cNvSpPr>
            <a:spLocks noGrp="1" noChangeArrowheads="1"/>
          </p:cNvSpPr>
          <p:nvPr>
            <p:ph type="body" idx="4294967295"/>
          </p:nvPr>
        </p:nvSpPr>
        <p:spPr/>
        <p:txBody>
          <a:bodyPr/>
          <a:lstStyle/>
          <a:p>
            <a:pPr eaLnBrk="1" hangingPunct="1"/>
            <a:r>
              <a:rPr lang="zh-CN" sz="3400" b="1" dirty="0" smtClean="0"/>
              <a:t>测试用例设计的基本原则</a:t>
            </a:r>
            <a:endParaRPr lang="zh-CN" sz="3400" b="1" dirty="0" smtClean="0"/>
          </a:p>
          <a:p>
            <a:pPr lvl="1" eaLnBrk="1" hangingPunct="1"/>
            <a:r>
              <a:rPr lang="zh-CN" sz="3100" b="1" dirty="0" smtClean="0"/>
              <a:t>数量越少越好</a:t>
            </a:r>
            <a:endParaRPr lang="en-US" sz="3100" b="1" dirty="0" smtClean="0"/>
          </a:p>
          <a:p>
            <a:pPr lvl="1" eaLnBrk="1" hangingPunct="1"/>
            <a:r>
              <a:rPr lang="zh-CN" sz="3100" b="1" dirty="0" smtClean="0"/>
              <a:t>典型性越高越好</a:t>
            </a:r>
            <a:endParaRPr lang="en-US" sz="3100" b="1" dirty="0" smtClean="0"/>
          </a:p>
          <a:p>
            <a:pPr lvl="1" eaLnBrk="1" hangingPunct="1"/>
            <a:r>
              <a:rPr lang="zh-CN" sz="3100" b="1" dirty="0" smtClean="0"/>
              <a:t>对缺陷的定位性越强越好</a:t>
            </a:r>
            <a:endParaRPr lang="zh-CN" sz="3100" b="1" dirty="0" smtClean="0"/>
          </a:p>
        </p:txBody>
      </p:sp>
    </p:spTree>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fld id="{A0B49FCD-21A3-4C2F-BA98-046ED0C2C7F6}" type="slidenum">
              <a:rPr lang="en-US" altLang="zh-CN" sz="1200"/>
            </a:fld>
            <a:endParaRPr lang="en-US" altLang="zh-CN" sz="1200"/>
          </a:p>
        </p:txBody>
      </p:sp>
      <p:sp>
        <p:nvSpPr>
          <p:cNvPr id="45059" name="Rectangle 2"/>
          <p:cNvSpPr>
            <a:spLocks noGrp="1" noChangeArrowheads="1"/>
          </p:cNvSpPr>
          <p:nvPr>
            <p:ph type="title" idx="4294967295"/>
          </p:nvPr>
        </p:nvSpPr>
        <p:spPr/>
        <p:txBody>
          <a:bodyPr/>
          <a:lstStyle/>
          <a:p>
            <a:pPr eaLnBrk="1" hangingPunct="1"/>
            <a:r>
              <a:rPr lang="en-US" altLang="zh-CN" b="1" smtClean="0">
                <a:latin typeface="黑体" panose="02010609060101010101" pitchFamily="49" charset="-122"/>
                <a:ea typeface="黑体" panose="02010609060101010101" pitchFamily="49" charset="-122"/>
              </a:rPr>
              <a:t>1.4 </a:t>
            </a:r>
            <a:r>
              <a:rPr lang="zh-CN" b="1" smtClean="0">
                <a:latin typeface="黑体" panose="02010609060101010101" pitchFamily="49" charset="-122"/>
                <a:ea typeface="黑体" panose="02010609060101010101" pitchFamily="49" charset="-122"/>
              </a:rPr>
              <a:t>测试用例的概念</a:t>
            </a:r>
            <a:endParaRPr lang="zh-CN" b="1" smtClean="0">
              <a:latin typeface="黑体" panose="02010609060101010101" pitchFamily="49" charset="-122"/>
              <a:ea typeface="黑体" panose="02010609060101010101" pitchFamily="49" charset="-122"/>
            </a:endParaRPr>
          </a:p>
        </p:txBody>
      </p:sp>
      <p:sp>
        <p:nvSpPr>
          <p:cNvPr id="45060" name="Rectangle 3"/>
          <p:cNvSpPr>
            <a:spLocks noGrp="1" noChangeArrowheads="1"/>
          </p:cNvSpPr>
          <p:nvPr>
            <p:ph type="body" idx="4294967295"/>
          </p:nvPr>
        </p:nvSpPr>
        <p:spPr/>
        <p:txBody>
          <a:bodyPr/>
          <a:lstStyle/>
          <a:p>
            <a:pPr eaLnBrk="1" hangingPunct="1"/>
            <a:r>
              <a:rPr lang="zh-CN" sz="3800" b="1" smtClean="0">
                <a:solidFill>
                  <a:srgbClr val="0000FF"/>
                </a:solidFill>
                <a:ea typeface="华文新魏" panose="02010800040101010101" pitchFamily="2" charset="-122"/>
              </a:rPr>
              <a:t>捉虫实践三：如何提高效率？</a:t>
            </a:r>
            <a:endParaRPr lang="zh-CN" sz="3800" b="1" smtClean="0">
              <a:solidFill>
                <a:srgbClr val="0000FF"/>
              </a:solidFill>
              <a:ea typeface="华文新魏" panose="02010800040101010101" pitchFamily="2" charset="-122"/>
            </a:endParaRPr>
          </a:p>
          <a:p>
            <a:pPr lvl="1" eaLnBrk="1" hangingPunct="1"/>
            <a:r>
              <a:rPr lang="zh-CN" sz="3400" b="1" smtClean="0">
                <a:solidFill>
                  <a:srgbClr val="0000FF"/>
                </a:solidFill>
                <a:ea typeface="华文新魏" panose="02010800040101010101" pitchFamily="2" charset="-122"/>
              </a:rPr>
              <a:t>功能描述</a:t>
            </a:r>
            <a:endParaRPr lang="zh-CN" sz="3400" b="1" smtClean="0">
              <a:solidFill>
                <a:srgbClr val="0000FF"/>
              </a:solidFill>
              <a:ea typeface="华文新魏" panose="02010800040101010101" pitchFamily="2" charset="-122"/>
            </a:endParaRPr>
          </a:p>
          <a:p>
            <a:pPr lvl="1" eaLnBrk="1" hangingPunct="1"/>
            <a:r>
              <a:rPr lang="zh-CN" sz="3400" b="1" smtClean="0">
                <a:solidFill>
                  <a:srgbClr val="0000FF"/>
                </a:solidFill>
                <a:ea typeface="华文新魏" panose="02010800040101010101" pitchFamily="2" charset="-122"/>
              </a:rPr>
              <a:t>开始测试</a:t>
            </a:r>
            <a:endParaRPr lang="zh-CN" sz="3400" b="1" smtClean="0">
              <a:solidFill>
                <a:srgbClr val="0000FF"/>
              </a:solidFill>
              <a:ea typeface="华文新魏" panose="02010800040101010101" pitchFamily="2" charset="-122"/>
            </a:endParaRPr>
          </a:p>
          <a:p>
            <a:pPr lvl="1" eaLnBrk="1" hangingPunct="1"/>
            <a:r>
              <a:rPr lang="zh-CN" sz="3400" b="1" smtClean="0">
                <a:solidFill>
                  <a:srgbClr val="0000FF"/>
                </a:solidFill>
                <a:ea typeface="华文新魏" panose="02010800040101010101" pitchFamily="2" charset="-122"/>
              </a:rPr>
              <a:t>测试分析</a:t>
            </a:r>
            <a:endParaRPr lang="zh-CN" sz="3400" b="1" smtClean="0">
              <a:solidFill>
                <a:srgbClr val="0000FF"/>
              </a:solidFill>
              <a:ea typeface="华文新魏" panose="02010800040101010101" pitchFamily="2" charset="-122"/>
            </a:endParaRPr>
          </a:p>
          <a:p>
            <a:pPr algn="just" eaLnBrk="1" hangingPunct="1"/>
            <a:endParaRPr lang="en-US" altLang="zh-CN" sz="3500" b="1" smtClean="0"/>
          </a:p>
        </p:txBody>
      </p:sp>
    </p:spTree>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灯片编号占位符 6"/>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fld id="{22D2A483-5DD3-41C2-84C8-1AAEF2788574}" type="slidenum">
              <a:rPr lang="en-US" altLang="zh-CN" sz="1200"/>
            </a:fld>
            <a:endParaRPr lang="en-US" altLang="zh-CN" sz="1200"/>
          </a:p>
        </p:txBody>
      </p:sp>
      <p:sp>
        <p:nvSpPr>
          <p:cNvPr id="46083" name="Rectangle 2"/>
          <p:cNvSpPr>
            <a:spLocks noGrp="1" noChangeArrowheads="1"/>
          </p:cNvSpPr>
          <p:nvPr>
            <p:ph type="title" idx="4294967295"/>
          </p:nvPr>
        </p:nvSpPr>
        <p:spPr/>
        <p:txBody>
          <a:bodyPr/>
          <a:lstStyle/>
          <a:p>
            <a:pPr eaLnBrk="1" hangingPunct="1"/>
            <a:r>
              <a:rPr lang="en-US" altLang="zh-CN" b="1" smtClean="0">
                <a:latin typeface="黑体" panose="02010609060101010101" pitchFamily="49" charset="-122"/>
                <a:ea typeface="黑体" panose="02010609060101010101" pitchFamily="49" charset="-122"/>
              </a:rPr>
              <a:t>1.4 </a:t>
            </a:r>
            <a:r>
              <a:rPr lang="zh-CN" b="1" smtClean="0">
                <a:latin typeface="黑体" panose="02010609060101010101" pitchFamily="49" charset="-122"/>
                <a:ea typeface="黑体" panose="02010609060101010101" pitchFamily="49" charset="-122"/>
              </a:rPr>
              <a:t>测试用例的概念</a:t>
            </a:r>
            <a:endParaRPr lang="zh-CN" b="1" smtClean="0">
              <a:latin typeface="黑体" panose="02010609060101010101" pitchFamily="49" charset="-122"/>
              <a:ea typeface="黑体" panose="02010609060101010101" pitchFamily="49" charset="-122"/>
            </a:endParaRPr>
          </a:p>
        </p:txBody>
      </p:sp>
      <p:sp>
        <p:nvSpPr>
          <p:cNvPr id="46084" name="Rectangle 3"/>
          <p:cNvSpPr>
            <a:spLocks noGrp="1" noChangeArrowheads="1"/>
          </p:cNvSpPr>
          <p:nvPr>
            <p:ph type="body" sz="half" idx="4294967295"/>
          </p:nvPr>
        </p:nvSpPr>
        <p:spPr>
          <a:xfrm>
            <a:off x="566738" y="1752600"/>
            <a:ext cx="7720012" cy="4267200"/>
          </a:xfrm>
        </p:spPr>
        <p:txBody>
          <a:bodyPr/>
          <a:lstStyle/>
          <a:p>
            <a:pPr eaLnBrk="1" hangingPunct="1"/>
            <a:r>
              <a:rPr lang="zh-CN" sz="3400" b="1" smtClean="0">
                <a:solidFill>
                  <a:srgbClr val="0000FF"/>
                </a:solidFill>
                <a:ea typeface="华文新魏" panose="02010800040101010101" pitchFamily="2" charset="-122"/>
              </a:rPr>
              <a:t>开始测试</a:t>
            </a:r>
            <a:endParaRPr lang="en-US" sz="3400" b="1" smtClean="0">
              <a:solidFill>
                <a:srgbClr val="0000FF"/>
              </a:solidFill>
              <a:ea typeface="华文新魏" panose="02010800040101010101" pitchFamily="2" charset="-122"/>
            </a:endParaRPr>
          </a:p>
          <a:p>
            <a:pPr eaLnBrk="1" hangingPunct="1"/>
            <a:r>
              <a:rPr lang="en-US" altLang="zh-CN" sz="3400" b="1" smtClean="0">
                <a:solidFill>
                  <a:srgbClr val="0000FF"/>
                </a:solidFill>
                <a:ea typeface="华文新魏" panose="02010800040101010101" pitchFamily="2" charset="-122"/>
              </a:rPr>
              <a:t>3</a:t>
            </a:r>
            <a:r>
              <a:rPr lang="zh-CN" sz="3400" b="1" smtClean="0">
                <a:solidFill>
                  <a:srgbClr val="0000FF"/>
                </a:solidFill>
                <a:ea typeface="华文新魏" panose="02010800040101010101" pitchFamily="2" charset="-122"/>
              </a:rPr>
              <a:t>个整型输入参数：</a:t>
            </a:r>
            <a:r>
              <a:rPr lang="en-US" altLang="zh-CN" sz="3400" b="1" smtClean="0">
                <a:solidFill>
                  <a:srgbClr val="0000FF"/>
                </a:solidFill>
                <a:ea typeface="华文新魏" panose="02010800040101010101" pitchFamily="2" charset="-122"/>
              </a:rPr>
              <a:t>year</a:t>
            </a:r>
            <a:r>
              <a:rPr lang="zh-CN" sz="3400" b="1" smtClean="0">
                <a:solidFill>
                  <a:srgbClr val="0000FF"/>
                </a:solidFill>
                <a:ea typeface="华文新魏" panose="02010800040101010101" pitchFamily="2" charset="-122"/>
              </a:rPr>
              <a:t>，</a:t>
            </a:r>
            <a:r>
              <a:rPr lang="en-US" altLang="zh-CN" sz="3400" b="1" smtClean="0">
                <a:solidFill>
                  <a:srgbClr val="0000FF"/>
                </a:solidFill>
                <a:ea typeface="华文新魏" panose="02010800040101010101" pitchFamily="2" charset="-122"/>
              </a:rPr>
              <a:t>month</a:t>
            </a:r>
            <a:r>
              <a:rPr lang="zh-CN" sz="3400" b="1" smtClean="0">
                <a:solidFill>
                  <a:srgbClr val="0000FF"/>
                </a:solidFill>
                <a:ea typeface="华文新魏" panose="02010800040101010101" pitchFamily="2" charset="-122"/>
              </a:rPr>
              <a:t>，</a:t>
            </a:r>
            <a:r>
              <a:rPr lang="en-US" altLang="zh-CN" sz="3400" b="1" smtClean="0">
                <a:solidFill>
                  <a:srgbClr val="0000FF"/>
                </a:solidFill>
                <a:ea typeface="华文新魏" panose="02010800040101010101" pitchFamily="2" charset="-122"/>
              </a:rPr>
              <a:t>day</a:t>
            </a:r>
            <a:endParaRPr lang="zh-CN" altLang="zh-CN" sz="3400" b="1" smtClean="0">
              <a:solidFill>
                <a:srgbClr val="0000FF"/>
              </a:solidFill>
              <a:ea typeface="华文新魏" panose="02010800040101010101" pitchFamily="2" charset="-122"/>
            </a:endParaRPr>
          </a:p>
        </p:txBody>
      </p:sp>
      <p:pic>
        <p:nvPicPr>
          <p:cNvPr id="4608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85750" y="3786188"/>
            <a:ext cx="8540750" cy="157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fld id="{2FA0FE50-E26E-442F-9E6E-BED78137F903}" type="slidenum">
              <a:rPr lang="en-US" altLang="zh-CN" sz="1200"/>
            </a:fld>
            <a:endParaRPr lang="en-US" altLang="zh-CN" sz="1200"/>
          </a:p>
        </p:txBody>
      </p:sp>
      <p:sp>
        <p:nvSpPr>
          <p:cNvPr id="47107" name="Rectangle 2"/>
          <p:cNvSpPr>
            <a:spLocks noGrp="1" noChangeArrowheads="1"/>
          </p:cNvSpPr>
          <p:nvPr>
            <p:ph type="title" idx="4294967295"/>
          </p:nvPr>
        </p:nvSpPr>
        <p:spPr/>
        <p:txBody>
          <a:bodyPr/>
          <a:lstStyle/>
          <a:p>
            <a:pPr eaLnBrk="1" hangingPunct="1"/>
            <a:r>
              <a:rPr lang="en-US" altLang="zh-CN" b="1" smtClean="0">
                <a:latin typeface="黑体" panose="02010609060101010101" pitchFamily="49" charset="-122"/>
                <a:ea typeface="黑体" panose="02010609060101010101" pitchFamily="49" charset="-122"/>
              </a:rPr>
              <a:t>1.4 </a:t>
            </a:r>
            <a:r>
              <a:rPr lang="zh-CN" b="1" smtClean="0">
                <a:latin typeface="黑体" panose="02010609060101010101" pitchFamily="49" charset="-122"/>
                <a:ea typeface="黑体" panose="02010609060101010101" pitchFamily="49" charset="-122"/>
              </a:rPr>
              <a:t>测试用例的概念</a:t>
            </a:r>
            <a:endParaRPr lang="zh-CN" b="1" smtClean="0">
              <a:latin typeface="黑体" panose="02010609060101010101" pitchFamily="49" charset="-122"/>
              <a:ea typeface="黑体" panose="02010609060101010101" pitchFamily="49" charset="-122"/>
            </a:endParaRPr>
          </a:p>
        </p:txBody>
      </p:sp>
      <p:sp>
        <p:nvSpPr>
          <p:cNvPr id="47108" name="Rectangle 3"/>
          <p:cNvSpPr>
            <a:spLocks noGrp="1" noChangeArrowheads="1"/>
          </p:cNvSpPr>
          <p:nvPr>
            <p:ph type="body" idx="4294967295"/>
          </p:nvPr>
        </p:nvSpPr>
        <p:spPr/>
        <p:txBody>
          <a:bodyPr/>
          <a:lstStyle/>
          <a:p>
            <a:pPr eaLnBrk="1" hangingPunct="1"/>
            <a:r>
              <a:rPr lang="zh-CN" sz="3400" b="1" smtClean="0">
                <a:solidFill>
                  <a:srgbClr val="0000FF"/>
                </a:solidFill>
                <a:ea typeface="华文新魏" panose="02010800040101010101" pitchFamily="2" charset="-122"/>
              </a:rPr>
              <a:t>部分测试用例</a:t>
            </a:r>
            <a:endParaRPr lang="zh-CN" sz="3400" b="1" smtClean="0">
              <a:solidFill>
                <a:srgbClr val="0000FF"/>
              </a:solidFill>
              <a:ea typeface="华文新魏" panose="02010800040101010101" pitchFamily="2" charset="-122"/>
            </a:endParaRPr>
          </a:p>
        </p:txBody>
      </p:sp>
      <p:pic>
        <p:nvPicPr>
          <p:cNvPr id="4711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71500" y="2357438"/>
            <a:ext cx="8143875" cy="4154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fld id="{22153EAE-3279-4AC3-9E29-203D11792B6F}" type="slidenum">
              <a:rPr lang="en-US" altLang="zh-CN" sz="1200"/>
            </a:fld>
            <a:endParaRPr lang="en-US" altLang="zh-CN" sz="1200"/>
          </a:p>
        </p:txBody>
      </p:sp>
      <p:sp>
        <p:nvSpPr>
          <p:cNvPr id="7171" name="Rectangle 2"/>
          <p:cNvSpPr>
            <a:spLocks noGrp="1" noChangeArrowheads="1"/>
          </p:cNvSpPr>
          <p:nvPr>
            <p:ph type="title" idx="4294967295"/>
          </p:nvPr>
        </p:nvSpPr>
        <p:spPr/>
        <p:txBody>
          <a:bodyPr/>
          <a:lstStyle/>
          <a:p>
            <a:pPr eaLnBrk="1" hangingPunct="1"/>
            <a:r>
              <a:rPr lang="en-US" altLang="zh-CN" b="1" smtClean="0">
                <a:latin typeface="黑体" panose="02010609060101010101" pitchFamily="49" charset="-122"/>
                <a:ea typeface="黑体" panose="02010609060101010101" pitchFamily="49" charset="-122"/>
              </a:rPr>
              <a:t>1.2 </a:t>
            </a:r>
            <a:r>
              <a:rPr lang="zh-CN" b="1" smtClean="0">
                <a:latin typeface="黑体" panose="02010609060101010101" pitchFamily="49" charset="-122"/>
                <a:ea typeface="黑体" panose="02010609060101010101" pitchFamily="49" charset="-122"/>
              </a:rPr>
              <a:t>软件测试的概念</a:t>
            </a:r>
            <a:endParaRPr lang="zh-CN" b="1" smtClean="0">
              <a:latin typeface="黑体" panose="02010609060101010101" pitchFamily="49" charset="-122"/>
              <a:ea typeface="黑体" panose="02010609060101010101" pitchFamily="49" charset="-122"/>
            </a:endParaRPr>
          </a:p>
        </p:txBody>
      </p:sp>
      <p:sp>
        <p:nvSpPr>
          <p:cNvPr id="7172" name="Rectangle 3"/>
          <p:cNvSpPr>
            <a:spLocks noGrp="1" noChangeArrowheads="1"/>
          </p:cNvSpPr>
          <p:nvPr>
            <p:ph type="body" idx="4294967295"/>
          </p:nvPr>
        </p:nvSpPr>
        <p:spPr/>
        <p:txBody>
          <a:bodyPr/>
          <a:lstStyle/>
          <a:p>
            <a:pPr algn="just" eaLnBrk="1" hangingPunct="1"/>
            <a:r>
              <a:rPr lang="zh-CN" sz="3400" b="1" smtClean="0"/>
              <a:t>软件的定义</a:t>
            </a:r>
            <a:endParaRPr lang="zh-CN" sz="3400" b="1" smtClean="0"/>
          </a:p>
          <a:p>
            <a:pPr algn="just" eaLnBrk="1" hangingPunct="1"/>
            <a:r>
              <a:rPr lang="zh-CN" sz="3400" b="1" smtClean="0"/>
              <a:t>软件 </a:t>
            </a:r>
            <a:r>
              <a:rPr lang="en-US" altLang="zh-CN" sz="3400" b="1" smtClean="0"/>
              <a:t>= </a:t>
            </a:r>
            <a:r>
              <a:rPr lang="zh-CN" sz="3400" b="1" smtClean="0"/>
              <a:t>程序 </a:t>
            </a:r>
            <a:r>
              <a:rPr lang="en-US" altLang="zh-CN" sz="3400" b="1" smtClean="0"/>
              <a:t>+ </a:t>
            </a:r>
            <a:r>
              <a:rPr lang="zh-CN" sz="3400" b="1" smtClean="0"/>
              <a:t>数据库 </a:t>
            </a:r>
            <a:r>
              <a:rPr lang="en-US" altLang="zh-CN" sz="3400" b="1" smtClean="0"/>
              <a:t>+ </a:t>
            </a:r>
            <a:r>
              <a:rPr lang="zh-CN" sz="3400" b="1" smtClean="0"/>
              <a:t>文档 </a:t>
            </a:r>
            <a:r>
              <a:rPr lang="en-US" altLang="zh-CN" sz="3400" b="1" smtClean="0"/>
              <a:t>+ </a:t>
            </a:r>
            <a:r>
              <a:rPr lang="zh-CN" sz="3400" b="1" smtClean="0"/>
              <a:t>服务 </a:t>
            </a:r>
            <a:endParaRPr lang="zh-CN" sz="3400" b="1" smtClean="0"/>
          </a:p>
        </p:txBody>
      </p:sp>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fld id="{A8AEECFD-7DAB-406B-B2F3-EEE1CCB4D2FB}" type="slidenum">
              <a:rPr lang="en-US" altLang="zh-CN" sz="1200"/>
            </a:fld>
            <a:endParaRPr lang="en-US" altLang="zh-CN" sz="1200"/>
          </a:p>
        </p:txBody>
      </p:sp>
      <p:sp>
        <p:nvSpPr>
          <p:cNvPr id="48131" name="Rectangle 2"/>
          <p:cNvSpPr>
            <a:spLocks noGrp="1" noChangeArrowheads="1"/>
          </p:cNvSpPr>
          <p:nvPr>
            <p:ph type="title" idx="4294967295"/>
          </p:nvPr>
        </p:nvSpPr>
        <p:spPr/>
        <p:txBody>
          <a:bodyPr/>
          <a:lstStyle/>
          <a:p>
            <a:pPr eaLnBrk="1" hangingPunct="1"/>
            <a:r>
              <a:rPr lang="en-US" altLang="zh-CN" b="1" smtClean="0">
                <a:latin typeface="黑体" panose="02010609060101010101" pitchFamily="49" charset="-122"/>
                <a:ea typeface="黑体" panose="02010609060101010101" pitchFamily="49" charset="-122"/>
              </a:rPr>
              <a:t>1.4 </a:t>
            </a:r>
            <a:r>
              <a:rPr lang="zh-CN" b="1" smtClean="0">
                <a:latin typeface="黑体" panose="02010609060101010101" pitchFamily="49" charset="-122"/>
                <a:ea typeface="黑体" panose="02010609060101010101" pitchFamily="49" charset="-122"/>
              </a:rPr>
              <a:t>测试用例的概念</a:t>
            </a:r>
            <a:endParaRPr lang="zh-CN" b="1" smtClean="0">
              <a:latin typeface="黑体" panose="02010609060101010101" pitchFamily="49" charset="-122"/>
              <a:ea typeface="黑体" panose="02010609060101010101" pitchFamily="49" charset="-122"/>
            </a:endParaRPr>
          </a:p>
        </p:txBody>
      </p:sp>
      <p:sp>
        <p:nvSpPr>
          <p:cNvPr id="48132" name="Rectangle 3"/>
          <p:cNvSpPr>
            <a:spLocks noGrp="1" noChangeArrowheads="1"/>
          </p:cNvSpPr>
          <p:nvPr>
            <p:ph type="body" idx="4294967295"/>
          </p:nvPr>
        </p:nvSpPr>
        <p:spPr/>
        <p:txBody>
          <a:bodyPr/>
          <a:lstStyle/>
          <a:p>
            <a:pPr eaLnBrk="1" hangingPunct="1"/>
            <a:r>
              <a:rPr lang="zh-CN" sz="3400" b="1" smtClean="0">
                <a:solidFill>
                  <a:srgbClr val="0000FF"/>
                </a:solidFill>
                <a:ea typeface="华文新魏" panose="02010800040101010101" pitchFamily="2" charset="-122"/>
              </a:rPr>
              <a:t>部分测试用例（续）</a:t>
            </a:r>
            <a:endParaRPr lang="zh-CN" sz="3400" b="1" smtClean="0">
              <a:solidFill>
                <a:srgbClr val="0000FF"/>
              </a:solidFill>
              <a:ea typeface="华文新魏" panose="02010800040101010101" pitchFamily="2" charset="-122"/>
            </a:endParaRPr>
          </a:p>
        </p:txBody>
      </p:sp>
      <p:pic>
        <p:nvPicPr>
          <p:cNvPr id="4813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30213" y="2500313"/>
            <a:ext cx="8428037" cy="2643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fld id="{05C3B635-6E0D-479C-A8CA-A3B0376CCFA6}" type="slidenum">
              <a:rPr lang="en-US" altLang="zh-CN" sz="1200"/>
            </a:fld>
            <a:endParaRPr lang="en-US" altLang="zh-CN" sz="1200"/>
          </a:p>
        </p:txBody>
      </p:sp>
      <p:sp>
        <p:nvSpPr>
          <p:cNvPr id="49155" name="Rectangle 2"/>
          <p:cNvSpPr>
            <a:spLocks noGrp="1" noChangeArrowheads="1"/>
          </p:cNvSpPr>
          <p:nvPr>
            <p:ph type="title" idx="4294967295"/>
          </p:nvPr>
        </p:nvSpPr>
        <p:spPr/>
        <p:txBody>
          <a:bodyPr/>
          <a:lstStyle/>
          <a:p>
            <a:pPr eaLnBrk="1" hangingPunct="1"/>
            <a:r>
              <a:rPr lang="en-US" altLang="zh-CN" b="1" smtClean="0">
                <a:latin typeface="黑体" panose="02010609060101010101" pitchFamily="49" charset="-122"/>
                <a:ea typeface="黑体" panose="02010609060101010101" pitchFamily="49" charset="-122"/>
              </a:rPr>
              <a:t>1.4 </a:t>
            </a:r>
            <a:r>
              <a:rPr lang="zh-CN" b="1" smtClean="0">
                <a:latin typeface="黑体" panose="02010609060101010101" pitchFamily="49" charset="-122"/>
                <a:ea typeface="黑体" panose="02010609060101010101" pitchFamily="49" charset="-122"/>
              </a:rPr>
              <a:t>测试用例的概念</a:t>
            </a:r>
            <a:endParaRPr lang="zh-CN" b="1" smtClean="0">
              <a:latin typeface="黑体" panose="02010609060101010101" pitchFamily="49" charset="-122"/>
              <a:ea typeface="黑体" panose="02010609060101010101" pitchFamily="49" charset="-122"/>
            </a:endParaRPr>
          </a:p>
        </p:txBody>
      </p:sp>
      <p:sp>
        <p:nvSpPr>
          <p:cNvPr id="49156" name="Rectangle 3"/>
          <p:cNvSpPr>
            <a:spLocks noGrp="1" noChangeArrowheads="1"/>
          </p:cNvSpPr>
          <p:nvPr>
            <p:ph type="body" idx="4294967295"/>
          </p:nvPr>
        </p:nvSpPr>
        <p:spPr>
          <a:xfrm>
            <a:off x="566738" y="1752600"/>
            <a:ext cx="8001000" cy="4556125"/>
          </a:xfrm>
        </p:spPr>
        <p:txBody>
          <a:bodyPr/>
          <a:lstStyle/>
          <a:p>
            <a:pPr eaLnBrk="1" hangingPunct="1"/>
            <a:r>
              <a:rPr lang="zh-CN" b="1" smtClean="0">
                <a:solidFill>
                  <a:srgbClr val="0000FF"/>
                </a:solidFill>
                <a:ea typeface="华文新魏" panose="02010800040101010101" pitchFamily="2" charset="-122"/>
              </a:rPr>
              <a:t>测试分析：如何提高效率？</a:t>
            </a:r>
            <a:endParaRPr lang="zh-CN" b="1" smtClean="0">
              <a:solidFill>
                <a:srgbClr val="0000FF"/>
              </a:solidFill>
              <a:ea typeface="华文新魏" panose="02010800040101010101" pitchFamily="2" charset="-122"/>
            </a:endParaRPr>
          </a:p>
          <a:p>
            <a:pPr eaLnBrk="1" hangingPunct="1"/>
            <a:r>
              <a:rPr lang="zh-CN" b="1" smtClean="0">
                <a:solidFill>
                  <a:srgbClr val="0000FF"/>
                </a:solidFill>
                <a:ea typeface="华文新魏" panose="02010800040101010101" pitchFamily="2" charset="-122"/>
              </a:rPr>
              <a:t>改进</a:t>
            </a:r>
            <a:endParaRPr lang="zh-CN" b="1" smtClean="0">
              <a:solidFill>
                <a:srgbClr val="0000FF"/>
              </a:solidFill>
              <a:ea typeface="华文新魏" panose="02010800040101010101" pitchFamily="2" charset="-122"/>
            </a:endParaRPr>
          </a:p>
          <a:p>
            <a:pPr lvl="1" eaLnBrk="1" hangingPunct="1"/>
            <a:r>
              <a:rPr lang="zh-CN" b="1" smtClean="0">
                <a:solidFill>
                  <a:srgbClr val="0000FF"/>
                </a:solidFill>
                <a:ea typeface="华文新魏" panose="02010800040101010101" pitchFamily="2" charset="-122"/>
              </a:rPr>
              <a:t>测试用例更具典型性</a:t>
            </a:r>
            <a:endParaRPr lang="zh-CN" b="1" smtClean="0">
              <a:solidFill>
                <a:srgbClr val="0000FF"/>
              </a:solidFill>
              <a:ea typeface="华文新魏" panose="02010800040101010101" pitchFamily="2" charset="-122"/>
            </a:endParaRPr>
          </a:p>
          <a:p>
            <a:pPr lvl="1" eaLnBrk="1" hangingPunct="1"/>
            <a:r>
              <a:rPr lang="zh-CN" b="1" smtClean="0">
                <a:solidFill>
                  <a:srgbClr val="0000FF"/>
                </a:solidFill>
                <a:ea typeface="华文新魏" panose="02010800040101010101" pitchFamily="2" charset="-122"/>
              </a:rPr>
              <a:t>测试用例利于查找和管理</a:t>
            </a:r>
            <a:endParaRPr lang="zh-CN" b="1" smtClean="0">
              <a:solidFill>
                <a:srgbClr val="0000FF"/>
              </a:solidFill>
              <a:ea typeface="华文新魏" panose="02010800040101010101" pitchFamily="2" charset="-122"/>
            </a:endParaRPr>
          </a:p>
          <a:p>
            <a:pPr eaLnBrk="1" hangingPunct="1"/>
            <a:r>
              <a:rPr lang="zh-CN" b="1" smtClean="0">
                <a:solidFill>
                  <a:srgbClr val="0000FF"/>
                </a:solidFill>
                <a:ea typeface="华文新魏" panose="02010800040101010101" pitchFamily="2" charset="-122"/>
              </a:rPr>
              <a:t>新的问题</a:t>
            </a:r>
            <a:endParaRPr lang="en-US" b="1" smtClean="0">
              <a:solidFill>
                <a:srgbClr val="0000FF"/>
              </a:solidFill>
              <a:ea typeface="华文新魏" panose="02010800040101010101" pitchFamily="2" charset="-122"/>
            </a:endParaRPr>
          </a:p>
          <a:p>
            <a:pPr lvl="1" eaLnBrk="1" hangingPunct="1"/>
            <a:r>
              <a:rPr lang="zh-CN" b="1" smtClean="0">
                <a:solidFill>
                  <a:srgbClr val="0000FF"/>
                </a:solidFill>
                <a:ea typeface="华文新魏" panose="02010800040101010101" pitchFamily="2" charset="-122"/>
              </a:rPr>
              <a:t>测试用例的有效性</a:t>
            </a:r>
            <a:endParaRPr lang="en-US" b="1" smtClean="0">
              <a:solidFill>
                <a:srgbClr val="0000FF"/>
              </a:solidFill>
              <a:ea typeface="华文新魏" panose="02010800040101010101" pitchFamily="2" charset="-122"/>
            </a:endParaRPr>
          </a:p>
          <a:p>
            <a:pPr lvl="1" eaLnBrk="1" hangingPunct="1"/>
            <a:r>
              <a:rPr lang="zh-CN" b="1" smtClean="0">
                <a:solidFill>
                  <a:srgbClr val="0000FF"/>
                </a:solidFill>
                <a:ea typeface="华文新魏" panose="02010800040101010101" pitchFamily="2" charset="-122"/>
              </a:rPr>
              <a:t>测试用例的规模</a:t>
            </a:r>
            <a:endParaRPr lang="zh-CN" b="1" smtClean="0">
              <a:solidFill>
                <a:srgbClr val="0000FF"/>
              </a:solidFill>
              <a:ea typeface="华文新魏" panose="02010800040101010101" pitchFamily="2" charset="-122"/>
            </a:endParaRPr>
          </a:p>
          <a:p>
            <a:pPr lvl="1" eaLnBrk="1" hangingPunct="1"/>
            <a:r>
              <a:rPr lang="zh-CN" b="1" smtClean="0">
                <a:solidFill>
                  <a:srgbClr val="0000FF"/>
                </a:solidFill>
                <a:ea typeface="华文新魏" panose="02010800040101010101" pitchFamily="2" charset="-122"/>
              </a:rPr>
              <a:t>缺陷定位问题</a:t>
            </a:r>
            <a:endParaRPr lang="en-US" b="1" smtClean="0">
              <a:solidFill>
                <a:srgbClr val="0000FF"/>
              </a:solidFill>
              <a:ea typeface="华文新魏" panose="02010800040101010101" pitchFamily="2" charset="-122"/>
            </a:endParaRPr>
          </a:p>
          <a:p>
            <a:pPr lvl="1" eaLnBrk="1" hangingPunct="1"/>
            <a:r>
              <a:rPr lang="zh-CN" b="1" smtClean="0">
                <a:solidFill>
                  <a:srgbClr val="0000FF"/>
                </a:solidFill>
                <a:ea typeface="华文新魏" panose="02010800040101010101" pitchFamily="2" charset="-122"/>
              </a:rPr>
              <a:t>缺陷管理问题</a:t>
            </a:r>
            <a:endParaRPr lang="zh-CN" b="1" smtClean="0">
              <a:solidFill>
                <a:srgbClr val="0000FF"/>
              </a:solidFill>
              <a:ea typeface="华文新魏" panose="02010800040101010101" pitchFamily="2" charset="-122"/>
            </a:endParaRPr>
          </a:p>
        </p:txBody>
      </p:sp>
    </p:spTree>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fld id="{59D7A2F3-85C0-48FE-AF9B-8FA8BCBD4A5B}" type="slidenum">
              <a:rPr lang="en-US" altLang="zh-CN" sz="1200"/>
            </a:fld>
            <a:endParaRPr lang="en-US" altLang="zh-CN" sz="1200"/>
          </a:p>
        </p:txBody>
      </p:sp>
      <p:sp>
        <p:nvSpPr>
          <p:cNvPr id="50179" name="Rectangle 2"/>
          <p:cNvSpPr>
            <a:spLocks noGrp="1" noChangeArrowheads="1"/>
          </p:cNvSpPr>
          <p:nvPr>
            <p:ph type="title" idx="4294967295"/>
          </p:nvPr>
        </p:nvSpPr>
        <p:spPr/>
        <p:txBody>
          <a:bodyPr/>
          <a:lstStyle/>
          <a:p>
            <a:pPr eaLnBrk="1" hangingPunct="1"/>
            <a:r>
              <a:rPr lang="en-US" altLang="zh-CN" b="1" smtClean="0">
                <a:latin typeface="黑体" panose="02010609060101010101" pitchFamily="49" charset="-122"/>
                <a:ea typeface="黑体" panose="02010609060101010101" pitchFamily="49" charset="-122"/>
              </a:rPr>
              <a:t>1.4 </a:t>
            </a:r>
            <a:r>
              <a:rPr lang="zh-CN" b="1" smtClean="0">
                <a:latin typeface="黑体" panose="02010609060101010101" pitchFamily="49" charset="-122"/>
                <a:ea typeface="黑体" panose="02010609060101010101" pitchFamily="49" charset="-122"/>
              </a:rPr>
              <a:t>测试用例的概念</a:t>
            </a:r>
            <a:endParaRPr lang="zh-CN" b="1" smtClean="0">
              <a:latin typeface="黑体" panose="02010609060101010101" pitchFamily="49" charset="-122"/>
              <a:ea typeface="黑体" panose="02010609060101010101" pitchFamily="49" charset="-122"/>
            </a:endParaRPr>
          </a:p>
        </p:txBody>
      </p:sp>
      <p:sp>
        <p:nvSpPr>
          <p:cNvPr id="50180" name="Rectangle 3"/>
          <p:cNvSpPr>
            <a:spLocks noGrp="1" noChangeArrowheads="1"/>
          </p:cNvSpPr>
          <p:nvPr>
            <p:ph type="body" idx="4294967295"/>
          </p:nvPr>
        </p:nvSpPr>
        <p:spPr>
          <a:xfrm>
            <a:off x="566738" y="1752600"/>
            <a:ext cx="8001000" cy="4556125"/>
          </a:xfrm>
        </p:spPr>
        <p:txBody>
          <a:bodyPr/>
          <a:lstStyle/>
          <a:p>
            <a:pPr eaLnBrk="1" hangingPunct="1"/>
            <a:r>
              <a:rPr lang="zh-CN" b="1" smtClean="0">
                <a:solidFill>
                  <a:srgbClr val="0000FF"/>
                </a:solidFill>
                <a:ea typeface="华文新魏" panose="02010800040101010101" pitchFamily="2" charset="-122"/>
              </a:rPr>
              <a:t>测试分析：如何提高效率？</a:t>
            </a:r>
            <a:endParaRPr lang="zh-CN" b="1" smtClean="0">
              <a:solidFill>
                <a:srgbClr val="0000FF"/>
              </a:solidFill>
              <a:ea typeface="华文新魏" panose="02010800040101010101" pitchFamily="2" charset="-122"/>
            </a:endParaRPr>
          </a:p>
          <a:p>
            <a:pPr eaLnBrk="1" hangingPunct="1"/>
            <a:r>
              <a:rPr lang="zh-CN" b="1" smtClean="0">
                <a:solidFill>
                  <a:srgbClr val="0000FF"/>
                </a:solidFill>
                <a:ea typeface="华文新魏" panose="02010800040101010101" pitchFamily="2" charset="-122"/>
              </a:rPr>
              <a:t>需针对正常数据、边界数据、错误数据，以及系统业务流程等不同的方面，进行测试方法研究，利用规范的测试方法，在测试用例的规模、有效性、缺陷定位能力等方面提高测试的效率</a:t>
            </a:r>
            <a:endParaRPr lang="en-US" b="1" smtClean="0">
              <a:solidFill>
                <a:srgbClr val="0000FF"/>
              </a:solidFill>
              <a:ea typeface="华文新魏" panose="02010800040101010101" pitchFamily="2" charset="-122"/>
            </a:endParaRPr>
          </a:p>
          <a:p>
            <a:pPr eaLnBrk="1" hangingPunct="1"/>
            <a:r>
              <a:rPr lang="zh-CN" b="1" smtClean="0">
                <a:solidFill>
                  <a:srgbClr val="0000FF"/>
                </a:solidFill>
                <a:ea typeface="华文新魏" panose="02010800040101010101" pitchFamily="2" charset="-122"/>
              </a:rPr>
              <a:t>需引入自动化测试，将测试人员从枯燥的测试执行工作中解放出来，让机器自动、准确地完成测试的执行</a:t>
            </a:r>
            <a:endParaRPr lang="zh-CN" b="1" smtClean="0">
              <a:solidFill>
                <a:srgbClr val="0000FF"/>
              </a:solidFill>
              <a:ea typeface="华文新魏" panose="02010800040101010101" pitchFamily="2" charset="-122"/>
            </a:endParaRPr>
          </a:p>
        </p:txBody>
      </p:sp>
    </p:spTree>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fld id="{6EC24405-0ABB-4245-B7CF-A17DD6187DCF}" type="slidenum">
              <a:rPr lang="en-US" altLang="zh-CN" sz="1200"/>
            </a:fld>
            <a:endParaRPr lang="en-US" altLang="zh-CN" sz="1200"/>
          </a:p>
        </p:txBody>
      </p:sp>
      <p:sp>
        <p:nvSpPr>
          <p:cNvPr id="51203" name="Rectangle 2"/>
          <p:cNvSpPr>
            <a:spLocks noGrp="1" noChangeArrowheads="1"/>
          </p:cNvSpPr>
          <p:nvPr>
            <p:ph type="title" idx="4294967295"/>
          </p:nvPr>
        </p:nvSpPr>
        <p:spPr/>
        <p:txBody>
          <a:bodyPr/>
          <a:lstStyle/>
          <a:p>
            <a:pPr eaLnBrk="1" hangingPunct="1"/>
            <a:r>
              <a:rPr lang="en-US" altLang="zh-CN" b="1" smtClean="0">
                <a:latin typeface="黑体" panose="02010609060101010101" pitchFamily="49" charset="-122"/>
                <a:ea typeface="黑体" panose="02010609060101010101" pitchFamily="49" charset="-122"/>
              </a:rPr>
              <a:t>1.5 </a:t>
            </a:r>
            <a:r>
              <a:rPr lang="zh-CN" b="1" smtClean="0">
                <a:latin typeface="黑体" panose="02010609060101010101" pitchFamily="49" charset="-122"/>
                <a:ea typeface="黑体" panose="02010609060101010101" pitchFamily="49" charset="-122"/>
              </a:rPr>
              <a:t>自动化测试</a:t>
            </a:r>
            <a:endParaRPr lang="zh-CN" b="1" smtClean="0">
              <a:latin typeface="黑体" panose="02010609060101010101" pitchFamily="49" charset="-122"/>
              <a:ea typeface="黑体" panose="02010609060101010101" pitchFamily="49" charset="-122"/>
            </a:endParaRPr>
          </a:p>
        </p:txBody>
      </p:sp>
      <p:sp>
        <p:nvSpPr>
          <p:cNvPr id="51204" name="Rectangle 3"/>
          <p:cNvSpPr>
            <a:spLocks noGrp="1" noChangeArrowheads="1"/>
          </p:cNvSpPr>
          <p:nvPr>
            <p:ph type="body" idx="4294967295"/>
          </p:nvPr>
        </p:nvSpPr>
        <p:spPr/>
        <p:txBody>
          <a:bodyPr/>
          <a:lstStyle/>
          <a:p>
            <a:pPr eaLnBrk="1" hangingPunct="1"/>
            <a:r>
              <a:rPr lang="zh-CN" sz="3400" b="1" smtClean="0"/>
              <a:t>定义</a:t>
            </a:r>
            <a:endParaRPr lang="zh-CN" sz="3400" b="1" smtClean="0"/>
          </a:p>
          <a:p>
            <a:pPr lvl="1" eaLnBrk="1" hangingPunct="1"/>
            <a:r>
              <a:rPr lang="zh-CN" sz="3100" b="1" smtClean="0"/>
              <a:t>相对手动测试而存在的，它是通过测试工具、测试脚本</a:t>
            </a:r>
            <a:r>
              <a:rPr lang="en-US" altLang="zh-CN" sz="3100" b="1" smtClean="0"/>
              <a:t>(Test Scripts)</a:t>
            </a:r>
            <a:r>
              <a:rPr lang="zh-CN" sz="3100" b="1" smtClean="0"/>
              <a:t>等手段，按照测试工程师的预定计划对软件产品进行自动的测试，从而验证软件是否满足用户的需求。</a:t>
            </a:r>
            <a:endParaRPr lang="zh-CN" sz="3100" smtClean="0"/>
          </a:p>
        </p:txBody>
      </p:sp>
    </p:spTree>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fld id="{726FD123-7D7E-4B7B-BD05-E396C57CEAEC}" type="slidenum">
              <a:rPr lang="en-US" altLang="zh-CN" sz="1200"/>
            </a:fld>
            <a:endParaRPr lang="en-US" altLang="zh-CN" sz="1200"/>
          </a:p>
        </p:txBody>
      </p:sp>
      <p:sp>
        <p:nvSpPr>
          <p:cNvPr id="52227" name="Rectangle 2"/>
          <p:cNvSpPr>
            <a:spLocks noGrp="1" noChangeArrowheads="1"/>
          </p:cNvSpPr>
          <p:nvPr>
            <p:ph type="title" idx="4294967295"/>
          </p:nvPr>
        </p:nvSpPr>
        <p:spPr/>
        <p:txBody>
          <a:bodyPr/>
          <a:lstStyle/>
          <a:p>
            <a:pPr eaLnBrk="1" hangingPunct="1"/>
            <a:r>
              <a:rPr lang="en-US" altLang="zh-CN" b="1" smtClean="0">
                <a:latin typeface="黑体" panose="02010609060101010101" pitchFamily="49" charset="-122"/>
                <a:ea typeface="黑体" panose="02010609060101010101" pitchFamily="49" charset="-122"/>
              </a:rPr>
              <a:t>1.5 </a:t>
            </a:r>
            <a:r>
              <a:rPr lang="zh-CN" b="1" smtClean="0">
                <a:latin typeface="黑体" panose="02010609060101010101" pitchFamily="49" charset="-122"/>
                <a:ea typeface="黑体" panose="02010609060101010101" pitchFamily="49" charset="-122"/>
              </a:rPr>
              <a:t>自动化测试</a:t>
            </a:r>
            <a:endParaRPr lang="zh-CN" b="1" smtClean="0">
              <a:latin typeface="黑体" panose="02010609060101010101" pitchFamily="49" charset="-122"/>
              <a:ea typeface="黑体" panose="02010609060101010101" pitchFamily="49" charset="-122"/>
            </a:endParaRPr>
          </a:p>
        </p:txBody>
      </p:sp>
      <p:sp>
        <p:nvSpPr>
          <p:cNvPr id="52228" name="Rectangle 3"/>
          <p:cNvSpPr>
            <a:spLocks noGrp="1" noChangeArrowheads="1"/>
          </p:cNvSpPr>
          <p:nvPr>
            <p:ph type="body" idx="4294967295"/>
          </p:nvPr>
        </p:nvSpPr>
        <p:spPr/>
        <p:txBody>
          <a:bodyPr/>
          <a:lstStyle/>
          <a:p>
            <a:pPr eaLnBrk="1" hangingPunct="1"/>
            <a:r>
              <a:rPr lang="zh-CN" sz="3400" b="1" dirty="0" smtClean="0"/>
              <a:t>自动化测试能做什么？</a:t>
            </a:r>
            <a:endParaRPr lang="en-US" altLang="zh-CN" sz="3400" b="1" dirty="0" smtClean="0"/>
          </a:p>
          <a:p>
            <a:pPr marL="0" indent="0" eaLnBrk="1" hangingPunct="1">
              <a:buNone/>
            </a:pPr>
            <a:endParaRPr lang="zh-CN" sz="3100" b="1" dirty="0" smtClean="0"/>
          </a:p>
        </p:txBody>
      </p:sp>
      <p:pic>
        <p:nvPicPr>
          <p:cNvPr id="2" name="数据驱动（音乐）.mp4">
            <a:hlinkClick r:id="" action="ppaction://media"/>
          </p:cNvPr>
          <p:cNvPicPr>
            <a:picLocks noRot="1" noChangeAspect="1"/>
          </p:cNvPicPr>
          <p:nvPr>
            <a:videoFile r:link="rId1"/>
            <p:extLst>
              <p:ext uri="{DAA4B4D4-6D71-4841-9C94-3DE7FCFB9230}">
                <p14:media xmlns:p14="http://schemas.microsoft.com/office/powerpoint/2010/main" r:link="rId2"/>
              </p:ext>
            </p:extLst>
          </p:nvPr>
        </p:nvPicPr>
        <p:blipFill>
          <a:blip r:embed="rId3"/>
          <a:stretch>
            <a:fillRect/>
          </a:stretch>
        </p:blipFill>
        <p:spPr>
          <a:xfrm>
            <a:off x="395536" y="2636912"/>
            <a:ext cx="4128459" cy="3096344"/>
          </a:xfrm>
          <a:prstGeom prst="rect">
            <a:avLst/>
          </a:prstGeom>
        </p:spPr>
      </p:pic>
      <p:pic>
        <p:nvPicPr>
          <p:cNvPr id="3" name="无人值守（音乐）.mp4">
            <a:hlinkClick r:id="" action="ppaction://media"/>
          </p:cNvPr>
          <p:cNvPicPr>
            <a:picLocks noRot="1" noChangeAspect="1"/>
          </p:cNvPicPr>
          <p:nvPr>
            <a:videoFile r:link="rId4"/>
            <p:extLst>
              <p:ext uri="{DAA4B4D4-6D71-4841-9C94-3DE7FCFB9230}">
                <p14:media xmlns:p14="http://schemas.microsoft.com/office/powerpoint/2010/main" r:link="rId5"/>
              </p:ext>
            </p:extLst>
          </p:nvPr>
        </p:nvPicPr>
        <p:blipFill>
          <a:blip r:embed="rId3"/>
          <a:stretch>
            <a:fillRect/>
          </a:stretch>
        </p:blipFill>
        <p:spPr>
          <a:xfrm>
            <a:off x="4932040" y="2636912"/>
            <a:ext cx="4128459" cy="3096344"/>
          </a:xfrm>
          <a:prstGeom prst="rect">
            <a:avLst/>
          </a:prstGeom>
        </p:spPr>
      </p:pic>
    </p:spTree>
  </p:cSld>
  <p:clrMapOvr>
    <a:masterClrMapping/>
  </p:clrMapOvr>
  <p:transition/>
  <p:timing>
    <p:tnLst>
      <p:par>
        <p:cTn id="1" dur="indefinite" restart="never" nodeType="tmRoot">
          <p:childTnLst>
            <p:seq concurrent="1" nextAc="seek">
              <p:cTn id="2" restart="whenNotActive" fill="hold" evtFilter="cancelBubble" nodeType="interactiveSeq">
                <p:stCondLst>
                  <p:cond evt="onClick" delay="0">
                    <p:tgtEl>
                      <p:spTgt spid="2"/>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2"/>
                                        </p:tgtEl>
                                      </p:cBhvr>
                                    </p:cmd>
                                  </p:childTnLst>
                                </p:cTn>
                              </p:par>
                            </p:childTnLst>
                          </p:cTn>
                        </p:par>
                      </p:childTnLst>
                    </p:cTn>
                  </p:par>
                </p:childTnLst>
              </p:cTn>
              <p:nextCondLst>
                <p:cond evt="onClick" delay="0">
                  <p:tgtEl>
                    <p:spTgt spid="2"/>
                  </p:tgtEl>
                </p:cond>
              </p:nextCondLst>
            </p:seq>
            <p:video>
              <p:cMediaNode vol="80000">
                <p:cTn id="7" fill="hold" display="0">
                  <p:stCondLst>
                    <p:cond delay="indefinite"/>
                  </p:stCondLst>
                </p:cTn>
                <p:tgtEl>
                  <p:spTgt spid="2"/>
                </p:tgtEl>
              </p:cMediaNode>
            </p:video>
            <p:seq concurrent="1" nextAc="seek">
              <p:cTn id="8" restart="whenNotActive" fill="hold" evtFilter="cancelBubble" nodeType="interactiveSeq">
                <p:stCondLst>
                  <p:cond evt="onClick" delay="0">
                    <p:tgtEl>
                      <p:spTgt spid="3"/>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3"/>
                                        </p:tgtEl>
                                      </p:cBhvr>
                                    </p:cmd>
                                  </p:childTnLst>
                                </p:cTn>
                              </p:par>
                            </p:childTnLst>
                          </p:cTn>
                        </p:par>
                      </p:childTnLst>
                    </p:cTn>
                  </p:par>
                </p:childTnLst>
              </p:cTn>
              <p:nextCondLst>
                <p:cond evt="onClick" delay="0">
                  <p:tgtEl>
                    <p:spTgt spid="3"/>
                  </p:tgtEl>
                </p:cond>
              </p:nextCondLst>
            </p:seq>
            <p:video>
              <p:cMediaNode vol="80000">
                <p:cTn id="13" fill="hold" display="0">
                  <p:stCondLst>
                    <p:cond delay="indefinite"/>
                  </p:stCondLst>
                </p:cTn>
                <p:tgtEl>
                  <p:spTgt spid="3"/>
                </p:tgtEl>
              </p:cMediaNode>
            </p:video>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fld id="{44435F14-965A-49C0-801B-7771F19F4DAA}" type="slidenum">
              <a:rPr lang="en-US" altLang="zh-CN" sz="1200"/>
            </a:fld>
            <a:endParaRPr lang="en-US" altLang="zh-CN" sz="1200"/>
          </a:p>
        </p:txBody>
      </p:sp>
      <p:sp>
        <p:nvSpPr>
          <p:cNvPr id="53251" name="Rectangle 2"/>
          <p:cNvSpPr>
            <a:spLocks noGrp="1" noChangeArrowheads="1"/>
          </p:cNvSpPr>
          <p:nvPr>
            <p:ph type="title" idx="4294967295"/>
          </p:nvPr>
        </p:nvSpPr>
        <p:spPr/>
        <p:txBody>
          <a:bodyPr/>
          <a:lstStyle/>
          <a:p>
            <a:pPr eaLnBrk="1" hangingPunct="1"/>
            <a:r>
              <a:rPr lang="en-US" altLang="zh-CN" b="1" smtClean="0">
                <a:latin typeface="黑体" panose="02010609060101010101" pitchFamily="49" charset="-122"/>
                <a:ea typeface="黑体" panose="02010609060101010101" pitchFamily="49" charset="-122"/>
              </a:rPr>
              <a:t>1.5 </a:t>
            </a:r>
            <a:r>
              <a:rPr lang="zh-CN" b="1" smtClean="0">
                <a:latin typeface="黑体" panose="02010609060101010101" pitchFamily="49" charset="-122"/>
                <a:ea typeface="黑体" panose="02010609060101010101" pitchFamily="49" charset="-122"/>
              </a:rPr>
              <a:t>自动化测试</a:t>
            </a:r>
            <a:endParaRPr lang="zh-CN" b="1" smtClean="0">
              <a:latin typeface="黑体" panose="02010609060101010101" pitchFamily="49" charset="-122"/>
              <a:ea typeface="黑体" panose="02010609060101010101" pitchFamily="49" charset="-122"/>
            </a:endParaRPr>
          </a:p>
        </p:txBody>
      </p:sp>
      <p:sp>
        <p:nvSpPr>
          <p:cNvPr id="53252" name="Rectangle 3"/>
          <p:cNvSpPr>
            <a:spLocks noGrp="1" noChangeArrowheads="1"/>
          </p:cNvSpPr>
          <p:nvPr>
            <p:ph type="body" idx="4294967295"/>
          </p:nvPr>
        </p:nvSpPr>
        <p:spPr/>
        <p:txBody>
          <a:bodyPr/>
          <a:lstStyle/>
          <a:p>
            <a:pPr eaLnBrk="1" hangingPunct="1"/>
            <a:r>
              <a:rPr lang="zh-CN" sz="3400" b="1" dirty="0" smtClean="0"/>
              <a:t>自动化测试技术</a:t>
            </a:r>
            <a:endParaRPr lang="en-US" sz="3400" b="1" dirty="0" smtClean="0"/>
          </a:p>
          <a:p>
            <a:pPr lvl="1" eaLnBrk="1" hangingPunct="1"/>
            <a:r>
              <a:rPr lang="zh-CN" sz="3100" b="1" dirty="0" smtClean="0"/>
              <a:t>录制</a:t>
            </a:r>
            <a:r>
              <a:rPr lang="en-US" altLang="zh-CN" sz="3100" b="1" dirty="0" smtClean="0"/>
              <a:t>/</a:t>
            </a:r>
            <a:r>
              <a:rPr lang="zh-CN" sz="3100" b="1" dirty="0" smtClean="0"/>
              <a:t>回放技术</a:t>
            </a:r>
            <a:endParaRPr lang="en-US" sz="3100" b="1" dirty="0" smtClean="0"/>
          </a:p>
          <a:p>
            <a:pPr lvl="1" eaLnBrk="1" hangingPunct="1"/>
            <a:r>
              <a:rPr lang="zh-CN" sz="3100" b="1" dirty="0" smtClean="0"/>
              <a:t>脚本技术</a:t>
            </a:r>
            <a:endParaRPr lang="en-US" sz="3100" b="1" dirty="0" smtClean="0"/>
          </a:p>
          <a:p>
            <a:pPr lvl="2" eaLnBrk="1" hangingPunct="1"/>
            <a:r>
              <a:rPr lang="zh-CN" sz="2800" b="1" dirty="0" smtClean="0"/>
              <a:t>线性脚本</a:t>
            </a:r>
            <a:endParaRPr lang="en-US" sz="2800" b="1" dirty="0" smtClean="0"/>
          </a:p>
          <a:p>
            <a:pPr lvl="2" eaLnBrk="1" hangingPunct="1"/>
            <a:r>
              <a:rPr lang="zh-CN" sz="2800" b="1" dirty="0" smtClean="0"/>
              <a:t>结构化脚本</a:t>
            </a:r>
            <a:endParaRPr lang="en-US" sz="2800" b="1" dirty="0" smtClean="0"/>
          </a:p>
          <a:p>
            <a:pPr lvl="2" eaLnBrk="1" hangingPunct="1"/>
            <a:r>
              <a:rPr lang="zh-CN" sz="2800" b="1" dirty="0" smtClean="0"/>
              <a:t>共享脚本</a:t>
            </a:r>
            <a:endParaRPr lang="en-US" sz="2800" b="1" dirty="0" smtClean="0"/>
          </a:p>
          <a:p>
            <a:pPr lvl="2" eaLnBrk="1" hangingPunct="1"/>
            <a:r>
              <a:rPr lang="zh-CN" sz="2800" b="1" dirty="0" smtClean="0"/>
              <a:t>数据驱动脚本</a:t>
            </a:r>
            <a:endParaRPr lang="en-US" sz="2800" b="1" dirty="0" smtClean="0"/>
          </a:p>
          <a:p>
            <a:pPr lvl="2" eaLnBrk="1" hangingPunct="1"/>
            <a:r>
              <a:rPr lang="zh-CN" sz="2800" b="1" dirty="0" smtClean="0"/>
              <a:t>关键字驱动脚本</a:t>
            </a:r>
            <a:endParaRPr lang="zh-CN" sz="2800" b="1" dirty="0" smtClean="0"/>
          </a:p>
        </p:txBody>
      </p:sp>
    </p:spTree>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fld id="{C1538537-197B-45EC-AAAD-8DD44EAF53E5}" type="slidenum">
              <a:rPr lang="en-US" altLang="zh-CN" sz="1200"/>
            </a:fld>
            <a:endParaRPr lang="en-US" altLang="zh-CN" sz="1200"/>
          </a:p>
        </p:txBody>
      </p:sp>
      <p:sp>
        <p:nvSpPr>
          <p:cNvPr id="54275" name="Rectangle 2"/>
          <p:cNvSpPr>
            <a:spLocks noGrp="1" noChangeArrowheads="1"/>
          </p:cNvSpPr>
          <p:nvPr>
            <p:ph type="title" idx="4294967295"/>
          </p:nvPr>
        </p:nvSpPr>
        <p:spPr/>
        <p:txBody>
          <a:bodyPr/>
          <a:lstStyle/>
          <a:p>
            <a:pPr eaLnBrk="1" hangingPunct="1"/>
            <a:r>
              <a:rPr lang="en-US" altLang="zh-CN" b="1" smtClean="0">
                <a:latin typeface="黑体" panose="02010609060101010101" pitchFamily="49" charset="-122"/>
                <a:ea typeface="黑体" panose="02010609060101010101" pitchFamily="49" charset="-122"/>
              </a:rPr>
              <a:t>1.5 </a:t>
            </a:r>
            <a:r>
              <a:rPr lang="zh-CN" b="1" smtClean="0">
                <a:latin typeface="黑体" panose="02010609060101010101" pitchFamily="49" charset="-122"/>
                <a:ea typeface="黑体" panose="02010609060101010101" pitchFamily="49" charset="-122"/>
              </a:rPr>
              <a:t>自动化测试</a:t>
            </a:r>
            <a:endParaRPr lang="zh-CN" b="1" smtClean="0">
              <a:latin typeface="黑体" panose="02010609060101010101" pitchFamily="49" charset="-122"/>
              <a:ea typeface="黑体" panose="02010609060101010101" pitchFamily="49" charset="-122"/>
            </a:endParaRPr>
          </a:p>
        </p:txBody>
      </p:sp>
      <p:sp>
        <p:nvSpPr>
          <p:cNvPr id="54276" name="Rectangle 3"/>
          <p:cNvSpPr>
            <a:spLocks noGrp="1" noChangeArrowheads="1"/>
          </p:cNvSpPr>
          <p:nvPr>
            <p:ph type="body" idx="4294967295"/>
          </p:nvPr>
        </p:nvSpPr>
        <p:spPr/>
        <p:txBody>
          <a:bodyPr/>
          <a:lstStyle/>
          <a:p>
            <a:pPr eaLnBrk="1" hangingPunct="1"/>
            <a:r>
              <a:rPr lang="zh-CN" sz="3800" b="1" smtClean="0">
                <a:solidFill>
                  <a:srgbClr val="0000FF"/>
                </a:solidFill>
                <a:ea typeface="华文新魏" panose="02010800040101010101" pitchFamily="2" charset="-122"/>
              </a:rPr>
              <a:t>捉虫实践四：如何消灭所有虫子？</a:t>
            </a:r>
            <a:endParaRPr lang="zh-CN" sz="3800" b="1" smtClean="0">
              <a:solidFill>
                <a:srgbClr val="0000FF"/>
              </a:solidFill>
              <a:ea typeface="华文新魏" panose="02010800040101010101" pitchFamily="2" charset="-122"/>
            </a:endParaRPr>
          </a:p>
          <a:p>
            <a:pPr lvl="1" eaLnBrk="1" hangingPunct="1"/>
            <a:r>
              <a:rPr lang="zh-CN" sz="3400" b="1" smtClean="0">
                <a:solidFill>
                  <a:srgbClr val="0000FF"/>
                </a:solidFill>
                <a:ea typeface="华文新魏" panose="02010800040101010101" pitchFamily="2" charset="-122"/>
              </a:rPr>
              <a:t>功能描述</a:t>
            </a:r>
            <a:endParaRPr lang="zh-CN" sz="3400" b="1" smtClean="0">
              <a:solidFill>
                <a:srgbClr val="0000FF"/>
              </a:solidFill>
              <a:ea typeface="华文新魏" panose="02010800040101010101" pitchFamily="2" charset="-122"/>
            </a:endParaRPr>
          </a:p>
          <a:p>
            <a:pPr lvl="1" eaLnBrk="1" hangingPunct="1"/>
            <a:r>
              <a:rPr lang="zh-CN" sz="3400" b="1" smtClean="0">
                <a:solidFill>
                  <a:srgbClr val="0000FF"/>
                </a:solidFill>
                <a:ea typeface="华文新魏" panose="02010800040101010101" pitchFamily="2" charset="-122"/>
              </a:rPr>
              <a:t>开始测试</a:t>
            </a:r>
            <a:endParaRPr lang="zh-CN" sz="3400" b="1" smtClean="0">
              <a:solidFill>
                <a:srgbClr val="0000FF"/>
              </a:solidFill>
              <a:ea typeface="华文新魏" panose="02010800040101010101" pitchFamily="2" charset="-122"/>
            </a:endParaRPr>
          </a:p>
          <a:p>
            <a:pPr lvl="1" eaLnBrk="1" hangingPunct="1"/>
            <a:r>
              <a:rPr lang="zh-CN" sz="3400" b="1" smtClean="0">
                <a:solidFill>
                  <a:srgbClr val="0000FF"/>
                </a:solidFill>
                <a:ea typeface="华文新魏" panose="02010800040101010101" pitchFamily="2" charset="-122"/>
              </a:rPr>
              <a:t>测试分析</a:t>
            </a:r>
            <a:endParaRPr lang="zh-CN" sz="3400" b="1" smtClean="0">
              <a:solidFill>
                <a:srgbClr val="0000FF"/>
              </a:solidFill>
              <a:ea typeface="华文新魏" panose="02010800040101010101" pitchFamily="2" charset="-122"/>
            </a:endParaRPr>
          </a:p>
          <a:p>
            <a:pPr algn="just" eaLnBrk="1" hangingPunct="1"/>
            <a:endParaRPr lang="en-US" altLang="zh-CN" sz="3500" b="1" smtClean="0"/>
          </a:p>
        </p:txBody>
      </p:sp>
    </p:spTree>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fld id="{4031267A-9236-41F8-8E13-E1F90DC4A723}" type="slidenum">
              <a:rPr lang="en-US" altLang="zh-CN" sz="1200"/>
            </a:fld>
            <a:endParaRPr lang="en-US" altLang="zh-CN" sz="1200"/>
          </a:p>
        </p:txBody>
      </p:sp>
      <p:sp>
        <p:nvSpPr>
          <p:cNvPr id="55299" name="Rectangle 2"/>
          <p:cNvSpPr>
            <a:spLocks noGrp="1" noChangeArrowheads="1"/>
          </p:cNvSpPr>
          <p:nvPr>
            <p:ph type="title" idx="4294967295"/>
          </p:nvPr>
        </p:nvSpPr>
        <p:spPr/>
        <p:txBody>
          <a:bodyPr/>
          <a:lstStyle/>
          <a:p>
            <a:pPr eaLnBrk="1" hangingPunct="1"/>
            <a:r>
              <a:rPr lang="en-US" altLang="zh-CN" b="1" smtClean="0">
                <a:latin typeface="黑体" panose="02010609060101010101" pitchFamily="49" charset="-122"/>
                <a:ea typeface="黑体" panose="02010609060101010101" pitchFamily="49" charset="-122"/>
              </a:rPr>
              <a:t>1.5 </a:t>
            </a:r>
            <a:r>
              <a:rPr lang="zh-CN" b="1" smtClean="0">
                <a:latin typeface="黑体" panose="02010609060101010101" pitchFamily="49" charset="-122"/>
                <a:ea typeface="黑体" panose="02010609060101010101" pitchFamily="49" charset="-122"/>
              </a:rPr>
              <a:t>自动化测试</a:t>
            </a:r>
            <a:endParaRPr lang="zh-CN" b="1" smtClean="0">
              <a:latin typeface="黑体" panose="02010609060101010101" pitchFamily="49" charset="-122"/>
              <a:ea typeface="黑体" panose="02010609060101010101" pitchFamily="49" charset="-122"/>
            </a:endParaRPr>
          </a:p>
        </p:txBody>
      </p:sp>
      <p:sp>
        <p:nvSpPr>
          <p:cNvPr id="55300" name="Rectangle 3"/>
          <p:cNvSpPr>
            <a:spLocks noGrp="1" noChangeArrowheads="1"/>
          </p:cNvSpPr>
          <p:nvPr>
            <p:ph type="body" idx="4294967295"/>
          </p:nvPr>
        </p:nvSpPr>
        <p:spPr/>
        <p:txBody>
          <a:bodyPr/>
          <a:lstStyle/>
          <a:p>
            <a:pPr eaLnBrk="1" hangingPunct="1"/>
            <a:r>
              <a:rPr lang="zh-CN" sz="3400" b="1" smtClean="0">
                <a:solidFill>
                  <a:srgbClr val="0000FF"/>
                </a:solidFill>
                <a:ea typeface="华文新魏" panose="02010800040101010101" pitchFamily="2" charset="-122"/>
              </a:rPr>
              <a:t>功能描述</a:t>
            </a:r>
            <a:endParaRPr lang="zh-CN" sz="3400" b="1" smtClean="0"/>
          </a:p>
        </p:txBody>
      </p:sp>
      <p:pic>
        <p:nvPicPr>
          <p:cNvPr id="55302" name="Picture 5"/>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971550" y="2492375"/>
            <a:ext cx="7056438" cy="3529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灯片编号占位符 6"/>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fld id="{5E5F21DF-CE4A-488D-942A-61E9C718109E}" type="slidenum">
              <a:rPr lang="en-US" altLang="zh-CN" sz="1200"/>
            </a:fld>
            <a:endParaRPr lang="en-US" altLang="zh-CN" sz="1200"/>
          </a:p>
        </p:txBody>
      </p:sp>
      <p:sp>
        <p:nvSpPr>
          <p:cNvPr id="56323" name="Rectangle 2"/>
          <p:cNvSpPr>
            <a:spLocks noGrp="1" noChangeArrowheads="1"/>
          </p:cNvSpPr>
          <p:nvPr>
            <p:ph type="title" idx="4294967295"/>
          </p:nvPr>
        </p:nvSpPr>
        <p:spPr/>
        <p:txBody>
          <a:bodyPr/>
          <a:lstStyle/>
          <a:p>
            <a:pPr eaLnBrk="1" hangingPunct="1"/>
            <a:r>
              <a:rPr lang="en-US" altLang="zh-CN" b="1" smtClean="0">
                <a:latin typeface="黑体" panose="02010609060101010101" pitchFamily="49" charset="-122"/>
                <a:ea typeface="黑体" panose="02010609060101010101" pitchFamily="49" charset="-122"/>
              </a:rPr>
              <a:t>1.5 </a:t>
            </a:r>
            <a:r>
              <a:rPr lang="zh-CN" b="1" smtClean="0">
                <a:latin typeface="黑体" panose="02010609060101010101" pitchFamily="49" charset="-122"/>
                <a:ea typeface="黑体" panose="02010609060101010101" pitchFamily="49" charset="-122"/>
              </a:rPr>
              <a:t>自动化测试</a:t>
            </a:r>
            <a:endParaRPr lang="zh-CN" b="1" smtClean="0">
              <a:latin typeface="黑体" panose="02010609060101010101" pitchFamily="49" charset="-122"/>
              <a:ea typeface="黑体" panose="02010609060101010101" pitchFamily="49" charset="-122"/>
            </a:endParaRPr>
          </a:p>
        </p:txBody>
      </p:sp>
      <p:sp>
        <p:nvSpPr>
          <p:cNvPr id="56324" name="Rectangle 3"/>
          <p:cNvSpPr>
            <a:spLocks noGrp="1" noChangeArrowheads="1"/>
          </p:cNvSpPr>
          <p:nvPr>
            <p:ph type="body" sz="half" idx="4294967295"/>
          </p:nvPr>
        </p:nvSpPr>
        <p:spPr>
          <a:xfrm>
            <a:off x="566738" y="1752600"/>
            <a:ext cx="7720012" cy="4267200"/>
          </a:xfrm>
        </p:spPr>
        <p:txBody>
          <a:bodyPr/>
          <a:lstStyle/>
          <a:p>
            <a:pPr eaLnBrk="1" hangingPunct="1"/>
            <a:r>
              <a:rPr lang="zh-CN" sz="3400" b="1" smtClean="0">
                <a:solidFill>
                  <a:srgbClr val="0000FF"/>
                </a:solidFill>
                <a:ea typeface="华文新魏" panose="02010800040101010101" pitchFamily="2" charset="-122"/>
              </a:rPr>
              <a:t>开始测试</a:t>
            </a:r>
            <a:endParaRPr lang="zh-CN" sz="3400" b="1" smtClean="0">
              <a:solidFill>
                <a:srgbClr val="0000FF"/>
              </a:solidFill>
              <a:ea typeface="华文新魏" panose="02010800040101010101" pitchFamily="2" charset="-122"/>
            </a:endParaRPr>
          </a:p>
        </p:txBody>
      </p:sp>
      <p:pic>
        <p:nvPicPr>
          <p:cNvPr id="56326" name="Picture 7"/>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00063" y="714375"/>
            <a:ext cx="8286750" cy="579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fld id="{69FC42F1-1154-428B-9B35-69250BB21856}" type="slidenum">
              <a:rPr lang="en-US" altLang="zh-CN" sz="1200"/>
            </a:fld>
            <a:endParaRPr lang="en-US" altLang="zh-CN" sz="1200"/>
          </a:p>
        </p:txBody>
      </p:sp>
      <p:sp>
        <p:nvSpPr>
          <p:cNvPr id="57347" name="Rectangle 2"/>
          <p:cNvSpPr>
            <a:spLocks noGrp="1" noChangeArrowheads="1"/>
          </p:cNvSpPr>
          <p:nvPr>
            <p:ph type="title" idx="4294967295"/>
          </p:nvPr>
        </p:nvSpPr>
        <p:spPr/>
        <p:txBody>
          <a:bodyPr/>
          <a:lstStyle/>
          <a:p>
            <a:pPr eaLnBrk="1" hangingPunct="1"/>
            <a:r>
              <a:rPr lang="en-US" altLang="zh-CN" b="1" smtClean="0">
                <a:latin typeface="黑体" panose="02010609060101010101" pitchFamily="49" charset="-122"/>
                <a:ea typeface="黑体" panose="02010609060101010101" pitchFamily="49" charset="-122"/>
              </a:rPr>
              <a:t>1.5 </a:t>
            </a:r>
            <a:r>
              <a:rPr lang="zh-CN" b="1" smtClean="0">
                <a:latin typeface="黑体" panose="02010609060101010101" pitchFamily="49" charset="-122"/>
                <a:ea typeface="黑体" panose="02010609060101010101" pitchFamily="49" charset="-122"/>
              </a:rPr>
              <a:t>自动化测试</a:t>
            </a:r>
            <a:endParaRPr lang="zh-CN" b="1" smtClean="0">
              <a:latin typeface="黑体" panose="02010609060101010101" pitchFamily="49" charset="-122"/>
              <a:ea typeface="黑体" panose="02010609060101010101" pitchFamily="49" charset="-122"/>
            </a:endParaRPr>
          </a:p>
        </p:txBody>
      </p:sp>
      <p:sp>
        <p:nvSpPr>
          <p:cNvPr id="57348" name="Rectangle 3"/>
          <p:cNvSpPr>
            <a:spLocks noGrp="1" noChangeArrowheads="1"/>
          </p:cNvSpPr>
          <p:nvPr>
            <p:ph type="body" idx="4294967295"/>
          </p:nvPr>
        </p:nvSpPr>
        <p:spPr/>
        <p:txBody>
          <a:bodyPr/>
          <a:lstStyle/>
          <a:p>
            <a:pPr eaLnBrk="1" hangingPunct="1"/>
            <a:r>
              <a:rPr lang="zh-CN" sz="3400" b="1" smtClean="0">
                <a:solidFill>
                  <a:srgbClr val="0000FF"/>
                </a:solidFill>
                <a:ea typeface="华文新魏" panose="02010800040101010101" pitchFamily="2" charset="-122"/>
              </a:rPr>
              <a:t>测试需求</a:t>
            </a:r>
            <a:endParaRPr lang="en-US" sz="3400" b="1" smtClean="0">
              <a:solidFill>
                <a:srgbClr val="0000FF"/>
              </a:solidFill>
              <a:ea typeface="华文新魏" panose="02010800040101010101" pitchFamily="2" charset="-122"/>
            </a:endParaRPr>
          </a:p>
          <a:p>
            <a:pPr eaLnBrk="1" hangingPunct="1"/>
            <a:r>
              <a:rPr lang="zh-CN" sz="3400" b="1" smtClean="0">
                <a:solidFill>
                  <a:srgbClr val="0000FF"/>
                </a:solidFill>
                <a:ea typeface="华文新魏" panose="02010800040101010101" pitchFamily="2" charset="-122"/>
              </a:rPr>
              <a:t>核心函数，</a:t>
            </a:r>
            <a:r>
              <a:rPr lang="en-US" altLang="zh-CN" sz="3400" b="1" smtClean="0">
                <a:solidFill>
                  <a:srgbClr val="0000FF"/>
                </a:solidFill>
                <a:ea typeface="华文新魏" panose="02010800040101010101" pitchFamily="2" charset="-122"/>
              </a:rPr>
              <a:t>CNEXTDAYDlg</a:t>
            </a:r>
            <a:r>
              <a:rPr lang="zh-CN" sz="3400" b="1" smtClean="0">
                <a:solidFill>
                  <a:srgbClr val="0000FF"/>
                </a:solidFill>
                <a:ea typeface="华文新魏" panose="02010800040101010101" pitchFamily="2" charset="-122"/>
              </a:rPr>
              <a:t>类的</a:t>
            </a:r>
            <a:r>
              <a:rPr lang="en-US" altLang="zh-CN" sz="3400" b="1" smtClean="0">
                <a:solidFill>
                  <a:srgbClr val="0000FF"/>
                </a:solidFill>
                <a:ea typeface="华文新魏" panose="02010800040101010101" pitchFamily="2" charset="-122"/>
              </a:rPr>
              <a:t>AddOneDay</a:t>
            </a:r>
            <a:r>
              <a:rPr lang="zh-CN" sz="3400" b="1" smtClean="0">
                <a:solidFill>
                  <a:srgbClr val="0000FF"/>
                </a:solidFill>
                <a:ea typeface="华文新魏" panose="02010800040101010101" pitchFamily="2" charset="-122"/>
              </a:rPr>
              <a:t>方法的自动化单元测试</a:t>
            </a:r>
            <a:endParaRPr lang="zh-CN" sz="3400" b="1" smtClean="0">
              <a:solidFill>
                <a:srgbClr val="0000FF"/>
              </a:solidFill>
              <a:ea typeface="华文新魏" panose="02010800040101010101" pitchFamily="2" charset="-122"/>
            </a:endParaRPr>
          </a:p>
          <a:p>
            <a:pPr lvl="1"/>
            <a:r>
              <a:rPr lang="zh-CN" sz="2800" b="1" smtClean="0">
                <a:solidFill>
                  <a:srgbClr val="0000FF"/>
                </a:solidFill>
                <a:ea typeface="华文新魏" panose="02010800040101010101" pitchFamily="2" charset="-122"/>
              </a:rPr>
              <a:t>自动读取每个测试用例的输入和预期输出；</a:t>
            </a:r>
            <a:endParaRPr lang="en-US" sz="2800" b="1" smtClean="0">
              <a:solidFill>
                <a:srgbClr val="0000FF"/>
              </a:solidFill>
              <a:ea typeface="华文新魏" panose="02010800040101010101" pitchFamily="2" charset="-122"/>
            </a:endParaRPr>
          </a:p>
          <a:p>
            <a:pPr lvl="1"/>
            <a:r>
              <a:rPr lang="zh-CN" sz="2800" b="1" smtClean="0">
                <a:solidFill>
                  <a:srgbClr val="0000FF"/>
                </a:solidFill>
                <a:ea typeface="华文新魏" panose="02010800040101010101" pitchFamily="2" charset="-122"/>
              </a:rPr>
              <a:t>自动执行测试用例；</a:t>
            </a:r>
            <a:endParaRPr lang="zh-CN" sz="2800" b="1" smtClean="0">
              <a:solidFill>
                <a:srgbClr val="0000FF"/>
              </a:solidFill>
              <a:ea typeface="华文新魏" panose="02010800040101010101" pitchFamily="2" charset="-122"/>
            </a:endParaRPr>
          </a:p>
          <a:p>
            <a:pPr lvl="1"/>
            <a:r>
              <a:rPr lang="zh-CN" sz="2800" b="1" smtClean="0">
                <a:solidFill>
                  <a:srgbClr val="0000FF"/>
                </a:solidFill>
                <a:ea typeface="华文新魏" panose="02010800040101010101" pitchFamily="2" charset="-122"/>
              </a:rPr>
              <a:t>自动校验测试用例执行结果；</a:t>
            </a:r>
            <a:endParaRPr lang="zh-CN" sz="2800" b="1" smtClean="0">
              <a:solidFill>
                <a:srgbClr val="0000FF"/>
              </a:solidFill>
              <a:ea typeface="华文新魏" panose="02010800040101010101" pitchFamily="2" charset="-122"/>
            </a:endParaRPr>
          </a:p>
          <a:p>
            <a:pPr lvl="1"/>
            <a:r>
              <a:rPr lang="zh-CN" sz="2800" b="1" smtClean="0">
                <a:solidFill>
                  <a:srgbClr val="0000FF"/>
                </a:solidFill>
                <a:ea typeface="华文新魏" panose="02010800040101010101" pitchFamily="2" charset="-122"/>
              </a:rPr>
              <a:t>自动控制测试过程；</a:t>
            </a:r>
            <a:endParaRPr lang="zh-CN" sz="2800" b="1" smtClean="0">
              <a:solidFill>
                <a:srgbClr val="0000FF"/>
              </a:solidFill>
              <a:ea typeface="华文新魏" panose="02010800040101010101" pitchFamily="2" charset="-122"/>
            </a:endParaRPr>
          </a:p>
          <a:p>
            <a:pPr lvl="1"/>
            <a:r>
              <a:rPr lang="zh-CN" sz="2800" b="1" smtClean="0">
                <a:solidFill>
                  <a:srgbClr val="0000FF"/>
                </a:solidFill>
                <a:ea typeface="华文新魏" panose="02010800040101010101" pitchFamily="2" charset="-122"/>
              </a:rPr>
              <a:t>自动生成测试报告。</a:t>
            </a:r>
            <a:endParaRPr lang="zh-CN" sz="2800" b="1" smtClean="0">
              <a:solidFill>
                <a:srgbClr val="0000FF"/>
              </a:solidFill>
              <a:ea typeface="华文新魏" panose="02010800040101010101" pitchFamily="2" charset="-122"/>
            </a:endParaRP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fld id="{C691A649-2F9F-486C-A377-889903722B36}" type="slidenum">
              <a:rPr lang="en-US" altLang="zh-CN" sz="1200"/>
            </a:fld>
            <a:endParaRPr lang="en-US" altLang="zh-CN" sz="1200"/>
          </a:p>
        </p:txBody>
      </p:sp>
      <p:sp>
        <p:nvSpPr>
          <p:cNvPr id="8195" name="Rectangle 2"/>
          <p:cNvSpPr>
            <a:spLocks noGrp="1" noChangeArrowheads="1"/>
          </p:cNvSpPr>
          <p:nvPr>
            <p:ph type="title" idx="4294967295"/>
          </p:nvPr>
        </p:nvSpPr>
        <p:spPr/>
        <p:txBody>
          <a:bodyPr/>
          <a:lstStyle/>
          <a:p>
            <a:pPr eaLnBrk="1" hangingPunct="1"/>
            <a:r>
              <a:rPr lang="en-US" altLang="zh-CN" b="1" smtClean="0">
                <a:latin typeface="黑体" panose="02010609060101010101" pitchFamily="49" charset="-122"/>
                <a:ea typeface="黑体" panose="02010609060101010101" pitchFamily="49" charset="-122"/>
              </a:rPr>
              <a:t>1.2 </a:t>
            </a:r>
            <a:r>
              <a:rPr lang="zh-CN" b="1" smtClean="0">
                <a:latin typeface="黑体" panose="02010609060101010101" pitchFamily="49" charset="-122"/>
                <a:ea typeface="黑体" panose="02010609060101010101" pitchFamily="49" charset="-122"/>
              </a:rPr>
              <a:t>软件测试的概念</a:t>
            </a:r>
            <a:endParaRPr lang="zh-CN" b="1" smtClean="0">
              <a:latin typeface="黑体" panose="02010609060101010101" pitchFamily="49" charset="-122"/>
              <a:ea typeface="黑体" panose="02010609060101010101" pitchFamily="49" charset="-122"/>
            </a:endParaRPr>
          </a:p>
        </p:txBody>
      </p:sp>
      <p:sp>
        <p:nvSpPr>
          <p:cNvPr id="8196" name="Rectangle 3"/>
          <p:cNvSpPr>
            <a:spLocks noGrp="1" noChangeArrowheads="1"/>
          </p:cNvSpPr>
          <p:nvPr>
            <p:ph type="body" idx="4294967295"/>
          </p:nvPr>
        </p:nvSpPr>
        <p:spPr/>
        <p:txBody>
          <a:bodyPr/>
          <a:lstStyle/>
          <a:p>
            <a:pPr algn="just" eaLnBrk="1" hangingPunct="1"/>
            <a:r>
              <a:rPr lang="zh-CN" sz="3400" b="1" smtClean="0"/>
              <a:t>软件的特点</a:t>
            </a:r>
            <a:endParaRPr lang="zh-CN" sz="3400" b="1" smtClean="0"/>
          </a:p>
          <a:p>
            <a:pPr lvl="1" algn="just" eaLnBrk="1" hangingPunct="1"/>
            <a:r>
              <a:rPr lang="zh-CN" sz="3100" b="1" smtClean="0"/>
              <a:t>软件必须依托具体的硬件设备而运行，硬件的改变很可能导致软件不可用</a:t>
            </a:r>
            <a:endParaRPr lang="zh-CN" sz="3100" b="1" smtClean="0"/>
          </a:p>
          <a:p>
            <a:pPr lvl="1" algn="just" eaLnBrk="1" hangingPunct="1"/>
            <a:r>
              <a:rPr lang="zh-CN" sz="3100" b="1" smtClean="0"/>
              <a:t>软件严重依靠人的智力劳动，因此，常具有较大的随意性 </a:t>
            </a:r>
            <a:endParaRPr lang="zh-CN" sz="3100" b="1" smtClean="0"/>
          </a:p>
          <a:p>
            <a:pPr lvl="1" algn="just" eaLnBrk="1" hangingPunct="1"/>
            <a:r>
              <a:rPr lang="zh-CN" sz="3100" b="1" smtClean="0"/>
              <a:t>软件不会磨损，但会随硬件设备及用户需求的不断变化而不断需要进行升级，甚至也可能被淘汰 </a:t>
            </a:r>
            <a:endParaRPr lang="zh-CN" sz="3100" b="1" smtClean="0"/>
          </a:p>
        </p:txBody>
      </p:sp>
    </p:spTree>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fld id="{557A577B-68A6-4893-81EB-3478D4F491AA}" type="slidenum">
              <a:rPr lang="en-US" altLang="zh-CN" sz="1200"/>
            </a:fld>
            <a:endParaRPr lang="en-US" altLang="zh-CN" sz="1200"/>
          </a:p>
        </p:txBody>
      </p:sp>
      <p:sp>
        <p:nvSpPr>
          <p:cNvPr id="58371" name="Rectangle 2"/>
          <p:cNvSpPr>
            <a:spLocks noGrp="1" noChangeArrowheads="1"/>
          </p:cNvSpPr>
          <p:nvPr>
            <p:ph type="title" idx="4294967295"/>
          </p:nvPr>
        </p:nvSpPr>
        <p:spPr/>
        <p:txBody>
          <a:bodyPr/>
          <a:lstStyle/>
          <a:p>
            <a:pPr eaLnBrk="1" hangingPunct="1"/>
            <a:r>
              <a:rPr lang="en-US" altLang="zh-CN" b="1" smtClean="0">
                <a:latin typeface="黑体" panose="02010609060101010101" pitchFamily="49" charset="-122"/>
                <a:ea typeface="黑体" panose="02010609060101010101" pitchFamily="49" charset="-122"/>
              </a:rPr>
              <a:t>1.5 </a:t>
            </a:r>
            <a:r>
              <a:rPr lang="zh-CN" b="1" smtClean="0">
                <a:latin typeface="黑体" panose="02010609060101010101" pitchFamily="49" charset="-122"/>
                <a:ea typeface="黑体" panose="02010609060101010101" pitchFamily="49" charset="-122"/>
              </a:rPr>
              <a:t>自动化测试</a:t>
            </a:r>
            <a:endParaRPr lang="zh-CN" b="1" smtClean="0">
              <a:latin typeface="黑体" panose="02010609060101010101" pitchFamily="49" charset="-122"/>
              <a:ea typeface="黑体" panose="02010609060101010101" pitchFamily="49" charset="-122"/>
            </a:endParaRPr>
          </a:p>
        </p:txBody>
      </p:sp>
      <p:sp>
        <p:nvSpPr>
          <p:cNvPr id="58372" name="Rectangle 3"/>
          <p:cNvSpPr>
            <a:spLocks noGrp="1" noChangeArrowheads="1"/>
          </p:cNvSpPr>
          <p:nvPr>
            <p:ph type="body" idx="4294967295"/>
          </p:nvPr>
        </p:nvSpPr>
        <p:spPr/>
        <p:txBody>
          <a:bodyPr/>
          <a:lstStyle/>
          <a:p>
            <a:pPr eaLnBrk="1" hangingPunct="1"/>
            <a:r>
              <a:rPr lang="zh-CN" sz="3400" b="1" smtClean="0">
                <a:solidFill>
                  <a:srgbClr val="0000FF"/>
                </a:solidFill>
                <a:ea typeface="华文新魏" panose="02010800040101010101" pitchFamily="2" charset="-122"/>
              </a:rPr>
              <a:t>测试脚本</a:t>
            </a:r>
            <a:endParaRPr lang="en-US" sz="3400" b="1" smtClean="0">
              <a:solidFill>
                <a:srgbClr val="0000FF"/>
              </a:solidFill>
              <a:ea typeface="华文新魏" panose="02010800040101010101" pitchFamily="2" charset="-122"/>
            </a:endParaRPr>
          </a:p>
          <a:p>
            <a:pPr eaLnBrk="1" hangingPunct="1"/>
            <a:r>
              <a:rPr lang="en-US" altLang="zh-CN" sz="3400" b="1" smtClean="0">
                <a:solidFill>
                  <a:srgbClr val="0000FF"/>
                </a:solidFill>
                <a:ea typeface="华文新魏" panose="02010800040101010101" pitchFamily="2" charset="-122"/>
              </a:rPr>
              <a:t>1</a:t>
            </a:r>
            <a:r>
              <a:rPr lang="zh-CN" sz="3400" b="1" smtClean="0">
                <a:solidFill>
                  <a:srgbClr val="0000FF"/>
                </a:solidFill>
                <a:ea typeface="华文新魏" panose="02010800040101010101" pitchFamily="2" charset="-122"/>
              </a:rPr>
              <a:t>、测试</a:t>
            </a:r>
            <a:r>
              <a:rPr lang="en-US" altLang="zh-CN" sz="3400" b="1" smtClean="0">
                <a:solidFill>
                  <a:srgbClr val="0000FF"/>
                </a:solidFill>
                <a:ea typeface="华文新魏" panose="02010800040101010101" pitchFamily="2" charset="-122"/>
              </a:rPr>
              <a:t>AddOne</a:t>
            </a:r>
            <a:r>
              <a:rPr lang="zh-CN" sz="3400" b="1" smtClean="0">
                <a:solidFill>
                  <a:srgbClr val="0000FF"/>
                </a:solidFill>
                <a:ea typeface="华文新魏" panose="02010800040101010101" pitchFamily="2" charset="-122"/>
              </a:rPr>
              <a:t>方法</a:t>
            </a:r>
            <a:endParaRPr lang="zh-CN" sz="3400" b="1" smtClean="0">
              <a:solidFill>
                <a:srgbClr val="0000FF"/>
              </a:solidFill>
              <a:ea typeface="华文新魏" panose="02010800040101010101" pitchFamily="2" charset="-122"/>
            </a:endParaRPr>
          </a:p>
        </p:txBody>
      </p:sp>
      <p:pic>
        <p:nvPicPr>
          <p:cNvPr id="58374" name="Picture 7"/>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928688" y="3071813"/>
            <a:ext cx="7442200" cy="285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fld id="{44D0A72B-6CFD-48F2-9B13-9F9270B0DB27}" type="slidenum">
              <a:rPr lang="en-US" altLang="zh-CN" sz="1200"/>
            </a:fld>
            <a:endParaRPr lang="en-US" altLang="zh-CN" sz="1200"/>
          </a:p>
        </p:txBody>
      </p:sp>
      <p:sp>
        <p:nvSpPr>
          <p:cNvPr id="59395" name="Rectangle 2"/>
          <p:cNvSpPr>
            <a:spLocks noGrp="1" noChangeArrowheads="1"/>
          </p:cNvSpPr>
          <p:nvPr>
            <p:ph type="title" idx="4294967295"/>
          </p:nvPr>
        </p:nvSpPr>
        <p:spPr/>
        <p:txBody>
          <a:bodyPr/>
          <a:lstStyle/>
          <a:p>
            <a:pPr eaLnBrk="1" hangingPunct="1"/>
            <a:r>
              <a:rPr lang="en-US" altLang="zh-CN" b="1" smtClean="0">
                <a:latin typeface="黑体" panose="02010609060101010101" pitchFamily="49" charset="-122"/>
                <a:ea typeface="黑体" panose="02010609060101010101" pitchFamily="49" charset="-122"/>
              </a:rPr>
              <a:t>1.5 </a:t>
            </a:r>
            <a:r>
              <a:rPr lang="zh-CN" b="1" smtClean="0">
                <a:latin typeface="黑体" panose="02010609060101010101" pitchFamily="49" charset="-122"/>
                <a:ea typeface="黑体" panose="02010609060101010101" pitchFamily="49" charset="-122"/>
              </a:rPr>
              <a:t>自动化测试</a:t>
            </a:r>
            <a:endParaRPr lang="zh-CN" b="1" smtClean="0">
              <a:latin typeface="黑体" panose="02010609060101010101" pitchFamily="49" charset="-122"/>
              <a:ea typeface="黑体" panose="02010609060101010101" pitchFamily="49" charset="-122"/>
            </a:endParaRPr>
          </a:p>
        </p:txBody>
      </p:sp>
      <p:sp>
        <p:nvSpPr>
          <p:cNvPr id="59396" name="Rectangle 3"/>
          <p:cNvSpPr>
            <a:spLocks noGrp="1" noChangeArrowheads="1"/>
          </p:cNvSpPr>
          <p:nvPr>
            <p:ph type="body" idx="4294967295"/>
          </p:nvPr>
        </p:nvSpPr>
        <p:spPr>
          <a:xfrm>
            <a:off x="566738" y="1752600"/>
            <a:ext cx="8001000" cy="4556125"/>
          </a:xfrm>
        </p:spPr>
        <p:txBody>
          <a:bodyPr/>
          <a:lstStyle/>
          <a:p>
            <a:pPr eaLnBrk="1" hangingPunct="1"/>
            <a:r>
              <a:rPr lang="zh-CN" sz="3400" b="1" smtClean="0">
                <a:solidFill>
                  <a:srgbClr val="0000FF"/>
                </a:solidFill>
                <a:ea typeface="华文新魏" panose="02010800040101010101" pitchFamily="2" charset="-122"/>
              </a:rPr>
              <a:t>测试脚本</a:t>
            </a:r>
            <a:endParaRPr lang="en-US" sz="3400" b="1" smtClean="0">
              <a:solidFill>
                <a:srgbClr val="0000FF"/>
              </a:solidFill>
              <a:ea typeface="华文新魏" panose="02010800040101010101" pitchFamily="2" charset="-122"/>
            </a:endParaRPr>
          </a:p>
          <a:p>
            <a:pPr eaLnBrk="1" hangingPunct="1"/>
            <a:r>
              <a:rPr lang="en-US" altLang="zh-CN" sz="3400" b="1" smtClean="0">
                <a:solidFill>
                  <a:srgbClr val="0000FF"/>
                </a:solidFill>
                <a:ea typeface="华文新魏" panose="02010800040101010101" pitchFamily="2" charset="-122"/>
              </a:rPr>
              <a:t>2</a:t>
            </a:r>
            <a:r>
              <a:rPr lang="zh-CN" sz="3400" b="1" smtClean="0">
                <a:solidFill>
                  <a:srgbClr val="0000FF"/>
                </a:solidFill>
                <a:ea typeface="华文新魏" panose="02010800040101010101" pitchFamily="2" charset="-122"/>
              </a:rPr>
              <a:t>、读取测试数据和自动测试</a:t>
            </a:r>
            <a:endParaRPr lang="zh-CN" sz="3400" b="1" smtClean="0">
              <a:solidFill>
                <a:srgbClr val="0000FF"/>
              </a:solidFill>
              <a:ea typeface="华文新魏" panose="02010800040101010101" pitchFamily="2" charset="-122"/>
            </a:endParaRPr>
          </a:p>
        </p:txBody>
      </p:sp>
      <p:pic>
        <p:nvPicPr>
          <p:cNvPr id="59398" name="Picture 6"/>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928688" y="3000375"/>
            <a:ext cx="7288212" cy="3071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fld id="{42E4B974-A9E4-4372-9D21-1AFF22E97176}" type="slidenum">
              <a:rPr lang="en-US" altLang="zh-CN" sz="1200"/>
            </a:fld>
            <a:endParaRPr lang="en-US" altLang="zh-CN" sz="1200"/>
          </a:p>
        </p:txBody>
      </p:sp>
      <p:sp>
        <p:nvSpPr>
          <p:cNvPr id="60419" name="Rectangle 2"/>
          <p:cNvSpPr>
            <a:spLocks noGrp="1" noChangeArrowheads="1"/>
          </p:cNvSpPr>
          <p:nvPr>
            <p:ph type="title" idx="4294967295"/>
          </p:nvPr>
        </p:nvSpPr>
        <p:spPr/>
        <p:txBody>
          <a:bodyPr/>
          <a:lstStyle/>
          <a:p>
            <a:pPr eaLnBrk="1" hangingPunct="1"/>
            <a:r>
              <a:rPr lang="en-US" altLang="zh-CN" b="1" smtClean="0">
                <a:latin typeface="黑体" panose="02010609060101010101" pitchFamily="49" charset="-122"/>
                <a:ea typeface="黑体" panose="02010609060101010101" pitchFamily="49" charset="-122"/>
              </a:rPr>
              <a:t>1.5 </a:t>
            </a:r>
            <a:r>
              <a:rPr lang="zh-CN" b="1" smtClean="0">
                <a:latin typeface="黑体" panose="02010609060101010101" pitchFamily="49" charset="-122"/>
                <a:ea typeface="黑体" panose="02010609060101010101" pitchFamily="49" charset="-122"/>
              </a:rPr>
              <a:t>自动化测试</a:t>
            </a:r>
            <a:endParaRPr lang="zh-CN" b="1" smtClean="0">
              <a:latin typeface="黑体" panose="02010609060101010101" pitchFamily="49" charset="-122"/>
              <a:ea typeface="黑体" panose="02010609060101010101" pitchFamily="49" charset="-122"/>
            </a:endParaRPr>
          </a:p>
        </p:txBody>
      </p:sp>
      <p:sp>
        <p:nvSpPr>
          <p:cNvPr id="60420" name="Rectangle 3"/>
          <p:cNvSpPr>
            <a:spLocks noGrp="1" noChangeArrowheads="1"/>
          </p:cNvSpPr>
          <p:nvPr>
            <p:ph type="body" idx="4294967295"/>
          </p:nvPr>
        </p:nvSpPr>
        <p:spPr>
          <a:xfrm>
            <a:off x="566738" y="1752600"/>
            <a:ext cx="8001000" cy="4556125"/>
          </a:xfrm>
        </p:spPr>
        <p:txBody>
          <a:bodyPr/>
          <a:lstStyle/>
          <a:p>
            <a:pPr eaLnBrk="1" hangingPunct="1"/>
            <a:r>
              <a:rPr lang="zh-CN" sz="3400" b="1" smtClean="0">
                <a:solidFill>
                  <a:srgbClr val="0000FF"/>
                </a:solidFill>
                <a:ea typeface="华文新魏" panose="02010800040101010101" pitchFamily="2" charset="-122"/>
              </a:rPr>
              <a:t>测试脚本</a:t>
            </a:r>
            <a:endParaRPr lang="en-US" sz="3400" b="1" smtClean="0">
              <a:solidFill>
                <a:srgbClr val="0000FF"/>
              </a:solidFill>
              <a:ea typeface="华文新魏" panose="02010800040101010101" pitchFamily="2" charset="-122"/>
            </a:endParaRPr>
          </a:p>
          <a:p>
            <a:pPr eaLnBrk="1" hangingPunct="1"/>
            <a:r>
              <a:rPr lang="en-US" altLang="zh-CN" sz="3400" b="1" smtClean="0">
                <a:solidFill>
                  <a:srgbClr val="0000FF"/>
                </a:solidFill>
                <a:ea typeface="华文新魏" panose="02010800040101010101" pitchFamily="2" charset="-122"/>
              </a:rPr>
              <a:t>3</a:t>
            </a:r>
            <a:r>
              <a:rPr lang="zh-CN" sz="3400" b="1" smtClean="0">
                <a:solidFill>
                  <a:srgbClr val="0000FF"/>
                </a:solidFill>
                <a:ea typeface="华文新魏" panose="02010800040101010101" pitchFamily="2" charset="-122"/>
              </a:rPr>
              <a:t>、创建测试类，执行自动化测试</a:t>
            </a:r>
            <a:endParaRPr lang="zh-CN" sz="3400" b="1" smtClean="0">
              <a:solidFill>
                <a:srgbClr val="0000FF"/>
              </a:solidFill>
              <a:ea typeface="华文新魏" panose="02010800040101010101" pitchFamily="2" charset="-122"/>
            </a:endParaRPr>
          </a:p>
        </p:txBody>
      </p:sp>
      <p:pic>
        <p:nvPicPr>
          <p:cNvPr id="60422"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28625" y="3214688"/>
            <a:ext cx="8226425" cy="1357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fld id="{9C2B8357-892F-4271-80BA-E73F5674ECD7}" type="slidenum">
              <a:rPr lang="en-US" altLang="zh-CN" sz="1200"/>
            </a:fld>
            <a:endParaRPr lang="en-US" altLang="zh-CN" sz="1200"/>
          </a:p>
        </p:txBody>
      </p:sp>
      <p:sp>
        <p:nvSpPr>
          <p:cNvPr id="61443" name="Rectangle 2"/>
          <p:cNvSpPr>
            <a:spLocks noGrp="1" noChangeArrowheads="1"/>
          </p:cNvSpPr>
          <p:nvPr>
            <p:ph type="title" idx="4294967295"/>
          </p:nvPr>
        </p:nvSpPr>
        <p:spPr/>
        <p:txBody>
          <a:bodyPr/>
          <a:lstStyle/>
          <a:p>
            <a:pPr eaLnBrk="1" hangingPunct="1"/>
            <a:r>
              <a:rPr lang="en-US" altLang="zh-CN" b="1" smtClean="0">
                <a:latin typeface="黑体" panose="02010609060101010101" pitchFamily="49" charset="-122"/>
                <a:ea typeface="黑体" panose="02010609060101010101" pitchFamily="49" charset="-122"/>
              </a:rPr>
              <a:t>1.5 </a:t>
            </a:r>
            <a:r>
              <a:rPr lang="zh-CN" b="1" smtClean="0">
                <a:latin typeface="黑体" panose="02010609060101010101" pitchFamily="49" charset="-122"/>
                <a:ea typeface="黑体" panose="02010609060101010101" pitchFamily="49" charset="-122"/>
              </a:rPr>
              <a:t>自动化测试</a:t>
            </a:r>
            <a:endParaRPr lang="zh-CN" b="1" smtClean="0">
              <a:latin typeface="黑体" panose="02010609060101010101" pitchFamily="49" charset="-122"/>
              <a:ea typeface="黑体" panose="02010609060101010101" pitchFamily="49" charset="-122"/>
            </a:endParaRPr>
          </a:p>
        </p:txBody>
      </p:sp>
      <p:sp>
        <p:nvSpPr>
          <p:cNvPr id="61444" name="Rectangle 3"/>
          <p:cNvSpPr>
            <a:spLocks noGrp="1" noChangeArrowheads="1"/>
          </p:cNvSpPr>
          <p:nvPr>
            <p:ph type="body" idx="4294967295"/>
          </p:nvPr>
        </p:nvSpPr>
        <p:spPr>
          <a:xfrm>
            <a:off x="566738" y="1752600"/>
            <a:ext cx="8001000" cy="4556125"/>
          </a:xfrm>
        </p:spPr>
        <p:txBody>
          <a:bodyPr/>
          <a:lstStyle/>
          <a:p>
            <a:pPr eaLnBrk="1" hangingPunct="1"/>
            <a:r>
              <a:rPr lang="zh-CN" sz="3400" b="1" smtClean="0">
                <a:solidFill>
                  <a:srgbClr val="0000FF"/>
                </a:solidFill>
                <a:ea typeface="华文新魏" panose="02010800040101010101" pitchFamily="2" charset="-122"/>
              </a:rPr>
              <a:t>执行测试：测试数据</a:t>
            </a:r>
            <a:r>
              <a:rPr lang="en-US" altLang="zh-CN" sz="3400" b="1" smtClean="0">
                <a:solidFill>
                  <a:srgbClr val="0000FF"/>
                </a:solidFill>
                <a:ea typeface="华文新魏" panose="02010800040101010101" pitchFamily="2" charset="-122"/>
              </a:rPr>
              <a:t>1</a:t>
            </a:r>
            <a:endParaRPr lang="zh-CN" altLang="zh-CN" sz="3400" b="1" smtClean="0">
              <a:solidFill>
                <a:srgbClr val="0000FF"/>
              </a:solidFill>
              <a:ea typeface="华文新魏" panose="02010800040101010101" pitchFamily="2" charset="-122"/>
            </a:endParaRPr>
          </a:p>
        </p:txBody>
      </p:sp>
      <p:pic>
        <p:nvPicPr>
          <p:cNvPr id="61446"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14375" y="2357438"/>
            <a:ext cx="7540625" cy="3643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fld id="{5C223C58-A825-44D0-9416-4CEE9FC1BE62}" type="slidenum">
              <a:rPr lang="en-US" altLang="zh-CN" sz="1200"/>
            </a:fld>
            <a:endParaRPr lang="en-US" altLang="zh-CN" sz="1200"/>
          </a:p>
        </p:txBody>
      </p:sp>
      <p:sp>
        <p:nvSpPr>
          <p:cNvPr id="62467" name="Rectangle 2"/>
          <p:cNvSpPr>
            <a:spLocks noGrp="1" noChangeArrowheads="1"/>
          </p:cNvSpPr>
          <p:nvPr>
            <p:ph type="title" idx="4294967295"/>
          </p:nvPr>
        </p:nvSpPr>
        <p:spPr/>
        <p:txBody>
          <a:bodyPr/>
          <a:lstStyle/>
          <a:p>
            <a:pPr eaLnBrk="1" hangingPunct="1"/>
            <a:r>
              <a:rPr lang="en-US" altLang="zh-CN" b="1" smtClean="0">
                <a:latin typeface="黑体" panose="02010609060101010101" pitchFamily="49" charset="-122"/>
                <a:ea typeface="黑体" panose="02010609060101010101" pitchFamily="49" charset="-122"/>
              </a:rPr>
              <a:t>1.5 </a:t>
            </a:r>
            <a:r>
              <a:rPr lang="zh-CN" b="1" smtClean="0">
                <a:latin typeface="黑体" panose="02010609060101010101" pitchFamily="49" charset="-122"/>
                <a:ea typeface="黑体" panose="02010609060101010101" pitchFamily="49" charset="-122"/>
              </a:rPr>
              <a:t>自动化测试</a:t>
            </a:r>
            <a:endParaRPr lang="zh-CN" b="1" smtClean="0">
              <a:latin typeface="黑体" panose="02010609060101010101" pitchFamily="49" charset="-122"/>
              <a:ea typeface="黑体" panose="02010609060101010101" pitchFamily="49" charset="-122"/>
            </a:endParaRPr>
          </a:p>
        </p:txBody>
      </p:sp>
      <p:sp>
        <p:nvSpPr>
          <p:cNvPr id="62468" name="Rectangle 3"/>
          <p:cNvSpPr>
            <a:spLocks noGrp="1" noChangeArrowheads="1"/>
          </p:cNvSpPr>
          <p:nvPr>
            <p:ph type="body" idx="4294967295"/>
          </p:nvPr>
        </p:nvSpPr>
        <p:spPr>
          <a:xfrm>
            <a:off x="566738" y="1752600"/>
            <a:ext cx="8001000" cy="4556125"/>
          </a:xfrm>
        </p:spPr>
        <p:txBody>
          <a:bodyPr/>
          <a:lstStyle/>
          <a:p>
            <a:pPr eaLnBrk="1" hangingPunct="1"/>
            <a:r>
              <a:rPr lang="zh-CN" sz="3400" b="1" smtClean="0">
                <a:solidFill>
                  <a:srgbClr val="0000FF"/>
                </a:solidFill>
                <a:ea typeface="华文新魏" panose="02010800040101010101" pitchFamily="2" charset="-122"/>
              </a:rPr>
              <a:t>执行测试：测试数据</a:t>
            </a:r>
            <a:r>
              <a:rPr lang="en-US" altLang="zh-CN" sz="3400" b="1" smtClean="0">
                <a:solidFill>
                  <a:srgbClr val="0000FF"/>
                </a:solidFill>
                <a:ea typeface="华文新魏" panose="02010800040101010101" pitchFamily="2" charset="-122"/>
              </a:rPr>
              <a:t>1</a:t>
            </a:r>
            <a:r>
              <a:rPr lang="zh-CN" sz="3400" b="1" smtClean="0">
                <a:solidFill>
                  <a:srgbClr val="0000FF"/>
                </a:solidFill>
                <a:ea typeface="华文新魏" panose="02010800040101010101" pitchFamily="2" charset="-122"/>
              </a:rPr>
              <a:t>的结果</a:t>
            </a:r>
            <a:endParaRPr lang="zh-CN" sz="3400" b="1" smtClean="0">
              <a:solidFill>
                <a:srgbClr val="0000FF"/>
              </a:solidFill>
              <a:ea typeface="华文新魏" panose="02010800040101010101" pitchFamily="2" charset="-122"/>
            </a:endParaRPr>
          </a:p>
        </p:txBody>
      </p:sp>
      <p:pic>
        <p:nvPicPr>
          <p:cNvPr id="6247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42938" y="2357438"/>
            <a:ext cx="7858125" cy="3721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fld id="{4E74296A-D30A-44BD-BC25-BF59C4EF04F9}" type="slidenum">
              <a:rPr lang="en-US" altLang="zh-CN" sz="1200"/>
            </a:fld>
            <a:endParaRPr lang="en-US" altLang="zh-CN" sz="1200"/>
          </a:p>
        </p:txBody>
      </p:sp>
      <p:sp>
        <p:nvSpPr>
          <p:cNvPr id="63491" name="Rectangle 2"/>
          <p:cNvSpPr>
            <a:spLocks noGrp="1" noChangeArrowheads="1"/>
          </p:cNvSpPr>
          <p:nvPr>
            <p:ph type="title" idx="4294967295"/>
          </p:nvPr>
        </p:nvSpPr>
        <p:spPr/>
        <p:txBody>
          <a:bodyPr/>
          <a:lstStyle/>
          <a:p>
            <a:pPr eaLnBrk="1" hangingPunct="1"/>
            <a:r>
              <a:rPr lang="en-US" altLang="zh-CN" b="1" smtClean="0">
                <a:latin typeface="黑体" panose="02010609060101010101" pitchFamily="49" charset="-122"/>
                <a:ea typeface="黑体" panose="02010609060101010101" pitchFamily="49" charset="-122"/>
              </a:rPr>
              <a:t>1.5 </a:t>
            </a:r>
            <a:r>
              <a:rPr lang="zh-CN" b="1" smtClean="0">
                <a:latin typeface="黑体" panose="02010609060101010101" pitchFamily="49" charset="-122"/>
                <a:ea typeface="黑体" panose="02010609060101010101" pitchFamily="49" charset="-122"/>
              </a:rPr>
              <a:t>自动化测试</a:t>
            </a:r>
            <a:endParaRPr lang="zh-CN" b="1" smtClean="0">
              <a:latin typeface="黑体" panose="02010609060101010101" pitchFamily="49" charset="-122"/>
              <a:ea typeface="黑体" panose="02010609060101010101" pitchFamily="49" charset="-122"/>
            </a:endParaRPr>
          </a:p>
        </p:txBody>
      </p:sp>
      <p:sp>
        <p:nvSpPr>
          <p:cNvPr id="63492" name="Rectangle 3"/>
          <p:cNvSpPr>
            <a:spLocks noGrp="1" noChangeArrowheads="1"/>
          </p:cNvSpPr>
          <p:nvPr>
            <p:ph type="body" idx="4294967295"/>
          </p:nvPr>
        </p:nvSpPr>
        <p:spPr>
          <a:xfrm>
            <a:off x="566738" y="1752600"/>
            <a:ext cx="8001000" cy="4556125"/>
          </a:xfrm>
        </p:spPr>
        <p:txBody>
          <a:bodyPr/>
          <a:lstStyle/>
          <a:p>
            <a:pPr eaLnBrk="1" hangingPunct="1"/>
            <a:r>
              <a:rPr lang="zh-CN" sz="3400" b="1" smtClean="0">
                <a:solidFill>
                  <a:srgbClr val="0000FF"/>
                </a:solidFill>
                <a:ea typeface="华文新魏" panose="02010800040101010101" pitchFamily="2" charset="-122"/>
              </a:rPr>
              <a:t>执行测试：空数据的结果</a:t>
            </a:r>
            <a:endParaRPr lang="zh-CN" sz="3400" b="1" smtClean="0">
              <a:solidFill>
                <a:srgbClr val="0000FF"/>
              </a:solidFill>
              <a:ea typeface="华文新魏" panose="02010800040101010101" pitchFamily="2" charset="-122"/>
            </a:endParaRPr>
          </a:p>
        </p:txBody>
      </p:sp>
      <p:pic>
        <p:nvPicPr>
          <p:cNvPr id="63494"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14375" y="2428875"/>
            <a:ext cx="7694613" cy="3571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fld id="{C53AB12D-FA42-4B7E-ABE6-2B1BB2148577}" type="slidenum">
              <a:rPr lang="en-US" altLang="zh-CN" sz="1200"/>
            </a:fld>
            <a:endParaRPr lang="en-US" altLang="zh-CN" sz="1200"/>
          </a:p>
        </p:txBody>
      </p:sp>
      <p:sp>
        <p:nvSpPr>
          <p:cNvPr id="64515" name="Rectangle 2"/>
          <p:cNvSpPr>
            <a:spLocks noGrp="1" noChangeArrowheads="1"/>
          </p:cNvSpPr>
          <p:nvPr>
            <p:ph type="title" idx="4294967295"/>
          </p:nvPr>
        </p:nvSpPr>
        <p:spPr/>
        <p:txBody>
          <a:bodyPr/>
          <a:lstStyle/>
          <a:p>
            <a:pPr eaLnBrk="1" hangingPunct="1"/>
            <a:r>
              <a:rPr lang="en-US" altLang="zh-CN" b="1" smtClean="0">
                <a:latin typeface="黑体" panose="02010609060101010101" pitchFamily="49" charset="-122"/>
                <a:ea typeface="黑体" panose="02010609060101010101" pitchFamily="49" charset="-122"/>
              </a:rPr>
              <a:t>1.5 </a:t>
            </a:r>
            <a:r>
              <a:rPr lang="zh-CN" b="1" smtClean="0">
                <a:latin typeface="黑体" panose="02010609060101010101" pitchFamily="49" charset="-122"/>
                <a:ea typeface="黑体" panose="02010609060101010101" pitchFamily="49" charset="-122"/>
              </a:rPr>
              <a:t>自动化测试</a:t>
            </a:r>
            <a:endParaRPr lang="zh-CN" b="1" smtClean="0">
              <a:latin typeface="黑体" panose="02010609060101010101" pitchFamily="49" charset="-122"/>
              <a:ea typeface="黑体" panose="02010609060101010101" pitchFamily="49" charset="-122"/>
            </a:endParaRPr>
          </a:p>
        </p:txBody>
      </p:sp>
      <p:sp>
        <p:nvSpPr>
          <p:cNvPr id="64516" name="Rectangle 3"/>
          <p:cNvSpPr>
            <a:spLocks noGrp="1" noChangeArrowheads="1"/>
          </p:cNvSpPr>
          <p:nvPr>
            <p:ph type="body" idx="4294967295"/>
          </p:nvPr>
        </p:nvSpPr>
        <p:spPr>
          <a:xfrm>
            <a:off x="566738" y="1752600"/>
            <a:ext cx="8001000" cy="4556125"/>
          </a:xfrm>
        </p:spPr>
        <p:txBody>
          <a:bodyPr/>
          <a:lstStyle/>
          <a:p>
            <a:pPr eaLnBrk="1" hangingPunct="1"/>
            <a:r>
              <a:rPr lang="zh-CN" sz="3400" b="1" smtClean="0">
                <a:solidFill>
                  <a:srgbClr val="0000FF"/>
                </a:solidFill>
                <a:ea typeface="华文新魏" panose="02010800040101010101" pitchFamily="2" charset="-122"/>
              </a:rPr>
              <a:t>测试分析：如何消灭所有虫子？</a:t>
            </a:r>
            <a:endParaRPr lang="en-US" sz="3400" b="1" smtClean="0">
              <a:solidFill>
                <a:srgbClr val="0000FF"/>
              </a:solidFill>
              <a:ea typeface="华文新魏" panose="02010800040101010101" pitchFamily="2" charset="-122"/>
            </a:endParaRPr>
          </a:p>
          <a:p>
            <a:pPr eaLnBrk="1" hangingPunct="1"/>
            <a:r>
              <a:rPr lang="zh-CN" sz="3400" b="1" smtClean="0">
                <a:solidFill>
                  <a:srgbClr val="0000FF"/>
                </a:solidFill>
                <a:ea typeface="华文新魏" panose="02010800040101010101" pitchFamily="2" charset="-122"/>
              </a:rPr>
              <a:t>函数</a:t>
            </a:r>
            <a:r>
              <a:rPr lang="en-US" altLang="zh-CN" sz="3400" b="1" smtClean="0">
                <a:solidFill>
                  <a:srgbClr val="0000FF"/>
                </a:solidFill>
                <a:ea typeface="华文新魏" panose="02010800040101010101" pitchFamily="2" charset="-122"/>
              </a:rPr>
              <a:t>AddOneday</a:t>
            </a:r>
            <a:r>
              <a:rPr lang="zh-CN" sz="3400" b="1" smtClean="0">
                <a:solidFill>
                  <a:srgbClr val="0000FF"/>
                </a:solidFill>
                <a:ea typeface="华文新魏" panose="02010800040101010101" pitchFamily="2" charset="-122"/>
              </a:rPr>
              <a:t>的问题</a:t>
            </a:r>
            <a:endParaRPr lang="en-US" sz="3400" b="1" smtClean="0">
              <a:solidFill>
                <a:srgbClr val="0000FF"/>
              </a:solidFill>
              <a:ea typeface="华文新魏" panose="02010800040101010101" pitchFamily="2" charset="-122"/>
            </a:endParaRPr>
          </a:p>
          <a:p>
            <a:pPr lvl="1" eaLnBrk="1" hangingPunct="1"/>
            <a:r>
              <a:rPr lang="zh-CN" b="1" smtClean="0">
                <a:solidFill>
                  <a:srgbClr val="0000FF"/>
                </a:solidFill>
                <a:ea typeface="华文新魏" panose="02010800040101010101" pitchFamily="2" charset="-122"/>
              </a:rPr>
              <a:t>函数未做很好的有效性校验</a:t>
            </a:r>
            <a:endParaRPr lang="en-US" b="1" smtClean="0">
              <a:solidFill>
                <a:srgbClr val="0000FF"/>
              </a:solidFill>
              <a:ea typeface="华文新魏" panose="02010800040101010101" pitchFamily="2" charset="-122"/>
            </a:endParaRPr>
          </a:p>
          <a:p>
            <a:pPr lvl="1" eaLnBrk="1" hangingPunct="1"/>
            <a:r>
              <a:rPr lang="zh-CN" b="1" smtClean="0">
                <a:solidFill>
                  <a:srgbClr val="0000FF"/>
                </a:solidFill>
                <a:ea typeface="华文新魏" panose="02010800040101010101" pitchFamily="2" charset="-122"/>
              </a:rPr>
              <a:t>函数中存在多余的语句，导致孤立节点，形成不可行路径</a:t>
            </a:r>
            <a:endParaRPr lang="en-US" b="1" smtClean="0">
              <a:solidFill>
                <a:srgbClr val="0000FF"/>
              </a:solidFill>
              <a:ea typeface="华文新魏" panose="02010800040101010101" pitchFamily="2" charset="-122"/>
            </a:endParaRPr>
          </a:p>
        </p:txBody>
      </p:sp>
    </p:spTree>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fld id="{04F8C619-8C61-4DAA-B47A-81BEF20EB786}" type="slidenum">
              <a:rPr lang="en-US" altLang="zh-CN" sz="1200"/>
            </a:fld>
            <a:endParaRPr lang="en-US" altLang="zh-CN" sz="1200"/>
          </a:p>
        </p:txBody>
      </p:sp>
      <p:sp>
        <p:nvSpPr>
          <p:cNvPr id="65539" name="Rectangle 2"/>
          <p:cNvSpPr>
            <a:spLocks noGrp="1" noChangeArrowheads="1"/>
          </p:cNvSpPr>
          <p:nvPr>
            <p:ph type="title" idx="4294967295"/>
          </p:nvPr>
        </p:nvSpPr>
        <p:spPr/>
        <p:txBody>
          <a:bodyPr/>
          <a:lstStyle/>
          <a:p>
            <a:pPr eaLnBrk="1" hangingPunct="1"/>
            <a:r>
              <a:rPr lang="en-US" altLang="zh-CN" b="1" smtClean="0">
                <a:latin typeface="黑体" panose="02010609060101010101" pitchFamily="49" charset="-122"/>
                <a:ea typeface="黑体" panose="02010609060101010101" pitchFamily="49" charset="-122"/>
              </a:rPr>
              <a:t>1.5 </a:t>
            </a:r>
            <a:r>
              <a:rPr lang="zh-CN" b="1" smtClean="0">
                <a:latin typeface="黑体" panose="02010609060101010101" pitchFamily="49" charset="-122"/>
                <a:ea typeface="黑体" panose="02010609060101010101" pitchFamily="49" charset="-122"/>
              </a:rPr>
              <a:t>自动化测试</a:t>
            </a:r>
            <a:endParaRPr lang="zh-CN" b="1" smtClean="0">
              <a:latin typeface="黑体" panose="02010609060101010101" pitchFamily="49" charset="-122"/>
              <a:ea typeface="黑体" panose="02010609060101010101" pitchFamily="49" charset="-122"/>
            </a:endParaRPr>
          </a:p>
        </p:txBody>
      </p:sp>
      <p:sp>
        <p:nvSpPr>
          <p:cNvPr id="65540" name="Rectangle 3"/>
          <p:cNvSpPr>
            <a:spLocks noGrp="1" noChangeArrowheads="1"/>
          </p:cNvSpPr>
          <p:nvPr>
            <p:ph type="body" idx="4294967295"/>
          </p:nvPr>
        </p:nvSpPr>
        <p:spPr>
          <a:xfrm>
            <a:off x="566738" y="1752600"/>
            <a:ext cx="8001000" cy="4556125"/>
          </a:xfrm>
        </p:spPr>
        <p:txBody>
          <a:bodyPr/>
          <a:lstStyle/>
          <a:p>
            <a:pPr eaLnBrk="1" hangingPunct="1"/>
            <a:r>
              <a:rPr lang="zh-CN" sz="3400" b="1" smtClean="0">
                <a:solidFill>
                  <a:srgbClr val="0000FF"/>
                </a:solidFill>
                <a:ea typeface="华文新魏" panose="02010800040101010101" pitchFamily="2" charset="-122"/>
              </a:rPr>
              <a:t>测试分析：如何消灭所有虫子？</a:t>
            </a:r>
            <a:endParaRPr lang="en-US" sz="3400" b="1" smtClean="0">
              <a:solidFill>
                <a:srgbClr val="0000FF"/>
              </a:solidFill>
              <a:ea typeface="华文新魏" panose="02010800040101010101" pitchFamily="2" charset="-122"/>
            </a:endParaRPr>
          </a:p>
          <a:p>
            <a:pPr eaLnBrk="1" hangingPunct="1"/>
            <a:r>
              <a:rPr lang="zh-CN" sz="3400" b="1" smtClean="0">
                <a:solidFill>
                  <a:srgbClr val="0000FF"/>
                </a:solidFill>
                <a:ea typeface="华文新魏" panose="02010800040101010101" pitchFamily="2" charset="-122"/>
              </a:rPr>
              <a:t>测试脚本的问题</a:t>
            </a:r>
            <a:endParaRPr lang="en-US" sz="3400" b="1" smtClean="0">
              <a:solidFill>
                <a:srgbClr val="0000FF"/>
              </a:solidFill>
              <a:ea typeface="华文新魏" panose="02010800040101010101" pitchFamily="2" charset="-122"/>
            </a:endParaRPr>
          </a:p>
          <a:p>
            <a:pPr lvl="1" eaLnBrk="1" hangingPunct="1"/>
            <a:r>
              <a:rPr lang="zh-CN" b="1" smtClean="0">
                <a:solidFill>
                  <a:srgbClr val="0000FF"/>
                </a:solidFill>
                <a:ea typeface="华文新魏" panose="02010800040101010101" pitchFamily="2" charset="-122"/>
              </a:rPr>
              <a:t>测试驱动程序不应完成被测函数应提供的功能</a:t>
            </a:r>
            <a:endParaRPr lang="en-US" b="1" smtClean="0">
              <a:solidFill>
                <a:srgbClr val="0000FF"/>
              </a:solidFill>
              <a:ea typeface="华文新魏" panose="02010800040101010101" pitchFamily="2" charset="-122"/>
            </a:endParaRPr>
          </a:p>
          <a:p>
            <a:pPr lvl="1" eaLnBrk="1" hangingPunct="1"/>
            <a:r>
              <a:rPr lang="zh-CN" b="1" smtClean="0">
                <a:solidFill>
                  <a:srgbClr val="0000FF"/>
                </a:solidFill>
                <a:ea typeface="华文新魏" panose="02010800040101010101" pitchFamily="2" charset="-122"/>
              </a:rPr>
              <a:t>测试的层面不清晰</a:t>
            </a:r>
            <a:endParaRPr lang="en-US" b="1" smtClean="0">
              <a:solidFill>
                <a:srgbClr val="0000FF"/>
              </a:solidFill>
              <a:ea typeface="华文新魏" panose="02010800040101010101" pitchFamily="2" charset="-122"/>
            </a:endParaRPr>
          </a:p>
          <a:p>
            <a:pPr lvl="1" eaLnBrk="1" hangingPunct="1"/>
            <a:r>
              <a:rPr lang="zh-CN" b="1" smtClean="0">
                <a:solidFill>
                  <a:srgbClr val="0000FF"/>
                </a:solidFill>
                <a:ea typeface="华文新魏" panose="02010800040101010101" pitchFamily="2" charset="-122"/>
              </a:rPr>
              <a:t>测试脚本应独立于被测对象</a:t>
            </a:r>
            <a:endParaRPr lang="en-US" b="1" smtClean="0">
              <a:solidFill>
                <a:srgbClr val="0000FF"/>
              </a:solidFill>
              <a:ea typeface="华文新魏" panose="02010800040101010101" pitchFamily="2" charset="-122"/>
            </a:endParaRPr>
          </a:p>
          <a:p>
            <a:pPr lvl="1" eaLnBrk="1" hangingPunct="1"/>
            <a:r>
              <a:rPr lang="zh-CN" b="1" smtClean="0">
                <a:solidFill>
                  <a:srgbClr val="0000FF"/>
                </a:solidFill>
                <a:ea typeface="华文新魏" panose="02010800040101010101" pitchFamily="2" charset="-122"/>
              </a:rPr>
              <a:t>测试脚本读取测试数据时的有效性校验不完备</a:t>
            </a:r>
            <a:endParaRPr lang="en-US" b="1" smtClean="0">
              <a:solidFill>
                <a:srgbClr val="0000FF"/>
              </a:solidFill>
              <a:ea typeface="华文新魏" panose="02010800040101010101" pitchFamily="2" charset="-122"/>
            </a:endParaRPr>
          </a:p>
          <a:p>
            <a:pPr lvl="1" eaLnBrk="1" hangingPunct="1"/>
            <a:r>
              <a:rPr lang="zh-CN" b="1" smtClean="0">
                <a:solidFill>
                  <a:srgbClr val="0000FF"/>
                </a:solidFill>
                <a:ea typeface="华文新魏" panose="02010800040101010101" pitchFamily="2" charset="-122"/>
              </a:rPr>
              <a:t>测试执行完成后，测试结果覆盖了原始测试数据</a:t>
            </a:r>
            <a:endParaRPr lang="zh-CN" b="1" smtClean="0">
              <a:solidFill>
                <a:srgbClr val="0000FF"/>
              </a:solidFill>
              <a:ea typeface="华文新魏" panose="02010800040101010101" pitchFamily="2" charset="-122"/>
            </a:endParaRPr>
          </a:p>
        </p:txBody>
      </p:sp>
    </p:spTree>
  </p:cSld>
  <p:clrMapOvr>
    <a:masterClrMapping/>
  </p:clrMapOv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标题 1"/>
          <p:cNvSpPr>
            <a:spLocks noGrp="1"/>
          </p:cNvSpPr>
          <p:nvPr>
            <p:ph type="title" idx="4294967295"/>
          </p:nvPr>
        </p:nvSpPr>
        <p:spPr>
          <a:xfrm>
            <a:off x="755576" y="3212976"/>
            <a:ext cx="8001000" cy="1216025"/>
          </a:xfrm>
        </p:spPr>
        <p:txBody>
          <a:bodyPr/>
          <a:lstStyle/>
          <a:p>
            <a:pPr algn="ctr"/>
            <a:r>
              <a:rPr lang="zh-CN" b="1" dirty="0" smtClean="0">
                <a:latin typeface="黑体" panose="02010609060101010101" pitchFamily="49" charset="-122"/>
                <a:ea typeface="黑体" panose="02010609060101010101" pitchFamily="49" charset="-122"/>
              </a:rPr>
              <a:t>谢 谢</a:t>
            </a:r>
            <a:endParaRPr lang="zh-CN" b="1" dirty="0" smtClean="0">
              <a:latin typeface="黑体" panose="02010609060101010101" pitchFamily="49" charset="-122"/>
              <a:ea typeface="黑体" panose="02010609060101010101" pitchFamily="49" charset="-122"/>
            </a:endParaRPr>
          </a:p>
        </p:txBody>
      </p:sp>
      <p:sp>
        <p:nvSpPr>
          <p:cNvPr id="66563" name="内容占位符 2"/>
          <p:cNvSpPr>
            <a:spLocks noGrp="1"/>
          </p:cNvSpPr>
          <p:nvPr>
            <p:ph idx="4294967295"/>
          </p:nvPr>
        </p:nvSpPr>
        <p:spPr/>
        <p:txBody>
          <a:bodyPr/>
          <a:lstStyle/>
          <a:p>
            <a:endParaRPr lang="zh-CN" altLang="zh-CN" smtClean="0"/>
          </a:p>
        </p:txBody>
      </p:sp>
      <p:sp>
        <p:nvSpPr>
          <p:cNvPr id="66564" name="灯片编号占位符 3"/>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fld id="{2C94674F-49E1-416F-9C4D-1B58472BEB2A}" type="slidenum">
              <a:rPr lang="en-US" altLang="zh-CN" sz="1200"/>
            </a:fld>
            <a:endParaRPr lang="en-US" altLang="zh-CN" sz="1200"/>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7504" y="1609090"/>
            <a:ext cx="8460234" cy="4267200"/>
          </a:xfrm>
        </p:spPr>
        <p:txBody>
          <a:bodyPr/>
          <a:lstStyle/>
          <a:p>
            <a:pPr eaLnBrk="1" hangingPunct="1"/>
            <a:r>
              <a:rPr lang="en-US" altLang="zh-CN" sz="3400" b="1" dirty="0"/>
              <a:t>1962</a:t>
            </a:r>
            <a:r>
              <a:rPr lang="zh-CN" altLang="en-US" sz="3400" b="1" dirty="0"/>
              <a:t>年</a:t>
            </a:r>
            <a:r>
              <a:rPr lang="en-US" altLang="zh-CN" sz="3400" b="1" dirty="0"/>
              <a:t>7</a:t>
            </a:r>
            <a:r>
              <a:rPr lang="zh-CN" altLang="en-US" sz="3400" b="1" dirty="0"/>
              <a:t>月</a:t>
            </a:r>
            <a:r>
              <a:rPr lang="en-US" altLang="zh-CN" sz="3400" b="1" dirty="0"/>
              <a:t>22</a:t>
            </a:r>
            <a:r>
              <a:rPr lang="zh-CN" altLang="en-US" sz="3400" b="1" dirty="0"/>
              <a:t>日，携带着飞向金星的无人驾驶飞船水手</a:t>
            </a:r>
            <a:r>
              <a:rPr lang="en-US" altLang="zh-CN" sz="3400" b="1" dirty="0"/>
              <a:t>1</a:t>
            </a:r>
            <a:r>
              <a:rPr lang="zh-CN" altLang="en-US" sz="3400" b="1" dirty="0"/>
              <a:t>号的火箭在升空</a:t>
            </a:r>
            <a:r>
              <a:rPr lang="en-US" altLang="zh-CN" sz="3400" b="1" dirty="0"/>
              <a:t>290</a:t>
            </a:r>
            <a:r>
              <a:rPr lang="zh-CN" altLang="en-US" sz="3400" b="1" dirty="0"/>
              <a:t>秒后，偏离了轨道</a:t>
            </a:r>
            <a:endParaRPr lang="zh-CN" altLang="en-US" sz="3400" b="1" dirty="0"/>
          </a:p>
          <a:p>
            <a:pPr eaLnBrk="1" hangingPunct="1"/>
            <a:r>
              <a:rPr lang="zh-CN" altLang="en-US" sz="3400" b="1" dirty="0"/>
              <a:t>地面计算机的程序：</a:t>
            </a:r>
            <a:endParaRPr lang="zh-CN" altLang="en-US" sz="3400" b="1" dirty="0"/>
          </a:p>
          <a:p>
            <a:pPr marL="471170" lvl="1" indent="0" eaLnBrk="1" hangingPunct="1">
              <a:buNone/>
            </a:pPr>
            <a:r>
              <a:rPr lang="en-US" altLang="zh-CN" b="1" dirty="0"/>
              <a:t>if not </a:t>
            </a:r>
            <a:r>
              <a:rPr lang="zh-CN" altLang="en-US" b="1" dirty="0"/>
              <a:t>雷达能够与火箭联系</a:t>
            </a:r>
            <a:endParaRPr lang="zh-CN" altLang="en-US" b="1" dirty="0"/>
          </a:p>
          <a:p>
            <a:pPr marL="471170" lvl="1" indent="0" eaLnBrk="1" hangingPunct="1">
              <a:buNone/>
            </a:pPr>
            <a:r>
              <a:rPr lang="en-US" altLang="zh-CN" b="1" dirty="0"/>
              <a:t>Then</a:t>
            </a:r>
            <a:endParaRPr lang="en-US" altLang="zh-CN" b="1" dirty="0"/>
          </a:p>
          <a:p>
            <a:pPr marL="471170" lvl="1" indent="0" eaLnBrk="1" hangingPunct="1">
              <a:buNone/>
            </a:pPr>
            <a:r>
              <a:rPr lang="en-US" altLang="zh-CN" b="1" dirty="0"/>
              <a:t>        </a:t>
            </a:r>
            <a:r>
              <a:rPr lang="zh-CN" altLang="en-US" b="1" dirty="0" smtClean="0"/>
              <a:t>不要</a:t>
            </a:r>
            <a:r>
              <a:rPr lang="zh-CN" altLang="en-US" b="1" dirty="0"/>
              <a:t>纠正火箭的的飞行路线</a:t>
            </a:r>
            <a:endParaRPr lang="zh-CN" altLang="en-US" b="1" dirty="0"/>
          </a:p>
          <a:p>
            <a:pPr marL="471170" lvl="1" indent="0" eaLnBrk="1" hangingPunct="1">
              <a:buNone/>
            </a:pPr>
            <a:r>
              <a:rPr lang="zh-CN" altLang="en-US" b="1" dirty="0"/>
              <a:t>由于人为错误：语句中的</a:t>
            </a:r>
            <a:r>
              <a:rPr lang="en-US" altLang="zh-CN" b="1" dirty="0"/>
              <a:t>not</a:t>
            </a:r>
            <a:endParaRPr lang="en-US" altLang="zh-CN" b="1" dirty="0"/>
          </a:p>
          <a:p>
            <a:pPr marL="471170" lvl="1" indent="0" eaLnBrk="1" hangingPunct="1">
              <a:buNone/>
            </a:pPr>
            <a:r>
              <a:rPr lang="zh-CN" altLang="en-US" b="1" dirty="0"/>
              <a:t>被丢掉了</a:t>
            </a:r>
            <a:endParaRPr lang="zh-CN" altLang="en-US" b="1" dirty="0"/>
          </a:p>
          <a:p>
            <a:pPr lvl="1" eaLnBrk="1" hangingPunct="1"/>
            <a:endParaRPr lang="zh-CN" altLang="en-US" b="1" dirty="0"/>
          </a:p>
        </p:txBody>
      </p:sp>
      <p:pic>
        <p:nvPicPr>
          <p:cNvPr id="4" name="图片 3"/>
          <p:cNvPicPr>
            <a:picLocks noChangeAspect="1"/>
          </p:cNvPicPr>
          <p:nvPr/>
        </p:nvPicPr>
        <p:blipFill>
          <a:blip r:embed="rId1"/>
          <a:stretch>
            <a:fillRect/>
          </a:stretch>
        </p:blipFill>
        <p:spPr>
          <a:xfrm>
            <a:off x="5605145" y="3208020"/>
            <a:ext cx="3521710" cy="2929890"/>
          </a:xfrm>
          <a:prstGeom prst="rect">
            <a:avLst/>
          </a:prstGeom>
        </p:spPr>
      </p:pic>
      <p:sp>
        <p:nvSpPr>
          <p:cNvPr id="7171" name="Rectangle 2"/>
          <p:cNvSpPr>
            <a:spLocks noGrp="1" noChangeArrowheads="1"/>
          </p:cNvSpPr>
          <p:nvPr>
            <p:ph type="title" idx="4294967295"/>
          </p:nvPr>
        </p:nvSpPr>
        <p:spPr/>
        <p:txBody>
          <a:bodyPr/>
          <a:p>
            <a:pPr eaLnBrk="1" hangingPunct="1"/>
            <a:r>
              <a:rPr lang="en-US" altLang="zh-CN" b="1" smtClean="0">
                <a:latin typeface="黑体" panose="02010609060101010101" pitchFamily="49" charset="-122"/>
                <a:ea typeface="黑体" panose="02010609060101010101" pitchFamily="49" charset="-122"/>
              </a:rPr>
              <a:t>1.2 </a:t>
            </a:r>
            <a:r>
              <a:rPr lang="zh-CN" b="1" smtClean="0">
                <a:latin typeface="黑体" panose="02010609060101010101" pitchFamily="49" charset="-122"/>
                <a:ea typeface="黑体" panose="02010609060101010101" pitchFamily="49" charset="-122"/>
              </a:rPr>
              <a:t>软件测试的概念</a:t>
            </a:r>
            <a:endParaRPr lang="zh-CN" b="1" smtClean="0">
              <a:latin typeface="黑体" panose="02010609060101010101" pitchFamily="49" charset="-122"/>
              <a:ea typeface="黑体" panose="02010609060101010101" pitchFamily="49" charset="-122"/>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 calcmode="lin" valueType="num">
                                      <p:cBhvr additive="base">
                                        <p:cTn id="1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 calcmode="lin" valueType="num">
                                      <p:cBhvr additive="base">
                                        <p:cTn id="2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 calcmode="lin" valueType="num">
                                      <p:cBhvr additive="base">
                                        <p:cTn id="2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60350" y="1713865"/>
            <a:ext cx="8857615" cy="4803775"/>
          </a:xfrm>
        </p:spPr>
        <p:txBody>
          <a:bodyPr/>
          <a:lstStyle/>
          <a:p>
            <a:pPr marL="0" indent="0" eaLnBrk="1" hangingPunct="1">
              <a:buNone/>
            </a:pPr>
            <a:r>
              <a:rPr lang="en-US" altLang="zh-CN" sz="2800" b="1" dirty="0"/>
              <a:t>2007</a:t>
            </a:r>
            <a:r>
              <a:rPr lang="zh-CN" altLang="en-US" sz="2800" b="1" dirty="0"/>
              <a:t>年</a:t>
            </a:r>
            <a:r>
              <a:rPr lang="en-US" altLang="zh-CN" sz="2800" b="1" dirty="0"/>
              <a:t>2</a:t>
            </a:r>
            <a:r>
              <a:rPr lang="zh-CN" altLang="en-US" sz="2800" b="1" dirty="0"/>
              <a:t>月</a:t>
            </a:r>
            <a:r>
              <a:rPr lang="en-US" altLang="zh-CN" sz="2800" b="1" dirty="0"/>
              <a:t>12</a:t>
            </a:r>
            <a:r>
              <a:rPr lang="zh-CN" altLang="en-US" sz="2800" b="1" dirty="0"/>
              <a:t>日，美国空军第四代</a:t>
            </a:r>
            <a:r>
              <a:rPr lang="en-US" altLang="zh-CN" sz="2800" b="1" dirty="0"/>
              <a:t>F22</a:t>
            </a:r>
            <a:r>
              <a:rPr lang="zh-CN" altLang="en-US" sz="2800" b="1" dirty="0"/>
              <a:t>型“猛禽” 按计划转场飞往日本嘉手纳空军基地，途中将飞越国际日期变更线，即要从今天飞往明天，在飞越变更线后，猛禽机载系统仍显示的是今天和卫星导航系统显示的明天无法同步，燃料分系统、导航、部分通讯系统完全失灵，飞行员进行了多次努力也未能重启这些系统，</a:t>
            </a:r>
            <a:r>
              <a:rPr lang="en-US" altLang="zh-CN" sz="2800" b="1" dirty="0"/>
              <a:t>12</a:t>
            </a:r>
            <a:r>
              <a:rPr lang="zh-CN" altLang="en-US" sz="2800" b="1" dirty="0"/>
              <a:t>架猛禽被迫返航</a:t>
            </a:r>
            <a:endParaRPr lang="zh-CN" altLang="en-US" sz="2800" b="1" dirty="0"/>
          </a:p>
        </p:txBody>
      </p:sp>
      <p:sp>
        <p:nvSpPr>
          <p:cNvPr id="4" name="AutoShape 2" descr="https://app.yinxiang.com/shard/s42/res/e8807c91-597e-4a34-b5b7-94154f709b0c"/>
          <p:cNvSpPr>
            <a:spLocks noChangeAspect="1" noChangeArrowheads="1"/>
          </p:cNvSpPr>
          <p:nvPr/>
        </p:nvSpPr>
        <p:spPr bwMode="auto">
          <a:xfrm>
            <a:off x="116681" y="-144463"/>
            <a:ext cx="2286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5" name="AutoShape 4" descr="https://app.yinxiang.com/shard/s42/res/e8807c91-597e-4a34-b5b7-94154f709b0c"/>
          <p:cNvSpPr>
            <a:spLocks noChangeAspect="1" noChangeArrowheads="1"/>
          </p:cNvSpPr>
          <p:nvPr/>
        </p:nvSpPr>
        <p:spPr bwMode="auto">
          <a:xfrm>
            <a:off x="230981" y="7938"/>
            <a:ext cx="2286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8" name="AutoShape 10" descr="https://app.yinxiang.com/shard/s42/res/e8807c91-597e-4a34-b5b7-94154f709b0c"/>
          <p:cNvSpPr>
            <a:spLocks noChangeAspect="1" noChangeArrowheads="1"/>
          </p:cNvSpPr>
          <p:nvPr/>
        </p:nvSpPr>
        <p:spPr bwMode="auto">
          <a:xfrm>
            <a:off x="345281" y="160338"/>
            <a:ext cx="2286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pic>
        <p:nvPicPr>
          <p:cNvPr id="9" name="图片 8"/>
          <p:cNvPicPr>
            <a:picLocks noChangeAspect="1"/>
          </p:cNvPicPr>
          <p:nvPr/>
        </p:nvPicPr>
        <p:blipFill>
          <a:blip r:embed="rId1"/>
          <a:stretch>
            <a:fillRect/>
          </a:stretch>
        </p:blipFill>
        <p:spPr>
          <a:xfrm>
            <a:off x="3543935" y="4403090"/>
            <a:ext cx="4487545" cy="2352675"/>
          </a:xfrm>
          <a:prstGeom prst="rect">
            <a:avLst/>
          </a:prstGeom>
        </p:spPr>
      </p:pic>
      <p:sp>
        <p:nvSpPr>
          <p:cNvPr id="7171" name="Rectangle 2"/>
          <p:cNvSpPr>
            <a:spLocks noGrp="1" noChangeArrowheads="1"/>
          </p:cNvSpPr>
          <p:nvPr>
            <p:ph type="title" idx="4294967295"/>
          </p:nvPr>
        </p:nvSpPr>
        <p:spPr/>
        <p:txBody>
          <a:bodyPr/>
          <a:lstStyle/>
          <a:p>
            <a:pPr eaLnBrk="1" hangingPunct="1"/>
            <a:r>
              <a:rPr lang="en-US" altLang="zh-CN" b="1" smtClean="0">
                <a:latin typeface="黑体" panose="02010609060101010101" pitchFamily="49" charset="-122"/>
                <a:ea typeface="黑体" panose="02010609060101010101" pitchFamily="49" charset="-122"/>
              </a:rPr>
              <a:t>1.2 </a:t>
            </a:r>
            <a:r>
              <a:rPr lang="zh-CN" b="1" smtClean="0">
                <a:latin typeface="黑体" panose="02010609060101010101" pitchFamily="49" charset="-122"/>
                <a:ea typeface="黑体" panose="02010609060101010101" pitchFamily="49" charset="-122"/>
              </a:rPr>
              <a:t>软件测试的概念</a:t>
            </a:r>
            <a:endParaRPr lang="zh-CN" b="1" smtClean="0">
              <a:latin typeface="黑体" panose="02010609060101010101" pitchFamily="49" charset="-122"/>
              <a:ea typeface="黑体" panose="02010609060101010101" pitchFamily="49" charset="-122"/>
            </a:endParaRPr>
          </a:p>
        </p:txBody>
      </p:sp>
    </p:spTree>
  </p:cSld>
  <p:clrMapOvr>
    <a:masterClrMapping/>
  </p:clrMapOvr>
  <p:transition>
    <p:blinds dir="ver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27088" y="765175"/>
            <a:ext cx="4587875" cy="676275"/>
          </a:xfrm>
          <a:prstGeom prst="rect">
            <a:avLst/>
          </a:prstGeom>
        </p:spPr>
        <p:txBody>
          <a:bodyPr wrap="none">
            <a:spAutoFit/>
          </a:bodyPr>
          <a:lstStyle/>
          <a:p>
            <a:pPr>
              <a:defRPr/>
            </a:pPr>
            <a:r>
              <a:rPr lang="en-US" altLang="zh-CN" sz="3800" b="1" dirty="0">
                <a:solidFill>
                  <a:schemeClr val="tx2"/>
                </a:solidFill>
                <a:latin typeface="黑体" panose="02010609060101010101" pitchFamily="49" charset="-122"/>
                <a:ea typeface="黑体" panose="02010609060101010101" pitchFamily="49" charset="-122"/>
                <a:cs typeface="+mj-cs"/>
              </a:rPr>
              <a:t>1.2 </a:t>
            </a:r>
            <a:r>
              <a:rPr lang="zh-CN" altLang="zh-CN" sz="3800" b="1" dirty="0">
                <a:solidFill>
                  <a:schemeClr val="tx2"/>
                </a:solidFill>
                <a:latin typeface="黑体" panose="02010609060101010101" pitchFamily="49" charset="-122"/>
                <a:ea typeface="黑体" panose="02010609060101010101" pitchFamily="49" charset="-122"/>
                <a:cs typeface="+mj-cs"/>
              </a:rPr>
              <a:t>软件测试的概念</a:t>
            </a:r>
            <a:endParaRPr lang="zh-CN" altLang="en-US" sz="3800" b="1" dirty="0">
              <a:solidFill>
                <a:schemeClr val="tx2"/>
              </a:solidFill>
              <a:latin typeface="黑体" panose="02010609060101010101" pitchFamily="49" charset="-122"/>
              <a:ea typeface="黑体" panose="02010609060101010101" pitchFamily="49" charset="-122"/>
              <a:cs typeface="+mj-cs"/>
            </a:endParaRPr>
          </a:p>
        </p:txBody>
      </p:sp>
      <p:sp>
        <p:nvSpPr>
          <p:cNvPr id="3" name="Rectangle 3"/>
          <p:cNvSpPr txBox="1">
            <a:spLocks noChangeArrowheads="1"/>
          </p:cNvSpPr>
          <p:nvPr/>
        </p:nvSpPr>
        <p:spPr bwMode="auto">
          <a:xfrm>
            <a:off x="566738" y="1752600"/>
            <a:ext cx="8001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5pPr>
            <a:lvl6pPr marL="2551430" indent="-398780"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6pPr>
            <a:lvl7pPr marL="3008630" indent="-398780"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7pPr>
            <a:lvl8pPr marL="3465830" indent="-398780"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8pPr>
            <a:lvl9pPr marL="3923030" indent="-398780"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9pPr>
          </a:lstStyle>
          <a:p>
            <a:pPr marL="469900" lvl="1" indent="-469900" algn="just" eaLnBrk="1" hangingPunct="1">
              <a:buFont typeface="Wingdings" panose="05000000000000000000" pitchFamily="2" charset="2"/>
              <a:buChar char="o"/>
              <a:defRPr/>
            </a:pPr>
            <a:r>
              <a:rPr lang="zh-CN" altLang="en-US" sz="3400" b="1" dirty="0">
                <a:sym typeface="+mn-ea"/>
              </a:rPr>
              <a:t>微软操作系统自带记事本问题</a:t>
            </a:r>
            <a:endParaRPr lang="en-US" altLang="zh-CN" sz="3400" b="1" dirty="0" smtClean="0"/>
          </a:p>
          <a:p>
            <a:pPr lvl="1" algn="just" eaLnBrk="1" hangingPunct="1">
              <a:defRPr/>
            </a:pPr>
            <a:r>
              <a:rPr lang="zh-CN" altLang="en-US" sz="3100" b="1" dirty="0">
                <a:sym typeface="+mn-ea"/>
              </a:rPr>
              <a:t>自己打开记事本，在上面输入“联通”，保存，关闭，再打开</a:t>
            </a:r>
            <a:r>
              <a:rPr lang="zh-CN" sz="3100" b="1" dirty="0" smtClean="0"/>
              <a:t> </a:t>
            </a:r>
            <a:endParaRPr lang="zh-CN" sz="3100" b="1" dirty="0" smtClean="0"/>
          </a:p>
        </p:txBody>
      </p:sp>
    </p:spTree>
  </p:cSld>
  <p:clrMapOvr>
    <a:masterClrMapping/>
  </p:clrMapOvr>
  <p:transition>
    <p:blinds dir="vert"/>
  </p:transition>
  <p:timing>
    <p:tnLst>
      <p:par>
        <p:cTn id="1" dur="indefinite" restart="never" nodeType="tmRoot"/>
      </p:par>
    </p:tnLst>
  </p:timing>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Profile">
  <a:themeElements>
    <a:clrScheme name="1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1_Profile">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1_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1_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1_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1_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1_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1_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1_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1_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1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Profile</Template>
  <TotalTime>0</TotalTime>
  <Words>5185</Words>
  <Application>WPS 演示</Application>
  <PresentationFormat>全屏显示(4:3)</PresentationFormat>
  <Paragraphs>625</Paragraphs>
  <Slides>68</Slides>
  <Notes>4</Notes>
  <HiddenSlides>0</HiddenSlides>
  <MMClips>3</MMClips>
  <ScaleCrop>false</ScaleCrop>
  <HeadingPairs>
    <vt:vector size="8" baseType="variant">
      <vt:variant>
        <vt:lpstr>已用的字体</vt:lpstr>
      </vt:variant>
      <vt:variant>
        <vt:i4>12</vt:i4>
      </vt:variant>
      <vt:variant>
        <vt:lpstr>主题</vt:lpstr>
      </vt:variant>
      <vt:variant>
        <vt:i4>2</vt:i4>
      </vt:variant>
      <vt:variant>
        <vt:lpstr>嵌入 OLE 服务器</vt:lpstr>
      </vt:variant>
      <vt:variant>
        <vt:i4>2</vt:i4>
      </vt:variant>
      <vt:variant>
        <vt:lpstr>幻灯片标题</vt:lpstr>
      </vt:variant>
      <vt:variant>
        <vt:i4>68</vt:i4>
      </vt:variant>
    </vt:vector>
  </HeadingPairs>
  <TitlesOfParts>
    <vt:vector size="84" baseType="lpstr">
      <vt:lpstr>Arial</vt:lpstr>
      <vt:lpstr>宋体</vt:lpstr>
      <vt:lpstr>Wingdings</vt:lpstr>
      <vt:lpstr>Verdana</vt:lpstr>
      <vt:lpstr>华文隶书</vt:lpstr>
      <vt:lpstr>黑体</vt:lpstr>
      <vt:lpstr>微软雅黑</vt:lpstr>
      <vt:lpstr>Arial Unicode MS</vt:lpstr>
      <vt:lpstr>华文新魏</vt:lpstr>
      <vt:lpstr>Times New Roman</vt:lpstr>
      <vt:lpstr>Calibri</vt:lpstr>
      <vt:lpstr>楷体</vt:lpstr>
      <vt:lpstr>Profile</vt:lpstr>
      <vt:lpstr>1_Profile</vt:lpstr>
      <vt:lpstr>Visio.Drawing.11</vt:lpstr>
      <vt:lpstr>Visio.Drawing.11</vt:lpstr>
      <vt:lpstr>软件测试基础</vt:lpstr>
      <vt:lpstr>第1章  软件测试核心概念</vt:lpstr>
      <vt:lpstr>第1章  软件测试核心概念</vt:lpstr>
      <vt:lpstr>1.1 引子：猎人打鸟</vt:lpstr>
      <vt:lpstr>1.2 软件测试的概念</vt:lpstr>
      <vt:lpstr>1.2 软件测试的概念</vt:lpstr>
      <vt:lpstr>1.2 软件测试的概念</vt:lpstr>
      <vt:lpstr>1.2 软件测试的概念</vt:lpstr>
      <vt:lpstr>PowerPoint 演示文稿</vt:lpstr>
      <vt:lpstr>PowerPoint 演示文稿</vt:lpstr>
      <vt:lpstr>1.2 软件测试的概念</vt:lpstr>
      <vt:lpstr>1.2 软件测试的概念</vt:lpstr>
      <vt:lpstr>1.2 软件测试的概念</vt:lpstr>
      <vt:lpstr>1.2 软件测试的概念</vt:lpstr>
      <vt:lpstr>1.2 软件测试的概念</vt:lpstr>
      <vt:lpstr>PowerPoint 演示文稿</vt:lpstr>
      <vt:lpstr>1.2 软件测试的概念</vt:lpstr>
      <vt:lpstr>1.2 软件测试的概念</vt:lpstr>
      <vt:lpstr>1.2 软件测试的概念</vt:lpstr>
      <vt:lpstr>1.2 软件测试的概念</vt:lpstr>
      <vt:lpstr>1.2 软件测试的概念</vt:lpstr>
      <vt:lpstr>1.2 软件测试的概念</vt:lpstr>
      <vt:lpstr>1.2 软件测试的概念</vt:lpstr>
      <vt:lpstr>PowerPoint 演示文稿</vt:lpstr>
      <vt:lpstr>PowerPoint 演示文稿</vt:lpstr>
      <vt:lpstr>1.2 软件测试的概念</vt:lpstr>
      <vt:lpstr>1.2 软件测试的概念</vt:lpstr>
      <vt:lpstr>1.2 软件测试的概念</vt:lpstr>
      <vt:lpstr>1.2 软件测试的概念</vt:lpstr>
      <vt:lpstr>1.3 软件缺陷的概念</vt:lpstr>
      <vt:lpstr>1.3 软件缺陷的概念</vt:lpstr>
      <vt:lpstr>软件缺陷的案例</vt:lpstr>
      <vt:lpstr>PowerPoint 演示文稿</vt:lpstr>
      <vt:lpstr>PowerPoint 演示文稿</vt:lpstr>
      <vt:lpstr>1.3 软件缺陷的概念</vt:lpstr>
      <vt:lpstr>1.3 软件缺陷的概念</vt:lpstr>
      <vt:lpstr>1.3 软件缺陷的概念</vt:lpstr>
      <vt:lpstr>1.3 软件缺陷的概念</vt:lpstr>
      <vt:lpstr>1.3 软件缺陷的概念</vt:lpstr>
      <vt:lpstr>1.3 软件缺陷的概念</vt:lpstr>
      <vt:lpstr>1.3 软件缺陷的概念</vt:lpstr>
      <vt:lpstr>1.3 软件缺陷的概念</vt:lpstr>
      <vt:lpstr>1.4 测试用例的概念</vt:lpstr>
      <vt:lpstr>1.4 测试用例的概念</vt:lpstr>
      <vt:lpstr>1.4 测试用例的概念</vt:lpstr>
      <vt:lpstr>1.4 测试用例的概念</vt:lpstr>
      <vt:lpstr>1.4 测试用例的概念</vt:lpstr>
      <vt:lpstr>1.4 测试用例的概念</vt:lpstr>
      <vt:lpstr>1.4 测试用例的概念</vt:lpstr>
      <vt:lpstr>1.4 测试用例的概念</vt:lpstr>
      <vt:lpstr>1.4 测试用例的概念</vt:lpstr>
      <vt:lpstr>1.4 测试用例的概念</vt:lpstr>
      <vt:lpstr>1.5 自动化测试</vt:lpstr>
      <vt:lpstr>1.5 自动化测试</vt:lpstr>
      <vt:lpstr>1.5 自动化测试</vt:lpstr>
      <vt:lpstr>1.5 自动化测试</vt:lpstr>
      <vt:lpstr>1.5 自动化测试</vt:lpstr>
      <vt:lpstr>1.5 自动化测试</vt:lpstr>
      <vt:lpstr>1.5 自动化测试</vt:lpstr>
      <vt:lpstr>1.5 自动化测试</vt:lpstr>
      <vt:lpstr>1.5 自动化测试</vt:lpstr>
      <vt:lpstr>1.5 自动化测试</vt:lpstr>
      <vt:lpstr>1.5 自动化测试</vt:lpstr>
      <vt:lpstr>1.5 自动化测试</vt:lpstr>
      <vt:lpstr>1.5 自动化测试</vt:lpstr>
      <vt:lpstr>1.5 自动化测试</vt:lpstr>
      <vt:lpstr>1.5 自动化测试</vt:lpstr>
      <vt:lpstr>谢 谢</vt:lpstr>
    </vt:vector>
  </TitlesOfParts>
  <Company>福建163软件园</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软件测试技术基础</dc:title>
  <dc:creator>福建163软件园</dc:creator>
  <cp:lastModifiedBy>pc</cp:lastModifiedBy>
  <cp:revision>68</cp:revision>
  <cp:lastPrinted>2411-12-30T00:00:00Z</cp:lastPrinted>
  <dcterms:created xsi:type="dcterms:W3CDTF">2008-07-27T05:17:00Z</dcterms:created>
  <dcterms:modified xsi:type="dcterms:W3CDTF">2017-09-06T12:30:53Z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2052-10.1.0.6749</vt:lpwstr>
  </property>
</Properties>
</file>