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69"/>
  </p:handoutMasterIdLst>
  <p:sldIdLst>
    <p:sldId id="256" r:id="rId3"/>
    <p:sldId id="257" r:id="rId4"/>
    <p:sldId id="285" r:id="rId5"/>
    <p:sldId id="258" r:id="rId6"/>
    <p:sldId id="350" r:id="rId7"/>
    <p:sldId id="351" r:id="rId8"/>
    <p:sldId id="317" r:id="rId9"/>
    <p:sldId id="352" r:id="rId10"/>
    <p:sldId id="353" r:id="rId11"/>
    <p:sldId id="260" r:id="rId12"/>
    <p:sldId id="354" r:id="rId13"/>
    <p:sldId id="263" r:id="rId14"/>
    <p:sldId id="355" r:id="rId15"/>
    <p:sldId id="345" r:id="rId16"/>
    <p:sldId id="356" r:id="rId17"/>
    <p:sldId id="265" r:id="rId18"/>
    <p:sldId id="357" r:id="rId19"/>
    <p:sldId id="358" r:id="rId20"/>
    <p:sldId id="359" r:id="rId21"/>
    <p:sldId id="346" r:id="rId22"/>
    <p:sldId id="360" r:id="rId23"/>
    <p:sldId id="361" r:id="rId24"/>
    <p:sldId id="362" r:id="rId25"/>
    <p:sldId id="363" r:id="rId26"/>
    <p:sldId id="270" r:id="rId28"/>
    <p:sldId id="392" r:id="rId29"/>
    <p:sldId id="393" r:id="rId30"/>
    <p:sldId id="391" r:id="rId31"/>
    <p:sldId id="394" r:id="rId32"/>
    <p:sldId id="396" r:id="rId33"/>
    <p:sldId id="397" r:id="rId34"/>
    <p:sldId id="386" r:id="rId35"/>
    <p:sldId id="387" r:id="rId36"/>
    <p:sldId id="388" r:id="rId37"/>
    <p:sldId id="364" r:id="rId38"/>
    <p:sldId id="365" r:id="rId39"/>
    <p:sldId id="366" r:id="rId40"/>
    <p:sldId id="367" r:id="rId41"/>
    <p:sldId id="389" r:id="rId42"/>
    <p:sldId id="368" r:id="rId43"/>
    <p:sldId id="370" r:id="rId44"/>
    <p:sldId id="369" r:id="rId45"/>
    <p:sldId id="271" r:id="rId46"/>
    <p:sldId id="398" r:id="rId47"/>
    <p:sldId id="399" r:id="rId48"/>
    <p:sldId id="400" r:id="rId49"/>
    <p:sldId id="371" r:id="rId50"/>
    <p:sldId id="372" r:id="rId51"/>
    <p:sldId id="373" r:id="rId52"/>
    <p:sldId id="374" r:id="rId53"/>
    <p:sldId id="375" r:id="rId54"/>
    <p:sldId id="376" r:id="rId55"/>
    <p:sldId id="378" r:id="rId56"/>
    <p:sldId id="377" r:id="rId57"/>
    <p:sldId id="379" r:id="rId58"/>
    <p:sldId id="383" r:id="rId59"/>
    <p:sldId id="326" r:id="rId60"/>
    <p:sldId id="328" r:id="rId61"/>
    <p:sldId id="384" r:id="rId62"/>
    <p:sldId id="390" r:id="rId63"/>
    <p:sldId id="347" r:id="rId64"/>
    <p:sldId id="348" r:id="rId65"/>
    <p:sldId id="349" r:id="rId66"/>
    <p:sldId id="385" r:id="rId67"/>
    <p:sldId id="316" r:id="rId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88" y="-72"/>
      </p:cViewPr>
      <p:guideLst>
        <p:guide orient="horz" pos="2160"/>
        <p:guide pos="286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4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D3AB0175-4F28-4A5C-88E4-EEAF4B85F77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CF836D35-76A8-4217-8B0C-7690A998474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这一页不知道是什么意思？这个图需要讲解。</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说道</a:t>
            </a:r>
            <a:r>
              <a:rPr lang="en-US" altLang="zh-CN" dirty="0" smtClean="0"/>
              <a:t>bug</a:t>
            </a:r>
            <a:r>
              <a:rPr lang="zh-CN" altLang="en-US" dirty="0" smtClean="0"/>
              <a:t>产生的原因，我先跟大家讲两个血淋淋的例子，一个就是我之前参与过的对讲项目，有一个阶段，公司高层看好了一款硬件系统，经过市场分析，认为这款机型如果上市后，一定卖的好，所以就召集研发团队做适配工作，并且要求的非常急，</a:t>
            </a:r>
            <a:r>
              <a:rPr lang="en-US" altLang="zh-CN" dirty="0" smtClean="0"/>
              <a:t>1</a:t>
            </a:r>
            <a:r>
              <a:rPr lang="zh-CN" altLang="en-US" dirty="0" smtClean="0"/>
              <a:t>个半月适配完成。怎么做？将研发团队封闭在一个旅游景点，景好，心情好，大部分时间都在研发，加班加点终于按照预期的时间点适配完成了，但是就是有几个</a:t>
            </a:r>
            <a:r>
              <a:rPr lang="en-US" altLang="zh-CN" dirty="0" smtClean="0"/>
              <a:t>bug</a:t>
            </a:r>
            <a:r>
              <a:rPr lang="zh-CN" altLang="en-US" dirty="0" smtClean="0"/>
              <a:t>翻来覆去解决不掉，仔细查，查来查去原来是硬件有问题，并且是致命的问题，这个硬件是小厂家的货，他们没有相应的质量检测报告，我们公司是做软件的，也没有在开发前，先检测其硬件是否可以。</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再跟大家讲一个案例：也是在对讲机这个项目里，我们有一款质量最好的对讲机，从硬件，软件和价格上来说，他都是最好的，这个价格是说的性价比比较高，当然卖的就比较好，但是，在其他地区使用的都非常好，就是在东北地区投诉非常多，掉线，语音不流畅等问题，仔细检查发现东北地区网络跟其他地方不同，为了修复这个问题，公司也是花费了较长时间，非常多的成本去修，但效果不是很好。那这样或那样的问题都出现在哪里？哪里都可能出现问题，为什么？</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比如沟通的问题，比如需求，设计问题，这里文档资料不是单单指文档资料，而是指这个过程中，将需求和设计方案都记录下来，这样便于后续的人去编码，维护。为什么这么说？如果维护的人与开发 的人不同，怎么办？没有任何记录，只能看代码，但是每个人写代码的思路不同，这个过程就变的很痛苦。</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项目没有被很好的理解，比如项目的需求有人理解了，有人不理解，不理解的人就很可能产生</a:t>
            </a:r>
            <a:r>
              <a:rPr lang="en-US" altLang="zh-CN" dirty="0" smtClean="0"/>
              <a:t>bug</a:t>
            </a:r>
            <a:r>
              <a:rPr lang="zh-CN" altLang="en-US" dirty="0" smtClean="0"/>
              <a:t>；</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缺少度量的标准，比如开发的很好，但是没有测试通过的标准，可能有的人认为</a:t>
            </a:r>
            <a:r>
              <a:rPr lang="en-US" altLang="zh-CN" dirty="0" smtClean="0"/>
              <a:t>100</a:t>
            </a:r>
            <a:r>
              <a:rPr lang="zh-CN" altLang="en-US" dirty="0" smtClean="0"/>
              <a:t>分为合格，有的人认为</a:t>
            </a:r>
            <a:r>
              <a:rPr lang="en-US" altLang="zh-CN" dirty="0" smtClean="0"/>
              <a:t>60</a:t>
            </a:r>
            <a:r>
              <a:rPr lang="zh-CN" altLang="en-US" dirty="0" smtClean="0"/>
              <a:t>分合格，这样软件质量也是无法保证的。</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另外，还有比如：软件难以维护，不易升级造成的，就如我刚刚说的，开发的人员离职了，新来一个人做维护操作，没有需求，没有设计，怎么维护？维护难度比较高。</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知道了</a:t>
            </a:r>
            <a:r>
              <a:rPr lang="en-US" altLang="zh-CN" dirty="0" smtClean="0"/>
              <a:t>bug</a:t>
            </a:r>
            <a:r>
              <a:rPr lang="zh-CN" altLang="en-US" dirty="0" smtClean="0"/>
              <a:t>产生的原因，大家猜一猜软件开发过程中，哪个环节最容易产生</a:t>
            </a:r>
            <a:r>
              <a:rPr lang="en-US" altLang="zh-CN" dirty="0" smtClean="0"/>
              <a:t>bug</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后两点，如何解决</a:t>
            </a:r>
            <a:endParaRPr lang="zh-CN" altLang="en-US" dirty="0" smtClean="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人与人的交流比写程序困难得多。</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没有充分的文档资料。</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项目没有被很好地理解；计划不周，最终导致进度拖延。</a:t>
            </a:r>
            <a:endParaRPr kumimoji="0" lang="en-US"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软件可靠性</a:t>
            </a: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缺少度量的标准，质量无法保证。</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软件难以维护、</a:t>
            </a:r>
            <a:r>
              <a:rPr kumimoji="0" lang="zh-CN"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不易升级。</a:t>
            </a:r>
            <a:endParaRPr kumimoji="0" lang="en-US" altLang="zh-CN"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rPr>
              <a:t>等</a:t>
            </a: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P27</a:t>
            </a:r>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word</a:t>
            </a:r>
            <a:r>
              <a:rPr lang="zh-CN" altLang="en-US" smtClean="0">
                <a:latin typeface="Arial" panose="020B0604020202020204" pitchFamily="34" charset="0"/>
              </a:rPr>
              <a:t>的非正常关闭例子</a:t>
            </a:r>
            <a:endParaRPr lang="zh-CN" altLang="en-US" smtClean="0">
              <a:latin typeface="Arial" panose="020B0604020202020204" pitchFamily="34" charset="0"/>
            </a:endParaRP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350BAB-2387-4DEC-A5EC-C06743F946D1}"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如何确保缺陷重现？</a:t>
            </a:r>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E167D2-9FD6-4CE7-AE93-C43B709CD1AD}"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E4AAC41-EA36-4A53-B79A-D9BF33D13E05}"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44A7B6D-62B6-4537-809E-ABDC6B07BA51}"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0EFA88B-FF8D-4C74-A1F1-4BDE2EC13198}"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738188" y="1484313"/>
            <a:ext cx="7666037"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738188" y="1484313"/>
            <a:ext cx="7666037"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738188" y="1484313"/>
            <a:ext cx="7666037"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CB6A985E-BE02-4E5A-8B89-C24F6CB4E833}"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564B876-B44A-43F9-909D-16B3927D33BE}"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3290F09-A56D-4D85-A7A9-189BF5CE882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31A8E896-1D8F-454E-8E0C-F7CD3EEA4BCF}"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C8897FB0-C034-4891-AECB-0464FA75E6C4}"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6104039E-83C1-4423-88C9-747AD56E9B28}"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FEA0CF74-0CBD-43DB-9A7E-1A254DE4CA15}"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81015AC-05C6-4E54-A464-1C9D3B84D053}"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fld id="{807030D2-A4B3-4FEB-9FA1-EE311C3DAFB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E4AF2A0-B184-49B8-9ABA-6104AA3B9D79}"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PartIII    </a:t>
            </a:r>
            <a:r>
              <a:rPr lang="zh-CN" altLang="en-US" sz="4400" b="1" smtClean="0">
                <a:latin typeface="华文隶书" panose="02010800040101010101" pitchFamily="2" charset="-122"/>
                <a:ea typeface="华文隶书" panose="02010800040101010101" pitchFamily="2" charset="-122"/>
              </a:rPr>
              <a:t>软件测试应用</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5605BC2-D8C4-4A9C-96D8-8112A238A457}" type="slidenum">
              <a:rPr lang="en-US" altLang="zh-CN" smtClean="0"/>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12292" name="Rectangle 3"/>
          <p:cNvSpPr>
            <a:spLocks noGrp="1" noChangeArrowheads="1"/>
          </p:cNvSpPr>
          <p:nvPr>
            <p:ph type="body" idx="1"/>
          </p:nvPr>
        </p:nvSpPr>
        <p:spPr/>
        <p:txBody>
          <a:bodyPr/>
          <a:lstStyle/>
          <a:p>
            <a:pPr algn="just" eaLnBrk="1" hangingPunct="1"/>
            <a:r>
              <a:rPr lang="en-US" altLang="zh-CN" sz="3400" b="1" smtClean="0"/>
              <a:t>H</a:t>
            </a:r>
            <a:r>
              <a:rPr lang="zh-CN" altLang="en-US" sz="3400" b="1" smtClean="0"/>
              <a:t>模型</a:t>
            </a:r>
            <a:endParaRPr lang="zh-CN" altLang="en-US" sz="3400" b="1" smtClean="0"/>
          </a:p>
        </p:txBody>
      </p:sp>
      <p:pic>
        <p:nvPicPr>
          <p:cNvPr id="12294" name="Picture 6" descr="10t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2938" y="2571750"/>
            <a:ext cx="77787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5BFFAB-918D-4017-B234-4C8BF79E77E7}" type="slidenum">
              <a:rPr lang="en-US" altLang="zh-CN" smtClean="0"/>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13316" name="Rectangle 3"/>
          <p:cNvSpPr>
            <a:spLocks noGrp="1" noChangeArrowheads="1"/>
          </p:cNvSpPr>
          <p:nvPr>
            <p:ph type="body" idx="1"/>
          </p:nvPr>
        </p:nvSpPr>
        <p:spPr/>
        <p:txBody>
          <a:bodyPr/>
          <a:lstStyle/>
          <a:p>
            <a:pPr algn="just" eaLnBrk="1" hangingPunct="1"/>
            <a:r>
              <a:rPr lang="en-US" altLang="zh-CN" sz="3400" b="1" smtClean="0"/>
              <a:t>H</a:t>
            </a:r>
            <a:r>
              <a:rPr lang="zh-CN" altLang="en-US" sz="3400" b="1" smtClean="0"/>
              <a:t>模型</a:t>
            </a:r>
            <a:endParaRPr lang="en-US" altLang="zh-CN" sz="3400" b="1" smtClean="0"/>
          </a:p>
          <a:p>
            <a:pPr algn="just" eaLnBrk="1" hangingPunct="1"/>
            <a:r>
              <a:rPr lang="zh-CN" altLang="en-US" sz="3200" b="1" smtClean="0"/>
              <a:t>测试流程应独立于其他流程，且应保持自身的完整性，即测试是一个独立的流程，与其他流程并发进行，且其本身的测试准备和执行活动是分离的，不同测试活动可按某个次序先后进行，也可能是重复的，只要测试准备工作完成，就可以开始测试执行</a:t>
            </a:r>
            <a:endParaRPr lang="zh-CN" altLang="en-US" sz="3200" b="1"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F76A200-D803-47B4-83C5-B6EEB67172EC}" type="slidenum">
              <a:rPr lang="en-US" altLang="zh-CN" smtClean="0"/>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14340" name="Rectangle 3"/>
          <p:cNvSpPr>
            <a:spLocks noGrp="1" noChangeArrowheads="1"/>
          </p:cNvSpPr>
          <p:nvPr>
            <p:ph type="body" idx="1"/>
          </p:nvPr>
        </p:nvSpPr>
        <p:spPr/>
        <p:txBody>
          <a:bodyPr/>
          <a:lstStyle/>
          <a:p>
            <a:pPr algn="just" eaLnBrk="1" hangingPunct="1"/>
            <a:r>
              <a:rPr lang="en-US" altLang="zh-CN" sz="3400" b="1" smtClean="0"/>
              <a:t>X</a:t>
            </a:r>
            <a:r>
              <a:rPr lang="zh-CN" altLang="en-US" sz="3400" b="1" smtClean="0"/>
              <a:t>模型</a:t>
            </a:r>
            <a:endParaRPr lang="zh-CN" altLang="en-US" sz="3400" b="1" smtClean="0"/>
          </a:p>
        </p:txBody>
      </p:sp>
      <p:pic>
        <p:nvPicPr>
          <p:cNvPr id="14342" name="Picture 6" descr="10t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14500" y="2428875"/>
            <a:ext cx="5072063"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AC7C3BD-2CB6-4343-8279-7F1E924C70F7}" type="slidenum">
              <a:rPr lang="en-US" altLang="zh-CN" smtClean="0"/>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15364" name="Rectangle 3"/>
          <p:cNvSpPr>
            <a:spLocks noGrp="1" noChangeArrowheads="1"/>
          </p:cNvSpPr>
          <p:nvPr>
            <p:ph type="body" idx="1"/>
          </p:nvPr>
        </p:nvSpPr>
        <p:spPr/>
        <p:txBody>
          <a:bodyPr/>
          <a:lstStyle/>
          <a:p>
            <a:pPr algn="just" eaLnBrk="1" hangingPunct="1"/>
            <a:r>
              <a:rPr lang="en-US" altLang="zh-CN" sz="3400" b="1" smtClean="0"/>
              <a:t>X</a:t>
            </a:r>
            <a:r>
              <a:rPr lang="zh-CN" altLang="en-US" sz="3400" b="1" smtClean="0"/>
              <a:t>模型</a:t>
            </a:r>
            <a:endParaRPr lang="en-US" altLang="zh-CN" sz="3400" b="1" smtClean="0"/>
          </a:p>
          <a:p>
            <a:pPr algn="just" eaLnBrk="1" hangingPunct="1"/>
            <a:r>
              <a:rPr lang="zh-CN" altLang="en-US" sz="3200" b="1" smtClean="0"/>
              <a:t>清晰地体现了单元测试→集成测试→系统测试的过程，该模型还能处理开发中包括交接、频繁重复的集成等工作，更加贴合实际的项目开发流程</a:t>
            </a:r>
            <a:endParaRPr lang="zh-CN" altLang="en-US" sz="3200" b="1"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A815B4B-FA25-49FF-889A-C2E7BC143AF3}" type="slidenum">
              <a:rPr lang="en-US" altLang="zh-CN" smtClean="0"/>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16388" name="Rectangle 3"/>
          <p:cNvSpPr>
            <a:spLocks noGrp="1" noChangeArrowheads="1"/>
          </p:cNvSpPr>
          <p:nvPr>
            <p:ph type="body" idx="1"/>
          </p:nvPr>
        </p:nvSpPr>
        <p:spPr/>
        <p:txBody>
          <a:bodyPr/>
          <a:lstStyle/>
          <a:p>
            <a:pPr algn="just" eaLnBrk="1" hangingPunct="1"/>
            <a:r>
              <a:rPr lang="zh-CN" altLang="en-US" sz="3400" b="1" smtClean="0"/>
              <a:t>综合策略</a:t>
            </a:r>
            <a:endParaRPr lang="en-US" altLang="zh-CN" sz="3400" b="1" smtClean="0"/>
          </a:p>
          <a:p>
            <a:pPr lvl="1" algn="just" eaLnBrk="1" hangingPunct="1"/>
            <a:r>
              <a:rPr lang="zh-CN" altLang="en-US" b="1" smtClean="0"/>
              <a:t>宏观上以</a:t>
            </a:r>
            <a:r>
              <a:rPr lang="en-US" altLang="en-US" b="1" smtClean="0"/>
              <a:t>W</a:t>
            </a:r>
            <a:r>
              <a:rPr lang="zh-CN" altLang="en-US" b="1" smtClean="0"/>
              <a:t>模型为基本框架，将软件开发和测试作为两个并行的过程，测试伴随整个开发过程</a:t>
            </a:r>
            <a:endParaRPr lang="en-US" altLang="zh-CN" b="1" smtClean="0"/>
          </a:p>
          <a:p>
            <a:pPr lvl="1" algn="just" eaLnBrk="1" hangingPunct="1"/>
            <a:r>
              <a:rPr lang="zh-CN" altLang="en-US" b="1" smtClean="0"/>
              <a:t>微观上对每个测试阶段则以</a:t>
            </a:r>
            <a:r>
              <a:rPr lang="en-US" altLang="en-US" b="1" smtClean="0"/>
              <a:t>H</a:t>
            </a:r>
            <a:r>
              <a:rPr lang="zh-CN" altLang="en-US" b="1" smtClean="0"/>
              <a:t>模型为指导，进行独立测试，即只要满足测试执行条件就可以进行独立的测试，并反复迭代测试，直至达到预定目标</a:t>
            </a:r>
            <a:endParaRPr lang="zh-CN" altLang="en-US" b="1"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3DA4597-D684-4195-B461-E23B722EB971}" type="slidenum">
              <a:rPr lang="en-US" altLang="zh-CN" smtClean="0"/>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17412" name="Rectangle 3"/>
          <p:cNvSpPr>
            <a:spLocks noGrp="1" noChangeArrowheads="1"/>
          </p:cNvSpPr>
          <p:nvPr>
            <p:ph type="body" idx="1"/>
          </p:nvPr>
        </p:nvSpPr>
        <p:spPr/>
        <p:txBody>
          <a:bodyPr/>
          <a:lstStyle/>
          <a:p>
            <a:pPr algn="just" eaLnBrk="1" hangingPunct="1"/>
            <a:r>
              <a:rPr lang="zh-CN" altLang="en-US" sz="3400" b="1" smtClean="0"/>
              <a:t>综合策略</a:t>
            </a:r>
            <a:endParaRPr lang="en-US" altLang="zh-CN" sz="3400" b="1" smtClean="0"/>
          </a:p>
          <a:p>
            <a:pPr lvl="1" algn="just" eaLnBrk="1" hangingPunct="1"/>
            <a:r>
              <a:rPr lang="zh-CN" altLang="en-US" b="1" smtClean="0"/>
              <a:t>当项目小组的开发过程中存在诸多不确定因素时</a:t>
            </a:r>
            <a:r>
              <a:rPr lang="en-US" altLang="en-US" b="1" smtClean="0"/>
              <a:t>(</a:t>
            </a:r>
            <a:r>
              <a:rPr lang="zh-CN" altLang="en-US" b="1" smtClean="0"/>
              <a:t>如需求的变更、对缺陷的修复等</a:t>
            </a:r>
            <a:r>
              <a:rPr lang="en-US" altLang="en-US" b="1" smtClean="0"/>
              <a:t>)</a:t>
            </a:r>
            <a:r>
              <a:rPr lang="zh-CN" altLang="en-US" b="1" smtClean="0"/>
              <a:t>，则可利用</a:t>
            </a:r>
            <a:r>
              <a:rPr lang="en-US" altLang="en-US" b="1" smtClean="0"/>
              <a:t>X</a:t>
            </a:r>
            <a:r>
              <a:rPr lang="zh-CN" altLang="en-US" b="1" smtClean="0"/>
              <a:t>模型，针对每个相对独立的系统组成部分，进行相互分离的编码和测试，经多次交接后集成为最终的版本</a:t>
            </a:r>
            <a:endParaRPr lang="en-US" altLang="zh-CN" b="1" smtClean="0"/>
          </a:p>
          <a:p>
            <a:pPr lvl="1" algn="just" eaLnBrk="1" hangingPunct="1"/>
            <a:r>
              <a:rPr lang="zh-CN" altLang="en-US" b="1" smtClean="0"/>
              <a:t>对于软件企业而言，则应以软件测试成熟度模型</a:t>
            </a:r>
            <a:r>
              <a:rPr lang="en-US" altLang="en-US" b="1" smtClean="0"/>
              <a:t>(TMM)</a:t>
            </a:r>
            <a:r>
              <a:rPr lang="zh-CN" altLang="en-US" b="1" smtClean="0"/>
              <a:t>为指导，努力建立规范的软件测试过程，有关</a:t>
            </a:r>
            <a:r>
              <a:rPr lang="en-US" altLang="en-US" b="1" smtClean="0"/>
              <a:t>TMM</a:t>
            </a:r>
            <a:r>
              <a:rPr lang="zh-CN" altLang="en-US" b="1" smtClean="0"/>
              <a:t>的内容，本书不再详细描述</a:t>
            </a:r>
            <a:endParaRPr lang="zh-CN" altLang="en-US" b="1"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E7BDAB1-2548-4596-BA73-E2558E2571AF}" type="slidenum">
              <a:rPr lang="en-US" altLang="zh-CN" smtClean="0"/>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10.2 </a:t>
            </a:r>
            <a:r>
              <a:rPr lang="zh-CN" altLang="en-US" b="1" smtClean="0">
                <a:latin typeface="黑体" panose="02010609060101010101" pitchFamily="49" charset="-122"/>
                <a:ea typeface="黑体" panose="02010609060101010101" pitchFamily="49" charset="-122"/>
              </a:rPr>
              <a:t>测试用例的管理</a:t>
            </a:r>
            <a:endParaRPr lang="zh-CN" altLang="en-US" b="1" smtClean="0">
              <a:latin typeface="黑体" panose="02010609060101010101" pitchFamily="49" charset="-122"/>
              <a:ea typeface="黑体" panose="02010609060101010101" pitchFamily="49" charset="-122"/>
            </a:endParaRPr>
          </a:p>
        </p:txBody>
      </p:sp>
      <p:sp>
        <p:nvSpPr>
          <p:cNvPr id="18436" name="Rectangle 3"/>
          <p:cNvSpPr>
            <a:spLocks noGrp="1" noChangeArrowheads="1"/>
          </p:cNvSpPr>
          <p:nvPr>
            <p:ph type="body" idx="1"/>
          </p:nvPr>
        </p:nvSpPr>
        <p:spPr/>
        <p:txBody>
          <a:bodyPr/>
          <a:lstStyle/>
          <a:p>
            <a:pPr algn="just" eaLnBrk="1" hangingPunct="1"/>
            <a:r>
              <a:rPr lang="zh-CN" altLang="en-US" sz="3400" b="1" smtClean="0"/>
              <a:t>测试用例报告的撰写</a:t>
            </a:r>
            <a:r>
              <a:rPr lang="en-US" altLang="zh-CN" sz="3400" b="1" smtClean="0"/>
              <a:t>(1)</a:t>
            </a:r>
            <a:endParaRPr lang="en-US" altLang="zh-CN" sz="3400" b="1" smtClean="0"/>
          </a:p>
          <a:p>
            <a:pPr lvl="1"/>
            <a:r>
              <a:rPr lang="zh-CN" altLang="en-US" b="1" smtClean="0"/>
              <a:t>项目</a:t>
            </a:r>
            <a:r>
              <a:rPr lang="en-US" altLang="en-US" b="1" smtClean="0"/>
              <a:t>/</a:t>
            </a:r>
            <a:r>
              <a:rPr lang="zh-CN" altLang="en-US" b="1" smtClean="0"/>
              <a:t>软件</a:t>
            </a:r>
            <a:endParaRPr lang="zh-CN" altLang="en-US" b="1" smtClean="0"/>
          </a:p>
          <a:p>
            <a:pPr lvl="1"/>
            <a:r>
              <a:rPr lang="zh-CN" altLang="en-US" b="1" smtClean="0"/>
              <a:t>程序版本</a:t>
            </a:r>
            <a:endParaRPr lang="zh-CN" altLang="en-US" b="1" smtClean="0"/>
          </a:p>
          <a:p>
            <a:pPr lvl="1"/>
            <a:r>
              <a:rPr lang="zh-CN" altLang="en-US" b="1" smtClean="0"/>
              <a:t>编制人</a:t>
            </a:r>
            <a:endParaRPr lang="zh-CN" altLang="en-US" b="1" smtClean="0"/>
          </a:p>
          <a:p>
            <a:pPr lvl="1"/>
            <a:r>
              <a:rPr lang="zh-CN" altLang="en-US" b="1" smtClean="0"/>
              <a:t>编制时间</a:t>
            </a:r>
            <a:endParaRPr lang="en-US" altLang="zh-CN" b="1" smtClean="0"/>
          </a:p>
          <a:p>
            <a:pPr lvl="1"/>
            <a:r>
              <a:rPr lang="zh-CN" altLang="en-US" b="1" smtClean="0"/>
              <a:t>功能模块</a:t>
            </a:r>
            <a:endParaRPr lang="en-US" altLang="zh-CN" b="1" smtClean="0"/>
          </a:p>
          <a:p>
            <a:pPr lvl="1"/>
            <a:r>
              <a:rPr lang="zh-CN" altLang="en-US" b="1" smtClean="0"/>
              <a:t>功能特性</a:t>
            </a:r>
            <a:endParaRPr lang="en-US" altLang="zh-CN" b="1" smtClean="0"/>
          </a:p>
          <a:p>
            <a:pPr lvl="1"/>
            <a:r>
              <a:rPr lang="zh-CN" altLang="en-US" b="1" smtClean="0"/>
              <a:t>测试需求</a:t>
            </a:r>
            <a:endParaRPr lang="zh-CN" altLang="en-US" b="1"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ADA1BCF-B74F-4159-AAF2-E4A6DC51B570}" type="slidenum">
              <a:rPr lang="en-US" altLang="zh-CN" smtClean="0"/>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10.2 </a:t>
            </a:r>
            <a:r>
              <a:rPr lang="zh-CN" altLang="en-US" b="1" smtClean="0">
                <a:latin typeface="黑体" panose="02010609060101010101" pitchFamily="49" charset="-122"/>
                <a:ea typeface="黑体" panose="02010609060101010101" pitchFamily="49" charset="-122"/>
              </a:rPr>
              <a:t>测试用例的管理</a:t>
            </a:r>
            <a:endParaRPr lang="zh-CN" altLang="en-US" b="1" smtClean="0">
              <a:latin typeface="黑体" panose="02010609060101010101" pitchFamily="49" charset="-122"/>
              <a:ea typeface="黑体" panose="02010609060101010101" pitchFamily="49" charset="-122"/>
            </a:endParaRPr>
          </a:p>
        </p:txBody>
      </p:sp>
      <p:sp>
        <p:nvSpPr>
          <p:cNvPr id="19460" name="Rectangle 3"/>
          <p:cNvSpPr>
            <a:spLocks noGrp="1" noChangeArrowheads="1"/>
          </p:cNvSpPr>
          <p:nvPr>
            <p:ph type="body" idx="1"/>
          </p:nvPr>
        </p:nvSpPr>
        <p:spPr/>
        <p:txBody>
          <a:bodyPr/>
          <a:lstStyle/>
          <a:p>
            <a:pPr algn="just" eaLnBrk="1" hangingPunct="1"/>
            <a:r>
              <a:rPr lang="zh-CN" altLang="en-US" sz="3400" b="1" smtClean="0"/>
              <a:t>测试用例报告的撰写</a:t>
            </a:r>
            <a:r>
              <a:rPr lang="en-US" altLang="zh-CN" sz="3400" b="1" smtClean="0"/>
              <a:t>(2)</a:t>
            </a:r>
            <a:endParaRPr lang="en-US" altLang="zh-CN" sz="3400" b="1" smtClean="0"/>
          </a:p>
          <a:p>
            <a:pPr lvl="1" algn="just" eaLnBrk="1" hangingPunct="1"/>
            <a:r>
              <a:rPr lang="zh-CN" altLang="en-US" b="1" smtClean="0"/>
              <a:t>测试包</a:t>
            </a:r>
            <a:endParaRPr lang="en-US" altLang="zh-CN" b="1" smtClean="0"/>
          </a:p>
          <a:p>
            <a:pPr lvl="1" algn="just" eaLnBrk="1" hangingPunct="1"/>
            <a:r>
              <a:rPr lang="zh-CN" altLang="en-US" b="1" smtClean="0"/>
              <a:t>优先级</a:t>
            </a:r>
            <a:endParaRPr lang="en-US" altLang="zh-CN" b="1" smtClean="0"/>
          </a:p>
          <a:p>
            <a:pPr lvl="1" algn="just" eaLnBrk="1" hangingPunct="1"/>
            <a:r>
              <a:rPr lang="zh-CN" altLang="en-US" b="1" smtClean="0"/>
              <a:t>预置条件</a:t>
            </a:r>
            <a:endParaRPr lang="en-US" altLang="zh-CN" b="1" smtClean="0"/>
          </a:p>
          <a:p>
            <a:pPr lvl="1" algn="just" eaLnBrk="1" hangingPunct="1"/>
            <a:r>
              <a:rPr lang="zh-CN" altLang="en-US" b="1" smtClean="0"/>
              <a:t>初始化和清除环境</a:t>
            </a:r>
            <a:endParaRPr lang="en-US" altLang="zh-CN" b="1" smtClean="0"/>
          </a:p>
          <a:p>
            <a:pPr lvl="1" algn="just" eaLnBrk="1" hangingPunct="1"/>
            <a:r>
              <a:rPr lang="zh-CN" altLang="en-US" b="1" smtClean="0"/>
              <a:t>测试环境</a:t>
            </a:r>
            <a:endParaRPr lang="en-US" altLang="zh-CN" b="1" smtClean="0"/>
          </a:p>
          <a:p>
            <a:pPr lvl="1" algn="just" eaLnBrk="1" hangingPunct="1"/>
            <a:r>
              <a:rPr lang="zh-CN" altLang="en-US" b="1" smtClean="0"/>
              <a:t>参考文档</a:t>
            </a:r>
            <a:endParaRPr lang="zh-CN" altLang="en-US" b="1"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1DEB2A-9CD4-4594-947C-5314334902EB}" type="slidenum">
              <a:rPr lang="en-US" altLang="zh-CN" smtClean="0"/>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10.2 </a:t>
            </a:r>
            <a:r>
              <a:rPr lang="zh-CN" altLang="en-US" b="1" smtClean="0">
                <a:latin typeface="黑体" panose="02010609060101010101" pitchFamily="49" charset="-122"/>
                <a:ea typeface="黑体" panose="02010609060101010101" pitchFamily="49" charset="-122"/>
              </a:rPr>
              <a:t>测试用例的管理</a:t>
            </a:r>
            <a:endParaRPr lang="zh-CN" altLang="en-US" b="1" smtClean="0">
              <a:latin typeface="黑体" panose="02010609060101010101" pitchFamily="49" charset="-122"/>
              <a:ea typeface="黑体" panose="02010609060101010101" pitchFamily="49" charset="-122"/>
            </a:endParaRPr>
          </a:p>
        </p:txBody>
      </p:sp>
      <p:sp>
        <p:nvSpPr>
          <p:cNvPr id="20484" name="Rectangle 3"/>
          <p:cNvSpPr>
            <a:spLocks noGrp="1" noChangeArrowheads="1"/>
          </p:cNvSpPr>
          <p:nvPr>
            <p:ph type="body" idx="1"/>
          </p:nvPr>
        </p:nvSpPr>
        <p:spPr/>
        <p:txBody>
          <a:bodyPr/>
          <a:lstStyle/>
          <a:p>
            <a:pPr algn="just" eaLnBrk="1" hangingPunct="1"/>
            <a:r>
              <a:rPr lang="zh-CN" altLang="en-US" sz="3400" b="1" smtClean="0"/>
              <a:t>测试用例报告的撰写</a:t>
            </a:r>
            <a:r>
              <a:rPr lang="en-US" altLang="zh-CN" sz="3400" b="1" smtClean="0"/>
              <a:t>(3)</a:t>
            </a:r>
            <a:endParaRPr lang="en-US" altLang="zh-CN" sz="3400" b="1" smtClean="0"/>
          </a:p>
          <a:p>
            <a:pPr lvl="1" algn="just" eaLnBrk="1" hangingPunct="1"/>
            <a:r>
              <a:rPr lang="zh-CN" altLang="en-US" b="1" smtClean="0"/>
              <a:t>用例序号</a:t>
            </a:r>
            <a:r>
              <a:rPr lang="en-US" altLang="en-US" b="1" smtClean="0"/>
              <a:t>(ID)</a:t>
            </a:r>
            <a:endParaRPr lang="en-US" altLang="en-US" b="1" smtClean="0"/>
          </a:p>
          <a:p>
            <a:pPr lvl="1" algn="just" eaLnBrk="1" hangingPunct="1"/>
            <a:r>
              <a:rPr lang="zh-CN" altLang="en-US" b="1" smtClean="0"/>
              <a:t>输入条件</a:t>
            </a:r>
            <a:endParaRPr lang="en-US" altLang="zh-CN" b="1" smtClean="0"/>
          </a:p>
          <a:p>
            <a:pPr lvl="1" algn="just" eaLnBrk="1" hangingPunct="1"/>
            <a:r>
              <a:rPr lang="zh-CN" altLang="en-US" b="1" smtClean="0"/>
              <a:t>操作步骤</a:t>
            </a:r>
            <a:endParaRPr lang="en-US" altLang="zh-CN" b="1" smtClean="0"/>
          </a:p>
          <a:p>
            <a:pPr lvl="1" algn="just" eaLnBrk="1" hangingPunct="1"/>
            <a:r>
              <a:rPr lang="zh-CN" altLang="en-US" b="1" smtClean="0"/>
              <a:t>预期输出</a:t>
            </a:r>
            <a:endParaRPr lang="en-US" altLang="zh-CN" b="1" smtClean="0"/>
          </a:p>
          <a:p>
            <a:pPr lvl="1" algn="just" eaLnBrk="1" hangingPunct="1"/>
            <a:r>
              <a:rPr lang="zh-CN" altLang="en-US" b="1" smtClean="0"/>
              <a:t>测试结果</a:t>
            </a:r>
            <a:endParaRPr lang="zh-CN" altLang="en-US" b="1"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85C42DE-5CFB-4D06-A45F-E9F861E5D31F}" type="slidenum">
              <a:rPr lang="en-US" altLang="zh-CN" smtClean="0"/>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10.2 </a:t>
            </a:r>
            <a:r>
              <a:rPr lang="zh-CN" altLang="en-US" b="1" smtClean="0">
                <a:latin typeface="黑体" panose="02010609060101010101" pitchFamily="49" charset="-122"/>
                <a:ea typeface="黑体" panose="02010609060101010101" pitchFamily="49" charset="-122"/>
              </a:rPr>
              <a:t>测试用例的管理</a:t>
            </a:r>
            <a:endParaRPr lang="zh-CN" altLang="en-US" b="1" smtClean="0">
              <a:latin typeface="黑体" panose="02010609060101010101" pitchFamily="49" charset="-122"/>
              <a:ea typeface="黑体" panose="02010609060101010101" pitchFamily="49" charset="-122"/>
            </a:endParaRPr>
          </a:p>
        </p:txBody>
      </p:sp>
      <p:sp>
        <p:nvSpPr>
          <p:cNvPr id="21508" name="Rectangle 3"/>
          <p:cNvSpPr>
            <a:spLocks noGrp="1" noChangeArrowheads="1"/>
          </p:cNvSpPr>
          <p:nvPr>
            <p:ph type="body" idx="1"/>
          </p:nvPr>
        </p:nvSpPr>
        <p:spPr/>
        <p:txBody>
          <a:bodyPr/>
          <a:lstStyle/>
          <a:p>
            <a:pPr algn="just" eaLnBrk="1" hangingPunct="1"/>
            <a:r>
              <a:rPr lang="zh-CN" altLang="en-US" sz="3400" b="1" smtClean="0"/>
              <a:t>测试结果</a:t>
            </a:r>
            <a:endParaRPr lang="en-US" altLang="zh-CN" sz="3400" b="1" smtClean="0"/>
          </a:p>
          <a:p>
            <a:pPr lvl="1"/>
            <a:r>
              <a:rPr lang="zh-CN" altLang="en-US" b="1" smtClean="0"/>
              <a:t>通过</a:t>
            </a:r>
            <a:r>
              <a:rPr lang="en-US" altLang="en-US" b="1" smtClean="0"/>
              <a:t>(Pass)</a:t>
            </a:r>
            <a:endParaRPr lang="zh-CN" altLang="en-US" b="1" smtClean="0"/>
          </a:p>
          <a:p>
            <a:pPr lvl="1"/>
            <a:r>
              <a:rPr lang="zh-CN" altLang="en-US" b="1" smtClean="0"/>
              <a:t>失败</a:t>
            </a:r>
            <a:r>
              <a:rPr lang="en-US" altLang="en-US" b="1" smtClean="0"/>
              <a:t>(Fail)</a:t>
            </a:r>
            <a:endParaRPr lang="zh-CN" altLang="en-US" b="1" smtClean="0"/>
          </a:p>
          <a:p>
            <a:pPr lvl="1"/>
            <a:r>
              <a:rPr lang="zh-CN" altLang="en-US" b="1" smtClean="0"/>
              <a:t>警告</a:t>
            </a:r>
            <a:r>
              <a:rPr lang="en-US" altLang="en-US" b="1" smtClean="0"/>
              <a:t>(Warn)</a:t>
            </a:r>
            <a:endParaRPr lang="zh-CN" altLang="en-US" b="1" smtClean="0"/>
          </a:p>
          <a:p>
            <a:pPr lvl="1"/>
            <a:r>
              <a:rPr lang="zh-CN" altLang="en-US" b="1" smtClean="0"/>
              <a:t>阻塞</a:t>
            </a:r>
            <a:r>
              <a:rPr lang="en-US" altLang="en-US" b="1" smtClean="0"/>
              <a:t>(Block)</a:t>
            </a:r>
            <a:endParaRPr lang="zh-CN" altLang="en-US" b="1" smtClean="0"/>
          </a:p>
          <a:p>
            <a:pPr lvl="1"/>
            <a:r>
              <a:rPr lang="zh-CN" altLang="en-US" b="1" smtClean="0"/>
              <a:t>跳过</a:t>
            </a:r>
            <a:r>
              <a:rPr lang="en-US" altLang="en-US" b="1" smtClean="0"/>
              <a:t>(Skip)</a:t>
            </a:r>
            <a:endParaRPr lang="zh-CN" altLang="en-US" b="1"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0D856F0-7BE2-4B3C-BE9E-9024D91CDFBF}"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anose="02010609060101010101" pitchFamily="49" charset="-122"/>
                <a:ea typeface="黑体" panose="02010609060101010101" pitchFamily="49" charset="-122"/>
              </a:rPr>
              <a:t>第</a:t>
            </a:r>
            <a:r>
              <a:rPr lang="en-US" altLang="zh-CN" b="1" smtClean="0">
                <a:latin typeface="黑体" panose="02010609060101010101" pitchFamily="49" charset="-122"/>
                <a:ea typeface="黑体" panose="02010609060101010101" pitchFamily="49" charset="-122"/>
              </a:rPr>
              <a:t>10</a:t>
            </a:r>
            <a:r>
              <a:rPr lang="zh-CN" altLang="en-US" b="1" smtClean="0">
                <a:latin typeface="黑体" panose="02010609060101010101" pitchFamily="49" charset="-122"/>
                <a:ea typeface="黑体" panose="02010609060101010101" pitchFamily="49" charset="-122"/>
              </a:rPr>
              <a:t>章  测试过程管理</a:t>
            </a:r>
            <a:endParaRPr lang="zh-CN" altLang="en-US" b="1" smtClean="0">
              <a:latin typeface="黑体" panose="02010609060101010101" pitchFamily="49" charset="-122"/>
              <a:ea typeface="黑体" panose="02010609060101010101" pitchFamily="49" charset="-122"/>
            </a:endParaRP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endParaRPr lang="zh-CN" altLang="en-US" sz="3400" b="1" smtClean="0"/>
          </a:p>
          <a:p>
            <a:pPr lvl="1" eaLnBrk="1" hangingPunct="1"/>
            <a:r>
              <a:rPr lang="zh-CN" altLang="en-US" b="1" smtClean="0"/>
              <a:t>本章将从理论角度介绍目前在实践中使用较为广泛的几种软件测试过程模型</a:t>
            </a:r>
            <a:endParaRPr lang="en-US" altLang="zh-CN" b="1" smtClean="0"/>
          </a:p>
          <a:p>
            <a:pPr lvl="1" eaLnBrk="1" hangingPunct="1"/>
            <a:r>
              <a:rPr lang="zh-CN" altLang="en-US" b="1" smtClean="0"/>
              <a:t>并从管理和规范的角度，从测试用例管理、缺陷管理和测试团队管理三方面分别讨论如何在开展软件测试工作的过程中将这些对象管理好</a:t>
            </a:r>
            <a:endParaRPr lang="zh-CN" altLang="en-US" b="1"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F330D93-BACB-4AD3-BFC7-6E411EEC643E}" type="slidenum">
              <a:rPr lang="en-US" altLang="zh-CN" smtClean="0"/>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10.2 </a:t>
            </a:r>
            <a:r>
              <a:rPr lang="zh-CN" altLang="en-US" b="1" smtClean="0">
                <a:latin typeface="黑体" panose="02010609060101010101" pitchFamily="49" charset="-122"/>
                <a:ea typeface="黑体" panose="02010609060101010101" pitchFamily="49" charset="-122"/>
              </a:rPr>
              <a:t>测试用例的管理</a:t>
            </a:r>
            <a:endParaRPr lang="zh-CN" altLang="en-US" b="1" smtClean="0">
              <a:latin typeface="黑体" panose="02010609060101010101" pitchFamily="49" charset="-122"/>
              <a:ea typeface="黑体" panose="02010609060101010101" pitchFamily="49" charset="-122"/>
            </a:endParaRPr>
          </a:p>
        </p:txBody>
      </p:sp>
      <p:sp>
        <p:nvSpPr>
          <p:cNvPr id="22532" name="Rectangle 3"/>
          <p:cNvSpPr>
            <a:spLocks noGrp="1" noChangeArrowheads="1"/>
          </p:cNvSpPr>
          <p:nvPr>
            <p:ph type="body" idx="1"/>
          </p:nvPr>
        </p:nvSpPr>
        <p:spPr/>
        <p:txBody>
          <a:bodyPr/>
          <a:lstStyle/>
          <a:p>
            <a:pPr algn="just" eaLnBrk="1" hangingPunct="1"/>
            <a:r>
              <a:rPr lang="zh-CN" altLang="en-US" sz="3400" b="1" smtClean="0"/>
              <a:t>测试用例的组织和跟踪</a:t>
            </a:r>
            <a:endParaRPr lang="en-US" altLang="zh-CN" sz="3400" b="1" smtClean="0"/>
          </a:p>
          <a:p>
            <a:pPr lvl="1" algn="just" eaLnBrk="1" hangingPunct="1"/>
            <a:r>
              <a:rPr lang="zh-CN" b="1" smtClean="0"/>
              <a:t>整理模块需求</a:t>
            </a:r>
            <a:endParaRPr lang="en-US" altLang="zh-CN" b="1" smtClean="0"/>
          </a:p>
          <a:p>
            <a:pPr lvl="1" algn="just" eaLnBrk="1" hangingPunct="1"/>
            <a:r>
              <a:rPr lang="zh-CN" b="1" smtClean="0"/>
              <a:t>撰写测试计划</a:t>
            </a:r>
            <a:endParaRPr lang="en-US" altLang="zh-CN" b="1" smtClean="0"/>
          </a:p>
          <a:p>
            <a:pPr lvl="1" algn="just" eaLnBrk="1" hangingPunct="1"/>
            <a:r>
              <a:rPr lang="zh-CN" b="1" smtClean="0"/>
              <a:t>设计测试思路</a:t>
            </a:r>
            <a:endParaRPr lang="en-US" altLang="zh-CN" b="1" smtClean="0"/>
          </a:p>
          <a:p>
            <a:pPr lvl="1" algn="just" eaLnBrk="1" hangingPunct="1"/>
            <a:r>
              <a:rPr lang="zh-CN" b="1" smtClean="0"/>
              <a:t>编写测试用例</a:t>
            </a:r>
            <a:endParaRPr lang="en-US" altLang="zh-CN" b="1" smtClean="0"/>
          </a:p>
          <a:p>
            <a:pPr lvl="1" algn="just" eaLnBrk="1" hangingPunct="1"/>
            <a:r>
              <a:rPr lang="zh-CN" altLang="en-US" b="1" smtClean="0"/>
              <a:t>评审</a:t>
            </a:r>
            <a:r>
              <a:rPr lang="zh-CN" b="1" smtClean="0"/>
              <a:t>测试用例</a:t>
            </a:r>
            <a:endParaRPr lang="en-US" altLang="zh-CN" b="1" smtClean="0"/>
          </a:p>
          <a:p>
            <a:pPr lvl="1" algn="just" eaLnBrk="1" hangingPunct="1"/>
            <a:r>
              <a:rPr lang="zh-CN" b="1" smtClean="0"/>
              <a:t>修改更新测试用例</a:t>
            </a:r>
            <a:endParaRPr lang="en-US" altLang="zh-CN" b="1" smtClean="0"/>
          </a:p>
          <a:p>
            <a:pPr lvl="1" algn="just" eaLnBrk="1" hangingPunct="1"/>
            <a:r>
              <a:rPr lang="zh-CN" b="1" smtClean="0"/>
              <a:t>执行测试用例</a:t>
            </a:r>
            <a:endParaRPr lang="en-US" altLang="zh-CN" b="1" smtClean="0"/>
          </a:p>
          <a:p>
            <a:pPr lvl="1" algn="just" eaLnBrk="1" hangingPunct="1"/>
            <a:r>
              <a:rPr lang="zh-CN" b="1" smtClean="0"/>
              <a:t>分析评估测试用例质量</a:t>
            </a:r>
            <a:endParaRPr lang="zh-CN" altLang="en-US" b="1"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C72CD5B-1D01-4129-A7DD-F88BEE1728F6}" type="slidenum">
              <a:rPr lang="en-US" altLang="zh-CN" smtClean="0"/>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10.2 </a:t>
            </a:r>
            <a:r>
              <a:rPr lang="zh-CN" altLang="en-US" b="1" smtClean="0">
                <a:latin typeface="黑体" panose="02010609060101010101" pitchFamily="49" charset="-122"/>
                <a:ea typeface="黑体" panose="02010609060101010101" pitchFamily="49" charset="-122"/>
              </a:rPr>
              <a:t>测试用例的管理</a:t>
            </a:r>
            <a:endParaRPr lang="zh-CN" altLang="en-US" b="1" smtClean="0">
              <a:latin typeface="黑体" panose="02010609060101010101" pitchFamily="49" charset="-122"/>
              <a:ea typeface="黑体" panose="02010609060101010101" pitchFamily="49" charset="-122"/>
            </a:endParaRPr>
          </a:p>
        </p:txBody>
      </p:sp>
      <p:sp>
        <p:nvSpPr>
          <p:cNvPr id="23556" name="Rectangle 3"/>
          <p:cNvSpPr>
            <a:spLocks noGrp="1" noChangeArrowheads="1"/>
          </p:cNvSpPr>
          <p:nvPr>
            <p:ph type="body" idx="1"/>
          </p:nvPr>
        </p:nvSpPr>
        <p:spPr/>
        <p:txBody>
          <a:bodyPr/>
          <a:lstStyle/>
          <a:p>
            <a:pPr algn="just" eaLnBrk="1" hangingPunct="1"/>
            <a:r>
              <a:rPr lang="zh-CN" altLang="en-US" sz="3400" b="1" smtClean="0"/>
              <a:t>测试用例评审检查单（部分）</a:t>
            </a:r>
            <a:endParaRPr lang="zh-CN" altLang="en-US" b="1" smtClean="0"/>
          </a:p>
        </p:txBody>
      </p:sp>
      <p:pic>
        <p:nvPicPr>
          <p:cNvPr id="235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688" y="2357438"/>
            <a:ext cx="6943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D861B31-A7FC-481B-895F-402C54C245CA}" type="slidenum">
              <a:rPr lang="en-US" altLang="zh-CN" smtClean="0"/>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10.2 </a:t>
            </a:r>
            <a:r>
              <a:rPr lang="zh-CN" altLang="en-US" b="1" smtClean="0">
                <a:latin typeface="黑体" panose="02010609060101010101" pitchFamily="49" charset="-122"/>
                <a:ea typeface="黑体" panose="02010609060101010101" pitchFamily="49" charset="-122"/>
              </a:rPr>
              <a:t>测试用例的管理</a:t>
            </a:r>
            <a:endParaRPr lang="zh-CN" altLang="en-US" b="1" smtClean="0">
              <a:latin typeface="黑体" panose="02010609060101010101" pitchFamily="49" charset="-122"/>
              <a:ea typeface="黑体" panose="02010609060101010101" pitchFamily="49" charset="-122"/>
            </a:endParaRPr>
          </a:p>
        </p:txBody>
      </p:sp>
      <p:sp>
        <p:nvSpPr>
          <p:cNvPr id="24580" name="Rectangle 3"/>
          <p:cNvSpPr>
            <a:spLocks noGrp="1" noChangeArrowheads="1"/>
          </p:cNvSpPr>
          <p:nvPr>
            <p:ph type="body" idx="1"/>
          </p:nvPr>
        </p:nvSpPr>
        <p:spPr/>
        <p:txBody>
          <a:bodyPr/>
          <a:lstStyle/>
          <a:p>
            <a:pPr algn="just" eaLnBrk="1" hangingPunct="1"/>
            <a:r>
              <a:rPr lang="zh-CN" altLang="en-US" sz="3400" b="1" smtClean="0"/>
              <a:t>测试用例修改更新策略</a:t>
            </a:r>
            <a:endParaRPr lang="en-US" altLang="zh-CN" sz="3400" b="1" smtClean="0"/>
          </a:p>
          <a:p>
            <a:pPr lvl="1"/>
            <a:r>
              <a:rPr lang="zh-CN" altLang="en-US" b="1" smtClean="0"/>
              <a:t>若新版本特性无变化，只是出现缺陷被用户发现的情况，此时可以修改测试用例，并给出变更记录。且当前修改的测试用例，对目前和以前的版本都有效</a:t>
            </a:r>
            <a:endParaRPr lang="zh-CN" altLang="en-US" b="1" smtClean="0"/>
          </a:p>
          <a:p>
            <a:pPr lvl="1"/>
            <a:r>
              <a:rPr lang="zh-CN" altLang="en-US" b="1" smtClean="0"/>
              <a:t>若新版本中原有的功能取消，此时仅需在新版本上将对应测试用例设置为无效即可</a:t>
            </a:r>
            <a:endParaRPr lang="zh-CN" altLang="en-US" sz="3400" b="1"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2F1EBAE-93D7-47BE-BFC8-FBE1D1789E56}" type="slidenum">
              <a:rPr lang="en-US" altLang="zh-CN" smtClean="0"/>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10.2 </a:t>
            </a:r>
            <a:r>
              <a:rPr lang="zh-CN" altLang="en-US" b="1" smtClean="0">
                <a:latin typeface="黑体" panose="02010609060101010101" pitchFamily="49" charset="-122"/>
                <a:ea typeface="黑体" panose="02010609060101010101" pitchFamily="49" charset="-122"/>
              </a:rPr>
              <a:t>测试用例的管理</a:t>
            </a:r>
            <a:endParaRPr lang="zh-CN" altLang="en-US" b="1" smtClean="0">
              <a:latin typeface="黑体" panose="02010609060101010101" pitchFamily="49" charset="-122"/>
              <a:ea typeface="黑体" panose="02010609060101010101" pitchFamily="49" charset="-122"/>
            </a:endParaRPr>
          </a:p>
        </p:txBody>
      </p:sp>
      <p:sp>
        <p:nvSpPr>
          <p:cNvPr id="25604" name="Rectangle 3"/>
          <p:cNvSpPr>
            <a:spLocks noGrp="1" noChangeArrowheads="1"/>
          </p:cNvSpPr>
          <p:nvPr>
            <p:ph type="body" idx="1"/>
          </p:nvPr>
        </p:nvSpPr>
        <p:spPr/>
        <p:txBody>
          <a:bodyPr/>
          <a:lstStyle/>
          <a:p>
            <a:pPr algn="just" eaLnBrk="1" hangingPunct="1"/>
            <a:r>
              <a:rPr lang="zh-CN" altLang="en-US" sz="3400" b="1" smtClean="0"/>
              <a:t>测试用例修改更新策略（续）</a:t>
            </a:r>
            <a:endParaRPr lang="en-US" altLang="zh-CN" sz="3400" b="1" smtClean="0"/>
          </a:p>
          <a:p>
            <a:pPr lvl="1" algn="just" eaLnBrk="1" hangingPunct="1"/>
            <a:r>
              <a:rPr lang="zh-CN" altLang="en-US" b="1" smtClean="0"/>
              <a:t>若新版本中原有的产品特性发生变化，但属于功能增强，则原有测试用例仅对原版本有效，此时不能修改测试用例，只能增加新的测试用例，新增测试用例仅对当前版本有效</a:t>
            </a:r>
            <a:endParaRPr lang="zh-CN" altLang="en-US" b="1" smtClean="0"/>
          </a:p>
          <a:p>
            <a:pPr lvl="1"/>
            <a:r>
              <a:rPr lang="zh-CN" altLang="en-US" b="1" smtClean="0"/>
              <a:t>若新版本中原有产品特性发生变化，且属于完全新增的特性，则需针对新增的特性补充新的测试用例，此时，原有测试用例对原版本和当前版本都有效，新增测试用例仅对当前版本有效</a:t>
            </a:r>
            <a:endParaRPr lang="zh-CN" altLang="en-US" b="1"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9D4DC0B-A2AA-4FF9-9B9D-951D13F1C8D5}" type="slidenum">
              <a:rPr lang="en-US" altLang="zh-CN" smtClean="0"/>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10.2 </a:t>
            </a:r>
            <a:r>
              <a:rPr lang="zh-CN" altLang="en-US" b="1" smtClean="0">
                <a:latin typeface="黑体" panose="02010609060101010101" pitchFamily="49" charset="-122"/>
                <a:ea typeface="黑体" panose="02010609060101010101" pitchFamily="49" charset="-122"/>
              </a:rPr>
              <a:t>测试用例的管理</a:t>
            </a:r>
            <a:endParaRPr lang="zh-CN" altLang="en-US" b="1" smtClean="0">
              <a:latin typeface="黑体" panose="02010609060101010101" pitchFamily="49" charset="-122"/>
              <a:ea typeface="黑体" panose="02010609060101010101" pitchFamily="49" charset="-122"/>
            </a:endParaRPr>
          </a:p>
        </p:txBody>
      </p:sp>
      <p:sp>
        <p:nvSpPr>
          <p:cNvPr id="26628" name="Rectangle 3"/>
          <p:cNvSpPr>
            <a:spLocks noGrp="1" noChangeArrowheads="1"/>
          </p:cNvSpPr>
          <p:nvPr>
            <p:ph type="body" idx="1"/>
          </p:nvPr>
        </p:nvSpPr>
        <p:spPr/>
        <p:txBody>
          <a:bodyPr/>
          <a:lstStyle/>
          <a:p>
            <a:pPr algn="just" eaLnBrk="1" hangingPunct="1"/>
            <a:r>
              <a:rPr lang="zh-CN" altLang="en-US" sz="3400" b="1" smtClean="0"/>
              <a:t>典型测试用例生命周期</a:t>
            </a:r>
            <a:endParaRPr lang="zh-CN" altLang="en-US" b="1" smtClean="0"/>
          </a:p>
        </p:txBody>
      </p:sp>
      <p:pic>
        <p:nvPicPr>
          <p:cNvPr id="26630" name="Picture 2" descr="10t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4313" y="2500313"/>
            <a:ext cx="86645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0DE05B3-114F-4F24-A1FB-03B29FEE67A6}" type="slidenum">
              <a:rPr lang="en-US" altLang="zh-CN" smtClean="0"/>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
        <p:nvSpPr>
          <p:cNvPr id="27652" name="Rectangle 3"/>
          <p:cNvSpPr>
            <a:spLocks noGrp="1" noChangeArrowheads="1"/>
          </p:cNvSpPr>
          <p:nvPr>
            <p:ph type="body" idx="1"/>
          </p:nvPr>
        </p:nvSpPr>
        <p:spPr>
          <a:xfrm>
            <a:off x="250825" y="1700213"/>
            <a:ext cx="8974138" cy="4267200"/>
          </a:xfrm>
        </p:spPr>
        <p:txBody>
          <a:bodyPr/>
          <a:lstStyle/>
          <a:p>
            <a:pPr eaLnBrk="1" hangingPunct="1">
              <a:defRPr/>
            </a:pPr>
            <a:r>
              <a:rPr lang="zh-CN" altLang="en-US" sz="3400" b="1" dirty="0"/>
              <a:t>软件缺陷的定义</a:t>
            </a:r>
            <a:endParaRPr lang="zh-CN" altLang="en-US" b="1" dirty="0"/>
          </a:p>
          <a:p>
            <a:pPr lvl="1" eaLnBrk="1" hangingPunct="1">
              <a:defRPr/>
            </a:pPr>
            <a:r>
              <a:rPr lang="zh-CN" altLang="en-US" b="1" dirty="0"/>
              <a:t>软件未达到需求规格说明书中指明的功能。</a:t>
            </a:r>
            <a:endParaRPr lang="zh-CN" altLang="en-US" b="1" dirty="0"/>
          </a:p>
          <a:p>
            <a:pPr lvl="1" eaLnBrk="1" hangingPunct="1">
              <a:defRPr/>
            </a:pPr>
            <a:r>
              <a:rPr lang="zh-CN" altLang="en-US" b="1" dirty="0" smtClean="0"/>
              <a:t>软件</a:t>
            </a:r>
            <a:r>
              <a:rPr lang="zh-CN" altLang="en-US" b="1" dirty="0"/>
              <a:t>出现了需求规格说明书中指明不会出现的错。</a:t>
            </a:r>
            <a:endParaRPr lang="zh-CN" altLang="en-US" b="1" dirty="0"/>
          </a:p>
          <a:p>
            <a:pPr lvl="1" eaLnBrk="1" hangingPunct="1">
              <a:defRPr/>
            </a:pPr>
            <a:r>
              <a:rPr lang="zh-CN" altLang="en-US" b="1" dirty="0" smtClean="0"/>
              <a:t>软件</a:t>
            </a:r>
            <a:r>
              <a:rPr lang="zh-CN" altLang="en-US" b="1" dirty="0"/>
              <a:t>功能超出需求规格说明书中指明的范围。</a:t>
            </a:r>
            <a:endParaRPr lang="zh-CN" altLang="en-US" b="1" dirty="0"/>
          </a:p>
          <a:p>
            <a:pPr lvl="1" eaLnBrk="1" hangingPunct="1">
              <a:defRPr/>
            </a:pPr>
            <a:r>
              <a:rPr lang="zh-CN" altLang="en-US" b="1" dirty="0" smtClean="0"/>
              <a:t>软件</a:t>
            </a:r>
            <a:r>
              <a:rPr lang="zh-CN" altLang="en-US" b="1" dirty="0"/>
              <a:t>未达到需求规格说明书中虽未指出但应达到的目标。 </a:t>
            </a:r>
            <a:endParaRPr lang="zh-CN" altLang="en-US" b="1" dirty="0"/>
          </a:p>
          <a:p>
            <a:pPr lvl="1" eaLnBrk="1" hangingPunct="1">
              <a:defRPr/>
            </a:pPr>
            <a:r>
              <a:rPr lang="zh-CN" altLang="en-US" b="1" dirty="0">
                <a:sym typeface="+mn-ea"/>
              </a:rPr>
              <a:t>软件测试员认为软件难以理解、不易使用、运行速度缓慢，或者最终用户认为不好。</a:t>
            </a:r>
            <a:endParaRPr lang="zh-CN" altLang="en-US" b="1" dirty="0"/>
          </a:p>
          <a:p>
            <a:pPr>
              <a:defRPr/>
            </a:pPr>
            <a:endParaRPr lang="zh-CN" altLang="en-US" dirty="0"/>
          </a:p>
          <a:p>
            <a:pPr marL="0" indent="0">
              <a:buFont typeface="Wingdings" panose="05000000000000000000" pitchFamily="2" charset="2"/>
              <a:buNone/>
              <a:defRPr/>
            </a:pPr>
            <a:endParaRPr lang="en-US" altLang="zh-CN" b="1" dirty="0" smtClean="0"/>
          </a:p>
          <a:p>
            <a:pPr lvl="1" eaLnBrk="1" hangingPunct="1">
              <a:defRPr/>
            </a:pPr>
            <a:endParaRPr lang="en-US" altLang="zh-CN" b="1"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83568" y="1832759"/>
            <a:ext cx="8280920" cy="4641850"/>
          </a:xfrm>
        </p:spPr>
        <p:txBody>
          <a:bodyPr/>
          <a:lstStyle/>
          <a:p>
            <a:pPr eaLnBrk="1" hangingPunct="1">
              <a:defRPr/>
            </a:pPr>
            <a:r>
              <a:rPr lang="zh-CN" altLang="en-US" sz="3400" b="1" dirty="0" smtClean="0">
                <a:latin typeface="+mn-lt"/>
              </a:rPr>
              <a:t>问题出在哪？</a:t>
            </a:r>
            <a:endParaRPr lang="en-US" altLang="zh-CN" sz="3400" b="1" dirty="0" smtClean="0">
              <a:latin typeface="+mn-lt"/>
            </a:endParaRPr>
          </a:p>
          <a:p>
            <a:pPr lvl="1" eaLnBrk="1" hangingPunct="1">
              <a:defRPr/>
            </a:pPr>
            <a:r>
              <a:rPr lang="zh-CN" altLang="en-US" b="1" dirty="0">
                <a:latin typeface="+mn-lt"/>
              </a:rPr>
              <a:t>人与人的交流不够或没有充分的文档资料</a:t>
            </a:r>
            <a:endParaRPr lang="zh-CN" altLang="en-US" b="1" dirty="0">
              <a:latin typeface="+mn-lt"/>
            </a:endParaRPr>
          </a:p>
          <a:p>
            <a:pPr lvl="1" eaLnBrk="1" hangingPunct="1">
              <a:defRPr/>
            </a:pPr>
            <a:r>
              <a:rPr lang="zh-CN" altLang="en-US" b="1" dirty="0">
                <a:latin typeface="+mn-lt"/>
              </a:rPr>
              <a:t>项目没有被很好地理解；计划不周，最终导致进度拖延</a:t>
            </a:r>
            <a:endParaRPr lang="en-US" altLang="zh-CN" b="1" dirty="0">
              <a:latin typeface="+mn-lt"/>
            </a:endParaRPr>
          </a:p>
          <a:p>
            <a:pPr lvl="1" eaLnBrk="1" hangingPunct="1">
              <a:defRPr/>
            </a:pPr>
            <a:r>
              <a:rPr lang="zh-CN" altLang="en-US" b="1" dirty="0">
                <a:latin typeface="+mn-lt"/>
              </a:rPr>
              <a:t>软件可靠性</a:t>
            </a:r>
            <a:r>
              <a:rPr lang="zh-CN" altLang="zh-CN" b="1" dirty="0">
                <a:latin typeface="+mn-lt"/>
              </a:rPr>
              <a:t>缺少度量的标准，质量无法保证</a:t>
            </a:r>
            <a:endParaRPr lang="zh-CN" altLang="en-US" b="1" dirty="0">
              <a:latin typeface="+mn-lt"/>
            </a:endParaRPr>
          </a:p>
          <a:p>
            <a:pPr lvl="1" eaLnBrk="1" hangingPunct="1">
              <a:defRPr/>
            </a:pPr>
            <a:r>
              <a:rPr lang="zh-CN" altLang="en-US" b="1" dirty="0">
                <a:latin typeface="+mn-lt"/>
              </a:rPr>
              <a:t>软件难以维护、</a:t>
            </a:r>
            <a:r>
              <a:rPr lang="zh-CN" altLang="zh-CN" b="1" dirty="0">
                <a:latin typeface="+mn-lt"/>
              </a:rPr>
              <a:t>不易升级</a:t>
            </a:r>
            <a:endParaRPr lang="en-US" altLang="zh-CN" b="1" dirty="0">
              <a:latin typeface="+mn-lt"/>
            </a:endParaRPr>
          </a:p>
          <a:p>
            <a:pPr marL="0" indent="0">
              <a:buNone/>
            </a:pPr>
            <a:endParaRPr lang="zh-CN" altLang="en-US" dirty="0">
              <a:latin typeface="楷体" panose="02010609060101010101" pitchFamily="49" charset="-122"/>
            </a:endParaRPr>
          </a:p>
        </p:txBody>
      </p:sp>
      <p:sp>
        <p:nvSpPr>
          <p:cNvPr id="4" name="内容占位符 2"/>
          <p:cNvSpPr txBox="1"/>
          <p:nvPr/>
        </p:nvSpPr>
        <p:spPr>
          <a:xfrm>
            <a:off x="1620368" y="1521609"/>
            <a:ext cx="6172200" cy="4953000"/>
          </a:xfrm>
          <a:prstGeom prst="rect">
            <a:avLst/>
          </a:prstGeom>
        </p:spPr>
        <p:txBody>
          <a:bodyPr/>
          <a:lstStyle/>
          <a:p>
            <a:pPr marL="742950" lvl="1" indent="-285750">
              <a:spcBef>
                <a:spcPct val="20000"/>
              </a:spcBef>
              <a:buFont typeface="Arial" panose="020B0604020202020204" pitchFamily="34" charset="0"/>
              <a:buChar char="–"/>
              <a:defRPr/>
            </a:pPr>
            <a:endParaRPr lang="zh-CN" altLang="en-US" sz="2800" b="1" dirty="0">
              <a:latin typeface="华文行楷" panose="02010800040101010101" pitchFamily="2" charset="-122"/>
              <a:ea typeface="华文行楷" panose="02010800040101010101" pitchFamily="2" charset="-122"/>
            </a:endParaRPr>
          </a:p>
          <a:p>
            <a:pPr marL="342900" indent="-342900">
              <a:spcBef>
                <a:spcPct val="20000"/>
              </a:spcBef>
              <a:buFont typeface="Arial" panose="020B0604020202020204" pitchFamily="34" charset="0"/>
              <a:buChar char="•"/>
              <a:defRPr/>
            </a:pPr>
            <a:endParaRPr lang="zh-CN" altLang="en-US" sz="2800" b="1" dirty="0">
              <a:latin typeface="华文行楷" panose="02010800040101010101" pitchFamily="2" charset="-122"/>
              <a:ea typeface="华文行楷" panose="02010800040101010101" pitchFamily="2" charset="-122"/>
            </a:endParaRPr>
          </a:p>
        </p:txBody>
      </p:sp>
      <p:sp>
        <p:nvSpPr>
          <p:cNvPr id="8" name="Rectangle 2"/>
          <p:cNvSpPr>
            <a:spLocks noGrp="1" noChangeArrowheads="1"/>
          </p:cNvSpPr>
          <p:nvPr>
            <p:ph type="title" idx="4294967295"/>
          </p:nvPr>
        </p:nvSpPr>
        <p:spPr>
          <a:xfrm>
            <a:off x="539552" y="655871"/>
            <a:ext cx="8001000" cy="828913"/>
          </a:xfrm>
          <a:prstGeom prst="rect">
            <a:avLst/>
          </a:prstGeom>
        </p:spPr>
        <p:txBody>
          <a:body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605" y="1628775"/>
            <a:ext cx="8217535" cy="4641850"/>
          </a:xfrm>
        </p:spPr>
        <p:txBody>
          <a:bodyPr/>
          <a:lstStyle/>
          <a:p>
            <a:pPr eaLnBrk="1" hangingPunct="1">
              <a:defRPr/>
            </a:pPr>
            <a:r>
              <a:rPr lang="zh-CN" altLang="en-US" sz="3400" b="1" dirty="0"/>
              <a:t>缺陷的产生</a:t>
            </a:r>
            <a:endParaRPr lang="en-US" altLang="zh-CN" sz="3400" b="1" dirty="0"/>
          </a:p>
          <a:p>
            <a:pPr lvl="1">
              <a:defRPr/>
            </a:pPr>
            <a:r>
              <a:rPr lang="zh-CN" altLang="en-US" sz="2600" b="1" dirty="0"/>
              <a:t>技术问题</a:t>
            </a:r>
            <a:endParaRPr lang="zh-CN" altLang="en-US" sz="2600" b="1" dirty="0"/>
          </a:p>
          <a:p>
            <a:pPr lvl="2" eaLnBrk="1" hangingPunct="1">
              <a:buFont typeface="Wingdings" panose="05000000000000000000" pitchFamily="2" charset="2"/>
              <a:buChar char="u"/>
              <a:defRPr/>
            </a:pPr>
            <a:r>
              <a:rPr lang="zh-CN" altLang="en-US" sz="2400" b="1" dirty="0"/>
              <a:t>算法错误，语法错误，计算和精度问题，接口参数传递不匹配</a:t>
            </a:r>
            <a:endParaRPr lang="en-US" altLang="zh-CN" sz="2400" b="1" dirty="0"/>
          </a:p>
          <a:p>
            <a:pPr lvl="1">
              <a:defRPr/>
            </a:pPr>
            <a:r>
              <a:rPr lang="zh-CN" altLang="en-US" sz="2600" b="1" dirty="0"/>
              <a:t>团队工作</a:t>
            </a:r>
            <a:endParaRPr lang="en-US" altLang="zh-CN" sz="2600" b="1" dirty="0"/>
          </a:p>
          <a:p>
            <a:pPr lvl="2" eaLnBrk="1" hangingPunct="1">
              <a:buFont typeface="Wingdings" panose="05000000000000000000" pitchFamily="2" charset="2"/>
              <a:buChar char="u"/>
              <a:defRPr/>
            </a:pPr>
            <a:r>
              <a:rPr lang="zh-CN" altLang="en-US" sz="2400" b="1" dirty="0"/>
              <a:t>误解、沟通不充分</a:t>
            </a:r>
            <a:endParaRPr lang="en-US" altLang="zh-CN" sz="2400" b="1" dirty="0"/>
          </a:p>
          <a:p>
            <a:pPr lvl="1">
              <a:defRPr/>
            </a:pPr>
            <a:r>
              <a:rPr lang="zh-CN" altLang="en-US" sz="2600" b="1" dirty="0"/>
              <a:t>软件本身</a:t>
            </a:r>
            <a:endParaRPr lang="en-US" altLang="zh-CN" sz="2600" b="1" dirty="0"/>
          </a:p>
          <a:p>
            <a:pPr lvl="2" eaLnBrk="1" hangingPunct="1">
              <a:buFont typeface="Wingdings" panose="05000000000000000000" pitchFamily="2" charset="2"/>
              <a:buChar char="u"/>
              <a:defRPr/>
            </a:pPr>
            <a:r>
              <a:rPr lang="zh-CN" altLang="en-US" sz="2400" b="1" dirty="0"/>
              <a:t>文档错误、用户使用场合</a:t>
            </a:r>
            <a:endParaRPr lang="zh-CN" altLang="en-US" sz="2400" b="1" dirty="0"/>
          </a:p>
          <a:p>
            <a:pPr lvl="2" eaLnBrk="1" hangingPunct="1">
              <a:buFont typeface="Wingdings" panose="05000000000000000000" pitchFamily="2" charset="2"/>
              <a:buChar char="u"/>
              <a:defRPr/>
            </a:pPr>
            <a:r>
              <a:rPr lang="zh-CN" altLang="en-US" sz="2400" b="1" dirty="0"/>
              <a:t>时间上不协调或不一致性所带来的问题</a:t>
            </a:r>
            <a:endParaRPr lang="zh-CN" altLang="en-US" sz="2400" b="1" dirty="0"/>
          </a:p>
          <a:p>
            <a:pPr lvl="2" eaLnBrk="1" hangingPunct="1">
              <a:buFont typeface="Wingdings" panose="05000000000000000000" pitchFamily="2" charset="2"/>
              <a:buChar char="u"/>
              <a:defRPr/>
            </a:pPr>
            <a:r>
              <a:rPr lang="zh-CN" altLang="en-US" sz="2400" b="1" dirty="0"/>
              <a:t>系统的自我恢复或数据的异地备份、灾难性恢复等问题</a:t>
            </a:r>
            <a:endParaRPr lang="zh-CN" altLang="en-US" sz="2400" b="1" dirty="0"/>
          </a:p>
          <a:p>
            <a:pPr lvl="1" eaLnBrk="1" hangingPunct="1">
              <a:defRPr/>
            </a:pPr>
            <a:endParaRPr lang="zh-CN" altLang="en-US" sz="2600" b="1" dirty="0"/>
          </a:p>
        </p:txBody>
      </p:sp>
      <p:sp>
        <p:nvSpPr>
          <p:cNvPr id="7" name="Rectangle 2"/>
          <p:cNvSpPr txBox="1">
            <a:spLocks noChangeArrowheads="1"/>
          </p:cNvSpPr>
          <p:nvPr/>
        </p:nvSpPr>
        <p:spPr bwMode="auto">
          <a:xfrm>
            <a:off x="539552" y="655871"/>
            <a:ext cx="8001000" cy="8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1470" y="1918970"/>
            <a:ext cx="3252470" cy="2094230"/>
          </a:xfrm>
        </p:spPr>
        <p:txBody>
          <a:bodyPr/>
          <a:lstStyle/>
          <a:p>
            <a:pPr eaLnBrk="1" hangingPunct="1">
              <a:defRPr/>
            </a:pPr>
            <a:r>
              <a:rPr lang="zh-CN" altLang="en-US" b="1" dirty="0"/>
              <a:t>思考：为什么需求阶段缺陷最多？</a:t>
            </a:r>
            <a:endParaRPr lang="zh-CN" altLang="en-US" b="1" dirty="0"/>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5" name="Rectangle 2"/>
          <p:cNvSpPr txBox="1">
            <a:spLocks noChangeArrowheads="1"/>
          </p:cNvSpPr>
          <p:nvPr/>
        </p:nvSpPr>
        <p:spPr bwMode="auto">
          <a:xfrm>
            <a:off x="467544"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grpSp>
        <p:nvGrpSpPr>
          <p:cNvPr id="6" name="组合 18"/>
          <p:cNvGrpSpPr/>
          <p:nvPr/>
        </p:nvGrpSpPr>
        <p:grpSpPr bwMode="auto">
          <a:xfrm>
            <a:off x="3720443" y="1915349"/>
            <a:ext cx="4591419" cy="4251473"/>
            <a:chOff x="2454275" y="1616075"/>
            <a:chExt cx="4114800" cy="3975101"/>
          </a:xfrm>
        </p:grpSpPr>
        <p:sp>
          <p:nvSpPr>
            <p:cNvPr id="7"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panose="02010600030101010101" pitchFamily="2" charset="-122"/>
              </a:endParaRPr>
            </a:p>
          </p:txBody>
        </p:sp>
        <p:sp>
          <p:nvSpPr>
            <p:cNvPr id="8" name="Line 6"/>
            <p:cNvSpPr>
              <a:spLocks noChangeShapeType="1"/>
            </p:cNvSpPr>
            <p:nvPr/>
          </p:nvSpPr>
          <p:spPr bwMode="auto">
            <a:xfrm flipH="1">
              <a:off x="4511675" y="1616075"/>
              <a:ext cx="128588" cy="2082195"/>
            </a:xfrm>
            <a:prstGeom prst="line">
              <a:avLst/>
            </a:prstGeom>
            <a:noFill/>
            <a:ln w="19050">
              <a:solidFill>
                <a:srgbClr val="000080"/>
              </a:solidFill>
              <a:round/>
            </a:ln>
          </p:spPr>
          <p:txBody>
            <a:bodyPr/>
            <a:lstStyle/>
            <a:p>
              <a:endParaRPr lang="zh-CN" altLang="en-US"/>
            </a:p>
          </p:txBody>
        </p:sp>
        <p:sp>
          <p:nvSpPr>
            <p:cNvPr id="9" name="Line 7"/>
            <p:cNvSpPr>
              <a:spLocks noChangeShapeType="1"/>
            </p:cNvSpPr>
            <p:nvPr/>
          </p:nvSpPr>
          <p:spPr bwMode="auto">
            <a:xfrm flipH="1">
              <a:off x="3611563" y="3698270"/>
              <a:ext cx="900113" cy="1703614"/>
            </a:xfrm>
            <a:prstGeom prst="line">
              <a:avLst/>
            </a:prstGeom>
            <a:noFill/>
            <a:ln w="19050">
              <a:solidFill>
                <a:srgbClr val="000080"/>
              </a:solidFill>
              <a:round/>
            </a:ln>
          </p:spPr>
          <p:txBody>
            <a:bodyPr/>
            <a:lstStyle/>
            <a:p>
              <a:endParaRPr lang="zh-CN" altLang="en-US"/>
            </a:p>
          </p:txBody>
        </p:sp>
        <p:sp>
          <p:nvSpPr>
            <p:cNvPr id="10" name="Line 8"/>
            <p:cNvSpPr>
              <a:spLocks noChangeShapeType="1"/>
            </p:cNvSpPr>
            <p:nvPr/>
          </p:nvSpPr>
          <p:spPr bwMode="auto">
            <a:xfrm flipH="1" flipV="1">
              <a:off x="2582863" y="2941108"/>
              <a:ext cx="1928813" cy="757162"/>
            </a:xfrm>
            <a:prstGeom prst="line">
              <a:avLst/>
            </a:prstGeom>
            <a:noFill/>
            <a:ln w="19050">
              <a:solidFill>
                <a:srgbClr val="000080"/>
              </a:solidFill>
              <a:round/>
            </a:ln>
          </p:spPr>
          <p:txBody>
            <a:bodyPr/>
            <a:lstStyle/>
            <a:p>
              <a:endParaRPr lang="zh-CN" altLang="en-US"/>
            </a:p>
          </p:txBody>
        </p:sp>
        <p:sp>
          <p:nvSpPr>
            <p:cNvPr id="11" name="Line 9"/>
            <p:cNvSpPr>
              <a:spLocks noChangeShapeType="1"/>
            </p:cNvSpPr>
            <p:nvPr/>
          </p:nvSpPr>
          <p:spPr bwMode="auto">
            <a:xfrm flipH="1" flipV="1">
              <a:off x="3354388" y="1994656"/>
              <a:ext cx="1157288" cy="1703614"/>
            </a:xfrm>
            <a:prstGeom prst="line">
              <a:avLst/>
            </a:prstGeom>
            <a:noFill/>
            <a:ln w="19050">
              <a:solidFill>
                <a:srgbClr val="000080"/>
              </a:solidFill>
              <a:round/>
            </a:ln>
          </p:spPr>
          <p:txBody>
            <a:bodyPr/>
            <a:lstStyle/>
            <a:p>
              <a:endParaRPr lang="zh-CN" altLang="en-US"/>
            </a:p>
          </p:txBody>
        </p:sp>
        <p:sp>
          <p:nvSpPr>
            <p:cNvPr id="12" name="Text Box 10"/>
            <p:cNvSpPr txBox="1">
              <a:spLocks noChangeArrowheads="1"/>
            </p:cNvSpPr>
            <p:nvPr/>
          </p:nvSpPr>
          <p:spPr bwMode="auto">
            <a:xfrm>
              <a:off x="3773215" y="1626996"/>
              <a:ext cx="642938" cy="757162"/>
            </a:xfrm>
            <a:prstGeom prst="rect">
              <a:avLst/>
            </a:prstGeom>
            <a:noFill/>
            <a:ln w="9525">
              <a:noFill/>
              <a:miter lim="800000"/>
            </a:ln>
          </p:spPr>
          <p:txBody>
            <a:bodyPr lIns="0" tIns="0" rIns="0" bIns="0"/>
            <a:lstStyle/>
            <a:p>
              <a:endParaRPr lang="zh-CN" altLang="en-US" sz="1800" b="1" dirty="0">
                <a:solidFill>
                  <a:schemeClr val="bg2"/>
                </a:solidFill>
                <a:ea typeface="宋体" panose="02010600030101010101" pitchFamily="2" charset="-122"/>
              </a:endParaRPr>
            </a:p>
            <a:p>
              <a:pPr algn="ctr"/>
              <a:r>
                <a:rPr lang="zh-CN" altLang="en-US" sz="1800" b="1" dirty="0">
                  <a:ea typeface="宋体" panose="02010600030101010101" pitchFamily="2" charset="-122"/>
                </a:rPr>
                <a:t>其  他</a:t>
              </a:r>
              <a:endParaRPr lang="zh-CN" altLang="en-US" sz="1800" b="1" dirty="0">
                <a:ea typeface="宋体" panose="02010600030101010101" pitchFamily="2" charset="-122"/>
              </a:endParaRPr>
            </a:p>
            <a:p>
              <a:pPr algn="ctr"/>
              <a:r>
                <a:rPr lang="zh-CN" altLang="en-US" sz="1800" b="1" dirty="0">
                  <a:ea typeface="宋体" panose="02010600030101010101" pitchFamily="2" charset="-122"/>
                </a:rPr>
                <a:t>10%</a:t>
              </a:r>
              <a:endParaRPr lang="zh-CN" altLang="en-US" sz="1800" b="1" dirty="0">
                <a:ea typeface="宋体" panose="02010600030101010101" pitchFamily="2" charset="-122"/>
              </a:endParaRPr>
            </a:p>
          </p:txBody>
        </p:sp>
        <p:sp>
          <p:nvSpPr>
            <p:cNvPr id="13" name="Text Box 11"/>
            <p:cNvSpPr txBox="1">
              <a:spLocks noChangeArrowheads="1"/>
            </p:cNvSpPr>
            <p:nvPr/>
          </p:nvSpPr>
          <p:spPr bwMode="auto">
            <a:xfrm>
              <a:off x="4768850" y="3168014"/>
              <a:ext cx="1617753" cy="1325033"/>
            </a:xfrm>
            <a:prstGeom prst="rect">
              <a:avLst/>
            </a:prstGeom>
            <a:noFill/>
            <a:ln w="9525">
              <a:noFill/>
              <a:miter lim="800000"/>
            </a:ln>
          </p:spPr>
          <p:txBody>
            <a:bodyPr lIns="0" tIns="0" rIns="0" bIns="0"/>
            <a:lstStyle/>
            <a:p>
              <a:pPr algn="ctr"/>
              <a:r>
                <a:rPr lang="zh-CN" altLang="en-US" sz="1800" b="1" dirty="0">
                  <a:ea typeface="宋体" panose="02010600030101010101" pitchFamily="2" charset="-122"/>
                </a:rPr>
                <a:t>软件产品说明书（需求）</a:t>
              </a:r>
              <a:endParaRPr lang="zh-CN" altLang="en-US" sz="1800" b="1" dirty="0">
                <a:ea typeface="宋体" panose="02010600030101010101" pitchFamily="2" charset="-122"/>
              </a:endParaRPr>
            </a:p>
            <a:p>
              <a:pPr algn="ctr"/>
              <a:r>
                <a:rPr lang="zh-CN" altLang="en-US" sz="1800" b="1" dirty="0">
                  <a:ea typeface="宋体" panose="02010600030101010101" pitchFamily="2" charset="-122"/>
                </a:rPr>
                <a:t>56%</a:t>
              </a:r>
              <a:endParaRPr lang="zh-CN" altLang="en-US" sz="1800" b="1" dirty="0">
                <a:ea typeface="宋体" panose="02010600030101010101" pitchFamily="2" charset="-122"/>
              </a:endParaRPr>
            </a:p>
          </p:txBody>
        </p:sp>
        <p:sp>
          <p:nvSpPr>
            <p:cNvPr id="14" name="Text Box 12"/>
            <p:cNvSpPr txBox="1">
              <a:spLocks noChangeArrowheads="1"/>
            </p:cNvSpPr>
            <p:nvPr/>
          </p:nvSpPr>
          <p:spPr bwMode="auto">
            <a:xfrm>
              <a:off x="2711450" y="2308927"/>
              <a:ext cx="1157288" cy="946452"/>
            </a:xfrm>
            <a:prstGeom prst="rect">
              <a:avLst/>
            </a:prstGeom>
            <a:noFill/>
            <a:ln w="9525">
              <a:noFill/>
              <a:miter lim="800000"/>
            </a:ln>
          </p:spPr>
          <p:txBody>
            <a:bodyPr lIns="0" tIns="0" rIns="0" bIns="0"/>
            <a:lstStyle/>
            <a:p>
              <a:endParaRPr lang="zh-CN" altLang="en-US" sz="1800" b="1" dirty="0">
                <a:solidFill>
                  <a:schemeClr val="bg2"/>
                </a:solidFill>
                <a:ea typeface="宋体" panose="02010600030101010101" pitchFamily="2" charset="-122"/>
              </a:endParaRPr>
            </a:p>
            <a:p>
              <a:pPr algn="ctr"/>
              <a:r>
                <a:rPr lang="zh-CN" altLang="en-US" sz="1800" b="1" dirty="0">
                  <a:ea typeface="宋体" panose="02010600030101010101" pitchFamily="2" charset="-122"/>
                </a:rPr>
                <a:t>编写代码</a:t>
              </a:r>
              <a:endParaRPr lang="zh-CN" altLang="en-US" sz="1800" b="1" dirty="0">
                <a:ea typeface="宋体" panose="02010600030101010101" pitchFamily="2" charset="-122"/>
              </a:endParaRPr>
            </a:p>
            <a:p>
              <a:pPr algn="ctr"/>
              <a:r>
                <a:rPr lang="zh-CN" altLang="en-US" sz="1800" b="1" dirty="0">
                  <a:ea typeface="宋体" panose="02010600030101010101" pitchFamily="2" charset="-122"/>
                </a:rPr>
                <a:t>7%</a:t>
              </a:r>
              <a:endParaRPr lang="zh-CN" altLang="en-US" sz="1800" b="1" dirty="0">
                <a:ea typeface="宋体" panose="02010600030101010101" pitchFamily="2" charset="-122"/>
              </a:endParaRPr>
            </a:p>
          </p:txBody>
        </p:sp>
        <p:sp>
          <p:nvSpPr>
            <p:cNvPr id="15" name="Text Box 13"/>
            <p:cNvSpPr txBox="1">
              <a:spLocks noChangeArrowheads="1"/>
            </p:cNvSpPr>
            <p:nvPr/>
          </p:nvSpPr>
          <p:spPr bwMode="auto">
            <a:xfrm>
              <a:off x="3097213" y="3887561"/>
              <a:ext cx="642938" cy="757162"/>
            </a:xfrm>
            <a:prstGeom prst="rect">
              <a:avLst/>
            </a:prstGeom>
            <a:noFill/>
            <a:ln w="9525">
              <a:noFill/>
              <a:miter lim="800000"/>
            </a:ln>
          </p:spPr>
          <p:txBody>
            <a:bodyPr lIns="0" tIns="0" rIns="0" bIns="0"/>
            <a:lstStyle/>
            <a:p>
              <a:pPr algn="ctr"/>
              <a:r>
                <a:rPr lang="zh-CN" altLang="en-US" sz="1800" b="1" dirty="0">
                  <a:ea typeface="宋体" panose="02010600030101010101" pitchFamily="2" charset="-122"/>
                </a:rPr>
                <a:t>设  计27%</a:t>
              </a:r>
              <a:endParaRPr lang="zh-CN" altLang="en-US" sz="1800" b="1" dirty="0">
                <a:ea typeface="宋体" panose="02010600030101010101" pitchFamily="2"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050" y="1773322"/>
            <a:ext cx="8001000" cy="4267200"/>
          </a:xfrm>
        </p:spPr>
        <p:txBody>
          <a:bodyPr/>
          <a:lstStyle/>
          <a:p>
            <a:pPr eaLnBrk="1" hangingPunct="1">
              <a:defRPr/>
            </a:pPr>
            <a:r>
              <a:rPr lang="zh-CN" altLang="en-US" sz="3400" b="1" dirty="0"/>
              <a:t>为什么需求阶段缺陷最多？</a:t>
            </a:r>
            <a:endParaRPr lang="en-US" altLang="zh-CN" sz="3400" b="1" dirty="0"/>
          </a:p>
          <a:p>
            <a:pPr lvl="1" algn="just" eaLnBrk="1" hangingPunct="1">
              <a:defRPr/>
            </a:pPr>
            <a:r>
              <a:rPr lang="zh-CN" altLang="en-US" b="1" dirty="0"/>
              <a:t>需求：沟通难度</a:t>
            </a:r>
            <a:endParaRPr lang="en-US" altLang="zh-CN" b="1" dirty="0"/>
          </a:p>
          <a:p>
            <a:pPr lvl="1" algn="just" eaLnBrk="1" hangingPunct="1">
              <a:defRPr/>
            </a:pPr>
            <a:r>
              <a:rPr lang="zh-CN" altLang="en-US" b="1" dirty="0"/>
              <a:t>未设计、开发在黑暗中摸索前行</a:t>
            </a:r>
            <a:endParaRPr lang="en-US" altLang="zh-CN" b="1" dirty="0"/>
          </a:p>
          <a:p>
            <a:pPr lvl="1" algn="just" eaLnBrk="1" hangingPunct="1">
              <a:defRPr/>
            </a:pPr>
            <a:r>
              <a:rPr lang="zh-CN" altLang="en-US" b="1" dirty="0"/>
              <a:t>忽视文档的重要作用</a:t>
            </a:r>
            <a:endParaRPr lang="en-US" altLang="zh-CN" b="1" dirty="0"/>
          </a:p>
          <a:p>
            <a:pPr lvl="1" algn="just" eaLnBrk="1" hangingPunct="1">
              <a:defRPr/>
            </a:pPr>
            <a:r>
              <a:rPr lang="zh-CN" altLang="en-US" b="1" dirty="0"/>
              <a:t>需求变动导致信息不一致</a:t>
            </a:r>
            <a:endParaRPr lang="en-US" altLang="zh-CN" b="1" dirty="0"/>
          </a:p>
          <a:p>
            <a:pPr lvl="1" algn="just" eaLnBrk="1" hangingPunct="1">
              <a:defRPr/>
            </a:pPr>
            <a:r>
              <a:rPr lang="zh-CN" altLang="en-US" b="1" dirty="0"/>
              <a:t>团队合作不够</a:t>
            </a:r>
            <a:endParaRPr lang="en-US" altLang="zh-CN" b="1" dirty="0"/>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5" name="Rectangle 2"/>
          <p:cNvSpPr txBox="1">
            <a:spLocks noChangeArrowheads="1"/>
          </p:cNvSpPr>
          <p:nvPr/>
        </p:nvSpPr>
        <p:spPr bwMode="auto">
          <a:xfrm>
            <a:off x="467544"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latin typeface="黑体" panose="02010609060101010101" pitchFamily="49" charset="-122"/>
                <a:ea typeface="黑体" panose="02010609060101010101" pitchFamily="49" charset="-122"/>
              </a:rPr>
              <a:t>第</a:t>
            </a:r>
            <a:r>
              <a:rPr lang="en-US" altLang="zh-CN" b="1" smtClean="0">
                <a:latin typeface="黑体" panose="02010609060101010101" pitchFamily="49" charset="-122"/>
                <a:ea typeface="黑体" panose="02010609060101010101" pitchFamily="49" charset="-122"/>
              </a:rPr>
              <a:t>10</a:t>
            </a:r>
            <a:r>
              <a:rPr lang="zh-CN" altLang="en-US" b="1" smtClean="0">
                <a:latin typeface="黑体" panose="02010609060101010101" pitchFamily="49" charset="-122"/>
                <a:ea typeface="黑体" panose="02010609060101010101" pitchFamily="49" charset="-122"/>
              </a:rPr>
              <a:t>章  测试过程管理</a:t>
            </a:r>
            <a:endParaRPr lang="zh-CN" altLang="en-US" b="1" smtClean="0">
              <a:latin typeface="黑体" panose="02010609060101010101" pitchFamily="49" charset="-122"/>
              <a:ea typeface="黑体" panose="02010609060101010101" pitchFamily="49" charset="-122"/>
            </a:endParaRPr>
          </a:p>
        </p:txBody>
      </p:sp>
      <p:sp>
        <p:nvSpPr>
          <p:cNvPr id="5124" name="Rectangle 3"/>
          <p:cNvSpPr>
            <a:spLocks noGrp="1" noChangeArrowheads="1"/>
          </p:cNvSpPr>
          <p:nvPr>
            <p:ph type="body" idx="1"/>
          </p:nvPr>
        </p:nvSpPr>
        <p:spPr/>
        <p:txBody>
          <a:bodyPr/>
          <a:lstStyle/>
          <a:p>
            <a:pPr eaLnBrk="1" hangingPunct="1"/>
            <a:r>
              <a:rPr lang="zh-CN" altLang="en-US" sz="3400" b="1" smtClean="0"/>
              <a:t>本章重点</a:t>
            </a:r>
            <a:endParaRPr lang="zh-CN" altLang="en-US" sz="3400" b="1" smtClean="0"/>
          </a:p>
          <a:p>
            <a:pPr lvl="1" eaLnBrk="1" hangingPunct="1"/>
            <a:r>
              <a:rPr lang="zh-CN" altLang="en-US" sz="3100" b="1" smtClean="0"/>
              <a:t>软件测试过程模型</a:t>
            </a:r>
            <a:endParaRPr lang="en-US" altLang="zh-CN" sz="3100" b="1" smtClean="0"/>
          </a:p>
          <a:p>
            <a:pPr lvl="1" eaLnBrk="1" hangingPunct="1"/>
            <a:r>
              <a:rPr lang="zh-CN" altLang="en-US" sz="3100" b="1" smtClean="0"/>
              <a:t>测试用例管理</a:t>
            </a:r>
            <a:endParaRPr lang="en-US" altLang="zh-CN" sz="3100" b="1" smtClean="0"/>
          </a:p>
          <a:p>
            <a:pPr lvl="1" eaLnBrk="1" hangingPunct="1"/>
            <a:r>
              <a:rPr lang="zh-CN" altLang="en-US" sz="3100" b="1" smtClean="0"/>
              <a:t>软件缺陷管理</a:t>
            </a:r>
            <a:endParaRPr lang="en-US" altLang="zh-CN" sz="3100" b="1" smtClean="0"/>
          </a:p>
          <a:p>
            <a:pPr lvl="1" eaLnBrk="1" hangingPunct="1"/>
            <a:r>
              <a:rPr lang="zh-CN" altLang="en-US" sz="3100" b="1" smtClean="0"/>
              <a:t>测试团队管理</a:t>
            </a:r>
            <a:endParaRPr lang="zh-CN" altLang="en-US" sz="3100" b="1"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287" y="2243787"/>
            <a:ext cx="8280920" cy="4641850"/>
          </a:xfrm>
        </p:spPr>
        <p:txBody>
          <a:bodyPr/>
          <a:lstStyle/>
          <a:p>
            <a:pPr lvl="1" algn="just" eaLnBrk="1" hangingPunct="1">
              <a:defRPr/>
            </a:pPr>
            <a:r>
              <a:rPr lang="zh-CN" altLang="en-US" sz="2600" b="1" dirty="0"/>
              <a:t>软件在从需求、设计、编码、测试一直到交付用户公开使用后的过程中，都有可能产生和发现缺陷。</a:t>
            </a:r>
            <a:endParaRPr lang="en-US" altLang="zh-CN" sz="2600" b="1" dirty="0"/>
          </a:p>
          <a:p>
            <a:pPr lvl="1" algn="just" eaLnBrk="1" hangingPunct="1">
              <a:defRPr/>
            </a:pPr>
            <a:r>
              <a:rPr lang="zh-CN" altLang="en-US" sz="2600" b="1" dirty="0"/>
              <a:t>随着整个开发过程的时间推移，更正缺陷或修复问题的费用呈几何级数增长。</a:t>
            </a:r>
            <a:endParaRPr lang="zh-CN" altLang="en-US" sz="2600" b="1" dirty="0"/>
          </a:p>
          <a:p>
            <a:endParaRPr lang="zh-CN" altLang="en-US" dirty="0"/>
          </a:p>
        </p:txBody>
      </p:sp>
      <p:grpSp>
        <p:nvGrpSpPr>
          <p:cNvPr id="5" name="Group 4"/>
          <p:cNvGrpSpPr/>
          <p:nvPr/>
        </p:nvGrpSpPr>
        <p:grpSpPr bwMode="auto">
          <a:xfrm>
            <a:off x="866160" y="4275817"/>
            <a:ext cx="7397750" cy="2682081"/>
            <a:chOff x="0" y="1797"/>
            <a:chExt cx="5284" cy="1891"/>
          </a:xfrm>
        </p:grpSpPr>
        <p:sp>
          <p:nvSpPr>
            <p:cNvPr id="6" name="AutoShape 5"/>
            <p:cNvSpPr>
              <a:spLocks noChangeAspect="1" noChangeArrowheads="1" noTextEdit="1"/>
            </p:cNvSpPr>
            <p:nvPr/>
          </p:nvSpPr>
          <p:spPr bwMode="auto">
            <a:xfrm>
              <a:off x="0" y="1797"/>
              <a:ext cx="5284" cy="1891"/>
            </a:xfrm>
            <a:prstGeom prst="rect">
              <a:avLst/>
            </a:prstGeom>
            <a:noFill/>
            <a:ln w="9525">
              <a:noFill/>
              <a:miter lim="800000"/>
            </a:ln>
          </p:spPr>
          <p:txBody>
            <a:bodyPr/>
            <a:lstStyle/>
            <a:p>
              <a:endParaRPr lang="zh-CN" altLang="en-US"/>
            </a:p>
          </p:txBody>
        </p:sp>
        <p:sp>
          <p:nvSpPr>
            <p:cNvPr id="7" name="Freeform 6"/>
            <p:cNvSpPr/>
            <p:nvPr/>
          </p:nvSpPr>
          <p:spPr bwMode="auto">
            <a:xfrm>
              <a:off x="712" y="3235"/>
              <a:ext cx="4097" cy="69"/>
            </a:xfrm>
            <a:custGeom>
              <a:avLst/>
              <a:gdLst/>
              <a:ahLst/>
              <a:cxnLst>
                <a:cxn ang="0">
                  <a:pos x="0" y="69"/>
                </a:cxn>
                <a:cxn ang="0">
                  <a:pos x="110" y="0"/>
                </a:cxn>
                <a:cxn ang="0">
                  <a:pos x="4169" y="0"/>
                </a:cxn>
                <a:cxn ang="0">
                  <a:pos x="4060" y="69"/>
                </a:cxn>
                <a:cxn ang="0">
                  <a:pos x="0" y="69"/>
                </a:cxn>
              </a:cxnLst>
              <a:rect l="0" t="0" r="r" b="b"/>
              <a:pathLst>
                <a:path w="4169" h="69">
                  <a:moveTo>
                    <a:pt x="0" y="69"/>
                  </a:moveTo>
                  <a:lnTo>
                    <a:pt x="110" y="0"/>
                  </a:lnTo>
                  <a:lnTo>
                    <a:pt x="4169" y="0"/>
                  </a:lnTo>
                  <a:lnTo>
                    <a:pt x="4060" y="69"/>
                  </a:lnTo>
                  <a:lnTo>
                    <a:pt x="0" y="69"/>
                  </a:lnTo>
                  <a:close/>
                </a:path>
              </a:pathLst>
            </a:custGeom>
            <a:solidFill>
              <a:srgbClr val="808080"/>
            </a:solidFill>
            <a:ln w="9525">
              <a:noFill/>
              <a:round/>
            </a:ln>
          </p:spPr>
          <p:txBody>
            <a:bodyPr/>
            <a:lstStyle/>
            <a:p>
              <a:endParaRPr lang="zh-CN" altLang="en-US"/>
            </a:p>
          </p:txBody>
        </p:sp>
        <p:sp>
          <p:nvSpPr>
            <p:cNvPr id="8" name="Freeform 7"/>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C0C0C0"/>
            </a:solidFill>
            <a:ln w="9525">
              <a:noFill/>
              <a:round/>
            </a:ln>
          </p:spPr>
          <p:txBody>
            <a:bodyPr/>
            <a:lstStyle/>
            <a:p>
              <a:endParaRPr lang="zh-CN" altLang="en-US"/>
            </a:p>
          </p:txBody>
        </p:sp>
        <p:sp>
          <p:nvSpPr>
            <p:cNvPr id="9" name="Rectangle 8"/>
            <p:cNvSpPr>
              <a:spLocks noChangeArrowheads="1"/>
            </p:cNvSpPr>
            <p:nvPr/>
          </p:nvSpPr>
          <p:spPr bwMode="auto">
            <a:xfrm>
              <a:off x="820" y="1964"/>
              <a:ext cx="3989" cy="1271"/>
            </a:xfrm>
            <a:prstGeom prst="rect">
              <a:avLst/>
            </a:prstGeom>
            <a:solidFill>
              <a:srgbClr val="C0C0C0"/>
            </a:solidFill>
            <a:ln w="9525">
              <a:noFill/>
              <a:miter lim="800000"/>
            </a:ln>
          </p:spPr>
          <p:txBody>
            <a:bodyPr/>
            <a:lstStyle/>
            <a:p>
              <a:endParaRPr lang="zh-CN" altLang="en-US"/>
            </a:p>
          </p:txBody>
        </p:sp>
        <p:sp>
          <p:nvSpPr>
            <p:cNvPr id="10" name="Freeform 9"/>
            <p:cNvSpPr/>
            <p:nvPr/>
          </p:nvSpPr>
          <p:spPr bwMode="auto">
            <a:xfrm>
              <a:off x="712" y="3235"/>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1" name="Freeform 10"/>
            <p:cNvSpPr/>
            <p:nvPr/>
          </p:nvSpPr>
          <p:spPr bwMode="auto">
            <a:xfrm>
              <a:off x="712" y="2979"/>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2" name="Freeform 11"/>
            <p:cNvSpPr/>
            <p:nvPr/>
          </p:nvSpPr>
          <p:spPr bwMode="auto">
            <a:xfrm>
              <a:off x="712" y="2723"/>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3" name="Freeform 12"/>
            <p:cNvSpPr/>
            <p:nvPr/>
          </p:nvSpPr>
          <p:spPr bwMode="auto">
            <a:xfrm>
              <a:off x="712" y="2467"/>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4" name="Freeform 13"/>
            <p:cNvSpPr/>
            <p:nvPr/>
          </p:nvSpPr>
          <p:spPr bwMode="auto">
            <a:xfrm>
              <a:off x="712" y="2211"/>
              <a:ext cx="4097" cy="78"/>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5" name="Freeform 14"/>
            <p:cNvSpPr/>
            <p:nvPr/>
          </p:nvSpPr>
          <p:spPr bwMode="auto">
            <a:xfrm>
              <a:off x="712" y="1964"/>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6" name="Freeform 15"/>
            <p:cNvSpPr/>
            <p:nvPr/>
          </p:nvSpPr>
          <p:spPr bwMode="auto">
            <a:xfrm>
              <a:off x="712" y="3235"/>
              <a:ext cx="4097" cy="69"/>
            </a:xfrm>
            <a:custGeom>
              <a:avLst/>
              <a:gdLst/>
              <a:ahLst/>
              <a:cxnLst>
                <a:cxn ang="0">
                  <a:pos x="4169" y="0"/>
                </a:cxn>
                <a:cxn ang="0">
                  <a:pos x="4060" y="69"/>
                </a:cxn>
                <a:cxn ang="0">
                  <a:pos x="0" y="69"/>
                </a:cxn>
                <a:cxn ang="0">
                  <a:pos x="110" y="0"/>
                </a:cxn>
                <a:cxn ang="0">
                  <a:pos x="4169" y="0"/>
                </a:cxn>
              </a:cxnLst>
              <a:rect l="0" t="0" r="r" b="b"/>
              <a:pathLst>
                <a:path w="4169" h="69">
                  <a:moveTo>
                    <a:pt x="4169" y="0"/>
                  </a:moveTo>
                  <a:lnTo>
                    <a:pt x="4060" y="69"/>
                  </a:lnTo>
                  <a:lnTo>
                    <a:pt x="0" y="69"/>
                  </a:lnTo>
                  <a:lnTo>
                    <a:pt x="110" y="0"/>
                  </a:lnTo>
                  <a:lnTo>
                    <a:pt x="4169" y="0"/>
                  </a:lnTo>
                  <a:close/>
                </a:path>
              </a:pathLst>
            </a:custGeom>
            <a:noFill/>
            <a:ln w="17463">
              <a:solidFill>
                <a:srgbClr val="000000"/>
              </a:solidFill>
              <a:prstDash val="solid"/>
              <a:round/>
            </a:ln>
          </p:spPr>
          <p:txBody>
            <a:bodyPr/>
            <a:lstStyle/>
            <a:p>
              <a:endParaRPr lang="zh-CN" altLang="en-US"/>
            </a:p>
          </p:txBody>
        </p:sp>
        <p:sp>
          <p:nvSpPr>
            <p:cNvPr id="17" name="Freeform 16"/>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noFill/>
            <a:ln w="17463">
              <a:solidFill>
                <a:srgbClr val="808080"/>
              </a:solidFill>
              <a:prstDash val="solid"/>
              <a:round/>
            </a:ln>
          </p:spPr>
          <p:txBody>
            <a:bodyPr/>
            <a:lstStyle/>
            <a:p>
              <a:endParaRPr lang="zh-CN" altLang="en-US"/>
            </a:p>
          </p:txBody>
        </p:sp>
        <p:sp>
          <p:nvSpPr>
            <p:cNvPr id="18" name="Rectangle 17"/>
            <p:cNvSpPr>
              <a:spLocks noChangeArrowheads="1"/>
            </p:cNvSpPr>
            <p:nvPr/>
          </p:nvSpPr>
          <p:spPr bwMode="auto">
            <a:xfrm>
              <a:off x="820" y="1964"/>
              <a:ext cx="3989" cy="1271"/>
            </a:xfrm>
            <a:prstGeom prst="rect">
              <a:avLst/>
            </a:prstGeom>
            <a:noFill/>
            <a:ln w="17463">
              <a:solidFill>
                <a:srgbClr val="808080"/>
              </a:solidFill>
              <a:miter lim="800000"/>
            </a:ln>
          </p:spPr>
          <p:txBody>
            <a:bodyPr/>
            <a:lstStyle/>
            <a:p>
              <a:endParaRPr lang="zh-CN" altLang="en-US"/>
            </a:p>
          </p:txBody>
        </p:sp>
        <p:sp>
          <p:nvSpPr>
            <p:cNvPr id="19" name="Freeform 18"/>
            <p:cNvSpPr/>
            <p:nvPr/>
          </p:nvSpPr>
          <p:spPr bwMode="auto">
            <a:xfrm>
              <a:off x="1273" y="3186"/>
              <a:ext cx="107" cy="118"/>
            </a:xfrm>
            <a:custGeom>
              <a:avLst/>
              <a:gdLst/>
              <a:ahLst/>
              <a:cxnLst>
                <a:cxn ang="0">
                  <a:pos x="0" y="118"/>
                </a:cxn>
                <a:cxn ang="0">
                  <a:pos x="0" y="69"/>
                </a:cxn>
                <a:cxn ang="0">
                  <a:pos x="109" y="0"/>
                </a:cxn>
                <a:cxn ang="0">
                  <a:pos x="109" y="49"/>
                </a:cxn>
                <a:cxn ang="0">
                  <a:pos x="0" y="118"/>
                </a:cxn>
              </a:cxnLst>
              <a:rect l="0" t="0" r="r" b="b"/>
              <a:pathLst>
                <a:path w="109" h="118">
                  <a:moveTo>
                    <a:pt x="0" y="118"/>
                  </a:moveTo>
                  <a:lnTo>
                    <a:pt x="0" y="69"/>
                  </a:lnTo>
                  <a:lnTo>
                    <a:pt x="109" y="0"/>
                  </a:lnTo>
                  <a:lnTo>
                    <a:pt x="109" y="49"/>
                  </a:lnTo>
                  <a:lnTo>
                    <a:pt x="0" y="118"/>
                  </a:lnTo>
                  <a:close/>
                </a:path>
              </a:pathLst>
            </a:custGeom>
            <a:solidFill>
              <a:srgbClr val="4D4D80"/>
            </a:solidFill>
            <a:ln w="17463">
              <a:solidFill>
                <a:srgbClr val="000000"/>
              </a:solidFill>
              <a:prstDash val="solid"/>
              <a:round/>
            </a:ln>
          </p:spPr>
          <p:txBody>
            <a:bodyPr/>
            <a:lstStyle/>
            <a:p>
              <a:endParaRPr lang="zh-CN" altLang="en-US"/>
            </a:p>
          </p:txBody>
        </p:sp>
        <p:sp>
          <p:nvSpPr>
            <p:cNvPr id="20" name="Rectangle 19"/>
            <p:cNvSpPr>
              <a:spLocks noChangeArrowheads="1"/>
            </p:cNvSpPr>
            <p:nvPr/>
          </p:nvSpPr>
          <p:spPr bwMode="auto">
            <a:xfrm>
              <a:off x="949" y="3255"/>
              <a:ext cx="324" cy="49"/>
            </a:xfrm>
            <a:prstGeom prst="rect">
              <a:avLst/>
            </a:prstGeom>
            <a:solidFill>
              <a:srgbClr val="9999FF"/>
            </a:solidFill>
            <a:ln w="17463">
              <a:solidFill>
                <a:srgbClr val="000000"/>
              </a:solidFill>
              <a:miter lim="800000"/>
            </a:ln>
          </p:spPr>
          <p:txBody>
            <a:bodyPr/>
            <a:lstStyle/>
            <a:p>
              <a:endParaRPr lang="zh-CN" altLang="en-US"/>
            </a:p>
          </p:txBody>
        </p:sp>
        <p:sp>
          <p:nvSpPr>
            <p:cNvPr id="21" name="Freeform 20"/>
            <p:cNvSpPr/>
            <p:nvPr/>
          </p:nvSpPr>
          <p:spPr bwMode="auto">
            <a:xfrm>
              <a:off x="949" y="3186"/>
              <a:ext cx="431" cy="69"/>
            </a:xfrm>
            <a:custGeom>
              <a:avLst/>
              <a:gdLst/>
              <a:ahLst/>
              <a:cxnLst>
                <a:cxn ang="0">
                  <a:pos x="329" y="69"/>
                </a:cxn>
                <a:cxn ang="0">
                  <a:pos x="438" y="0"/>
                </a:cxn>
                <a:cxn ang="0">
                  <a:pos x="109" y="0"/>
                </a:cxn>
                <a:cxn ang="0">
                  <a:pos x="0" y="69"/>
                </a:cxn>
                <a:cxn ang="0">
                  <a:pos x="329" y="69"/>
                </a:cxn>
              </a:cxnLst>
              <a:rect l="0" t="0" r="r" b="b"/>
              <a:pathLst>
                <a:path w="438" h="69">
                  <a:moveTo>
                    <a:pt x="329" y="69"/>
                  </a:moveTo>
                  <a:lnTo>
                    <a:pt x="438" y="0"/>
                  </a:lnTo>
                  <a:lnTo>
                    <a:pt x="109"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22" name="Freeform 21"/>
            <p:cNvSpPr/>
            <p:nvPr/>
          </p:nvSpPr>
          <p:spPr bwMode="auto">
            <a:xfrm>
              <a:off x="2071" y="3107"/>
              <a:ext cx="107" cy="197"/>
            </a:xfrm>
            <a:custGeom>
              <a:avLst/>
              <a:gdLst/>
              <a:ahLst/>
              <a:cxnLst>
                <a:cxn ang="0">
                  <a:pos x="0" y="197"/>
                </a:cxn>
                <a:cxn ang="0">
                  <a:pos x="0" y="79"/>
                </a:cxn>
                <a:cxn ang="0">
                  <a:pos x="109" y="0"/>
                </a:cxn>
                <a:cxn ang="0">
                  <a:pos x="109" y="128"/>
                </a:cxn>
                <a:cxn ang="0">
                  <a:pos x="0" y="197"/>
                </a:cxn>
              </a:cxnLst>
              <a:rect l="0" t="0" r="r" b="b"/>
              <a:pathLst>
                <a:path w="109" h="197">
                  <a:moveTo>
                    <a:pt x="0" y="197"/>
                  </a:moveTo>
                  <a:lnTo>
                    <a:pt x="0" y="79"/>
                  </a:lnTo>
                  <a:lnTo>
                    <a:pt x="109" y="0"/>
                  </a:lnTo>
                  <a:lnTo>
                    <a:pt x="109" y="128"/>
                  </a:lnTo>
                  <a:lnTo>
                    <a:pt x="0" y="197"/>
                  </a:lnTo>
                  <a:close/>
                </a:path>
              </a:pathLst>
            </a:custGeom>
            <a:solidFill>
              <a:srgbClr val="4D4D80"/>
            </a:solidFill>
            <a:ln w="17463">
              <a:solidFill>
                <a:srgbClr val="000000"/>
              </a:solidFill>
              <a:prstDash val="solid"/>
              <a:round/>
            </a:ln>
          </p:spPr>
          <p:txBody>
            <a:bodyPr/>
            <a:lstStyle/>
            <a:p>
              <a:endParaRPr lang="zh-CN" altLang="en-US"/>
            </a:p>
          </p:txBody>
        </p:sp>
        <p:sp>
          <p:nvSpPr>
            <p:cNvPr id="23" name="Rectangle 22"/>
            <p:cNvSpPr>
              <a:spLocks noChangeArrowheads="1"/>
            </p:cNvSpPr>
            <p:nvPr/>
          </p:nvSpPr>
          <p:spPr bwMode="auto">
            <a:xfrm>
              <a:off x="1747" y="3186"/>
              <a:ext cx="324" cy="118"/>
            </a:xfrm>
            <a:prstGeom prst="rect">
              <a:avLst/>
            </a:prstGeom>
            <a:solidFill>
              <a:srgbClr val="9999FF"/>
            </a:solidFill>
            <a:ln w="17463">
              <a:solidFill>
                <a:srgbClr val="000000"/>
              </a:solidFill>
              <a:miter lim="800000"/>
            </a:ln>
          </p:spPr>
          <p:txBody>
            <a:bodyPr/>
            <a:lstStyle/>
            <a:p>
              <a:endParaRPr lang="zh-CN" altLang="en-US"/>
            </a:p>
          </p:txBody>
        </p:sp>
        <p:sp>
          <p:nvSpPr>
            <p:cNvPr id="24" name="Freeform 23"/>
            <p:cNvSpPr/>
            <p:nvPr/>
          </p:nvSpPr>
          <p:spPr bwMode="auto">
            <a:xfrm>
              <a:off x="1747" y="3107"/>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5" name="Freeform 24"/>
            <p:cNvSpPr/>
            <p:nvPr/>
          </p:nvSpPr>
          <p:spPr bwMode="auto">
            <a:xfrm>
              <a:off x="2869" y="3038"/>
              <a:ext cx="107" cy="266"/>
            </a:xfrm>
            <a:custGeom>
              <a:avLst/>
              <a:gdLst/>
              <a:ahLst/>
              <a:cxnLst>
                <a:cxn ang="0">
                  <a:pos x="0" y="266"/>
                </a:cxn>
                <a:cxn ang="0">
                  <a:pos x="0" y="79"/>
                </a:cxn>
                <a:cxn ang="0">
                  <a:pos x="109" y="0"/>
                </a:cxn>
                <a:cxn ang="0">
                  <a:pos x="109" y="197"/>
                </a:cxn>
                <a:cxn ang="0">
                  <a:pos x="0" y="266"/>
                </a:cxn>
              </a:cxnLst>
              <a:rect l="0" t="0" r="r" b="b"/>
              <a:pathLst>
                <a:path w="109" h="266">
                  <a:moveTo>
                    <a:pt x="0" y="266"/>
                  </a:moveTo>
                  <a:lnTo>
                    <a:pt x="0" y="79"/>
                  </a:lnTo>
                  <a:lnTo>
                    <a:pt x="109" y="0"/>
                  </a:lnTo>
                  <a:lnTo>
                    <a:pt x="109" y="197"/>
                  </a:lnTo>
                  <a:lnTo>
                    <a:pt x="0" y="266"/>
                  </a:lnTo>
                  <a:close/>
                </a:path>
              </a:pathLst>
            </a:custGeom>
            <a:solidFill>
              <a:srgbClr val="4D4D80"/>
            </a:solidFill>
            <a:ln w="17463">
              <a:solidFill>
                <a:srgbClr val="000000"/>
              </a:solidFill>
              <a:prstDash val="solid"/>
              <a:round/>
            </a:ln>
          </p:spPr>
          <p:txBody>
            <a:bodyPr/>
            <a:lstStyle/>
            <a:p>
              <a:endParaRPr lang="zh-CN" altLang="en-US"/>
            </a:p>
          </p:txBody>
        </p:sp>
        <p:sp>
          <p:nvSpPr>
            <p:cNvPr id="26" name="Rectangle 25"/>
            <p:cNvSpPr>
              <a:spLocks noChangeArrowheads="1"/>
            </p:cNvSpPr>
            <p:nvPr/>
          </p:nvSpPr>
          <p:spPr bwMode="auto">
            <a:xfrm>
              <a:off x="2545" y="3117"/>
              <a:ext cx="324" cy="187"/>
            </a:xfrm>
            <a:prstGeom prst="rect">
              <a:avLst/>
            </a:prstGeom>
            <a:solidFill>
              <a:srgbClr val="9999FF"/>
            </a:solidFill>
            <a:ln w="17463">
              <a:solidFill>
                <a:srgbClr val="000000"/>
              </a:solidFill>
              <a:miter lim="800000"/>
            </a:ln>
          </p:spPr>
          <p:txBody>
            <a:bodyPr/>
            <a:lstStyle/>
            <a:p>
              <a:endParaRPr lang="zh-CN" altLang="en-US"/>
            </a:p>
          </p:txBody>
        </p:sp>
        <p:sp>
          <p:nvSpPr>
            <p:cNvPr id="27" name="Freeform 26"/>
            <p:cNvSpPr/>
            <p:nvPr/>
          </p:nvSpPr>
          <p:spPr bwMode="auto">
            <a:xfrm>
              <a:off x="2545" y="3038"/>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8" name="Freeform 27"/>
            <p:cNvSpPr/>
            <p:nvPr/>
          </p:nvSpPr>
          <p:spPr bwMode="auto">
            <a:xfrm>
              <a:off x="3666" y="2930"/>
              <a:ext cx="108" cy="374"/>
            </a:xfrm>
            <a:custGeom>
              <a:avLst/>
              <a:gdLst/>
              <a:ahLst/>
              <a:cxnLst>
                <a:cxn ang="0">
                  <a:pos x="0" y="374"/>
                </a:cxn>
                <a:cxn ang="0">
                  <a:pos x="0" y="69"/>
                </a:cxn>
                <a:cxn ang="0">
                  <a:pos x="110" y="0"/>
                </a:cxn>
                <a:cxn ang="0">
                  <a:pos x="110" y="305"/>
                </a:cxn>
                <a:cxn ang="0">
                  <a:pos x="0" y="374"/>
                </a:cxn>
              </a:cxnLst>
              <a:rect l="0" t="0" r="r" b="b"/>
              <a:pathLst>
                <a:path w="110" h="374">
                  <a:moveTo>
                    <a:pt x="0" y="374"/>
                  </a:moveTo>
                  <a:lnTo>
                    <a:pt x="0" y="69"/>
                  </a:lnTo>
                  <a:lnTo>
                    <a:pt x="110" y="0"/>
                  </a:lnTo>
                  <a:lnTo>
                    <a:pt x="110" y="305"/>
                  </a:lnTo>
                  <a:lnTo>
                    <a:pt x="0" y="374"/>
                  </a:lnTo>
                  <a:close/>
                </a:path>
              </a:pathLst>
            </a:custGeom>
            <a:solidFill>
              <a:srgbClr val="4D4D80"/>
            </a:solidFill>
            <a:ln w="17463">
              <a:solidFill>
                <a:srgbClr val="000000"/>
              </a:solidFill>
              <a:prstDash val="solid"/>
              <a:round/>
            </a:ln>
          </p:spPr>
          <p:txBody>
            <a:bodyPr/>
            <a:lstStyle/>
            <a:p>
              <a:endParaRPr lang="zh-CN" altLang="en-US"/>
            </a:p>
          </p:txBody>
        </p:sp>
        <p:sp>
          <p:nvSpPr>
            <p:cNvPr id="29" name="Rectangle 28"/>
            <p:cNvSpPr>
              <a:spLocks noChangeArrowheads="1"/>
            </p:cNvSpPr>
            <p:nvPr/>
          </p:nvSpPr>
          <p:spPr bwMode="auto">
            <a:xfrm>
              <a:off x="3343" y="2999"/>
              <a:ext cx="323" cy="305"/>
            </a:xfrm>
            <a:prstGeom prst="rect">
              <a:avLst/>
            </a:prstGeom>
            <a:solidFill>
              <a:srgbClr val="9999FF"/>
            </a:solidFill>
            <a:ln w="17463">
              <a:solidFill>
                <a:srgbClr val="000000"/>
              </a:solidFill>
              <a:miter lim="800000"/>
            </a:ln>
          </p:spPr>
          <p:txBody>
            <a:bodyPr/>
            <a:lstStyle/>
            <a:p>
              <a:endParaRPr lang="zh-CN" altLang="en-US"/>
            </a:p>
          </p:txBody>
        </p:sp>
        <p:sp>
          <p:nvSpPr>
            <p:cNvPr id="30" name="Freeform 29"/>
            <p:cNvSpPr/>
            <p:nvPr/>
          </p:nvSpPr>
          <p:spPr bwMode="auto">
            <a:xfrm>
              <a:off x="3343" y="2930"/>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1" name="Freeform 30"/>
            <p:cNvSpPr/>
            <p:nvPr/>
          </p:nvSpPr>
          <p:spPr bwMode="auto">
            <a:xfrm>
              <a:off x="4464"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4D4D80"/>
            </a:solidFill>
            <a:ln w="17463">
              <a:solidFill>
                <a:srgbClr val="000000"/>
              </a:solidFill>
              <a:prstDash val="solid"/>
              <a:round/>
            </a:ln>
          </p:spPr>
          <p:txBody>
            <a:bodyPr/>
            <a:lstStyle/>
            <a:p>
              <a:endParaRPr lang="zh-CN" altLang="en-US"/>
            </a:p>
          </p:txBody>
        </p:sp>
        <p:sp>
          <p:nvSpPr>
            <p:cNvPr id="32" name="Rectangle 31"/>
            <p:cNvSpPr>
              <a:spLocks noChangeArrowheads="1"/>
            </p:cNvSpPr>
            <p:nvPr/>
          </p:nvSpPr>
          <p:spPr bwMode="auto">
            <a:xfrm>
              <a:off x="4141" y="2033"/>
              <a:ext cx="323" cy="1271"/>
            </a:xfrm>
            <a:prstGeom prst="rect">
              <a:avLst/>
            </a:prstGeom>
            <a:solidFill>
              <a:srgbClr val="9999FF"/>
            </a:solidFill>
            <a:ln w="17463">
              <a:solidFill>
                <a:srgbClr val="000000"/>
              </a:solidFill>
              <a:miter lim="800000"/>
            </a:ln>
          </p:spPr>
          <p:txBody>
            <a:bodyPr/>
            <a:lstStyle/>
            <a:p>
              <a:endParaRPr lang="zh-CN" altLang="en-US"/>
            </a:p>
          </p:txBody>
        </p:sp>
        <p:sp>
          <p:nvSpPr>
            <p:cNvPr id="33" name="Freeform 32"/>
            <p:cNvSpPr/>
            <p:nvPr/>
          </p:nvSpPr>
          <p:spPr bwMode="auto">
            <a:xfrm>
              <a:off x="4141" y="1964"/>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4" name="Line 33"/>
            <p:cNvSpPr>
              <a:spLocks noChangeShapeType="1"/>
            </p:cNvSpPr>
            <p:nvPr/>
          </p:nvSpPr>
          <p:spPr bwMode="auto">
            <a:xfrm flipV="1">
              <a:off x="712" y="2033"/>
              <a:ext cx="1" cy="1271"/>
            </a:xfrm>
            <a:prstGeom prst="line">
              <a:avLst/>
            </a:prstGeom>
            <a:noFill/>
            <a:ln w="17463">
              <a:solidFill>
                <a:srgbClr val="000000"/>
              </a:solidFill>
              <a:round/>
            </a:ln>
          </p:spPr>
          <p:txBody>
            <a:bodyPr/>
            <a:lstStyle/>
            <a:p>
              <a:endParaRPr lang="zh-CN" altLang="en-US"/>
            </a:p>
          </p:txBody>
        </p:sp>
        <p:sp>
          <p:nvSpPr>
            <p:cNvPr id="35" name="Line 34"/>
            <p:cNvSpPr>
              <a:spLocks noChangeShapeType="1"/>
            </p:cNvSpPr>
            <p:nvPr/>
          </p:nvSpPr>
          <p:spPr bwMode="auto">
            <a:xfrm flipH="1">
              <a:off x="712" y="3304"/>
              <a:ext cx="32" cy="1"/>
            </a:xfrm>
            <a:prstGeom prst="line">
              <a:avLst/>
            </a:prstGeom>
            <a:noFill/>
            <a:ln w="17463">
              <a:solidFill>
                <a:srgbClr val="000000"/>
              </a:solidFill>
              <a:round/>
            </a:ln>
          </p:spPr>
          <p:txBody>
            <a:bodyPr/>
            <a:lstStyle/>
            <a:p>
              <a:endParaRPr lang="zh-CN" altLang="en-US"/>
            </a:p>
          </p:txBody>
        </p:sp>
        <p:sp>
          <p:nvSpPr>
            <p:cNvPr id="36" name="Line 35"/>
            <p:cNvSpPr>
              <a:spLocks noChangeShapeType="1"/>
            </p:cNvSpPr>
            <p:nvPr/>
          </p:nvSpPr>
          <p:spPr bwMode="auto">
            <a:xfrm flipH="1">
              <a:off x="712" y="3058"/>
              <a:ext cx="32" cy="1"/>
            </a:xfrm>
            <a:prstGeom prst="line">
              <a:avLst/>
            </a:prstGeom>
            <a:noFill/>
            <a:ln w="17463">
              <a:solidFill>
                <a:srgbClr val="000000"/>
              </a:solidFill>
              <a:round/>
            </a:ln>
          </p:spPr>
          <p:txBody>
            <a:bodyPr/>
            <a:lstStyle/>
            <a:p>
              <a:endParaRPr lang="zh-CN" altLang="en-US"/>
            </a:p>
          </p:txBody>
        </p:sp>
        <p:sp>
          <p:nvSpPr>
            <p:cNvPr id="37" name="Line 36"/>
            <p:cNvSpPr>
              <a:spLocks noChangeShapeType="1"/>
            </p:cNvSpPr>
            <p:nvPr/>
          </p:nvSpPr>
          <p:spPr bwMode="auto">
            <a:xfrm flipH="1">
              <a:off x="712" y="2802"/>
              <a:ext cx="32" cy="1"/>
            </a:xfrm>
            <a:prstGeom prst="line">
              <a:avLst/>
            </a:prstGeom>
            <a:noFill/>
            <a:ln w="17463">
              <a:solidFill>
                <a:srgbClr val="000000"/>
              </a:solidFill>
              <a:round/>
            </a:ln>
          </p:spPr>
          <p:txBody>
            <a:bodyPr/>
            <a:lstStyle/>
            <a:p>
              <a:endParaRPr lang="zh-CN" altLang="en-US"/>
            </a:p>
          </p:txBody>
        </p:sp>
        <p:sp>
          <p:nvSpPr>
            <p:cNvPr id="38" name="Line 37"/>
            <p:cNvSpPr>
              <a:spLocks noChangeShapeType="1"/>
            </p:cNvSpPr>
            <p:nvPr/>
          </p:nvSpPr>
          <p:spPr bwMode="auto">
            <a:xfrm flipH="1">
              <a:off x="712" y="2546"/>
              <a:ext cx="32" cy="1"/>
            </a:xfrm>
            <a:prstGeom prst="line">
              <a:avLst/>
            </a:prstGeom>
            <a:noFill/>
            <a:ln w="17463">
              <a:solidFill>
                <a:srgbClr val="000000"/>
              </a:solidFill>
              <a:round/>
            </a:ln>
          </p:spPr>
          <p:txBody>
            <a:bodyPr/>
            <a:lstStyle/>
            <a:p>
              <a:endParaRPr lang="zh-CN" altLang="en-US"/>
            </a:p>
          </p:txBody>
        </p:sp>
        <p:sp>
          <p:nvSpPr>
            <p:cNvPr id="39" name="Line 38"/>
            <p:cNvSpPr>
              <a:spLocks noChangeShapeType="1"/>
            </p:cNvSpPr>
            <p:nvPr/>
          </p:nvSpPr>
          <p:spPr bwMode="auto">
            <a:xfrm flipH="1">
              <a:off x="712" y="2289"/>
              <a:ext cx="32" cy="1"/>
            </a:xfrm>
            <a:prstGeom prst="line">
              <a:avLst/>
            </a:prstGeom>
            <a:noFill/>
            <a:ln w="17463">
              <a:solidFill>
                <a:srgbClr val="000000"/>
              </a:solidFill>
              <a:round/>
            </a:ln>
          </p:spPr>
          <p:txBody>
            <a:bodyPr/>
            <a:lstStyle/>
            <a:p>
              <a:endParaRPr lang="zh-CN" altLang="en-US"/>
            </a:p>
          </p:txBody>
        </p:sp>
        <p:sp>
          <p:nvSpPr>
            <p:cNvPr id="40" name="Line 39"/>
            <p:cNvSpPr>
              <a:spLocks noChangeShapeType="1"/>
            </p:cNvSpPr>
            <p:nvPr/>
          </p:nvSpPr>
          <p:spPr bwMode="auto">
            <a:xfrm flipH="1">
              <a:off x="712" y="2033"/>
              <a:ext cx="32" cy="1"/>
            </a:xfrm>
            <a:prstGeom prst="line">
              <a:avLst/>
            </a:prstGeom>
            <a:noFill/>
            <a:ln w="17463">
              <a:solidFill>
                <a:srgbClr val="000000"/>
              </a:solidFill>
              <a:round/>
            </a:ln>
          </p:spPr>
          <p:txBody>
            <a:bodyPr/>
            <a:lstStyle/>
            <a:p>
              <a:endParaRPr lang="zh-CN" altLang="en-US"/>
            </a:p>
          </p:txBody>
        </p:sp>
        <p:sp>
          <p:nvSpPr>
            <p:cNvPr id="41" name="Rectangle 40"/>
            <p:cNvSpPr>
              <a:spLocks noChangeArrowheads="1"/>
            </p:cNvSpPr>
            <p:nvPr/>
          </p:nvSpPr>
          <p:spPr bwMode="auto">
            <a:xfrm>
              <a:off x="567" y="3203"/>
              <a:ext cx="114" cy="173"/>
            </a:xfrm>
            <a:prstGeom prst="rect">
              <a:avLst/>
            </a:prstGeom>
            <a:noFill/>
            <a:ln w="9525">
              <a:noFill/>
              <a:miter lim="800000"/>
            </a:ln>
          </p:spPr>
          <p:txBody>
            <a:bodyPr lIns="0" tIns="0" rIns="0" bIns="0">
              <a:spAutoFit/>
            </a:bodyPr>
            <a:lstStyle/>
            <a:p>
              <a:pPr algn="ctr" eaLnBrk="0" hangingPunct="0"/>
              <a:r>
                <a:rPr lang="en-US" altLang="zh-CN" b="1">
                  <a:latin typeface="宋体" panose="02010600030101010101" pitchFamily="2" charset="-122"/>
                </a:rPr>
                <a:t>0</a:t>
              </a:r>
              <a:endParaRPr lang="en-US" altLang="zh-CN" b="1">
                <a:latin typeface="Times New Roman" panose="02020603050405020304" pitchFamily="18" charset="0"/>
              </a:endParaRPr>
            </a:p>
          </p:txBody>
        </p:sp>
        <p:sp>
          <p:nvSpPr>
            <p:cNvPr id="42" name="Rectangle 41"/>
            <p:cNvSpPr>
              <a:spLocks noChangeArrowheads="1"/>
            </p:cNvSpPr>
            <p:nvPr/>
          </p:nvSpPr>
          <p:spPr bwMode="auto">
            <a:xfrm>
              <a:off x="521" y="2976"/>
              <a:ext cx="144" cy="173"/>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20</a:t>
              </a:r>
              <a:endParaRPr lang="en-US" altLang="zh-CN" b="1">
                <a:latin typeface="Times New Roman" panose="02020603050405020304" pitchFamily="18" charset="0"/>
              </a:endParaRPr>
            </a:p>
          </p:txBody>
        </p:sp>
        <p:sp>
          <p:nvSpPr>
            <p:cNvPr id="43" name="Rectangle 42"/>
            <p:cNvSpPr>
              <a:spLocks noChangeArrowheads="1"/>
            </p:cNvSpPr>
            <p:nvPr/>
          </p:nvSpPr>
          <p:spPr bwMode="auto">
            <a:xfrm>
              <a:off x="521" y="2704"/>
              <a:ext cx="144" cy="173"/>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40</a:t>
              </a:r>
              <a:endParaRPr lang="en-US" altLang="zh-CN" b="1">
                <a:latin typeface="Times New Roman" panose="02020603050405020304" pitchFamily="18" charset="0"/>
              </a:endParaRPr>
            </a:p>
          </p:txBody>
        </p:sp>
        <p:sp>
          <p:nvSpPr>
            <p:cNvPr id="44" name="Rectangle 43"/>
            <p:cNvSpPr>
              <a:spLocks noChangeArrowheads="1"/>
            </p:cNvSpPr>
            <p:nvPr/>
          </p:nvSpPr>
          <p:spPr bwMode="auto">
            <a:xfrm>
              <a:off x="521" y="2432"/>
              <a:ext cx="144" cy="173"/>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60</a:t>
              </a:r>
              <a:endParaRPr lang="en-US" altLang="zh-CN" b="1">
                <a:latin typeface="Times New Roman" panose="02020603050405020304" pitchFamily="18" charset="0"/>
              </a:endParaRPr>
            </a:p>
          </p:txBody>
        </p:sp>
        <p:sp>
          <p:nvSpPr>
            <p:cNvPr id="45" name="Rectangle 44"/>
            <p:cNvSpPr>
              <a:spLocks noChangeArrowheads="1"/>
            </p:cNvSpPr>
            <p:nvPr/>
          </p:nvSpPr>
          <p:spPr bwMode="auto">
            <a:xfrm>
              <a:off x="521" y="2160"/>
              <a:ext cx="144" cy="173"/>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80</a:t>
              </a:r>
              <a:endParaRPr lang="en-US" altLang="zh-CN" b="1">
                <a:latin typeface="Times New Roman" panose="02020603050405020304" pitchFamily="18" charset="0"/>
              </a:endParaRPr>
            </a:p>
          </p:txBody>
        </p:sp>
        <p:sp>
          <p:nvSpPr>
            <p:cNvPr id="46" name="Rectangle 45"/>
            <p:cNvSpPr>
              <a:spLocks noChangeArrowheads="1"/>
            </p:cNvSpPr>
            <p:nvPr/>
          </p:nvSpPr>
          <p:spPr bwMode="auto">
            <a:xfrm>
              <a:off x="476" y="1933"/>
              <a:ext cx="219" cy="173"/>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100</a:t>
              </a:r>
              <a:endParaRPr lang="en-US" altLang="zh-CN" b="1">
                <a:latin typeface="Times New Roman" panose="02020603050405020304" pitchFamily="18" charset="0"/>
              </a:endParaRPr>
            </a:p>
          </p:txBody>
        </p:sp>
        <p:sp>
          <p:nvSpPr>
            <p:cNvPr id="47" name="Line 46"/>
            <p:cNvSpPr>
              <a:spLocks noChangeShapeType="1"/>
            </p:cNvSpPr>
            <p:nvPr/>
          </p:nvSpPr>
          <p:spPr bwMode="auto">
            <a:xfrm>
              <a:off x="712" y="3304"/>
              <a:ext cx="3990" cy="1"/>
            </a:xfrm>
            <a:prstGeom prst="line">
              <a:avLst/>
            </a:prstGeom>
            <a:noFill/>
            <a:ln w="17463">
              <a:solidFill>
                <a:srgbClr val="000000"/>
              </a:solidFill>
              <a:round/>
            </a:ln>
          </p:spPr>
          <p:txBody>
            <a:bodyPr/>
            <a:lstStyle/>
            <a:p>
              <a:endParaRPr lang="zh-CN" altLang="en-US"/>
            </a:p>
          </p:txBody>
        </p:sp>
        <p:sp>
          <p:nvSpPr>
            <p:cNvPr id="48" name="Line 47"/>
            <p:cNvSpPr>
              <a:spLocks noChangeShapeType="1"/>
            </p:cNvSpPr>
            <p:nvPr/>
          </p:nvSpPr>
          <p:spPr bwMode="auto">
            <a:xfrm>
              <a:off x="712" y="3274"/>
              <a:ext cx="1" cy="30"/>
            </a:xfrm>
            <a:prstGeom prst="line">
              <a:avLst/>
            </a:prstGeom>
            <a:noFill/>
            <a:ln w="17463">
              <a:solidFill>
                <a:srgbClr val="000000"/>
              </a:solidFill>
              <a:round/>
            </a:ln>
          </p:spPr>
          <p:txBody>
            <a:bodyPr/>
            <a:lstStyle/>
            <a:p>
              <a:endParaRPr lang="zh-CN" altLang="en-US"/>
            </a:p>
          </p:txBody>
        </p:sp>
        <p:sp>
          <p:nvSpPr>
            <p:cNvPr id="49" name="Line 48"/>
            <p:cNvSpPr>
              <a:spLocks noChangeShapeType="1"/>
            </p:cNvSpPr>
            <p:nvPr/>
          </p:nvSpPr>
          <p:spPr bwMode="auto">
            <a:xfrm>
              <a:off x="1510" y="3274"/>
              <a:ext cx="1" cy="30"/>
            </a:xfrm>
            <a:prstGeom prst="line">
              <a:avLst/>
            </a:prstGeom>
            <a:noFill/>
            <a:ln w="17463">
              <a:solidFill>
                <a:srgbClr val="000000"/>
              </a:solidFill>
              <a:round/>
            </a:ln>
          </p:spPr>
          <p:txBody>
            <a:bodyPr/>
            <a:lstStyle/>
            <a:p>
              <a:endParaRPr lang="zh-CN" altLang="en-US"/>
            </a:p>
          </p:txBody>
        </p:sp>
        <p:sp>
          <p:nvSpPr>
            <p:cNvPr id="50" name="Line 49"/>
            <p:cNvSpPr>
              <a:spLocks noChangeShapeType="1"/>
            </p:cNvSpPr>
            <p:nvPr/>
          </p:nvSpPr>
          <p:spPr bwMode="auto">
            <a:xfrm>
              <a:off x="2308" y="3274"/>
              <a:ext cx="1" cy="30"/>
            </a:xfrm>
            <a:prstGeom prst="line">
              <a:avLst/>
            </a:prstGeom>
            <a:noFill/>
            <a:ln w="17463">
              <a:solidFill>
                <a:srgbClr val="000000"/>
              </a:solidFill>
              <a:round/>
            </a:ln>
          </p:spPr>
          <p:txBody>
            <a:bodyPr/>
            <a:lstStyle/>
            <a:p>
              <a:endParaRPr lang="zh-CN" altLang="en-US"/>
            </a:p>
          </p:txBody>
        </p:sp>
        <p:sp>
          <p:nvSpPr>
            <p:cNvPr id="51" name="Line 50"/>
            <p:cNvSpPr>
              <a:spLocks noChangeShapeType="1"/>
            </p:cNvSpPr>
            <p:nvPr/>
          </p:nvSpPr>
          <p:spPr bwMode="auto">
            <a:xfrm>
              <a:off x="3106" y="3274"/>
              <a:ext cx="1" cy="30"/>
            </a:xfrm>
            <a:prstGeom prst="line">
              <a:avLst/>
            </a:prstGeom>
            <a:noFill/>
            <a:ln w="17463">
              <a:solidFill>
                <a:srgbClr val="000000"/>
              </a:solidFill>
              <a:round/>
            </a:ln>
          </p:spPr>
          <p:txBody>
            <a:bodyPr/>
            <a:lstStyle/>
            <a:p>
              <a:endParaRPr lang="zh-CN" altLang="en-US"/>
            </a:p>
          </p:txBody>
        </p:sp>
        <p:sp>
          <p:nvSpPr>
            <p:cNvPr id="52" name="Line 51"/>
            <p:cNvSpPr>
              <a:spLocks noChangeShapeType="1"/>
            </p:cNvSpPr>
            <p:nvPr/>
          </p:nvSpPr>
          <p:spPr bwMode="auto">
            <a:xfrm>
              <a:off x="3904" y="3274"/>
              <a:ext cx="1" cy="30"/>
            </a:xfrm>
            <a:prstGeom prst="line">
              <a:avLst/>
            </a:prstGeom>
            <a:noFill/>
            <a:ln w="17463">
              <a:solidFill>
                <a:srgbClr val="000000"/>
              </a:solidFill>
              <a:round/>
            </a:ln>
          </p:spPr>
          <p:txBody>
            <a:bodyPr/>
            <a:lstStyle/>
            <a:p>
              <a:endParaRPr lang="zh-CN" altLang="en-US"/>
            </a:p>
          </p:txBody>
        </p:sp>
        <p:sp>
          <p:nvSpPr>
            <p:cNvPr id="53" name="Line 52"/>
            <p:cNvSpPr>
              <a:spLocks noChangeShapeType="1"/>
            </p:cNvSpPr>
            <p:nvPr/>
          </p:nvSpPr>
          <p:spPr bwMode="auto">
            <a:xfrm>
              <a:off x="4702" y="3274"/>
              <a:ext cx="1" cy="30"/>
            </a:xfrm>
            <a:prstGeom prst="line">
              <a:avLst/>
            </a:prstGeom>
            <a:noFill/>
            <a:ln w="17463">
              <a:solidFill>
                <a:srgbClr val="000000"/>
              </a:solidFill>
              <a:round/>
            </a:ln>
          </p:spPr>
          <p:txBody>
            <a:bodyPr/>
            <a:lstStyle/>
            <a:p>
              <a:endParaRPr lang="zh-CN" altLang="en-US"/>
            </a:p>
          </p:txBody>
        </p:sp>
        <p:sp>
          <p:nvSpPr>
            <p:cNvPr id="54" name="Rectangle 53"/>
            <p:cNvSpPr>
              <a:spLocks noChangeArrowheads="1"/>
            </p:cNvSpPr>
            <p:nvPr/>
          </p:nvSpPr>
          <p:spPr bwMode="auto">
            <a:xfrm>
              <a:off x="793" y="3339"/>
              <a:ext cx="767" cy="184"/>
            </a:xfrm>
            <a:prstGeom prst="rect">
              <a:avLst/>
            </a:prstGeom>
            <a:noFill/>
            <a:ln w="9525">
              <a:noFill/>
              <a:miter lim="800000"/>
            </a:ln>
          </p:spPr>
          <p:txBody>
            <a:bodyPr wrap="none" lIns="0" tIns="0" rIns="0" bIns="0">
              <a:spAutoFit/>
            </a:bodyPr>
            <a:lstStyle/>
            <a:p>
              <a:pPr algn="ctr" eaLnBrk="0" hangingPunct="0"/>
              <a:r>
                <a:rPr lang="zh-CN" altLang="en-US" b="1" dirty="0">
                  <a:latin typeface="微软雅黑" panose="020B0503020204020204" charset="-122"/>
                  <a:ea typeface="微软雅黑" panose="020B0503020204020204" charset="-122"/>
                </a:rPr>
                <a:t>编制说明书</a:t>
              </a:r>
              <a:endParaRPr lang="zh-CN" altLang="en-US" b="1" dirty="0">
                <a:latin typeface="微软雅黑" panose="020B0503020204020204" charset="-122"/>
                <a:ea typeface="微软雅黑" panose="020B0503020204020204" charset="-122"/>
              </a:endParaRPr>
            </a:p>
          </p:txBody>
        </p:sp>
        <p:sp>
          <p:nvSpPr>
            <p:cNvPr id="55" name="Rectangle 54"/>
            <p:cNvSpPr>
              <a:spLocks noChangeArrowheads="1"/>
            </p:cNvSpPr>
            <p:nvPr/>
          </p:nvSpPr>
          <p:spPr bwMode="auto">
            <a:xfrm>
              <a:off x="1655" y="3339"/>
              <a:ext cx="614" cy="184"/>
            </a:xfrm>
            <a:prstGeom prst="rect">
              <a:avLst/>
            </a:prstGeom>
            <a:noFill/>
            <a:ln w="9525">
              <a:noFill/>
              <a:miter lim="800000"/>
            </a:ln>
          </p:spPr>
          <p:txBody>
            <a:bodyPr wrap="none" lIns="0" tIns="0" rIns="0" bIns="0">
              <a:spAutoFit/>
            </a:bodyPr>
            <a:lstStyle/>
            <a:p>
              <a:pPr algn="ctr" eaLnBrk="0" hangingPunct="0"/>
              <a:r>
                <a:rPr lang="zh-CN" altLang="en-US" b="1" dirty="0">
                  <a:latin typeface="微软雅黑" panose="020B0503020204020204" charset="-122"/>
                  <a:ea typeface="微软雅黑" panose="020B0503020204020204" charset="-122"/>
                </a:rPr>
                <a:t>设计阶段</a:t>
              </a:r>
              <a:endParaRPr lang="zh-CN" altLang="en-US" b="1" dirty="0">
                <a:latin typeface="微软雅黑" panose="020B0503020204020204" charset="-122"/>
                <a:ea typeface="微软雅黑" panose="020B0503020204020204" charset="-122"/>
              </a:endParaRPr>
            </a:p>
          </p:txBody>
        </p:sp>
        <p:sp>
          <p:nvSpPr>
            <p:cNvPr id="56" name="Rectangle 55"/>
            <p:cNvSpPr>
              <a:spLocks noChangeArrowheads="1"/>
            </p:cNvSpPr>
            <p:nvPr/>
          </p:nvSpPr>
          <p:spPr bwMode="auto">
            <a:xfrm>
              <a:off x="2426" y="3339"/>
              <a:ext cx="614" cy="184"/>
            </a:xfrm>
            <a:prstGeom prst="rect">
              <a:avLst/>
            </a:prstGeom>
            <a:noFill/>
            <a:ln w="9525">
              <a:noFill/>
              <a:miter lim="800000"/>
            </a:ln>
          </p:spPr>
          <p:txBody>
            <a:bodyPr wrap="none" lIns="0" tIns="0" rIns="0" bIns="0">
              <a:spAutoFit/>
            </a:bodyPr>
            <a:lstStyle/>
            <a:p>
              <a:pPr algn="ctr" eaLnBrk="0" hangingPunct="0"/>
              <a:r>
                <a:rPr lang="zh-CN" altLang="en-US" b="1" dirty="0">
                  <a:latin typeface="微软雅黑" panose="020B0503020204020204" charset="-122"/>
                  <a:ea typeface="微软雅黑" panose="020B0503020204020204" charset="-122"/>
                </a:rPr>
                <a:t>编写代码</a:t>
              </a:r>
              <a:endParaRPr lang="zh-CN" altLang="en-US" b="1" dirty="0">
                <a:latin typeface="微软雅黑" panose="020B0503020204020204" charset="-122"/>
                <a:ea typeface="微软雅黑" panose="020B0503020204020204" charset="-122"/>
              </a:endParaRPr>
            </a:p>
          </p:txBody>
        </p:sp>
        <p:sp>
          <p:nvSpPr>
            <p:cNvPr id="57" name="Rectangle 56"/>
            <p:cNvSpPr>
              <a:spLocks noChangeArrowheads="1"/>
            </p:cNvSpPr>
            <p:nvPr/>
          </p:nvSpPr>
          <p:spPr bwMode="auto">
            <a:xfrm>
              <a:off x="3379" y="3339"/>
              <a:ext cx="307" cy="184"/>
            </a:xfrm>
            <a:prstGeom prst="rect">
              <a:avLst/>
            </a:prstGeom>
            <a:noFill/>
            <a:ln w="9525">
              <a:noFill/>
              <a:miter lim="800000"/>
            </a:ln>
          </p:spPr>
          <p:txBody>
            <a:bodyPr wrap="none" lIns="0" tIns="0" rIns="0" bIns="0">
              <a:spAutoFit/>
            </a:bodyPr>
            <a:lstStyle/>
            <a:p>
              <a:pPr algn="ctr" eaLnBrk="0" hangingPunct="0"/>
              <a:r>
                <a:rPr lang="zh-CN" altLang="en-US" b="1" dirty="0">
                  <a:latin typeface="微软雅黑" panose="020B0503020204020204" charset="-122"/>
                  <a:ea typeface="微软雅黑" panose="020B0503020204020204" charset="-122"/>
                </a:rPr>
                <a:t>测试</a:t>
              </a:r>
              <a:endParaRPr lang="zh-CN" altLang="en-US" b="1" dirty="0">
                <a:latin typeface="微软雅黑" panose="020B0503020204020204" charset="-122"/>
                <a:ea typeface="微软雅黑" panose="020B0503020204020204" charset="-122"/>
              </a:endParaRPr>
            </a:p>
          </p:txBody>
        </p:sp>
        <p:sp>
          <p:nvSpPr>
            <p:cNvPr id="58" name="Rectangle 57"/>
            <p:cNvSpPr>
              <a:spLocks noChangeArrowheads="1"/>
            </p:cNvSpPr>
            <p:nvPr/>
          </p:nvSpPr>
          <p:spPr bwMode="auto">
            <a:xfrm>
              <a:off x="4195" y="3339"/>
              <a:ext cx="307" cy="184"/>
            </a:xfrm>
            <a:prstGeom prst="rect">
              <a:avLst/>
            </a:prstGeom>
            <a:noFill/>
            <a:ln w="9525">
              <a:noFill/>
              <a:miter lim="800000"/>
            </a:ln>
          </p:spPr>
          <p:txBody>
            <a:bodyPr wrap="none" lIns="0" tIns="0" rIns="0" bIns="0">
              <a:spAutoFit/>
            </a:bodyPr>
            <a:lstStyle/>
            <a:p>
              <a:pPr algn="ctr" eaLnBrk="0" hangingPunct="0"/>
              <a:r>
                <a:rPr lang="zh-CN" altLang="en-US" b="1" dirty="0">
                  <a:latin typeface="微软雅黑" panose="020B0503020204020204" charset="-122"/>
                  <a:ea typeface="微软雅黑" panose="020B0503020204020204" charset="-122"/>
                </a:rPr>
                <a:t>发布</a:t>
              </a:r>
              <a:endParaRPr lang="zh-CN" altLang="en-US" b="1" dirty="0">
                <a:latin typeface="微软雅黑" panose="020B0503020204020204" charset="-122"/>
                <a:ea typeface="微软雅黑" panose="020B0503020204020204" charset="-122"/>
              </a:endParaRPr>
            </a:p>
          </p:txBody>
        </p:sp>
      </p:grpSp>
      <p:sp>
        <p:nvSpPr>
          <p:cNvPr id="60" name="Text Box 1"/>
          <p:cNvSpPr txBox="1">
            <a:spLocks noChangeArrowheads="1"/>
          </p:cNvSpPr>
          <p:nvPr/>
        </p:nvSpPr>
        <p:spPr bwMode="auto">
          <a:xfrm>
            <a:off x="372275" y="1629053"/>
            <a:ext cx="3911946" cy="617734"/>
          </a:xfrm>
          <a:prstGeom prst="rect">
            <a:avLst/>
          </a:prstGeom>
          <a:noFill/>
          <a:ln w="9525">
            <a:noFill/>
            <a:miter lim="800000"/>
          </a:ln>
        </p:spPr>
        <p:txBody>
          <a:bodyPr wrap="none" lIns="90000" tIns="46800" rIns="90000" bIns="46800">
            <a:spAutoFit/>
          </a:bodyPr>
          <a:lstStyle/>
          <a:p>
            <a:pPr marL="469900" indent="-469900">
              <a:spcBef>
                <a:spcPct val="20000"/>
              </a:spcBef>
              <a:buClr>
                <a:schemeClr val="accent2"/>
              </a:buClr>
              <a:buFont typeface="Wingdings" panose="05000000000000000000" pitchFamily="2" charset="2"/>
              <a:buChar char="o"/>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defRPr/>
            </a:pPr>
            <a:r>
              <a:rPr lang="zh-CN" altLang="en-US" sz="3400" b="1" dirty="0">
                <a:latin typeface="+mn-lt"/>
                <a:ea typeface="+mn-ea"/>
              </a:rPr>
              <a:t>软件缺陷</a:t>
            </a:r>
            <a:r>
              <a:rPr lang="en-US" altLang="zh-CN" sz="3400" b="1" dirty="0">
                <a:latin typeface="+mn-lt"/>
                <a:ea typeface="+mn-ea"/>
              </a:rPr>
              <a:t>---</a:t>
            </a:r>
            <a:r>
              <a:rPr lang="zh-CN" altLang="en-US" sz="3400" b="1" dirty="0">
                <a:latin typeface="+mn-lt"/>
                <a:ea typeface="+mn-ea"/>
              </a:rPr>
              <a:t>成本</a:t>
            </a:r>
            <a:endParaRPr lang="zh-CN" sz="3400" b="1" dirty="0">
              <a:latin typeface="+mn-lt"/>
              <a:ea typeface="+mn-ea"/>
            </a:endParaRPr>
          </a:p>
        </p:txBody>
      </p:sp>
      <p:sp>
        <p:nvSpPr>
          <p:cNvPr id="61" name="Rectangle 2"/>
          <p:cNvSpPr txBox="1">
            <a:spLocks noChangeArrowheads="1"/>
          </p:cNvSpPr>
          <p:nvPr/>
        </p:nvSpPr>
        <p:spPr bwMode="auto">
          <a:xfrm>
            <a:off x="564535" y="332655"/>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aptop" descr="纸莎草纸"/>
          <p:cNvSpPr>
            <a:spLocks noEditPoints="1" noChangeArrowheads="1"/>
          </p:cNvSpPr>
          <p:nvPr/>
        </p:nvSpPr>
        <p:spPr bwMode="auto">
          <a:xfrm>
            <a:off x="684074" y="1825674"/>
            <a:ext cx="7903200" cy="4556413"/>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blipFill dpi="0" rotWithShape="1">
            <a:blip r:embed="rId1" cstate="print"/>
            <a:srcRect/>
            <a:tile tx="0" ty="0" sx="100000" sy="100000" flip="none" algn="tl"/>
          </a:blipFill>
          <a:ln w="9525">
            <a:solidFill>
              <a:srgbClr val="000000"/>
            </a:solidFill>
            <a:miter lim="800000"/>
          </a:ln>
        </p:spPr>
        <p:txBody>
          <a:bodyPr/>
          <a:lstStyle/>
          <a:p>
            <a:endParaRPr lang="zh-CN" altLang="en-US">
              <a:ea typeface="宋体" panose="02010600030101010101" pitchFamily="2" charset="-122"/>
            </a:endParaRPr>
          </a:p>
        </p:txBody>
      </p:sp>
      <p:sp>
        <p:nvSpPr>
          <p:cNvPr id="5" name="Rectangle 4"/>
          <p:cNvSpPr>
            <a:spLocks noChangeArrowheads="1"/>
          </p:cNvSpPr>
          <p:nvPr/>
        </p:nvSpPr>
        <p:spPr bwMode="auto">
          <a:xfrm>
            <a:off x="2215684" y="2406352"/>
            <a:ext cx="5183187" cy="1982081"/>
          </a:xfrm>
          <a:prstGeom prst="rect">
            <a:avLst/>
          </a:prstGeom>
          <a:noFill/>
          <a:ln w="9525">
            <a:noFill/>
            <a:miter lim="800000"/>
          </a:ln>
        </p:spPr>
        <p:txBody>
          <a:bodyPr lIns="0" tIns="0" rIns="0" bIns="0">
            <a:spAutoFit/>
          </a:bodyPr>
          <a:lstStyle/>
          <a:p>
            <a:pPr marL="114300" indent="-114300">
              <a:spcBef>
                <a:spcPct val="40000"/>
              </a:spcBef>
              <a:buClr>
                <a:schemeClr val="accent1"/>
              </a:buClr>
              <a:buSzPct val="99000"/>
            </a:pPr>
            <a:r>
              <a:rPr lang="zh-CN" altLang="en-US" sz="2800" b="1" dirty="0">
                <a:solidFill>
                  <a:srgbClr val="CC3399"/>
                </a:solidFill>
                <a:latin typeface="Arial Black" panose="020B0A04020102020204" pitchFamily="34" charset="0"/>
                <a:ea typeface="楷体_GB2312" pitchFamily="49" charset="-122"/>
              </a:rPr>
              <a:t> </a:t>
            </a:r>
            <a:r>
              <a:rPr lang="zh-CN" altLang="en-US" sz="2800" b="1" dirty="0">
                <a:solidFill>
                  <a:srgbClr val="3366FF"/>
                </a:solidFill>
                <a:latin typeface="微软雅黑" panose="020B0503020204020204" charset="-122"/>
                <a:ea typeface="微软雅黑" panose="020B0503020204020204" charset="-122"/>
              </a:rPr>
              <a:t>必须意识到</a:t>
            </a:r>
            <a:r>
              <a:rPr lang="zh-CN" altLang="en-US" sz="2800" b="1" dirty="0" smtClean="0">
                <a:solidFill>
                  <a:srgbClr val="3366FF"/>
                </a:solidFill>
                <a:latin typeface="微软雅黑" panose="020B0503020204020204" charset="-122"/>
                <a:ea typeface="微软雅黑" panose="020B0503020204020204" charset="-122"/>
              </a:rPr>
              <a:t>： </a:t>
            </a:r>
            <a:r>
              <a:rPr lang="zh-CN" altLang="en-US" sz="2400" b="1" dirty="0" smtClean="0">
                <a:solidFill>
                  <a:srgbClr val="6666FF"/>
                </a:solidFill>
                <a:latin typeface="微软雅黑" panose="020B0503020204020204" charset="-122"/>
                <a:ea typeface="微软雅黑" panose="020B0503020204020204" charset="-122"/>
              </a:rPr>
              <a:t>需</a:t>
            </a:r>
            <a:r>
              <a:rPr lang="zh-CN" altLang="en-US" sz="2400" b="1" dirty="0">
                <a:solidFill>
                  <a:srgbClr val="6666FF"/>
                </a:solidFill>
                <a:latin typeface="微软雅黑" panose="020B0503020204020204" charset="-122"/>
                <a:ea typeface="微软雅黑" panose="020B0503020204020204" charset="-122"/>
              </a:rPr>
              <a:t>求评审很重要！</a:t>
            </a:r>
            <a:endParaRPr lang="zh-CN" altLang="en-US" sz="2400" b="1" dirty="0">
              <a:solidFill>
                <a:srgbClr val="6666FF"/>
              </a:solidFill>
              <a:latin typeface="微软雅黑" panose="020B0503020204020204" charset="-122"/>
              <a:ea typeface="微软雅黑" panose="020B0503020204020204" charset="-122"/>
            </a:endParaRP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a:t>
            </a:r>
            <a:r>
              <a:rPr lang="zh-CN" altLang="en-US" sz="2400" b="1" dirty="0" smtClean="0">
                <a:solidFill>
                  <a:srgbClr val="6666FF"/>
                </a:solidFill>
                <a:latin typeface="微软雅黑" panose="020B0503020204020204" charset="-122"/>
                <a:ea typeface="微软雅黑" panose="020B0503020204020204" charset="-122"/>
              </a:rPr>
              <a:t>    设</a:t>
            </a:r>
            <a:r>
              <a:rPr lang="zh-CN" altLang="en-US" sz="2400" b="1" dirty="0">
                <a:solidFill>
                  <a:srgbClr val="6666FF"/>
                </a:solidFill>
                <a:latin typeface="微软雅黑" panose="020B0503020204020204" charset="-122"/>
                <a:ea typeface="微软雅黑" panose="020B0503020204020204" charset="-122"/>
              </a:rPr>
              <a:t>计评审不可少！</a:t>
            </a:r>
            <a:endParaRPr lang="zh-CN" altLang="en-US" sz="2400" b="1" dirty="0">
              <a:solidFill>
                <a:srgbClr val="6666FF"/>
              </a:solidFill>
              <a:latin typeface="微软雅黑" panose="020B0503020204020204" charset="-122"/>
              <a:ea typeface="微软雅黑" panose="020B0503020204020204" charset="-122"/>
            </a:endParaRP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a:t>
            </a:r>
            <a:r>
              <a:rPr lang="zh-CN" altLang="en-US" sz="2400" b="1" dirty="0" smtClean="0">
                <a:solidFill>
                  <a:srgbClr val="6666FF"/>
                </a:solidFill>
                <a:latin typeface="微软雅黑" panose="020B0503020204020204" charset="-122"/>
                <a:ea typeface="微软雅黑" panose="020B0503020204020204" charset="-122"/>
              </a:rPr>
              <a:t>    文</a:t>
            </a:r>
            <a:r>
              <a:rPr lang="zh-CN" altLang="en-US" sz="2400" b="1" dirty="0">
                <a:solidFill>
                  <a:srgbClr val="6666FF"/>
                </a:solidFill>
                <a:latin typeface="微软雅黑" panose="020B0503020204020204" charset="-122"/>
                <a:ea typeface="微软雅黑" panose="020B0503020204020204" charset="-122"/>
              </a:rPr>
              <a:t>档更新要及时！</a:t>
            </a:r>
            <a:endParaRPr lang="zh-CN" altLang="en-US" sz="2400" b="1" dirty="0">
              <a:solidFill>
                <a:srgbClr val="6666FF"/>
              </a:solidFill>
              <a:latin typeface="微软雅黑" panose="020B0503020204020204" charset="-122"/>
              <a:ea typeface="微软雅黑" panose="020B0503020204020204" charset="-122"/>
            </a:endParaRP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a:t>
            </a:r>
            <a:r>
              <a:rPr lang="zh-CN" altLang="en-US" sz="2400" b="1" dirty="0" smtClean="0">
                <a:solidFill>
                  <a:srgbClr val="6666FF"/>
                </a:solidFill>
                <a:latin typeface="微软雅黑" panose="020B0503020204020204" charset="-122"/>
                <a:ea typeface="微软雅黑" panose="020B0503020204020204" charset="-122"/>
              </a:rPr>
              <a:t>      </a:t>
            </a:r>
            <a:r>
              <a:rPr lang="zh-CN" altLang="en-US" sz="2400" b="1" dirty="0">
                <a:solidFill>
                  <a:srgbClr val="6666FF"/>
                </a:solidFill>
                <a:latin typeface="微软雅黑" panose="020B0503020204020204" charset="-122"/>
                <a:ea typeface="微软雅黑" panose="020B0503020204020204" charset="-122"/>
              </a:rPr>
              <a:t>开发测试要思考！</a:t>
            </a:r>
            <a:endParaRPr lang="zh-CN" altLang="en-US" sz="2400" b="1" dirty="0">
              <a:solidFill>
                <a:srgbClr val="6666FF"/>
              </a:solidFill>
              <a:latin typeface="微软雅黑" panose="020B0503020204020204" charset="-122"/>
              <a:ea typeface="微软雅黑" panose="020B0503020204020204" charset="-122"/>
            </a:endParaRPr>
          </a:p>
        </p:txBody>
      </p:sp>
      <p:sp>
        <p:nvSpPr>
          <p:cNvPr id="8" name="Rectangle 2"/>
          <p:cNvSpPr txBox="1">
            <a:spLocks noChangeArrowheads="1"/>
          </p:cNvSpPr>
          <p:nvPr/>
        </p:nvSpPr>
        <p:spPr bwMode="auto">
          <a:xfrm>
            <a:off x="564535" y="332655"/>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B4F6C7F-F83C-40B4-B283-99EBB7E6376F}" type="slidenum">
              <a:rPr lang="en-US" altLang="zh-CN" smtClean="0"/>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
        <p:nvSpPr>
          <p:cNvPr id="27652" name="Rectangle 3"/>
          <p:cNvSpPr>
            <a:spLocks noGrp="1" noChangeArrowheads="1"/>
          </p:cNvSpPr>
          <p:nvPr>
            <p:ph type="body" idx="1"/>
          </p:nvPr>
        </p:nvSpPr>
        <p:spPr/>
        <p:txBody>
          <a:bodyPr/>
          <a:lstStyle/>
          <a:p>
            <a:pPr eaLnBrk="1" hangingPunct="1">
              <a:defRPr/>
            </a:pPr>
            <a:r>
              <a:rPr lang="zh-CN" altLang="en-US" sz="3400" b="1" dirty="0"/>
              <a:t>缺陷管理概述</a:t>
            </a:r>
            <a:endParaRPr lang="en-US" altLang="zh-CN" sz="3400" b="1" dirty="0"/>
          </a:p>
          <a:p>
            <a:pPr lvl="1" eaLnBrk="1" hangingPunct="1"/>
            <a:r>
              <a:rPr lang="zh-CN" altLang="en-US" b="1" dirty="0" smtClean="0"/>
              <a:t>缺陷管理：是在软件生命周期中识别和管理缺陷的过程（从缺陷的识别到缺陷的解决关闭），确保缺陷被跟踪管理而不丢失。</a:t>
            </a:r>
            <a:endParaRPr lang="zh-CN" altLang="en-US" b="1" dirty="0" smtClean="0"/>
          </a:p>
          <a:p>
            <a:pPr lvl="1" eaLnBrk="1" hangingPunct="1"/>
            <a:r>
              <a:rPr lang="zh-CN" altLang="en-US" b="1" dirty="0" smtClean="0"/>
              <a:t>一般的，需要跟踪管理工具来帮助进行缺陷的全流程管理。 </a:t>
            </a:r>
            <a:endParaRPr lang="zh-CN" altLang="en-US" b="1" dirty="0" smtClean="0"/>
          </a:p>
          <a:p>
            <a:pPr lvl="1" eaLnBrk="1" hangingPunct="1"/>
            <a:endParaRPr lang="en-US" altLang="zh-CN"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 calcmode="lin" valueType="num">
                                      <p:cBhvr additive="base">
                                        <p:cTn id="7"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AF98F6D-83B7-4992-823A-91029C94083D}" type="slidenum">
              <a:rPr lang="en-US" altLang="zh-CN" smtClean="0"/>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27652" name="Rectangle 3"/>
          <p:cNvSpPr>
            <a:spLocks noGrp="1" noChangeArrowheads="1"/>
          </p:cNvSpPr>
          <p:nvPr>
            <p:ph type="body" idx="1"/>
          </p:nvPr>
        </p:nvSpPr>
        <p:spPr/>
        <p:txBody>
          <a:bodyPr/>
          <a:lstStyle/>
          <a:p>
            <a:pPr eaLnBrk="1" hangingPunct="1">
              <a:defRPr/>
            </a:pPr>
            <a:r>
              <a:rPr lang="zh-CN" altLang="en-US" sz="3400" b="1" dirty="0" smtClean="0"/>
              <a:t>缺陷管理的概述</a:t>
            </a:r>
            <a:endParaRPr lang="en-US" altLang="zh-CN" sz="3400" b="1" dirty="0" smtClean="0"/>
          </a:p>
          <a:p>
            <a:pPr lvl="1" eaLnBrk="1" hangingPunct="1">
              <a:defRPr/>
            </a:pPr>
            <a:r>
              <a:rPr lang="zh-CN" altLang="en-US" b="1" dirty="0" smtClean="0"/>
              <a:t>缺陷</a:t>
            </a:r>
            <a:r>
              <a:rPr lang="zh-CN" altLang="en-US" b="1" dirty="0"/>
              <a:t>的属性</a:t>
            </a:r>
            <a:endParaRPr lang="zh-CN" altLang="en-US" b="1" dirty="0"/>
          </a:p>
          <a:p>
            <a:pPr lvl="1" eaLnBrk="1" hangingPunct="1">
              <a:defRPr/>
            </a:pPr>
            <a:r>
              <a:rPr lang="zh-CN" altLang="en-US" b="1" dirty="0" smtClean="0"/>
              <a:t>缺陷</a:t>
            </a:r>
            <a:r>
              <a:rPr lang="zh-CN" altLang="en-US" b="1" dirty="0"/>
              <a:t>报告</a:t>
            </a:r>
            <a:endParaRPr lang="zh-CN" altLang="en-US" b="1" dirty="0"/>
          </a:p>
          <a:p>
            <a:pPr lvl="1" eaLnBrk="1" hangingPunct="1">
              <a:defRPr/>
            </a:pPr>
            <a:r>
              <a:rPr lang="zh-CN" altLang="en-US" b="1" dirty="0" smtClean="0"/>
              <a:t>缺陷</a:t>
            </a:r>
            <a:r>
              <a:rPr lang="zh-CN" altLang="en-US" b="1" dirty="0"/>
              <a:t>跟踪和管理 </a:t>
            </a:r>
            <a:endParaRPr lang="zh-CN" altLang="en-US" b="1" dirty="0"/>
          </a:p>
          <a:p>
            <a:pPr marL="0" indent="0">
              <a:buFont typeface="Wingdings" panose="05000000000000000000" pitchFamily="2" charset="2"/>
              <a:buNone/>
              <a:defRPr/>
            </a:pPr>
            <a:endParaRPr lang="zh-CN" altLang="en-US" sz="28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664239F-1839-490A-BF0F-1C922DF51702}" type="slidenum">
              <a:rPr lang="en-US" altLang="zh-CN" smtClean="0"/>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27652" name="Rectangle 3"/>
          <p:cNvSpPr>
            <a:spLocks noGrp="1" noChangeArrowheads="1"/>
          </p:cNvSpPr>
          <p:nvPr>
            <p:ph type="body" idx="1"/>
          </p:nvPr>
        </p:nvSpPr>
        <p:spPr/>
        <p:txBody>
          <a:bodyPr/>
          <a:lstStyle/>
          <a:p>
            <a:pPr eaLnBrk="1" hangingPunct="1">
              <a:defRPr/>
            </a:pPr>
            <a:r>
              <a:rPr lang="zh-CN" altLang="en-US" sz="3400" b="1" dirty="0" smtClean="0"/>
              <a:t>缺陷的属性</a:t>
            </a:r>
            <a:endParaRPr lang="en-US" altLang="zh-CN" sz="3400" b="1" dirty="0" smtClean="0"/>
          </a:p>
          <a:p>
            <a:pPr lvl="1" eaLnBrk="1" hangingPunct="1">
              <a:defRPr/>
            </a:pPr>
            <a:r>
              <a:rPr lang="zh-CN" altLang="en-US" b="1" dirty="0" smtClean="0"/>
              <a:t>严重性</a:t>
            </a:r>
            <a:endParaRPr lang="en-US" altLang="zh-CN" b="1" dirty="0" smtClean="0"/>
          </a:p>
          <a:p>
            <a:pPr lvl="1" eaLnBrk="1" hangingPunct="1">
              <a:defRPr/>
            </a:pPr>
            <a:r>
              <a:rPr lang="zh-CN" altLang="en-US" b="1" dirty="0" smtClean="0"/>
              <a:t>优先级</a:t>
            </a:r>
            <a:endParaRPr lang="en-US" altLang="zh-CN" b="1" dirty="0" smtClean="0"/>
          </a:p>
          <a:p>
            <a:pPr lvl="1" eaLnBrk="1" hangingPunct="1">
              <a:defRPr/>
            </a:pPr>
            <a:r>
              <a:rPr lang="zh-CN" altLang="en-US" b="1" dirty="0" smtClean="0"/>
              <a:t>可重现性</a:t>
            </a:r>
            <a:endParaRPr lang="en-US" altLang="zh-CN" b="1" dirty="0"/>
          </a:p>
          <a:p>
            <a:pPr marL="471170" lvl="1" indent="0" eaLnBrk="1" hangingPunct="1">
              <a:buFont typeface="Wingdings" panose="05000000000000000000" pitchFamily="2" charset="2"/>
              <a:buNone/>
              <a:defRPr/>
            </a:pPr>
            <a:r>
              <a:rPr lang="zh-CN" altLang="en-US" b="1" dirty="0" smtClean="0"/>
              <a:t>在有限的时间和成本的压力下，测试人员需要根据这些属性，给缺陷打上不同的标签，才能保证开发人员在最短的时间内、以最安全的方式处理所有发现的缺陷，使得产品发布时的风险最低。</a:t>
            </a:r>
            <a:endParaRPr lang="en-US" altLang="zh-CN" b="1" dirty="0" smtClean="0"/>
          </a:p>
          <a:p>
            <a:pPr lvl="1" eaLnBrk="1" hangingPunct="1">
              <a:defRPr/>
            </a:pPr>
            <a:endParaRPr lang="en-US" altLang="zh-CN" b="1"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C540A42-5958-4C3C-AA83-AA9E0F8BB911}" type="slidenum">
              <a:rPr lang="en-US" altLang="zh-CN" smtClean="0"/>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31748" name="Rectangle 3"/>
          <p:cNvSpPr>
            <a:spLocks noGrp="1" noChangeArrowheads="1"/>
          </p:cNvSpPr>
          <p:nvPr>
            <p:ph type="body" idx="1"/>
          </p:nvPr>
        </p:nvSpPr>
        <p:spPr/>
        <p:txBody>
          <a:bodyPr/>
          <a:lstStyle/>
          <a:p>
            <a:pPr eaLnBrk="1" hangingPunct="1"/>
            <a:r>
              <a:rPr lang="en-US" altLang="zh-CN" sz="3400" b="1" smtClean="0"/>
              <a:t>1</a:t>
            </a:r>
            <a:r>
              <a:rPr lang="zh-CN" altLang="en-US" sz="3400" b="1" smtClean="0"/>
              <a:t>、严重性</a:t>
            </a:r>
            <a:endParaRPr lang="en-US" altLang="zh-CN" sz="3400" b="1" smtClean="0"/>
          </a:p>
          <a:p>
            <a:pPr lvl="1" eaLnBrk="1" hangingPunct="1"/>
            <a:r>
              <a:rPr lang="zh-CN" altLang="en-US" b="1" smtClean="0"/>
              <a:t>指缺陷</a:t>
            </a:r>
            <a:r>
              <a:rPr lang="zh-CN" altLang="en-US" b="1" smtClean="0">
                <a:solidFill>
                  <a:srgbClr val="FF0000"/>
                </a:solidFill>
              </a:rPr>
              <a:t>对被测系统造成的破坏程度</a:t>
            </a:r>
            <a:r>
              <a:rPr lang="zh-CN" altLang="en-US" b="1" smtClean="0"/>
              <a:t>的大小，它可能是即时的破坏，也可能是一段时间之后对系统带来的毁坏</a:t>
            </a:r>
            <a:endParaRPr lang="en-US" altLang="zh-CN" b="1" smtClean="0"/>
          </a:p>
          <a:p>
            <a:pPr lvl="1" eaLnBrk="1" hangingPunct="1"/>
            <a:r>
              <a:rPr lang="zh-CN" altLang="en-US" b="1" smtClean="0"/>
              <a:t>是对缺陷的客观评价，反映了缺陷自身对软件系统和对用户使用造成的绝对影响</a:t>
            </a:r>
            <a:endParaRPr lang="en-US" altLang="zh-CN" b="1" smtClean="0"/>
          </a:p>
          <a:p>
            <a:pPr lvl="1" eaLnBrk="1" hangingPunct="1"/>
            <a:r>
              <a:rPr lang="zh-CN" altLang="en-US" b="1" smtClean="0"/>
              <a:t>由测试人员设定，但一经设定，不可随意改动</a:t>
            </a:r>
            <a:endParaRPr lang="en-US" altLang="zh-CN" b="1"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9B90AD9-C523-4EDE-AEC6-8F5E0A135954}" type="slidenum">
              <a:rPr lang="en-US" altLang="zh-CN" smtClean="0"/>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32772" name="Rectangle 3"/>
          <p:cNvSpPr>
            <a:spLocks noGrp="1" noChangeArrowheads="1"/>
          </p:cNvSpPr>
          <p:nvPr>
            <p:ph type="body" idx="1"/>
          </p:nvPr>
        </p:nvSpPr>
        <p:spPr/>
        <p:txBody>
          <a:bodyPr/>
          <a:lstStyle/>
          <a:p>
            <a:pPr eaLnBrk="1" hangingPunct="1"/>
            <a:r>
              <a:rPr lang="en-US" altLang="zh-CN" sz="3400" b="1" smtClean="0"/>
              <a:t>1</a:t>
            </a:r>
            <a:r>
              <a:rPr lang="zh-CN" altLang="en-US" sz="3400" b="1" smtClean="0"/>
              <a:t>、严重性等级</a:t>
            </a:r>
            <a:endParaRPr lang="en-US" altLang="zh-CN" sz="3400" b="1" smtClean="0"/>
          </a:p>
          <a:p>
            <a:pPr lvl="1" eaLnBrk="1" hangingPunct="1"/>
            <a:r>
              <a:rPr lang="zh-CN" altLang="en-US" b="1" smtClean="0"/>
              <a:t>严重的：重要功能丧失，致命错误造成系统崩溃、死机、系统悬挂、甚至危及人身安全</a:t>
            </a:r>
            <a:r>
              <a:rPr lang="en-US" altLang="zh-CN" b="1" smtClean="0"/>
              <a:t>…</a:t>
            </a:r>
            <a:endParaRPr lang="en-US" altLang="en-US" b="1" smtClean="0"/>
          </a:p>
          <a:p>
            <a:pPr lvl="1" eaLnBrk="1" hangingPunct="1"/>
            <a:r>
              <a:rPr lang="zh-CN" altLang="en-US" b="1" smtClean="0"/>
              <a:t>一般的：不影响系统的基本使用，能满足商业要求，用户不常用的功能实现未达到预期效果，可能导致用户使用不方便。</a:t>
            </a:r>
            <a:endParaRPr lang="en-US" altLang="en-US" b="1" smtClean="0"/>
          </a:p>
          <a:p>
            <a:pPr lvl="1" eaLnBrk="1" hangingPunct="1"/>
            <a:r>
              <a:rPr lang="zh-CN" altLang="en-US" b="1" smtClean="0"/>
              <a:t>次要的：对功能几乎没有影响，产品及属性仍可使用，可以轻易处理的缺陷</a:t>
            </a:r>
            <a:endParaRPr lang="en-US" altLang="zh-CN" b="1" smtClean="0"/>
          </a:p>
          <a:p>
            <a:pPr eaLnBrk="1" hangingPunct="1"/>
            <a:r>
              <a:rPr lang="zh-CN" altLang="en-US" sz="3400" b="1" smtClean="0">
                <a:solidFill>
                  <a:srgbClr val="0000FF"/>
                </a:solidFill>
              </a:rPr>
              <a:t>严重性低的缺陷通常得不到修复</a:t>
            </a:r>
            <a:endParaRPr lang="en-US" altLang="zh-CN" b="1" smtClean="0">
              <a:solidFill>
                <a:srgbClr val="0000FF"/>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7425549-0F58-4EBA-B72D-1D38124AB14B}" type="slidenum">
              <a:rPr lang="en-US" altLang="zh-CN" smtClean="0"/>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33796" name="Rectangle 3"/>
          <p:cNvSpPr>
            <a:spLocks noGrp="1" noChangeArrowheads="1"/>
          </p:cNvSpPr>
          <p:nvPr>
            <p:ph type="body" idx="1"/>
          </p:nvPr>
        </p:nvSpPr>
        <p:spPr/>
        <p:txBody>
          <a:bodyPr/>
          <a:lstStyle/>
          <a:p>
            <a:pPr eaLnBrk="1" hangingPunct="1"/>
            <a:r>
              <a:rPr lang="en-US" altLang="zh-CN" sz="3400" b="1" smtClean="0"/>
              <a:t>2</a:t>
            </a:r>
            <a:r>
              <a:rPr lang="zh-CN" altLang="en-US" sz="3400" b="1" smtClean="0"/>
              <a:t>、优先级</a:t>
            </a:r>
            <a:endParaRPr lang="en-US" altLang="zh-CN" sz="3400" b="1" smtClean="0"/>
          </a:p>
          <a:p>
            <a:pPr lvl="1" eaLnBrk="1" hangingPunct="1"/>
            <a:r>
              <a:rPr lang="zh-CN" altLang="en-US" b="1" smtClean="0"/>
              <a:t>指缺陷必须被修复的紧急程度</a:t>
            </a:r>
            <a:endParaRPr lang="en-US" altLang="zh-CN" b="1" smtClean="0"/>
          </a:p>
          <a:p>
            <a:pPr lvl="1" eaLnBrk="1" hangingPunct="1"/>
            <a:r>
              <a:rPr lang="zh-CN" altLang="en-US" b="1" smtClean="0"/>
              <a:t>是对缺陷的主观评价，反映了项目小组对缺陷风险的评估结论，若认为缺陷带来的风险不大，则设定该缺陷的优先级别较低，反之，则定级较高</a:t>
            </a:r>
            <a:endParaRPr lang="en-US" altLang="zh-CN" b="1" smtClean="0"/>
          </a:p>
          <a:p>
            <a:pPr lvl="1" eaLnBrk="1" hangingPunct="1"/>
            <a:r>
              <a:rPr lang="zh-CN" altLang="en-US" b="1" smtClean="0"/>
              <a:t>由项目经理负责设置，一经确定，也不能随意改动</a:t>
            </a:r>
            <a:endParaRPr lang="en-US" altLang="zh-CN" b="1" smtClean="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C9ADC84-7AB4-47B8-B3B5-9122097F281C}" type="slidenum">
              <a:rPr lang="en-US" altLang="zh-CN" smtClean="0"/>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34820" name="Rectangle 3"/>
          <p:cNvSpPr>
            <a:spLocks noGrp="1" noChangeArrowheads="1"/>
          </p:cNvSpPr>
          <p:nvPr>
            <p:ph type="body" idx="1"/>
          </p:nvPr>
        </p:nvSpPr>
        <p:spPr/>
        <p:txBody>
          <a:bodyPr/>
          <a:lstStyle/>
          <a:p>
            <a:pPr eaLnBrk="1" hangingPunct="1"/>
            <a:r>
              <a:rPr lang="en-US" altLang="zh-CN" sz="3400" b="1" smtClean="0"/>
              <a:t>2</a:t>
            </a:r>
            <a:r>
              <a:rPr lang="zh-CN" altLang="en-US" sz="3400" b="1" smtClean="0"/>
              <a:t>、优先级等级</a:t>
            </a:r>
            <a:endParaRPr lang="en-US" altLang="zh-CN" sz="3400" b="1" smtClean="0"/>
          </a:p>
          <a:p>
            <a:pPr lvl="1" eaLnBrk="1" hangingPunct="1"/>
            <a:r>
              <a:rPr lang="zh-CN" altLang="en-US" b="1" smtClean="0"/>
              <a:t>高</a:t>
            </a:r>
            <a:r>
              <a:rPr lang="en-US" altLang="en-US" b="1" smtClean="0"/>
              <a:t>(High)</a:t>
            </a:r>
            <a:r>
              <a:rPr lang="zh-CN" altLang="en-US" b="1" smtClean="0"/>
              <a:t>：缺陷完全阻碍或部分阻碍进一步开发或测试工作，需立刻修复</a:t>
            </a:r>
            <a:endParaRPr lang="en-US" altLang="zh-CN" b="1" smtClean="0"/>
          </a:p>
          <a:p>
            <a:pPr lvl="1" eaLnBrk="1" hangingPunct="1"/>
            <a:r>
              <a:rPr lang="zh-CN" altLang="en-US" b="1" smtClean="0"/>
              <a:t>中</a:t>
            </a:r>
            <a:r>
              <a:rPr lang="en-US" altLang="en-US" b="1" smtClean="0"/>
              <a:t>(Middle)</a:t>
            </a:r>
            <a:r>
              <a:rPr lang="zh-CN" altLang="en-US" b="1" smtClean="0"/>
              <a:t>：缺陷需正常排队等待修复，但在产品发布之前必须修复</a:t>
            </a:r>
            <a:endParaRPr lang="en-US" altLang="zh-CN" b="1" smtClean="0"/>
          </a:p>
          <a:p>
            <a:pPr lvl="1" eaLnBrk="1" hangingPunct="1"/>
            <a:r>
              <a:rPr lang="zh-CN" altLang="en-US" b="1" smtClean="0"/>
              <a:t>低</a:t>
            </a:r>
            <a:r>
              <a:rPr lang="en-US" altLang="en-US" b="1" smtClean="0"/>
              <a:t>(Low)</a:t>
            </a:r>
            <a:r>
              <a:rPr lang="zh-CN" altLang="en-US" b="1" smtClean="0"/>
              <a:t>：缺陷对系统影响不大，当时间允许时可考虑修复，有时甚至不修复也能发布产品</a:t>
            </a:r>
            <a:endParaRPr lang="en-US" altLang="zh-CN" b="1" smtClean="0"/>
          </a:p>
          <a:p>
            <a:pPr eaLnBrk="1" hangingPunct="1"/>
            <a:r>
              <a:rPr lang="zh-CN" altLang="en-US" sz="3400" b="1" smtClean="0">
                <a:solidFill>
                  <a:srgbClr val="0000FF"/>
                </a:solidFill>
              </a:rPr>
              <a:t>优先级随着项目推进可能会发生变化</a:t>
            </a:r>
            <a:endParaRPr lang="en-US" altLang="zh-CN" b="1" smtClean="0">
              <a:solidFill>
                <a:srgbClr val="0000FF"/>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EB70316-5784-481E-A3A6-23A9B6C77992}" type="slidenum">
              <a:rPr lang="en-US" altLang="zh-CN" smtClean="0"/>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35844" name="Rectangle 3"/>
          <p:cNvSpPr>
            <a:spLocks noGrp="1" noChangeArrowheads="1"/>
          </p:cNvSpPr>
          <p:nvPr>
            <p:ph type="body" idx="1"/>
          </p:nvPr>
        </p:nvSpPr>
        <p:spPr/>
        <p:txBody>
          <a:bodyPr/>
          <a:lstStyle/>
          <a:p>
            <a:pPr eaLnBrk="1" hangingPunct="1"/>
            <a:r>
              <a:rPr lang="en-US" altLang="zh-CN" sz="3400" b="1" smtClean="0"/>
              <a:t>2</a:t>
            </a:r>
            <a:r>
              <a:rPr lang="zh-CN" altLang="en-US" sz="3400" b="1" smtClean="0"/>
              <a:t>、优先级等级</a:t>
            </a:r>
            <a:endParaRPr lang="en-US" altLang="zh-CN" sz="3400" b="1" smtClean="0"/>
          </a:p>
          <a:p>
            <a:pPr lvl="1" eaLnBrk="1" hangingPunct="1"/>
            <a:r>
              <a:rPr lang="zh-CN" altLang="en-US" b="1" smtClean="0"/>
              <a:t>严重性高的的缺陷通常指定高优先级</a:t>
            </a:r>
            <a:endParaRPr lang="zh-CN" altLang="en-US" b="1" smtClean="0"/>
          </a:p>
          <a:p>
            <a:pPr lvl="1" eaLnBrk="1" hangingPunct="1"/>
            <a:r>
              <a:rPr lang="zh-CN" altLang="en-US" b="1" smtClean="0"/>
              <a:t>非常严重的缺陷一定将指定为最高的处理优先级吗？</a:t>
            </a:r>
            <a:endParaRPr lang="en-US" altLang="zh-CN" b="1"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F06BA-5DBF-4E30-AD5D-DF779D007A53}" type="slidenum">
              <a:rPr lang="en-US" altLang="zh-CN" smtClean="0"/>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6148" name="Rectangle 3"/>
          <p:cNvSpPr>
            <a:spLocks noGrp="1" noChangeArrowheads="1"/>
          </p:cNvSpPr>
          <p:nvPr>
            <p:ph type="body" idx="1"/>
          </p:nvPr>
        </p:nvSpPr>
        <p:spPr/>
        <p:txBody>
          <a:bodyPr/>
          <a:lstStyle/>
          <a:p>
            <a:pPr algn="just" eaLnBrk="1" hangingPunct="1"/>
            <a:r>
              <a:rPr lang="en-US" altLang="zh-CN" sz="3400" b="1" smtClean="0"/>
              <a:t>V</a:t>
            </a:r>
            <a:r>
              <a:rPr lang="zh-CN" altLang="en-US" sz="3400" b="1" smtClean="0"/>
              <a:t>模型</a:t>
            </a:r>
            <a:endParaRPr lang="en-US" altLang="zh-CN" sz="3400" b="1" smtClean="0"/>
          </a:p>
        </p:txBody>
      </p:sp>
      <p:pic>
        <p:nvPicPr>
          <p:cNvPr id="6150" name="Picture 6" descr="10t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2938" y="2428875"/>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9E9C721-E5DC-4CC3-927F-F9895E0CEDEF}" type="slidenum">
              <a:rPr lang="en-US" altLang="zh-CN" smtClean="0"/>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36868" name="Rectangle 3"/>
          <p:cNvSpPr>
            <a:spLocks noGrp="1" noChangeArrowheads="1"/>
          </p:cNvSpPr>
          <p:nvPr>
            <p:ph type="body" idx="1"/>
          </p:nvPr>
        </p:nvSpPr>
        <p:spPr/>
        <p:txBody>
          <a:bodyPr/>
          <a:lstStyle/>
          <a:p>
            <a:pPr eaLnBrk="1" hangingPunct="1"/>
            <a:r>
              <a:rPr lang="en-US" altLang="zh-CN" sz="3400" b="1" smtClean="0"/>
              <a:t>3</a:t>
            </a:r>
            <a:r>
              <a:rPr lang="zh-CN" altLang="en-US" sz="3400" b="1" smtClean="0"/>
              <a:t>、</a:t>
            </a:r>
            <a:r>
              <a:rPr lang="zh-CN" altLang="zh-CN" sz="3400" b="1" smtClean="0"/>
              <a:t>可重现性</a:t>
            </a:r>
            <a:endParaRPr lang="en-US" altLang="zh-CN" sz="3400" b="1" smtClean="0"/>
          </a:p>
          <a:p>
            <a:pPr lvl="1" eaLnBrk="1" hangingPunct="1"/>
            <a:r>
              <a:rPr lang="zh-CN" altLang="zh-CN" b="1" smtClean="0"/>
              <a:t>指缺陷应在同样的条件下可反复出现，</a:t>
            </a:r>
            <a:endParaRPr lang="en-US" altLang="zh-CN" b="1" smtClean="0"/>
          </a:p>
          <a:p>
            <a:pPr lvl="1" eaLnBrk="1" hangingPunct="1"/>
            <a:r>
              <a:rPr lang="zh-CN" altLang="en-US" b="1" smtClean="0"/>
              <a:t>确认最终出现的结果与报告中缺陷的呈现完全一致</a:t>
            </a:r>
            <a:endParaRPr lang="en-US" altLang="zh-CN" b="1" smtClean="0"/>
          </a:p>
          <a:p>
            <a:pPr lvl="1" eaLnBrk="1" hangingPunct="1"/>
            <a:r>
              <a:rPr lang="zh-CN" altLang="zh-CN" b="1" smtClean="0"/>
              <a:t>无法重现的缺陷对开发人员是无意义的，因为无法对缺陷进行定位，意味着无法修复该缺陷</a:t>
            </a:r>
            <a:r>
              <a:rPr lang="zh-CN" altLang="en-US" b="1" smtClean="0"/>
              <a:t>。</a:t>
            </a:r>
            <a:endParaRPr lang="en-US" altLang="zh-CN" b="1"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EE7457-EB19-42CA-B4FC-6F6A0426B065}" type="slidenum">
              <a:rPr lang="en-US" altLang="zh-CN" smtClean="0"/>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37892" name="Rectangle 3"/>
          <p:cNvSpPr>
            <a:spLocks noGrp="1" noChangeArrowheads="1"/>
          </p:cNvSpPr>
          <p:nvPr>
            <p:ph type="body" idx="1"/>
          </p:nvPr>
        </p:nvSpPr>
        <p:spPr/>
        <p:txBody>
          <a:bodyPr/>
          <a:lstStyle/>
          <a:p>
            <a:pPr eaLnBrk="1" hangingPunct="1"/>
            <a:r>
              <a:rPr lang="zh-CN" altLang="en-US" sz="3400" b="1" smtClean="0"/>
              <a:t>部分缺陷可能难以重现</a:t>
            </a:r>
            <a:endParaRPr lang="en-US" altLang="zh-CN" sz="3400" b="1" smtClean="0"/>
          </a:p>
          <a:p>
            <a:pPr lvl="1" eaLnBrk="1" hangingPunct="1"/>
            <a:r>
              <a:rPr lang="zh-CN" altLang="en-US" b="1" smtClean="0"/>
              <a:t>具有误差累积效应的缺陷，需长时间运行才能出现</a:t>
            </a:r>
            <a:endParaRPr lang="en-US" altLang="zh-CN" b="1" smtClean="0"/>
          </a:p>
          <a:p>
            <a:pPr lvl="1" eaLnBrk="1" hangingPunct="1"/>
            <a:r>
              <a:rPr lang="zh-CN" altLang="en-US" b="1" smtClean="0"/>
              <a:t>涉及对特殊日期处理的缺陷</a:t>
            </a:r>
            <a:endParaRPr lang="en-US" altLang="zh-CN" b="1" smtClean="0"/>
          </a:p>
          <a:p>
            <a:pPr lvl="1" eaLnBrk="1" hangingPunct="1"/>
            <a:r>
              <a:rPr lang="zh-CN" altLang="en-US" b="1" smtClean="0"/>
              <a:t>仅在特定运行次数时才出现的缺陷</a:t>
            </a:r>
            <a:endParaRPr lang="en-US" altLang="zh-CN" b="1" smtClean="0"/>
          </a:p>
          <a:p>
            <a:pPr lvl="1" eaLnBrk="1" hangingPunct="1"/>
            <a:r>
              <a:rPr lang="zh-CN" altLang="en-US" b="1" smtClean="0"/>
              <a:t>高严重性的缺陷可能导致测试后无法恢复测试之前的环境，使得缺陷无法重现</a:t>
            </a:r>
            <a:endParaRPr lang="en-US" altLang="zh-CN" b="1" smtClean="0"/>
          </a:p>
          <a:p>
            <a:pPr eaLnBrk="1" hangingPunct="1"/>
            <a:endParaRPr lang="en-US" altLang="zh-CN" b="1"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69A7EF2-05FD-4A01-9BB3-AAED7FFBBD7B}" type="slidenum">
              <a:rPr lang="en-US" altLang="zh-CN" smtClean="0"/>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38916" name="Rectangle 3"/>
          <p:cNvSpPr>
            <a:spLocks noGrp="1" noChangeArrowheads="1"/>
          </p:cNvSpPr>
          <p:nvPr>
            <p:ph type="body" idx="1"/>
          </p:nvPr>
        </p:nvSpPr>
        <p:spPr/>
        <p:txBody>
          <a:bodyPr/>
          <a:lstStyle/>
          <a:p>
            <a:pPr eaLnBrk="1" hangingPunct="1"/>
            <a:r>
              <a:rPr lang="zh-CN" altLang="en-US" sz="3400" b="1" smtClean="0"/>
              <a:t>确保缺陷</a:t>
            </a:r>
            <a:r>
              <a:rPr lang="zh-CN" altLang="zh-CN" sz="3400" b="1" smtClean="0"/>
              <a:t>可重现性</a:t>
            </a:r>
            <a:r>
              <a:rPr lang="zh-CN" altLang="en-US" sz="3400" b="1" smtClean="0"/>
              <a:t>的措施</a:t>
            </a:r>
            <a:endParaRPr lang="en-US" altLang="zh-CN" sz="3400" b="1" smtClean="0"/>
          </a:p>
          <a:p>
            <a:pPr lvl="1" eaLnBrk="1" hangingPunct="1"/>
            <a:r>
              <a:rPr lang="zh-CN" altLang="en-US" b="1" smtClean="0"/>
              <a:t>在测试过程中随时记录操作步骤和被测系统的响应</a:t>
            </a:r>
            <a:endParaRPr lang="en-US" altLang="zh-CN" b="1" smtClean="0"/>
          </a:p>
          <a:p>
            <a:pPr lvl="1" eaLnBrk="1" hangingPunct="1"/>
            <a:r>
              <a:rPr lang="zh-CN" altLang="en-US" b="1" smtClean="0"/>
              <a:t>重复测试至少三次，确保每次执行同样的步骤可得到相同表现的缺陷</a:t>
            </a:r>
            <a:endParaRPr lang="en-US" altLang="zh-CN" b="1" smtClean="0"/>
          </a:p>
          <a:p>
            <a:pPr lvl="1" eaLnBrk="1" hangingPunct="1"/>
            <a:r>
              <a:rPr lang="zh-CN" altLang="en-US" b="1" smtClean="0"/>
              <a:t>对于随机性出现的缺陷，应尝试使用不同的测试数据、改变测试环境等，试图找到影响缺陷出现的根本原因</a:t>
            </a:r>
            <a:endParaRPr lang="en-US" altLang="zh-CN" b="1" smtClean="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D7CC8E1-6E9E-46F8-9B7A-6F24E09B5530}" type="slidenum">
              <a:rPr lang="en-US" altLang="zh-CN" smtClean="0"/>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39940" name="Rectangle 3"/>
          <p:cNvSpPr>
            <a:spLocks noGrp="1" noChangeArrowheads="1"/>
          </p:cNvSpPr>
          <p:nvPr>
            <p:ph type="body" idx="1"/>
          </p:nvPr>
        </p:nvSpPr>
        <p:spPr>
          <a:xfrm>
            <a:off x="567055" y="1752600"/>
            <a:ext cx="7967345" cy="4267200"/>
          </a:xfrm>
        </p:spPr>
        <p:txBody>
          <a:bodyPr/>
          <a:lstStyle/>
          <a:p>
            <a:pPr eaLnBrk="1" hangingPunct="1"/>
            <a:r>
              <a:rPr lang="zh-CN" altLang="en-US" sz="3400" b="1" smtClean="0"/>
              <a:t>缺陷报告的撰写</a:t>
            </a:r>
            <a:endParaRPr lang="en-US" altLang="zh-CN" sz="3400" b="1" smtClean="0"/>
          </a:p>
          <a:p>
            <a:r>
              <a:rPr lang="zh-CN" altLang="en-US" sz="3400" b="1" smtClean="0"/>
              <a:t>实质就是要回答如下问题</a:t>
            </a:r>
            <a:endParaRPr lang="zh-CN" altLang="en-US" sz="3400" b="1" smtClean="0"/>
          </a:p>
          <a:p>
            <a:pPr lvl="1"/>
            <a:r>
              <a:rPr lang="zh-CN" altLang="en-US" b="1" smtClean="0"/>
              <a:t>谁，何时，在何处，发现了什么缺陷？</a:t>
            </a:r>
            <a:endParaRPr lang="zh-CN" altLang="en-US" b="1" smtClean="0"/>
          </a:p>
          <a:p>
            <a:pPr lvl="1"/>
            <a:r>
              <a:rPr lang="zh-CN" altLang="en-US" b="1" smtClean="0"/>
              <a:t>谁，何时，提出怎样的处理意见？</a:t>
            </a:r>
            <a:endParaRPr lang="zh-CN" altLang="en-US" b="1" smtClean="0"/>
          </a:p>
          <a:p>
            <a:pPr lvl="1"/>
            <a:r>
              <a:rPr lang="zh-CN" altLang="en-US" b="1" smtClean="0"/>
              <a:t>谁，何时，如何修复该缺陷？</a:t>
            </a:r>
            <a:r>
              <a:rPr lang="en-US" altLang="en-US" b="1" smtClean="0"/>
              <a:t>(</a:t>
            </a:r>
            <a:r>
              <a:rPr lang="zh-CN" altLang="en-US" b="1" smtClean="0"/>
              <a:t>如果需要修复缺陷的话</a:t>
            </a:r>
            <a:r>
              <a:rPr lang="en-US" altLang="en-US" b="1" smtClean="0"/>
              <a:t>)</a:t>
            </a:r>
            <a:endParaRPr lang="zh-CN" altLang="en-US" b="1" smtClean="0"/>
          </a:p>
          <a:p>
            <a:pPr lvl="1"/>
            <a:r>
              <a:rPr lang="zh-CN" altLang="en-US" b="1" smtClean="0"/>
              <a:t>谁，何时，如何验证该缺陷？测试结果如何？</a:t>
            </a:r>
            <a:endParaRPr lang="zh-CN" altLang="en-US" b="1" smtClean="0"/>
          </a:p>
          <a:p>
            <a:pPr eaLnBrk="1" hangingPunct="1"/>
            <a:endParaRPr lang="zh-CN" altLang="en-US" sz="3400" b="1" smtClean="0"/>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lnSpc>
                <a:spcPct val="150000"/>
              </a:lnSpc>
            </a:pPr>
            <a:r>
              <a:rPr lang="zh-CN" altLang="en-US" sz="3400" b="1" dirty="0"/>
              <a:t>缺陷报告的用途是什么？</a:t>
            </a:r>
            <a:endParaRPr lang="zh-CN" altLang="en-US" sz="3400" b="1" dirty="0"/>
          </a:p>
          <a:p>
            <a:pPr lvl="1" algn="just" eaLnBrk="1" hangingPunct="1">
              <a:lnSpc>
                <a:spcPct val="150000"/>
              </a:lnSpc>
            </a:pPr>
            <a:r>
              <a:rPr lang="zh-CN" altLang="en-US" sz="2800" b="1" dirty="0"/>
              <a:t>记录缺陷</a:t>
            </a:r>
            <a:endParaRPr lang="zh-CN" altLang="en-US" sz="2800" b="1" dirty="0"/>
          </a:p>
          <a:p>
            <a:pPr lvl="1" algn="just" eaLnBrk="1" hangingPunct="1">
              <a:lnSpc>
                <a:spcPct val="150000"/>
              </a:lnSpc>
            </a:pPr>
            <a:r>
              <a:rPr lang="zh-CN" altLang="en-US" sz="2800" b="1" dirty="0"/>
              <a:t>缺陷分类（为解决缺陷分配资源）</a:t>
            </a:r>
            <a:endParaRPr lang="zh-CN" altLang="en-US" sz="2800" b="1" dirty="0"/>
          </a:p>
          <a:p>
            <a:pPr lvl="1" algn="just" eaLnBrk="1" hangingPunct="1">
              <a:lnSpc>
                <a:spcPct val="150000"/>
              </a:lnSpc>
            </a:pPr>
            <a:r>
              <a:rPr lang="zh-CN" altLang="en-US" sz="2800" b="1" dirty="0"/>
              <a:t>缺陷跟踪</a:t>
            </a:r>
            <a:endParaRPr lang="zh-CN" altLang="en-US" sz="2800" b="1" dirty="0"/>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6" name="Rectangle 4"/>
          <p:cNvSpPr>
            <a:spLocks noChangeArrowheads="1"/>
          </p:cNvSpPr>
          <p:nvPr/>
        </p:nvSpPr>
        <p:spPr bwMode="gray">
          <a:xfrm>
            <a:off x="180707" y="3282306"/>
            <a:ext cx="2604654" cy="3387054"/>
          </a:xfrm>
          <a:prstGeom prst="rect">
            <a:avLst/>
          </a:prstGeom>
          <a:noFill/>
          <a:ln w="25400" algn="ctr">
            <a:solidFill>
              <a:srgbClr val="7CA8B8"/>
            </a:solidFill>
            <a:miter lim="800000"/>
          </a:ln>
        </p:spPr>
        <p:txBody>
          <a:bodyPr lIns="45720" tIns="44450" rIns="45720" bIns="44450" anchor="ctr" anchorCtr="1"/>
          <a:lstStyle/>
          <a:p>
            <a:pPr lvl="1" indent="-457200">
              <a:tabLst>
                <a:tab pos="92075" algn="l"/>
              </a:tabLst>
            </a:pPr>
            <a:r>
              <a:rPr lang="zh-CN" altLang="en-US" sz="2800" b="1" dirty="0">
                <a:latin typeface="楷体" panose="02010609060101010101" pitchFamily="49" charset="-122"/>
                <a:ea typeface="楷体" panose="02010609060101010101" pitchFamily="49" charset="-122"/>
              </a:rPr>
              <a:t>口头描述</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国内测试管理规</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范程度低的小企</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业使用</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不易追踪</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沟通理解易出错</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打乱开发思路</a:t>
            </a:r>
            <a:endParaRPr lang="en-US" altLang="zh-CN" sz="2800" b="1" dirty="0">
              <a:latin typeface="楷体" panose="02010609060101010101" pitchFamily="49" charset="-122"/>
              <a:ea typeface="楷体" panose="02010609060101010101" pitchFamily="49" charset="-122"/>
            </a:endParaRPr>
          </a:p>
        </p:txBody>
      </p:sp>
      <p:sp>
        <p:nvSpPr>
          <p:cNvPr id="7" name="Rectangle 6"/>
          <p:cNvSpPr>
            <a:spLocks noChangeArrowheads="1"/>
          </p:cNvSpPr>
          <p:nvPr/>
        </p:nvSpPr>
        <p:spPr bwMode="gray">
          <a:xfrm>
            <a:off x="2803218" y="3284984"/>
            <a:ext cx="3035766" cy="3371498"/>
          </a:xfrm>
          <a:prstGeom prst="rect">
            <a:avLst/>
          </a:prstGeom>
          <a:noFill/>
          <a:ln w="25400" algn="ctr">
            <a:solidFill>
              <a:srgbClr val="7CA8B8"/>
            </a:solidFill>
            <a:miter lim="800000"/>
          </a:ln>
        </p:spPr>
        <p:txBody>
          <a:bodyPr lIns="45720" tIns="44450" rIns="45720" bIns="44450" anchor="ctr" anchorCtr="1"/>
          <a:lstStyle/>
          <a:p>
            <a:pPr marL="0" lvl="1"/>
            <a:r>
              <a:rPr lang="zh-CN" altLang="en-US" sz="2800" b="1" dirty="0">
                <a:latin typeface="楷体" panose="02010609060101010101" pitchFamily="49" charset="-122"/>
                <a:ea typeface="楷体" panose="02010609060101010101" pitchFamily="49" charset="-122"/>
              </a:rPr>
              <a:t>直接记录，内容可以记录成</a:t>
            </a:r>
            <a:r>
              <a:rPr lang="en-US" altLang="zh-CN" sz="2800" b="1" dirty="0" err="1">
                <a:latin typeface="楷体" panose="02010609060101010101" pitchFamily="49" charset="-122"/>
                <a:ea typeface="楷体" panose="02010609060101010101" pitchFamily="49" charset="-122"/>
              </a:rPr>
              <a:t>word,excel</a:t>
            </a:r>
            <a:r>
              <a:rPr lang="zh-CN" altLang="en-US" sz="2800" b="1" dirty="0">
                <a:latin typeface="楷体" panose="02010609060101010101" pitchFamily="49" charset="-122"/>
                <a:ea typeface="楷体" panose="02010609060101010101" pitchFamily="49" charset="-122"/>
              </a:rPr>
              <a:t>等格式</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反映</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延迟</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延误</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修改时间</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不易管理</a:t>
            </a:r>
            <a:endParaRPr lang="zh-TW" altLang="en-US" sz="2800" b="1" dirty="0">
              <a:latin typeface="楷体" panose="02010609060101010101" pitchFamily="49" charset="-122"/>
              <a:ea typeface="楷体" panose="02010609060101010101" pitchFamily="49" charset="-122"/>
            </a:endParaRPr>
          </a:p>
        </p:txBody>
      </p:sp>
      <p:sp>
        <p:nvSpPr>
          <p:cNvPr id="8" name="Rectangle 8"/>
          <p:cNvSpPr>
            <a:spLocks noChangeArrowheads="1"/>
          </p:cNvSpPr>
          <p:nvPr/>
        </p:nvSpPr>
        <p:spPr bwMode="gray">
          <a:xfrm>
            <a:off x="5855970" y="3282315"/>
            <a:ext cx="2964815" cy="3374390"/>
          </a:xfrm>
          <a:prstGeom prst="rect">
            <a:avLst/>
          </a:prstGeom>
          <a:noFill/>
          <a:ln w="25400" algn="ctr">
            <a:solidFill>
              <a:srgbClr val="7CA8B8"/>
            </a:solidFill>
            <a:miter lim="800000"/>
          </a:ln>
        </p:spPr>
        <p:txBody>
          <a:bodyPr lIns="45720" tIns="44450" rIns="45720" bIns="44450" anchor="ctr" anchorCtr="1"/>
          <a:lstStyle/>
          <a:p>
            <a:r>
              <a:rPr lang="zh-CN" altLang="en-US" sz="2800" b="1" dirty="0">
                <a:latin typeface="楷体" panose="02010609060101010101" pitchFamily="49" charset="-122"/>
                <a:ea typeface="楷体" panose="02010609060101010101" pitchFamily="49" charset="-122"/>
              </a:rPr>
              <a:t>使用专业工具，</a:t>
            </a:r>
            <a:endParaRPr lang="en-US" altLang="zh-CN" sz="2800" b="1" dirty="0">
              <a:latin typeface="楷体" panose="02010609060101010101" pitchFamily="49" charset="-122"/>
              <a:ea typeface="楷体" panose="02010609060101010101" pitchFamily="49" charset="-122"/>
            </a:endParaRPr>
          </a:p>
          <a:p>
            <a:r>
              <a:rPr lang="zh-CN" altLang="en-US" sz="2800" b="1" dirty="0">
                <a:solidFill>
                  <a:srgbClr val="FF0000"/>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及时有效修复</a:t>
            </a:r>
            <a:r>
              <a:rPr lang="en-US" altLang="zh-CN" sz="2800" b="1" dirty="0">
                <a:latin typeface="楷体" panose="02010609060101010101" pitchFamily="49" charset="-122"/>
                <a:ea typeface="楷体" panose="02010609060101010101" pitchFamily="49" charset="-122"/>
              </a:rPr>
              <a:t>bug</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可标识、追踪缺陷</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测试员：直接提交</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程序员：直接查找</a:t>
            </a:r>
            <a:endParaRPr lang="zh-TW" altLang="en-US" sz="2800" b="1" dirty="0">
              <a:latin typeface="楷体" panose="02010609060101010101" pitchFamily="49" charset="-122"/>
              <a:ea typeface="楷体" panose="02010609060101010101" pitchFamily="49" charset="-122"/>
            </a:endParaRPr>
          </a:p>
        </p:txBody>
      </p:sp>
      <p:sp>
        <p:nvSpPr>
          <p:cNvPr id="9" name="AutoShape 3"/>
          <p:cNvSpPr>
            <a:spLocks noChangeArrowheads="1"/>
          </p:cNvSpPr>
          <p:nvPr/>
        </p:nvSpPr>
        <p:spPr bwMode="gray">
          <a:xfrm>
            <a:off x="292417" y="2345949"/>
            <a:ext cx="2574904" cy="865909"/>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空中接龙模式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0" name="AutoShape 10"/>
          <p:cNvSpPr>
            <a:spLocks noChangeArrowheads="1"/>
          </p:cNvSpPr>
          <p:nvPr/>
        </p:nvSpPr>
        <p:spPr bwMode="gray">
          <a:xfrm>
            <a:off x="3048000" y="2345690"/>
            <a:ext cx="2679700" cy="86614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流水记帐模式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1" name="AutoShape 11"/>
          <p:cNvSpPr>
            <a:spLocks noChangeArrowheads="1"/>
          </p:cNvSpPr>
          <p:nvPr/>
        </p:nvSpPr>
        <p:spPr bwMode="gray">
          <a:xfrm>
            <a:off x="5875020" y="2376170"/>
            <a:ext cx="2860040" cy="83566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系统管理模式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2" name="矩形 11"/>
          <p:cNvSpPr/>
          <p:nvPr/>
        </p:nvSpPr>
        <p:spPr>
          <a:xfrm>
            <a:off x="262298" y="1628800"/>
            <a:ext cx="4597734" cy="768544"/>
          </a:xfrm>
          <a:prstGeom prst="rect">
            <a:avLst/>
          </a:prstGeom>
        </p:spPr>
        <p:txBody>
          <a:bodyPr wrap="none">
            <a:spAutoFit/>
          </a:bodyPr>
          <a:lstStyle/>
          <a:p>
            <a:pPr marL="469900" indent="-469900" algn="just">
              <a:lnSpc>
                <a:spcPct val="150000"/>
              </a:lnSpc>
              <a:spcBef>
                <a:spcPct val="20000"/>
              </a:spcBef>
              <a:buClr>
                <a:schemeClr val="accent2"/>
              </a:buClr>
              <a:buFont typeface="Wingdings" panose="05000000000000000000" pitchFamily="2" charset="2"/>
              <a:buChar char="o"/>
            </a:pPr>
            <a:r>
              <a:rPr lang="zh-CN" altLang="en-US" sz="3400" b="1" dirty="0">
                <a:latin typeface="+mn-lt"/>
                <a:ea typeface="+mn-ea"/>
              </a:rPr>
              <a:t>如何提交缺陷报告？</a:t>
            </a:r>
            <a:endParaRPr lang="zh-CN" altLang="en-US" sz="3400" b="1" dirty="0">
              <a:latin typeface="+mn-lt"/>
              <a:ea typeface="+mn-ea"/>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6"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290">
                                          <p:stCondLst>
                                            <p:cond delay="0"/>
                                          </p:stCondLst>
                                        </p:cTn>
                                        <p:tgtEl>
                                          <p:spTgt spid="8"/>
                                        </p:tgtEl>
                                      </p:cBhvr>
                                    </p:animEffect>
                                    <p:anim calcmode="lin" valueType="num">
                                      <p:cBhvr>
                                        <p:cTn id="19"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4" dur="13">
                                          <p:stCondLst>
                                            <p:cond delay="325"/>
                                          </p:stCondLst>
                                        </p:cTn>
                                        <p:tgtEl>
                                          <p:spTgt spid="8"/>
                                        </p:tgtEl>
                                      </p:cBhvr>
                                      <p:to x="100000" y="60000"/>
                                    </p:animScale>
                                    <p:animScale>
                                      <p:cBhvr>
                                        <p:cTn id="25" dur="83" decel="50000">
                                          <p:stCondLst>
                                            <p:cond delay="338"/>
                                          </p:stCondLst>
                                        </p:cTn>
                                        <p:tgtEl>
                                          <p:spTgt spid="8"/>
                                        </p:tgtEl>
                                      </p:cBhvr>
                                      <p:to x="100000" y="100000"/>
                                    </p:animScale>
                                    <p:animScale>
                                      <p:cBhvr>
                                        <p:cTn id="26" dur="13">
                                          <p:stCondLst>
                                            <p:cond delay="656"/>
                                          </p:stCondLst>
                                        </p:cTn>
                                        <p:tgtEl>
                                          <p:spTgt spid="8"/>
                                        </p:tgtEl>
                                      </p:cBhvr>
                                      <p:to x="100000" y="80000"/>
                                    </p:animScale>
                                    <p:animScale>
                                      <p:cBhvr>
                                        <p:cTn id="27" dur="83" decel="50000">
                                          <p:stCondLst>
                                            <p:cond delay="669"/>
                                          </p:stCondLst>
                                        </p:cTn>
                                        <p:tgtEl>
                                          <p:spTgt spid="8"/>
                                        </p:tgtEl>
                                      </p:cBhvr>
                                      <p:to x="100000" y="100000"/>
                                    </p:animScale>
                                    <p:animScale>
                                      <p:cBhvr>
                                        <p:cTn id="28" dur="13">
                                          <p:stCondLst>
                                            <p:cond delay="821"/>
                                          </p:stCondLst>
                                        </p:cTn>
                                        <p:tgtEl>
                                          <p:spTgt spid="8"/>
                                        </p:tgtEl>
                                      </p:cBhvr>
                                      <p:to x="100000" y="90000"/>
                                    </p:animScale>
                                    <p:animScale>
                                      <p:cBhvr>
                                        <p:cTn id="29" dur="83" decel="50000">
                                          <p:stCondLst>
                                            <p:cond delay="834"/>
                                          </p:stCondLst>
                                        </p:cTn>
                                        <p:tgtEl>
                                          <p:spTgt spid="8"/>
                                        </p:tgtEl>
                                      </p:cBhvr>
                                      <p:to x="100000" y="100000"/>
                                    </p:animScale>
                                    <p:animScale>
                                      <p:cBhvr>
                                        <p:cTn id="30" dur="13">
                                          <p:stCondLst>
                                            <p:cond delay="904"/>
                                          </p:stCondLst>
                                        </p:cTn>
                                        <p:tgtEl>
                                          <p:spTgt spid="8"/>
                                        </p:tgtEl>
                                      </p:cBhvr>
                                      <p:to x="100000" y="95000"/>
                                    </p:animScale>
                                    <p:animScale>
                                      <p:cBhvr>
                                        <p:cTn id="31" dur="83" decel="50000">
                                          <p:stCondLst>
                                            <p:cond delay="917"/>
                                          </p:stCondLst>
                                        </p:cTn>
                                        <p:tgtEl>
                                          <p:spTgt spid="8"/>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4)">
                                      <p:cBhvr>
                                        <p:cTn id="36" dur="500"/>
                                        <p:tgtEl>
                                          <p:spTgt spid="9"/>
                                        </p:tgtEl>
                                      </p:cBhvr>
                                    </p:animEffect>
                                  </p:childTnLst>
                                </p:cTn>
                              </p:par>
                              <p:par>
                                <p:cTn id="37" presetID="21"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4)">
                                      <p:cBhvr>
                                        <p:cTn id="39" dur="500"/>
                                        <p:tgtEl>
                                          <p:spTgt spid="10"/>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4)">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ldLvl="0" animBg="1"/>
      <p:bldP spid="9" grpId="0" bldLvl="0" animBg="1"/>
      <p:bldP spid="10" grpId="0" bldLvl="0" animBg="1"/>
      <p:bldP spid="11"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kern="1200" dirty="0"/>
              <a:t>怎样编写缺陷报告</a:t>
            </a:r>
            <a:endParaRPr lang="zh-CN" altLang="en-US" sz="3400" b="1" kern="1200" dirty="0"/>
          </a:p>
          <a:p>
            <a:pPr lvl="1" algn="just" eaLnBrk="1" hangingPunct="1"/>
            <a:r>
              <a:rPr lang="zh-CN" altLang="en-US" sz="2800" b="1" dirty="0"/>
              <a:t>保证重现缺陷</a:t>
            </a:r>
            <a:endParaRPr lang="zh-CN" altLang="en-US" sz="2800" b="1" dirty="0"/>
          </a:p>
          <a:p>
            <a:pPr lvl="1" algn="just" eaLnBrk="1" hangingPunct="1"/>
            <a:r>
              <a:rPr lang="zh-CN" altLang="en-US" sz="2800" b="1" dirty="0"/>
              <a:t>分析故障</a:t>
            </a:r>
            <a:r>
              <a:rPr lang="en-US" altLang="zh-CN" sz="2800" b="1" dirty="0"/>
              <a:t>——</a:t>
            </a:r>
            <a:r>
              <a:rPr lang="zh-CN" altLang="en-US" sz="2800" b="1" dirty="0"/>
              <a:t>使用最少步骤复现故障</a:t>
            </a:r>
            <a:endParaRPr lang="zh-CN" altLang="en-US" sz="2800" b="1" dirty="0"/>
          </a:p>
          <a:p>
            <a:pPr lvl="1" algn="just" eaLnBrk="1" hangingPunct="1"/>
            <a:r>
              <a:rPr lang="zh-CN" altLang="en-US" sz="2800" b="1" dirty="0"/>
              <a:t>包含所有重现缺陷的必要步骤</a:t>
            </a:r>
            <a:endParaRPr lang="zh-CN" altLang="en-US" sz="2800" b="1" dirty="0"/>
          </a:p>
          <a:p>
            <a:pPr lvl="1" algn="just" eaLnBrk="1" hangingPunct="1"/>
            <a:r>
              <a:rPr lang="zh-CN" altLang="en-US" sz="2800" b="1" dirty="0"/>
              <a:t>方便阅读</a:t>
            </a:r>
            <a:endParaRPr lang="zh-CN" altLang="en-US" sz="2800" b="1" dirty="0"/>
          </a:p>
          <a:p>
            <a:pPr lvl="1" algn="just" eaLnBrk="1" hangingPunct="1"/>
            <a:r>
              <a:rPr lang="zh-CN" altLang="en-US" sz="2800" b="1" dirty="0"/>
              <a:t>尽量简单</a:t>
            </a:r>
            <a:r>
              <a:rPr lang="en-US" altLang="zh-CN" sz="2800" b="1" dirty="0"/>
              <a:t>—— </a:t>
            </a:r>
            <a:r>
              <a:rPr lang="zh-CN" altLang="en-US" sz="2800" b="1" dirty="0"/>
              <a:t>一个缺陷一个报告</a:t>
            </a:r>
            <a:endParaRPr lang="zh-CN" altLang="en-US" sz="2800" b="1" dirty="0"/>
          </a:p>
          <a:p>
            <a:pPr lvl="1" algn="just" eaLnBrk="1" hangingPunct="1"/>
            <a:r>
              <a:rPr lang="zh-CN" altLang="en-US" sz="2800" b="1" dirty="0"/>
              <a:t>报告小缺陷</a:t>
            </a:r>
            <a:endParaRPr lang="en-US" altLang="zh-CN" sz="2800" b="1" dirty="0"/>
          </a:p>
          <a:p>
            <a:pPr lvl="1" algn="just" eaLnBrk="1" hangingPunct="1"/>
            <a:r>
              <a:rPr lang="zh-CN" altLang="en-US" sz="2800" b="1" dirty="0"/>
              <a:t>报告随机缺陷</a:t>
            </a:r>
            <a:endParaRPr lang="en-US" altLang="zh-CN" sz="2800" b="1" dirty="0"/>
          </a:p>
          <a:p>
            <a:pPr lvl="1" algn="just" eaLnBrk="1" hangingPunct="1"/>
            <a:r>
              <a:rPr lang="zh-CN" altLang="en-US" sz="2800" b="1" dirty="0"/>
              <a:t>不要夸大缺陷</a:t>
            </a:r>
            <a:endParaRPr lang="en-US" altLang="zh-CN" sz="2800" b="1" dirty="0"/>
          </a:p>
          <a:p>
            <a:pPr lvl="1" algn="just" eaLnBrk="1" hangingPunct="1"/>
            <a:endParaRPr lang="zh-CN" altLang="en-US" sz="2800" b="1"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5" name="Rectangle 2"/>
          <p:cNvSpPr txBox="1">
            <a:spLocks noChangeArrowheads="1"/>
          </p:cNvSpPr>
          <p:nvPr/>
        </p:nvSpPr>
        <p:spPr bwMode="auto">
          <a:xfrm>
            <a:off x="467544"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118D491-C552-488F-B737-223037D7B4D7}" type="slidenum">
              <a:rPr lang="en-US" altLang="zh-CN" smtClean="0"/>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40964" name="Rectangle 3"/>
          <p:cNvSpPr>
            <a:spLocks noGrp="1" noChangeArrowheads="1"/>
          </p:cNvSpPr>
          <p:nvPr>
            <p:ph type="body" idx="1"/>
          </p:nvPr>
        </p:nvSpPr>
        <p:spPr/>
        <p:txBody>
          <a:bodyPr/>
          <a:lstStyle/>
          <a:p>
            <a:pPr eaLnBrk="1" hangingPunct="1"/>
            <a:r>
              <a:rPr lang="zh-CN" altLang="en-US" sz="3400" b="1" smtClean="0"/>
              <a:t>缺陷报告分为三部分，分别涉及项目组中测试人员、项目经理、程序员三类人员</a:t>
            </a:r>
            <a:endParaRPr lang="en-US" altLang="zh-CN" sz="3400" b="1" smtClean="0"/>
          </a:p>
          <a:p>
            <a:pPr eaLnBrk="1" hangingPunct="1"/>
            <a:endParaRPr lang="zh-CN" altLang="en-US" sz="3400" b="1" smtClean="0"/>
          </a:p>
        </p:txBody>
      </p:sp>
      <p:sp>
        <p:nvSpPr>
          <p:cNvPr id="4096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4EBD158-E2AA-45E5-AEBC-4CBC34B1A840}" type="slidenum">
              <a:rPr lang="en-US" altLang="zh-CN" smtClean="0"/>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41988" name="Rectangle 3"/>
          <p:cNvSpPr>
            <a:spLocks noGrp="1" noChangeArrowheads="1"/>
          </p:cNvSpPr>
          <p:nvPr>
            <p:ph type="body" idx="1"/>
          </p:nvPr>
        </p:nvSpPr>
        <p:spPr/>
        <p:txBody>
          <a:bodyPr/>
          <a:lstStyle/>
          <a:p>
            <a:pPr eaLnBrk="1" hangingPunct="1"/>
            <a:r>
              <a:rPr lang="zh-CN" altLang="en-US" sz="3400" b="1" dirty="0" smtClean="0"/>
              <a:t>测试人员首次需填写的内容</a:t>
            </a:r>
            <a:r>
              <a:rPr lang="en-US" altLang="zh-CN" sz="3400" b="1" dirty="0" smtClean="0"/>
              <a:t>(1)</a:t>
            </a:r>
            <a:endParaRPr lang="en-US" altLang="zh-CN" sz="3400" b="1" dirty="0" smtClean="0"/>
          </a:p>
          <a:p>
            <a:pPr lvl="1" eaLnBrk="1" hangingPunct="1"/>
            <a:r>
              <a:rPr lang="zh-CN" altLang="en-US" b="1" dirty="0" smtClean="0"/>
              <a:t>项目</a:t>
            </a:r>
            <a:r>
              <a:rPr lang="en-US" altLang="en-US" b="1" dirty="0" smtClean="0"/>
              <a:t>/</a:t>
            </a:r>
            <a:r>
              <a:rPr lang="zh-CN" altLang="en-US" b="1" dirty="0" smtClean="0"/>
              <a:t>软件</a:t>
            </a:r>
            <a:endParaRPr lang="en-US" altLang="zh-CN" b="1" dirty="0" smtClean="0"/>
          </a:p>
          <a:p>
            <a:pPr lvl="1" eaLnBrk="1" hangingPunct="1"/>
            <a:r>
              <a:rPr lang="zh-CN" altLang="en-US" b="1" dirty="0" smtClean="0"/>
              <a:t>程序版本</a:t>
            </a:r>
            <a:endParaRPr lang="en-US" altLang="zh-CN" b="1" dirty="0" smtClean="0"/>
          </a:p>
          <a:p>
            <a:pPr lvl="1" eaLnBrk="1" hangingPunct="1"/>
            <a:r>
              <a:rPr lang="zh-CN" altLang="en-US" b="1" dirty="0" smtClean="0"/>
              <a:t>测试人</a:t>
            </a:r>
            <a:endParaRPr lang="en-US" altLang="zh-CN" b="1" dirty="0" smtClean="0"/>
          </a:p>
          <a:p>
            <a:pPr lvl="1" eaLnBrk="1" hangingPunct="1"/>
            <a:r>
              <a:rPr lang="zh-CN" altLang="en-US" b="1" dirty="0" smtClean="0"/>
              <a:t>最后修改时间</a:t>
            </a:r>
            <a:endParaRPr lang="en-US" altLang="zh-CN" b="1" dirty="0" smtClean="0"/>
          </a:p>
          <a:p>
            <a:pPr lvl="1" eaLnBrk="1" hangingPunct="1"/>
            <a:r>
              <a:rPr lang="zh-CN" altLang="en-US" b="1" dirty="0" smtClean="0"/>
              <a:t>功能模块</a:t>
            </a:r>
            <a:endParaRPr lang="en-US" altLang="zh-CN" b="1" dirty="0" smtClean="0"/>
          </a:p>
          <a:p>
            <a:pPr lvl="1" eaLnBrk="1" hangingPunct="1"/>
            <a:r>
              <a:rPr lang="zh-CN" altLang="en-US" b="1" dirty="0" smtClean="0"/>
              <a:t>功能特性</a:t>
            </a:r>
            <a:endParaRPr lang="en-US" altLang="zh-CN" b="1" dirty="0" smtClean="0"/>
          </a:p>
          <a:p>
            <a:pPr lvl="1" eaLnBrk="1" hangingPunct="1"/>
            <a:r>
              <a:rPr lang="zh-CN" altLang="en-US" b="1" dirty="0" smtClean="0"/>
              <a:t>用例编号</a:t>
            </a:r>
            <a:endParaRPr lang="zh-CN" altLang="en-US" b="1" dirty="0" smtClean="0"/>
          </a:p>
        </p:txBody>
      </p:sp>
      <p:sp>
        <p:nvSpPr>
          <p:cNvPr id="4199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06931F1-D438-478A-81DF-DA98D098CA7D}" type="slidenum">
              <a:rPr lang="en-US" altLang="zh-CN" smtClean="0"/>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43012" name="Rectangle 3"/>
          <p:cNvSpPr>
            <a:spLocks noGrp="1" noChangeArrowheads="1"/>
          </p:cNvSpPr>
          <p:nvPr>
            <p:ph type="body" idx="1"/>
          </p:nvPr>
        </p:nvSpPr>
        <p:spPr/>
        <p:txBody>
          <a:bodyPr/>
          <a:lstStyle/>
          <a:p>
            <a:pPr eaLnBrk="1" hangingPunct="1"/>
            <a:r>
              <a:rPr lang="zh-CN" altLang="en-US" sz="3400" b="1" smtClean="0"/>
              <a:t>测试人员首次需填写的内容</a:t>
            </a:r>
            <a:r>
              <a:rPr lang="en-US" altLang="zh-CN" sz="3400" b="1" smtClean="0"/>
              <a:t>(2)</a:t>
            </a:r>
            <a:endParaRPr lang="en-US" altLang="zh-CN" sz="3400" b="1" smtClean="0"/>
          </a:p>
          <a:p>
            <a:pPr lvl="1" eaLnBrk="1" hangingPunct="1"/>
            <a:r>
              <a:rPr lang="zh-CN" altLang="en-US" b="1" smtClean="0"/>
              <a:t>缺陷编号</a:t>
            </a:r>
            <a:endParaRPr lang="en-US" altLang="zh-CN" b="1" smtClean="0"/>
          </a:p>
          <a:p>
            <a:pPr lvl="1" eaLnBrk="1" hangingPunct="1"/>
            <a:r>
              <a:rPr lang="zh-CN" altLang="en-US" b="1" smtClean="0"/>
              <a:t>缺陷标题</a:t>
            </a:r>
            <a:endParaRPr lang="en-US" altLang="zh-CN" b="1" smtClean="0"/>
          </a:p>
          <a:p>
            <a:pPr lvl="1" eaLnBrk="1" hangingPunct="1"/>
            <a:r>
              <a:rPr lang="zh-CN" altLang="en-US" b="1" smtClean="0"/>
              <a:t>严重性</a:t>
            </a:r>
            <a:endParaRPr lang="en-US" altLang="zh-CN" b="1" smtClean="0"/>
          </a:p>
          <a:p>
            <a:pPr lvl="1" eaLnBrk="1" hangingPunct="1"/>
            <a:r>
              <a:rPr lang="zh-CN" altLang="en-US" b="1" smtClean="0"/>
              <a:t>状态</a:t>
            </a:r>
            <a:endParaRPr lang="en-US" altLang="zh-CN" b="1" smtClean="0"/>
          </a:p>
          <a:p>
            <a:pPr lvl="1" eaLnBrk="1" hangingPunct="1"/>
            <a:r>
              <a:rPr lang="zh-CN" altLang="en-US" b="1" smtClean="0"/>
              <a:t>缺陷类型</a:t>
            </a:r>
            <a:endParaRPr lang="en-US" altLang="zh-CN" b="1" smtClean="0"/>
          </a:p>
          <a:p>
            <a:pPr lvl="1" eaLnBrk="1" hangingPunct="1"/>
            <a:r>
              <a:rPr lang="zh-CN" altLang="en-US" b="1" smtClean="0"/>
              <a:t>测试环境</a:t>
            </a:r>
            <a:endParaRPr lang="en-US" altLang="zh-CN" b="1" smtClean="0"/>
          </a:p>
          <a:p>
            <a:pPr lvl="1" eaLnBrk="1" hangingPunct="1"/>
            <a:r>
              <a:rPr lang="zh-CN" altLang="en-US" b="1" smtClean="0"/>
              <a:t>发送给</a:t>
            </a:r>
            <a:endParaRPr lang="zh-CN" altLang="en-US" b="1" smtClean="0"/>
          </a:p>
        </p:txBody>
      </p:sp>
      <p:sp>
        <p:nvSpPr>
          <p:cNvPr id="4301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87D7707-43CE-4D1B-A250-979A8C610C1D}" type="slidenum">
              <a:rPr lang="en-US" altLang="zh-CN" smtClean="0"/>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7172" name="Rectangle 3"/>
          <p:cNvSpPr>
            <a:spLocks noGrp="1" noChangeArrowheads="1"/>
          </p:cNvSpPr>
          <p:nvPr>
            <p:ph type="body" idx="1"/>
          </p:nvPr>
        </p:nvSpPr>
        <p:spPr/>
        <p:txBody>
          <a:bodyPr/>
          <a:lstStyle/>
          <a:p>
            <a:pPr algn="just" eaLnBrk="1" hangingPunct="1"/>
            <a:r>
              <a:rPr lang="en-US" altLang="zh-CN" sz="3400" b="1" smtClean="0"/>
              <a:t>V</a:t>
            </a:r>
            <a:r>
              <a:rPr lang="zh-CN" altLang="en-US" sz="3400" b="1" smtClean="0"/>
              <a:t>模型策略</a:t>
            </a:r>
            <a:endParaRPr lang="en-US" altLang="zh-CN" sz="3400" b="1" smtClean="0"/>
          </a:p>
          <a:p>
            <a:pPr algn="just" eaLnBrk="1" hangingPunct="1"/>
            <a:r>
              <a:rPr lang="zh-CN" altLang="en-US" sz="3400" b="1" smtClean="0"/>
              <a:t>动态测试行为应与开发行为对应，每个测试阶段的基础是对应开发阶段的提交物，并通过低层测试确保源代码正确，通过高层测试保证整个系统满足用户需求</a:t>
            </a:r>
            <a:endParaRPr lang="en-US" altLang="zh-CN" sz="3400" b="1"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B2541F7-FCFA-41D5-8C49-B96AB393118D}" type="slidenum">
              <a:rPr lang="en-US" altLang="zh-CN" smtClean="0"/>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44036" name="Rectangle 3"/>
          <p:cNvSpPr>
            <a:spLocks noGrp="1" noChangeArrowheads="1"/>
          </p:cNvSpPr>
          <p:nvPr>
            <p:ph type="body" idx="1"/>
          </p:nvPr>
        </p:nvSpPr>
        <p:spPr/>
        <p:txBody>
          <a:bodyPr/>
          <a:lstStyle/>
          <a:p>
            <a:pPr eaLnBrk="1" hangingPunct="1"/>
            <a:r>
              <a:rPr lang="zh-CN" altLang="en-US" sz="3400" b="1" smtClean="0"/>
              <a:t>测试人员首次需填写的内容</a:t>
            </a:r>
            <a:r>
              <a:rPr lang="en-US" altLang="zh-CN" sz="3400" b="1" smtClean="0"/>
              <a:t>(3)</a:t>
            </a:r>
            <a:endParaRPr lang="en-US" altLang="zh-CN" sz="3400" b="1" smtClean="0"/>
          </a:p>
          <a:p>
            <a:pPr lvl="1" eaLnBrk="1" hangingPunct="1"/>
            <a:r>
              <a:rPr lang="zh-CN" altLang="en-US" b="1" smtClean="0"/>
              <a:t>详细描述</a:t>
            </a:r>
            <a:endParaRPr lang="en-US" altLang="zh-CN" b="1" smtClean="0"/>
          </a:p>
          <a:p>
            <a:pPr lvl="1" eaLnBrk="1" hangingPunct="1"/>
            <a:r>
              <a:rPr lang="zh-CN" altLang="en-US" b="1" smtClean="0"/>
              <a:t>缺陷相关附件</a:t>
            </a:r>
            <a:endParaRPr lang="en-US" altLang="zh-CN" b="1" smtClean="0"/>
          </a:p>
          <a:p>
            <a:pPr lvl="1" eaLnBrk="1" hangingPunct="1"/>
            <a:r>
              <a:rPr lang="zh-CN" altLang="en-US" b="1" smtClean="0"/>
              <a:t>相关缺陷</a:t>
            </a:r>
            <a:endParaRPr lang="en-US" altLang="zh-CN" b="1" smtClean="0"/>
          </a:p>
          <a:p>
            <a:pPr lvl="1" eaLnBrk="1" hangingPunct="1"/>
            <a:r>
              <a:rPr lang="zh-CN" altLang="en-US" b="1" smtClean="0"/>
              <a:t>历史</a:t>
            </a:r>
            <a:endParaRPr lang="zh-CN" altLang="en-US" b="1" smtClean="0"/>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31F52EA-0F31-49BC-9911-5AA18546C896}" type="slidenum">
              <a:rPr lang="en-US" altLang="zh-CN" smtClean="0"/>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45060" name="Rectangle 3"/>
          <p:cNvSpPr>
            <a:spLocks noGrp="1" noChangeArrowheads="1"/>
          </p:cNvSpPr>
          <p:nvPr>
            <p:ph type="body" idx="1"/>
          </p:nvPr>
        </p:nvSpPr>
        <p:spPr/>
        <p:txBody>
          <a:bodyPr/>
          <a:lstStyle/>
          <a:p>
            <a:pPr eaLnBrk="1" hangingPunct="1"/>
            <a:r>
              <a:rPr lang="zh-CN" altLang="en-US" sz="3400" b="1" smtClean="0"/>
              <a:t>缺陷报告提交发送给项目经理后</a:t>
            </a:r>
            <a:endParaRPr lang="en-US" altLang="zh-CN" sz="3400" b="1" smtClean="0"/>
          </a:p>
          <a:p>
            <a:pPr eaLnBrk="1" hangingPunct="1"/>
            <a:r>
              <a:rPr lang="zh-CN" altLang="en-US" sz="3400" b="1" smtClean="0"/>
              <a:t>项目经理需填写的内容</a:t>
            </a:r>
            <a:endParaRPr lang="en-US" altLang="zh-CN" sz="3400" b="1" smtClean="0"/>
          </a:p>
          <a:p>
            <a:pPr lvl="1" eaLnBrk="1" hangingPunct="1"/>
            <a:r>
              <a:rPr lang="zh-CN" altLang="en-US" b="1" smtClean="0"/>
              <a:t>分配给</a:t>
            </a:r>
            <a:endParaRPr lang="en-US" altLang="zh-CN" b="1" smtClean="0"/>
          </a:p>
          <a:p>
            <a:pPr lvl="1" eaLnBrk="1" hangingPunct="1"/>
            <a:r>
              <a:rPr lang="zh-CN" altLang="en-US" b="1" smtClean="0"/>
              <a:t>优先级</a:t>
            </a:r>
            <a:endParaRPr lang="zh-CN" altLang="en-US" b="1" smtClean="0"/>
          </a:p>
        </p:txBody>
      </p:sp>
      <p:sp>
        <p:nvSpPr>
          <p:cNvPr id="4506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1CB3164-FE20-4025-9E24-6CE2F89B78D8}" type="slidenum">
              <a:rPr lang="en-US" altLang="zh-CN" smtClean="0"/>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46084" name="Rectangle 3"/>
          <p:cNvSpPr>
            <a:spLocks noGrp="1" noChangeArrowheads="1"/>
          </p:cNvSpPr>
          <p:nvPr>
            <p:ph type="body" idx="1"/>
          </p:nvPr>
        </p:nvSpPr>
        <p:spPr/>
        <p:txBody>
          <a:bodyPr/>
          <a:lstStyle/>
          <a:p>
            <a:pPr eaLnBrk="1" hangingPunct="1"/>
            <a:r>
              <a:rPr lang="zh-CN" altLang="en-US" sz="3400" b="1" smtClean="0"/>
              <a:t>缺陷报告分配给程序员后</a:t>
            </a:r>
            <a:endParaRPr lang="en-US" altLang="zh-CN" sz="3400" b="1" smtClean="0"/>
          </a:p>
          <a:p>
            <a:pPr eaLnBrk="1" hangingPunct="1"/>
            <a:r>
              <a:rPr lang="zh-CN" altLang="en-US" sz="3400" b="1" smtClean="0"/>
              <a:t>程序员需填写的内容</a:t>
            </a:r>
            <a:endParaRPr lang="en-US" altLang="zh-CN" sz="3400" b="1" smtClean="0"/>
          </a:p>
          <a:p>
            <a:pPr lvl="1" eaLnBrk="1" hangingPunct="1"/>
            <a:r>
              <a:rPr lang="zh-CN" altLang="en-US" b="1" smtClean="0"/>
              <a:t>解决方案</a:t>
            </a:r>
            <a:endParaRPr lang="en-US" altLang="zh-CN" b="1" smtClean="0"/>
          </a:p>
          <a:p>
            <a:pPr lvl="1" eaLnBrk="1" hangingPunct="1"/>
            <a:r>
              <a:rPr lang="zh-CN" altLang="en-US" b="1" smtClean="0"/>
              <a:t>解决</a:t>
            </a:r>
            <a:r>
              <a:rPr lang="en-US" altLang="en-US" b="1" smtClean="0"/>
              <a:t>Build</a:t>
            </a:r>
            <a:endParaRPr lang="en-US" altLang="en-US" b="1" smtClean="0"/>
          </a:p>
          <a:p>
            <a:pPr lvl="1" eaLnBrk="1" hangingPunct="1"/>
            <a:r>
              <a:rPr lang="zh-CN" altLang="en-US" b="1" smtClean="0"/>
              <a:t>解决详情</a:t>
            </a:r>
            <a:endParaRPr lang="en-US" altLang="zh-CN" b="1" smtClean="0"/>
          </a:p>
          <a:p>
            <a:pPr lvl="1" eaLnBrk="1" hangingPunct="1"/>
            <a:r>
              <a:rPr lang="zh-CN" altLang="en-US" b="1" smtClean="0"/>
              <a:t>相关附件</a:t>
            </a:r>
            <a:endParaRPr lang="zh-CN" altLang="en-US" b="1" smtClean="0"/>
          </a:p>
        </p:txBody>
      </p:sp>
      <p:sp>
        <p:nvSpPr>
          <p:cNvPr id="4608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107467C-DB5C-441D-B722-EFAEF16884F0}" type="slidenum">
              <a:rPr lang="en-US" altLang="zh-CN" smtClean="0"/>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47108" name="Rectangle 3"/>
          <p:cNvSpPr>
            <a:spLocks noGrp="1" noChangeArrowheads="1"/>
          </p:cNvSpPr>
          <p:nvPr>
            <p:ph type="body" idx="1"/>
          </p:nvPr>
        </p:nvSpPr>
        <p:spPr/>
        <p:txBody>
          <a:bodyPr/>
          <a:lstStyle/>
          <a:p>
            <a:pPr eaLnBrk="1" hangingPunct="1"/>
            <a:r>
              <a:rPr lang="zh-CN" altLang="en-US" sz="3400" b="1" smtClean="0"/>
              <a:t>解决方案分类</a:t>
            </a:r>
            <a:endParaRPr lang="en-US" altLang="zh-CN" sz="3400" b="1" smtClean="0"/>
          </a:p>
          <a:p>
            <a:pPr lvl="1"/>
            <a:r>
              <a:rPr lang="zh-CN" altLang="en-US" b="1" smtClean="0"/>
              <a:t>已修复</a:t>
            </a:r>
            <a:r>
              <a:rPr lang="en-US" altLang="en-US" b="1" smtClean="0"/>
              <a:t>(Fixed)</a:t>
            </a:r>
            <a:endParaRPr lang="zh-CN" altLang="en-US" b="1" smtClean="0"/>
          </a:p>
          <a:p>
            <a:pPr lvl="1"/>
            <a:r>
              <a:rPr lang="zh-CN" altLang="en-US" b="1" smtClean="0"/>
              <a:t>暂缓</a:t>
            </a:r>
            <a:r>
              <a:rPr lang="en-US" altLang="en-US" b="1" smtClean="0"/>
              <a:t>(Postponed</a:t>
            </a:r>
            <a:r>
              <a:rPr lang="zh-CN" altLang="en-US" b="1" smtClean="0"/>
              <a:t>或</a:t>
            </a:r>
            <a:r>
              <a:rPr lang="en-US" altLang="en-US" b="1" smtClean="0"/>
              <a:t>Later)</a:t>
            </a:r>
            <a:endParaRPr lang="zh-CN" altLang="en-US" b="1" smtClean="0"/>
          </a:p>
          <a:p>
            <a:pPr lvl="1"/>
            <a:r>
              <a:rPr lang="zh-CN" altLang="en-US" b="1" smtClean="0"/>
              <a:t>外部原因</a:t>
            </a:r>
            <a:r>
              <a:rPr lang="en-US" altLang="en-US" b="1" smtClean="0"/>
              <a:t>(External</a:t>
            </a:r>
            <a:r>
              <a:rPr lang="zh-CN" altLang="en-US" b="1" smtClean="0"/>
              <a:t>或</a:t>
            </a:r>
            <a:r>
              <a:rPr lang="en-US" altLang="en-US" b="1" smtClean="0"/>
              <a:t>On hold)</a:t>
            </a:r>
            <a:endParaRPr lang="zh-CN" altLang="en-US" b="1" smtClean="0"/>
          </a:p>
          <a:p>
            <a:pPr lvl="1"/>
            <a:r>
              <a:rPr lang="zh-CN" altLang="en-US" b="1" smtClean="0">
                <a:solidFill>
                  <a:srgbClr val="0000FF"/>
                </a:solidFill>
              </a:rPr>
              <a:t>不修复</a:t>
            </a:r>
            <a:r>
              <a:rPr lang="en-US" altLang="en-US" b="1" smtClean="0">
                <a:solidFill>
                  <a:srgbClr val="0000FF"/>
                </a:solidFill>
              </a:rPr>
              <a:t>(Don’t fix)</a:t>
            </a:r>
            <a:r>
              <a:rPr lang="zh-CN" altLang="en-US" b="1" smtClean="0">
                <a:solidFill>
                  <a:srgbClr val="0000FF"/>
                </a:solidFill>
              </a:rPr>
              <a:t>。</a:t>
            </a:r>
            <a:endParaRPr lang="zh-CN" altLang="en-US" b="1" smtClean="0">
              <a:solidFill>
                <a:srgbClr val="0000FF"/>
              </a:solidFill>
            </a:endParaRPr>
          </a:p>
          <a:p>
            <a:pPr lvl="1"/>
            <a:r>
              <a:rPr lang="zh-CN" altLang="en-US" b="1" smtClean="0">
                <a:solidFill>
                  <a:srgbClr val="0000FF"/>
                </a:solidFill>
              </a:rPr>
              <a:t>重复的</a:t>
            </a:r>
            <a:r>
              <a:rPr lang="en-US" altLang="en-US" b="1" smtClean="0">
                <a:solidFill>
                  <a:srgbClr val="0000FF"/>
                </a:solidFill>
              </a:rPr>
              <a:t>(Duplicate)</a:t>
            </a:r>
            <a:r>
              <a:rPr lang="zh-CN" altLang="en-US" b="1" smtClean="0">
                <a:solidFill>
                  <a:srgbClr val="0000FF"/>
                </a:solidFill>
              </a:rPr>
              <a:t>。</a:t>
            </a:r>
            <a:endParaRPr lang="zh-CN" altLang="en-US" b="1" smtClean="0">
              <a:solidFill>
                <a:srgbClr val="0000FF"/>
              </a:solidFill>
            </a:endParaRPr>
          </a:p>
          <a:p>
            <a:pPr lvl="1"/>
            <a:r>
              <a:rPr lang="zh-CN" altLang="en-US" b="1" smtClean="0">
                <a:solidFill>
                  <a:srgbClr val="0000FF"/>
                </a:solidFill>
              </a:rPr>
              <a:t>不可重现</a:t>
            </a:r>
            <a:r>
              <a:rPr lang="en-US" altLang="en-US" b="1" smtClean="0">
                <a:solidFill>
                  <a:srgbClr val="0000FF"/>
                </a:solidFill>
              </a:rPr>
              <a:t>(Not repro)</a:t>
            </a:r>
            <a:r>
              <a:rPr lang="zh-CN" altLang="en-US" b="1" smtClean="0">
                <a:solidFill>
                  <a:srgbClr val="0000FF"/>
                </a:solidFill>
              </a:rPr>
              <a:t>。</a:t>
            </a:r>
            <a:endParaRPr lang="zh-CN" altLang="en-US" b="1" smtClean="0">
              <a:solidFill>
                <a:srgbClr val="0000FF"/>
              </a:solidFill>
            </a:endParaRPr>
          </a:p>
          <a:p>
            <a:pPr lvl="1"/>
            <a:r>
              <a:rPr lang="zh-CN" altLang="en-US" b="1" smtClean="0">
                <a:solidFill>
                  <a:srgbClr val="0000FF"/>
                </a:solidFill>
              </a:rPr>
              <a:t>符合设计</a:t>
            </a:r>
            <a:r>
              <a:rPr lang="en-US" altLang="en-US" b="1" smtClean="0">
                <a:solidFill>
                  <a:srgbClr val="0000FF"/>
                </a:solidFill>
              </a:rPr>
              <a:t>(By design</a:t>
            </a:r>
            <a:r>
              <a:rPr lang="zh-CN" altLang="en-US" b="1" smtClean="0">
                <a:solidFill>
                  <a:srgbClr val="0000FF"/>
                </a:solidFill>
              </a:rPr>
              <a:t>或</a:t>
            </a:r>
            <a:r>
              <a:rPr lang="en-US" altLang="en-US" b="1" smtClean="0">
                <a:solidFill>
                  <a:srgbClr val="0000FF"/>
                </a:solidFill>
              </a:rPr>
              <a:t>Not a bug)</a:t>
            </a:r>
            <a:endParaRPr lang="zh-CN" altLang="en-US" b="1" smtClean="0">
              <a:solidFill>
                <a:srgbClr val="0000FF"/>
              </a:solidFill>
            </a:endParaRPr>
          </a:p>
        </p:txBody>
      </p:sp>
      <p:sp>
        <p:nvSpPr>
          <p:cNvPr id="4711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8E7DC71-99FE-43E1-8D0A-DB6E295DF205}" type="slidenum">
              <a:rPr lang="en-US" altLang="zh-CN" smtClean="0"/>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
        <p:nvSpPr>
          <p:cNvPr id="48132" name="Rectangle 3"/>
          <p:cNvSpPr>
            <a:spLocks noGrp="1" noChangeArrowheads="1"/>
          </p:cNvSpPr>
          <p:nvPr>
            <p:ph type="body" idx="1"/>
          </p:nvPr>
        </p:nvSpPr>
        <p:spPr/>
        <p:txBody>
          <a:bodyPr/>
          <a:lstStyle/>
          <a:p>
            <a:pPr eaLnBrk="1" hangingPunct="1"/>
            <a:r>
              <a:rPr lang="zh-CN" altLang="en-US" sz="3400" b="1" smtClean="0"/>
              <a:t>缺陷报告回复给测试人员</a:t>
            </a:r>
            <a:endParaRPr lang="en-US" altLang="zh-CN" sz="3400" b="1" smtClean="0"/>
          </a:p>
          <a:p>
            <a:pPr eaLnBrk="1" hangingPunct="1"/>
            <a:r>
              <a:rPr lang="zh-CN" altLang="en-US" sz="3400" b="1" smtClean="0"/>
              <a:t>测试人员需再次填写的内容</a:t>
            </a:r>
            <a:endParaRPr lang="en-US" altLang="zh-CN" sz="3400" b="1" smtClean="0"/>
          </a:p>
          <a:p>
            <a:pPr lvl="1" eaLnBrk="1" hangingPunct="1"/>
            <a:r>
              <a:rPr lang="zh-CN" altLang="en-US" b="1" smtClean="0"/>
              <a:t>复审结果</a:t>
            </a:r>
            <a:endParaRPr lang="zh-CN" altLang="en-US" b="1" smtClean="0"/>
          </a:p>
        </p:txBody>
      </p:sp>
      <p:sp>
        <p:nvSpPr>
          <p:cNvPr id="4813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5DC7F9-661F-4D29-A22A-39259A604007}" type="slidenum">
              <a:rPr lang="en-US" altLang="zh-CN" smtClean="0"/>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dirty="0">
                <a:latin typeface="黑体" panose="02010609060101010101" pitchFamily="49" charset="-122"/>
                <a:ea typeface="黑体" panose="02010609060101010101" pitchFamily="49" charset="-122"/>
              </a:rPr>
              <a:t>10.3 </a:t>
            </a:r>
            <a:r>
              <a:rPr lang="zh-CN" altLang="en-US" b="1" dirty="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
        <p:nvSpPr>
          <p:cNvPr id="49156"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捉虫实践：第二日问题</a:t>
            </a:r>
            <a:endParaRPr lang="en-US" altLang="zh-CN" sz="3800" b="1" smtClean="0">
              <a:solidFill>
                <a:srgbClr val="0000FF"/>
              </a:solidFill>
              <a:ea typeface="华文新魏" panose="02010800040101010101" pitchFamily="2" charset="-122"/>
            </a:endParaRPr>
          </a:p>
          <a:p>
            <a:pPr eaLnBrk="1" hangingPunct="1"/>
            <a:r>
              <a:rPr lang="zh-CN" altLang="en-US" sz="3800" b="1" smtClean="0">
                <a:solidFill>
                  <a:srgbClr val="0000FF"/>
                </a:solidFill>
                <a:ea typeface="华文新魏" panose="02010800040101010101" pitchFamily="2" charset="-122"/>
              </a:rPr>
              <a:t>测试人员首次提交缺陷报告需填写的内容</a:t>
            </a:r>
            <a:endParaRPr lang="zh-CN" altLang="en-US" sz="3400" b="1" smtClean="0">
              <a:solidFill>
                <a:srgbClr val="0000FF"/>
              </a:solidFill>
              <a:ea typeface="华文新魏" panose="02010800040101010101" pitchFamily="2" charset="-122"/>
            </a:endParaRPr>
          </a:p>
        </p:txBody>
      </p:sp>
      <p:pic>
        <p:nvPicPr>
          <p:cNvPr id="378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2037" y="692696"/>
            <a:ext cx="8664575" cy="549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slide(fromBottom)">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59DA03-42E6-4AA9-AE26-B14091976608}" type="slidenum">
              <a:rPr lang="en-US" altLang="zh-CN" smtClean="0"/>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dirty="0">
                <a:latin typeface="黑体" panose="02010609060101010101" pitchFamily="49" charset="-122"/>
                <a:ea typeface="黑体" panose="02010609060101010101" pitchFamily="49" charset="-122"/>
              </a:rPr>
              <a:t>10.3 </a:t>
            </a:r>
            <a:r>
              <a:rPr lang="zh-CN" altLang="en-US" b="1" dirty="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
        <p:nvSpPr>
          <p:cNvPr id="53252" name="Rectangle 3"/>
          <p:cNvSpPr>
            <a:spLocks noGrp="1" noChangeArrowheads="1"/>
          </p:cNvSpPr>
          <p:nvPr>
            <p:ph type="body" idx="1"/>
          </p:nvPr>
        </p:nvSpPr>
        <p:spPr/>
        <p:txBody>
          <a:bodyPr/>
          <a:lstStyle/>
          <a:p>
            <a:pPr eaLnBrk="1" hangingPunct="1"/>
            <a:r>
              <a:rPr lang="zh-CN" altLang="en-US" sz="3400" b="1" smtClean="0"/>
              <a:t>缺陷报告的裁剪</a:t>
            </a:r>
            <a:endParaRPr lang="zh-CN" altLang="en-US" sz="3400" b="1" smtClean="0"/>
          </a:p>
        </p:txBody>
      </p:sp>
      <p:pic>
        <p:nvPicPr>
          <p:cNvPr id="532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849" y="1482799"/>
            <a:ext cx="8816975"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EC20CCD-1FF8-46D6-9AF5-C2D7B9E78E51}" type="slidenum">
              <a:rPr lang="en-US" altLang="zh-CN" smtClean="0"/>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54276" name="Rectangle 3"/>
          <p:cNvSpPr>
            <a:spLocks noGrp="1" noChangeArrowheads="1"/>
          </p:cNvSpPr>
          <p:nvPr>
            <p:ph type="body" idx="1"/>
          </p:nvPr>
        </p:nvSpPr>
        <p:spPr/>
        <p:txBody>
          <a:bodyPr/>
          <a:lstStyle/>
          <a:p>
            <a:pPr algn="just" eaLnBrk="1" hangingPunct="1"/>
            <a:r>
              <a:rPr lang="zh-CN" altLang="en-US" sz="3400" b="1" dirty="0" smtClean="0"/>
              <a:t>缺陷的跟踪和管理</a:t>
            </a:r>
            <a:endParaRPr lang="zh-CN" altLang="en-US" sz="3400" b="1" dirty="0" smtClean="0"/>
          </a:p>
        </p:txBody>
      </p:sp>
      <p:sp>
        <p:nvSpPr>
          <p:cNvPr id="5427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5367" name="Picture 7" descr="10t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7704" y="692696"/>
            <a:ext cx="5617554" cy="595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slide(fromBottom)">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61FC2F8-4E0F-4BB1-89AD-BCDF3DCB88A8}" type="slidenum">
              <a:rPr lang="en-US" altLang="zh-CN" smtClean="0"/>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10.3 </a:t>
            </a:r>
            <a:r>
              <a:rPr lang="zh-CN" altLang="en-US" b="1" smtClean="0">
                <a:latin typeface="黑体" panose="02010609060101010101" pitchFamily="49" charset="-122"/>
                <a:ea typeface="黑体" panose="02010609060101010101" pitchFamily="49" charset="-122"/>
              </a:rPr>
              <a:t>软件缺陷的管理</a:t>
            </a:r>
            <a:endParaRPr lang="zh-CN" altLang="en-US" b="1" smtClean="0">
              <a:latin typeface="黑体" panose="02010609060101010101" pitchFamily="49" charset="-122"/>
              <a:ea typeface="黑体" panose="02010609060101010101" pitchFamily="49" charset="-122"/>
            </a:endParaRPr>
          </a:p>
        </p:txBody>
      </p:sp>
      <p:sp>
        <p:nvSpPr>
          <p:cNvPr id="55300" name="Rectangle 3"/>
          <p:cNvSpPr>
            <a:spLocks noGrp="1" noChangeArrowheads="1"/>
          </p:cNvSpPr>
          <p:nvPr>
            <p:ph type="body" idx="1"/>
          </p:nvPr>
        </p:nvSpPr>
        <p:spPr/>
        <p:txBody>
          <a:bodyPr/>
          <a:lstStyle/>
          <a:p>
            <a:pPr algn="just" eaLnBrk="1" hangingPunct="1"/>
            <a:r>
              <a:rPr lang="zh-CN" altLang="en-US" sz="3400" b="1" smtClean="0"/>
              <a:t>缺陷跟踪流程中涉及的不同角色及其权限</a:t>
            </a:r>
            <a:endParaRPr lang="zh-CN" altLang="en-US" sz="3400" b="1" smtClean="0"/>
          </a:p>
        </p:txBody>
      </p:sp>
      <p:sp>
        <p:nvSpPr>
          <p:cNvPr id="5530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3" name="Picture 7" descr="10t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75" y="2971800"/>
            <a:ext cx="8866188"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00F1FC0-9E5F-4FD1-B8DA-40A978189E06}" type="slidenum">
              <a:rPr lang="en-US" altLang="zh-CN" smtClean="0"/>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
        <p:nvSpPr>
          <p:cNvPr id="56324" name="Rectangle 3"/>
          <p:cNvSpPr>
            <a:spLocks noGrp="1" noChangeArrowheads="1"/>
          </p:cNvSpPr>
          <p:nvPr>
            <p:ph type="body" idx="1"/>
          </p:nvPr>
        </p:nvSpPr>
        <p:spPr/>
        <p:txBody>
          <a:bodyPr/>
          <a:lstStyle/>
          <a:p>
            <a:r>
              <a:rPr lang="zh-CN" altLang="en-US" sz="2600" b="1" smtClean="0"/>
              <a:t>测试员负责上报缺陷，并对缺陷进行分类，确定缺陷的严重等级</a:t>
            </a:r>
            <a:endParaRPr lang="zh-CN" altLang="en-US" sz="2600" b="1" smtClean="0"/>
          </a:p>
          <a:p>
            <a:r>
              <a:rPr lang="zh-CN" altLang="en-US" sz="2600" b="1" smtClean="0"/>
              <a:t>项目经理负责对缺陷的优先级进行划定，将缺陷分配给程序员</a:t>
            </a:r>
            <a:endParaRPr lang="zh-CN" altLang="en-US" sz="2600" b="1" smtClean="0"/>
          </a:p>
          <a:p>
            <a:r>
              <a:rPr lang="zh-CN" altLang="en-US" sz="2600" b="1" smtClean="0"/>
              <a:t>程序员对缺陷报告审核之后决定针对缺陷应采取的处理方式，负责修复缺陷</a:t>
            </a:r>
            <a:endParaRPr lang="zh-CN" altLang="en-US" sz="2600" b="1" smtClean="0"/>
          </a:p>
          <a:p>
            <a:r>
              <a:rPr lang="zh-CN" altLang="en-US" sz="2600" b="1" smtClean="0"/>
              <a:t>当程序员与测试员对缺陷的处理意见不一致时，仲裁委员会负责进行仲裁，避免程序员与测试员的“踢皮球”现象</a:t>
            </a:r>
            <a:endParaRPr lang="zh-CN" altLang="en-US" sz="2600" b="1" smtClean="0"/>
          </a:p>
          <a:p>
            <a:r>
              <a:rPr lang="zh-CN" altLang="en-US" sz="2600" b="1" smtClean="0"/>
              <a:t>项目经理需了解整个项目的进度和质量</a:t>
            </a:r>
            <a:endParaRPr lang="zh-CN" altLang="en-US" sz="2600" b="1" smtClean="0"/>
          </a:p>
        </p:txBody>
      </p:sp>
      <p:sp>
        <p:nvSpPr>
          <p:cNvPr id="5632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9A32DF1-69EE-4672-880B-9FEEBD29E87A}" type="slidenum">
              <a:rPr lang="en-US" altLang="zh-CN" smtClean="0"/>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8196" name="Rectangle 3"/>
          <p:cNvSpPr>
            <a:spLocks noGrp="1" noChangeArrowheads="1"/>
          </p:cNvSpPr>
          <p:nvPr>
            <p:ph type="body" idx="1"/>
          </p:nvPr>
        </p:nvSpPr>
        <p:spPr/>
        <p:txBody>
          <a:bodyPr/>
          <a:lstStyle/>
          <a:p>
            <a:pPr algn="just" eaLnBrk="1" hangingPunct="1"/>
            <a:r>
              <a:rPr lang="en-US" altLang="zh-CN" sz="3400" b="1" smtClean="0"/>
              <a:t>V</a:t>
            </a:r>
            <a:r>
              <a:rPr lang="zh-CN" altLang="en-US" sz="3400" b="1" smtClean="0"/>
              <a:t>模型局限性</a:t>
            </a:r>
            <a:endParaRPr lang="zh-CN" altLang="zh-CN" sz="3400" b="1" smtClean="0"/>
          </a:p>
          <a:p>
            <a:pPr lvl="1"/>
            <a:r>
              <a:rPr lang="zh-CN" altLang="zh-CN" b="1" smtClean="0"/>
              <a:t>测试滞后</a:t>
            </a:r>
            <a:endParaRPr lang="zh-CN" altLang="zh-CN" b="1" smtClean="0"/>
          </a:p>
          <a:p>
            <a:pPr lvl="1"/>
            <a:r>
              <a:rPr lang="zh-CN" altLang="zh-CN" b="1" smtClean="0"/>
              <a:t>测试与开发文档难以一一对应</a:t>
            </a:r>
            <a:endParaRPr lang="zh-CN" altLang="zh-CN" b="1" smtClean="0"/>
          </a:p>
          <a:p>
            <a:pPr lvl="1"/>
            <a:r>
              <a:rPr lang="zh-CN" altLang="zh-CN" b="1" smtClean="0"/>
              <a:t>缺少静态测试</a:t>
            </a:r>
            <a:endParaRPr lang="en-US" altLang="zh-CN" b="1"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6" name="内容占位符 25"/>
          <p:cNvSpPr>
            <a:spLocks noGrp="1"/>
          </p:cNvSpPr>
          <p:nvPr>
            <p:ph idx="1"/>
          </p:nvPr>
        </p:nvSpPr>
        <p:spPr>
          <a:xfrm>
            <a:off x="738188" y="2531566"/>
            <a:ext cx="7666037" cy="4641850"/>
          </a:xfrm>
        </p:spPr>
        <p:txBody>
          <a:bodyPr/>
          <a:lstStyle/>
          <a:p>
            <a:pPr marL="0" indent="0">
              <a:buNone/>
            </a:pPr>
            <a:r>
              <a:rPr lang="zh-CN" altLang="en-US" sz="2400" b="1" kern="1200" dirty="0" smtClean="0">
                <a:latin typeface="+mn-ea"/>
              </a:rPr>
              <a:t>测试人员</a:t>
            </a:r>
            <a:endParaRPr lang="en-US" altLang="zh-CN" sz="2400" b="1" kern="1200" dirty="0" smtClean="0">
              <a:latin typeface="+mn-ea"/>
            </a:endParaRPr>
          </a:p>
          <a:p>
            <a:pPr marL="0" indent="0">
              <a:buNone/>
            </a:pPr>
            <a:endParaRPr lang="en-US" altLang="zh-CN" sz="2400" b="1" kern="1200" dirty="0" smtClean="0">
              <a:latin typeface="+mn-ea"/>
            </a:endParaRPr>
          </a:p>
          <a:p>
            <a:pPr marL="0" indent="0">
              <a:buNone/>
            </a:pPr>
            <a:r>
              <a:rPr lang="zh-CN" altLang="en-US" sz="2400" b="1" kern="1200" dirty="0" smtClean="0">
                <a:latin typeface="+mn-ea"/>
              </a:rPr>
              <a:t>开发人员</a:t>
            </a:r>
            <a:endParaRPr lang="en-US" altLang="zh-CN" sz="2400" b="1" kern="1200" dirty="0" smtClean="0">
              <a:latin typeface="+mn-ea"/>
            </a:endParaRPr>
          </a:p>
          <a:p>
            <a:endParaRPr lang="en-US" altLang="zh-CN" sz="2400" b="1" kern="1200" dirty="0" smtClean="0">
              <a:latin typeface="+mn-ea"/>
            </a:endParaRPr>
          </a:p>
          <a:p>
            <a:endParaRPr lang="en-US" altLang="zh-CN" sz="2400" b="1" kern="1200" dirty="0" smtClean="0">
              <a:latin typeface="+mn-ea"/>
            </a:endParaRPr>
          </a:p>
          <a:p>
            <a:pPr marL="0" indent="0">
              <a:buNone/>
            </a:pPr>
            <a:r>
              <a:rPr lang="zh-CN" altLang="en-US" sz="2400" b="1" kern="1200" dirty="0" smtClean="0">
                <a:latin typeface="+mn-ea"/>
              </a:rPr>
              <a:t>测试人员</a:t>
            </a:r>
            <a:endParaRPr lang="en-US" altLang="zh-CN" sz="2400" b="1" kern="1200" dirty="0" smtClean="0">
              <a:latin typeface="+mn-ea"/>
            </a:endParaRPr>
          </a:p>
          <a:p>
            <a:endParaRPr lang="en-US" altLang="zh-CN" sz="2400" b="1" kern="1200" dirty="0" smtClean="0">
              <a:latin typeface="+mn-ea"/>
            </a:endParaRPr>
          </a:p>
          <a:p>
            <a:endParaRPr lang="en-US" altLang="zh-CN" sz="2400" b="1" kern="1200" dirty="0" smtClean="0">
              <a:latin typeface="+mn-ea"/>
            </a:endParaRPr>
          </a:p>
          <a:p>
            <a:pPr marL="0" indent="0">
              <a:buNone/>
            </a:pPr>
            <a:r>
              <a:rPr lang="zh-CN" altLang="en-US" sz="2400" b="1" kern="1200" dirty="0" smtClean="0">
                <a:latin typeface="+mn-ea"/>
              </a:rPr>
              <a:t>测试人员</a:t>
            </a:r>
            <a:endParaRPr lang="en-US" altLang="zh-CN" sz="2400" b="1" kern="1200" dirty="0" smtClean="0">
              <a:latin typeface="+mn-ea"/>
            </a:endParaRPr>
          </a:p>
          <a:p>
            <a:endParaRPr lang="zh-CN" altLang="en-US" sz="2400" b="1" kern="1200" dirty="0">
              <a:latin typeface="+mn-ea"/>
            </a:endParaRPr>
          </a:p>
        </p:txBody>
      </p:sp>
      <p:sp>
        <p:nvSpPr>
          <p:cNvPr id="7" name="矩形 6"/>
          <p:cNvSpPr/>
          <p:nvPr/>
        </p:nvSpPr>
        <p:spPr bwMode="auto">
          <a:xfrm>
            <a:off x="3779912" y="2482032"/>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smtClean="0">
                <a:ln>
                  <a:noFill/>
                </a:ln>
                <a:solidFill>
                  <a:schemeClr val="tx1">
                    <a:lumMod val="10000"/>
                  </a:schemeClr>
                </a:solidFill>
                <a:effectLst/>
                <a:latin typeface="微软雅黑" panose="020B0503020204020204" charset="-122"/>
                <a:ea typeface="微软雅黑" panose="020B0503020204020204" charset="-122"/>
              </a:rPr>
              <a:t>提交缺陷报告</a:t>
            </a:r>
            <a:endParaRPr kumimoji="0" lang="zh-CN" altLang="en-US" sz="1900" b="0" i="0" u="none" strike="noStrike" cap="none" normalizeH="0" baseline="0" dirty="0" smtClean="0">
              <a:ln>
                <a:noFill/>
              </a:ln>
              <a:solidFill>
                <a:schemeClr val="tx1">
                  <a:lumMod val="10000"/>
                </a:schemeClr>
              </a:solidFill>
              <a:effectLst/>
              <a:latin typeface="微软雅黑" panose="020B0503020204020204" charset="-122"/>
              <a:ea typeface="微软雅黑" panose="020B0503020204020204" charset="-122"/>
            </a:endParaRPr>
          </a:p>
        </p:txBody>
      </p:sp>
      <p:sp>
        <p:nvSpPr>
          <p:cNvPr id="8" name="矩形 7"/>
          <p:cNvSpPr/>
          <p:nvPr/>
        </p:nvSpPr>
        <p:spPr bwMode="auto">
          <a:xfrm>
            <a:off x="3788411" y="3474347"/>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smtClean="0">
                <a:ln>
                  <a:noFill/>
                </a:ln>
                <a:solidFill>
                  <a:schemeClr val="tx1">
                    <a:lumMod val="10000"/>
                  </a:schemeClr>
                </a:solidFill>
                <a:effectLst/>
                <a:latin typeface="微软雅黑" panose="020B0503020204020204" charset="-122"/>
                <a:ea typeface="微软雅黑" panose="020B0503020204020204" charset="-122"/>
              </a:rPr>
              <a:t>处理缺陷报告</a:t>
            </a:r>
            <a:endParaRPr kumimoji="0" lang="zh-CN" altLang="en-US" sz="1900" b="0" i="0" u="none" strike="noStrike" cap="none" normalizeH="0" baseline="0" dirty="0" smtClean="0">
              <a:ln>
                <a:noFill/>
              </a:ln>
              <a:solidFill>
                <a:schemeClr val="tx1">
                  <a:lumMod val="10000"/>
                </a:schemeClr>
              </a:solidFill>
              <a:effectLst/>
              <a:latin typeface="微软雅黑" panose="020B0503020204020204" charset="-122"/>
              <a:ea typeface="微软雅黑" panose="020B0503020204020204" charset="-122"/>
            </a:endParaRPr>
          </a:p>
        </p:txBody>
      </p:sp>
      <p:sp>
        <p:nvSpPr>
          <p:cNvPr id="9" name="菱形 8"/>
          <p:cNvSpPr/>
          <p:nvPr/>
        </p:nvSpPr>
        <p:spPr bwMode="auto">
          <a:xfrm>
            <a:off x="3058967" y="4572537"/>
            <a:ext cx="3286125" cy="942975"/>
          </a:xfrm>
          <a:prstGeom prst="diamond">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900" b="0" i="0" u="none" strike="noStrike" cap="none" normalizeH="0" baseline="0" dirty="0" smtClean="0">
                <a:ln>
                  <a:noFill/>
                </a:ln>
                <a:solidFill>
                  <a:schemeClr val="tx1">
                    <a:lumMod val="10000"/>
                  </a:schemeClr>
                </a:solidFill>
                <a:effectLst/>
                <a:latin typeface="微软雅黑" panose="020B0503020204020204" charset="-122"/>
                <a:ea typeface="微软雅黑" panose="020B0503020204020204" charset="-122"/>
              </a:rPr>
              <a:t>回归测试</a:t>
            </a:r>
            <a:endParaRPr kumimoji="0" lang="en-US" altLang="zh-CN" sz="1900" b="0" i="0" u="none" strike="noStrike" cap="none" normalizeH="0" baseline="0" dirty="0" smtClean="0">
              <a:ln>
                <a:noFill/>
              </a:ln>
              <a:solidFill>
                <a:schemeClr val="tx1">
                  <a:lumMod val="10000"/>
                </a:schemeClr>
              </a:solidFill>
              <a:effectLst/>
              <a:latin typeface="微软雅黑" panose="020B0503020204020204" charset="-122"/>
              <a:ea typeface="微软雅黑" panose="020B0503020204020204" charset="-122"/>
            </a:endParaRPr>
          </a:p>
        </p:txBody>
      </p:sp>
      <p:sp>
        <p:nvSpPr>
          <p:cNvPr id="10" name="矩形 9"/>
          <p:cNvSpPr/>
          <p:nvPr/>
        </p:nvSpPr>
        <p:spPr bwMode="auto">
          <a:xfrm>
            <a:off x="3869373" y="6010424"/>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smtClean="0">
                <a:ln>
                  <a:noFill/>
                </a:ln>
                <a:solidFill>
                  <a:schemeClr val="tx1">
                    <a:lumMod val="10000"/>
                  </a:schemeClr>
                </a:solidFill>
                <a:effectLst/>
                <a:latin typeface="微软雅黑" panose="020B0503020204020204" charset="-122"/>
                <a:ea typeface="微软雅黑" panose="020B0503020204020204" charset="-122"/>
              </a:rPr>
              <a:t>关闭缺陷报告</a:t>
            </a:r>
            <a:endParaRPr kumimoji="0" lang="zh-CN" altLang="en-US" sz="1900" b="0" i="0" u="none" strike="noStrike" cap="none" normalizeH="0" baseline="0" dirty="0" smtClean="0">
              <a:ln>
                <a:noFill/>
              </a:ln>
              <a:solidFill>
                <a:schemeClr val="tx1">
                  <a:lumMod val="10000"/>
                </a:schemeClr>
              </a:solidFill>
              <a:effectLst/>
              <a:latin typeface="微软雅黑" panose="020B0503020204020204" charset="-122"/>
              <a:ea typeface="微软雅黑" panose="020B0503020204020204" charset="-122"/>
            </a:endParaRPr>
          </a:p>
        </p:txBody>
      </p:sp>
      <p:cxnSp>
        <p:nvCxnSpPr>
          <p:cNvPr id="11" name="直接箭头连接符 10"/>
          <p:cNvCxnSpPr>
            <a:endCxn id="8" idx="0"/>
          </p:cNvCxnSpPr>
          <p:nvPr/>
        </p:nvCxnSpPr>
        <p:spPr bwMode="auto">
          <a:xfrm rot="5400000">
            <a:off x="4387272" y="3189763"/>
            <a:ext cx="564404"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2" name="直接箭头连接符 11"/>
          <p:cNvCxnSpPr/>
          <p:nvPr/>
        </p:nvCxnSpPr>
        <p:spPr bwMode="auto">
          <a:xfrm rot="5400000">
            <a:off x="4384914" y="4253036"/>
            <a:ext cx="561973" cy="238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3" name="直接箭头连接符 12"/>
          <p:cNvCxnSpPr/>
          <p:nvPr/>
        </p:nvCxnSpPr>
        <p:spPr bwMode="auto">
          <a:xfrm rot="5400000">
            <a:off x="4452780" y="5804858"/>
            <a:ext cx="452438"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4" name="直接连接符 13"/>
          <p:cNvCxnSpPr/>
          <p:nvPr/>
        </p:nvCxnSpPr>
        <p:spPr bwMode="auto">
          <a:xfrm>
            <a:off x="6366942" y="5029724"/>
            <a:ext cx="500063" cy="1588"/>
          </a:xfrm>
          <a:prstGeom prst="line">
            <a:avLst/>
          </a:prstGeom>
          <a:solidFill>
            <a:schemeClr val="accent1"/>
          </a:solidFill>
          <a:ln w="28575" cap="flat" cmpd="sng" algn="ctr">
            <a:solidFill>
              <a:schemeClr val="tx1">
                <a:lumMod val="10000"/>
              </a:schemeClr>
            </a:solidFill>
            <a:prstDash val="solid"/>
            <a:round/>
            <a:headEnd type="none" w="med" len="med"/>
            <a:tailEnd type="none" w="med" len="med"/>
          </a:ln>
          <a:effectLst/>
        </p:spPr>
      </p:cxnSp>
      <p:cxnSp>
        <p:nvCxnSpPr>
          <p:cNvPr id="15" name="直接连接符 14"/>
          <p:cNvCxnSpPr/>
          <p:nvPr/>
        </p:nvCxnSpPr>
        <p:spPr bwMode="auto">
          <a:xfrm rot="16200000" flipV="1">
            <a:off x="5694857" y="3853202"/>
            <a:ext cx="2311679" cy="4053"/>
          </a:xfrm>
          <a:prstGeom prst="line">
            <a:avLst/>
          </a:prstGeom>
          <a:solidFill>
            <a:schemeClr val="accent1"/>
          </a:solidFill>
          <a:ln w="28575" cap="flat" cmpd="sng" algn="ctr">
            <a:solidFill>
              <a:schemeClr val="tx2">
                <a:lumMod val="50000"/>
              </a:schemeClr>
            </a:solidFill>
            <a:prstDash val="solid"/>
            <a:round/>
            <a:headEnd type="none" w="med" len="med"/>
            <a:tailEnd type="none" w="med" len="med"/>
          </a:ln>
          <a:effectLst/>
        </p:spPr>
      </p:cxnSp>
      <p:cxnSp>
        <p:nvCxnSpPr>
          <p:cNvPr id="16" name="直接箭头连接符 15"/>
          <p:cNvCxnSpPr/>
          <p:nvPr/>
        </p:nvCxnSpPr>
        <p:spPr bwMode="auto">
          <a:xfrm rot="10800000">
            <a:off x="5488627" y="2667836"/>
            <a:ext cx="1378705" cy="12893"/>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sp>
        <p:nvSpPr>
          <p:cNvPr id="17" name="TextBox 16"/>
          <p:cNvSpPr txBox="1"/>
          <p:nvPr/>
        </p:nvSpPr>
        <p:spPr>
          <a:xfrm>
            <a:off x="4088088" y="4138614"/>
            <a:ext cx="1474839" cy="384721"/>
          </a:xfrm>
          <a:prstGeom prst="rect">
            <a:avLst/>
          </a:prstGeom>
          <a:noFill/>
        </p:spPr>
        <p:txBody>
          <a:bodyPr wrap="square" rtlCol="0">
            <a:spAutoFit/>
          </a:bodyPr>
          <a:lstStyle/>
          <a:p>
            <a:r>
              <a:rPr lang="en-US" altLang="zh-CN" dirty="0" smtClean="0">
                <a:solidFill>
                  <a:schemeClr val="tx1">
                    <a:lumMod val="10000"/>
                  </a:schemeClr>
                </a:solidFill>
              </a:rPr>
              <a:t>Y           N</a:t>
            </a:r>
            <a:endParaRPr lang="zh-CN" altLang="en-US" dirty="0">
              <a:solidFill>
                <a:schemeClr val="tx1">
                  <a:lumMod val="10000"/>
                </a:schemeClr>
              </a:solidFill>
            </a:endParaRPr>
          </a:p>
        </p:txBody>
      </p:sp>
      <p:sp>
        <p:nvSpPr>
          <p:cNvPr id="18" name="TextBox 17"/>
          <p:cNvSpPr txBox="1"/>
          <p:nvPr/>
        </p:nvSpPr>
        <p:spPr>
          <a:xfrm>
            <a:off x="4786178" y="5489546"/>
            <a:ext cx="1474839" cy="384721"/>
          </a:xfrm>
          <a:prstGeom prst="rect">
            <a:avLst/>
          </a:prstGeom>
          <a:noFill/>
        </p:spPr>
        <p:txBody>
          <a:bodyPr wrap="square" rtlCol="0">
            <a:spAutoFit/>
          </a:bodyPr>
          <a:lstStyle/>
          <a:p>
            <a:r>
              <a:rPr lang="en-US" altLang="zh-CN" dirty="0" smtClean="0">
                <a:solidFill>
                  <a:schemeClr val="tx1">
                    <a:lumMod val="10000"/>
                  </a:schemeClr>
                </a:solidFill>
              </a:rPr>
              <a:t>Y           </a:t>
            </a:r>
            <a:endParaRPr lang="zh-CN" altLang="en-US" dirty="0">
              <a:solidFill>
                <a:schemeClr val="tx1">
                  <a:lumMod val="10000"/>
                </a:schemeClr>
              </a:solidFill>
            </a:endParaRPr>
          </a:p>
        </p:txBody>
      </p:sp>
      <p:sp>
        <p:nvSpPr>
          <p:cNvPr id="19" name="TextBox 18"/>
          <p:cNvSpPr txBox="1"/>
          <p:nvPr/>
        </p:nvSpPr>
        <p:spPr>
          <a:xfrm>
            <a:off x="6852858" y="3807429"/>
            <a:ext cx="1474839" cy="384721"/>
          </a:xfrm>
          <a:prstGeom prst="rect">
            <a:avLst/>
          </a:prstGeom>
          <a:noFill/>
        </p:spPr>
        <p:txBody>
          <a:bodyPr wrap="square" rtlCol="0">
            <a:spAutoFit/>
          </a:bodyPr>
          <a:lstStyle/>
          <a:p>
            <a:r>
              <a:rPr lang="en-US" altLang="zh-CN" dirty="0" smtClean="0">
                <a:solidFill>
                  <a:schemeClr val="tx1">
                    <a:lumMod val="10000"/>
                  </a:schemeClr>
                </a:solidFill>
              </a:rPr>
              <a:t>N           </a:t>
            </a:r>
            <a:endParaRPr lang="zh-CN" altLang="en-US" dirty="0">
              <a:solidFill>
                <a:schemeClr val="tx1">
                  <a:lumMod val="10000"/>
                </a:schemeClr>
              </a:solidFill>
            </a:endParaRPr>
          </a:p>
        </p:txBody>
      </p:sp>
      <p:sp>
        <p:nvSpPr>
          <p:cNvPr id="21"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anose="02010609060101010101" pitchFamily="49" charset="-122"/>
                <a:ea typeface="黑体" panose="02010609060101010101" pitchFamily="49" charset="-122"/>
              </a:rPr>
              <a:t>10.3 </a:t>
            </a:r>
            <a:r>
              <a:rPr lang="zh-CN" altLang="en-US" b="1" dirty="0" smtClean="0">
                <a:latin typeface="黑体" panose="02010609060101010101" pitchFamily="49" charset="-122"/>
                <a:ea typeface="黑体" panose="02010609060101010101" pitchFamily="49" charset="-122"/>
              </a:rPr>
              <a:t>软件缺陷的管理</a:t>
            </a:r>
            <a:endParaRPr lang="zh-CN" altLang="en-US" b="1" dirty="0" smtClean="0">
              <a:latin typeface="黑体" panose="02010609060101010101" pitchFamily="49" charset="-122"/>
              <a:ea typeface="黑体" panose="02010609060101010101" pitchFamily="49" charset="-122"/>
            </a:endParaRPr>
          </a:p>
        </p:txBody>
      </p:sp>
      <p:sp>
        <p:nvSpPr>
          <p:cNvPr id="2" name="矩形 1"/>
          <p:cNvSpPr/>
          <p:nvPr/>
        </p:nvSpPr>
        <p:spPr>
          <a:xfrm>
            <a:off x="230300" y="1716884"/>
            <a:ext cx="3722494" cy="615553"/>
          </a:xfrm>
          <a:prstGeom prst="rect">
            <a:avLst/>
          </a:prstGeom>
        </p:spPr>
        <p:txBody>
          <a:bodyPr wrap="none">
            <a:spAutoFit/>
          </a:bodyPr>
          <a:lstStyle/>
          <a:p>
            <a:pPr marL="469900" indent="-469900" algn="just">
              <a:spcBef>
                <a:spcPct val="20000"/>
              </a:spcBef>
              <a:buClr>
                <a:schemeClr val="accent2"/>
              </a:buClr>
              <a:buFont typeface="Wingdings" panose="05000000000000000000" pitchFamily="2" charset="2"/>
              <a:buChar char="o"/>
            </a:pPr>
            <a:r>
              <a:rPr lang="zh-CN" altLang="en-US" sz="3400" b="1" dirty="0">
                <a:latin typeface="+mn-lt"/>
                <a:ea typeface="+mn-ea"/>
              </a:rPr>
              <a:t>缺陷的生命周期</a:t>
            </a:r>
            <a:endParaRPr lang="zh-CN" altLang="en-US" sz="3400" b="1" dirty="0">
              <a:latin typeface="+mn-lt"/>
              <a:ea typeface="+mn-ea"/>
            </a:endParaRPr>
          </a:p>
        </p:txBody>
      </p:sp>
    </p:spTree>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6145058-1E47-40CD-B56A-7BECDCF96CE5}" type="slidenum">
              <a:rPr lang="en-US" altLang="zh-CN" smtClean="0"/>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10.4 </a:t>
            </a:r>
            <a:r>
              <a:rPr lang="zh-CN" altLang="en-US" b="1" smtClean="0">
                <a:latin typeface="黑体" panose="02010609060101010101" pitchFamily="49" charset="-122"/>
                <a:ea typeface="黑体" panose="02010609060101010101" pitchFamily="49" charset="-122"/>
              </a:rPr>
              <a:t>测试团队的管理</a:t>
            </a:r>
            <a:endParaRPr lang="zh-CN" altLang="en-US" b="1" smtClean="0">
              <a:latin typeface="黑体" panose="02010609060101010101" pitchFamily="49" charset="-122"/>
              <a:ea typeface="黑体" panose="02010609060101010101" pitchFamily="49" charset="-122"/>
            </a:endParaRPr>
          </a:p>
        </p:txBody>
      </p:sp>
      <p:sp>
        <p:nvSpPr>
          <p:cNvPr id="57348" name="Rectangle 3"/>
          <p:cNvSpPr>
            <a:spLocks noGrp="1" noChangeArrowheads="1"/>
          </p:cNvSpPr>
          <p:nvPr>
            <p:ph type="body" idx="1"/>
          </p:nvPr>
        </p:nvSpPr>
        <p:spPr/>
        <p:txBody>
          <a:bodyPr/>
          <a:lstStyle/>
          <a:p>
            <a:pPr algn="just" eaLnBrk="1" hangingPunct="1"/>
            <a:r>
              <a:rPr lang="zh-CN" altLang="en-US" sz="3400" b="1" dirty="0" smtClean="0"/>
              <a:t>测试团队的责任</a:t>
            </a:r>
            <a:endParaRPr lang="en-US" altLang="zh-CN" sz="3400" b="1" dirty="0" smtClean="0"/>
          </a:p>
          <a:p>
            <a:pPr lvl="1" algn="just" eaLnBrk="1" hangingPunct="1"/>
            <a:r>
              <a:rPr lang="zh-CN" altLang="en-US" b="1" dirty="0" smtClean="0"/>
              <a:t>尽早并尽可能多地发现软件产品中的严重缺陷</a:t>
            </a:r>
            <a:endParaRPr lang="en-US" altLang="zh-CN" b="1" dirty="0" smtClean="0"/>
          </a:p>
          <a:p>
            <a:pPr lvl="1" algn="just" eaLnBrk="1" hangingPunct="1"/>
            <a:r>
              <a:rPr lang="zh-CN" altLang="en-US" b="1" dirty="0" smtClean="0"/>
              <a:t>督促开发人员尽快修复程序中已发现的缺陷</a:t>
            </a:r>
            <a:endParaRPr lang="en-US" altLang="zh-CN" b="1" dirty="0" smtClean="0"/>
          </a:p>
          <a:p>
            <a:pPr lvl="1" algn="just" eaLnBrk="1" hangingPunct="1"/>
            <a:r>
              <a:rPr lang="zh-CN" altLang="en-US" b="1" dirty="0" smtClean="0"/>
              <a:t>帮助项目管理人员制订合理的开发计划</a:t>
            </a:r>
            <a:endParaRPr lang="en-US" altLang="zh-CN" b="1" dirty="0" smtClean="0"/>
          </a:p>
          <a:p>
            <a:pPr lvl="1" algn="just" eaLnBrk="1" hangingPunct="1"/>
            <a:r>
              <a:rPr lang="zh-CN" altLang="en-US" b="1" dirty="0" smtClean="0"/>
              <a:t>分析、总结和跟踪发现的缺陷，便于让项目管理者和负责人清楚了解系统当前的质量情况</a:t>
            </a:r>
            <a:endParaRPr lang="en-US" altLang="zh-CN" b="1" dirty="0" smtClean="0"/>
          </a:p>
          <a:p>
            <a:pPr lvl="1" algn="just" eaLnBrk="1" hangingPunct="1"/>
            <a:r>
              <a:rPr lang="zh-CN" altLang="en-US" b="1" dirty="0" smtClean="0"/>
              <a:t>帮助改善开发流程，提高产品的开发效率</a:t>
            </a:r>
            <a:endParaRPr lang="en-US" altLang="zh-CN" b="1" dirty="0" smtClean="0"/>
          </a:p>
          <a:p>
            <a:pPr lvl="1" algn="just" eaLnBrk="1" hangingPunct="1"/>
            <a:r>
              <a:rPr lang="zh-CN" altLang="en-US" b="1" dirty="0" smtClean="0"/>
              <a:t>督促开发人员遵循良好的编码习惯，提高代码的规范性、可读性和可维护性</a:t>
            </a:r>
            <a:endParaRPr lang="zh-CN" altLang="en-US" b="1" dirty="0" smtClean="0"/>
          </a:p>
        </p:txBody>
      </p:sp>
      <p:sp>
        <p:nvSpPr>
          <p:cNvPr id="5735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30F94FB-CC37-45BE-ACFE-1C4AFF6D4C41}" type="slidenum">
              <a:rPr lang="en-US" altLang="zh-CN" smtClean="0"/>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10.4 </a:t>
            </a:r>
            <a:r>
              <a:rPr lang="zh-CN" altLang="en-US" b="1" smtClean="0">
                <a:latin typeface="黑体" panose="02010609060101010101" pitchFamily="49" charset="-122"/>
                <a:ea typeface="黑体" panose="02010609060101010101" pitchFamily="49" charset="-122"/>
              </a:rPr>
              <a:t>测试团队的管理</a:t>
            </a:r>
            <a:endParaRPr lang="zh-CN" altLang="en-US" b="1" smtClean="0">
              <a:latin typeface="黑体" panose="02010609060101010101" pitchFamily="49" charset="-122"/>
              <a:ea typeface="黑体" panose="02010609060101010101" pitchFamily="49" charset="-122"/>
            </a:endParaRPr>
          </a:p>
        </p:txBody>
      </p:sp>
      <p:sp>
        <p:nvSpPr>
          <p:cNvPr id="58372" name="Rectangle 3"/>
          <p:cNvSpPr>
            <a:spLocks noGrp="1" noChangeArrowheads="1"/>
          </p:cNvSpPr>
          <p:nvPr>
            <p:ph type="body" idx="1"/>
          </p:nvPr>
        </p:nvSpPr>
        <p:spPr/>
        <p:txBody>
          <a:bodyPr/>
          <a:lstStyle/>
          <a:p>
            <a:pPr algn="just" eaLnBrk="1" hangingPunct="1"/>
            <a:r>
              <a:rPr lang="zh-CN" sz="3400" b="1" smtClean="0"/>
              <a:t>测试</a:t>
            </a:r>
            <a:r>
              <a:rPr lang="zh-CN" altLang="en-US" sz="3400" b="1" smtClean="0"/>
              <a:t>团队组织架构</a:t>
            </a:r>
            <a:endParaRPr lang="en-US" altLang="zh-CN" sz="3400" b="1" smtClean="0"/>
          </a:p>
          <a:p>
            <a:pPr lvl="1"/>
            <a:r>
              <a:rPr lang="zh-CN" altLang="en-US" b="1" smtClean="0"/>
              <a:t>技术支持组：包括系统架构师和业务分析师</a:t>
            </a:r>
            <a:endParaRPr lang="zh-CN" altLang="en-US" b="1" smtClean="0"/>
          </a:p>
          <a:p>
            <a:pPr lvl="1"/>
            <a:r>
              <a:rPr lang="zh-CN" altLang="en-US" b="1" smtClean="0"/>
              <a:t>质量保障组：包括质量保障人员和配置管理人员</a:t>
            </a:r>
            <a:endParaRPr lang="zh-CN" altLang="en-US" b="1" smtClean="0"/>
          </a:p>
          <a:p>
            <a:pPr lvl="1"/>
            <a:r>
              <a:rPr lang="zh-CN" altLang="en-US" b="1" smtClean="0"/>
              <a:t>测试实施组：包括功能测试工程师和性能测试工程师</a:t>
            </a:r>
            <a:endParaRPr lang="zh-CN" altLang="en-US" b="1" smtClean="0"/>
          </a:p>
          <a:p>
            <a:pPr lvl="1"/>
            <a:r>
              <a:rPr lang="zh-CN" altLang="en-US" b="1" smtClean="0"/>
              <a:t>测试开发组：包括软件架构师和研发工程师</a:t>
            </a:r>
            <a:endParaRPr lang="en-US" altLang="zh-CN" b="1" smtClean="0"/>
          </a:p>
          <a:p>
            <a:pPr algn="just" eaLnBrk="1" hangingPunct="1"/>
            <a:endParaRPr lang="zh-CN" altLang="en-US" sz="3400" b="1" smtClean="0"/>
          </a:p>
        </p:txBody>
      </p:sp>
      <p:sp>
        <p:nvSpPr>
          <p:cNvPr id="5837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D36B595-B9D5-4063-A746-9452E8D7B234}" type="slidenum">
              <a:rPr lang="en-US" altLang="zh-CN" smtClean="0"/>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10.4 </a:t>
            </a:r>
            <a:r>
              <a:rPr lang="zh-CN" altLang="en-US" b="1" smtClean="0">
                <a:latin typeface="黑体" panose="02010609060101010101" pitchFamily="49" charset="-122"/>
                <a:ea typeface="黑体" panose="02010609060101010101" pitchFamily="49" charset="-122"/>
              </a:rPr>
              <a:t>测试团队的管理</a:t>
            </a:r>
            <a:endParaRPr lang="zh-CN" altLang="en-US" b="1" smtClean="0">
              <a:latin typeface="黑体" panose="02010609060101010101" pitchFamily="49" charset="-122"/>
              <a:ea typeface="黑体" panose="02010609060101010101" pitchFamily="49" charset="-122"/>
            </a:endParaRPr>
          </a:p>
        </p:txBody>
      </p:sp>
      <p:sp>
        <p:nvSpPr>
          <p:cNvPr id="59396" name="Rectangle 3"/>
          <p:cNvSpPr>
            <a:spLocks noGrp="1" noChangeArrowheads="1"/>
          </p:cNvSpPr>
          <p:nvPr>
            <p:ph type="body" idx="1"/>
          </p:nvPr>
        </p:nvSpPr>
        <p:spPr/>
        <p:txBody>
          <a:bodyPr/>
          <a:lstStyle/>
          <a:p>
            <a:pPr algn="just" eaLnBrk="1" hangingPunct="1"/>
            <a:r>
              <a:rPr lang="zh-CN" sz="3400" b="1" smtClean="0"/>
              <a:t>测试团队各角色职责</a:t>
            </a:r>
            <a:endParaRPr lang="en-US" altLang="zh-CN" sz="3400" b="1" smtClean="0"/>
          </a:p>
          <a:p>
            <a:pPr lvl="1" algn="just" eaLnBrk="1" hangingPunct="1"/>
            <a:r>
              <a:rPr lang="zh-CN" b="1" smtClean="0"/>
              <a:t>项目经理</a:t>
            </a:r>
            <a:r>
              <a:rPr lang="zh-CN" altLang="en-US" b="1" smtClean="0"/>
              <a:t>：对整个项目负责</a:t>
            </a:r>
            <a:endParaRPr lang="en-US" altLang="zh-CN" b="1" smtClean="0"/>
          </a:p>
          <a:p>
            <a:pPr lvl="1" algn="just" eaLnBrk="1" hangingPunct="1"/>
            <a:r>
              <a:rPr lang="zh-CN" b="1" smtClean="0"/>
              <a:t>测试组长</a:t>
            </a:r>
            <a:r>
              <a:rPr lang="zh-CN" altLang="en-US" b="1" smtClean="0"/>
              <a:t>：对测试项目的管理负责</a:t>
            </a:r>
            <a:endParaRPr lang="en-US" altLang="zh-CN" b="1" smtClean="0"/>
          </a:p>
          <a:p>
            <a:pPr lvl="1" algn="just" eaLnBrk="1" hangingPunct="1"/>
            <a:r>
              <a:rPr lang="zh-CN" b="1" smtClean="0"/>
              <a:t>测试</a:t>
            </a:r>
            <a:r>
              <a:rPr lang="zh-CN" altLang="en-US" b="1" smtClean="0"/>
              <a:t>工程师：负责开发文档的审查、测试的设计、实施和执行</a:t>
            </a:r>
            <a:endParaRPr lang="en-US" altLang="zh-CN" b="1" smtClean="0"/>
          </a:p>
          <a:p>
            <a:pPr lvl="1" algn="just" eaLnBrk="1" hangingPunct="1"/>
            <a:r>
              <a:rPr lang="zh-CN" altLang="en-US" b="1" smtClean="0"/>
              <a:t>实验室管理员：负责配置和维护实验室测试环境</a:t>
            </a:r>
            <a:endParaRPr lang="zh-CN" altLang="en-US" b="1" smtClean="0"/>
          </a:p>
        </p:txBody>
      </p:sp>
      <p:sp>
        <p:nvSpPr>
          <p:cNvPr id="593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69CC47-0BC5-4A9E-B67D-2BF505154AD8}" type="slidenum">
              <a:rPr lang="en-US" altLang="zh-CN" smtClean="0"/>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10.4 </a:t>
            </a:r>
            <a:r>
              <a:rPr lang="zh-CN" altLang="en-US" b="1" smtClean="0">
                <a:latin typeface="黑体" panose="02010609060101010101" pitchFamily="49" charset="-122"/>
                <a:ea typeface="黑体" panose="02010609060101010101" pitchFamily="49" charset="-122"/>
              </a:rPr>
              <a:t>测试团队的管理</a:t>
            </a:r>
            <a:endParaRPr lang="zh-CN" altLang="en-US" b="1" smtClean="0">
              <a:latin typeface="黑体" panose="02010609060101010101" pitchFamily="49" charset="-122"/>
              <a:ea typeface="黑体" panose="02010609060101010101" pitchFamily="49" charset="-122"/>
            </a:endParaRPr>
          </a:p>
        </p:txBody>
      </p:sp>
      <p:sp>
        <p:nvSpPr>
          <p:cNvPr id="60420" name="Rectangle 3"/>
          <p:cNvSpPr>
            <a:spLocks noGrp="1" noChangeArrowheads="1"/>
          </p:cNvSpPr>
          <p:nvPr>
            <p:ph type="body" idx="1"/>
          </p:nvPr>
        </p:nvSpPr>
        <p:spPr/>
        <p:txBody>
          <a:bodyPr/>
          <a:lstStyle/>
          <a:p>
            <a:pPr algn="just" eaLnBrk="1" hangingPunct="1"/>
            <a:r>
              <a:rPr lang="zh-CN" sz="3400" b="1" smtClean="0"/>
              <a:t>测试团队各角色职责</a:t>
            </a:r>
            <a:r>
              <a:rPr lang="en-US" altLang="zh-CN" sz="3400" b="1" smtClean="0"/>
              <a:t>(</a:t>
            </a:r>
            <a:r>
              <a:rPr lang="zh-CN" altLang="en-US" sz="3400" b="1" smtClean="0"/>
              <a:t>续</a:t>
            </a:r>
            <a:r>
              <a:rPr lang="en-US" altLang="zh-CN" sz="3400" b="1" smtClean="0"/>
              <a:t>)</a:t>
            </a:r>
            <a:endParaRPr lang="en-US" altLang="zh-CN" sz="3400" b="1" smtClean="0"/>
          </a:p>
          <a:p>
            <a:pPr lvl="1" algn="just" eaLnBrk="1" hangingPunct="1"/>
            <a:r>
              <a:rPr lang="zh-CN" altLang="en-US" b="1" smtClean="0"/>
              <a:t>内审员：类似质量保障人员和配置管理人员</a:t>
            </a:r>
            <a:endParaRPr lang="en-US" altLang="zh-CN" b="1" smtClean="0"/>
          </a:p>
          <a:p>
            <a:pPr lvl="1" algn="just" eaLnBrk="1" hangingPunct="1"/>
            <a:r>
              <a:rPr lang="zh-CN" altLang="en-US" b="1" smtClean="0"/>
              <a:t>配置管理人员</a:t>
            </a:r>
            <a:endParaRPr lang="en-US" altLang="zh-CN" b="1" smtClean="0"/>
          </a:p>
          <a:p>
            <a:pPr lvl="1" algn="just" eaLnBrk="1" hangingPunct="1"/>
            <a:r>
              <a:rPr lang="zh-CN" b="1" smtClean="0"/>
              <a:t>项目质量保障人员</a:t>
            </a:r>
            <a:endParaRPr lang="en-US" altLang="zh-CN" b="1" smtClean="0"/>
          </a:p>
          <a:p>
            <a:pPr lvl="1" algn="just" eaLnBrk="1" hangingPunct="1"/>
            <a:r>
              <a:rPr lang="zh-CN" b="1" smtClean="0"/>
              <a:t>系统架构师</a:t>
            </a:r>
            <a:r>
              <a:rPr lang="zh-CN" altLang="en-US" b="1" smtClean="0"/>
              <a:t>：</a:t>
            </a:r>
            <a:r>
              <a:rPr lang="zh-CN" b="1" smtClean="0"/>
              <a:t>进行软件架构设计</a:t>
            </a:r>
            <a:endParaRPr lang="en-US" altLang="zh-CN" b="1" smtClean="0"/>
          </a:p>
          <a:p>
            <a:pPr lvl="1" algn="just" eaLnBrk="1" hangingPunct="1"/>
            <a:r>
              <a:rPr lang="zh-CN" altLang="en-US" b="1" smtClean="0"/>
              <a:t>业务分析师：</a:t>
            </a:r>
            <a:r>
              <a:rPr lang="zh-CN" b="1" smtClean="0"/>
              <a:t>收集用户需求，进行需求分析</a:t>
            </a:r>
            <a:endParaRPr lang="zh-CN" altLang="en-US" b="1" smtClean="0"/>
          </a:p>
        </p:txBody>
      </p:sp>
      <p:sp>
        <p:nvSpPr>
          <p:cNvPr id="6042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algn="ctr"/>
            <a:r>
              <a:rPr lang="zh-CN" altLang="en-US" b="1" smtClean="0">
                <a:latin typeface="黑体" panose="02010609060101010101" pitchFamily="49" charset="-122"/>
                <a:ea typeface="黑体" panose="02010609060101010101" pitchFamily="49" charset="-122"/>
              </a:rPr>
              <a:t>谢 谢</a:t>
            </a:r>
            <a:endParaRPr lang="zh-CN" altLang="en-US" b="1" smtClean="0">
              <a:latin typeface="黑体" panose="02010609060101010101" pitchFamily="49" charset="-122"/>
              <a:ea typeface="黑体" panose="02010609060101010101" pitchFamily="49" charset="-122"/>
            </a:endParaRPr>
          </a:p>
        </p:txBody>
      </p:sp>
      <p:sp>
        <p:nvSpPr>
          <p:cNvPr id="61443" name="内容占位符 2"/>
          <p:cNvSpPr>
            <a:spLocks noGrp="1"/>
          </p:cNvSpPr>
          <p:nvPr>
            <p:ph idx="1"/>
          </p:nvPr>
        </p:nvSpPr>
        <p:spPr/>
        <p:txBody>
          <a:bodyPr/>
          <a:lstStyle/>
          <a:p>
            <a:endParaRPr lang="zh-CN" altLang="en-US" smtClean="0"/>
          </a:p>
        </p:txBody>
      </p:sp>
      <p:sp>
        <p:nvSpPr>
          <p:cNvPr id="614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FE06C3E-09C7-4533-B002-A276390B2DC0}" type="slidenum">
              <a:rPr lang="en-US" altLang="zh-CN" smtClean="0"/>
            </a:fld>
            <a:endParaRPr lang="en-US" altLang="zh-CN"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787FE2A-1904-4C77-9425-3C3AC8B35B17}" type="slidenum">
              <a:rPr lang="en-US" altLang="zh-CN" smtClean="0"/>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9220" name="Rectangle 3"/>
          <p:cNvSpPr>
            <a:spLocks noGrp="1" noChangeArrowheads="1"/>
          </p:cNvSpPr>
          <p:nvPr>
            <p:ph type="body" idx="1"/>
          </p:nvPr>
        </p:nvSpPr>
        <p:spPr/>
        <p:txBody>
          <a:bodyPr/>
          <a:lstStyle/>
          <a:p>
            <a:pPr algn="just" eaLnBrk="1" hangingPunct="1"/>
            <a:r>
              <a:rPr lang="en-US" altLang="zh-CN" sz="3400" b="1" smtClean="0"/>
              <a:t>W</a:t>
            </a:r>
            <a:r>
              <a:rPr lang="zh-CN" altLang="en-US" sz="3400" b="1" smtClean="0"/>
              <a:t>模型</a:t>
            </a:r>
            <a:endParaRPr lang="zh-CN" altLang="en-US" sz="3400" b="1" smtClean="0"/>
          </a:p>
        </p:txBody>
      </p:sp>
      <p:pic>
        <p:nvPicPr>
          <p:cNvPr id="9222" name="Picture 6" descr="10t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7188" y="2500630"/>
            <a:ext cx="82962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C64D4B-C12D-44F6-B2AC-84194B1E2800}" type="slidenum">
              <a:rPr lang="en-US" altLang="zh-CN" smtClean="0"/>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10244" name="Rectangle 3"/>
          <p:cNvSpPr>
            <a:spLocks noGrp="1" noChangeArrowheads="1"/>
          </p:cNvSpPr>
          <p:nvPr>
            <p:ph type="body" idx="1"/>
          </p:nvPr>
        </p:nvSpPr>
        <p:spPr/>
        <p:txBody>
          <a:bodyPr/>
          <a:lstStyle/>
          <a:p>
            <a:pPr algn="just" eaLnBrk="1" hangingPunct="1"/>
            <a:r>
              <a:rPr lang="en-US" altLang="zh-CN" sz="3400" b="1" smtClean="0"/>
              <a:t>W</a:t>
            </a:r>
            <a:r>
              <a:rPr lang="zh-CN" altLang="en-US" sz="3400" b="1" smtClean="0"/>
              <a:t>模型策略</a:t>
            </a:r>
            <a:endParaRPr lang="en-US" altLang="zh-CN" sz="3400" b="1" smtClean="0"/>
          </a:p>
          <a:p>
            <a:pPr algn="just" eaLnBrk="1" hangingPunct="1"/>
            <a:r>
              <a:rPr lang="zh-CN" altLang="en-US" sz="3400" b="1" smtClean="0"/>
              <a:t>静态测试和动态测试行为伴随整个开发阶段，并与开发行为对应，有助于早期发现缺陷、了解项目难度、评估测试风险，并加快项目进度，降低项目成本</a:t>
            </a:r>
            <a:endParaRPr lang="zh-CN" altLang="en-US" sz="3400" b="1"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10BFF81-0FC4-4CDE-B558-7CFC130CE8D9}" type="slidenum">
              <a:rPr lang="en-US" altLang="zh-CN" smtClean="0"/>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10.1 </a:t>
            </a:r>
            <a:r>
              <a:rPr lang="zh-CN" altLang="en-US" b="1" smtClean="0">
                <a:latin typeface="黑体" panose="02010609060101010101" pitchFamily="49" charset="-122"/>
                <a:ea typeface="黑体" panose="02010609060101010101" pitchFamily="49" charset="-122"/>
              </a:rPr>
              <a:t>软件测试过程模型</a:t>
            </a:r>
            <a:endParaRPr lang="zh-CN" altLang="en-US" b="1" smtClean="0">
              <a:latin typeface="黑体" panose="02010609060101010101" pitchFamily="49" charset="-122"/>
              <a:ea typeface="黑体" panose="02010609060101010101" pitchFamily="49" charset="-122"/>
            </a:endParaRPr>
          </a:p>
        </p:txBody>
      </p:sp>
      <p:sp>
        <p:nvSpPr>
          <p:cNvPr id="11268" name="Rectangle 3"/>
          <p:cNvSpPr>
            <a:spLocks noGrp="1" noChangeArrowheads="1"/>
          </p:cNvSpPr>
          <p:nvPr>
            <p:ph type="body" idx="1"/>
          </p:nvPr>
        </p:nvSpPr>
        <p:spPr/>
        <p:txBody>
          <a:bodyPr/>
          <a:lstStyle/>
          <a:p>
            <a:pPr algn="just" eaLnBrk="1" hangingPunct="1"/>
            <a:r>
              <a:rPr lang="en-US" altLang="zh-CN" sz="3400" b="1" dirty="0" smtClean="0"/>
              <a:t>W</a:t>
            </a:r>
            <a:r>
              <a:rPr lang="zh-CN" altLang="en-US" sz="3400" b="1" dirty="0" smtClean="0"/>
              <a:t>模型局限性</a:t>
            </a:r>
            <a:endParaRPr lang="en-US" altLang="zh-CN" sz="3400" b="1" dirty="0" smtClean="0"/>
          </a:p>
          <a:p>
            <a:pPr lvl="1"/>
            <a:r>
              <a:rPr lang="zh-CN" altLang="zh-CN" b="1" dirty="0" smtClean="0"/>
              <a:t>将软件开发看成需求分析、设计和编码等一系列串行的活动</a:t>
            </a:r>
            <a:endParaRPr lang="zh-CN" altLang="zh-CN" b="1" dirty="0" smtClean="0"/>
          </a:p>
          <a:p>
            <a:pPr lvl="1"/>
            <a:r>
              <a:rPr lang="zh-CN" altLang="zh-CN" b="1" dirty="0" smtClean="0"/>
              <a:t>开发、测试之间保持着线性的前后关系，</a:t>
            </a:r>
            <a:r>
              <a:rPr lang="zh-CN" altLang="zh-CN" b="1" dirty="0" smtClean="0">
                <a:solidFill>
                  <a:srgbClr val="FF0000"/>
                </a:solidFill>
              </a:rPr>
              <a:t>无法支持迭代</a:t>
            </a:r>
            <a:r>
              <a:rPr lang="zh-CN" altLang="zh-CN" b="1" dirty="0" smtClean="0"/>
              <a:t>的开发模型，无法支持变更调整</a:t>
            </a:r>
            <a:endParaRPr lang="zh-CN" altLang="zh-CN" b="1" dirty="0" smtClean="0"/>
          </a:p>
          <a:p>
            <a:pPr lvl="1"/>
            <a:r>
              <a:rPr lang="zh-CN" altLang="zh-CN" b="1" dirty="0" smtClean="0"/>
              <a:t>未体现测试流程的完整性</a:t>
            </a:r>
            <a:endParaRPr lang="zh-CN" altLang="en-US"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5369</Words>
  <Application>WPS 演示</Application>
  <PresentationFormat>全屏显示(4:3)</PresentationFormat>
  <Paragraphs>678</Paragraphs>
  <Slides>65</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65</vt:i4>
      </vt:variant>
    </vt:vector>
  </HeadingPairs>
  <TitlesOfParts>
    <vt:vector size="82" baseType="lpstr">
      <vt:lpstr>Arial</vt:lpstr>
      <vt:lpstr>宋体</vt:lpstr>
      <vt:lpstr>Wingdings</vt:lpstr>
      <vt:lpstr>Verdana</vt:lpstr>
      <vt:lpstr>Times New Roman</vt:lpstr>
      <vt:lpstr>黑体</vt:lpstr>
      <vt:lpstr>Lucida Console</vt:lpstr>
      <vt:lpstr>华文隶书</vt:lpstr>
      <vt:lpstr>微软雅黑</vt:lpstr>
      <vt:lpstr>Arial Unicode MS</vt:lpstr>
      <vt:lpstr>楷体</vt:lpstr>
      <vt:lpstr>华文行楷</vt:lpstr>
      <vt:lpstr>Arial Black</vt:lpstr>
      <vt:lpstr>楷体_GB2312</vt:lpstr>
      <vt:lpstr>华文新魏</vt:lpstr>
      <vt:lpstr>新宋体</vt:lpstr>
      <vt:lpstr>Profile</vt:lpstr>
      <vt:lpstr>软件测试实用教程 ——方法与实践</vt:lpstr>
      <vt:lpstr>第10章  测试过程管理</vt:lpstr>
      <vt:lpstr>第10章  测试过程管理</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10.2 测试用例的管理</vt:lpstr>
      <vt:lpstr>10.2 测试用例的管理</vt:lpstr>
      <vt:lpstr>10.2 测试用例的管理</vt:lpstr>
      <vt:lpstr>10.2 测试用例的管理</vt:lpstr>
      <vt:lpstr>10.2 测试用例的管理</vt:lpstr>
      <vt:lpstr>10.2 测试用例的管理</vt:lpstr>
      <vt:lpstr>10.2 测试用例的管理</vt:lpstr>
      <vt:lpstr>10.2 测试用例的管理</vt:lpstr>
      <vt:lpstr>10.2 测试用例的管理</vt:lpstr>
      <vt:lpstr>10.3 软件缺陷的管理</vt:lpstr>
      <vt:lpstr>10.3 软件缺陷的管理</vt:lpstr>
      <vt:lpstr>PowerPoint 演示文稿</vt:lpstr>
      <vt:lpstr>PowerPoint 演示文稿</vt:lpstr>
      <vt:lpstr>PowerPoint 演示文稿</vt:lpstr>
      <vt:lpstr>PowerPoint 演示文稿</vt:lpstr>
      <vt:lpstr>PowerPoint 演示文稿</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PowerPoint 演示文稿</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10.4 测试团队的管理</vt:lpstr>
      <vt:lpstr>10.4 测试团队的管理</vt:lpstr>
      <vt:lpstr>10.4 测试团队的管理</vt:lpstr>
      <vt:lpstr>10.4 测试团队的管理</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94</cp:revision>
  <dcterms:created xsi:type="dcterms:W3CDTF">2008-07-27T05:17:00Z</dcterms:created>
  <dcterms:modified xsi:type="dcterms:W3CDTF">2017-09-06T15:54:04Z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