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1"/>
  </p:handoutMasterIdLst>
  <p:sldIdLst>
    <p:sldId id="256" r:id="rId3"/>
    <p:sldId id="333" r:id="rId4"/>
    <p:sldId id="337" r:id="rId5"/>
    <p:sldId id="338" r:id="rId7"/>
    <p:sldId id="339" r:id="rId8"/>
    <p:sldId id="365" r:id="rId9"/>
    <p:sldId id="340" r:id="rId10"/>
    <p:sldId id="341" r:id="rId11"/>
    <p:sldId id="342" r:id="rId12"/>
    <p:sldId id="356" r:id="rId13"/>
    <p:sldId id="346" r:id="rId14"/>
    <p:sldId id="347" r:id="rId15"/>
    <p:sldId id="351" r:id="rId16"/>
    <p:sldId id="352" r:id="rId17"/>
    <p:sldId id="331" r:id="rId18"/>
    <p:sldId id="353" r:id="rId19"/>
    <p:sldId id="316"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234" y="276"/>
      </p:cViewPr>
      <p:guideLst>
        <p:guide orient="horz" pos="2160"/>
        <p:guide pos="2873"/>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5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AB678E1-24A3-4C5A-B467-934EF9E96EC4}" type="doc">
      <dgm:prSet loTypeId="urn:microsoft.com/office/officeart/2005/8/layout/equation1"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pt>
    <dgm:pt modelId="{0D9D1539-8DC3-4C57-B45D-2B38755343AA}">
      <dgm:prSet phldrT="[文本]" custT="1"/>
      <dgm:spPr>
        <a:solidFill>
          <a:srgbClr val="FFCC99"/>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15BF19BE-B576-4998-8CF6-6A54FD230CC0}" cxnId="{315398C5-D489-42D1-B923-9B8347447593}" type="parTrans">
      <dgm:prSet/>
      <dgm:spPr/>
      <dgm:t>
        <a:bodyPr/>
        <a:lstStyle/>
        <a:p>
          <a:endParaRPr lang="zh-CN" altLang="en-US" sz="2600" b="1">
            <a:latin typeface="楷体" panose="02010609060101010101" pitchFamily="49" charset="-122"/>
            <a:ea typeface="楷体" panose="02010609060101010101" pitchFamily="49" charset="-122"/>
          </a:endParaRPr>
        </a:p>
      </dgm:t>
    </dgm:pt>
    <dgm:pt modelId="{235DC6CA-0180-42F6-8FCE-400EC7A00D58}" cxnId="{315398C5-D489-42D1-B923-9B8347447593}" type="sibTrans">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6194913-45E8-40AB-917B-0CA6FE78B5C8}">
      <dgm:prSet phldrT="[文本]" custT="1"/>
      <dgm:spPr>
        <a:solidFill>
          <a:schemeClr val="bg1">
            <a:lumMod val="85000"/>
          </a:schemeClr>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79A1E6A6-94F3-42FD-913D-F6844FBAA90A}" cxnId="{0CE9C168-AF0E-4F69-B7CF-9C09B7E29D21}" type="parTrans">
      <dgm:prSet/>
      <dgm:spPr/>
      <dgm:t>
        <a:bodyPr/>
        <a:lstStyle/>
        <a:p>
          <a:endParaRPr lang="zh-CN" altLang="en-US" sz="2600" b="1">
            <a:latin typeface="楷体" panose="02010609060101010101" pitchFamily="49" charset="-122"/>
            <a:ea typeface="楷体" panose="02010609060101010101" pitchFamily="49" charset="-122"/>
          </a:endParaRPr>
        </a:p>
      </dgm:t>
    </dgm:pt>
    <dgm:pt modelId="{1694C720-EDE8-46EA-B49F-0FB01FAC250E}" cxnId="{0CE9C168-AF0E-4F69-B7CF-9C09B7E29D21}" type="sibTrans">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4D47232-F1CE-43B0-9F30-7402E3355079}">
      <dgm:prSet phldrT="[文本]" custT="1"/>
      <dgm:spPr>
        <a:solidFill>
          <a:srgbClr val="53B5FF"/>
        </a:solidFill>
        <a:ln>
          <a:solidFill>
            <a:srgbClr val="8FCCF5"/>
          </a:solid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latin typeface="楷体" panose="02010609060101010101" pitchFamily="49" charset="-122"/>
              <a:ea typeface="楷体" panose="02010609060101010101" pitchFamily="49" charset="-122"/>
            </a:rPr>
            <a:t>等价类</a:t>
          </a:r>
          <a:endParaRPr lang="zh-CN" altLang="en-US" sz="2600" b="1" dirty="0">
            <a:latin typeface="楷体" panose="02010609060101010101" pitchFamily="49" charset="-122"/>
            <a:ea typeface="楷体" panose="02010609060101010101" pitchFamily="49" charset="-122"/>
          </a:endParaRPr>
        </a:p>
      </dgm:t>
    </dgm:pt>
    <dgm:pt modelId="{67862CA1-A8F8-4F60-BDDC-1E30E263D3FD}" cxnId="{DCF70190-868D-4AF9-8011-CFEC805F3639}" type="parTrans">
      <dgm:prSet/>
      <dgm:spPr/>
      <dgm:t>
        <a:bodyPr/>
        <a:lstStyle/>
        <a:p>
          <a:endParaRPr lang="zh-CN" altLang="en-US" sz="2600" b="1">
            <a:latin typeface="楷体" panose="02010609060101010101" pitchFamily="49" charset="-122"/>
            <a:ea typeface="楷体" panose="02010609060101010101" pitchFamily="49" charset="-122"/>
          </a:endParaRPr>
        </a:p>
      </dgm:t>
    </dgm:pt>
    <dgm:pt modelId="{DD3052E2-6D3E-4A28-B087-166D0534B513}" cxnId="{DCF70190-868D-4AF9-8011-CFEC805F3639}" type="sibTrans">
      <dgm:prSet/>
      <dgm:spPr/>
      <dgm:t>
        <a:bodyPr/>
        <a:lstStyle/>
        <a:p>
          <a:endParaRPr lang="zh-CN" altLang="en-US" sz="2600" b="1">
            <a:latin typeface="楷体" panose="02010609060101010101" pitchFamily="49" charset="-122"/>
            <a:ea typeface="楷体" panose="02010609060101010101" pitchFamily="49" charset="-122"/>
          </a:endParaRPr>
        </a:p>
      </dgm:t>
    </dgm:pt>
    <dgm:pt modelId="{F35564D5-E7DE-4B10-95F0-1A935FB239D2}" type="pres">
      <dgm:prSet presAssocID="{BAB678E1-24A3-4C5A-B467-934EF9E96EC4}" presName="linearFlow" presStyleCnt="0">
        <dgm:presLayoutVars>
          <dgm:dir/>
          <dgm:resizeHandles val="exact"/>
        </dgm:presLayoutVars>
      </dgm:prSet>
      <dgm:spPr/>
    </dgm:pt>
    <dgm:pt modelId="{1F1A7A4D-DBE0-4016-B9BC-A37D4C8B97E8}" type="pres">
      <dgm:prSet presAssocID="{0D9D1539-8DC3-4C57-B45D-2B38755343AA}" presName="node" presStyleLbl="node1" presStyleIdx="0" presStyleCnt="3" custLinFactX="176061" custLinFactNeighborX="200000" custLinFactNeighborY="-88">
        <dgm:presLayoutVars>
          <dgm:bulletEnabled val="1"/>
        </dgm:presLayoutVars>
      </dgm:prSet>
      <dgm:spPr/>
      <dgm:t>
        <a:bodyPr/>
        <a:lstStyle/>
        <a:p>
          <a:endParaRPr lang="zh-CN" altLang="en-US"/>
        </a:p>
      </dgm:t>
    </dgm:pt>
    <dgm:pt modelId="{561AF8A9-9758-428B-95AE-24260D2E65FF}" type="pres">
      <dgm:prSet presAssocID="{235DC6CA-0180-42F6-8FCE-400EC7A00D58}" presName="spacerL" presStyleCnt="0"/>
      <dgm:spPr>
        <a:ln>
          <a:noFill/>
        </a:ln>
        <a:effectLst/>
        <a:scene3d>
          <a:camera prst="orthographicFront">
            <a:rot lat="0" lon="0" rev="0"/>
          </a:camera>
          <a:lightRig rig="contrasting" dir="t">
            <a:rot lat="0" lon="0" rev="7800000"/>
          </a:lightRig>
        </a:scene3d>
        <a:sp3d>
          <a:bevelT w="139700" h="139700"/>
        </a:sp3d>
      </dgm:spPr>
    </dgm:pt>
    <dgm:pt modelId="{095D660B-3CCC-41DD-8447-AC9A246958B9}" type="pres">
      <dgm:prSet presAssocID="{235DC6CA-0180-42F6-8FCE-400EC7A00D58}" presName="sibTrans" presStyleLbl="sibTrans2D1" presStyleIdx="0" presStyleCnt="2" custLinFactX="280121" custLinFactNeighborX="300000" custLinFactNeighborY="10673"/>
      <dgm:spPr/>
      <dgm:t>
        <a:bodyPr/>
        <a:lstStyle/>
        <a:p>
          <a:endParaRPr lang="zh-CN" altLang="en-US"/>
        </a:p>
      </dgm:t>
    </dgm:pt>
    <dgm:pt modelId="{E13F54DA-75DA-45D3-B8B3-3049CB0E4F3A}" type="pres">
      <dgm:prSet presAssocID="{235DC6CA-0180-42F6-8FCE-400EC7A00D58}" presName="spacerR" presStyleCnt="0"/>
      <dgm:spPr>
        <a:ln>
          <a:noFill/>
        </a:ln>
        <a:effectLst/>
        <a:scene3d>
          <a:camera prst="orthographicFront">
            <a:rot lat="0" lon="0" rev="0"/>
          </a:camera>
          <a:lightRig rig="contrasting" dir="t">
            <a:rot lat="0" lon="0" rev="7800000"/>
          </a:lightRig>
        </a:scene3d>
        <a:sp3d>
          <a:bevelT w="139700" h="139700"/>
        </a:sp3d>
      </dgm:spPr>
    </dgm:pt>
    <dgm:pt modelId="{711E1C4C-D0A0-4ED2-B1B3-479D102A6289}" type="pres">
      <dgm:prSet presAssocID="{26194913-45E8-40AB-917B-0CA6FE78B5C8}" presName="node" presStyleLbl="node1" presStyleIdx="1" presStyleCnt="3" custLinFactX="160038" custLinFactNeighborX="200000" custLinFactNeighborY="6936">
        <dgm:presLayoutVars>
          <dgm:bulletEnabled val="1"/>
        </dgm:presLayoutVars>
      </dgm:prSet>
      <dgm:spPr/>
      <dgm:t>
        <a:bodyPr/>
        <a:lstStyle/>
        <a:p>
          <a:endParaRPr lang="zh-CN" altLang="en-US"/>
        </a:p>
      </dgm:t>
    </dgm:pt>
    <dgm:pt modelId="{5903D3D0-E979-4584-9FD5-24C8095FF5D4}" type="pres">
      <dgm:prSet presAssocID="{1694C720-EDE8-46EA-B49F-0FB01FAC250E}" presName="spacerL" presStyleCnt="0"/>
      <dgm:spPr>
        <a:ln>
          <a:noFill/>
        </a:ln>
        <a:effectLst/>
        <a:scene3d>
          <a:camera prst="orthographicFront">
            <a:rot lat="0" lon="0" rev="0"/>
          </a:camera>
          <a:lightRig rig="contrasting" dir="t">
            <a:rot lat="0" lon="0" rev="7800000"/>
          </a:lightRig>
        </a:scene3d>
        <a:sp3d>
          <a:bevelT w="139700" h="139700"/>
        </a:sp3d>
      </dgm:spPr>
    </dgm:pt>
    <dgm:pt modelId="{7314A908-0E3E-439D-A97A-0F3A1976901A}" type="pres">
      <dgm:prSet presAssocID="{1694C720-EDE8-46EA-B49F-0FB01FAC250E}" presName="sibTrans" presStyleLbl="sibTrans2D1" presStyleIdx="1" presStyleCnt="2" custLinFactX="-239132" custLinFactNeighborX="-300000" custLinFactNeighborY="12440"/>
      <dgm:spPr/>
      <dgm:t>
        <a:bodyPr/>
        <a:lstStyle/>
        <a:p>
          <a:endParaRPr lang="zh-CN" altLang="en-US"/>
        </a:p>
      </dgm:t>
    </dgm:pt>
    <dgm:pt modelId="{0F5E12B7-2F2E-415A-9B3A-5FF49F5E334A}" type="pres">
      <dgm:prSet presAssocID="{1694C720-EDE8-46EA-B49F-0FB01FAC250E}" presName="spacerR" presStyleCnt="0"/>
      <dgm:spPr>
        <a:ln>
          <a:noFill/>
        </a:ln>
        <a:effectLst/>
        <a:scene3d>
          <a:camera prst="orthographicFront">
            <a:rot lat="0" lon="0" rev="0"/>
          </a:camera>
          <a:lightRig rig="contrasting" dir="t">
            <a:rot lat="0" lon="0" rev="7800000"/>
          </a:lightRig>
        </a:scene3d>
        <a:sp3d>
          <a:bevelT w="139700" h="139700"/>
        </a:sp3d>
      </dgm:spPr>
    </dgm:pt>
    <dgm:pt modelId="{EB272918-D129-446B-9822-E89A703038E2}" type="pres">
      <dgm:prSet presAssocID="{24D47232-F1CE-43B0-9F30-7402E3355079}" presName="node" presStyleLbl="node1" presStyleIdx="2" presStyleCnt="3" custLinFactX="-302382" custLinFactNeighborX="-400000" custLinFactNeighborY="-202">
        <dgm:presLayoutVars>
          <dgm:bulletEnabled val="1"/>
        </dgm:presLayoutVars>
      </dgm:prSet>
      <dgm:spPr/>
      <dgm:t>
        <a:bodyPr/>
        <a:lstStyle/>
        <a:p>
          <a:endParaRPr lang="zh-CN" altLang="en-US"/>
        </a:p>
      </dgm:t>
    </dgm:pt>
  </dgm:ptLst>
  <dgm:cxnLst>
    <dgm:cxn modelId="{5181B2FA-5038-4F49-9523-ECA3F45D1798}" type="presOf" srcId="{0D9D1539-8DC3-4C57-B45D-2B38755343AA}" destId="{1F1A7A4D-DBE0-4016-B9BC-A37D4C8B97E8}" srcOrd="0" destOrd="0" presId="urn:microsoft.com/office/officeart/2005/8/layout/equation1"/>
    <dgm:cxn modelId="{F42D7C0E-E5B0-40D4-9C83-CEFCE3844EA3}" type="presOf" srcId="{BAB678E1-24A3-4C5A-B467-934EF9E96EC4}" destId="{F35564D5-E7DE-4B10-95F0-1A935FB239D2}" srcOrd="0" destOrd="0" presId="urn:microsoft.com/office/officeart/2005/8/layout/equation1"/>
    <dgm:cxn modelId="{5905CA2C-7C44-4EA0-987D-796166E19E7B}" type="presOf" srcId="{235DC6CA-0180-42F6-8FCE-400EC7A00D58}" destId="{095D660B-3CCC-41DD-8447-AC9A246958B9}" srcOrd="0" destOrd="0" presId="urn:microsoft.com/office/officeart/2005/8/layout/equation1"/>
    <dgm:cxn modelId="{DCF70190-868D-4AF9-8011-CFEC805F3639}" srcId="{BAB678E1-24A3-4C5A-B467-934EF9E96EC4}" destId="{24D47232-F1CE-43B0-9F30-7402E3355079}" srcOrd="2" destOrd="0" parTransId="{67862CA1-A8F8-4F60-BDDC-1E30E263D3FD}" sibTransId="{DD3052E2-6D3E-4A28-B087-166D0534B513}"/>
    <dgm:cxn modelId="{0CE9C168-AF0E-4F69-B7CF-9C09B7E29D21}" srcId="{BAB678E1-24A3-4C5A-B467-934EF9E96EC4}" destId="{26194913-45E8-40AB-917B-0CA6FE78B5C8}" srcOrd="1" destOrd="0" parTransId="{79A1E6A6-94F3-42FD-913D-F6844FBAA90A}" sibTransId="{1694C720-EDE8-46EA-B49F-0FB01FAC250E}"/>
    <dgm:cxn modelId="{F9AF3D4B-BBFA-4387-A280-C9A56E43BD03}" type="presOf" srcId="{1694C720-EDE8-46EA-B49F-0FB01FAC250E}" destId="{7314A908-0E3E-439D-A97A-0F3A1976901A}" srcOrd="0" destOrd="0" presId="urn:microsoft.com/office/officeart/2005/8/layout/equation1"/>
    <dgm:cxn modelId="{18726FE9-805C-4252-8630-9467A5C0627D}" type="presOf" srcId="{24D47232-F1CE-43B0-9F30-7402E3355079}" destId="{EB272918-D129-446B-9822-E89A703038E2}" srcOrd="0" destOrd="0" presId="urn:microsoft.com/office/officeart/2005/8/layout/equation1"/>
    <dgm:cxn modelId="{315398C5-D489-42D1-B923-9B8347447593}" srcId="{BAB678E1-24A3-4C5A-B467-934EF9E96EC4}" destId="{0D9D1539-8DC3-4C57-B45D-2B38755343AA}" srcOrd="0" destOrd="0" parTransId="{15BF19BE-B576-4998-8CF6-6A54FD230CC0}" sibTransId="{235DC6CA-0180-42F6-8FCE-400EC7A00D58}"/>
    <dgm:cxn modelId="{0FC01449-F92A-45F1-9D23-6EBC9EEFD6C2}" type="presOf" srcId="{26194913-45E8-40AB-917B-0CA6FE78B5C8}" destId="{711E1C4C-D0A0-4ED2-B1B3-479D102A6289}" srcOrd="0" destOrd="0" presId="urn:microsoft.com/office/officeart/2005/8/layout/equation1"/>
    <dgm:cxn modelId="{CED61BF4-4AFD-47E2-B174-821EB1B8F27B}" type="presParOf" srcId="{F35564D5-E7DE-4B10-95F0-1A935FB239D2}" destId="{1F1A7A4D-DBE0-4016-B9BC-A37D4C8B97E8}" srcOrd="0" destOrd="0" presId="urn:microsoft.com/office/officeart/2005/8/layout/equation1"/>
    <dgm:cxn modelId="{E4CB3F04-D510-41F5-8581-86713F6239B6}" type="presParOf" srcId="{F35564D5-E7DE-4B10-95F0-1A935FB239D2}" destId="{561AF8A9-9758-428B-95AE-24260D2E65FF}" srcOrd="1" destOrd="0" presId="urn:microsoft.com/office/officeart/2005/8/layout/equation1"/>
    <dgm:cxn modelId="{3632C408-2749-45EB-845F-E9744D7E0A4B}" type="presParOf" srcId="{F35564D5-E7DE-4B10-95F0-1A935FB239D2}" destId="{095D660B-3CCC-41DD-8447-AC9A246958B9}" srcOrd="2" destOrd="0" presId="urn:microsoft.com/office/officeart/2005/8/layout/equation1"/>
    <dgm:cxn modelId="{A9E39809-BE79-496A-A1A4-98366E70509C}" type="presParOf" srcId="{F35564D5-E7DE-4B10-95F0-1A935FB239D2}" destId="{E13F54DA-75DA-45D3-B8B3-3049CB0E4F3A}" srcOrd="3" destOrd="0" presId="urn:microsoft.com/office/officeart/2005/8/layout/equation1"/>
    <dgm:cxn modelId="{50925146-4E81-49F4-8A8F-0B244F5B50B3}" type="presParOf" srcId="{F35564D5-E7DE-4B10-95F0-1A935FB239D2}" destId="{711E1C4C-D0A0-4ED2-B1B3-479D102A6289}" srcOrd="4" destOrd="0" presId="urn:microsoft.com/office/officeart/2005/8/layout/equation1"/>
    <dgm:cxn modelId="{88E964D5-AFA8-4B26-9252-FD00C5E04F47}" type="presParOf" srcId="{F35564D5-E7DE-4B10-95F0-1A935FB239D2}" destId="{5903D3D0-E979-4584-9FD5-24C8095FF5D4}" srcOrd="5" destOrd="0" presId="urn:microsoft.com/office/officeart/2005/8/layout/equation1"/>
    <dgm:cxn modelId="{ECDA493A-7D95-4923-96BB-A54596896778}" type="presParOf" srcId="{F35564D5-E7DE-4B10-95F0-1A935FB239D2}" destId="{7314A908-0E3E-439D-A97A-0F3A1976901A}" srcOrd="6" destOrd="0" presId="urn:microsoft.com/office/officeart/2005/8/layout/equation1"/>
    <dgm:cxn modelId="{6920CA85-2EC0-4213-860D-26A923653D98}" type="presParOf" srcId="{F35564D5-E7DE-4B10-95F0-1A935FB239D2}" destId="{0F5E12B7-2F2E-415A-9B3A-5FF49F5E334A}" srcOrd="7" destOrd="0" presId="urn:microsoft.com/office/officeart/2005/8/layout/equation1"/>
    <dgm:cxn modelId="{B89F4247-CA94-4444-8B7B-95E940A47D92}" type="presParOf" srcId="{F35564D5-E7DE-4B10-95F0-1A935FB239D2}" destId="{EB272918-D129-446B-9822-E89A703038E2}" srcOrd="8" destOrd="0" presId="urn:microsoft.com/office/officeart/2005/8/layout/equati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A7A4D-DBE0-4016-B9BC-A37D4C8B97E8}">
      <dsp:nvSpPr>
        <dsp:cNvPr id="0" name=""/>
        <dsp:cNvSpPr/>
      </dsp:nvSpPr>
      <dsp:spPr>
        <a:xfrm>
          <a:off x="2182212" y="538351"/>
          <a:ext cx="1134345" cy="1134345"/>
        </a:xfrm>
        <a:prstGeom prst="ellipse">
          <a:avLst/>
        </a:prstGeom>
        <a:solidFill>
          <a:srgbClr val="FFCC99"/>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2348333" y="704472"/>
        <a:ext cx="802103" cy="802103"/>
      </dsp:txXfrm>
    </dsp:sp>
    <dsp:sp modelId="{095D660B-3CCC-41DD-8447-AC9A246958B9}">
      <dsp:nvSpPr>
        <dsp:cNvPr id="0" name=""/>
        <dsp:cNvSpPr/>
      </dsp:nvSpPr>
      <dsp:spPr>
        <a:xfrm>
          <a:off x="3346609" y="847781"/>
          <a:ext cx="657920" cy="657920"/>
        </a:xfrm>
        <a:prstGeom prst="mathPlus">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3433816" y="1099370"/>
        <a:ext cx="483506" cy="154742"/>
      </dsp:txXfrm>
    </dsp:sp>
    <dsp:sp modelId="{711E1C4C-D0A0-4ED2-B1B3-479D102A6289}">
      <dsp:nvSpPr>
        <dsp:cNvPr id="0" name=""/>
        <dsp:cNvSpPr/>
      </dsp:nvSpPr>
      <dsp:spPr>
        <a:xfrm>
          <a:off x="3954677" y="618027"/>
          <a:ext cx="1134345" cy="1134345"/>
        </a:xfrm>
        <a:prstGeom prst="ellipse">
          <a:avLst/>
        </a:prstGeom>
        <a:solidFill>
          <a:schemeClr val="bg1">
            <a:lumMod val="8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4120798" y="784148"/>
        <a:ext cx="802103" cy="802103"/>
      </dsp:txXfrm>
    </dsp:sp>
    <dsp:sp modelId="{7314A908-0E3E-439D-A97A-0F3A1976901A}">
      <dsp:nvSpPr>
        <dsp:cNvPr id="0" name=""/>
        <dsp:cNvSpPr/>
      </dsp:nvSpPr>
      <dsp:spPr>
        <a:xfrm>
          <a:off x="1354168" y="859407"/>
          <a:ext cx="657920" cy="657920"/>
        </a:xfrm>
        <a:prstGeom prst="mathEqual">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1441375" y="994939"/>
        <a:ext cx="483506" cy="386856"/>
      </dsp:txXfrm>
    </dsp:sp>
    <dsp:sp modelId="{EB272918-D129-446B-9822-E89A703038E2}">
      <dsp:nvSpPr>
        <dsp:cNvPr id="0" name=""/>
        <dsp:cNvSpPr/>
      </dsp:nvSpPr>
      <dsp:spPr>
        <a:xfrm>
          <a:off x="155330" y="537058"/>
          <a:ext cx="1134345" cy="1134345"/>
        </a:xfrm>
        <a:prstGeom prst="ellipse">
          <a:avLst/>
        </a:prstGeom>
        <a:solidFill>
          <a:srgbClr val="53B5FF"/>
        </a:solidFill>
        <a:ln w="25400" cap="flat" cmpd="sng" algn="ctr">
          <a:solidFill>
            <a:srgbClr val="8FCCF5"/>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楷体" panose="02010609060101010101" pitchFamily="49" charset="-122"/>
              <a:ea typeface="楷体" panose="02010609060101010101" pitchFamily="49" charset="-122"/>
            </a:rPr>
            <a:t>等价类</a:t>
          </a:r>
          <a:endParaRPr lang="zh-CN" altLang="en-US" sz="2600" b="1" kern="1200" dirty="0">
            <a:latin typeface="楷体" panose="02010609060101010101" pitchFamily="49" charset="-122"/>
            <a:ea typeface="楷体" panose="02010609060101010101" pitchFamily="49" charset="-122"/>
          </a:endParaRPr>
        </a:p>
      </dsp:txBody>
      <dsp:txXfrm>
        <a:off x="321451" y="703179"/>
        <a:ext cx="802103" cy="8021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r>
              <a:rPr lang="zh-CN" altLang="en-US" dirty="0" smtClean="0"/>
              <a:t>可以举例说有效和无效的数据</a:t>
            </a:r>
            <a:endParaRPr lang="zh-CN" altLang="en-US"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在这个过程中，大家要重点掌握什么是合理分类，并且你的测试用例设计的是否合理，是否能覆盖全，这就是划分等价类是否成功的关键。</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经讲过了，由于重要  今天再次重点讲解</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摒弃穷举测试  而是对输入的范围进行  合理分类，在每个分类中选取代表性数据作为测试用例</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这里说的 合理分类就是“等价类”</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之所以“等价”是因为  从划分好的分类中 任意选取一条数据都能代表其他的数据</a:t>
            </a:r>
            <a:r>
              <a:rPr lang="zh-CN" altLang="en-US" b="1" baseline="0" dirty="0" smtClean="0">
                <a:ea typeface="宋体" panose="02010600030101010101" pitchFamily="2" charset="-122"/>
              </a:rPr>
              <a:t>  它们之间选取是等价的</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baseline="0" dirty="0" smtClean="0">
                <a:ea typeface="宋体" panose="02010600030101010101" pitchFamily="2" charset="-122"/>
              </a:rPr>
              <a:t>这样就能大大减少 测试工作量  </a:t>
            </a:r>
            <a:r>
              <a:rPr lang="zh-CN" altLang="en-US" b="1" baseline="0" dirty="0" smtClean="0">
                <a:ea typeface="宋体" panose="02010600030101010101" pitchFamily="2" charset="-122"/>
              </a:rPr>
              <a:t>可以说在任何测试工作中  这种方法都是被普遍采用的 因为不能穷举测试</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baseline="0" dirty="0" smtClean="0">
                <a:ea typeface="宋体" panose="02010600030101010101"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等价类划分法</a:t>
            </a:r>
            <a:r>
              <a:rPr lang="zh-CN" altLang="en-US" dirty="0" smtClean="0">
                <a:ea typeface="宋体" panose="02010600030101010101"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anose="02010600030101010101" pitchFamily="2" charset="-122"/>
              </a:rPr>
              <a:t>等价类是指某个输入域的子集合。在该子集合中，各个输入数据对于</a:t>
            </a:r>
            <a:r>
              <a:rPr lang="zh-CN" altLang="en-US" b="1" dirty="0" smtClean="0">
                <a:solidFill>
                  <a:srgbClr val="FF0000"/>
                </a:solidFill>
                <a:ea typeface="宋体" panose="02010600030101010101" pitchFamily="2" charset="-122"/>
              </a:rPr>
              <a:t>揭露程序中的错误都是等效的</a:t>
            </a:r>
            <a:r>
              <a:rPr lang="zh-CN" altLang="en-US" b="1" dirty="0" smtClean="0">
                <a:ea typeface="宋体" panose="02010600030101010101"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anose="02010600030101010101" pitchFamily="2" charset="-122"/>
              </a:rPr>
              <a:t>——</a:t>
            </a:r>
            <a:r>
              <a:rPr lang="zh-CN" altLang="en-US" dirty="0" smtClean="0">
                <a:ea typeface="宋体" panose="02010600030101010101" pitchFamily="2" charset="-122"/>
              </a:rPr>
              <a:t>测试某等价类的代表值就是等效于对于这一类其它值的测试。</a:t>
            </a:r>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等价类划分很重要</a:t>
            </a:r>
            <a:r>
              <a:rPr lang="zh-CN" altLang="en-US" b="1" baseline="0" dirty="0" smtClean="0">
                <a:ea typeface="宋体" panose="02010600030101010101" pitchFamily="2" charset="-122"/>
              </a:rPr>
              <a:t>  那既然重要  怎样使用呢？一起回忆一下该方法</a:t>
            </a:r>
            <a:endParaRPr lang="en-US" altLang="zh-CN" b="1" dirty="0" smtClean="0"/>
          </a:p>
          <a:p>
            <a:pPr eaLnBrk="1" hangingPunct="1"/>
            <a:endParaRPr lang="en-US" altLang="zh-CN" dirty="0" smtClean="0">
              <a:ea typeface="宋体" panose="02010600030101010101" pitchFamily="2" charset="-122"/>
            </a:endParaRPr>
          </a:p>
          <a:p>
            <a:pPr eaLnBrk="1" hangingPunct="1"/>
            <a:endParaRPr lang="zh-CN" altLang="en-US" dirty="0" smtClean="0">
              <a:ea typeface="宋体" panose="02010600030101010101" pitchFamily="2" charset="-122"/>
            </a:endParaRPr>
          </a:p>
          <a:p>
            <a:pPr eaLnBrk="1" hangingPunct="1"/>
            <a:endParaRPr lang="zh-CN" altLang="en-US" dirty="0" smtClean="0"/>
          </a:p>
          <a:p>
            <a:pPr eaLnBrk="1" hangingPunct="1"/>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在这个过程中，大家要重点掌握什么是合理分类，并且你的测试用例设计的是否合理，是否能覆盖全，这就是划分等价类是否成功的关键。</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经讲过了，由于重要  今天再次重点讲解</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摒弃穷举测试  而是对输入的范围进行  合理分类，在每个分类中选取代表性数据作为测试用例</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这里说的 合理分类就是“等价类”</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之所以“等价”是因为  从划分好的分类中 任意选取一条数据都能代表其他的数据</a:t>
            </a:r>
            <a:r>
              <a:rPr lang="zh-CN" altLang="en-US" b="1" baseline="0" dirty="0" smtClean="0">
                <a:ea typeface="宋体" panose="02010600030101010101" pitchFamily="2" charset="-122"/>
              </a:rPr>
              <a:t>  它们之间选取是等价的</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baseline="0" dirty="0" smtClean="0">
                <a:ea typeface="宋体" panose="02010600030101010101" pitchFamily="2" charset="-122"/>
              </a:rPr>
              <a:t>这样就能大大减少 测试工作量  </a:t>
            </a:r>
            <a:r>
              <a:rPr lang="zh-CN" altLang="en-US" b="1" baseline="0" dirty="0" smtClean="0">
                <a:ea typeface="宋体" panose="02010600030101010101" pitchFamily="2" charset="-122"/>
              </a:rPr>
              <a:t>可以说在任何测试工作中  这种方法都是被普遍采用的 因为不能穷举测试</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baseline="0" dirty="0" smtClean="0">
                <a:ea typeface="宋体" panose="02010600030101010101"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等价类划分法</a:t>
            </a:r>
            <a:r>
              <a:rPr lang="zh-CN" altLang="en-US" dirty="0" smtClean="0">
                <a:ea typeface="宋体" panose="02010600030101010101"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anose="02010600030101010101" pitchFamily="2" charset="-122"/>
              </a:rPr>
              <a:t>等价类是指某个输入域的子集合。在该子集合中，各个输入数据对于</a:t>
            </a:r>
            <a:r>
              <a:rPr lang="zh-CN" altLang="en-US" b="1" dirty="0" smtClean="0">
                <a:solidFill>
                  <a:srgbClr val="FF0000"/>
                </a:solidFill>
                <a:ea typeface="宋体" panose="02010600030101010101" pitchFamily="2" charset="-122"/>
              </a:rPr>
              <a:t>揭露程序中的错误都是等效的</a:t>
            </a:r>
            <a:r>
              <a:rPr lang="zh-CN" altLang="en-US" b="1" dirty="0" smtClean="0">
                <a:ea typeface="宋体" panose="02010600030101010101"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anose="02010600030101010101" pitchFamily="2" charset="-122"/>
              </a:rPr>
              <a:t>——</a:t>
            </a:r>
            <a:r>
              <a:rPr lang="zh-CN" altLang="en-US" dirty="0" smtClean="0">
                <a:ea typeface="宋体" panose="02010600030101010101" pitchFamily="2" charset="-122"/>
              </a:rPr>
              <a:t>测试某等价类的代表值就是等效于对于这一类其它值的测试。</a:t>
            </a:r>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等价类划分很重要</a:t>
            </a:r>
            <a:r>
              <a:rPr lang="zh-CN" altLang="en-US" b="1" baseline="0" dirty="0" smtClean="0">
                <a:ea typeface="宋体" panose="02010600030101010101" pitchFamily="2" charset="-122"/>
              </a:rPr>
              <a:t>  那既然重要  怎样使用呢？一起回忆一下该方法</a:t>
            </a:r>
            <a:endParaRPr lang="en-US" altLang="zh-CN" b="1" dirty="0" smtClean="0"/>
          </a:p>
          <a:p>
            <a:pPr eaLnBrk="1" hangingPunct="1"/>
            <a:endParaRPr lang="en-US" altLang="zh-CN" dirty="0" smtClean="0">
              <a:ea typeface="宋体" panose="02010600030101010101" pitchFamily="2" charset="-122"/>
            </a:endParaRPr>
          </a:p>
          <a:p>
            <a:pPr eaLnBrk="1" hangingPunct="1"/>
            <a:endParaRPr lang="zh-CN" altLang="en-US" dirty="0" smtClean="0">
              <a:ea typeface="宋体" panose="02010600030101010101" pitchFamily="2" charset="-122"/>
            </a:endParaRPr>
          </a:p>
          <a:p>
            <a:pPr eaLnBrk="1" hangingPunct="1"/>
            <a:endParaRPr lang="zh-CN" altLang="en-US" dirty="0" smtClean="0"/>
          </a:p>
          <a:p>
            <a:pPr eaLnBrk="1" hangingPunct="1"/>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C796B470-E6A1-4C94-96D3-1CADAF88D997}" type="slidenum">
              <a:rPr lang="zh-CN" altLang="en-US" smtClean="0"/>
            </a:fld>
            <a:endParaRPr lang="en-US" altLang="zh-CN" smtClean="0"/>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r>
              <a:rPr lang="zh-CN" altLang="en-US" dirty="0" smtClean="0"/>
              <a:t>划分等价类划首先应该知道等价类包含什么？包含有效等价类和无效等价类两部分，那有同学可能会问了，什么是有效等价类，什么是无效等价类呢？</a:t>
            </a:r>
            <a:endParaRPr lang="en-US" altLang="zh-CN" dirty="0" smtClean="0"/>
          </a:p>
          <a:p>
            <a:pPr eaLnBrk="1" hangingPunct="1"/>
            <a:r>
              <a:rPr lang="zh-CN" altLang="en-US" dirty="0" smtClean="0"/>
              <a:t>符合需求说明，合理地输入数据集合，就称为有效等价类；</a:t>
            </a:r>
            <a:endParaRPr lang="en-US" altLang="zh-CN" dirty="0" smtClean="0"/>
          </a:p>
          <a:p>
            <a:pPr eaLnBrk="1" hangingPunct="1"/>
            <a:r>
              <a:rPr lang="zh-CN" altLang="en-US" dirty="0" smtClean="0"/>
              <a:t>那同理不符合需求说明，无意义地输入数据的集合，就称为无效等价类。</a:t>
            </a:r>
            <a:endParaRPr lang="en-US" altLang="zh-CN" dirty="0" smtClean="0"/>
          </a:p>
          <a:p>
            <a:pPr eaLnBrk="1" hangingPunct="1"/>
            <a:r>
              <a:rPr lang="zh-CN" altLang="en-US" dirty="0" smtClean="0"/>
              <a:t>我们举个例子：计算两个</a:t>
            </a:r>
            <a:r>
              <a:rPr lang="en-US" altLang="zh-CN" dirty="0" smtClean="0"/>
              <a:t>0-99</a:t>
            </a:r>
            <a:r>
              <a:rPr lang="zh-CN" altLang="en-US" dirty="0" smtClean="0"/>
              <a:t>之间的整数和，无效等价类包含</a:t>
            </a:r>
            <a:r>
              <a:rPr lang="en-US" altLang="zh-CN" dirty="0" smtClean="0"/>
              <a:t>&lt;1,&gt;99</a:t>
            </a:r>
            <a:r>
              <a:rPr lang="zh-CN" altLang="en-US" dirty="0" smtClean="0"/>
              <a:t>这部分就是无效等价类，那么什么是有效等价类呢？</a:t>
            </a:r>
            <a:r>
              <a:rPr lang="en-US" altLang="zh-CN" dirty="0" smtClean="0"/>
              <a:t>1-99</a:t>
            </a:r>
            <a:r>
              <a:rPr lang="zh-CN" altLang="en-US" dirty="0" smtClean="0"/>
              <a:t>间的整数都是有效等价类。</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虽然我们知道了，这些有效等价类和无效等价类，但是这样设计用例 是不全面的，为什么这么说？</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划分等价类</a:t>
            </a:r>
            <a:r>
              <a:rPr lang="zh-CN" altLang="en-US" baseline="0" dirty="0" smtClean="0"/>
              <a:t>  首先要知道等价类包含什么  。。。</a:t>
            </a:r>
            <a:endParaRPr lang="en-US" altLang="zh-CN" baseline="0" dirty="0" smtClean="0"/>
          </a:p>
          <a:p>
            <a:pPr eaLnBrk="1" hangingPunct="1"/>
            <a:endParaRPr lang="en-US" altLang="zh-CN" baseline="0" dirty="0" smtClean="0"/>
          </a:p>
          <a:p>
            <a:pPr eaLnBrk="1" hangingPunct="1"/>
            <a:r>
              <a:rPr lang="zh-CN" altLang="en-US" baseline="0" dirty="0" smtClean="0"/>
              <a:t>那咱们是不是就知道了  划分时要从有效和无效这两个方面来思考  那咱们对刚才加法功能点进行下划分吧。。。</a:t>
            </a:r>
            <a:endParaRPr lang="en-US" altLang="zh-CN" baseline="0" dirty="0" smtClean="0"/>
          </a:p>
          <a:p>
            <a:pPr eaLnBrk="1" hangingPunct="1"/>
            <a:endParaRPr lang="en-US" altLang="zh-CN" baseline="0" dirty="0" smtClean="0"/>
          </a:p>
          <a:p>
            <a:pPr eaLnBrk="1" hangingPunct="1"/>
            <a:r>
              <a:rPr lang="zh-CN" altLang="en-US" baseline="0" dirty="0" smtClean="0"/>
              <a:t>针对划分出来的等价类  现在是不是要找代表数据了  也就是提取测试用例</a:t>
            </a:r>
            <a:endParaRPr lang="en-US" altLang="zh-CN" baseline="0" dirty="0" smtClean="0"/>
          </a:p>
          <a:p>
            <a:pPr eaLnBrk="1" hangingPunct="1"/>
            <a:endParaRPr lang="zh-CN"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刚才是根据数据范围划分的有效等价类和无效等价类，那么大家根据加数去区分，是不是可以分为数值和非数值。</a:t>
            </a:r>
            <a:endParaRPr lang="en-US" altLang="zh-CN" baseline="0" dirty="0" smtClean="0"/>
          </a:p>
          <a:p>
            <a:r>
              <a:rPr lang="zh-CN" altLang="en-US" baseline="0" dirty="0" smtClean="0"/>
              <a:t>那么数值又分为什么？整数和小数；</a:t>
            </a:r>
            <a:endParaRPr lang="en-US" altLang="zh-CN" baseline="0" dirty="0" smtClean="0"/>
          </a:p>
          <a:p>
            <a:r>
              <a:rPr lang="zh-CN" altLang="en-US" baseline="0" dirty="0" smtClean="0"/>
              <a:t>非数值分为字母，特殊字符，空格，空白等。</a:t>
            </a:r>
            <a:endParaRPr lang="en-US" altLang="zh-CN" baseline="0" dirty="0" smtClean="0"/>
          </a:p>
          <a:p>
            <a:r>
              <a:rPr lang="zh-CN" altLang="en-US" baseline="0" dirty="0" smtClean="0"/>
              <a:t>那么我们再看看这条需求里面有没有一个可以提取的地方？比如 两个，两个怎么划分？两个加数，一个加数或者三个加数，对不对？</a:t>
            </a:r>
            <a:endParaRPr lang="en-US" altLang="zh-CN" baseline="0" dirty="0" smtClean="0"/>
          </a:p>
          <a:p>
            <a:r>
              <a:rPr lang="zh-CN" altLang="en-US" baseline="0" dirty="0" smtClean="0"/>
              <a:t>我们根据数字范围划分，根据加数的对象划分，根据几个数相加划分，都已经划分好了，那么我们接下来做的工作就是，提取每个等价类里面的数据，组合成用例，如何抽取，给大家</a:t>
            </a:r>
            <a:r>
              <a:rPr lang="en-US" altLang="zh-CN" baseline="0" dirty="0" smtClean="0"/>
              <a:t>2</a:t>
            </a:r>
            <a:r>
              <a:rPr lang="zh-CN" altLang="en-US" baseline="0" dirty="0" smtClean="0"/>
              <a:t>分钟时间先自己在自己的稿纸上，抽取一遍，之后，我们一起来看，看看大家有没有做正确。</a:t>
            </a:r>
            <a:endParaRPr lang="en-US" altLang="zh-CN" baseline="0" dirty="0" smtClean="0"/>
          </a:p>
          <a:p>
            <a:endParaRPr lang="en-US" altLang="zh-CN" baseline="0" dirty="0" smtClean="0"/>
          </a:p>
          <a:p>
            <a:r>
              <a:rPr lang="zh-CN" altLang="en-US" baseline="0" dirty="0" smtClean="0"/>
              <a:t>细心的同学可能会看到我们在这个图上有一个编号，这个编号做什么？就是设计用例的编号，一一对应着写。</a:t>
            </a:r>
            <a:endParaRPr lang="en-US" altLang="zh-CN" baseline="0" dirty="0" smtClean="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如上，是我们借助一个小例子讲过的等价类划分法的概念，那接下来我们来总结一下，使用等价类划分法的步骤。</a:t>
            </a:r>
            <a:endParaRPr lang="en-US" altLang="zh-CN" dirty="0" smtClean="0"/>
          </a:p>
          <a:p>
            <a:r>
              <a:rPr lang="zh-CN" altLang="en-US" dirty="0" smtClean="0"/>
              <a:t>第一步：依据常用方法划分等价类，什么是常用方法？分析需求，包括显性需求，也包括暗含的需求；</a:t>
            </a:r>
            <a:endParaRPr lang="en-US" altLang="zh-CN" dirty="0" smtClean="0"/>
          </a:p>
          <a:p>
            <a:r>
              <a:rPr lang="zh-CN" altLang="en-US" dirty="0" smtClean="0"/>
              <a:t>第二步：为等价类表中的每个等价类分别规定一个唯一的编号；</a:t>
            </a:r>
            <a:endParaRPr lang="en-US" altLang="zh-CN" dirty="0" smtClean="0"/>
          </a:p>
          <a:p>
            <a:r>
              <a:rPr lang="zh-CN" altLang="en-US" dirty="0" smtClean="0"/>
              <a:t>第三步：设计一个新用例，使他能够尽量多覆盖尚未覆盖的有效等价类；刚才我们这个例子中，有效等价类，</a:t>
            </a:r>
            <a:r>
              <a:rPr lang="en-US" altLang="zh-CN" dirty="0" smtClean="0"/>
              <a:t>0-99</a:t>
            </a:r>
            <a:r>
              <a:rPr lang="zh-CN" altLang="en-US" dirty="0" smtClean="0"/>
              <a:t>的数字，我选一个</a:t>
            </a:r>
            <a:r>
              <a:rPr lang="en-US" altLang="zh-CN" dirty="0" smtClean="0"/>
              <a:t>30+40</a:t>
            </a:r>
            <a:r>
              <a:rPr lang="zh-CN" altLang="en-US" dirty="0" smtClean="0"/>
              <a:t>就能够代表这个有效等价类了；不需要再选取</a:t>
            </a:r>
            <a:r>
              <a:rPr lang="en-US" altLang="zh-CN" dirty="0" smtClean="0"/>
              <a:t>40+50</a:t>
            </a:r>
            <a:r>
              <a:rPr lang="zh-CN" altLang="en-US" dirty="0" smtClean="0"/>
              <a:t>或者其他什么；</a:t>
            </a:r>
            <a:endParaRPr lang="en-US" altLang="zh-CN" dirty="0" smtClean="0"/>
          </a:p>
          <a:p>
            <a:r>
              <a:rPr lang="zh-CN" altLang="en-US" dirty="0" smtClean="0"/>
              <a:t>但反过来说，设计无效等价类，使他仅覆盖一个尚未覆盖的无效等价类，大家想，</a:t>
            </a:r>
            <a:r>
              <a:rPr lang="en-US" altLang="zh-CN" dirty="0" smtClean="0"/>
              <a:t>&lt;1</a:t>
            </a:r>
            <a:r>
              <a:rPr lang="zh-CN" altLang="en-US" dirty="0" smtClean="0"/>
              <a:t>的范围取一个，能不能代替</a:t>
            </a:r>
            <a:r>
              <a:rPr lang="en-US" altLang="zh-CN" dirty="0" smtClean="0"/>
              <a:t>&gt;99</a:t>
            </a:r>
            <a:r>
              <a:rPr lang="zh-CN" altLang="en-US" dirty="0" smtClean="0"/>
              <a:t>的取了一个，所以这就是使他仅覆盖一个尚未覆盖的无效等价类，之后重复该步骤，直到所有无效等价类均被覆盖。</a:t>
            </a:r>
            <a:endParaRPr lang="en-US" altLang="zh-CN" dirty="0" smtClean="0"/>
          </a:p>
          <a:p>
            <a:r>
              <a:rPr lang="zh-CN" altLang="en-US" dirty="0" smtClean="0"/>
              <a:t>我说过学习软件测试，不仅仅学的是技能，也同样学的是方法，比如，当你毕业时，</a:t>
            </a:r>
            <a:r>
              <a:rPr lang="en-US" altLang="zh-CN" dirty="0" smtClean="0"/>
              <a:t>Google</a:t>
            </a:r>
            <a:r>
              <a:rPr lang="zh-CN" altLang="en-US" dirty="0" smtClean="0"/>
              <a:t>和微软都录用你，那我去哪一家呢？你就可以运用我们学习等价类划分法进行分析，我将我选择职业的因素进行划分，比如我从这么几个方面进行选择，薪资，发展空间，职位，项目性质，等等，你可以列出每一个方面里面对自己 的利与弊，然后将这些方面综合考虑。对不对？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689203" y="903741"/>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156754"/>
            <a:ext cx="6226175" cy="65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31236" y="-1905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68396" y="1"/>
            <a:ext cx="6096000" cy="5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659812" y="890678"/>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643938" y="184331"/>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650831" y="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640218" y="916805"/>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643938" y="143691"/>
            <a:ext cx="6226175"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fld>
            <a:endParaRPr lang="en-US" altLang="zh-CN"/>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2.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3F84FD-A9EF-411A-AD41-005FD50D6B7A}"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20776" y="505708"/>
            <a:ext cx="5541653" cy="748091"/>
          </a:xfrm>
        </p:spPr>
        <p:txBody>
          <a:bodyPr>
            <a:normAutofit/>
          </a:bodyPr>
          <a:lstStyle/>
          <a:p>
            <a:r>
              <a:rPr lang="zh-CN" altLang="en-US" b="1" dirty="0">
                <a:latin typeface="黑体" panose="02010609060101010101" pitchFamily="49" charset="-122"/>
                <a:ea typeface="黑体" panose="02010609060101010101" pitchFamily="49" charset="-122"/>
              </a:rPr>
              <a:t>等价类划分法步骤总结</a:t>
            </a:r>
            <a:endParaRPr lang="zh-CN" altLang="en-US" b="1" dirty="0">
              <a:latin typeface="黑体" panose="02010609060101010101" pitchFamily="49" charset="-122"/>
              <a:ea typeface="黑体" panose="02010609060101010101" pitchFamily="49" charset="-122"/>
            </a:endParaRPr>
          </a:p>
        </p:txBody>
      </p:sp>
      <p:sp>
        <p:nvSpPr>
          <p:cNvPr id="6" name="AutoShape 4"/>
          <p:cNvSpPr>
            <a:spLocks noChangeArrowheads="1"/>
          </p:cNvSpPr>
          <p:nvPr/>
        </p:nvSpPr>
        <p:spPr bwMode="auto">
          <a:xfrm>
            <a:off x="238125" y="4389120"/>
            <a:ext cx="8989695" cy="848995"/>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pPr>
              <a:lnSpc>
                <a:spcPct val="150000"/>
              </a:lnSpc>
            </a:pPr>
            <a:r>
              <a:rPr lang="zh-CN" altLang="en-US" sz="2800" b="1" dirty="0">
                <a:latin typeface="楷体" panose="02010609060101010101" pitchFamily="49" charset="-122"/>
                <a:ea typeface="楷体" panose="02010609060101010101" pitchFamily="49" charset="-122"/>
              </a:rPr>
              <a:t>为等价类表中的每一个等价类分别规定一个</a:t>
            </a:r>
            <a:r>
              <a:rPr lang="zh-CN" altLang="en-US" sz="2800" b="1" dirty="0">
                <a:solidFill>
                  <a:srgbClr val="FF0000"/>
                </a:solidFill>
                <a:latin typeface="楷体" panose="02010609060101010101" pitchFamily="49" charset="-122"/>
                <a:ea typeface="楷体" panose="02010609060101010101" pitchFamily="49" charset="-122"/>
              </a:rPr>
              <a:t>唯一</a:t>
            </a:r>
            <a:r>
              <a:rPr lang="zh-CN" altLang="en-US" sz="2800" b="1" dirty="0">
                <a:latin typeface="楷体" panose="02010609060101010101" pitchFamily="49" charset="-122"/>
                <a:ea typeface="楷体" panose="02010609060101010101" pitchFamily="49" charset="-122"/>
              </a:rPr>
              <a:t>的编号</a:t>
            </a:r>
            <a:endParaRPr lang="en-US" altLang="ja-JP" sz="2800" b="1" dirty="0">
              <a:latin typeface="楷体" panose="02010609060101010101" pitchFamily="49" charset="-122"/>
              <a:ea typeface="楷体" panose="02010609060101010101" pitchFamily="49" charset="-122"/>
            </a:endParaRPr>
          </a:p>
        </p:txBody>
      </p:sp>
      <p:sp>
        <p:nvSpPr>
          <p:cNvPr id="7" name="AutoShape 5"/>
          <p:cNvSpPr>
            <a:spLocks noChangeArrowheads="1"/>
          </p:cNvSpPr>
          <p:nvPr/>
        </p:nvSpPr>
        <p:spPr bwMode="auto">
          <a:xfrm>
            <a:off x="500380" y="2786380"/>
            <a:ext cx="8674100" cy="1320800"/>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800" b="1" dirty="0">
                <a:latin typeface="楷体" panose="02010609060101010101" pitchFamily="49" charset="-122"/>
                <a:ea typeface="楷体" panose="02010609060101010101" pitchFamily="49" charset="-122"/>
              </a:rPr>
              <a:t>设计</a:t>
            </a:r>
            <a:r>
              <a:rPr lang="zh-CN" altLang="en-US" sz="2800" b="1" dirty="0">
                <a:solidFill>
                  <a:srgbClr val="FF0000"/>
                </a:solidFill>
                <a:latin typeface="楷体" panose="02010609060101010101" pitchFamily="49" charset="-122"/>
                <a:ea typeface="楷体" panose="02010609060101010101" pitchFamily="49" charset="-122"/>
              </a:rPr>
              <a:t>一个</a:t>
            </a:r>
            <a:r>
              <a:rPr lang="zh-CN" altLang="en-US" sz="2800" b="1" dirty="0">
                <a:latin typeface="楷体" panose="02010609060101010101" pitchFamily="49" charset="-122"/>
                <a:ea typeface="楷体" panose="02010609060101010101" pitchFamily="49" charset="-122"/>
              </a:rPr>
              <a:t>新用例，使它能够</a:t>
            </a:r>
            <a:r>
              <a:rPr lang="zh-CN" altLang="en-US" sz="2800" b="1" dirty="0">
                <a:solidFill>
                  <a:srgbClr val="FF0000"/>
                </a:solidFill>
                <a:latin typeface="楷体" panose="02010609060101010101" pitchFamily="49" charset="-122"/>
                <a:ea typeface="楷体" panose="02010609060101010101" pitchFamily="49" charset="-122"/>
              </a:rPr>
              <a:t>尽量多覆盖</a:t>
            </a:r>
            <a:r>
              <a:rPr lang="zh-CN" altLang="en-US" sz="2800" b="1" dirty="0">
                <a:latin typeface="楷体" panose="02010609060101010101" pitchFamily="49" charset="-122"/>
                <a:ea typeface="楷体" panose="02010609060101010101" pitchFamily="49" charset="-122"/>
              </a:rPr>
              <a:t>尚未覆盖的有效等价类。</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重复该步骤，直到所有</a:t>
            </a:r>
            <a:r>
              <a:rPr lang="zh-CN" altLang="en-US" sz="2800" b="1" dirty="0">
                <a:solidFill>
                  <a:srgbClr val="FF0000"/>
                </a:solidFill>
                <a:latin typeface="楷体" panose="02010609060101010101" pitchFamily="49" charset="-122"/>
                <a:ea typeface="楷体" panose="02010609060101010101" pitchFamily="49" charset="-122"/>
              </a:rPr>
              <a:t>有效等价类</a:t>
            </a:r>
            <a:r>
              <a:rPr lang="zh-CN" altLang="en-US" sz="2800" b="1" dirty="0">
                <a:latin typeface="楷体" panose="02010609060101010101" pitchFamily="49" charset="-122"/>
                <a:ea typeface="楷体" panose="02010609060101010101" pitchFamily="49" charset="-122"/>
              </a:rPr>
              <a:t>均被用例所覆盖</a:t>
            </a:r>
            <a:endParaRPr lang="en-US" altLang="ja-JP" sz="2800" b="1" dirty="0">
              <a:latin typeface="楷体" panose="02010609060101010101" pitchFamily="49" charset="-122"/>
              <a:ea typeface="楷体" panose="02010609060101010101" pitchFamily="49" charset="-122"/>
            </a:endParaRPr>
          </a:p>
        </p:txBody>
      </p:sp>
      <p:sp>
        <p:nvSpPr>
          <p:cNvPr id="8" name="AutoShape 6"/>
          <p:cNvSpPr>
            <a:spLocks noChangeArrowheads="1"/>
          </p:cNvSpPr>
          <p:nvPr/>
        </p:nvSpPr>
        <p:spPr bwMode="auto">
          <a:xfrm>
            <a:off x="571500" y="1266825"/>
            <a:ext cx="8775065" cy="1350645"/>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ln>
          <a:effectLst/>
        </p:spPr>
        <p:txBody>
          <a:bodyPr>
            <a:flatTx/>
          </a:bodyPr>
          <a:lstStyle/>
          <a:p>
            <a:r>
              <a:rPr lang="zh-CN" altLang="en-US" sz="2800" b="1" dirty="0">
                <a:latin typeface="楷体" panose="02010609060101010101" pitchFamily="49" charset="-122"/>
                <a:ea typeface="楷体" panose="02010609060101010101" pitchFamily="49" charset="-122"/>
              </a:rPr>
              <a:t>设计</a:t>
            </a:r>
            <a:r>
              <a:rPr lang="zh-CN" altLang="en-US" sz="2800" b="1" dirty="0">
                <a:solidFill>
                  <a:srgbClr val="FF0000"/>
                </a:solidFill>
                <a:latin typeface="楷体" panose="02010609060101010101" pitchFamily="49" charset="-122"/>
                <a:ea typeface="楷体" panose="02010609060101010101" pitchFamily="49" charset="-122"/>
              </a:rPr>
              <a:t>一个</a:t>
            </a:r>
            <a:r>
              <a:rPr lang="zh-CN" altLang="en-US" sz="2800" b="1" dirty="0">
                <a:latin typeface="楷体" panose="02010609060101010101" pitchFamily="49" charset="-122"/>
                <a:ea typeface="楷体" panose="02010609060101010101" pitchFamily="49" charset="-122"/>
              </a:rPr>
              <a:t>新用例，使它</a:t>
            </a:r>
            <a:r>
              <a:rPr lang="zh-CN" altLang="en-US" sz="2800" b="1" dirty="0">
                <a:solidFill>
                  <a:srgbClr val="FF0000"/>
                </a:solidFill>
                <a:latin typeface="楷体" panose="02010609060101010101" pitchFamily="49" charset="-122"/>
                <a:ea typeface="楷体" panose="02010609060101010101" pitchFamily="49" charset="-122"/>
              </a:rPr>
              <a:t>仅覆盖</a:t>
            </a:r>
            <a:r>
              <a:rPr lang="zh-CN" altLang="en-US" sz="2800" b="1" dirty="0">
                <a:latin typeface="楷体" panose="02010609060101010101" pitchFamily="49" charset="-122"/>
                <a:ea typeface="楷体" panose="02010609060101010101" pitchFamily="49" charset="-122"/>
              </a:rPr>
              <a:t>一个尚未覆盖的无效等价类。</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重复该步骤，直到所有的</a:t>
            </a:r>
            <a:r>
              <a:rPr lang="zh-CN" altLang="en-US" sz="2800" b="1" dirty="0">
                <a:solidFill>
                  <a:srgbClr val="FF0000"/>
                </a:solidFill>
                <a:latin typeface="楷体" panose="02010609060101010101" pitchFamily="49" charset="-122"/>
                <a:ea typeface="楷体" panose="02010609060101010101" pitchFamily="49" charset="-122"/>
              </a:rPr>
              <a:t>无效等价类</a:t>
            </a:r>
            <a:r>
              <a:rPr lang="zh-CN" altLang="en-US" sz="2800" b="1" dirty="0">
                <a:latin typeface="楷体" panose="02010609060101010101" pitchFamily="49" charset="-122"/>
                <a:ea typeface="楷体" panose="02010609060101010101" pitchFamily="49" charset="-122"/>
              </a:rPr>
              <a:t>均被用例所覆盖</a:t>
            </a:r>
            <a:endParaRPr lang="en-US" altLang="ja-JP" sz="2800" b="1" dirty="0">
              <a:latin typeface="楷体" panose="02010609060101010101" pitchFamily="49" charset="-122"/>
              <a:ea typeface="楷体" panose="02010609060101010101" pitchFamily="49" charset="-122"/>
            </a:endParaRPr>
          </a:p>
        </p:txBody>
      </p:sp>
      <p:sp>
        <p:nvSpPr>
          <p:cNvPr id="9" name="AutoShape 7"/>
          <p:cNvSpPr>
            <a:spLocks noChangeArrowheads="1"/>
          </p:cNvSpPr>
          <p:nvPr/>
        </p:nvSpPr>
        <p:spPr bwMode="auto">
          <a:xfrm>
            <a:off x="53975" y="3552190"/>
            <a:ext cx="594995" cy="86741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0" name="AutoShape 8"/>
          <p:cNvSpPr>
            <a:spLocks noChangeArrowheads="1"/>
          </p:cNvSpPr>
          <p:nvPr/>
        </p:nvSpPr>
        <p:spPr bwMode="auto">
          <a:xfrm>
            <a:off x="100598" y="2168978"/>
            <a:ext cx="550005" cy="716447"/>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1" name="圆角矩形 10"/>
          <p:cNvSpPr/>
          <p:nvPr/>
        </p:nvSpPr>
        <p:spPr bwMode="auto">
          <a:xfrm>
            <a:off x="2517003" y="5759679"/>
            <a:ext cx="4317412" cy="755835"/>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eaLnBrk="0" fontAlgn="base" hangingPunct="0">
              <a:spcBef>
                <a:spcPct val="0"/>
              </a:spcBef>
              <a:spcAft>
                <a:spcPct val="0"/>
              </a:spcAft>
            </a:pPr>
            <a:r>
              <a:rPr lang="zh-CN" altLang="en-US" sz="2800" b="1" dirty="0">
                <a:solidFill>
                  <a:schemeClr val="tx1">
                    <a:lumMod val="10000"/>
                  </a:schemeClr>
                </a:solidFill>
                <a:latin typeface="楷体" panose="02010609060101010101" pitchFamily="49" charset="-122"/>
                <a:ea typeface="楷体" panose="02010609060101010101" pitchFamily="49" charset="-122"/>
              </a:rPr>
              <a:t>依据常用方法划分等价类</a:t>
            </a:r>
            <a:endParaRPr lang="zh-CN" altLang="en-US" sz="2800" b="1" dirty="0">
              <a:solidFill>
                <a:schemeClr val="tx1">
                  <a:lumMod val="10000"/>
                </a:schemeClr>
              </a:solidFill>
              <a:latin typeface="楷体" panose="02010609060101010101" pitchFamily="49" charset="-122"/>
              <a:ea typeface="楷体" panose="02010609060101010101" pitchFamily="49" charset="-122"/>
            </a:endParaRPr>
          </a:p>
        </p:txBody>
      </p:sp>
      <p:sp>
        <p:nvSpPr>
          <p:cNvPr id="12" name="上箭头 11"/>
          <p:cNvSpPr/>
          <p:nvPr/>
        </p:nvSpPr>
        <p:spPr bwMode="auto">
          <a:xfrm>
            <a:off x="4439449" y="5245841"/>
            <a:ext cx="288758" cy="513836"/>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20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914400" y="1752600"/>
            <a:ext cx="6922135" cy="4862195"/>
          </a:xfrm>
          <a:prstGeom prst="rect">
            <a:avLst/>
          </a:prstGeom>
        </p:spPr>
      </p:pic>
      <p:sp>
        <p:nvSpPr>
          <p:cNvPr id="5" name="Rectangle 2"/>
          <p:cNvSpPr>
            <a:spLocks noGrp="1" noChangeArrowheads="1"/>
          </p:cNvSpPr>
          <p:nvPr>
            <p:ph type="title" idx="4294967295"/>
          </p:nvPr>
        </p:nvSpPr>
        <p:spPr>
          <a:xfrm>
            <a:off x="561387" y="764705"/>
            <a:ext cx="8001000" cy="792088"/>
          </a:xfrm>
          <a:prstGeom prst="rect">
            <a:avLst/>
          </a:prstGeom>
        </p:spPr>
        <p:txBody>
          <a:bodyPr/>
          <a:p>
            <a:r>
              <a:rPr lang="en-US" altLang="zh-CN" b="1" dirty="0">
                <a:latin typeface="黑体" panose="02010609060101010101" pitchFamily="49" charset="-122"/>
                <a:ea typeface="黑体" panose="02010609060101010101" pitchFamily="49" charset="-122"/>
              </a:rPr>
              <a:t>3.2 </a:t>
            </a:r>
            <a:r>
              <a:rPr lang="zh-CN" altLang="en-US" b="1" dirty="0" smtClean="0">
                <a:latin typeface="黑体" panose="02010609060101010101" pitchFamily="49" charset="-122"/>
                <a:ea typeface="黑体" panose="02010609060101010101" pitchFamily="49" charset="-122"/>
              </a:rPr>
              <a:t>等价类测试</a:t>
            </a:r>
            <a:endParaRPr lang="zh-CN" altLang="en-US" b="1" dirty="0">
              <a:latin typeface="黑体" panose="02010609060101010101" pitchFamily="49" charset="-122"/>
              <a:ea typeface="黑体" panose="02010609060101010101" pitchFamily="49" charset="-122"/>
            </a:endParaRPr>
          </a:p>
        </p:txBody>
      </p:sp>
      <p:sp>
        <p:nvSpPr>
          <p:cNvPr id="2" name="矩形 1"/>
          <p:cNvSpPr/>
          <p:nvPr/>
        </p:nvSpPr>
        <p:spPr>
          <a:xfrm>
            <a:off x="1364615" y="530098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2924" y="1739225"/>
            <a:ext cx="7666037" cy="4641850"/>
          </a:xfrm>
        </p:spPr>
        <p:txBody>
          <a:bodyPr>
            <a:normAutofit/>
          </a:bodyPr>
          <a:lstStyle/>
          <a:p>
            <a:pPr eaLnBrk="1" hangingPunct="1"/>
            <a:r>
              <a:rPr lang="en-US" altLang="zh-CN" sz="3400" b="1" dirty="0">
                <a:latin typeface="+mn-lt"/>
              </a:rPr>
              <a:t>Windows</a:t>
            </a:r>
            <a:r>
              <a:rPr lang="zh-CN" altLang="en-US" sz="3400" b="1" dirty="0">
                <a:latin typeface="+mn-lt"/>
              </a:rPr>
              <a:t>命名规范</a:t>
            </a:r>
            <a:endParaRPr lang="en-US" altLang="zh-CN" sz="3400" b="1" dirty="0">
              <a:latin typeface="+mn-lt"/>
            </a:endParaRPr>
          </a:p>
          <a:p>
            <a:pPr lvl="1" eaLnBrk="1" hangingPunct="1"/>
            <a:r>
              <a:rPr lang="zh-CN" altLang="en-US" b="1" dirty="0">
                <a:latin typeface="+mn-lt"/>
              </a:rPr>
              <a:t>文件名可以包含除、</a:t>
            </a:r>
            <a:r>
              <a:rPr lang="en-US" altLang="zh-CN" b="1" dirty="0">
                <a:latin typeface="+mn-lt"/>
              </a:rPr>
              <a:t>/:*?”&lt; &gt;</a:t>
            </a:r>
            <a:r>
              <a:rPr lang="zh-CN" altLang="en-US" b="1" dirty="0">
                <a:latin typeface="+mn-lt"/>
              </a:rPr>
              <a:t>和</a:t>
            </a:r>
            <a:r>
              <a:rPr lang="en-US" altLang="zh-CN" b="1" dirty="0">
                <a:latin typeface="+mn-lt"/>
              </a:rPr>
              <a:t>|</a:t>
            </a:r>
            <a:r>
              <a:rPr lang="zh-CN" altLang="en-US" b="1" dirty="0">
                <a:latin typeface="+mn-lt"/>
              </a:rPr>
              <a:t>之外的任意字符</a:t>
            </a:r>
            <a:endParaRPr lang="en-US" altLang="zh-CN" b="1" dirty="0">
              <a:latin typeface="+mn-lt"/>
            </a:endParaRPr>
          </a:p>
          <a:p>
            <a:pPr lvl="1" eaLnBrk="1" hangingPunct="1"/>
            <a:r>
              <a:rPr lang="zh-CN" altLang="en-US" b="1" dirty="0">
                <a:latin typeface="+mn-lt"/>
              </a:rPr>
              <a:t>长度是</a:t>
            </a:r>
            <a:r>
              <a:rPr lang="en-US" altLang="zh-CN" b="1" dirty="0">
                <a:latin typeface="+mn-lt"/>
              </a:rPr>
              <a:t>1-255</a:t>
            </a:r>
            <a:r>
              <a:rPr lang="zh-CN" altLang="en-US" b="1" dirty="0">
                <a:latin typeface="+mn-lt"/>
              </a:rPr>
              <a:t>个字符</a:t>
            </a:r>
            <a:endParaRPr lang="en-US" altLang="zh-CN" b="1" dirty="0">
              <a:latin typeface="+mn-lt"/>
            </a:endParaRPr>
          </a:p>
          <a:p>
            <a:pPr eaLnBrk="1" hangingPunct="1"/>
            <a:r>
              <a:rPr lang="zh-CN" altLang="en-US" sz="3400" b="1" dirty="0">
                <a:latin typeface="+mn-lt"/>
              </a:rPr>
              <a:t>创建测试用例</a:t>
            </a:r>
            <a:endParaRPr lang="en-US" altLang="zh-CN" sz="3400" b="1" dirty="0">
              <a:latin typeface="+mn-lt"/>
            </a:endParaRPr>
          </a:p>
          <a:p>
            <a:pPr lvl="1" eaLnBrk="1" hangingPunct="1"/>
            <a:r>
              <a:rPr lang="zh-CN" altLang="en-US" b="1" dirty="0">
                <a:latin typeface="+mn-lt"/>
              </a:rPr>
              <a:t>合法字符</a:t>
            </a:r>
            <a:endParaRPr lang="en-US" altLang="zh-CN" b="1" dirty="0">
              <a:latin typeface="+mn-lt"/>
            </a:endParaRPr>
          </a:p>
          <a:p>
            <a:pPr lvl="1" eaLnBrk="1" hangingPunct="1"/>
            <a:r>
              <a:rPr lang="zh-CN" altLang="en-US" b="1" dirty="0">
                <a:latin typeface="+mn-lt"/>
              </a:rPr>
              <a:t>非法字符</a:t>
            </a:r>
            <a:endParaRPr lang="en-US" altLang="zh-CN" b="1" dirty="0">
              <a:latin typeface="+mn-lt"/>
            </a:endParaRPr>
          </a:p>
          <a:p>
            <a:pPr lvl="1" eaLnBrk="1" hangingPunct="1"/>
            <a:r>
              <a:rPr lang="zh-CN" altLang="en-US" b="1" dirty="0">
                <a:latin typeface="+mn-lt"/>
              </a:rPr>
              <a:t>合法长度</a:t>
            </a:r>
            <a:endParaRPr lang="en-US" altLang="zh-CN" b="1" dirty="0">
              <a:latin typeface="+mn-lt"/>
            </a:endParaRPr>
          </a:p>
          <a:p>
            <a:pPr lvl="1" eaLnBrk="1" hangingPunct="1"/>
            <a:r>
              <a:rPr lang="zh-CN" altLang="en-US" b="1" dirty="0">
                <a:latin typeface="+mn-lt"/>
              </a:rPr>
              <a:t>非法长度</a:t>
            </a:r>
            <a:endParaRPr lang="en-US" altLang="zh-CN" b="1" dirty="0">
              <a:latin typeface="+mn-lt"/>
            </a:endParaRPr>
          </a:p>
          <a:p>
            <a:pPr lvl="2" indent="0">
              <a:buNone/>
            </a:pPr>
            <a:endParaRPr lang="en-US" altLang="zh-CN" dirty="0" smtClean="0"/>
          </a:p>
          <a:p>
            <a:endParaRPr lang="zh-CN" altLang="en-US" dirty="0"/>
          </a:p>
        </p:txBody>
      </p:sp>
      <p:sp>
        <p:nvSpPr>
          <p:cNvPr id="4" name="标题 2"/>
          <p:cNvSpPr>
            <a:spLocks noGrp="1"/>
          </p:cNvSpPr>
          <p:nvPr>
            <p:ph type="title" idx="4294967295"/>
          </p:nvPr>
        </p:nvSpPr>
        <p:spPr>
          <a:xfrm>
            <a:off x="574675" y="502285"/>
            <a:ext cx="8001000" cy="1018540"/>
          </a:xfrm>
        </p:spPr>
        <p:txBody>
          <a:bodyPr>
            <a:normAutofit/>
          </a:bodyPr>
          <a:lstStyle/>
          <a:p>
            <a:r>
              <a:rPr lang="en-US" altLang="zh-CN" b="1" dirty="0">
                <a:latin typeface="黑体" panose="02010609060101010101" pitchFamily="49" charset="-122"/>
                <a:ea typeface="黑体" panose="02010609060101010101" pitchFamily="49" charset="-122"/>
              </a:rPr>
              <a:t>3.2 </a:t>
            </a:r>
            <a:r>
              <a:rPr lang="zh-CN" altLang="en-US" b="1" dirty="0">
                <a:latin typeface="黑体" panose="02010609060101010101" pitchFamily="49" charset="-122"/>
                <a:ea typeface="黑体" panose="02010609060101010101" pitchFamily="49" charset="-122"/>
              </a:rPr>
              <a:t>等价类测试</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6725" y="1845945"/>
            <a:ext cx="8363585" cy="4403725"/>
          </a:xfrm>
        </p:spPr>
        <p:txBody>
          <a:bodyPr/>
          <a:lstStyle/>
          <a:p>
            <a:pPr eaLnBrk="1" latinLnBrk="0" hangingPunct="1"/>
            <a:r>
              <a:rPr lang="zh-CN" altLang="en-US" sz="3400" b="1" dirty="0">
                <a:latin typeface="+mn-lt"/>
              </a:rPr>
              <a:t>等价类划分法练习</a:t>
            </a:r>
            <a:endParaRPr lang="en-US" altLang="zh-CN" sz="3400" b="1" dirty="0">
              <a:latin typeface="+mn-lt"/>
            </a:endParaRPr>
          </a:p>
          <a:p>
            <a:pPr lvl="1" eaLnBrk="1" latinLnBrk="0" hangingPunct="1"/>
            <a:r>
              <a:rPr lang="zh-CN" altLang="en-US" b="1" dirty="0">
                <a:latin typeface="+mn-lt"/>
              </a:rPr>
              <a:t>邮箱地址输入框输入数据，程序检测，判断用户输入的邮箱地址是否合法。现用等价类划分法设计测试用例：</a:t>
            </a:r>
            <a:endParaRPr lang="zh-CN" altLang="en-US" b="1" dirty="0">
              <a:latin typeface="+mn-lt"/>
            </a:endParaRPr>
          </a:p>
          <a:p>
            <a:pPr lvl="1" eaLnBrk="1" hangingPunct="1"/>
            <a:r>
              <a:rPr lang="zh-CN" altLang="en-US" b="1" dirty="0">
                <a:latin typeface="+mn-lt"/>
              </a:rPr>
              <a:t>邮箱命名的规则，这里我们以</a:t>
            </a:r>
            <a:r>
              <a:rPr lang="en-US" altLang="zh-CN" b="1" dirty="0">
                <a:latin typeface="+mn-lt"/>
              </a:rPr>
              <a:t>163</a:t>
            </a:r>
            <a:r>
              <a:rPr lang="zh-CN" altLang="en-US" b="1" dirty="0">
                <a:latin typeface="+mn-lt"/>
              </a:rPr>
              <a:t>为例，创建邮箱时候只写用户名，后缀会直接加上</a:t>
            </a:r>
            <a:r>
              <a:rPr lang="en-US" altLang="zh-CN" b="1" dirty="0">
                <a:latin typeface="+mn-lt"/>
              </a:rPr>
              <a:t>@163.com</a:t>
            </a:r>
            <a:endParaRPr lang="en-US" altLang="zh-CN" b="1" dirty="0">
              <a:latin typeface="+mn-lt"/>
            </a:endParaRPr>
          </a:p>
          <a:p>
            <a:pPr lvl="1"/>
            <a:endParaRPr lang="en-US" altLang="zh-CN" dirty="0"/>
          </a:p>
          <a:p>
            <a:endParaRPr lang="zh-CN" altLang="en-US" dirty="0"/>
          </a:p>
        </p:txBody>
      </p:sp>
      <p:sp>
        <p:nvSpPr>
          <p:cNvPr id="4" name="标题 2"/>
          <p:cNvSpPr>
            <a:spLocks noGrp="1"/>
          </p:cNvSpPr>
          <p:nvPr>
            <p:ph type="title" idx="4294967295"/>
          </p:nvPr>
        </p:nvSpPr>
        <p:spPr/>
        <p:txBody>
          <a:bodyPr>
            <a:normAutofit/>
          </a:bodyPr>
          <a:lstStyle/>
          <a:p>
            <a:r>
              <a:rPr lang="en-US" altLang="zh-CN" b="1" dirty="0">
                <a:latin typeface="黑体" panose="02010609060101010101" pitchFamily="49" charset="-122"/>
                <a:ea typeface="黑体" panose="02010609060101010101" pitchFamily="49" charset="-122"/>
              </a:rPr>
              <a:t>3.2 </a:t>
            </a:r>
            <a:r>
              <a:rPr lang="zh-CN" altLang="en-US" b="1" dirty="0">
                <a:latin typeface="黑体" panose="02010609060101010101" pitchFamily="49" charset="-122"/>
                <a:ea typeface="黑体" panose="02010609060101010101" pitchFamily="49" charset="-122"/>
              </a:rPr>
              <a:t>等价类测试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96295" y="1738278"/>
            <a:ext cx="7416018" cy="253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3400" b="1" dirty="0" smtClean="0">
                <a:latin typeface="+mn-lt"/>
              </a:rPr>
              <a:t>邮箱</a:t>
            </a:r>
            <a:r>
              <a:rPr lang="zh-CN" altLang="en-US" sz="3400" b="1" dirty="0">
                <a:latin typeface="+mn-lt"/>
              </a:rPr>
              <a:t>文本框</a:t>
            </a:r>
            <a:r>
              <a:rPr lang="zh-CN" altLang="zh-CN" sz="3400" b="1" dirty="0">
                <a:latin typeface="+mn-lt"/>
              </a:rPr>
              <a:t>中对输入的要求</a:t>
            </a:r>
            <a:endParaRPr lang="zh-CN" altLang="zh-CN" sz="3400" b="1" dirty="0">
              <a:latin typeface="+mn-lt"/>
            </a:endParaRPr>
          </a:p>
          <a:p>
            <a:pPr lvl="1" eaLnBrk="1" hangingPunct="1"/>
            <a:r>
              <a:rPr lang="zh-CN" altLang="en-US" b="1" dirty="0" smtClean="0">
                <a:latin typeface="+mn-lt"/>
              </a:rPr>
              <a:t>邮箱用户名</a:t>
            </a:r>
            <a:r>
              <a:rPr lang="zh-CN" altLang="en-US" b="1" dirty="0">
                <a:latin typeface="+mn-lt"/>
              </a:rPr>
              <a:t>只能用小写字母和数字组成</a:t>
            </a:r>
            <a:endParaRPr lang="zh-CN" altLang="en-US" b="1" dirty="0">
              <a:latin typeface="+mn-lt"/>
            </a:endParaRPr>
          </a:p>
          <a:p>
            <a:pPr lvl="1" eaLnBrk="1" hangingPunct="1"/>
            <a:r>
              <a:rPr lang="zh-CN" altLang="en-US" b="1" dirty="0" smtClean="0">
                <a:latin typeface="+mn-lt"/>
              </a:rPr>
              <a:t>用户名</a:t>
            </a:r>
            <a:r>
              <a:rPr lang="zh-CN" altLang="en-US" b="1" dirty="0">
                <a:latin typeface="+mn-lt"/>
              </a:rPr>
              <a:t>长度在</a:t>
            </a:r>
            <a:r>
              <a:rPr lang="en-US" altLang="zh-CN" b="1" dirty="0">
                <a:latin typeface="+mn-lt"/>
              </a:rPr>
              <a:t>6-30</a:t>
            </a:r>
            <a:r>
              <a:rPr lang="zh-CN" altLang="en-US" b="1" dirty="0">
                <a:latin typeface="+mn-lt"/>
              </a:rPr>
              <a:t>个字符之间</a:t>
            </a:r>
            <a:endParaRPr lang="zh-CN" altLang="en-US" b="1" dirty="0">
              <a:latin typeface="+mn-lt"/>
            </a:endParaRPr>
          </a:p>
          <a:p>
            <a:pPr lvl="1" eaLnBrk="1" hangingPunct="1"/>
            <a:r>
              <a:rPr lang="zh-CN" altLang="en-US" b="1" dirty="0" smtClean="0">
                <a:latin typeface="+mn-lt"/>
              </a:rPr>
              <a:t>必须</a:t>
            </a:r>
            <a:r>
              <a:rPr lang="zh-CN" altLang="en-US" b="1" dirty="0">
                <a:latin typeface="+mn-lt"/>
              </a:rPr>
              <a:t>要有</a:t>
            </a:r>
            <a:r>
              <a:rPr lang="en-US" altLang="zh-CN" b="1" dirty="0">
                <a:latin typeface="+mn-lt"/>
              </a:rPr>
              <a:t>@</a:t>
            </a:r>
            <a:r>
              <a:rPr lang="zh-CN" altLang="en-US" b="1" dirty="0">
                <a:latin typeface="+mn-lt"/>
              </a:rPr>
              <a:t>符号和必须要有</a:t>
            </a:r>
            <a:r>
              <a:rPr lang="en-US" altLang="zh-CN" b="1" dirty="0">
                <a:latin typeface="+mn-lt"/>
              </a:rPr>
              <a:t>'</a:t>
            </a:r>
            <a:r>
              <a:rPr lang="en-US" altLang="zh-CN" b="1" dirty="0">
                <a:latin typeface="+mn-lt"/>
                <a:sym typeface="+mn-ea"/>
              </a:rPr>
              <a:t>.</a:t>
            </a:r>
            <a:r>
              <a:rPr lang="en-US" altLang="zh-CN" b="1" dirty="0">
                <a:latin typeface="+mn-lt"/>
              </a:rPr>
              <a:t>'</a:t>
            </a:r>
            <a:endParaRPr lang="en-US" altLang="zh-CN" b="1" dirty="0">
              <a:latin typeface="+mn-lt"/>
            </a:endParaRPr>
          </a:p>
          <a:p>
            <a:pPr lvl="1" eaLnBrk="1" hangingPunct="1"/>
            <a:r>
              <a:rPr lang="zh-CN" altLang="en-US" b="1" dirty="0">
                <a:latin typeface="+mn-lt"/>
              </a:rPr>
              <a:t> </a:t>
            </a:r>
            <a:r>
              <a:rPr lang="en-US" altLang="zh-CN" b="1" dirty="0">
                <a:latin typeface="+mn-lt"/>
              </a:rPr>
              <a:t>@</a:t>
            </a:r>
            <a:r>
              <a:rPr lang="zh-CN" altLang="en-US" b="1" dirty="0">
                <a:latin typeface="+mn-lt"/>
              </a:rPr>
              <a:t>后面要以*</a:t>
            </a:r>
            <a:r>
              <a:rPr lang="en-US" altLang="zh-CN" b="1" dirty="0">
                <a:latin typeface="+mn-lt"/>
              </a:rPr>
              <a:t>.*</a:t>
            </a:r>
            <a:r>
              <a:rPr lang="zh-CN" altLang="en-US" b="1" dirty="0">
                <a:latin typeface="+mn-lt"/>
              </a:rPr>
              <a:t>结束</a:t>
            </a:r>
            <a:r>
              <a:rPr lang="en-US" altLang="zh-CN" b="1" dirty="0">
                <a:latin typeface="+mn-lt"/>
              </a:rPr>
              <a:t>(*</a:t>
            </a:r>
            <a:r>
              <a:rPr lang="zh-CN" altLang="en-US" b="1" dirty="0">
                <a:latin typeface="+mn-lt"/>
              </a:rPr>
              <a:t>为任意字符串</a:t>
            </a:r>
            <a:r>
              <a:rPr kumimoji="0" lang="en-US" altLang="zh-CN" i="0" u="none" strike="noStrike" cap="none" normalizeH="0" baseline="0" dirty="0" smtClean="0">
                <a:ln>
                  <a:noFill/>
                </a:ln>
                <a:solidFill>
                  <a:srgbClr val="414141"/>
                </a:solidFill>
                <a:effectLst/>
                <a:latin typeface="楷体" panose="02010609060101010101" pitchFamily="49" charset="-122"/>
              </a:rPr>
              <a:t>)</a:t>
            </a:r>
            <a:endParaRPr kumimoji="0" lang="en-US" altLang="zh-CN" i="0" u="none" strike="noStrike" cap="none" normalizeH="0" baseline="0" dirty="0" smtClean="0">
              <a:ln>
                <a:noFill/>
              </a:ln>
              <a:solidFill>
                <a:schemeClr val="tx1"/>
              </a:solidFill>
              <a:effectLst/>
              <a:latin typeface="楷体" panose="02010609060101010101" pitchFamily="49" charset="-122"/>
            </a:endParaRPr>
          </a:p>
        </p:txBody>
      </p:sp>
      <p:sp>
        <p:nvSpPr>
          <p:cNvPr id="5" name="标题 2"/>
          <p:cNvSpPr>
            <a:spLocks noGrp="1"/>
          </p:cNvSpPr>
          <p:nvPr>
            <p:ph type="title" idx="4294967295"/>
          </p:nvPr>
        </p:nvSpPr>
        <p:spPr>
          <a:xfrm>
            <a:off x="574675" y="304800"/>
            <a:ext cx="8001000" cy="1216025"/>
          </a:xfrm>
        </p:spPr>
        <p:txBody>
          <a:bodyPr>
            <a:normAutofit/>
          </a:bodyPr>
          <a:lstStyle/>
          <a:p>
            <a:r>
              <a:rPr lang="en-US" altLang="zh-CN" b="1" dirty="0">
                <a:latin typeface="黑体" panose="02010609060101010101" pitchFamily="49" charset="-122"/>
                <a:ea typeface="黑体" panose="02010609060101010101" pitchFamily="49" charset="-122"/>
              </a:rPr>
              <a:t>3.2 </a:t>
            </a:r>
            <a:r>
              <a:rPr lang="zh-CN" altLang="en-US" b="1" dirty="0">
                <a:latin typeface="黑体" panose="02010609060101010101" pitchFamily="49" charset="-122"/>
                <a:ea typeface="黑体" panose="02010609060101010101" pitchFamily="49" charset="-122"/>
              </a:rPr>
              <a:t>等价类测试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886700" cy="752475"/>
          </a:xfrm>
        </p:spPr>
        <p:txBody>
          <a:bodyPr/>
          <a:lstStyle/>
          <a:p>
            <a:pPr eaLnBrk="1" hangingPunct="1"/>
            <a:r>
              <a:rPr lang="zh-CN" altLang="en-US" b="1" dirty="0">
                <a:latin typeface="黑体" panose="02010609060101010101" pitchFamily="49" charset="-122"/>
                <a:ea typeface="黑体" panose="02010609060101010101" pitchFamily="49" charset="-122"/>
              </a:rPr>
              <a:t>内容总结</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half" idx="1"/>
          </p:nvPr>
        </p:nvSpPr>
        <p:spPr>
          <a:xfrm>
            <a:off x="396240" y="1843405"/>
            <a:ext cx="8204835" cy="4691380"/>
          </a:xfrm>
        </p:spPr>
        <p:txBody>
          <a:bodyPr/>
          <a:lstStyle/>
          <a:p>
            <a:pPr marL="469900" lvl="1" indent="-469900" eaLnBrk="1" hangingPunct="1">
              <a:buFont typeface="Wingdings" panose="05000000000000000000" pitchFamily="2" charset="2"/>
              <a:buChar char="o"/>
            </a:pPr>
            <a:r>
              <a:rPr lang="zh-CN" altLang="en-US" sz="3400" b="1" dirty="0" smtClean="0">
                <a:cs typeface="+mn-cs"/>
              </a:rPr>
              <a:t>为什么引等价类划分</a:t>
            </a:r>
            <a:endParaRPr lang="en-US" altLang="zh-CN" sz="3400" b="1" dirty="0">
              <a:cs typeface="+mn-cs"/>
            </a:endParaRPr>
          </a:p>
          <a:p>
            <a:pPr lvl="1" eaLnBrk="1" hangingPunct="1"/>
            <a:r>
              <a:rPr lang="zh-CN" altLang="en-US" sz="2400" b="1" dirty="0"/>
              <a:t>避免测试工作量过大，并且测试不合理</a:t>
            </a:r>
            <a:endParaRPr lang="en-US" altLang="zh-CN" sz="2400" b="1" dirty="0"/>
          </a:p>
          <a:p>
            <a:pPr marL="469900" lvl="1" indent="-469900" eaLnBrk="1" hangingPunct="1">
              <a:buFont typeface="Wingdings" panose="05000000000000000000" pitchFamily="2" charset="2"/>
              <a:buChar char="o"/>
            </a:pPr>
            <a:r>
              <a:rPr lang="zh-CN" altLang="en-US" sz="3400" b="1" dirty="0">
                <a:cs typeface="+mn-cs"/>
              </a:rPr>
              <a:t>什么是等价类划分</a:t>
            </a:r>
            <a:endParaRPr lang="en-US" altLang="zh-CN" sz="3400" b="1" dirty="0">
              <a:cs typeface="+mn-cs"/>
            </a:endParaRPr>
          </a:p>
          <a:p>
            <a:pPr lvl="1" eaLnBrk="1" hangingPunct="1"/>
            <a:r>
              <a:rPr lang="zh-CN" altLang="en-US" sz="2400" b="1" dirty="0"/>
              <a:t>依据需求对输入的范围进行细分，然后再分出的每一个区域内选取一个有代表性的测试数据开展测试</a:t>
            </a:r>
            <a:endParaRPr lang="en-US" altLang="zh-CN" sz="2400" b="1" dirty="0"/>
          </a:p>
          <a:p>
            <a:pPr lvl="1" eaLnBrk="1" hangingPunct="1"/>
            <a:endParaRPr lang="en-US" altLang="zh-CN" sz="2400" b="1"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886700" cy="752475"/>
          </a:xfrm>
        </p:spPr>
        <p:txBody>
          <a:bodyPr/>
          <a:lstStyle/>
          <a:p>
            <a:pPr eaLnBrk="1" hangingPunct="1"/>
            <a:r>
              <a:rPr lang="zh-CN" altLang="en-US" b="1" dirty="0">
                <a:latin typeface="黑体" panose="02010609060101010101" pitchFamily="49" charset="-122"/>
                <a:ea typeface="黑体" panose="02010609060101010101" pitchFamily="49" charset="-122"/>
              </a:rPr>
              <a:t>内容总结</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sz="half" idx="1"/>
          </p:nvPr>
        </p:nvSpPr>
        <p:spPr>
          <a:xfrm>
            <a:off x="539750" y="1412875"/>
            <a:ext cx="8242935" cy="4836160"/>
          </a:xfrm>
        </p:spPr>
        <p:txBody>
          <a:bodyPr/>
          <a:lstStyle/>
          <a:p>
            <a:pPr marL="469900" lvl="1" indent="-469900" eaLnBrk="1" hangingPunct="1">
              <a:buFont typeface="Wingdings" panose="05000000000000000000" pitchFamily="2" charset="2"/>
              <a:buChar char="o"/>
            </a:pPr>
            <a:endParaRPr lang="en-US" altLang="zh-CN" sz="3400" b="1" dirty="0" smtClean="0">
              <a:cs typeface="+mn-cs"/>
            </a:endParaRPr>
          </a:p>
          <a:p>
            <a:pPr marL="469900" lvl="1" indent="-469900" eaLnBrk="1" hangingPunct="1">
              <a:buFont typeface="Wingdings" panose="05000000000000000000" pitchFamily="2" charset="2"/>
              <a:buChar char="o"/>
            </a:pPr>
            <a:r>
              <a:rPr lang="zh-CN" altLang="en-US" sz="3400" b="1" dirty="0" smtClean="0">
                <a:cs typeface="+mn-cs"/>
              </a:rPr>
              <a:t>怎样</a:t>
            </a:r>
            <a:r>
              <a:rPr lang="zh-CN" altLang="en-US" sz="3400" b="1" dirty="0">
                <a:cs typeface="+mn-cs"/>
              </a:rPr>
              <a:t>进行等价类划分</a:t>
            </a:r>
            <a:endParaRPr lang="en-US" altLang="zh-CN" sz="3400" b="1" dirty="0">
              <a:cs typeface="+mn-cs"/>
            </a:endParaRPr>
          </a:p>
          <a:p>
            <a:pPr lvl="1" eaLnBrk="1" hangingPunct="1"/>
            <a:r>
              <a:rPr lang="zh-CN" altLang="en-US" sz="2400" b="1" dirty="0"/>
              <a:t>依据常用方法进行等价类划分（分类）</a:t>
            </a:r>
            <a:endParaRPr lang="en-US" altLang="zh-CN" sz="2400" b="1" dirty="0"/>
          </a:p>
          <a:p>
            <a:pPr lvl="1" eaLnBrk="1" hangingPunct="1"/>
            <a:r>
              <a:rPr lang="zh-CN" altLang="en-US" sz="2400" b="1" dirty="0"/>
              <a:t>为每个等价类规定唯一编号（编号）</a:t>
            </a:r>
            <a:endParaRPr lang="en-US" altLang="zh-CN" sz="2400" b="1" dirty="0"/>
          </a:p>
          <a:p>
            <a:pPr lvl="1" eaLnBrk="1" hangingPunct="1"/>
            <a:r>
              <a:rPr lang="zh-CN" altLang="en-US" sz="2400" b="1" dirty="0"/>
              <a:t>设计用例，使它能够覆盖尽量多未覆盖的有效等价类，直到有效等价类覆盖完（有效）</a:t>
            </a:r>
            <a:endParaRPr lang="en-US" altLang="zh-CN" sz="2400" b="1" dirty="0"/>
          </a:p>
          <a:p>
            <a:pPr lvl="1" eaLnBrk="1" hangingPunct="1"/>
            <a:r>
              <a:rPr lang="zh-CN" altLang="en-US" sz="2400" b="1" dirty="0"/>
              <a:t>设计一个新用例，使它仅覆盖一个尚未覆盖的无效等价类，重复，直到覆盖所有未覆盖的等价类（无效）</a:t>
            </a:r>
            <a:endParaRPr lang="en-US" altLang="zh-CN" sz="2400" b="1" dirty="0"/>
          </a:p>
          <a:p>
            <a:pPr lvl="1" eaLnBrk="1" hangingPunct="1"/>
            <a:endParaRPr lang="en-US" altLang="zh-CN" sz="2400" b="1" dirty="0"/>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pPr algn="ctr"/>
            <a:r>
              <a:rPr lang="zh-CN" altLang="en-US" b="1" smtClean="0">
                <a:latin typeface="黑体" panose="02010609060101010101" pitchFamily="49" charset="-122"/>
                <a:ea typeface="黑体" panose="02010609060101010101" pitchFamily="49" charset="-122"/>
              </a:rPr>
              <a:t>谢 谢</a:t>
            </a:r>
            <a:endParaRPr lang="zh-CN" altLang="en-US" b="1" smtClean="0">
              <a:latin typeface="黑体" panose="02010609060101010101" pitchFamily="49" charset="-122"/>
              <a:ea typeface="黑体" panose="02010609060101010101" pitchFamily="49" charset="-122"/>
            </a:endParaRPr>
          </a:p>
        </p:txBody>
      </p:sp>
      <p:sp>
        <p:nvSpPr>
          <p:cNvPr id="147459" name="内容占位符 2"/>
          <p:cNvSpPr>
            <a:spLocks noGrp="1"/>
          </p:cNvSpPr>
          <p:nvPr>
            <p:ph idx="1"/>
          </p:nvPr>
        </p:nvSpPr>
        <p:spPr/>
        <p:txBody>
          <a:bodyPr/>
          <a:lstStyle/>
          <a:p>
            <a:endParaRPr lang="zh-CN" altLang="en-US" smtClean="0"/>
          </a:p>
        </p:txBody>
      </p:sp>
      <p:sp>
        <p:nvSpPr>
          <p:cNvPr id="1474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67E3E2C-221F-4D7E-91A8-AF486AD69B14}"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39F64-A1D4-4C6E-BAC3-DB3E303ED693}"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anose="02010609060101010101" pitchFamily="49" charset="-122"/>
                <a:ea typeface="黑体" panose="02010609060101010101" pitchFamily="49" charset="-122"/>
              </a:rPr>
              <a:t>第</a:t>
            </a:r>
            <a:r>
              <a:rPr lang="en-US" altLang="zh-CN" b="1" dirty="0" smtClean="0">
                <a:latin typeface="黑体" panose="02010609060101010101" pitchFamily="49" charset="-122"/>
                <a:ea typeface="黑体" panose="02010609060101010101" pitchFamily="49" charset="-122"/>
              </a:rPr>
              <a:t>3</a:t>
            </a:r>
            <a:r>
              <a:rPr lang="zh-CN" altLang="en-US" b="1" dirty="0" smtClean="0">
                <a:latin typeface="黑体" panose="02010609060101010101" pitchFamily="49" charset="-122"/>
                <a:ea typeface="黑体" panose="02010609060101010101" pitchFamily="49" charset="-122"/>
              </a:rPr>
              <a:t>章  黑盒测试技术</a:t>
            </a:r>
            <a:endParaRPr lang="zh-CN" altLang="en-US" b="1" dirty="0" smtClean="0">
              <a:latin typeface="黑体" panose="02010609060101010101" pitchFamily="49" charset="-122"/>
              <a:ea typeface="黑体" panose="02010609060101010101" pitchFamily="49" charset="-122"/>
            </a:endParaRP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endParaRPr lang="zh-CN" altLang="en-US" sz="3400" b="1" dirty="0"/>
          </a:p>
          <a:p>
            <a:pPr lvl="1" eaLnBrk="1" hangingPunct="1">
              <a:lnSpc>
                <a:spcPct val="150000"/>
              </a:lnSpc>
              <a:defRPr/>
            </a:pPr>
            <a:r>
              <a:rPr lang="zh-CN" altLang="en-US" sz="2400" b="1" dirty="0">
                <a:solidFill>
                  <a:schemeClr val="tx1">
                    <a:lumMod val="95000"/>
                    <a:lumOff val="5000"/>
                  </a:schemeClr>
                </a:solidFill>
                <a:latin typeface="+mn-ea"/>
              </a:rPr>
              <a:t>为什么引入等价类划分法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smtClean="0">
                <a:solidFill>
                  <a:schemeClr val="tx1">
                    <a:lumMod val="95000"/>
                    <a:lumOff val="5000"/>
                  </a:schemeClr>
                </a:solidFill>
                <a:latin typeface="+mn-ea"/>
              </a:rPr>
              <a:t>什么</a:t>
            </a:r>
            <a:r>
              <a:rPr lang="zh-CN" altLang="en-US" sz="2400" b="1" dirty="0">
                <a:solidFill>
                  <a:schemeClr val="tx1">
                    <a:lumMod val="95000"/>
                    <a:lumOff val="5000"/>
                  </a:schemeClr>
                </a:solidFill>
                <a:latin typeface="+mn-ea"/>
              </a:rPr>
              <a:t>是等价类划分法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如何使用等价类划分法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等价类划分法步骤总结</a:t>
            </a:r>
            <a:endParaRPr lang="en-US" altLang="zh-CN" sz="2400" b="1" dirty="0">
              <a:solidFill>
                <a:schemeClr val="tx1">
                  <a:lumMod val="95000"/>
                  <a:lumOff val="5000"/>
                </a:schemeClr>
              </a:solidFill>
              <a:latin typeface="+mn-ea"/>
            </a:endParaRPr>
          </a:p>
          <a:p>
            <a:pPr marL="471170" lvl="1" indent="0" eaLnBrk="1" hangingPunct="1">
              <a:lnSpc>
                <a:spcPct val="150000"/>
              </a:lnSpc>
              <a:buNone/>
              <a:defRPr/>
            </a:pPr>
            <a:endParaRPr lang="en-US" altLang="zh-CN" sz="2400" b="1" dirty="0">
              <a:solidFill>
                <a:schemeClr val="tx1">
                  <a:lumMod val="10000"/>
                </a:schemeClr>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67544" y="2060848"/>
            <a:ext cx="7848871"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cs typeface="+mn-cs"/>
              </a:rPr>
              <a:t>为什么引入等价类划分法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穷举测试</a:t>
            </a:r>
            <a:endParaRPr lang="zh-CN" altLang="en-US" sz="3400" b="1" dirty="0">
              <a:solidFill>
                <a:schemeClr val="tx1"/>
              </a:solidFill>
              <a:latin typeface="+mn-lt"/>
              <a:ea typeface="+mn-ea"/>
              <a:cs typeface="+mn-cs"/>
            </a:endParaRPr>
          </a:p>
        </p:txBody>
      </p:sp>
      <p:sp>
        <p:nvSpPr>
          <p:cNvPr id="14" name="内容占位符 13"/>
          <p:cNvSpPr>
            <a:spLocks noGrp="1"/>
          </p:cNvSpPr>
          <p:nvPr>
            <p:ph idx="4294967295"/>
          </p:nvPr>
        </p:nvSpPr>
        <p:spPr>
          <a:xfrm>
            <a:off x="323215" y="2780665"/>
            <a:ext cx="3456305" cy="2575560"/>
          </a:xfrm>
        </p:spPr>
        <p:txBody>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endParaRPr lang="zh-CN" altLang="en-US" sz="2400" b="1" dirty="0">
              <a:solidFill>
                <a:schemeClr val="tx1">
                  <a:lumMod val="95000"/>
                  <a:lumOff val="5000"/>
                </a:schemeClr>
              </a:solidFill>
              <a:latin typeface="+mn-ea"/>
            </a:endParaRPr>
          </a:p>
        </p:txBody>
      </p:sp>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anose="02010609060101010101" pitchFamily="49" charset="-122"/>
                <a:ea typeface="黑体" panose="02010609060101010101" pitchFamily="49" charset="-122"/>
              </a:rPr>
              <a:t>3.2 </a:t>
            </a:r>
            <a:r>
              <a:rPr lang="zh-CN" altLang="en-US" b="1" dirty="0" smtClean="0">
                <a:latin typeface="黑体" panose="02010609060101010101" pitchFamily="49" charset="-122"/>
                <a:ea typeface="黑体" panose="02010609060101010101" pitchFamily="49" charset="-122"/>
              </a:rPr>
              <a:t>等价类测试</a:t>
            </a:r>
            <a:endParaRPr lang="zh-CN" altLang="en-US" b="1" dirty="0">
              <a:latin typeface="黑体" panose="02010609060101010101" pitchFamily="49" charset="-122"/>
              <a:ea typeface="黑体" panose="02010609060101010101" pitchFamily="49" charset="-122"/>
            </a:endParaRPr>
          </a:p>
        </p:txBody>
      </p:sp>
      <p:pic>
        <p:nvPicPr>
          <p:cNvPr id="2" name="图片 1" descr="加法运算2"/>
          <p:cNvPicPr>
            <a:picLocks noChangeAspect="1"/>
          </p:cNvPicPr>
          <p:nvPr/>
        </p:nvPicPr>
        <p:blipFill>
          <a:blip r:embed="rId1"/>
          <a:stretch>
            <a:fillRect/>
          </a:stretch>
        </p:blipFill>
        <p:spPr>
          <a:xfrm>
            <a:off x="3779520" y="2780665"/>
            <a:ext cx="5006340" cy="3264535"/>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1"/>
          <a:stretch>
            <a:fillRect/>
          </a:stretch>
        </p:blipFill>
        <p:spPr>
          <a:xfrm>
            <a:off x="308610" y="4267200"/>
            <a:ext cx="2208530" cy="2217420"/>
          </a:xfrm>
          <a:prstGeom prst="ellipse">
            <a:avLst/>
          </a:prstGeom>
          <a:ln>
            <a:noFill/>
          </a:ln>
          <a:effectLst>
            <a:softEdge rad="112500"/>
          </a:effectLst>
        </p:spPr>
      </p:pic>
      <p:sp>
        <p:nvSpPr>
          <p:cNvPr id="16" name="椭圆形标注 15"/>
          <p:cNvSpPr/>
          <p:nvPr/>
        </p:nvSpPr>
        <p:spPr>
          <a:xfrm>
            <a:off x="2389482" y="2314697"/>
            <a:ext cx="5893635" cy="3071834"/>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743835" y="3084195"/>
            <a:ext cx="6262370" cy="2030095"/>
          </a:xfrm>
          <a:prstGeom prst="rect">
            <a:avLst/>
          </a:prstGeom>
          <a:noFill/>
        </p:spPr>
        <p:txBody>
          <a:bodyPr wrap="square" rtlCol="0">
            <a:spAutoFit/>
          </a:bodyPr>
          <a:lstStyle/>
          <a:p>
            <a:r>
              <a:rPr lang="en-US" altLang="zh-CN" sz="1800" b="1" dirty="0"/>
              <a:t>0+1    1+1    1+2    1+3   1+4   1+5   ……+99</a:t>
            </a:r>
            <a:endParaRPr lang="en-US" altLang="zh-CN" sz="1800" b="1" dirty="0"/>
          </a:p>
          <a:p>
            <a:r>
              <a:rPr lang="en-US" altLang="zh-CN" sz="1800" b="1" dirty="0"/>
              <a:t>2+1    2+2    2+3   2+4   2+5   ……</a:t>
            </a:r>
            <a:endParaRPr lang="en-US" altLang="zh-CN" sz="1800" b="1" dirty="0"/>
          </a:p>
          <a:p>
            <a:r>
              <a:rPr lang="en-US" altLang="zh-CN" sz="1800" b="1" dirty="0"/>
              <a:t>3+1    3+2    3+3   3+4   3+5   ……</a:t>
            </a:r>
            <a:endParaRPr lang="en-US" altLang="zh-CN" sz="1800" b="1" dirty="0"/>
          </a:p>
          <a:p>
            <a:r>
              <a:rPr lang="en-US" altLang="zh-CN" sz="1800" b="1" dirty="0"/>
              <a:t>4+1    4+2    4+3   4+4   4+5   ……</a:t>
            </a:r>
            <a:endParaRPr lang="en-US" altLang="zh-CN" sz="1800" b="1" dirty="0"/>
          </a:p>
          <a:p>
            <a:r>
              <a:rPr lang="en-US" altLang="zh-CN" sz="1800" b="1" dirty="0"/>
              <a:t>5+1    5+2    5+3   5+4   5+5   ……</a:t>
            </a:r>
            <a:endParaRPr lang="en-US" altLang="zh-CN" sz="1800" b="1" dirty="0"/>
          </a:p>
          <a:p>
            <a:r>
              <a:rPr lang="en-US" altLang="zh-CN" sz="1800" b="1" dirty="0"/>
              <a:t>……     …….   ……    ……   ……</a:t>
            </a:r>
            <a:endParaRPr lang="en-US" altLang="zh-CN" sz="1800" b="1" dirty="0"/>
          </a:p>
          <a:p>
            <a:r>
              <a:rPr lang="en-US" altLang="zh-CN" sz="1800" b="1" dirty="0"/>
              <a:t>99+……</a:t>
            </a:r>
            <a:endParaRPr lang="zh-CN" altLang="en-US" sz="1800" b="1" dirty="0"/>
          </a:p>
        </p:txBody>
      </p:sp>
      <p:sp>
        <p:nvSpPr>
          <p:cNvPr id="2" name="矩形 1"/>
          <p:cNvSpPr/>
          <p:nvPr/>
        </p:nvSpPr>
        <p:spPr>
          <a:xfrm>
            <a:off x="611560" y="836712"/>
            <a:ext cx="3610284" cy="677108"/>
          </a:xfrm>
          <a:prstGeom prst="rect">
            <a:avLst/>
          </a:prstGeom>
        </p:spPr>
        <p:txBody>
          <a:bodyPr wrap="none">
            <a:spAutoFit/>
          </a:bodyPr>
          <a:lstStyle/>
          <a:p>
            <a:r>
              <a:rPr lang="en-US" altLang="zh-CN" sz="3800" b="1" dirty="0">
                <a:solidFill>
                  <a:schemeClr val="tx2"/>
                </a:solidFill>
                <a:latin typeface="黑体" panose="02010609060101010101" pitchFamily="49" charset="-122"/>
                <a:ea typeface="黑体" panose="02010609060101010101" pitchFamily="49" charset="-122"/>
                <a:cs typeface="+mj-cs"/>
              </a:rPr>
              <a:t>3.2 </a:t>
            </a:r>
            <a:r>
              <a:rPr lang="zh-CN" altLang="en-US" sz="3800" b="1" dirty="0">
                <a:solidFill>
                  <a:schemeClr val="tx2"/>
                </a:solidFill>
                <a:latin typeface="黑体" panose="02010609060101010101" pitchFamily="49" charset="-122"/>
                <a:ea typeface="黑体" panose="02010609060101010101" pitchFamily="49" charset="-122"/>
                <a:cs typeface="+mj-cs"/>
              </a:rPr>
              <a:t>等价类测试</a:t>
            </a:r>
            <a:endParaRPr lang="zh-CN" altLang="en-US" sz="3800" b="1" dirty="0">
              <a:solidFill>
                <a:schemeClr val="tx2"/>
              </a:solidFill>
              <a:latin typeface="黑体" panose="02010609060101010101" pitchFamily="49" charset="-122"/>
              <a:ea typeface="黑体" panose="02010609060101010101" pitchFamily="49" charset="-122"/>
              <a:cs typeface="+mj-cs"/>
            </a:endParaRPr>
          </a:p>
        </p:txBody>
      </p:sp>
      <p:sp>
        <p:nvSpPr>
          <p:cNvPr id="3" name="矩形 2"/>
          <p:cNvSpPr/>
          <p:nvPr/>
        </p:nvSpPr>
        <p:spPr>
          <a:xfrm>
            <a:off x="158712" y="1844824"/>
            <a:ext cx="4515980" cy="646331"/>
          </a:xfrm>
          <a:prstGeom prst="rect">
            <a:avLst/>
          </a:prstGeom>
        </p:spPr>
        <p:txBody>
          <a:bodyPr wrap="none">
            <a:spAutoFit/>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endParaRPr lang="zh-CN" altLang="en-US" sz="2400" b="1" dirty="0">
              <a:solidFill>
                <a:schemeClr val="tx1">
                  <a:lumMod val="95000"/>
                  <a:lumOff val="5000"/>
                </a:schemeClr>
              </a:solidFill>
              <a:latin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p:nvPr/>
        </p:nvSpPr>
        <p:spPr bwMode="auto">
          <a:xfrm>
            <a:off x="890270" y="2351405"/>
            <a:ext cx="8081010" cy="300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pitchFamily="34" charset="-122"/>
                <a:ea typeface="微软雅黑" panose="020B0503020204020204" pitchFamily="34" charset="-122"/>
                <a:cs typeface="+mn-cs"/>
              </a:defRPr>
            </a:lvl1pPr>
            <a:lvl2pPr marL="398780" indent="-2305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pitchFamily="34" charset="-122"/>
                <a:ea typeface="微软雅黑" panose="020B0503020204020204" pitchFamily="34" charset="-122"/>
              </a:defRPr>
            </a:lvl2pPr>
            <a:lvl3pPr marL="400050" indent="18288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pitchFamily="34" charset="-122"/>
                <a:ea typeface="微软雅黑" panose="020B0503020204020204"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pitchFamily="34" charset="-122"/>
                <a:ea typeface="微软雅黑" panose="020B0503020204020204"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pitchFamily="3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2600" b="1" dirty="0">
                <a:solidFill>
                  <a:schemeClr val="tx1"/>
                </a:solidFill>
                <a:latin typeface="+mn-lt"/>
                <a:ea typeface="+mn-ea"/>
              </a:rPr>
              <a:t>依据需求对输入的范围进行</a:t>
            </a:r>
            <a:r>
              <a:rPr lang="zh-CN" altLang="en-US" sz="2600" b="1" dirty="0">
                <a:solidFill>
                  <a:srgbClr val="FF0000"/>
                </a:solidFill>
                <a:latin typeface="+mn-lt"/>
                <a:ea typeface="+mn-ea"/>
              </a:rPr>
              <a:t>细分</a:t>
            </a:r>
            <a:r>
              <a:rPr lang="zh-CN" altLang="en-US" sz="2600" b="1" dirty="0">
                <a:solidFill>
                  <a:schemeClr val="tx1"/>
                </a:solidFill>
                <a:latin typeface="+mn-lt"/>
                <a:ea typeface="+mn-ea"/>
              </a:rPr>
              <a:t>，然后再分出的每一个</a:t>
            </a:r>
            <a:r>
              <a:rPr lang="zh-CN" altLang="en-US" sz="2600" b="1" dirty="0">
                <a:solidFill>
                  <a:srgbClr val="FF0000"/>
                </a:solidFill>
                <a:latin typeface="+mn-lt"/>
                <a:ea typeface="+mn-ea"/>
              </a:rPr>
              <a:t>区域</a:t>
            </a:r>
            <a:r>
              <a:rPr lang="zh-CN" altLang="en-US" sz="2600" b="1" dirty="0">
                <a:solidFill>
                  <a:schemeClr val="tx1"/>
                </a:solidFill>
                <a:latin typeface="+mn-lt"/>
                <a:ea typeface="+mn-ea"/>
              </a:rPr>
              <a:t>内选取一个</a:t>
            </a:r>
            <a:r>
              <a:rPr lang="zh-CN" altLang="en-US" sz="2600" b="1" dirty="0">
                <a:solidFill>
                  <a:srgbClr val="FF0000"/>
                </a:solidFill>
                <a:latin typeface="+mn-lt"/>
                <a:ea typeface="+mn-ea"/>
              </a:rPr>
              <a:t>有代表性</a:t>
            </a:r>
            <a:r>
              <a:rPr lang="zh-CN" altLang="en-US" sz="2600" b="1" dirty="0">
                <a:solidFill>
                  <a:schemeClr val="tx1"/>
                </a:solidFill>
                <a:latin typeface="+mn-lt"/>
                <a:ea typeface="+mn-ea"/>
              </a:rPr>
              <a:t>的测试数据开展测试。</a:t>
            </a:r>
            <a:endParaRPr lang="en-US" altLang="zh-CN" sz="2600" b="1" dirty="0">
              <a:solidFill>
                <a:schemeClr val="tx1"/>
              </a:solidFill>
              <a:latin typeface="+mn-lt"/>
              <a:ea typeface="+mn-ea"/>
            </a:endParaRPr>
          </a:p>
        </p:txBody>
      </p:sp>
      <p:sp>
        <p:nvSpPr>
          <p:cNvPr id="27650" name="Rectangle 2"/>
          <p:cNvSpPr>
            <a:spLocks noGrp="1" noChangeArrowheads="1"/>
          </p:cNvSpPr>
          <p:nvPr>
            <p:ph type="title" idx="4294967295"/>
          </p:nvPr>
        </p:nvSpPr>
        <p:spPr>
          <a:xfrm>
            <a:off x="539750" y="1727200"/>
            <a:ext cx="8001000" cy="687070"/>
          </a:xfrm>
        </p:spPr>
        <p:txBody>
          <a:bodyPr/>
          <a:lstStyle/>
          <a:p>
            <a:pPr marL="469900" indent="-469900"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cs typeface="+mn-cs"/>
              </a:rPr>
              <a:t>什么是等价类划分法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概念</a:t>
            </a:r>
            <a:endParaRPr lang="zh-CN" altLang="en-US" sz="3400" b="1" dirty="0">
              <a:solidFill>
                <a:schemeClr val="tx1"/>
              </a:solidFill>
              <a:latin typeface="+mn-lt"/>
              <a:ea typeface="+mn-ea"/>
              <a:cs typeface="+mn-cs"/>
            </a:endParaRPr>
          </a:p>
        </p:txBody>
      </p:sp>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anose="02010609060101010101" pitchFamily="49" charset="-122"/>
                <a:ea typeface="黑体" panose="02010609060101010101" pitchFamily="49" charset="-122"/>
              </a:rPr>
              <a:t>3.2 </a:t>
            </a:r>
            <a:r>
              <a:rPr lang="zh-CN" altLang="en-US" b="1" dirty="0" smtClean="0">
                <a:latin typeface="黑体" panose="02010609060101010101" pitchFamily="49" charset="-122"/>
                <a:ea typeface="黑体" panose="02010609060101010101" pitchFamily="49" charset="-122"/>
              </a:rPr>
              <a:t>等价类测试</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anose="02010609060101010101" pitchFamily="49" charset="-122"/>
                <a:ea typeface="黑体" panose="02010609060101010101" pitchFamily="49" charset="-122"/>
              </a:rPr>
              <a:t>3.2 </a:t>
            </a:r>
            <a:r>
              <a:rPr lang="zh-CN" altLang="en-US" b="1" dirty="0" smtClean="0">
                <a:latin typeface="黑体" panose="02010609060101010101" pitchFamily="49" charset="-122"/>
                <a:ea typeface="黑体" panose="02010609060101010101" pitchFamily="49" charset="-122"/>
              </a:rPr>
              <a:t>等价类测试</a:t>
            </a:r>
            <a:endParaRPr lang="zh-CN" altLang="en-US" b="1"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466725" y="1845945"/>
            <a:ext cx="8363585" cy="4403725"/>
          </a:xfrm>
        </p:spPr>
        <p:txBody>
          <a:bodyPr/>
          <a:p>
            <a:pPr eaLnBrk="1" latinLnBrk="0" hangingPunct="1"/>
            <a:r>
              <a:rPr lang="zh-CN" altLang="en-US" sz="3400" b="1" dirty="0">
                <a:latin typeface="+mn-lt"/>
              </a:rPr>
              <a:t>等价类满足如下条件：</a:t>
            </a:r>
            <a:endParaRPr lang="zh-CN" altLang="en-US" b="1" dirty="0">
              <a:solidFill>
                <a:schemeClr val="tx1"/>
              </a:solidFill>
              <a:latin typeface="宋体" panose="02010600030101010101" pitchFamily="2" charset="-122"/>
              <a:ea typeface="宋体" panose="02010600030101010101" pitchFamily="2" charset="-122"/>
            </a:endParaRPr>
          </a:p>
          <a:p>
            <a:pPr lvl="1" eaLnBrk="1" latinLnBrk="0" hangingPunct="1"/>
            <a:r>
              <a:rPr lang="zh-CN" altLang="en-US" b="1" dirty="0">
                <a:latin typeface="宋体" panose="02010600030101010101" pitchFamily="2" charset="-122"/>
                <a:ea typeface="宋体" panose="02010600030101010101" pitchFamily="2" charset="-122"/>
                <a:sym typeface="+mn-ea"/>
              </a:rPr>
              <a:t>被测系统对该等价类中的每个数据的处理方式相同（</a:t>
            </a:r>
            <a:r>
              <a:rPr lang="zh-CN" altLang="en-US" b="1" dirty="0">
                <a:solidFill>
                  <a:srgbClr val="FF0000"/>
                </a:solidFill>
                <a:latin typeface="宋体" panose="02010600030101010101" pitchFamily="2" charset="-122"/>
                <a:ea typeface="宋体" panose="02010600030101010101" pitchFamily="2" charset="-122"/>
                <a:sym typeface="+mn-ea"/>
              </a:rPr>
              <a:t>保证等价</a:t>
            </a:r>
            <a:r>
              <a:rPr lang="zh-CN" altLang="en-US" b="1" dirty="0">
                <a:latin typeface="宋体" panose="02010600030101010101" pitchFamily="2" charset="-122"/>
                <a:ea typeface="宋体" panose="02010600030101010101" pitchFamily="2" charset="-122"/>
                <a:sym typeface="+mn-ea"/>
              </a:rPr>
              <a:t>）</a:t>
            </a:r>
            <a:endParaRPr lang="zh-CN" altLang="en-US" b="1" dirty="0">
              <a:latin typeface="宋体" panose="02010600030101010101" pitchFamily="2" charset="-122"/>
              <a:ea typeface="宋体" panose="02010600030101010101" pitchFamily="2" charset="-122"/>
              <a:sym typeface="+mn-ea"/>
            </a:endParaRPr>
          </a:p>
          <a:p>
            <a:pPr lvl="1" eaLnBrk="1" latinLnBrk="0" hangingPunct="1"/>
            <a:r>
              <a:rPr lang="zh-CN" altLang="en-US" b="1" dirty="0">
                <a:latin typeface="宋体" panose="02010600030101010101" pitchFamily="2" charset="-122"/>
                <a:ea typeface="宋体" panose="02010600030101010101" pitchFamily="2" charset="-122"/>
                <a:sym typeface="+mn-ea"/>
              </a:rPr>
              <a:t>各等价类之间互不相交，即每个数据唯一隶属一个等价类（</a:t>
            </a:r>
            <a:r>
              <a:rPr lang="zh-CN" altLang="en-US" b="1" dirty="0">
                <a:solidFill>
                  <a:srgbClr val="FF0000"/>
                </a:solidFill>
                <a:latin typeface="宋体" panose="02010600030101010101" pitchFamily="2" charset="-122"/>
                <a:ea typeface="宋体" panose="02010600030101010101" pitchFamily="2" charset="-122"/>
                <a:sym typeface="+mn-ea"/>
              </a:rPr>
              <a:t>保证不冗余</a:t>
            </a:r>
            <a:r>
              <a:rPr lang="zh-CN" altLang="en-US" b="1" dirty="0">
                <a:latin typeface="宋体" panose="02010600030101010101" pitchFamily="2" charset="-122"/>
                <a:ea typeface="宋体" panose="02010600030101010101" pitchFamily="2" charset="-122"/>
                <a:sym typeface="+mn-ea"/>
              </a:rPr>
              <a:t>）</a:t>
            </a:r>
            <a:endParaRPr lang="zh-CN" altLang="en-US" b="1" dirty="0">
              <a:latin typeface="+mn-lt"/>
            </a:endParaRPr>
          </a:p>
          <a:p>
            <a:pPr lvl="1" eaLnBrk="1" hangingPunct="1"/>
            <a:r>
              <a:rPr lang="zh-CN" altLang="en-US" b="1" dirty="0">
                <a:latin typeface="宋体" panose="02010600030101010101" pitchFamily="2" charset="-122"/>
                <a:ea typeface="宋体" panose="02010600030101010101" pitchFamily="2" charset="-122"/>
                <a:sym typeface="+mn-ea"/>
              </a:rPr>
              <a:t>所有等价类的并集是整个输入域（</a:t>
            </a:r>
            <a:r>
              <a:rPr lang="zh-CN" altLang="en-US" b="1" dirty="0">
                <a:solidFill>
                  <a:srgbClr val="FF0000"/>
                </a:solidFill>
                <a:latin typeface="宋体" panose="02010600030101010101" pitchFamily="2" charset="-122"/>
                <a:ea typeface="宋体" panose="02010600030101010101" pitchFamily="2" charset="-122"/>
                <a:sym typeface="+mn-ea"/>
              </a:rPr>
              <a:t>保证完备</a:t>
            </a:r>
            <a:r>
              <a:rPr lang="zh-CN" altLang="en-US" b="1" dirty="0">
                <a:latin typeface="宋体" panose="02010600030101010101" pitchFamily="2" charset="-122"/>
                <a:ea typeface="宋体" panose="02010600030101010101" pitchFamily="2" charset="-122"/>
                <a:sym typeface="+mn-ea"/>
              </a:rPr>
              <a:t>）</a:t>
            </a:r>
            <a:endParaRPr lang="en-US" altLang="zh-CN" b="1" dirty="0">
              <a:latin typeface="+mn-lt"/>
            </a:endParaRPr>
          </a:p>
          <a:p>
            <a:pPr lvl="1"/>
            <a:endParaRPr lang="en-US" altLang="zh-CN" dirty="0"/>
          </a:p>
          <a:p>
            <a:endParaRPr lang="zh-CN"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6"/>
          <p:cNvSpPr txBox="1"/>
          <p:nvPr/>
        </p:nvSpPr>
        <p:spPr bwMode="auto">
          <a:xfrm>
            <a:off x="1655677" y="1052736"/>
            <a:ext cx="574952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pitchFamily="34" charset="-122"/>
                <a:ea typeface="微软雅黑" panose="020B0503020204020204" pitchFamily="34" charset="-122"/>
                <a:cs typeface="+mn-cs"/>
              </a:defRPr>
            </a:lvl1pPr>
            <a:lvl2pPr marL="398780" indent="-2305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pitchFamily="34" charset="-122"/>
                <a:ea typeface="微软雅黑" panose="020B0503020204020204" pitchFamily="34" charset="-122"/>
              </a:defRPr>
            </a:lvl2pPr>
            <a:lvl3pPr marL="400050" indent="18288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pitchFamily="34" charset="-122"/>
                <a:ea typeface="微软雅黑" panose="020B0503020204020204"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pitchFamily="34" charset="-122"/>
                <a:ea typeface="微软雅黑" panose="020B0503020204020204"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pitchFamily="3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a:lnSpc>
                <a:spcPct val="100000"/>
              </a:lnSpc>
            </a:pPr>
            <a:endParaRPr lang="en-US" altLang="zh-CN"/>
          </a:p>
          <a:p>
            <a:pPr>
              <a:lnSpc>
                <a:spcPct val="100000"/>
              </a:lnSpc>
            </a:pPr>
            <a:endParaRPr lang="en-US" altLang="zh-CN"/>
          </a:p>
          <a:p>
            <a:pPr>
              <a:lnSpc>
                <a:spcPct val="100000"/>
              </a:lnSpc>
              <a:buFont typeface="Arial" panose="020B0604020202020204" pitchFamily="34" charset="0"/>
              <a:buNone/>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dirty="0"/>
          </a:p>
        </p:txBody>
      </p:sp>
      <p:sp>
        <p:nvSpPr>
          <p:cNvPr id="25" name="内容占位符 2"/>
          <p:cNvSpPr txBox="1"/>
          <p:nvPr/>
        </p:nvSpPr>
        <p:spPr bwMode="auto">
          <a:xfrm>
            <a:off x="395536" y="1764272"/>
            <a:ext cx="8454935" cy="391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67005" indent="-1670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400">
                <a:solidFill>
                  <a:srgbClr val="006F53"/>
                </a:solidFill>
                <a:latin typeface="微软雅黑" panose="020B0503020204020204" pitchFamily="34" charset="-122"/>
                <a:ea typeface="微软雅黑" panose="020B0503020204020204" pitchFamily="34" charset="-122"/>
                <a:cs typeface="+mn-cs"/>
              </a:defRPr>
            </a:lvl1pPr>
            <a:lvl2pPr marL="398780" indent="-230505"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pitchFamily="34" charset="-122"/>
                <a:ea typeface="微软雅黑" panose="020B0503020204020204" pitchFamily="34" charset="-122"/>
              </a:defRPr>
            </a:lvl2pPr>
            <a:lvl3pPr marL="400050" indent="18288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2000">
                <a:solidFill>
                  <a:schemeClr val="bg2"/>
                </a:solidFill>
                <a:latin typeface="微软雅黑" panose="020B0503020204020204" pitchFamily="34" charset="-122"/>
                <a:ea typeface="微软雅黑" panose="020B0503020204020204"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panose="020B0604020202020204" pitchFamily="34" charset="0"/>
              <a:buChar char="–"/>
              <a:defRPr sz="1600">
                <a:solidFill>
                  <a:schemeClr val="bg2"/>
                </a:solidFill>
                <a:latin typeface="微软雅黑" panose="020B0503020204020204" pitchFamily="34" charset="-122"/>
                <a:ea typeface="微软雅黑" panose="020B0503020204020204"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panose="020B0604020202020204" pitchFamily="34" charset="0"/>
              <a:buChar char="–"/>
              <a:defRPr sz="2000">
                <a:solidFill>
                  <a:schemeClr val="tx1"/>
                </a:solidFill>
                <a:latin typeface="+mn-lt"/>
                <a:ea typeface="微软雅黑" panose="020B0503020204020204" pitchFamily="34" charset="-122"/>
              </a:defRPr>
            </a:lvl5pPr>
            <a:lvl6pPr marL="25146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469900" indent="-469900">
              <a:spcBef>
                <a:spcPct val="20000"/>
              </a:spcBef>
              <a:spcAft>
                <a:spcPct val="0"/>
              </a:spcAft>
              <a:buClr>
                <a:schemeClr val="accent2"/>
              </a:buClr>
              <a:buFont typeface="Wingdings" panose="05000000000000000000" pitchFamily="2" charset="2"/>
              <a:buChar char="o"/>
            </a:pPr>
            <a:r>
              <a:rPr lang="zh-CN" altLang="en-US" sz="2600" b="1" dirty="0">
                <a:solidFill>
                  <a:schemeClr val="tx1"/>
                </a:solidFill>
                <a:latin typeface="+mn-lt"/>
                <a:ea typeface="+mn-ea"/>
              </a:rPr>
              <a:t>有效等价类：符合需求说明，合理地输入数据集合 </a:t>
            </a:r>
            <a:endParaRPr lang="en-US" altLang="zh-CN" sz="2600" b="1" dirty="0">
              <a:solidFill>
                <a:schemeClr val="tx1"/>
              </a:solidFill>
              <a:latin typeface="+mn-lt"/>
              <a:ea typeface="+mn-ea"/>
            </a:endParaRPr>
          </a:p>
          <a:p>
            <a:pPr marL="469900" indent="-469900">
              <a:spcBef>
                <a:spcPct val="20000"/>
              </a:spcBef>
              <a:spcAft>
                <a:spcPct val="0"/>
              </a:spcAft>
              <a:buClr>
                <a:schemeClr val="accent2"/>
              </a:buClr>
              <a:buFont typeface="Wingdings" panose="05000000000000000000" pitchFamily="2" charset="2"/>
              <a:buChar char="o"/>
            </a:pPr>
            <a:r>
              <a:rPr lang="zh-CN" altLang="en-US" sz="2600" b="1" dirty="0">
                <a:solidFill>
                  <a:schemeClr val="tx1"/>
                </a:solidFill>
                <a:latin typeface="+mn-lt"/>
                <a:ea typeface="+mn-ea"/>
              </a:rPr>
              <a:t>无效等价类：不符合需求说明，无意义地输入数据的集合</a:t>
            </a:r>
            <a:endParaRPr lang="zh-CN" altLang="en-US" sz="2600" b="1" dirty="0">
              <a:solidFill>
                <a:schemeClr val="tx1"/>
              </a:solidFill>
              <a:latin typeface="+mn-lt"/>
              <a:ea typeface="+mn-ea"/>
            </a:endParaRPr>
          </a:p>
          <a:p>
            <a:endParaRPr lang="en-US" altLang="zh-CN" sz="2800" b="1" dirty="0">
              <a:solidFill>
                <a:schemeClr val="tx1"/>
              </a:solidFill>
              <a:latin typeface="楷体" panose="02010609060101010101" pitchFamily="49" charset="-122"/>
              <a:ea typeface="楷体" panose="02010609060101010101" pitchFamily="49" charset="-122"/>
            </a:endParaRPr>
          </a:p>
        </p:txBody>
      </p:sp>
      <p:graphicFrame>
        <p:nvGraphicFramePr>
          <p:cNvPr id="5" name="内容占位符 4"/>
          <p:cNvGraphicFramePr>
            <a:graphicFrameLocks noGrp="1"/>
          </p:cNvGraphicFramePr>
          <p:nvPr>
            <p:ph idx="4294967295"/>
          </p:nvPr>
        </p:nvGraphicFramePr>
        <p:xfrm>
          <a:off x="1474023" y="2449860"/>
          <a:ext cx="5089023" cy="22130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50211" name="Rectangle 3"/>
          <p:cNvSpPr>
            <a:spLocks noChangeArrowheads="1"/>
          </p:cNvSpPr>
          <p:nvPr/>
        </p:nvSpPr>
        <p:spPr bwMode="auto">
          <a:xfrm>
            <a:off x="3027760" y="2073277"/>
            <a:ext cx="6156722" cy="4392613"/>
          </a:xfrm>
          <a:prstGeom prst="rect">
            <a:avLst/>
          </a:prstGeom>
          <a:noFill/>
          <a:ln w="9525">
            <a:noFill/>
            <a:miter lim="800000"/>
          </a:ln>
        </p:spPr>
        <p:txBody>
          <a:bodyPr/>
          <a:lstStyle/>
          <a:p>
            <a:pPr marL="342900" indent="-342900" eaLnBrk="0">
              <a:lnSpc>
                <a:spcPct val="110000"/>
              </a:lnSpc>
              <a:spcBef>
                <a:spcPct val="20000"/>
              </a:spcBef>
              <a:buClr>
                <a:schemeClr val="tx2"/>
              </a:buClr>
              <a:buSzPct val="80000"/>
              <a:buFont typeface="Wingdings" panose="05000000000000000000" pitchFamily="2" charset="2"/>
              <a:buChar char="n"/>
            </a:pPr>
            <a:endParaRPr kumimoji="1" lang="en-US" altLang="zh-CN">
              <a:latin typeface="Arial" panose="020B0604020202020204" pitchFamily="34" charset="0"/>
            </a:endParaRPr>
          </a:p>
        </p:txBody>
      </p:sp>
      <p:cxnSp>
        <p:nvCxnSpPr>
          <p:cNvPr id="11" name="直接连接符 10"/>
          <p:cNvCxnSpPr/>
          <p:nvPr/>
        </p:nvCxnSpPr>
        <p:spPr bwMode="auto">
          <a:xfrm flipV="1">
            <a:off x="1705990" y="5016796"/>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0" name="直接连接符 19"/>
          <p:cNvCxnSpPr/>
          <p:nvPr/>
        </p:nvCxnSpPr>
        <p:spPr bwMode="auto">
          <a:xfrm rot="16200000" flipH="1">
            <a:off x="2670521" y="5205545"/>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3" name="直接连接符 22"/>
          <p:cNvCxnSpPr/>
          <p:nvPr/>
        </p:nvCxnSpPr>
        <p:spPr bwMode="auto">
          <a:xfrm rot="16200000" flipH="1">
            <a:off x="4642697" y="5175964"/>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8" name="直接箭头连接符 27"/>
          <p:cNvCxnSpPr/>
          <p:nvPr/>
        </p:nvCxnSpPr>
        <p:spPr bwMode="auto">
          <a:xfrm>
            <a:off x="1778180" y="5302044"/>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36" name="直接箭头连接符 35"/>
          <p:cNvCxnSpPr/>
          <p:nvPr/>
        </p:nvCxnSpPr>
        <p:spPr bwMode="auto">
          <a:xfrm flipV="1">
            <a:off x="3023447" y="5286006"/>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40" name="直接箭头连接符 39"/>
          <p:cNvCxnSpPr/>
          <p:nvPr/>
        </p:nvCxnSpPr>
        <p:spPr bwMode="auto">
          <a:xfrm>
            <a:off x="4984595" y="5265447"/>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41" name="TextBox 40"/>
          <p:cNvSpPr txBox="1"/>
          <p:nvPr/>
        </p:nvSpPr>
        <p:spPr>
          <a:xfrm>
            <a:off x="1657863" y="5371810"/>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42" name="TextBox 41"/>
          <p:cNvSpPr txBox="1"/>
          <p:nvPr/>
        </p:nvSpPr>
        <p:spPr>
          <a:xfrm>
            <a:off x="5032721" y="5360281"/>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43" name="TextBox 42"/>
          <p:cNvSpPr txBox="1"/>
          <p:nvPr/>
        </p:nvSpPr>
        <p:spPr>
          <a:xfrm>
            <a:off x="3162181" y="5392365"/>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8" name="矩形 17"/>
          <p:cNvSpPr/>
          <p:nvPr/>
        </p:nvSpPr>
        <p:spPr>
          <a:xfrm>
            <a:off x="1786201" y="4389371"/>
            <a:ext cx="4374917" cy="492443"/>
          </a:xfrm>
          <a:prstGeom prst="rect">
            <a:avLst/>
          </a:prstGeom>
          <a:noFill/>
        </p:spPr>
        <p:txBody>
          <a:bodyPr wrap="none" lIns="91440" tIns="45720" rIns="91440" bIns="45720">
            <a:spAutoFit/>
          </a:bodyPr>
          <a:lstStyle/>
          <a:p>
            <a:pPr algn="ct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计算两个</a:t>
            </a:r>
            <a:r>
              <a:rPr lang="en-US" altLang="zh-CN"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0—99</a:t>
            </a: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之间整数的和</a:t>
            </a:r>
            <a:endPar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endParaRPr>
          </a:p>
        </p:txBody>
      </p:sp>
      <p:sp>
        <p:nvSpPr>
          <p:cNvPr id="17"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anose="02010609060101010101" pitchFamily="49" charset="-122"/>
                <a:ea typeface="黑体" panose="02010609060101010101" pitchFamily="49" charset="-122"/>
              </a:rPr>
              <a:t>3.2 </a:t>
            </a:r>
            <a:r>
              <a:rPr lang="zh-CN" altLang="en-US" b="1" dirty="0" smtClean="0">
                <a:latin typeface="黑体" panose="02010609060101010101" pitchFamily="49" charset="-122"/>
                <a:ea typeface="黑体" panose="02010609060101010101" pitchFamily="49" charset="-122"/>
              </a:rPr>
              <a:t>等价类测试</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down)">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down)">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out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ox(in)">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ox(in)">
                                      <p:cBhvr>
                                        <p:cTn id="45" dur="500"/>
                                        <p:tgtEl>
                                          <p:spTgt spid="36"/>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box(in)">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box(in)">
                                      <p:cBhvr>
                                        <p:cTn id="53" dur="500"/>
                                        <p:tgtEl>
                                          <p:spTgt spid="40"/>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box(in)">
                                      <p:cBhvr>
                                        <p:cTn id="5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785220" y="3645323"/>
            <a:ext cx="948533" cy="72105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5" name="任意多边形 4"/>
          <p:cNvSpPr/>
          <p:nvPr/>
        </p:nvSpPr>
        <p:spPr>
          <a:xfrm rot="17712715">
            <a:off x="2344563" y="3416340"/>
            <a:ext cx="1143790" cy="17056"/>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3099166" y="2699188"/>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1" name="任意多边形 10"/>
          <p:cNvSpPr/>
          <p:nvPr/>
        </p:nvSpPr>
        <p:spPr>
          <a:xfrm rot="19457599">
            <a:off x="4003780" y="2714280"/>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3" name="任意多边形 12"/>
          <p:cNvSpPr/>
          <p:nvPr/>
        </p:nvSpPr>
        <p:spPr>
          <a:xfrm rot="18289469">
            <a:off x="5122421" y="2171716"/>
            <a:ext cx="885862" cy="17056"/>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5852932" y="2131651"/>
            <a:ext cx="138739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5374816" y="2508439"/>
            <a:ext cx="393089" cy="22741"/>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7" name="任意多边形 16"/>
          <p:cNvSpPr/>
          <p:nvPr/>
        </p:nvSpPr>
        <p:spPr>
          <a:xfrm>
            <a:off x="5825490" y="1410335"/>
            <a:ext cx="1416050" cy="632460"/>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8" name="任意多边形 17"/>
          <p:cNvSpPr/>
          <p:nvPr/>
        </p:nvSpPr>
        <p:spPr>
          <a:xfrm rot="3015701">
            <a:off x="5156633" y="2858859"/>
            <a:ext cx="841482" cy="17056"/>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9" name="任意多边形 18"/>
          <p:cNvSpPr/>
          <p:nvPr/>
        </p:nvSpPr>
        <p:spPr>
          <a:xfrm>
            <a:off x="5854117" y="2846172"/>
            <a:ext cx="138739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0" name="任意多边形 19"/>
          <p:cNvSpPr/>
          <p:nvPr/>
        </p:nvSpPr>
        <p:spPr>
          <a:xfrm rot="2142401">
            <a:off x="4003780" y="3077885"/>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1" name="任意多边形 20"/>
          <p:cNvSpPr/>
          <p:nvPr/>
        </p:nvSpPr>
        <p:spPr>
          <a:xfrm>
            <a:off x="4427220" y="2954655"/>
            <a:ext cx="1152525" cy="63246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2" name="任意多边形 21"/>
          <p:cNvSpPr/>
          <p:nvPr/>
        </p:nvSpPr>
        <p:spPr>
          <a:xfrm rot="4018904">
            <a:off x="2293457" y="4507154"/>
            <a:ext cx="1246002" cy="17056"/>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4" name="任意多边形 23"/>
          <p:cNvSpPr/>
          <p:nvPr/>
        </p:nvSpPr>
        <p:spPr>
          <a:xfrm rot="17692822">
            <a:off x="3636200" y="4535145"/>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5" name="任意多边形 24"/>
          <p:cNvSpPr/>
          <p:nvPr/>
        </p:nvSpPr>
        <p:spPr>
          <a:xfrm>
            <a:off x="4427113" y="3682089"/>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6" name="任意多边形 25"/>
          <p:cNvSpPr/>
          <p:nvPr/>
        </p:nvSpPr>
        <p:spPr>
          <a:xfrm rot="19457599">
            <a:off x="4003780" y="4895908"/>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4427220" y="4475480"/>
            <a:ext cx="2013585" cy="63246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任意多边形 27"/>
          <p:cNvSpPr/>
          <p:nvPr/>
        </p:nvSpPr>
        <p:spPr>
          <a:xfrm rot="2142401">
            <a:off x="4003780" y="5259512"/>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9" name="任意多边形 28"/>
          <p:cNvSpPr/>
          <p:nvPr/>
        </p:nvSpPr>
        <p:spPr>
          <a:xfrm>
            <a:off x="4427220" y="5203190"/>
            <a:ext cx="1340485" cy="63246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任意多边形 29"/>
          <p:cNvSpPr/>
          <p:nvPr/>
        </p:nvSpPr>
        <p:spPr>
          <a:xfrm rot="3907178">
            <a:off x="3636200" y="5625959"/>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4427220" y="5935345"/>
            <a:ext cx="1339850" cy="63246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3"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anose="02010609060101010101" pitchFamily="49" charset="-122"/>
                <a:ea typeface="黑体" panose="02010609060101010101" pitchFamily="49" charset="-122"/>
              </a:rPr>
              <a:t>3.2 </a:t>
            </a:r>
            <a:r>
              <a:rPr lang="zh-CN" altLang="en-US" b="1" dirty="0" smtClean="0">
                <a:latin typeface="黑体" panose="02010609060101010101" pitchFamily="49" charset="-122"/>
                <a:ea typeface="黑体" panose="02010609060101010101" pitchFamily="49" charset="-122"/>
              </a:rPr>
              <a:t>等价类测试</a:t>
            </a:r>
            <a:endParaRPr lang="zh-CN" altLang="en-US" b="1" dirty="0">
              <a:latin typeface="黑体" panose="02010609060101010101" pitchFamily="49" charset="-122"/>
              <a:ea typeface="黑体" panose="02010609060101010101" pitchFamily="49" charset="-122"/>
            </a:endParaRPr>
          </a:p>
        </p:txBody>
      </p:sp>
      <p:sp>
        <p:nvSpPr>
          <p:cNvPr id="23" name="任意多边形 22"/>
          <p:cNvSpPr/>
          <p:nvPr/>
        </p:nvSpPr>
        <p:spPr>
          <a:xfrm>
            <a:off x="3099166" y="4880815"/>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2" name="任意多边形 11"/>
          <p:cNvSpPr/>
          <p:nvPr/>
        </p:nvSpPr>
        <p:spPr>
          <a:xfrm>
            <a:off x="4427113" y="2227671"/>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endParaRPr lang="zh-CN" altLang="en-US" sz="28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3"/>
                                        </p:tgtEl>
                                        <p:attrNameLst>
                                          <p:attrName>style.visibility</p:attrName>
                                        </p:attrNameLst>
                                      </p:cBhvr>
                                      <p:to>
                                        <p:strVal val="visible"/>
                                      </p:to>
                                    </p:set>
                                    <p:anim calcmode="lin" valueType="num">
                                      <p:cBhvr additive="base">
                                        <p:cTn id="93" dur="500" fill="hold"/>
                                        <p:tgtEl>
                                          <p:spTgt spid="13"/>
                                        </p:tgtEl>
                                        <p:attrNameLst>
                                          <p:attrName>ppt_x</p:attrName>
                                        </p:attrNameLst>
                                      </p:cBhvr>
                                      <p:tavLst>
                                        <p:tav tm="0">
                                          <p:val>
                                            <p:strVal val="#ppt_x"/>
                                          </p:val>
                                        </p:tav>
                                        <p:tav tm="100000">
                                          <p:val>
                                            <p:strVal val="#ppt_x"/>
                                          </p:val>
                                        </p:tav>
                                      </p:tavLst>
                                    </p:anim>
                                    <p:anim calcmode="lin" valueType="num">
                                      <p:cBhvr additive="base">
                                        <p:cTn id="94" dur="500" fill="hold"/>
                                        <p:tgtEl>
                                          <p:spTgt spid="1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 calcmode="lin" valueType="num">
                                      <p:cBhvr additive="base">
                                        <p:cTn id="107" dur="500" fill="hold"/>
                                        <p:tgtEl>
                                          <p:spTgt spid="17"/>
                                        </p:tgtEl>
                                        <p:attrNameLst>
                                          <p:attrName>ppt_x</p:attrName>
                                        </p:attrNameLst>
                                      </p:cBhvr>
                                      <p:tavLst>
                                        <p:tav tm="0">
                                          <p:val>
                                            <p:strVal val="#ppt_x"/>
                                          </p:val>
                                        </p:tav>
                                        <p:tav tm="100000">
                                          <p:val>
                                            <p:strVal val="#ppt_x"/>
                                          </p:val>
                                        </p:tav>
                                      </p:tavLst>
                                    </p:anim>
                                    <p:anim calcmode="lin" valueType="num">
                                      <p:cBhvr additive="base">
                                        <p:cTn id="10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anim calcmode="lin" valueType="num">
                                      <p:cBhvr additive="base">
                                        <p:cTn id="113" dur="500" fill="hold"/>
                                        <p:tgtEl>
                                          <p:spTgt spid="18"/>
                                        </p:tgtEl>
                                        <p:attrNameLst>
                                          <p:attrName>ppt_x</p:attrName>
                                        </p:attrNameLst>
                                      </p:cBhvr>
                                      <p:tavLst>
                                        <p:tav tm="0">
                                          <p:val>
                                            <p:strVal val="#ppt_x"/>
                                          </p:val>
                                        </p:tav>
                                        <p:tav tm="100000">
                                          <p:val>
                                            <p:strVal val="#ppt_x"/>
                                          </p:val>
                                        </p:tav>
                                      </p:tavLst>
                                    </p:anim>
                                    <p:anim calcmode="lin" valueType="num">
                                      <p:cBhvr additive="base">
                                        <p:cTn id="114" dur="500" fill="hold"/>
                                        <p:tgtEl>
                                          <p:spTgt spid="1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9"/>
                                        </p:tgtEl>
                                        <p:attrNameLst>
                                          <p:attrName>style.visibility</p:attrName>
                                        </p:attrNameLst>
                                      </p:cBhvr>
                                      <p:to>
                                        <p:strVal val="visible"/>
                                      </p:to>
                                    </p:set>
                                    <p:anim calcmode="lin" valueType="num">
                                      <p:cBhvr additive="base">
                                        <p:cTn id="117" dur="500" fill="hold"/>
                                        <p:tgtEl>
                                          <p:spTgt spid="19"/>
                                        </p:tgtEl>
                                        <p:attrNameLst>
                                          <p:attrName>ppt_x</p:attrName>
                                        </p:attrNameLst>
                                      </p:cBhvr>
                                      <p:tavLst>
                                        <p:tav tm="0">
                                          <p:val>
                                            <p:strVal val="#ppt_x"/>
                                          </p:val>
                                        </p:tav>
                                        <p:tav tm="100000">
                                          <p:val>
                                            <p:strVal val="#ppt_x"/>
                                          </p:val>
                                        </p:tav>
                                      </p:tavLst>
                                    </p:anim>
                                    <p:anim calcmode="lin" valueType="num">
                                      <p:cBhvr additive="base">
                                        <p:cTn id="1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2" grpId="0" animBg="1"/>
      <p:bldP spid="13" grpId="0" animBg="1"/>
      <p:bldP spid="14" grpId="0" bldLvl="0" animBg="1"/>
      <p:bldP spid="16" grpId="0" animBg="1"/>
      <p:bldP spid="17" grpId="0" bldLvl="0" animBg="1"/>
      <p:bldP spid="18" grpId="0" animBg="1"/>
      <p:bldP spid="19" grpId="0" animBg="1"/>
      <p:bldP spid="20" grpId="0" animBg="1"/>
      <p:bldP spid="21" grpId="0" bldLvl="0" animBg="1"/>
      <p:bldP spid="22" grpId="0" animBg="1"/>
      <p:bldP spid="23" grpId="0" animBg="1"/>
      <p:bldP spid="24" grpId="0" animBg="1"/>
      <p:bldP spid="25" grpId="0" animBg="1"/>
      <p:bldP spid="26" grpId="0" animBg="1"/>
      <p:bldP spid="27" grpId="0" bldLvl="0" animBg="1"/>
      <p:bldP spid="28" grpId="0" animBg="1"/>
      <p:bldP spid="29" grpId="0" bldLvl="0" animBg="1"/>
      <p:bldP spid="30" grpId="0" animBg="1"/>
      <p:bldP spid="3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a:spLocks noGrp="1" noChangeArrowheads="1"/>
          </p:cNvSpPr>
          <p:nvPr>
            <p:ph type="title" idx="4294967295"/>
          </p:nvPr>
        </p:nvSpPr>
        <p:spPr>
          <a:xfrm>
            <a:off x="540188" y="548680"/>
            <a:ext cx="8001000" cy="792088"/>
          </a:xfrm>
          <a:prstGeom prst="rect">
            <a:avLst/>
          </a:prstGeom>
        </p:spPr>
        <p:txBody>
          <a:bodyPr/>
          <a:lstStyle/>
          <a:p>
            <a:r>
              <a:rPr lang="en-US" altLang="zh-CN" b="1" dirty="0">
                <a:latin typeface="黑体" panose="02010609060101010101" pitchFamily="49" charset="-122"/>
                <a:ea typeface="黑体" panose="02010609060101010101" pitchFamily="49" charset="-122"/>
              </a:rPr>
              <a:t>3.2 </a:t>
            </a:r>
            <a:r>
              <a:rPr lang="zh-CN" altLang="en-US" b="1" dirty="0" smtClean="0">
                <a:latin typeface="黑体" panose="02010609060101010101" pitchFamily="49" charset="-122"/>
                <a:ea typeface="黑体" panose="02010609060101010101" pitchFamily="49" charset="-122"/>
              </a:rPr>
              <a:t>等价类测试</a:t>
            </a:r>
            <a:endParaRPr lang="zh-CN" altLang="en-US" b="1" dirty="0">
              <a:latin typeface="黑体" panose="02010609060101010101" pitchFamily="49" charset="-122"/>
              <a:ea typeface="黑体" panose="02010609060101010101" pitchFamily="49" charset="-122"/>
            </a:endParaRPr>
          </a:p>
        </p:txBody>
      </p:sp>
      <p:graphicFrame>
        <p:nvGraphicFramePr>
          <p:cNvPr id="59" name="内容占位符 5"/>
          <p:cNvGraphicFramePr/>
          <p:nvPr/>
        </p:nvGraphicFramePr>
        <p:xfrm>
          <a:off x="539552" y="1845330"/>
          <a:ext cx="8229600" cy="4023360"/>
        </p:xfrm>
        <a:graphic>
          <a:graphicData uri="http://schemas.openxmlformats.org/drawingml/2006/table">
            <a:tbl>
              <a:tblPr firstRow="1" bandRow="1">
                <a:tableStyleId>{7DF18680-E054-41AD-8BC1-D1AEF772440D}</a:tableStyleId>
              </a:tblPr>
              <a:tblGrid>
                <a:gridCol w="1515979"/>
                <a:gridCol w="2069432"/>
                <a:gridCol w="1491915"/>
                <a:gridCol w="1459832"/>
                <a:gridCol w="1692442"/>
              </a:tblGrid>
              <a:tr h="457200">
                <a:tc>
                  <a:txBody>
                    <a:bodyPr/>
                    <a:lstStyle/>
                    <a:p>
                      <a:pPr algn="ctr"/>
                      <a:r>
                        <a:rPr lang="zh-CN" altLang="en-US" sz="2400" dirty="0" smtClean="0">
                          <a:solidFill>
                            <a:schemeClr val="tx1"/>
                          </a:solidFill>
                        </a:rPr>
                        <a:t>用例编号</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400" dirty="0" smtClean="0">
                          <a:solidFill>
                            <a:schemeClr val="tx1"/>
                          </a:solidFill>
                        </a:rPr>
                        <a:t>所属等价类</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solidFill>
                            <a:schemeClr val="tx1"/>
                          </a:solidFill>
                        </a:rPr>
                        <a:t>加数</a:t>
                      </a:r>
                      <a:r>
                        <a:rPr lang="en-US" altLang="zh-CN" sz="2400" dirty="0" smtClean="0">
                          <a:solidFill>
                            <a:schemeClr val="tx1"/>
                          </a:solidFill>
                        </a:rPr>
                        <a:t>1</a:t>
                      </a:r>
                      <a:endParaRPr lang="zh-CN" altLang="en-US" sz="2400" dirty="0" smtClean="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400" dirty="0" smtClean="0">
                          <a:solidFill>
                            <a:schemeClr val="tx1"/>
                          </a:solidFill>
                        </a:rPr>
                        <a:t>加数</a:t>
                      </a:r>
                      <a:r>
                        <a:rPr lang="en-US" altLang="zh-CN" sz="2400" dirty="0" smtClean="0">
                          <a:solidFill>
                            <a:schemeClr val="tx1"/>
                          </a:solidFill>
                        </a:rPr>
                        <a:t>2</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400" dirty="0" smtClean="0">
                          <a:solidFill>
                            <a:schemeClr val="tx1"/>
                          </a:solidFill>
                        </a:rPr>
                        <a:t>和</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smtClean="0"/>
                        <a:t>1</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1</a:t>
                      </a:r>
                      <a:r>
                        <a:rPr lang="zh-CN" altLang="en-US" sz="2000" dirty="0" smtClean="0"/>
                        <a:t>（有效等价类）</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3</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40</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43</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lstStyle/>
                    <a:p>
                      <a:pPr algn="ctr"/>
                      <a:r>
                        <a:rPr lang="en-US" altLang="zh-CN" sz="2000" dirty="0" smtClean="0"/>
                        <a:t>2</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2</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0</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-1</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pPr algn="l"/>
                      <a:endParaRPr lang="en-US" altLang="zh-CN" sz="2000" dirty="0" smtClean="0"/>
                    </a:p>
                    <a:p>
                      <a:pPr algn="l"/>
                      <a:endParaRPr lang="en-US" altLang="zh-CN" sz="2000" dirty="0" smtClean="0"/>
                    </a:p>
                    <a:p>
                      <a:pPr algn="l"/>
                      <a:endParaRPr lang="en-US" altLang="zh-CN" sz="2000" dirty="0" smtClean="0"/>
                    </a:p>
                    <a:p>
                      <a:pPr algn="l"/>
                      <a:r>
                        <a:rPr lang="zh-CN" altLang="en-US" sz="2000" dirty="0" smtClean="0"/>
                        <a:t>提示“请输入</a:t>
                      </a:r>
                      <a:r>
                        <a:rPr lang="en-US" altLang="zh-CN" sz="2000" dirty="0" smtClean="0"/>
                        <a:t>1—100</a:t>
                      </a:r>
                      <a:r>
                        <a:rPr lang="zh-CN" altLang="en-US" sz="2000" dirty="0" smtClean="0"/>
                        <a:t>之间的整数”</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smtClean="0"/>
                        <a:t>3</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3</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110</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101</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cPr/>
                </a:tc>
              </a:tr>
              <a:tr h="370840">
                <a:tc>
                  <a:txBody>
                    <a:bodyPr/>
                    <a:lstStyle/>
                    <a:p>
                      <a:pPr algn="ctr"/>
                      <a:r>
                        <a:rPr lang="en-US" altLang="zh-CN" sz="2000" dirty="0" smtClean="0"/>
                        <a:t>4</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4</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1.2</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3.2</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cPr/>
                </a:tc>
              </a:tr>
              <a:tr h="370840">
                <a:tc>
                  <a:txBody>
                    <a:bodyPr/>
                    <a:lstStyle/>
                    <a:p>
                      <a:pPr algn="ctr"/>
                      <a:r>
                        <a:rPr lang="en-US" altLang="zh-CN" sz="2000" dirty="0" smtClean="0"/>
                        <a:t>5</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5</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B</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cPr/>
                </a:tc>
              </a:tr>
              <a:tr h="370840">
                <a:tc>
                  <a:txBody>
                    <a:bodyPr/>
                    <a:lstStyle/>
                    <a:p>
                      <a:pPr algn="ctr"/>
                      <a:r>
                        <a:rPr lang="en-US" altLang="zh-CN" sz="2000" dirty="0" smtClean="0"/>
                        <a:t>6</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6</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cPr/>
                </a:tc>
              </a:tr>
              <a:tr h="370840">
                <a:tc>
                  <a:txBody>
                    <a:bodyPr/>
                    <a:lstStyle/>
                    <a:p>
                      <a:pPr algn="ctr"/>
                      <a:r>
                        <a:rPr lang="en-US" altLang="zh-CN" sz="2000" dirty="0" smtClean="0"/>
                        <a:t>7</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7</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cPr/>
                </a:tc>
              </a:tr>
              <a:tr h="370840">
                <a:tc>
                  <a:txBody>
                    <a:bodyPr/>
                    <a:lstStyle/>
                    <a:p>
                      <a:pPr algn="ctr"/>
                      <a:r>
                        <a:rPr lang="en-US" altLang="zh-CN" sz="2000" dirty="0" smtClean="0"/>
                        <a:t>8</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smtClean="0"/>
                        <a:t>8</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cPr/>
                </a:tc>
              </a:tr>
              <a:tr h="370840">
                <a:tc>
                  <a:txBody>
                    <a:bodyPr/>
                    <a:lstStyle/>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1597</Words>
  <Application>WPS 演示</Application>
  <PresentationFormat>全屏显示(4:3)</PresentationFormat>
  <Paragraphs>275</Paragraphs>
  <Slides>17</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Verdana</vt:lpstr>
      <vt:lpstr>Times New Roman</vt:lpstr>
      <vt:lpstr>黑体</vt:lpstr>
      <vt:lpstr>Lucida Console</vt:lpstr>
      <vt:lpstr>华文隶书</vt:lpstr>
      <vt:lpstr>楷体</vt:lpstr>
      <vt:lpstr>微软雅黑</vt:lpstr>
      <vt:lpstr>Arial Unicode MS</vt:lpstr>
      <vt:lpstr>標楷體</vt:lpstr>
      <vt:lpstr>Profile</vt:lpstr>
      <vt:lpstr>软件测试实用教程 ——方法与实践</vt:lpstr>
      <vt:lpstr>第3章  黑盒测试技术</vt:lpstr>
      <vt:lpstr>3.2 等价类测试</vt:lpstr>
      <vt:lpstr>PowerPoint 演示文稿</vt:lpstr>
      <vt:lpstr>3.2 等价类测试</vt:lpstr>
      <vt:lpstr>3.2 等价类测试</vt:lpstr>
      <vt:lpstr>3.2 等价类测试</vt:lpstr>
      <vt:lpstr>3.2 等价类测试</vt:lpstr>
      <vt:lpstr>3.2 等价类测试</vt:lpstr>
      <vt:lpstr>等价类划分法步骤总结</vt:lpstr>
      <vt:lpstr>3.2 等价类测试</vt:lpstr>
      <vt:lpstr>3.2 等价类测试</vt:lpstr>
      <vt:lpstr>3.2 等价类测试</vt:lpstr>
      <vt:lpstr>3.2 等价类测试</vt:lpstr>
      <vt:lpstr>内容总结</vt:lpstr>
      <vt:lpstr>内容总结</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112</cp:revision>
  <dcterms:created xsi:type="dcterms:W3CDTF">2008-07-27T05:17:00Z</dcterms:created>
  <dcterms:modified xsi:type="dcterms:W3CDTF">2017-09-06T14:23:46Z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