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22"/>
  </p:handoutMasterIdLst>
  <p:sldIdLst>
    <p:sldId id="256" r:id="rId3"/>
    <p:sldId id="257" r:id="rId4"/>
    <p:sldId id="333" r:id="rId5"/>
    <p:sldId id="334" r:id="rId6"/>
    <p:sldId id="335" r:id="rId8"/>
    <p:sldId id="336" r:id="rId9"/>
    <p:sldId id="349" r:id="rId10"/>
    <p:sldId id="338" r:id="rId11"/>
    <p:sldId id="339" r:id="rId12"/>
    <p:sldId id="340" r:id="rId13"/>
    <p:sldId id="341" r:id="rId14"/>
    <p:sldId id="342" r:id="rId15"/>
    <p:sldId id="344" r:id="rId16"/>
    <p:sldId id="345" r:id="rId17"/>
    <p:sldId id="346" r:id="rId18"/>
    <p:sldId id="347" r:id="rId19"/>
    <p:sldId id="361" r:id="rId20"/>
    <p:sldId id="316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828" autoAdjust="0"/>
  </p:normalViewPr>
  <p:slideViewPr>
    <p:cSldViewPr>
      <p:cViewPr>
        <p:scale>
          <a:sx n="78" d="100"/>
          <a:sy n="78" d="100"/>
        </p:scale>
        <p:origin x="-1098" y="-72"/>
      </p:cViewPr>
      <p:guideLst>
        <p:guide orient="horz" pos="2166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8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4B6774F-B969-4134-AA4B-4ED831A1D1B9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6E7EC9E-A07B-4D49-8E17-EEA97947E75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这句话的意思也不太理解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条件桩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Condition Stub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）：列出了问题的所有条件。通常认为列出的条件的次序无关紧要。</a:t>
            </a:r>
            <a:endParaRPr lang="zh-CN" altLang="en-US" dirty="0" smtClean="0">
              <a:solidFill>
                <a:srgbClr val="5F5E5C"/>
              </a:solidFill>
              <a:latin typeface="楷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动作桩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Action Stub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）：列出了问题规定可能采取的操作。这些操作的排列顺序没有约束。</a:t>
            </a:r>
            <a:endParaRPr lang="zh-CN" altLang="en-US" dirty="0" smtClean="0">
              <a:solidFill>
                <a:srgbClr val="5F5E5C"/>
              </a:solidFill>
              <a:latin typeface="楷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条件项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Condition Entry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）：列出针对它左列条件的取值。在所有可能情况下的真假值。</a:t>
            </a:r>
            <a:endParaRPr lang="zh-CN" altLang="en-US" dirty="0" smtClean="0">
              <a:solidFill>
                <a:srgbClr val="5F5E5C"/>
              </a:solidFill>
              <a:latin typeface="楷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动作项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Action Entry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）：列出在条件项的各种取值情况下应该采取的动作。</a:t>
            </a:r>
            <a:endParaRPr lang="en-US" altLang="zh-CN" dirty="0" smtClean="0">
              <a:solidFill>
                <a:srgbClr val="5F5E5C"/>
              </a:solidFill>
              <a:latin typeface="楷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规则</a:t>
            </a:r>
            <a:r>
              <a:rPr lang="zh-CN" altLang="en-US" dirty="0" smtClean="0"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latin typeface="楷体" panose="02010609060101010101" pitchFamily="49" charset="-122"/>
              </a:rPr>
              <a:t>rule</a:t>
            </a:r>
            <a:r>
              <a:rPr lang="zh-CN" altLang="en-US" dirty="0" smtClean="0">
                <a:latin typeface="楷体" panose="02010609060101010101" pitchFamily="49" charset="-122"/>
              </a:rPr>
              <a:t>）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：决策表中</a:t>
            </a:r>
            <a:r>
              <a:rPr lang="zh-CN" altLang="en-US" b="0" dirty="0" smtClean="0"/>
              <a:t>右部的每一列（条件项和对应的动作项）都是一条规则</a:t>
            </a:r>
            <a:endParaRPr lang="zh-CN" altLang="en-US" dirty="0" smtClean="0">
              <a:solidFill>
                <a:srgbClr val="5F5E5C"/>
              </a:solidFill>
              <a:latin typeface="楷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这个是不是没有题目啊？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dirty="0" smtClean="0"/>
              <a:t>这里假定，</a:t>
            </a:r>
            <a:r>
              <a:rPr lang="en-US" altLang="zh-CN" b="1" dirty="0" smtClean="0"/>
              <a:t>“</a:t>
            </a:r>
            <a:r>
              <a:rPr lang="zh-CN" altLang="en-US" b="1" dirty="0" smtClean="0"/>
              <a:t>维修记录不全</a:t>
            </a:r>
            <a:r>
              <a:rPr lang="en-US" altLang="zh-CN" b="1" dirty="0" smtClean="0"/>
              <a:t>”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“</a:t>
            </a:r>
            <a:r>
              <a:rPr lang="zh-CN" altLang="en-US" b="1" dirty="0" smtClean="0"/>
              <a:t>优先维修处理</a:t>
            </a:r>
            <a:r>
              <a:rPr lang="en-US" altLang="zh-CN" b="1" dirty="0" smtClean="0"/>
              <a:t>”</a:t>
            </a:r>
            <a:r>
              <a:rPr lang="zh-CN" altLang="en-US" b="1" dirty="0" smtClean="0"/>
              <a:t>均已在别处有更严格的定义。</a:t>
            </a:r>
            <a:endParaRPr lang="en-US" altLang="zh-CN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前两个条件</a:t>
            </a:r>
            <a:r>
              <a:rPr lang="zh-CN" altLang="en-US" baseline="0" dirty="0" smtClean="0"/>
              <a:t>  同时成立  或者  第三个条件成立  都可以</a:t>
            </a:r>
            <a:endParaRPr lang="en-US" altLang="zh-C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aseline="0" dirty="0" smtClean="0"/>
              <a:t>首先阅读需求，发现条件之间存在一些 组合关系  并不是孤立存在的  </a:t>
            </a:r>
            <a:endParaRPr lang="en-US" altLang="zh-C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aseline="0" dirty="0" smtClean="0"/>
              <a:t>这时候就可以考虑采用 “决策表法”</a:t>
            </a:r>
            <a:endParaRPr lang="zh-CN" altLang="en-US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）列出所有的条件桩和动作桩 （条件桩：</a:t>
            </a:r>
            <a:r>
              <a:rPr lang="en-US" altLang="zh-CN" dirty="0" smtClean="0"/>
              <a:t>1 2 3  </a:t>
            </a:r>
            <a:r>
              <a:rPr lang="zh-CN" altLang="en-US" dirty="0" smtClean="0"/>
              <a:t>动作桩：隐含了“作其他处理”）  如图所示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）然后考虑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）填入条件项。可从最后</a:t>
            </a:r>
            <a:r>
              <a:rPr lang="en-US" altLang="zh-CN" dirty="0" smtClean="0"/>
              <a:t>1</a:t>
            </a:r>
            <a:r>
              <a:rPr lang="zh-CN" altLang="en-US" dirty="0" smtClean="0"/>
              <a:t>行条件项开始，逐行向上填满。如第三行是：</a:t>
            </a:r>
            <a:r>
              <a:rPr lang="en-US" altLang="zh-CN" dirty="0" smtClean="0"/>
              <a:t> Y n Y n Y n Y n</a:t>
            </a:r>
            <a:r>
              <a:rPr lang="zh-CN" altLang="en-US" dirty="0" smtClean="0"/>
              <a:t>，第二行是：</a:t>
            </a:r>
            <a:r>
              <a:rPr lang="en-US" altLang="zh-CN" dirty="0" smtClean="0"/>
              <a:t> Y 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n </a:t>
            </a:r>
            <a:r>
              <a:rPr lang="en-US" altLang="zh-CN" dirty="0" err="1" smtClean="0"/>
              <a:t>n</a:t>
            </a:r>
            <a:r>
              <a:rPr lang="en-US" altLang="zh-CN" dirty="0" smtClean="0"/>
              <a:t> Y 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n </a:t>
            </a:r>
            <a:r>
              <a:rPr lang="en-US" altLang="zh-CN" dirty="0" err="1" smtClean="0"/>
              <a:t>n</a:t>
            </a:r>
            <a:r>
              <a:rPr lang="zh-CN" altLang="en-US" dirty="0" smtClean="0"/>
              <a:t>等等。</a:t>
            </a:r>
            <a:r>
              <a:rPr lang="en-US" altLang="zh-CN" dirty="0" smtClean="0"/>
              <a:t>  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）填入条件项。可从最后</a:t>
            </a:r>
            <a:r>
              <a:rPr lang="en-US" altLang="zh-CN" dirty="0" smtClean="0"/>
              <a:t>1</a:t>
            </a:r>
            <a:r>
              <a:rPr lang="zh-CN" altLang="en-US" dirty="0" smtClean="0"/>
              <a:t>行条件项开始，逐行向上填满。如第三行是：</a:t>
            </a:r>
            <a:r>
              <a:rPr lang="en-US" altLang="zh-CN" dirty="0" smtClean="0"/>
              <a:t> Y n Y n Y n Y n</a:t>
            </a:r>
            <a:r>
              <a:rPr lang="zh-CN" altLang="en-US" dirty="0" smtClean="0"/>
              <a:t>，第二行是：</a:t>
            </a:r>
            <a:r>
              <a:rPr lang="en-US" altLang="zh-CN" dirty="0" smtClean="0"/>
              <a:t> Y 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n </a:t>
            </a:r>
            <a:r>
              <a:rPr lang="en-US" altLang="zh-CN" dirty="0" err="1" smtClean="0"/>
              <a:t>n</a:t>
            </a:r>
            <a:r>
              <a:rPr lang="en-US" altLang="zh-CN" dirty="0" smtClean="0"/>
              <a:t> Y 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n </a:t>
            </a:r>
            <a:r>
              <a:rPr lang="en-US" altLang="zh-CN" dirty="0" err="1" smtClean="0"/>
              <a:t>n</a:t>
            </a:r>
            <a:r>
              <a:rPr lang="zh-CN" altLang="en-US" dirty="0" smtClean="0"/>
              <a:t>等等。</a:t>
            </a:r>
            <a:r>
              <a:rPr lang="en-US" altLang="zh-CN" dirty="0" smtClean="0"/>
              <a:t>  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A8D71-C3EC-4BA8-8391-4F5BE00376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7A9A1-467B-452D-AE21-B17E4BA29EE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E4D55-174F-47DB-8C7E-745DD6B5C1D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407EB-7816-4E54-A7D3-C53D7C57ABF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91" y="1"/>
            <a:ext cx="78867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426" y="853127"/>
            <a:ext cx="7906834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91" y="1"/>
            <a:ext cx="78867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426" y="853127"/>
            <a:ext cx="7906834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91" y="1"/>
            <a:ext cx="78867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426" y="853127"/>
            <a:ext cx="7906834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91" y="1"/>
            <a:ext cx="78867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426" y="853127"/>
            <a:ext cx="7906834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91" y="1"/>
            <a:ext cx="78867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426" y="853127"/>
            <a:ext cx="7906834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91" y="1"/>
            <a:ext cx="78867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426" y="853127"/>
            <a:ext cx="7906834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F56A4-D1A6-4E9C-871E-2D1E17A0ACE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91" y="1"/>
            <a:ext cx="78867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426" y="853127"/>
            <a:ext cx="7906834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91" y="1"/>
            <a:ext cx="78867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426" y="853127"/>
            <a:ext cx="7906834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91" y="1"/>
            <a:ext cx="78867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426" y="853127"/>
            <a:ext cx="7906834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D7293-FDCC-401D-9D7C-1C7B4B4099F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280A2-ED30-4763-A001-B292549BCC3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D9FFB-8CB3-45FA-88C0-1EA3565E3CB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E7FEE-26E5-4539-81A7-E955BBCC3BF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F960D-6231-43B6-9650-9BD9520AA0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A7D07-52A8-4EB8-B6C6-36BF4149D14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F6349-AF04-4D95-A961-8ECE3A25CE4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759C58F-AAE7-41DA-8CD3-FE133CD8564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F3F84FD-A9EF-411A-AD41-005FD50D6B7A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smtClean="0">
                <a:ea typeface="华文隶书" panose="02010800040101010101" pitchFamily="2" charset="-122"/>
              </a:rPr>
              <a:t>软件测试实用教程</a:t>
            </a:r>
            <a:br>
              <a:rPr lang="en-US" altLang="zh-CN" sz="6000" b="1" smtClean="0">
                <a:ea typeface="华文隶书" panose="02010800040101010101" pitchFamily="2" charset="-122"/>
              </a:rPr>
            </a:br>
            <a:r>
              <a:rPr lang="en-US" altLang="zh-CN" sz="6000" b="1" smtClean="0">
                <a:ea typeface="华文隶书" panose="02010800040101010101" pitchFamily="2" charset="-122"/>
              </a:rPr>
              <a:t>——</a:t>
            </a:r>
            <a:r>
              <a:rPr lang="zh-CN" altLang="en-US" sz="6000" b="1" smtClean="0">
                <a:ea typeface="华文隶书" panose="02010800040101010101" pitchFamily="2" charset="-122"/>
              </a:rPr>
              <a:t>方法与实践</a:t>
            </a:r>
            <a:endParaRPr lang="zh-CN" altLang="en-US" sz="6000" b="1" smtClean="0">
              <a:ea typeface="华文隶书" panose="02010800040101010101" pitchFamily="2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PartII     </a:t>
            </a:r>
            <a:r>
              <a:rPr lang="zh-CN" altLang="en-US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软件测试技术</a:t>
            </a:r>
            <a:endParaRPr lang="zh-CN" altLang="en-US" sz="4400" b="1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21376" y="2602797"/>
          <a:ext cx="6750050" cy="305625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374978"/>
                <a:gridCol w="3374978"/>
              </a:tblGrid>
              <a:tr h="5378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输入条件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预期结果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24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输入订购金额小于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500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，订购单过期的订单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发出批准单、出货单和通知单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82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输入订单金额大于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500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，订购单过期的订单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不发批准单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82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输入订单金额任意，订购单过期的订单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发出批准单和出货单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37845" y="1844675"/>
            <a:ext cx="462915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b="1" dirty="0">
                <a:latin typeface="+mn-lt"/>
                <a:ea typeface="+mn-ea"/>
              </a:rPr>
              <a:t>将决策表转化成测试用例</a:t>
            </a:r>
            <a:endParaRPr lang="zh-CN" altLang="en-US" sz="3000" b="1" dirty="0">
              <a:latin typeface="+mn-lt"/>
              <a:ea typeface="+mn-ea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7544" y="548680"/>
            <a:ext cx="8001000" cy="92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3.4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基于决策表的测试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684530" y="1845945"/>
            <a:ext cx="7907020" cy="4012565"/>
          </a:xfrm>
        </p:spPr>
        <p:txBody>
          <a:bodyPr/>
          <a:lstStyle/>
          <a:p>
            <a:pPr eaLnBrk="1" hangingPunct="1"/>
            <a:r>
              <a:rPr lang="zh-CN" altLang="en-US" sz="3400" b="1" dirty="0"/>
              <a:t>总结使用决策表法设计用例的步骤</a:t>
            </a:r>
            <a:endParaRPr lang="en-US" altLang="zh-CN" sz="3400" b="1" dirty="0"/>
          </a:p>
          <a:p>
            <a:pPr marL="952500" lvl="1" indent="-514350">
              <a:buFont typeface="+mj-lt"/>
              <a:buAutoNum type="arabicPeriod"/>
            </a:pPr>
            <a:r>
              <a:rPr lang="zh-CN" altLang="en-US" b="1" dirty="0" smtClean="0">
                <a:latin typeface="+mn-ea"/>
              </a:rPr>
              <a:t>分析条件和动作</a:t>
            </a:r>
            <a:endParaRPr lang="en-US" altLang="zh-CN" b="1" dirty="0" smtClean="0">
              <a:latin typeface="+mn-ea"/>
            </a:endParaRPr>
          </a:p>
          <a:p>
            <a:pPr marL="952500" lvl="1" indent="-514350">
              <a:buFont typeface="+mj-lt"/>
              <a:buAutoNum type="arabicPeriod"/>
            </a:pPr>
            <a:r>
              <a:rPr lang="zh-CN" altLang="en-US" b="1" dirty="0" smtClean="0">
                <a:latin typeface="+mn-ea"/>
              </a:rPr>
              <a:t>生成决策表</a:t>
            </a:r>
            <a:endParaRPr lang="en-US" altLang="zh-CN" b="1" dirty="0" smtClean="0">
              <a:latin typeface="+mn-ea"/>
            </a:endParaRPr>
          </a:p>
          <a:p>
            <a:pPr marL="952500" lvl="1" indent="-514350">
              <a:buFont typeface="+mj-lt"/>
              <a:buAutoNum type="arabicPeriod"/>
            </a:pPr>
            <a:r>
              <a:rPr lang="zh-CN" altLang="en-US" b="1" dirty="0" smtClean="0">
                <a:latin typeface="+mn-ea"/>
              </a:rPr>
              <a:t>简化决策表</a:t>
            </a:r>
            <a:endParaRPr lang="en-US" altLang="zh-CN" b="1" dirty="0" smtClean="0">
              <a:latin typeface="+mn-ea"/>
            </a:endParaRPr>
          </a:p>
          <a:p>
            <a:pPr marL="952500" lvl="1" indent="-514350">
              <a:buFont typeface="+mj-lt"/>
              <a:buAutoNum type="arabicPeriod"/>
            </a:pPr>
            <a:r>
              <a:rPr lang="zh-CN" altLang="en-US" b="1" dirty="0" smtClean="0">
                <a:latin typeface="+mn-ea"/>
              </a:rPr>
              <a:t>转成测试用例</a:t>
            </a:r>
            <a:endParaRPr lang="zh-CN" altLang="en-US" b="1" dirty="0">
              <a:latin typeface="+mn-ea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7544" y="548680"/>
            <a:ext cx="8001000" cy="92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3.4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基于决策表的测试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681990" y="1917700"/>
            <a:ext cx="8122920" cy="3472815"/>
          </a:xfrm>
        </p:spPr>
        <p:txBody>
          <a:bodyPr/>
          <a:lstStyle/>
          <a:p>
            <a:pPr eaLnBrk="1" hangingPunct="1"/>
            <a:r>
              <a:rPr lang="zh-CN" altLang="en-US" sz="3400" b="1" dirty="0"/>
              <a:t>什么情况适合使用决策表法设计测试用例</a:t>
            </a:r>
            <a:endParaRPr lang="en-US" altLang="zh-CN" sz="3400" b="1" dirty="0"/>
          </a:p>
          <a:p>
            <a:pPr lvl="1"/>
            <a:r>
              <a:rPr lang="zh-CN" altLang="en-US" b="1" dirty="0">
                <a:latin typeface="+mn-ea"/>
              </a:rPr>
              <a:t>在程序中，若输入输出较多，且相互制约的条件较多</a:t>
            </a:r>
            <a:endParaRPr lang="en-US" altLang="zh-CN" b="1" dirty="0">
              <a:latin typeface="+mn-ea"/>
            </a:endParaRPr>
          </a:p>
          <a:p>
            <a:pPr lvl="1"/>
            <a:endParaRPr lang="zh-CN" altLang="en-US" i="1" dirty="0">
              <a:latin typeface="+mn-ea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1560" y="608793"/>
            <a:ext cx="8001000" cy="92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3.4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基于决策表的测试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772816"/>
            <a:ext cx="8743464" cy="3230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+mn-ea"/>
                <a:ea typeface="+mn-ea"/>
              </a:rPr>
              <a:t>实例一</a:t>
            </a:r>
            <a:r>
              <a:rPr lang="zh-CN" altLang="en-US" sz="2600" b="1" dirty="0">
                <a:latin typeface="+mn-ea"/>
                <a:ea typeface="+mn-ea"/>
              </a:rPr>
              <a:t>：</a:t>
            </a:r>
            <a:endParaRPr lang="zh-CN" altLang="en-US" sz="2600" b="1" dirty="0">
              <a:latin typeface="+mn-ea"/>
              <a:ea typeface="+mn-ea"/>
            </a:endParaRPr>
          </a:p>
          <a:p>
            <a:pPr lvl="1"/>
            <a:r>
              <a:rPr lang="zh-CN" altLang="en-US" sz="2400" b="1" dirty="0">
                <a:latin typeface="+mn-ea"/>
                <a:ea typeface="+mn-ea"/>
              </a:rPr>
              <a:t>“</a:t>
            </a:r>
            <a:r>
              <a:rPr lang="en-US" altLang="zh-CN" sz="2400" b="1" dirty="0">
                <a:latin typeface="+mn-ea"/>
                <a:ea typeface="+mn-ea"/>
              </a:rPr>
              <a:t>……</a:t>
            </a:r>
            <a:r>
              <a:rPr lang="zh-CN" altLang="en-US" sz="2400" b="1" dirty="0">
                <a:latin typeface="+mn-ea"/>
                <a:ea typeface="+mn-ea"/>
              </a:rPr>
              <a:t>对‘功率大于</a:t>
            </a:r>
            <a:r>
              <a:rPr lang="en-US" altLang="zh-CN" sz="2400" b="1" dirty="0">
                <a:latin typeface="+mn-ea"/>
                <a:ea typeface="+mn-ea"/>
              </a:rPr>
              <a:t>50</a:t>
            </a:r>
            <a:r>
              <a:rPr lang="zh-CN" altLang="en-US" sz="2400" b="1" dirty="0">
                <a:latin typeface="+mn-ea"/>
                <a:ea typeface="+mn-ea"/>
              </a:rPr>
              <a:t>马力的机器且维修记录不全</a:t>
            </a:r>
            <a:r>
              <a:rPr lang="en-US" altLang="zh-CN" sz="2400" b="1" dirty="0">
                <a:latin typeface="+mn-ea"/>
                <a:ea typeface="+mn-ea"/>
              </a:rPr>
              <a:t>’</a:t>
            </a:r>
            <a:r>
              <a:rPr lang="zh-CN" altLang="en-US" sz="2400" b="1" dirty="0">
                <a:latin typeface="+mn-ea"/>
                <a:ea typeface="+mn-ea"/>
              </a:rPr>
              <a:t>或‘已运行</a:t>
            </a:r>
            <a:r>
              <a:rPr lang="en-US" altLang="zh-CN" sz="2400" b="1" dirty="0">
                <a:latin typeface="+mn-ea"/>
                <a:ea typeface="+mn-ea"/>
              </a:rPr>
              <a:t>10</a:t>
            </a:r>
            <a:r>
              <a:rPr lang="zh-CN" altLang="en-US" sz="2400" b="1" dirty="0">
                <a:latin typeface="+mn-ea"/>
                <a:ea typeface="+mn-ea"/>
              </a:rPr>
              <a:t>年以上</a:t>
            </a:r>
            <a:r>
              <a:rPr lang="en-US" altLang="zh-CN" sz="2400" b="1" dirty="0">
                <a:latin typeface="+mn-ea"/>
                <a:ea typeface="+mn-ea"/>
              </a:rPr>
              <a:t>’</a:t>
            </a:r>
            <a:r>
              <a:rPr lang="zh-CN" altLang="en-US" sz="2400" b="1" dirty="0">
                <a:latin typeface="+mn-ea"/>
                <a:ea typeface="+mn-ea"/>
              </a:rPr>
              <a:t>的机器，</a:t>
            </a:r>
            <a:r>
              <a:rPr lang="zh-CN" altLang="en-US" sz="2400" b="1" dirty="0" smtClean="0">
                <a:latin typeface="+mn-ea"/>
                <a:ea typeface="+mn-ea"/>
              </a:rPr>
              <a:t>应给予优先的维修处理</a:t>
            </a:r>
            <a:r>
              <a:rPr lang="en-US" altLang="zh-CN" sz="2400" b="1" dirty="0" smtClean="0">
                <a:latin typeface="+mn-ea"/>
                <a:ea typeface="+mn-ea"/>
              </a:rPr>
              <a:t>……” </a:t>
            </a:r>
            <a:r>
              <a:rPr lang="zh-CN" altLang="en-US" sz="2400" b="1" dirty="0" smtClean="0">
                <a:latin typeface="+mn-ea"/>
                <a:ea typeface="+mn-ea"/>
              </a:rPr>
              <a:t>。</a:t>
            </a:r>
            <a:r>
              <a:rPr lang="zh-CN" altLang="en-US" sz="2400" b="1" dirty="0">
                <a:latin typeface="+mn-ea"/>
                <a:ea typeface="+mn-ea"/>
              </a:rPr>
              <a:t>请</a:t>
            </a:r>
            <a:r>
              <a:rPr lang="zh-CN" altLang="en-US" sz="2400" b="1" dirty="0" smtClean="0">
                <a:latin typeface="+mn-ea"/>
                <a:ea typeface="+mn-ea"/>
              </a:rPr>
              <a:t>建立决策表</a:t>
            </a:r>
            <a:endParaRPr lang="en-US" altLang="zh-CN" sz="2400" b="1" dirty="0">
              <a:latin typeface="+mn-ea"/>
              <a:ea typeface="+mn-ea"/>
            </a:endParaRPr>
          </a:p>
          <a:p>
            <a:pPr lvl="1"/>
            <a:r>
              <a:rPr lang="zh-CN" altLang="en-US" sz="2400" b="1" dirty="0" smtClean="0">
                <a:latin typeface="+mn-ea"/>
                <a:ea typeface="+mn-ea"/>
              </a:rPr>
              <a:t>分析</a:t>
            </a:r>
            <a:r>
              <a:rPr lang="zh-CN" altLang="en-US" sz="2400" b="1" dirty="0">
                <a:latin typeface="+mn-ea"/>
                <a:ea typeface="+mn-ea"/>
              </a:rPr>
              <a:t>：</a:t>
            </a:r>
            <a:endParaRPr lang="zh-CN" altLang="en-US" sz="2400" b="1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zh-CN" sz="2400" b="1" dirty="0">
                <a:latin typeface="+mn-ea"/>
                <a:ea typeface="+mn-ea"/>
              </a:rPr>
              <a:t>1</a:t>
            </a:r>
            <a:r>
              <a:rPr lang="zh-CN" altLang="en-US" sz="2400" b="1" dirty="0">
                <a:latin typeface="+mn-ea"/>
                <a:ea typeface="+mn-ea"/>
              </a:rPr>
              <a:t>）列出所有的条件桩</a:t>
            </a:r>
            <a:r>
              <a:rPr lang="zh-CN" altLang="en-US" sz="2400" b="1" dirty="0" smtClean="0">
                <a:latin typeface="+mn-ea"/>
                <a:ea typeface="+mn-ea"/>
              </a:rPr>
              <a:t>和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lvl="1">
              <a:buNone/>
            </a:pPr>
            <a:r>
              <a:rPr lang="zh-CN" altLang="en-US" sz="2400" b="1" dirty="0" smtClean="0">
                <a:latin typeface="+mn-ea"/>
                <a:ea typeface="+mn-ea"/>
              </a:rPr>
              <a:t>动作桩</a:t>
            </a:r>
            <a:endParaRPr lang="zh-CN" altLang="en-US" sz="2400" b="1" dirty="0">
              <a:latin typeface="+mn-ea"/>
              <a:ea typeface="+mn-ea"/>
            </a:endParaRPr>
          </a:p>
          <a:p>
            <a:pPr lvl="1">
              <a:buNone/>
            </a:pPr>
            <a:r>
              <a:rPr lang="zh-CN" altLang="en-US" b="1" dirty="0">
                <a:latin typeface="+mn-ea"/>
                <a:ea typeface="+mn-ea"/>
              </a:rPr>
              <a:t> </a:t>
            </a:r>
            <a:br>
              <a:rPr lang="zh-CN" altLang="en-US" sz="1600" b="1" dirty="0">
                <a:latin typeface="+mn-ea"/>
                <a:ea typeface="+mn-ea"/>
              </a:rPr>
            </a:br>
            <a:endParaRPr lang="zh-CN" altLang="en-US" sz="1600" b="1" dirty="0">
              <a:latin typeface="+mn-ea"/>
              <a:ea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666396" y="3010596"/>
          <a:ext cx="4064759" cy="32673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7425"/>
                <a:gridCol w="3317334"/>
              </a:tblGrid>
              <a:tr h="653475">
                <a:tc rowSpan="3">
                  <a:txBody>
                    <a:bodyPr/>
                    <a:lstStyle/>
                    <a:p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</a:t>
                      </a:r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件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功率大于</a:t>
                      </a: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50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马力吗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/>
                </a:tc>
              </a:tr>
              <a:tr h="653475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维修记录不全吗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/>
                </a:tc>
              </a:tr>
              <a:tr h="653475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运行超过</a:t>
                      </a: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年吗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/>
                </a:tc>
              </a:tr>
              <a:tr h="653475">
                <a:tc rowSpan="2"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动</a:t>
                      </a:r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进行优先处理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/>
                </a:tc>
              </a:tr>
              <a:tr h="653475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作其他处理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83568" y="641977"/>
            <a:ext cx="8001000" cy="92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3.4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基于决策表的测试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628547"/>
            <a:ext cx="80427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altLang="zh-CN" sz="2800" b="1" dirty="0" smtClean="0">
                <a:latin typeface="+mn-ea"/>
                <a:ea typeface="+mn-ea"/>
              </a:rPr>
              <a:t>2</a:t>
            </a:r>
            <a:r>
              <a:rPr lang="zh-CN" altLang="en-US" sz="2800" b="1" dirty="0" smtClean="0">
                <a:latin typeface="+mn-ea"/>
                <a:ea typeface="+mn-ea"/>
              </a:rPr>
              <a:t>）列出决策表</a:t>
            </a:r>
            <a:endParaRPr lang="zh-CN" altLang="en-US" sz="1800" dirty="0">
              <a:latin typeface="+mn-ea"/>
              <a:ea typeface="+mn-ea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03712" y="2161704"/>
          <a:ext cx="8337550" cy="407606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869147"/>
                <a:gridCol w="3466286"/>
                <a:gridCol w="500242"/>
                <a:gridCol w="500242"/>
                <a:gridCol w="500242"/>
                <a:gridCol w="500242"/>
                <a:gridCol w="500242"/>
                <a:gridCol w="500242"/>
                <a:gridCol w="500242"/>
                <a:gridCol w="500242"/>
              </a:tblGrid>
              <a:tr h="679450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 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rgbClr val="99CCFF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rgbClr val="99CCFF"/>
                    </a:solidFill>
                  </a:tcPr>
                </a:tc>
              </a:tr>
              <a:tr h="679268">
                <a:tc rowSpan="3"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件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51408" marR="51408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功率大于</a:t>
                      </a:r>
                      <a:r>
                        <a:rPr lang="en-US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50</a:t>
                      </a:r>
                      <a:r>
                        <a:rPr lang="zh-CN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马力吗？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400" b="1" kern="1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Times New Roman" panose="02020603050405020304"/>
                        </a:rPr>
                        <a:t>1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rgbClr val="FFC000"/>
                    </a:solidFill>
                  </a:tcPr>
                </a:tc>
              </a:tr>
              <a:tr h="679268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维修记录不全吗？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sz="2400" b="1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sz="2400" b="1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rgbClr val="FFC000"/>
                    </a:solidFill>
                  </a:tcPr>
                </a:tc>
              </a:tr>
              <a:tr h="679268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运行超过</a:t>
                      </a:r>
                      <a:r>
                        <a:rPr lang="en-US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年吗？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sz="2400" b="1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rgbClr val="FFC000"/>
                    </a:solidFill>
                  </a:tcPr>
                </a:tc>
              </a:tr>
              <a:tr h="679268">
                <a:tc rowSpan="2"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动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51408" marR="51408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进行优先处理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 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 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 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rgbClr val="FFC000"/>
                    </a:solidFill>
                  </a:tcPr>
                </a:tc>
              </a:tr>
              <a:tr h="679268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作其他处理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 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 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 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 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 </a:t>
                      </a:r>
                      <a:endParaRPr lang="zh-CN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b="1" kern="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3568" y="641977"/>
            <a:ext cx="8001000" cy="92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3.4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基于决策表的测试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1268507"/>
            <a:ext cx="8042705" cy="1799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altLang="zh-CN" sz="2800" b="1" dirty="0" smtClean="0">
              <a:latin typeface="+mn-ea"/>
              <a:ea typeface="+mn-ea"/>
            </a:endParaRPr>
          </a:p>
          <a:p>
            <a:pPr lvl="1"/>
            <a:r>
              <a:rPr lang="en-US" altLang="zh-CN" sz="2800" b="1" dirty="0" smtClean="0">
                <a:latin typeface="+mn-ea"/>
                <a:ea typeface="+mn-ea"/>
              </a:rPr>
              <a:t>3</a:t>
            </a:r>
            <a:r>
              <a:rPr lang="zh-CN" altLang="en-US" sz="2800" b="1" dirty="0" smtClean="0">
                <a:latin typeface="+mn-ea"/>
                <a:ea typeface="+mn-ea"/>
              </a:rPr>
              <a:t>）合并</a:t>
            </a:r>
            <a:r>
              <a:rPr lang="zh-CN" altLang="en-US" sz="2800" b="1" dirty="0">
                <a:latin typeface="+mn-ea"/>
                <a:ea typeface="+mn-ea"/>
              </a:rPr>
              <a:t>相似规则后得到：</a:t>
            </a:r>
            <a:endParaRPr lang="en-US" altLang="zh-CN" sz="2800" b="1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zh-CN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/>
              <a:t> </a:t>
            </a:r>
            <a:endParaRPr lang="zh-CN" altLang="en-US" sz="1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33103" y="2213440"/>
          <a:ext cx="8494395" cy="32918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50975"/>
                <a:gridCol w="3456701"/>
                <a:gridCol w="755034"/>
                <a:gridCol w="755034"/>
                <a:gridCol w="755034"/>
                <a:gridCol w="755034"/>
                <a:gridCol w="566274"/>
              </a:tblGrid>
              <a:tr h="526415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 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rgbClr val="99CCFF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rgbClr val="99CCFF"/>
                    </a:solidFill>
                  </a:tcPr>
                </a:tc>
              </a:tr>
              <a:tr h="534670">
                <a:tc rowSpan="3"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400" b="1" kern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条</a:t>
                      </a:r>
                      <a:endParaRPr lang="zh-CN" sz="2400" b="1" kern="1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400" b="1" kern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件</a:t>
                      </a:r>
                      <a:endParaRPr lang="zh-CN" sz="2400" b="1" kern="1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功率大于</a:t>
                      </a:r>
                      <a:r>
                        <a:rPr lang="en-US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50</a:t>
                      </a:r>
                      <a:r>
                        <a:rPr lang="zh-CN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马力吗？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/>
                </a:tc>
              </a:tr>
              <a:tr h="508000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维修记录不全吗？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/>
                </a:tc>
              </a:tr>
              <a:tr h="548005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运行超过</a:t>
                      </a:r>
                      <a:r>
                        <a:rPr lang="en-US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年吗？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zh-CN" sz="2400" b="1" kern="10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/>
                </a:tc>
              </a:tr>
              <a:tr h="481965">
                <a:tc rowSpan="2"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400" b="1" kern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动</a:t>
                      </a:r>
                      <a:endParaRPr lang="zh-CN" sz="2400" b="1" kern="1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400" b="1" kern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作</a:t>
                      </a:r>
                      <a:endParaRPr lang="zh-CN" sz="2400" b="1" kern="1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进行优先处理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 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 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/>
                </a:tc>
              </a:tr>
              <a:tr h="468630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作其他处理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 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 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 </a:t>
                      </a:r>
                      <a:endParaRPr lang="zh-CN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51408" marR="51408" marT="0" marB="0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63200" y="5651609"/>
            <a:ext cx="80427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800" b="1" dirty="0" smtClean="0">
                <a:latin typeface="+mn-ea"/>
                <a:ea typeface="+mn-ea"/>
              </a:rPr>
              <a:t>4</a:t>
            </a:r>
            <a:r>
              <a:rPr lang="zh-CN" altLang="en-US" sz="2800" b="1" dirty="0" smtClean="0">
                <a:latin typeface="+mn-ea"/>
                <a:ea typeface="+mn-ea"/>
              </a:rPr>
              <a:t>）得到相应测试用例</a:t>
            </a:r>
            <a:r>
              <a:rPr lang="en-US" altLang="zh-CN" sz="1800" b="1" dirty="0" smtClean="0">
                <a:latin typeface="+mn-ea"/>
                <a:ea typeface="+mn-ea"/>
              </a:rPr>
              <a:t> 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3568" y="641977"/>
            <a:ext cx="8001000" cy="92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3.4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基于决策表的测试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538480" y="1810703"/>
            <a:ext cx="8361680" cy="3199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32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计算出差补助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:</a:t>
            </a:r>
            <a:endParaRPr kumimoji="0" lang="zh-CN" altLang="zh-CN" sz="3200" b="1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    当员工办理长期出差时，不论是否出差，出差到哪里，每月固定补助</a:t>
            </a:r>
            <a:r>
              <a:rPr lang="en-US" altLang="zh-CN" sz="2800" b="1" dirty="0" smtClean="0">
                <a:latin typeface="+mn-ea"/>
                <a:cs typeface="Times New Roman" panose="02020603050405020304" pitchFamily="18" charset="0"/>
              </a:rPr>
              <a:t>1000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元。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    当员工未办理长期出差时时，如果出差省会城市，则每月补助</a:t>
            </a:r>
            <a:r>
              <a:rPr lang="en-US" altLang="zh-CN" sz="2800" b="1" dirty="0" smtClean="0">
                <a:latin typeface="+mn-ea"/>
                <a:cs typeface="Times New Roman" panose="02020603050405020304" pitchFamily="18" charset="0"/>
              </a:rPr>
              <a:t>1500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元，否则补助</a:t>
            </a:r>
            <a:r>
              <a:rPr lang="en-US" altLang="zh-CN" sz="2800" b="1" dirty="0" smtClean="0">
                <a:latin typeface="+mn-ea"/>
                <a:cs typeface="Times New Roman" panose="02020603050405020304" pitchFamily="18" charset="0"/>
              </a:rPr>
              <a:t>800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元</a:t>
            </a:r>
            <a:r>
              <a:rPr lang="en-US" altLang="zh-CN" sz="2800" b="1" dirty="0" smtClean="0">
                <a:latin typeface="+mn-ea"/>
              </a:rPr>
              <a:t>;</a:t>
            </a:r>
            <a:r>
              <a:rPr lang="zh-CN" altLang="en-US" sz="2800" b="1" dirty="0" smtClean="0">
                <a:latin typeface="+mn-ea"/>
              </a:rPr>
              <a:t>不出差，补助为</a:t>
            </a:r>
            <a:r>
              <a:rPr lang="en-US" altLang="zh-CN" sz="2800" b="1" dirty="0" smtClean="0">
                <a:latin typeface="+mn-ea"/>
              </a:rPr>
              <a:t>0</a:t>
            </a:r>
            <a:r>
              <a:rPr lang="zh-CN" altLang="en-US" sz="2800" b="1" dirty="0" smtClean="0">
                <a:latin typeface="+mn-ea"/>
              </a:rPr>
              <a:t>。</a:t>
            </a:r>
            <a:r>
              <a:rPr lang="en-US" altLang="zh-CN" sz="2800" b="1" dirty="0" smtClean="0">
                <a:latin typeface="+mn-ea"/>
              </a:rPr>
              <a:t>	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indent="0">
              <a:buNone/>
            </a:pPr>
            <a:endParaRPr kumimoji="0" lang="zh-CN" altLang="zh-CN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3568" y="641977"/>
            <a:ext cx="8001000" cy="92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3.4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基于决策表的测试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756285" y="1845945"/>
            <a:ext cx="7907020" cy="3458845"/>
          </a:xfrm>
        </p:spPr>
        <p:txBody>
          <a:bodyPr/>
          <a:lstStyle/>
          <a:p>
            <a:r>
              <a:rPr lang="zh-CN" altLang="en-US" sz="3400" b="1" dirty="0" smtClean="0"/>
              <a:t>总结</a:t>
            </a:r>
            <a:endParaRPr lang="zh-CN" altLang="en-US" sz="3400" b="1" dirty="0" smtClean="0"/>
          </a:p>
          <a:p>
            <a:pPr lvl="1"/>
            <a:r>
              <a:rPr lang="zh-CN" altLang="en-US" b="1" dirty="0">
                <a:latin typeface="+mn-ea"/>
              </a:rPr>
              <a:t>什么是决策表</a:t>
            </a:r>
            <a:endParaRPr lang="en-US" altLang="zh-CN" b="1" dirty="0">
              <a:latin typeface="+mn-ea"/>
            </a:endParaRPr>
          </a:p>
          <a:p>
            <a:pPr lvl="1"/>
            <a:r>
              <a:rPr lang="zh-CN" altLang="en-US" b="1" dirty="0">
                <a:latin typeface="+mn-ea"/>
              </a:rPr>
              <a:t>决策表中的概念：条件桩、条件项、动作桩、动作项、规则</a:t>
            </a:r>
            <a:endParaRPr lang="en-US" altLang="zh-CN" b="1" dirty="0">
              <a:latin typeface="+mn-ea"/>
            </a:endParaRPr>
          </a:p>
          <a:p>
            <a:pPr lvl="1"/>
            <a:r>
              <a:rPr lang="zh-CN" altLang="en-US" b="1" dirty="0" smtClean="0">
                <a:latin typeface="+mn-ea"/>
              </a:rPr>
              <a:t>怎样使用决策表法设计测试用例</a:t>
            </a:r>
            <a:endParaRPr lang="zh-CN" altLang="en-US" b="1" dirty="0" smtClean="0">
              <a:latin typeface="+mn-ea"/>
            </a:endParaRPr>
          </a:p>
          <a:p>
            <a:pPr lvl="1"/>
            <a:r>
              <a:rPr lang="zh-CN" altLang="en-US" b="1" dirty="0" smtClean="0">
                <a:latin typeface="+mn-ea"/>
              </a:rPr>
              <a:t>什么情况下使用决策表法</a:t>
            </a:r>
            <a:endParaRPr lang="zh-CN" altLang="en-US" b="1" dirty="0" smtClean="0">
              <a:latin typeface="+mn-ea"/>
            </a:endParaRPr>
          </a:p>
          <a:p>
            <a:pPr marL="457200" lvl="1" indent="0">
              <a:buNone/>
            </a:pPr>
            <a:endParaRPr lang="zh-CN" altLang="en-US" b="1" dirty="0">
              <a:latin typeface="+mn-ea"/>
            </a:endParaRPr>
          </a:p>
          <a:p>
            <a:endParaRPr lang="zh-CN" altLang="en-US" b="1" dirty="0">
              <a:latin typeface="+mn-ea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3568" y="641977"/>
            <a:ext cx="8001000" cy="92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3.4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基于决策表的测试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标题 1"/>
          <p:cNvSpPr>
            <a:spLocks noGrp="1"/>
          </p:cNvSpPr>
          <p:nvPr>
            <p:ph type="title"/>
          </p:nvPr>
        </p:nvSpPr>
        <p:spPr>
          <a:xfrm>
            <a:off x="574675" y="2672715"/>
            <a:ext cx="8001000" cy="1216025"/>
          </a:xfrm>
        </p:spPr>
        <p:txBody>
          <a:bodyPr/>
          <a:lstStyle/>
          <a:p>
            <a:pPr algn="ctr"/>
            <a:r>
              <a:rPr lang="zh-CN" altLang="en-US" b="1" smtClean="0">
                <a:latin typeface="黑体" panose="02010609060101010101" pitchFamily="2" charset="-122"/>
                <a:ea typeface="黑体" panose="02010609060101010101" pitchFamily="2" charset="-122"/>
              </a:rPr>
              <a:t>谢 谢</a:t>
            </a:r>
            <a:endParaRPr lang="zh-CN" altLang="en-US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746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67E3E2C-221F-4D7E-91A8-AF486AD69B14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FE39F64-A1D4-4C6E-BAC3-DB3E303ED693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b="1" smtClean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b="1" smtClean="0">
                <a:latin typeface="黑体" panose="02010609060101010101" pitchFamily="2" charset="-122"/>
                <a:ea typeface="黑体" panose="02010609060101010101" pitchFamily="2" charset="-122"/>
              </a:rPr>
              <a:t>章  黑盒测试技术</a:t>
            </a:r>
            <a:endParaRPr lang="zh-CN" altLang="en-US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内容提要</a:t>
            </a:r>
            <a:endParaRPr lang="zh-CN" altLang="en-US" sz="3400" b="1" dirty="0" smtClean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决策表法概述</a:t>
            </a:r>
            <a:r>
              <a:rPr lang="en-US" altLang="zh-CN" sz="2400" b="1" dirty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endParaRPr lang="en-US" altLang="zh-CN" sz="2400" b="1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 dirty="0" smtClean="0"/>
              <a:t>掌握决策表</a:t>
            </a:r>
            <a:r>
              <a:rPr lang="zh-CN" altLang="en-US" b="1" dirty="0"/>
              <a:t>法简单应用</a:t>
            </a:r>
            <a:endParaRPr lang="en-US" altLang="zh-CN" b="1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 dirty="0"/>
              <a:t>重难点：理解内涵，灵活应用</a:t>
            </a:r>
            <a:r>
              <a:rPr lang="en-US" altLang="zh-CN" b="1" dirty="0"/>
              <a:t>                            </a:t>
            </a:r>
            <a:endParaRPr lang="en-US" altLang="zh-CN" b="1" dirty="0"/>
          </a:p>
          <a:p>
            <a:pPr lvl="1" eaLnBrk="1" hangingPunct="1">
              <a:lnSpc>
                <a:spcPct val="150000"/>
              </a:lnSpc>
              <a:defRPr/>
            </a:pPr>
            <a:endParaRPr lang="zh-CN" altLang="en-US" b="1" dirty="0"/>
          </a:p>
          <a:p>
            <a:pPr lvl="1" eaLnBrk="1" hangingPunct="1"/>
            <a:endParaRPr lang="en-US" altLang="zh-CN" b="1" dirty="0" smtClean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FE39F64-A1D4-4C6E-BAC3-DB3E303ED693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章  黑盒测试技术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/>
              <a:t>本章重点</a:t>
            </a:r>
            <a:endParaRPr lang="zh-CN" altLang="en-US" sz="3400" b="1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决策表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法概述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实例讲解与演练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471170" lvl="1" indent="0" eaLnBrk="1" hangingPunct="1">
              <a:lnSpc>
                <a:spcPct val="150000"/>
              </a:lnSpc>
              <a:buNone/>
              <a:defRPr/>
            </a:pPr>
            <a:endParaRPr lang="en-US" altLang="zh-CN" sz="2400" b="1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3722103-188C-4E4D-8A50-6FF3C5E857F6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3.4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基于决策表的测试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基本原理</a:t>
            </a:r>
            <a:endParaRPr lang="en-US" altLang="zh-CN" sz="3400" b="1" smtClean="0"/>
          </a:p>
          <a:p>
            <a:pPr eaLnBrk="1" hangingPunct="1"/>
            <a:r>
              <a:rPr lang="zh-CN" altLang="en-US" sz="3400" b="1" smtClean="0"/>
              <a:t>通过对决策表进行化简，消除测试用例的冗余，缩减测试用例规模，同时保持等价类测试的效果</a:t>
            </a:r>
            <a:endParaRPr lang="zh-CN" altLang="en-US" sz="3400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81188" y="1715672"/>
            <a:ext cx="8458199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latin typeface="+mn-ea"/>
                <a:ea typeface="+mn-ea"/>
              </a:rPr>
              <a:t>定义</a:t>
            </a:r>
            <a:r>
              <a:rPr lang="zh-CN" altLang="en-US" sz="2800" b="1" dirty="0" smtClean="0">
                <a:solidFill>
                  <a:srgbClr val="5F5E5C"/>
                </a:solidFill>
                <a:latin typeface="+mn-ea"/>
                <a:ea typeface="+mn-ea"/>
              </a:rPr>
              <a:t>：</a:t>
            </a:r>
            <a:r>
              <a:rPr lang="en-US" altLang="zh-CN" sz="2800" b="1" dirty="0" smtClean="0">
                <a:latin typeface="+mn-ea"/>
                <a:ea typeface="+mn-ea"/>
                <a:cs typeface="Times New Roman" panose="02020603050405020304" pitchFamily="18" charset="0"/>
              </a:rPr>
              <a:t>Decision </a:t>
            </a:r>
            <a:r>
              <a:rPr lang="en-US" altLang="zh-CN" sz="2800" b="1" dirty="0">
                <a:latin typeface="+mn-ea"/>
                <a:ea typeface="+mn-ea"/>
                <a:cs typeface="Times New Roman" panose="02020603050405020304" pitchFamily="18" charset="0"/>
              </a:rPr>
              <a:t>table</a:t>
            </a:r>
            <a:r>
              <a:rPr lang="en-US" altLang="zh-CN" sz="2800" b="1" dirty="0">
                <a:latin typeface="+mn-ea"/>
                <a:ea typeface="+mn-ea"/>
              </a:rPr>
              <a:t>, </a:t>
            </a:r>
            <a:r>
              <a:rPr lang="zh-CN" altLang="en-US" sz="2800" b="1" dirty="0" smtClean="0">
                <a:latin typeface="+mn-ea"/>
                <a:ea typeface="+mn-ea"/>
              </a:rPr>
              <a:t>是</a:t>
            </a:r>
            <a:r>
              <a:rPr lang="zh-CN" altLang="en-US" sz="2800" b="1" dirty="0">
                <a:latin typeface="+mn-ea"/>
                <a:ea typeface="+mn-ea"/>
              </a:rPr>
              <a:t>一个用表格形式来整理逻辑关系的工具，由横向的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条件</a:t>
            </a:r>
            <a:r>
              <a:rPr lang="zh-CN" altLang="en-US" sz="2800" b="1" dirty="0">
                <a:latin typeface="+mn-ea"/>
                <a:ea typeface="+mn-ea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动作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</a:rPr>
              <a:t>，以及</a:t>
            </a:r>
            <a:r>
              <a:rPr lang="zh-CN" altLang="en-US" sz="2800" b="1" dirty="0">
                <a:latin typeface="+mn-ea"/>
                <a:ea typeface="+mn-ea"/>
              </a:rPr>
              <a:t>纵向的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规则</a:t>
            </a:r>
            <a:r>
              <a:rPr lang="zh-CN" altLang="en-US" sz="2800" b="1" dirty="0">
                <a:latin typeface="+mn-ea"/>
                <a:ea typeface="+mn-ea"/>
              </a:rPr>
              <a:t>（测试用例）组合而</a:t>
            </a:r>
            <a:r>
              <a:rPr lang="zh-CN" altLang="en-US" sz="2800" b="1" dirty="0" smtClean="0">
                <a:latin typeface="+mn-ea"/>
                <a:ea typeface="+mn-ea"/>
              </a:rPr>
              <a:t>成</a:t>
            </a:r>
            <a:endParaRPr lang="en-US" altLang="zh-CN" sz="2800" b="1" dirty="0" smtClean="0">
              <a:latin typeface="+mn-ea"/>
              <a:ea typeface="+mn-ea"/>
            </a:endParaRPr>
          </a:p>
        </p:txBody>
      </p:sp>
      <p:pic>
        <p:nvPicPr>
          <p:cNvPr id="1026" name="Picture 2" descr="http://pic002.cnblogs.com/images/2010/164992/201011301217222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4" y="3036099"/>
            <a:ext cx="8292957" cy="372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椭圆 1"/>
          <p:cNvSpPr/>
          <p:nvPr/>
        </p:nvSpPr>
        <p:spPr>
          <a:xfrm>
            <a:off x="522027" y="3477081"/>
            <a:ext cx="2892349" cy="15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条件桩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203700" y="3672840"/>
            <a:ext cx="4017010" cy="12299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条件项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32373" y="5223511"/>
            <a:ext cx="2819400" cy="14659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动作桩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311015" y="5358765"/>
            <a:ext cx="3907790" cy="12299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动作项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椭圆 16"/>
          <p:cNvSpPr/>
          <p:nvPr/>
        </p:nvSpPr>
        <p:spPr>
          <a:xfrm rot="5400000">
            <a:off x="6479122" y="4945373"/>
            <a:ext cx="3003961" cy="3841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规则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4675" y="692696"/>
            <a:ext cx="8001000" cy="82812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3.4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基于决策表的测试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2" grpId="0" bldLvl="0" animBg="1"/>
      <p:bldP spid="15" grpId="0" bldLvl="0" animBg="1"/>
      <p:bldP spid="16" grpId="0" bldLvl="0" animBg="1"/>
      <p:bldP spid="1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0050" y="1844040"/>
            <a:ext cx="8199755" cy="4749800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+mn-ea"/>
              </a:rPr>
              <a:t>条件桩（</a:t>
            </a:r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Condition </a:t>
            </a:r>
            <a:r>
              <a:rPr lang="en-US" altLang="zh-CN" sz="2400" b="1" dirty="0">
                <a:latin typeface="+mn-ea"/>
                <a:cs typeface="Times New Roman" panose="02020603050405020304" pitchFamily="18" charset="0"/>
              </a:rPr>
              <a:t>Stub</a:t>
            </a:r>
            <a:r>
              <a:rPr lang="zh-CN" altLang="en-US" sz="2400" b="1" dirty="0">
                <a:latin typeface="+mn-ea"/>
              </a:rPr>
              <a:t>）：列出了问题的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所有条件</a:t>
            </a:r>
            <a:r>
              <a:rPr lang="zh-CN" altLang="en-US" sz="2400" b="1" dirty="0">
                <a:latin typeface="+mn-ea"/>
              </a:rPr>
              <a:t>。通常认为列出的条件的次序无关紧要。</a:t>
            </a:r>
            <a:endParaRPr lang="zh-CN" altLang="en-US" sz="2400" b="1" dirty="0">
              <a:latin typeface="+mn-ea"/>
            </a:endParaRPr>
          </a:p>
          <a:p>
            <a:r>
              <a:rPr lang="zh-CN" altLang="en-US" sz="2400" b="1" dirty="0">
                <a:latin typeface="+mn-ea"/>
              </a:rPr>
              <a:t>动作桩（</a:t>
            </a:r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Action </a:t>
            </a:r>
            <a:r>
              <a:rPr lang="en-US" altLang="zh-CN" sz="2400" b="1" dirty="0">
                <a:latin typeface="+mn-ea"/>
                <a:cs typeface="Times New Roman" panose="02020603050405020304" pitchFamily="18" charset="0"/>
              </a:rPr>
              <a:t>Stub</a:t>
            </a:r>
            <a:r>
              <a:rPr lang="zh-CN" altLang="en-US" sz="2400" b="1" dirty="0">
                <a:latin typeface="+mn-ea"/>
              </a:rPr>
              <a:t>）：列出了问题规定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可能采取的操作</a:t>
            </a:r>
            <a:r>
              <a:rPr lang="zh-CN" altLang="en-US" sz="2400" b="1" dirty="0">
                <a:latin typeface="+mn-ea"/>
              </a:rPr>
              <a:t>。这些操作的排列顺序没有约束。</a:t>
            </a:r>
            <a:endParaRPr lang="zh-CN" altLang="en-US" sz="2400" b="1" dirty="0">
              <a:latin typeface="+mn-ea"/>
            </a:endParaRPr>
          </a:p>
          <a:p>
            <a:r>
              <a:rPr lang="zh-CN" altLang="en-US" sz="2400" b="1" dirty="0">
                <a:latin typeface="+mn-ea"/>
              </a:rPr>
              <a:t>条件项（</a:t>
            </a:r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Condition Entry</a:t>
            </a:r>
            <a:r>
              <a:rPr lang="zh-CN" altLang="en-US" sz="2400" b="1" dirty="0">
                <a:latin typeface="+mn-ea"/>
              </a:rPr>
              <a:t>）：列出针对它左列条件的取值。在所有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可能情况</a:t>
            </a:r>
            <a:r>
              <a:rPr lang="zh-CN" altLang="en-US" sz="2400" b="1" dirty="0">
                <a:latin typeface="+mn-ea"/>
              </a:rPr>
              <a:t>下的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真假值</a:t>
            </a:r>
            <a:r>
              <a:rPr lang="zh-CN" altLang="en-US" sz="2400" b="1" dirty="0">
                <a:latin typeface="+mn-ea"/>
              </a:rPr>
              <a:t>。</a:t>
            </a:r>
            <a:endParaRPr lang="zh-CN" altLang="en-US" sz="2400" b="1" dirty="0">
              <a:latin typeface="+mn-ea"/>
            </a:endParaRPr>
          </a:p>
          <a:p>
            <a:r>
              <a:rPr lang="zh-CN" altLang="en-US" sz="2400" b="1" dirty="0">
                <a:latin typeface="+mn-ea"/>
              </a:rPr>
              <a:t>动作项（</a:t>
            </a:r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Action Entry</a:t>
            </a:r>
            <a:r>
              <a:rPr lang="zh-CN" altLang="en-US" sz="2400" b="1" dirty="0">
                <a:latin typeface="+mn-ea"/>
              </a:rPr>
              <a:t>）：列出在条件项的各种取值情况下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应该采取的动作</a:t>
            </a:r>
            <a:r>
              <a:rPr lang="zh-CN" altLang="en-US" sz="2400" b="1" dirty="0" smtClean="0">
                <a:latin typeface="+mn-ea"/>
              </a:rPr>
              <a:t>。</a:t>
            </a:r>
            <a:endParaRPr lang="en-US" altLang="zh-CN" sz="2400" b="1" dirty="0" smtClean="0">
              <a:latin typeface="+mn-ea"/>
            </a:endParaRPr>
          </a:p>
          <a:p>
            <a:r>
              <a:rPr lang="zh-CN" altLang="en-US" sz="2400" b="1" dirty="0" smtClean="0">
                <a:latin typeface="+mn-ea"/>
              </a:rPr>
              <a:t>规则（</a:t>
            </a:r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Rule</a:t>
            </a:r>
            <a:r>
              <a:rPr lang="zh-CN" altLang="en-US" sz="2400" b="1" dirty="0" smtClean="0">
                <a:latin typeface="+mn-ea"/>
              </a:rPr>
              <a:t>）：决策表</a:t>
            </a:r>
            <a:r>
              <a:rPr lang="zh-CN" altLang="en-US" sz="2400" b="1" dirty="0">
                <a:latin typeface="+mn-ea"/>
              </a:rPr>
              <a:t>中右部的每一列（条件项和对应的动作项）都是一条规则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smtClean="0">
                <a:latin typeface="黑体" panose="02010609060101010101" pitchFamily="2" charset="-122"/>
                <a:ea typeface="黑体" panose="02010609060101010101" pitchFamily="2" charset="-122"/>
              </a:rPr>
              <a:t>3.4 </a:t>
            </a:r>
            <a:r>
              <a:rPr lang="zh-CN" altLang="en-US" b="1" smtClean="0">
                <a:latin typeface="黑体" panose="02010609060101010101" pitchFamily="2" charset="-122"/>
                <a:ea typeface="黑体" panose="02010609060101010101" pitchFamily="2" charset="-122"/>
              </a:rPr>
              <a:t>基于决策表的测试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140970" y="1187450"/>
            <a:ext cx="2845435" cy="5354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600" b="1" dirty="0" smtClean="0">
                <a:solidFill>
                  <a:srgbClr val="FF0000"/>
                </a:solidFill>
                <a:latin typeface="+mn-ea"/>
              </a:rPr>
              <a:t>分析条件和动作</a:t>
            </a:r>
            <a:r>
              <a:rPr lang="zh-CN" altLang="en-US" sz="2600" b="1" dirty="0" smtClean="0">
                <a:latin typeface="+mn-ea"/>
              </a:rPr>
              <a:t>：金额</a:t>
            </a:r>
            <a:r>
              <a:rPr lang="zh-CN" altLang="en-US" sz="2600" b="1" dirty="0">
                <a:solidFill>
                  <a:srgbClr val="0975CE"/>
                </a:solidFill>
                <a:latin typeface="+mn-ea"/>
              </a:rPr>
              <a:t>超过</a:t>
            </a:r>
            <a:r>
              <a:rPr lang="en-US" altLang="zh-CN" sz="2600" b="1" dirty="0">
                <a:solidFill>
                  <a:srgbClr val="0975CE"/>
                </a:solidFill>
                <a:latin typeface="+mn-ea"/>
              </a:rPr>
              <a:t>500</a:t>
            </a:r>
            <a:r>
              <a:rPr lang="zh-CN" altLang="en-US" sz="2600" b="1" dirty="0">
                <a:solidFill>
                  <a:srgbClr val="0975CE"/>
                </a:solidFill>
                <a:latin typeface="+mn-ea"/>
              </a:rPr>
              <a:t>元，又未过期</a:t>
            </a:r>
            <a:r>
              <a:rPr lang="zh-CN" altLang="en-US" sz="2600" b="1" dirty="0">
                <a:latin typeface="+mn-ea"/>
              </a:rPr>
              <a:t>，则发出批准单和提货单；如果</a:t>
            </a:r>
            <a:r>
              <a:rPr lang="zh-CN" altLang="en-US" sz="2600" b="1" dirty="0">
                <a:solidFill>
                  <a:srgbClr val="0975CE"/>
                </a:solidFill>
                <a:latin typeface="+mn-ea"/>
              </a:rPr>
              <a:t>金额超过</a:t>
            </a:r>
            <a:r>
              <a:rPr lang="en-US" altLang="zh-CN" sz="2600" b="1" dirty="0">
                <a:solidFill>
                  <a:srgbClr val="0975CE"/>
                </a:solidFill>
                <a:latin typeface="+mn-ea"/>
              </a:rPr>
              <a:t>500</a:t>
            </a:r>
            <a:r>
              <a:rPr lang="zh-CN" altLang="en-US" sz="2600" b="1" dirty="0">
                <a:solidFill>
                  <a:srgbClr val="0975CE"/>
                </a:solidFill>
                <a:latin typeface="+mn-ea"/>
              </a:rPr>
              <a:t>元，但过期了</a:t>
            </a:r>
            <a:r>
              <a:rPr lang="zh-CN" altLang="en-US" sz="2600" b="1" dirty="0">
                <a:latin typeface="+mn-ea"/>
              </a:rPr>
              <a:t>，则不发批准单；如果</a:t>
            </a:r>
            <a:r>
              <a:rPr lang="zh-CN" altLang="en-US" sz="2600" b="1" dirty="0">
                <a:solidFill>
                  <a:srgbClr val="0975CE"/>
                </a:solidFill>
                <a:latin typeface="+mn-ea"/>
              </a:rPr>
              <a:t>金额低于</a:t>
            </a:r>
            <a:r>
              <a:rPr lang="en-US" altLang="zh-CN" sz="2600" b="1" dirty="0">
                <a:solidFill>
                  <a:srgbClr val="0975CE"/>
                </a:solidFill>
                <a:latin typeface="+mn-ea"/>
              </a:rPr>
              <a:t>500</a:t>
            </a:r>
            <a:r>
              <a:rPr lang="zh-CN" altLang="en-US" sz="2600" b="1" dirty="0">
                <a:solidFill>
                  <a:srgbClr val="0975CE"/>
                </a:solidFill>
                <a:latin typeface="+mn-ea"/>
              </a:rPr>
              <a:t>元，则不论是否过期都发出批准单和提货单</a:t>
            </a:r>
            <a:r>
              <a:rPr lang="zh-CN" altLang="en-US" sz="2600" b="1" dirty="0">
                <a:latin typeface="+mn-ea"/>
              </a:rPr>
              <a:t>，在过期的情况下还需要</a:t>
            </a:r>
            <a:r>
              <a:rPr lang="zh-CN" altLang="en-US" sz="2600" b="1" dirty="0">
                <a:solidFill>
                  <a:srgbClr val="0975CE"/>
                </a:solidFill>
                <a:latin typeface="+mn-ea"/>
              </a:rPr>
              <a:t>发出通知单</a:t>
            </a:r>
            <a:endParaRPr lang="zh-CN" altLang="en-US" dirty="0"/>
          </a:p>
        </p:txBody>
      </p:sp>
      <p:sp>
        <p:nvSpPr>
          <p:cNvPr id="6" name="AutoShape 2" descr="http://pic002.cnblogs.com/images/2010/164992/2010113012170494.jpg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076" name="Picture 4" descr="http://pic002.cnblogs.com/images/2010/164992/2010113012170494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3838" r="5402" b="2728"/>
          <a:stretch>
            <a:fillRect/>
          </a:stretch>
        </p:blipFill>
        <p:spPr bwMode="auto">
          <a:xfrm>
            <a:off x="3094630" y="887104"/>
            <a:ext cx="5977719" cy="550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91440"/>
            <a:ext cx="8001000" cy="80899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3.4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基于决策表的测试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3"/>
          <p:cNvSpPr>
            <a:spLocks noChangeAspect="1" noChangeArrowheads="1" noTextEdit="1"/>
          </p:cNvSpPr>
          <p:nvPr/>
        </p:nvSpPr>
        <p:spPr bwMode="auto">
          <a:xfrm>
            <a:off x="417484" y="932407"/>
            <a:ext cx="8022431" cy="551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09162" y="992733"/>
            <a:ext cx="2302669" cy="6254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811830" y="992733"/>
            <a:ext cx="5620941" cy="6254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2823012" y="986383"/>
            <a:ext cx="0" cy="258762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2813021" y="4275682"/>
            <a:ext cx="0" cy="215900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3677414" y="1611858"/>
            <a:ext cx="0" cy="482282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5263327" y="1611857"/>
            <a:ext cx="0" cy="19621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5263327" y="4275682"/>
            <a:ext cx="0" cy="215900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6846858" y="1611857"/>
            <a:ext cx="0" cy="19621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6846858" y="4275682"/>
            <a:ext cx="0" cy="215900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503208" y="1618207"/>
            <a:ext cx="793313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503208" y="2853282"/>
            <a:ext cx="793313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503208" y="3566070"/>
            <a:ext cx="793313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503208" y="4282032"/>
            <a:ext cx="793313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503208" y="4997995"/>
            <a:ext cx="793313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503208" y="5712370"/>
            <a:ext cx="793313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509162" y="986382"/>
            <a:ext cx="0" cy="544830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8432771" y="986382"/>
            <a:ext cx="0" cy="544830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503208" y="992732"/>
            <a:ext cx="793313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503208" y="6426745"/>
            <a:ext cx="793313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1259255" y="1146721"/>
            <a:ext cx="123591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3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条件桩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5220464" y="1146721"/>
            <a:ext cx="123591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3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条件项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-232353" y="2218640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2882077" y="1772196"/>
            <a:ext cx="1811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3747662" y="1772196"/>
            <a:ext cx="1811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5332384" y="1772196"/>
            <a:ext cx="1811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6917106" y="1772196"/>
            <a:ext cx="1811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578218" y="2852936"/>
            <a:ext cx="191695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订购单是否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未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过期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9" name="Rectangle 35"/>
          <p:cNvSpPr>
            <a:spLocks noChangeArrowheads="1"/>
          </p:cNvSpPr>
          <p:nvPr/>
        </p:nvSpPr>
        <p:spPr bwMode="auto">
          <a:xfrm>
            <a:off x="2882077" y="3007270"/>
            <a:ext cx="1811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3747662" y="3007270"/>
            <a:ext cx="1811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5332384" y="3007270"/>
            <a:ext cx="1811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38"/>
          <p:cNvSpPr>
            <a:spLocks noChangeArrowheads="1"/>
          </p:cNvSpPr>
          <p:nvPr/>
        </p:nvSpPr>
        <p:spPr bwMode="auto">
          <a:xfrm>
            <a:off x="6917106" y="3007270"/>
            <a:ext cx="1811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578218" y="4436021"/>
            <a:ext cx="15468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发出批准单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5" name="Rectangle 41"/>
          <p:cNvSpPr>
            <a:spLocks noChangeArrowheads="1"/>
          </p:cNvSpPr>
          <p:nvPr/>
        </p:nvSpPr>
        <p:spPr bwMode="auto">
          <a:xfrm>
            <a:off x="5332384" y="4436021"/>
            <a:ext cx="1811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2"/>
          <p:cNvSpPr>
            <a:spLocks noChangeArrowheads="1"/>
          </p:cNvSpPr>
          <p:nvPr/>
        </p:nvSpPr>
        <p:spPr bwMode="auto">
          <a:xfrm>
            <a:off x="6917106" y="4436021"/>
            <a:ext cx="1811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3"/>
          <p:cNvSpPr>
            <a:spLocks noChangeArrowheads="1"/>
          </p:cNvSpPr>
          <p:nvPr/>
        </p:nvSpPr>
        <p:spPr bwMode="auto">
          <a:xfrm>
            <a:off x="578218" y="5150396"/>
            <a:ext cx="15468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发出提货单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9" name="Rectangle 45"/>
          <p:cNvSpPr>
            <a:spLocks noChangeArrowheads="1"/>
          </p:cNvSpPr>
          <p:nvPr/>
        </p:nvSpPr>
        <p:spPr bwMode="auto">
          <a:xfrm>
            <a:off x="5332384" y="5150396"/>
            <a:ext cx="1811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6"/>
          <p:cNvSpPr>
            <a:spLocks noChangeArrowheads="1"/>
          </p:cNvSpPr>
          <p:nvPr/>
        </p:nvSpPr>
        <p:spPr bwMode="auto">
          <a:xfrm>
            <a:off x="6917106" y="5150396"/>
            <a:ext cx="1811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7"/>
          <p:cNvSpPr>
            <a:spLocks noChangeArrowheads="1"/>
          </p:cNvSpPr>
          <p:nvPr/>
        </p:nvSpPr>
        <p:spPr bwMode="auto">
          <a:xfrm>
            <a:off x="578218" y="5866357"/>
            <a:ext cx="15468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发出通知单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3" name="Rectangle 49"/>
          <p:cNvSpPr>
            <a:spLocks noChangeArrowheads="1"/>
          </p:cNvSpPr>
          <p:nvPr/>
        </p:nvSpPr>
        <p:spPr bwMode="auto">
          <a:xfrm>
            <a:off x="6917106" y="5866357"/>
            <a:ext cx="1811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40"/>
          <p:cNvSpPr>
            <a:spLocks noChangeArrowheads="1"/>
          </p:cNvSpPr>
          <p:nvPr/>
        </p:nvSpPr>
        <p:spPr bwMode="auto">
          <a:xfrm>
            <a:off x="3050420" y="4446990"/>
            <a:ext cx="1811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44"/>
          <p:cNvSpPr>
            <a:spLocks noChangeArrowheads="1"/>
          </p:cNvSpPr>
          <p:nvPr/>
        </p:nvSpPr>
        <p:spPr bwMode="auto">
          <a:xfrm>
            <a:off x="3050420" y="5161365"/>
            <a:ext cx="1811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2"/>
          <p:cNvSpPr txBox="1">
            <a:spLocks noChangeArrowheads="1"/>
          </p:cNvSpPr>
          <p:nvPr/>
        </p:nvSpPr>
        <p:spPr bwMode="auto">
          <a:xfrm>
            <a:off x="732155" y="188595"/>
            <a:ext cx="80010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3.4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基于决策表的测试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5188" y="1849308"/>
            <a:ext cx="21678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400" b="1" dirty="0">
                <a:solidFill>
                  <a:srgbClr val="000000"/>
                </a:solidFill>
                <a:latin typeface="+mn-ea"/>
                <a:ea typeface="+mn-ea"/>
              </a:rPr>
              <a:t>订购单金额是否大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于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500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元</a:t>
            </a:r>
            <a:endParaRPr lang="zh-CN" altLang="en-US" sz="2400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9" grpId="0"/>
      <p:bldP spid="40" grpId="0"/>
      <p:bldP spid="41" grpId="0"/>
      <p:bldP spid="42" grpId="0"/>
      <p:bldP spid="45" grpId="0"/>
      <p:bldP spid="46" grpId="0"/>
      <p:bldP spid="49" grpId="0"/>
      <p:bldP spid="50" grpId="0"/>
      <p:bldP spid="53" grpId="0"/>
      <p:bldP spid="52" grpId="0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3725545" y="1116330"/>
          <a:ext cx="5166360" cy="557974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29155"/>
                <a:gridCol w="873125"/>
                <a:gridCol w="873760"/>
                <a:gridCol w="129032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条件桩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条件项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订购单金额是否大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于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500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元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+mn-ea"/>
                          <a:ea typeface="+mn-ea"/>
                        </a:rPr>
                        <a:t>—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4880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+mn-ea"/>
                          <a:ea typeface="+mn-ea"/>
                        </a:rPr>
                        <a:t>订购单是否未过期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160">
                <a:tc gridSpan="4">
                  <a:txBody>
                    <a:bodyPr/>
                    <a:lstStyle/>
                    <a:p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604520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+mn-ea"/>
                          <a:ea typeface="+mn-ea"/>
                        </a:rPr>
                        <a:t>发出批准单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zh-CN" altLang="en-US" sz="28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980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+mn-ea"/>
                          <a:ea typeface="+mn-ea"/>
                        </a:rPr>
                        <a:t>发出提货单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0445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+mn-ea"/>
                          <a:ea typeface="+mn-ea"/>
                        </a:rPr>
                        <a:t>发出通知单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="1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="1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83260" y="85725"/>
            <a:ext cx="8001000" cy="704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3.4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基于决策表的测试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67030" y="1768475"/>
            <a:ext cx="3263265" cy="4326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合并法则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中有两条或多条规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则：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1.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具有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相同的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动作；</a:t>
            </a: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2.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仅有一个条件项不同；</a:t>
            </a: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可以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将其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合并</a:t>
            </a:r>
            <a:endParaRPr lang="zh-CN" altLang="en-US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0</TotalTime>
  <Words>1604</Words>
  <Application>WPS 演示</Application>
  <PresentationFormat>全屏显示(4:3)</PresentationFormat>
  <Paragraphs>471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Verdana</vt:lpstr>
      <vt:lpstr>华文隶书</vt:lpstr>
      <vt:lpstr>黑体</vt:lpstr>
      <vt:lpstr>楷体</vt:lpstr>
      <vt:lpstr>Times New Roman</vt:lpstr>
      <vt:lpstr>Times New Roman</vt:lpstr>
      <vt:lpstr>微软雅黑</vt:lpstr>
      <vt:lpstr>Arial Unicode MS</vt:lpstr>
      <vt:lpstr>Profile</vt:lpstr>
      <vt:lpstr>软件测试实用教程 ——方法与实践</vt:lpstr>
      <vt:lpstr>第3章  黑盒测试技术</vt:lpstr>
      <vt:lpstr>第3章  黑盒测试技术</vt:lpstr>
      <vt:lpstr>3.4 基于决策表的测试</vt:lpstr>
      <vt:lpstr>PowerPoint 演示文稿</vt:lpstr>
      <vt:lpstr>PowerPoint 演示文稿</vt:lpstr>
      <vt:lpstr>3.4 基于决策表的测试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 谢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pc</cp:lastModifiedBy>
  <cp:revision>134</cp:revision>
  <dcterms:created xsi:type="dcterms:W3CDTF">2008-07-27T05:17:00Z</dcterms:created>
  <dcterms:modified xsi:type="dcterms:W3CDTF">2017-09-06T14:43:44Z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