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31"/>
  </p:handoutMasterIdLst>
  <p:sldIdLst>
    <p:sldId id="256" r:id="rId3"/>
    <p:sldId id="257" r:id="rId4"/>
    <p:sldId id="333" r:id="rId6"/>
    <p:sldId id="335" r:id="rId7"/>
    <p:sldId id="355" r:id="rId8"/>
    <p:sldId id="356" r:id="rId9"/>
    <p:sldId id="357" r:id="rId10"/>
    <p:sldId id="376" r:id="rId11"/>
    <p:sldId id="377" r:id="rId12"/>
    <p:sldId id="378" r:id="rId13"/>
    <p:sldId id="379" r:id="rId14"/>
    <p:sldId id="395" r:id="rId15"/>
    <p:sldId id="396" r:id="rId16"/>
    <p:sldId id="399" r:id="rId17"/>
    <p:sldId id="400" r:id="rId18"/>
    <p:sldId id="365" r:id="rId19"/>
    <p:sldId id="366" r:id="rId20"/>
    <p:sldId id="367" r:id="rId21"/>
    <p:sldId id="368" r:id="rId22"/>
    <p:sldId id="369" r:id="rId23"/>
    <p:sldId id="370" r:id="rId24"/>
    <p:sldId id="371" r:id="rId25"/>
    <p:sldId id="372" r:id="rId26"/>
    <p:sldId id="373" r:id="rId27"/>
    <p:sldId id="374" r:id="rId28"/>
    <p:sldId id="353" r:id="rId29"/>
    <p:sldId id="316" r:id="rId3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33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828" autoAdjust="0"/>
  </p:normalViewPr>
  <p:slideViewPr>
    <p:cSldViewPr>
      <p:cViewPr>
        <p:scale>
          <a:sx n="78" d="100"/>
          <a:sy n="78" d="100"/>
        </p:scale>
        <p:origin x="-234" y="-42"/>
      </p:cViewPr>
      <p:guideLst>
        <p:guide orient="horz" pos="2164"/>
        <p:guide pos="2882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484" y="-78"/>
      </p:cViewPr>
      <p:guideLst>
        <p:guide orient="horz" pos="2886"/>
        <p:guide pos="216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handoutMaster" Target="handoutMasters/handoutMaster1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4B6774F-B969-4134-AA4B-4ED831A1D1B9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8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6E7EC9E-A07B-4D49-8E17-EEA97947E75D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这里是建立正交表吗？正交表不是已经有的吗？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这一页是什么意思？和照相机有什么关系吗？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Galois    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伽罗瓦  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4396F-7CC6-42E5-83BE-72592AAF95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这一页是什么意思？和照相机有什么关系吗？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这一页是什么意思？和照相机有什么关系吗？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这一页是什么意思？和照相机有什么关系吗？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这一页是什么意思？和照相机有什么关系吗？</a:t>
            </a: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这内容总结是等价类划分里面的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618 w 1000"/>
              <a:gd name="T3" fmla="*/ 0 h 1000"/>
              <a:gd name="T4" fmla="*/ 618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3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CA8D71-C3EC-4BA8-8391-4F5BE00376F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B7A9A1-467B-452D-AE21-B17E4BA29EE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0E4D55-174F-47DB-8C7E-745DD6B5C1D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F407EB-7816-4E54-A7D3-C53D7C57ABF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526"/>
            <a:ext cx="7886700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9125" y="860425"/>
            <a:ext cx="7972425" cy="57308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526"/>
            <a:ext cx="7886700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9125" y="860425"/>
            <a:ext cx="7972425" cy="57308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526"/>
            <a:ext cx="7886700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9125" y="860425"/>
            <a:ext cx="7972425" cy="57308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526"/>
            <a:ext cx="7886700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9125" y="860425"/>
            <a:ext cx="7972425" cy="57308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526"/>
            <a:ext cx="7886700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9125" y="860425"/>
            <a:ext cx="7972425" cy="57308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526"/>
            <a:ext cx="7886700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9125" y="860425"/>
            <a:ext cx="7972425" cy="57308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526"/>
            <a:ext cx="7886700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9125" y="860425"/>
            <a:ext cx="7972425" cy="57308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BF56A4-D1A6-4E9C-871E-2D1E17A0ACE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526"/>
            <a:ext cx="7886700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9125" y="860425"/>
            <a:ext cx="7972425" cy="57308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526"/>
            <a:ext cx="7886700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9125" y="860425"/>
            <a:ext cx="7972425" cy="57308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526"/>
            <a:ext cx="7886700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9125" y="860425"/>
            <a:ext cx="7972425" cy="57308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526"/>
            <a:ext cx="7886700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9125" y="860425"/>
            <a:ext cx="7972425" cy="57308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526"/>
            <a:ext cx="7886700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9125" y="860425"/>
            <a:ext cx="7972425" cy="57308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526"/>
            <a:ext cx="7886700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9125" y="860425"/>
            <a:ext cx="7972425" cy="57308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526"/>
            <a:ext cx="7886700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9125" y="860425"/>
            <a:ext cx="7972425" cy="57308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526"/>
            <a:ext cx="7886700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9125" y="860425"/>
            <a:ext cx="7972425" cy="57308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526"/>
            <a:ext cx="7886700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9125" y="860425"/>
            <a:ext cx="7972425" cy="57308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526"/>
            <a:ext cx="7886700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9125" y="860425"/>
            <a:ext cx="7972425" cy="57308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1D7293-FDCC-401D-9D7C-1C7B4B4099F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A280A2-ED30-4763-A001-B292549BCC3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0D9FFB-8CB3-45FA-88C0-1EA3565E3CB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2E7FEE-26E5-4539-81A7-E955BBCC3BF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7F960D-6231-43B6-9650-9BD9520AA09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BA7D07-52A8-4EB8-B6C6-36BF4149D14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0F6349-AF04-4D95-A961-8ECE3A25CE4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0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T0" fmla="*/ 0 w 1000"/>
              <a:gd name="T1" fmla="*/ 0 h 1000"/>
              <a:gd name="T2" fmla="*/ 585 w 1000"/>
              <a:gd name="T3" fmla="*/ 0 h 1000"/>
              <a:gd name="T4" fmla="*/ 585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330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759C58F-AAE7-41DA-8CD3-FE133CD8564E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</p:sldLayoutIdLst>
  <p:transition>
    <p:blinds dir="vert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88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60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4180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4230" indent="-398780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4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6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8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30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8.xml"/><Relationship Id="rId1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9.xml"/><Relationship Id="rId1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6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F3F84FD-A9EF-411A-AD41-005FD50D6B7A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zh-CN" altLang="en-US" sz="6000" b="1" smtClean="0">
                <a:ea typeface="华文隶书" panose="02010800040101010101" pitchFamily="2" charset="-122"/>
              </a:rPr>
              <a:t>软件测试实用教程</a:t>
            </a:r>
            <a:br>
              <a:rPr lang="en-US" altLang="zh-CN" sz="6000" b="1" smtClean="0">
                <a:ea typeface="华文隶书" panose="02010800040101010101" pitchFamily="2" charset="-122"/>
              </a:rPr>
            </a:br>
            <a:r>
              <a:rPr lang="en-US" altLang="zh-CN" sz="6000" b="1" smtClean="0">
                <a:ea typeface="华文隶书" panose="02010800040101010101" pitchFamily="2" charset="-122"/>
              </a:rPr>
              <a:t>——</a:t>
            </a:r>
            <a:r>
              <a:rPr lang="zh-CN" altLang="en-US" sz="6000" b="1" smtClean="0">
                <a:ea typeface="华文隶书" panose="02010800040101010101" pitchFamily="2" charset="-122"/>
              </a:rPr>
              <a:t>方法与实践</a:t>
            </a:r>
            <a:endParaRPr lang="zh-CN" altLang="en-US" sz="6000" b="1" smtClean="0">
              <a:ea typeface="华文隶书" panose="02010800040101010101" pitchFamily="2" charset="-122"/>
            </a:endParaRP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 eaLnBrk="1" hangingPunct="1"/>
            <a:r>
              <a:rPr lang="en-US" altLang="zh-CN" sz="4400" b="1" smtClean="0">
                <a:latin typeface="华文隶书" panose="02010800040101010101" pitchFamily="2" charset="-122"/>
                <a:ea typeface="华文隶书" panose="02010800040101010101" pitchFamily="2" charset="-122"/>
              </a:rPr>
              <a:t>PartII    </a:t>
            </a:r>
            <a:r>
              <a:rPr lang="zh-CN" altLang="en-US" sz="4400" b="1" smtClean="0">
                <a:latin typeface="华文隶书" panose="02010800040101010101" pitchFamily="2" charset="-122"/>
                <a:ea typeface="华文隶书" panose="02010800040101010101" pitchFamily="2" charset="-122"/>
              </a:rPr>
              <a:t>软件测试技术</a:t>
            </a:r>
            <a:endParaRPr lang="zh-CN" altLang="en-US" sz="4400" b="1" smtClean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8241A04-D162-483A-99CD-F24B8B7A300D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1003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2" charset="-122"/>
                <a:ea typeface="黑体" panose="02010609060101010101" pitchFamily="2" charset="-122"/>
              </a:rPr>
              <a:t>3.5 </a:t>
            </a:r>
            <a:r>
              <a:rPr lang="zh-CN" altLang="en-US" b="1" smtClean="0">
                <a:latin typeface="黑体" panose="02010609060101010101" pitchFamily="2" charset="-122"/>
                <a:ea typeface="黑体" panose="02010609060101010101" pitchFamily="2" charset="-122"/>
              </a:rPr>
              <a:t>基于正交表的测试</a:t>
            </a:r>
            <a:endParaRPr lang="zh-CN" altLang="en-US" b="1" smtClean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400" b="1" smtClean="0"/>
              <a:t>正交表与其他组合方式的对比</a:t>
            </a:r>
            <a:endParaRPr lang="zh-CN" altLang="en-US" b="1" smtClean="0"/>
          </a:p>
        </p:txBody>
      </p:sp>
      <p:pic>
        <p:nvPicPr>
          <p:cNvPr id="100358" name="Picture 2" descr="3t10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28875"/>
            <a:ext cx="9133205" cy="359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8F2C0A9-9FB8-4982-8830-9EDCA9FDC1B7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1034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3.5 </a:t>
            </a:r>
            <a:r>
              <a:rPr lang="zh-CN" altLang="en-US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基于正交表的测试</a:t>
            </a:r>
            <a:endParaRPr lang="zh-CN" altLang="en-US" b="1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400" b="1" smtClean="0"/>
              <a:t>测试用例的设计</a:t>
            </a:r>
            <a:endParaRPr lang="en-US" altLang="zh-CN" sz="3400" b="1" smtClean="0"/>
          </a:p>
          <a:p>
            <a:pPr lvl="1" eaLnBrk="1" hangingPunct="1"/>
            <a:r>
              <a:rPr lang="zh-CN" altLang="en-US" b="1" smtClean="0"/>
              <a:t>分析需求，找出相应的因子和水平</a:t>
            </a:r>
            <a:endParaRPr lang="zh-CN" altLang="en-US" b="1" smtClean="0"/>
          </a:p>
          <a:p>
            <a:pPr lvl="1" eaLnBrk="1" hangingPunct="1"/>
            <a:r>
              <a:rPr lang="zh-CN" altLang="en-US" b="1" smtClean="0"/>
              <a:t>选择合适的正交表</a:t>
            </a:r>
            <a:endParaRPr lang="zh-CN" altLang="en-US" b="1" smtClean="0"/>
          </a:p>
          <a:p>
            <a:pPr lvl="1" eaLnBrk="1" hangingPunct="1"/>
            <a:r>
              <a:rPr lang="zh-CN" altLang="en-US" b="1" smtClean="0"/>
              <a:t>把变量映射到表中</a:t>
            </a:r>
            <a:endParaRPr lang="zh-CN" altLang="en-US" b="1" smtClean="0"/>
          </a:p>
          <a:p>
            <a:pPr lvl="1" eaLnBrk="1" hangingPunct="1"/>
            <a:r>
              <a:rPr lang="zh-CN" altLang="en-US" b="1" smtClean="0"/>
              <a:t>正交表的每行作为一条测试用例</a:t>
            </a:r>
            <a:endParaRPr lang="zh-CN" altLang="en-US" b="1" smtClean="0"/>
          </a:p>
          <a:p>
            <a:pPr lvl="1" eaLnBrk="1" hangingPunct="1"/>
            <a:r>
              <a:rPr lang="zh-CN" altLang="en-US" b="1" smtClean="0"/>
              <a:t>测试用例分析</a:t>
            </a:r>
            <a:endParaRPr lang="zh-CN" altLang="en-US" b="1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1790" y="1752600"/>
            <a:ext cx="8177530" cy="4267200"/>
          </a:xfrm>
        </p:spPr>
        <p:txBody>
          <a:bodyPr/>
          <a:lstStyle/>
          <a:p>
            <a:pPr algn="just" eaLnBrk="1" hangingPunct="1"/>
            <a:r>
              <a:rPr lang="zh-CN" altLang="en-US" sz="3400" b="1" dirty="0"/>
              <a:t>根据如下描述设计测试用例：</a:t>
            </a:r>
            <a:endParaRPr lang="en-US" altLang="zh-CN" dirty="0" smtClean="0"/>
          </a:p>
          <a:p>
            <a:pPr lvl="1" algn="just" eaLnBrk="1" hangingPunct="1"/>
            <a:r>
              <a:rPr lang="zh-CN" altLang="en-US" b="1" dirty="0" smtClean="0">
                <a:sym typeface="+mn-ea"/>
              </a:rPr>
              <a:t>手机</a:t>
            </a:r>
            <a:r>
              <a:rPr lang="zh-CN" altLang="en-US" b="1" dirty="0">
                <a:sym typeface="+mn-ea"/>
              </a:rPr>
              <a:t>照相机的拍摄模式是普通模式</a:t>
            </a:r>
            <a:r>
              <a:rPr lang="zh-CN" altLang="en-US" b="1" dirty="0" smtClean="0">
                <a:sym typeface="+mn-ea"/>
              </a:rPr>
              <a:t>，照相参数如下：</a:t>
            </a:r>
            <a:r>
              <a:rPr lang="zh-CN" altLang="en-US" b="1" dirty="0" smtClean="0">
                <a:solidFill>
                  <a:srgbClr val="FF0000"/>
                </a:solidFill>
                <a:sym typeface="+mn-ea"/>
              </a:rPr>
              <a:t>对比度</a:t>
            </a:r>
            <a:r>
              <a:rPr lang="zh-CN" altLang="en-US" b="1" dirty="0">
                <a:sym typeface="+mn-ea"/>
              </a:rPr>
              <a:t>（正常，极低</a:t>
            </a:r>
            <a:r>
              <a:rPr lang="zh-CN" altLang="en-US" b="1" dirty="0" smtClean="0">
                <a:sym typeface="+mn-ea"/>
              </a:rPr>
              <a:t>，极</a:t>
            </a:r>
            <a:r>
              <a:rPr lang="zh-CN" altLang="en-US" b="1" dirty="0">
                <a:sym typeface="+mn-ea"/>
              </a:rPr>
              <a:t>高）、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色彩效果</a:t>
            </a:r>
            <a:r>
              <a:rPr lang="zh-CN" altLang="en-US" b="1" dirty="0">
                <a:sym typeface="+mn-ea"/>
              </a:rPr>
              <a:t>（无，黑白，棕</a:t>
            </a:r>
            <a:r>
              <a:rPr lang="zh-CN" altLang="en-US" b="1" dirty="0" smtClean="0">
                <a:sym typeface="+mn-ea"/>
              </a:rPr>
              <a:t>褐色）</a:t>
            </a:r>
            <a:r>
              <a:rPr lang="zh-CN" altLang="en-US" b="1" dirty="0">
                <a:sym typeface="+mn-ea"/>
              </a:rPr>
              <a:t>、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感光度</a:t>
            </a:r>
            <a:r>
              <a:rPr lang="zh-CN" altLang="en-US" b="1" dirty="0">
                <a:sym typeface="+mn-ea"/>
              </a:rPr>
              <a:t>（自动，</a:t>
            </a:r>
            <a:r>
              <a:rPr lang="en-US" altLang="zh-CN" b="1" dirty="0">
                <a:sym typeface="+mn-ea"/>
              </a:rPr>
              <a:t>100</a:t>
            </a:r>
            <a:r>
              <a:rPr lang="zh-CN" altLang="en-US" b="1" dirty="0">
                <a:sym typeface="+mn-ea"/>
              </a:rPr>
              <a:t>，</a:t>
            </a:r>
            <a:r>
              <a:rPr lang="en-US" altLang="zh-CN" b="1" dirty="0" smtClean="0">
                <a:sym typeface="+mn-ea"/>
              </a:rPr>
              <a:t>200</a:t>
            </a:r>
            <a:r>
              <a:rPr lang="zh-CN" altLang="en-US" b="1" dirty="0" smtClean="0">
                <a:sym typeface="+mn-ea"/>
              </a:rPr>
              <a:t>）、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白平衡</a:t>
            </a:r>
            <a:r>
              <a:rPr lang="zh-CN" altLang="en-US" b="1" dirty="0">
                <a:sym typeface="+mn-ea"/>
              </a:rPr>
              <a:t>（自动，白炽光，日光）</a:t>
            </a:r>
            <a:endParaRPr lang="zh-CN" altLang="en-US" b="1" dirty="0">
              <a:sym typeface="+mn-ea"/>
            </a:endParaRPr>
          </a:p>
          <a:p>
            <a:pPr lvl="1" algn="just" eaLnBrk="1" hangingPunct="1"/>
            <a:r>
              <a:rPr lang="zh-CN" altLang="en-US" b="1" dirty="0" smtClean="0">
                <a:sym typeface="+mn-ea"/>
              </a:rPr>
              <a:t>根据此需求测试照相机的照相功能，请设计相应测试用例</a:t>
            </a:r>
            <a:endParaRPr lang="zh-CN" altLang="zh-CN" b="1" dirty="0"/>
          </a:p>
          <a:p>
            <a:pPr lvl="1" algn="just" eaLnBrk="1" hangingPunct="1"/>
            <a:endParaRPr lang="en-US" altLang="zh-CN" b="1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BF56A4-D1A6-4E9C-871E-2D1E17A0ACE1}" type="slidenum">
              <a:rPr lang="en-US" altLang="zh-CN" smtClean="0"/>
            </a:fld>
            <a:endParaRPr lang="en-US" altLang="zh-CN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latin typeface="黑体" panose="02010609060101010101" pitchFamily="2" charset="-122"/>
                <a:ea typeface="黑体" panose="02010609060101010101" pitchFamily="2" charset="-122"/>
              </a:rPr>
              <a:t>3.5 </a:t>
            </a: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  <a:t>基于正交表的测试</a:t>
            </a:r>
            <a:endParaRPr lang="zh-CN" altLang="en-US" b="1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>
    <p:blinds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BF56A4-D1A6-4E9C-871E-2D1E17A0ACE1}" type="slidenum">
              <a:rPr lang="en-US" altLang="zh-CN" smtClean="0"/>
            </a:fld>
            <a:endParaRPr lang="en-US" altLang="zh-CN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latin typeface="黑体" panose="02010609060101010101" pitchFamily="2" charset="-122"/>
                <a:ea typeface="黑体" panose="02010609060101010101" pitchFamily="2" charset="-122"/>
              </a:rPr>
              <a:t>3.5 </a:t>
            </a: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  <a:t>基于正交表的测试</a:t>
            </a:r>
            <a:endParaRPr lang="zh-CN" altLang="en-US" b="1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" name="内容占位符 2"/>
          <p:cNvSpPr>
            <a:spLocks noGrp="1"/>
          </p:cNvSpPr>
          <p:nvPr/>
        </p:nvSpPr>
        <p:spPr>
          <a:xfrm>
            <a:off x="480060" y="1703705"/>
            <a:ext cx="8070850" cy="4634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7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6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5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一：分析需求，列出因子和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水平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对比度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A1 =  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正常，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A2 = 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极低，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A3 = 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极高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色彩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效果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B:  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B1 = 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无，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B2 = 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黑白，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B3 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棕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褐色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感光度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C1 = 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自动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, 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C2 = 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100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C3 = 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200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白平衡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D: D1 =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自动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D2 = 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白炽光，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D3 =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日光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二：选择合适的正交表：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因子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数：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；水平数（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状态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数）：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三：根据正交表写出相应的测试用例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燕尾形箭头 4"/>
          <p:cNvSpPr/>
          <p:nvPr/>
        </p:nvSpPr>
        <p:spPr>
          <a:xfrm>
            <a:off x="6801485" y="5210810"/>
            <a:ext cx="960755" cy="198755"/>
          </a:xfrm>
          <a:prstGeom prst="notched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787005" y="5082540"/>
            <a:ext cx="13271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 dirty="0"/>
              <a:t>L</a:t>
            </a:r>
            <a:r>
              <a:rPr lang="en-US" altLang="zh-CN" sz="2400" b="1" baseline="-25000" dirty="0"/>
              <a:t>9</a:t>
            </a:r>
            <a:r>
              <a:rPr lang="en-US" altLang="zh-CN" sz="2400" b="1" dirty="0"/>
              <a:t>(3</a:t>
            </a:r>
            <a:r>
              <a:rPr lang="en-US" altLang="zh-CN" sz="2400" b="1" baseline="30000" dirty="0"/>
              <a:t>4</a:t>
            </a:r>
            <a:r>
              <a:rPr lang="en-US" altLang="zh-CN" sz="2400" b="1" dirty="0"/>
              <a:t>)</a:t>
            </a:r>
            <a:endParaRPr lang="zh-CN" altLang="en-US" sz="2400" b="1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BF56A4-D1A6-4E9C-871E-2D1E17A0ACE1}" type="slidenum">
              <a:rPr lang="en-US" altLang="zh-CN" smtClean="0"/>
            </a:fld>
            <a:endParaRPr lang="en-US" altLang="zh-CN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latin typeface="黑体" panose="02010609060101010101" pitchFamily="2" charset="-122"/>
                <a:ea typeface="黑体" panose="02010609060101010101" pitchFamily="2" charset="-122"/>
              </a:rPr>
              <a:t>3.5 </a:t>
            </a: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  <a:t>基于正交表的测试</a:t>
            </a:r>
            <a:endParaRPr lang="zh-CN" altLang="en-US" b="1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5" name="Group 4"/>
          <p:cNvGraphicFramePr>
            <a:graphicFrameLocks noGrp="1"/>
          </p:cNvGraphicFramePr>
          <p:nvPr/>
        </p:nvGraphicFramePr>
        <p:xfrm>
          <a:off x="999173" y="1846263"/>
          <a:ext cx="6451600" cy="3962400"/>
        </p:xfrm>
        <a:graphic>
          <a:graphicData uri="http://schemas.openxmlformats.org/drawingml/2006/table">
            <a:tbl>
              <a:tblPr/>
              <a:tblGrid>
                <a:gridCol w="1752600"/>
                <a:gridCol w="939800"/>
                <a:gridCol w="939800"/>
                <a:gridCol w="939800"/>
                <a:gridCol w="939800"/>
                <a:gridCol w="939800"/>
              </a:tblGrid>
              <a:tr h="396240">
                <a:tc>
                  <a:txBody>
                    <a:bodyPr/>
                    <a:p>
                      <a:pPr marL="0" marR="0" lvl="0" indent="2667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y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9624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y1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8735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y2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8735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y3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8735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y4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8735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y5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8735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y6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8735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y7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8735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y8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8735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y9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BF56A4-D1A6-4E9C-871E-2D1E17A0ACE1}" type="slidenum">
              <a:rPr lang="en-US" altLang="zh-CN" smtClean="0"/>
            </a:fld>
            <a:endParaRPr lang="en-US" altLang="zh-CN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latin typeface="黑体" panose="02010609060101010101" pitchFamily="2" charset="-122"/>
                <a:ea typeface="黑体" panose="02010609060101010101" pitchFamily="2" charset="-122"/>
              </a:rPr>
              <a:t>3.5 </a:t>
            </a: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  <a:t>基于正交表的测试</a:t>
            </a:r>
            <a:endParaRPr lang="zh-CN" altLang="en-US" b="1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06195" y="1537335"/>
            <a:ext cx="6676390" cy="5183505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3260" y="1773555"/>
            <a:ext cx="7972425" cy="4599305"/>
          </a:xfrm>
        </p:spPr>
        <p:txBody>
          <a:bodyPr/>
          <a:lstStyle/>
          <a:p>
            <a:pPr eaLnBrk="1" hangingPunct="1"/>
            <a:r>
              <a:rPr lang="zh-CN" altLang="en-US" sz="3400" b="1" dirty="0"/>
              <a:t>练习</a:t>
            </a:r>
            <a:endParaRPr lang="en-US" altLang="zh-CN" sz="3400" b="1" dirty="0"/>
          </a:p>
          <a:p>
            <a:pPr marL="0" indent="0">
              <a:buNone/>
            </a:pPr>
            <a:r>
              <a:rPr lang="zh-CN" altLang="en-US" sz="2800" b="1" dirty="0" smtClean="0">
                <a:latin typeface="+mn-ea"/>
              </a:rPr>
              <a:t>某旅游网站使用</a:t>
            </a:r>
            <a:r>
              <a:rPr lang="en-US" altLang="zh-CN" sz="2800" b="1" dirty="0" smtClean="0">
                <a:latin typeface="+mn-ea"/>
              </a:rPr>
              <a:t>B/S</a:t>
            </a:r>
            <a:r>
              <a:rPr lang="zh-CN" altLang="en-US" sz="2800" b="1" dirty="0" smtClean="0">
                <a:latin typeface="+mn-ea"/>
              </a:rPr>
              <a:t>架构，客户端访问可以使用的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</a:rPr>
              <a:t>操作系统</a:t>
            </a:r>
            <a:r>
              <a:rPr lang="zh-CN" altLang="en-US" sz="2800" b="1" dirty="0" smtClean="0">
                <a:latin typeface="+mn-ea"/>
              </a:rPr>
              <a:t>包含：</a:t>
            </a:r>
            <a:r>
              <a:rPr lang="en-US" altLang="zh-CN" sz="2800" b="1" dirty="0" smtClean="0">
                <a:latin typeface="+mn-ea"/>
              </a:rPr>
              <a:t>Windows8</a:t>
            </a:r>
            <a:r>
              <a:rPr lang="zh-CN" altLang="en-US" sz="2800" b="1" dirty="0" smtClean="0">
                <a:latin typeface="+mn-ea"/>
              </a:rPr>
              <a:t>，</a:t>
            </a:r>
            <a:r>
              <a:rPr lang="en-US" altLang="zh-CN" sz="2800" b="1" dirty="0" smtClean="0">
                <a:latin typeface="+mn-ea"/>
              </a:rPr>
              <a:t>Windows10,Mac;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</a:rPr>
              <a:t>浏览器</a:t>
            </a:r>
            <a:r>
              <a:rPr lang="zh-CN" altLang="en-US" sz="2800" b="1" dirty="0" smtClean="0">
                <a:latin typeface="+mn-ea"/>
              </a:rPr>
              <a:t>包含：</a:t>
            </a:r>
            <a:r>
              <a:rPr lang="en-US" altLang="zh-CN" sz="2800" b="1" dirty="0" err="1" smtClean="0">
                <a:latin typeface="+mn-ea"/>
              </a:rPr>
              <a:t>Firfox</a:t>
            </a:r>
            <a:r>
              <a:rPr lang="zh-CN" altLang="en-US" sz="2800" b="1" dirty="0" smtClean="0">
                <a:latin typeface="+mn-ea"/>
              </a:rPr>
              <a:t>，</a:t>
            </a:r>
            <a:r>
              <a:rPr lang="en-US" altLang="zh-CN" sz="2800" b="1" dirty="0" smtClean="0">
                <a:latin typeface="+mn-ea"/>
              </a:rPr>
              <a:t>Chrome</a:t>
            </a:r>
            <a:r>
              <a:rPr lang="zh-CN" altLang="en-US" sz="2800" b="1" dirty="0" smtClean="0">
                <a:latin typeface="+mn-ea"/>
              </a:rPr>
              <a:t>，</a:t>
            </a:r>
            <a:r>
              <a:rPr lang="en-US" altLang="zh-CN" sz="2800" b="1" dirty="0" smtClean="0">
                <a:latin typeface="+mn-ea"/>
              </a:rPr>
              <a:t>IE;</a:t>
            </a:r>
            <a:r>
              <a:rPr lang="zh-CN" altLang="en-US" sz="2800" b="1" dirty="0" smtClean="0">
                <a:latin typeface="+mn-ea"/>
              </a:rPr>
              <a:t>浏览器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</a:rPr>
              <a:t>插件</a:t>
            </a:r>
            <a:r>
              <a:rPr lang="zh-CN" altLang="en-US" sz="2800" b="1" dirty="0" smtClean="0">
                <a:latin typeface="+mn-ea"/>
              </a:rPr>
              <a:t>包含</a:t>
            </a:r>
            <a:r>
              <a:rPr lang="en-US" altLang="zh-CN" sz="2800" b="1" dirty="0" smtClean="0">
                <a:latin typeface="+mn-ea"/>
              </a:rPr>
              <a:t>RealPlayer</a:t>
            </a:r>
            <a:r>
              <a:rPr lang="zh-CN" altLang="en-US" sz="2800" b="1" dirty="0" smtClean="0">
                <a:latin typeface="+mn-ea"/>
              </a:rPr>
              <a:t>，</a:t>
            </a:r>
            <a:r>
              <a:rPr lang="en-US" altLang="zh-CN" sz="2800" b="1" dirty="0" err="1" smtClean="0">
                <a:latin typeface="+mn-ea"/>
              </a:rPr>
              <a:t>MediaPlayer</a:t>
            </a:r>
            <a:r>
              <a:rPr lang="zh-CN" altLang="en-US" sz="2800" b="1" dirty="0" smtClean="0">
                <a:latin typeface="+mn-ea"/>
              </a:rPr>
              <a:t>，</a:t>
            </a:r>
            <a:r>
              <a:rPr lang="en-US" altLang="zh-CN" sz="2800" b="1" dirty="0" smtClean="0">
                <a:latin typeface="+mn-ea"/>
              </a:rPr>
              <a:t>Flash Player;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</a:rPr>
              <a:t>显示器尺寸</a:t>
            </a:r>
            <a:r>
              <a:rPr lang="zh-CN" altLang="en-US" sz="2800" b="1" dirty="0" smtClean="0">
                <a:latin typeface="+mn-ea"/>
              </a:rPr>
              <a:t>包含：</a:t>
            </a:r>
            <a:r>
              <a:rPr lang="en-US" altLang="zh-CN" sz="2800" b="1" dirty="0" smtClean="0">
                <a:latin typeface="+mn-ea"/>
              </a:rPr>
              <a:t>13</a:t>
            </a:r>
            <a:r>
              <a:rPr lang="zh-CN" altLang="en-US" sz="2800" b="1" dirty="0" smtClean="0">
                <a:latin typeface="+mn-ea"/>
              </a:rPr>
              <a:t>寸，</a:t>
            </a:r>
            <a:r>
              <a:rPr lang="en-US" altLang="zh-CN" sz="2800" b="1" dirty="0" smtClean="0">
                <a:latin typeface="+mn-ea"/>
              </a:rPr>
              <a:t>14</a:t>
            </a:r>
            <a:r>
              <a:rPr lang="zh-CN" altLang="en-US" sz="2800" b="1" dirty="0" smtClean="0">
                <a:latin typeface="+mn-ea"/>
              </a:rPr>
              <a:t>寸，</a:t>
            </a:r>
            <a:r>
              <a:rPr lang="en-US" altLang="zh-CN" sz="2800" b="1" dirty="0" smtClean="0">
                <a:latin typeface="+mn-ea"/>
              </a:rPr>
              <a:t>15</a:t>
            </a:r>
            <a:r>
              <a:rPr lang="zh-CN" altLang="en-US" sz="2800" b="1" dirty="0" smtClean="0">
                <a:latin typeface="+mn-ea"/>
              </a:rPr>
              <a:t>寸；请根据此需求使用正交实验法设计测试用例</a:t>
            </a:r>
            <a:endParaRPr lang="zh-CN" altLang="en-US" sz="2800" b="1" dirty="0">
              <a:latin typeface="+mn-ea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3.5 </a:t>
            </a:r>
            <a:r>
              <a:rPr lang="zh-CN" altLang="en-US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基于正交表的测试</a:t>
            </a:r>
            <a:endParaRPr lang="zh-CN" altLang="en-US" b="1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50545" y="1773555"/>
            <a:ext cx="8418830" cy="3954780"/>
          </a:xfrm>
        </p:spPr>
        <p:txBody>
          <a:bodyPr/>
          <a:lstStyle/>
          <a:p>
            <a:pPr eaLnBrk="1" hangingPunct="1"/>
            <a:r>
              <a:rPr lang="zh-CN" altLang="en-US" sz="3400" b="1" dirty="0"/>
              <a:t>将如上题目改为如下要求：</a:t>
            </a:r>
            <a:endParaRPr lang="en-US" altLang="zh-CN" sz="3400" b="1" dirty="0"/>
          </a:p>
          <a:p>
            <a:pPr marL="471170" lvl="1" indent="0">
              <a:buNone/>
            </a:pPr>
            <a:r>
              <a:rPr lang="zh-CN" altLang="en-US" b="1" dirty="0">
                <a:latin typeface="+mn-ea"/>
              </a:rPr>
              <a:t>某旅游网站使用</a:t>
            </a:r>
            <a:r>
              <a:rPr lang="en-US" altLang="zh-CN" b="1" dirty="0">
                <a:latin typeface="+mn-ea"/>
              </a:rPr>
              <a:t>B/S</a:t>
            </a:r>
            <a:r>
              <a:rPr lang="zh-CN" altLang="en-US" b="1" dirty="0">
                <a:latin typeface="+mn-ea"/>
              </a:rPr>
              <a:t>架构，客户端访问可以使用的</a:t>
            </a:r>
            <a:endParaRPr lang="zh-CN" altLang="en-US" b="1" dirty="0">
              <a:latin typeface="+mn-ea"/>
            </a:endParaRPr>
          </a:p>
          <a:p>
            <a:pPr marL="471170" lvl="1" indent="0">
              <a:buNone/>
            </a:pPr>
            <a:r>
              <a:rPr lang="zh-CN" altLang="en-US" b="1" dirty="0">
                <a:latin typeface="+mn-ea"/>
              </a:rPr>
              <a:t>操作系统包含：</a:t>
            </a:r>
            <a:r>
              <a:rPr lang="en-US" altLang="zh-CN" b="1" dirty="0">
                <a:latin typeface="+mn-ea"/>
              </a:rPr>
              <a:t>Windows8</a:t>
            </a:r>
            <a:r>
              <a:rPr lang="zh-CN" altLang="en-US" b="1" dirty="0">
                <a:latin typeface="+mn-ea"/>
              </a:rPr>
              <a:t>，</a:t>
            </a:r>
            <a:r>
              <a:rPr lang="en-US" altLang="zh-CN" b="1" dirty="0" smtClean="0">
                <a:latin typeface="+mn-ea"/>
              </a:rPr>
              <a:t>Windows10</a:t>
            </a:r>
            <a:r>
              <a:rPr lang="zh-CN" altLang="en-US" b="1" dirty="0" smtClean="0">
                <a:latin typeface="+mn-ea"/>
              </a:rPr>
              <a:t>，</a:t>
            </a:r>
            <a:r>
              <a:rPr lang="en-US" altLang="zh-CN" b="1" dirty="0" smtClean="0">
                <a:latin typeface="+mn-ea"/>
              </a:rPr>
              <a:t>Mac</a:t>
            </a:r>
            <a:r>
              <a:rPr lang="zh-CN" altLang="en-US" b="1" dirty="0" smtClean="0">
                <a:latin typeface="+mn-ea"/>
              </a:rPr>
              <a:t>，</a:t>
            </a:r>
            <a:r>
              <a:rPr lang="en-US" altLang="zh-CN" b="1" dirty="0" smtClean="0">
                <a:solidFill>
                  <a:srgbClr val="FF0000"/>
                </a:solidFill>
                <a:latin typeface="+mn-ea"/>
              </a:rPr>
              <a:t>Linux</a:t>
            </a:r>
            <a:r>
              <a:rPr lang="en-US" altLang="zh-CN" b="1" dirty="0" smtClean="0">
                <a:latin typeface="+mn-ea"/>
              </a:rPr>
              <a:t>;</a:t>
            </a:r>
            <a:endParaRPr lang="en-US" altLang="zh-CN" b="1" dirty="0" smtClean="0">
              <a:latin typeface="+mn-ea"/>
            </a:endParaRPr>
          </a:p>
          <a:p>
            <a:pPr marL="471170" lvl="1" indent="0">
              <a:buNone/>
            </a:pPr>
            <a:r>
              <a:rPr lang="zh-CN" altLang="en-US" b="1" dirty="0">
                <a:latin typeface="+mn-ea"/>
              </a:rPr>
              <a:t>浏览器包含：</a:t>
            </a:r>
            <a:r>
              <a:rPr lang="en-US" altLang="zh-CN" b="1" dirty="0" err="1">
                <a:latin typeface="+mn-ea"/>
              </a:rPr>
              <a:t>Firfox</a:t>
            </a:r>
            <a:r>
              <a:rPr lang="zh-CN" altLang="en-US" b="1" dirty="0">
                <a:latin typeface="+mn-ea"/>
              </a:rPr>
              <a:t>，</a:t>
            </a:r>
            <a:r>
              <a:rPr lang="en-US" altLang="zh-CN" b="1" dirty="0">
                <a:latin typeface="+mn-ea"/>
              </a:rPr>
              <a:t>Chrome</a:t>
            </a:r>
            <a:r>
              <a:rPr lang="zh-CN" altLang="en-US" b="1" dirty="0">
                <a:latin typeface="+mn-ea"/>
              </a:rPr>
              <a:t>，</a:t>
            </a:r>
            <a:r>
              <a:rPr lang="en-US" altLang="zh-CN" b="1" dirty="0">
                <a:latin typeface="+mn-ea"/>
              </a:rPr>
              <a:t>IE;</a:t>
            </a:r>
            <a:endParaRPr lang="en-US" altLang="zh-CN" b="1" dirty="0">
              <a:latin typeface="+mn-ea"/>
            </a:endParaRPr>
          </a:p>
          <a:p>
            <a:pPr marL="471170" lvl="1" indent="0">
              <a:buNone/>
            </a:pPr>
            <a:r>
              <a:rPr lang="zh-CN" altLang="en-US" b="1" dirty="0">
                <a:latin typeface="+mn-ea"/>
              </a:rPr>
              <a:t>浏览器插件包含</a:t>
            </a:r>
            <a:r>
              <a:rPr lang="en-US" altLang="zh-CN" b="1" dirty="0">
                <a:latin typeface="+mn-ea"/>
              </a:rPr>
              <a:t>RealPlayer</a:t>
            </a:r>
            <a:r>
              <a:rPr lang="zh-CN" altLang="en-US" b="1" dirty="0">
                <a:latin typeface="+mn-ea"/>
              </a:rPr>
              <a:t>，</a:t>
            </a:r>
            <a:r>
              <a:rPr lang="en-US" altLang="zh-CN" b="1" dirty="0" err="1">
                <a:latin typeface="+mn-ea"/>
              </a:rPr>
              <a:t>MediaPlayer</a:t>
            </a:r>
            <a:r>
              <a:rPr lang="zh-CN" altLang="en-US" b="1" dirty="0">
                <a:latin typeface="+mn-ea"/>
              </a:rPr>
              <a:t>，</a:t>
            </a:r>
            <a:r>
              <a:rPr lang="en-US" altLang="zh-CN" b="1" dirty="0">
                <a:latin typeface="+mn-ea"/>
              </a:rPr>
              <a:t>Flash Player;</a:t>
            </a:r>
            <a:endParaRPr lang="en-US" altLang="zh-CN" b="1" dirty="0">
              <a:latin typeface="+mn-ea"/>
            </a:endParaRPr>
          </a:p>
          <a:p>
            <a:pPr marL="471170" lvl="1" indent="0">
              <a:buNone/>
            </a:pPr>
            <a:r>
              <a:rPr lang="zh-CN" altLang="en-US" b="1" dirty="0" smtClean="0">
                <a:latin typeface="+mn-ea"/>
              </a:rPr>
              <a:t>显示器</a:t>
            </a:r>
            <a:r>
              <a:rPr lang="zh-CN" altLang="en-US" b="1" dirty="0">
                <a:latin typeface="+mn-ea"/>
              </a:rPr>
              <a:t>尺寸</a:t>
            </a:r>
            <a:r>
              <a:rPr lang="zh-CN" altLang="en-US" b="1" dirty="0" smtClean="0">
                <a:latin typeface="+mn-ea"/>
              </a:rPr>
              <a:t>包含</a:t>
            </a:r>
            <a:r>
              <a:rPr lang="zh-CN" altLang="en-US" b="1" dirty="0">
                <a:latin typeface="+mn-ea"/>
              </a:rPr>
              <a:t>：</a:t>
            </a:r>
            <a:r>
              <a:rPr lang="en-US" altLang="zh-CN" b="1" dirty="0">
                <a:solidFill>
                  <a:srgbClr val="FF0000"/>
                </a:solidFill>
                <a:latin typeface="+mn-ea"/>
              </a:rPr>
              <a:t>13</a:t>
            </a:r>
            <a:r>
              <a:rPr lang="zh-CN" altLang="en-US" b="1" dirty="0">
                <a:solidFill>
                  <a:srgbClr val="FF0000"/>
                </a:solidFill>
                <a:latin typeface="+mn-ea"/>
              </a:rPr>
              <a:t>寸，</a:t>
            </a:r>
            <a:r>
              <a:rPr lang="en-US" altLang="zh-CN" b="1" dirty="0">
                <a:solidFill>
                  <a:srgbClr val="FF0000"/>
                </a:solidFill>
                <a:latin typeface="+mn-ea"/>
              </a:rPr>
              <a:t>14</a:t>
            </a:r>
            <a:r>
              <a:rPr lang="zh-CN" altLang="en-US" b="1" dirty="0" smtClean="0">
                <a:solidFill>
                  <a:srgbClr val="FF0000"/>
                </a:solidFill>
                <a:latin typeface="+mn-ea"/>
              </a:rPr>
              <a:t>寸</a:t>
            </a:r>
            <a:r>
              <a:rPr lang="zh-CN" altLang="en-US" b="1" dirty="0" smtClean="0">
                <a:latin typeface="+mn-ea"/>
              </a:rPr>
              <a:t>；</a:t>
            </a:r>
            <a:endParaRPr lang="zh-CN" altLang="en-US" b="1" dirty="0" smtClean="0">
              <a:latin typeface="+mn-ea"/>
            </a:endParaRPr>
          </a:p>
          <a:p>
            <a:pPr marL="471170" lvl="1" indent="0">
              <a:buNone/>
            </a:pPr>
            <a:r>
              <a:rPr lang="zh-CN" altLang="en-US" b="1" dirty="0">
                <a:latin typeface="+mn-ea"/>
              </a:rPr>
              <a:t>请根据此需求使用正交实验法设计测试用例</a:t>
            </a:r>
            <a:endParaRPr lang="zh-CN" altLang="en-US" b="1" dirty="0">
              <a:latin typeface="+mn-ea"/>
            </a:endParaRPr>
          </a:p>
          <a:p>
            <a:pPr lvl="1"/>
            <a:endParaRPr lang="zh-CN" alt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3.5 </a:t>
            </a:r>
            <a:r>
              <a:rPr lang="zh-CN" altLang="en-US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基于正交表的测试</a:t>
            </a:r>
            <a:endParaRPr lang="zh-CN" altLang="en-US" b="1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6240" y="1772920"/>
            <a:ext cx="7748270" cy="455993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3400" b="1" dirty="0">
                <a:latin typeface="+mn-ea"/>
              </a:rPr>
              <a:t>分析需求</a:t>
            </a:r>
            <a:endParaRPr lang="en-US" altLang="zh-CN" sz="3400" b="1" dirty="0">
              <a:latin typeface="+mn-ea"/>
            </a:endParaRPr>
          </a:p>
          <a:p>
            <a:pPr marL="0" indent="0">
              <a:buNone/>
            </a:pPr>
            <a:r>
              <a:rPr lang="zh-CN" altLang="en-US" sz="2600" b="1" dirty="0" smtClean="0">
                <a:latin typeface="+mn-ea"/>
              </a:rPr>
              <a:t>一：分析需求，写出相应的因子和状态：</a:t>
            </a:r>
            <a:endParaRPr lang="en-US" altLang="zh-CN" sz="2600" b="1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sz="2400" b="1" dirty="0" smtClean="0">
                <a:latin typeface="+mn-ea"/>
              </a:rPr>
              <a:t>A = </a:t>
            </a:r>
            <a:r>
              <a:rPr lang="zh-CN" altLang="en-US" sz="2400" b="1" dirty="0" smtClean="0">
                <a:latin typeface="+mn-ea"/>
              </a:rPr>
              <a:t>操作系统  </a:t>
            </a:r>
            <a:r>
              <a:rPr lang="en-US" altLang="zh-CN" sz="2400" b="1" dirty="0" smtClean="0">
                <a:latin typeface="+mn-ea"/>
              </a:rPr>
              <a:t>B = </a:t>
            </a:r>
            <a:r>
              <a:rPr lang="zh-CN" altLang="en-US" sz="2400" b="1" dirty="0" smtClean="0">
                <a:latin typeface="+mn-ea"/>
              </a:rPr>
              <a:t>浏览器  </a:t>
            </a:r>
            <a:r>
              <a:rPr lang="en-US" altLang="zh-CN" sz="2400" b="1" dirty="0" smtClean="0">
                <a:latin typeface="+mn-ea"/>
              </a:rPr>
              <a:t>C =  </a:t>
            </a:r>
            <a:r>
              <a:rPr lang="zh-CN" altLang="en-US" sz="2400" b="1" dirty="0" smtClean="0">
                <a:latin typeface="+mn-ea"/>
              </a:rPr>
              <a:t>插件  </a:t>
            </a:r>
            <a:r>
              <a:rPr lang="en-US" altLang="zh-CN" sz="2400" b="1" dirty="0" smtClean="0">
                <a:latin typeface="+mn-ea"/>
              </a:rPr>
              <a:t>D = </a:t>
            </a:r>
            <a:r>
              <a:rPr lang="zh-CN" altLang="en-US" sz="2400" b="1" dirty="0" smtClean="0">
                <a:latin typeface="+mn-ea"/>
              </a:rPr>
              <a:t>屏幕尺寸</a:t>
            </a:r>
            <a:endParaRPr lang="en-US" altLang="zh-CN" sz="2400" b="1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sz="2600" b="1" dirty="0" smtClean="0">
                <a:latin typeface="+mn-ea"/>
              </a:rPr>
              <a:t>操作系统：</a:t>
            </a:r>
            <a:r>
              <a:rPr lang="en-US" altLang="zh-CN" sz="2400" b="1" dirty="0" smtClean="0">
                <a:latin typeface="+mn-ea"/>
              </a:rPr>
              <a:t>A1 = Windows8,A2 = Windows10,A3 = Mac,</a:t>
            </a:r>
            <a:endParaRPr lang="en-US" altLang="zh-CN" sz="2400" b="1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sz="2400" b="1" dirty="0" smtClean="0">
                <a:latin typeface="+mn-ea"/>
              </a:rPr>
              <a:t>		A4 = Linux</a:t>
            </a:r>
            <a:endParaRPr lang="en-US" altLang="zh-CN" sz="2400" b="1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sz="2600" b="1" dirty="0" smtClean="0">
                <a:latin typeface="+mn-ea"/>
              </a:rPr>
              <a:t>浏览器：</a:t>
            </a:r>
            <a:r>
              <a:rPr lang="en-US" altLang="zh-CN" sz="2400" b="1" dirty="0" smtClean="0">
                <a:latin typeface="+mn-ea"/>
              </a:rPr>
              <a:t>B1 = </a:t>
            </a:r>
            <a:r>
              <a:rPr lang="en-US" altLang="zh-CN" sz="2400" b="1" dirty="0" err="1" smtClean="0">
                <a:latin typeface="+mn-ea"/>
              </a:rPr>
              <a:t>Firfox</a:t>
            </a:r>
            <a:r>
              <a:rPr lang="zh-CN" altLang="en-US" sz="2400" b="1" dirty="0" smtClean="0">
                <a:latin typeface="+mn-ea"/>
              </a:rPr>
              <a:t>，</a:t>
            </a:r>
            <a:r>
              <a:rPr lang="en-US" altLang="zh-CN" sz="2400" b="1" dirty="0" smtClean="0">
                <a:latin typeface="+mn-ea"/>
              </a:rPr>
              <a:t>B2 = Chrome,B3 = IE</a:t>
            </a:r>
            <a:endParaRPr lang="en-US" altLang="zh-CN" sz="2400" b="1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sz="2600" b="1" dirty="0" smtClean="0">
                <a:latin typeface="+mn-ea"/>
              </a:rPr>
              <a:t>插件：</a:t>
            </a:r>
            <a:r>
              <a:rPr lang="en-US" altLang="zh-CN" sz="2400" b="1" dirty="0" smtClean="0">
                <a:latin typeface="+mn-ea"/>
              </a:rPr>
              <a:t>C1 = </a:t>
            </a:r>
            <a:r>
              <a:rPr lang="en-US" altLang="zh-CN" sz="2400" b="1" dirty="0">
                <a:latin typeface="+mn-ea"/>
              </a:rPr>
              <a:t>RealPlayer</a:t>
            </a:r>
            <a:r>
              <a:rPr lang="zh-CN" altLang="en-US" sz="2400" b="1" dirty="0" smtClean="0">
                <a:latin typeface="+mn-ea"/>
              </a:rPr>
              <a:t>，</a:t>
            </a:r>
            <a:r>
              <a:rPr lang="en-US" altLang="zh-CN" sz="2400" b="1" dirty="0" smtClean="0">
                <a:latin typeface="+mn-ea"/>
              </a:rPr>
              <a:t>C2 = </a:t>
            </a:r>
            <a:r>
              <a:rPr lang="en-US" altLang="zh-CN" sz="2400" b="1" dirty="0" err="1" smtClean="0">
                <a:latin typeface="+mn-ea"/>
              </a:rPr>
              <a:t>MediaPlayer</a:t>
            </a:r>
            <a:r>
              <a:rPr lang="zh-CN" altLang="en-US" sz="2400" b="1" dirty="0" smtClean="0">
                <a:latin typeface="+mn-ea"/>
              </a:rPr>
              <a:t>，</a:t>
            </a:r>
            <a:endParaRPr lang="zh-CN" altLang="en-US" sz="2400" b="1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sz="2400" b="1" dirty="0" smtClean="0">
                <a:latin typeface="+mn-ea"/>
              </a:rPr>
              <a:t>       </a:t>
            </a:r>
            <a:r>
              <a:rPr lang="en-US" altLang="zh-CN" sz="2400" b="1" dirty="0" smtClean="0">
                <a:latin typeface="+mn-ea"/>
              </a:rPr>
              <a:t>C3 = Flash Player</a:t>
            </a:r>
            <a:endParaRPr lang="en-US" altLang="zh-CN" sz="2400" b="1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sz="2600" b="1" dirty="0">
                <a:latin typeface="+mn-ea"/>
              </a:rPr>
              <a:t>显示器</a:t>
            </a:r>
            <a:r>
              <a:rPr lang="zh-CN" altLang="en-US" sz="2600" b="1" dirty="0" smtClean="0">
                <a:latin typeface="+mn-ea"/>
              </a:rPr>
              <a:t>尺寸：</a:t>
            </a:r>
            <a:r>
              <a:rPr lang="en-US" altLang="zh-CN" sz="2400" b="1" dirty="0" smtClean="0">
                <a:latin typeface="+mn-ea"/>
              </a:rPr>
              <a:t>D1 = 13</a:t>
            </a:r>
            <a:r>
              <a:rPr lang="zh-CN" altLang="en-US" sz="2400" b="1" dirty="0">
                <a:latin typeface="+mn-ea"/>
              </a:rPr>
              <a:t>寸</a:t>
            </a:r>
            <a:r>
              <a:rPr lang="zh-CN" altLang="en-US" sz="2400" b="1" dirty="0" smtClean="0">
                <a:latin typeface="+mn-ea"/>
              </a:rPr>
              <a:t>，</a:t>
            </a:r>
            <a:r>
              <a:rPr lang="en-US" altLang="zh-CN" sz="2400" b="1" dirty="0" smtClean="0">
                <a:latin typeface="+mn-ea"/>
              </a:rPr>
              <a:t>D2 = 14</a:t>
            </a:r>
            <a:r>
              <a:rPr lang="zh-CN" altLang="en-US" sz="2400" b="1" dirty="0">
                <a:latin typeface="+mn-ea"/>
              </a:rPr>
              <a:t>寸</a:t>
            </a:r>
            <a:endParaRPr lang="zh-CN" altLang="en-US" sz="2400" b="1" dirty="0">
              <a:latin typeface="+mn-ea"/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8101965" y="3067685"/>
            <a:ext cx="508635" cy="32137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7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6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5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dirty="0" smtClean="0">
                <a:solidFill>
                  <a:srgbClr val="FF0000"/>
                </a:solidFill>
              </a:rPr>
              <a:t>4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FF0000"/>
                </a:solidFill>
              </a:rPr>
              <a:t>3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FF0000"/>
                </a:solidFill>
              </a:rPr>
              <a:t>3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FF0000"/>
                </a:solidFill>
              </a:rPr>
              <a:t>2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3.5 </a:t>
            </a:r>
            <a:r>
              <a:rPr lang="zh-CN" altLang="en-US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基于正交表的测试</a:t>
            </a:r>
            <a:endParaRPr lang="zh-CN" altLang="en-US" b="1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11505" y="1628775"/>
            <a:ext cx="8037830" cy="48488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 smtClean="0">
                <a:latin typeface="+mn-ea"/>
              </a:rPr>
              <a:t>二 ：选择合适的正交表：</a:t>
            </a:r>
            <a:endParaRPr lang="en-US" altLang="zh-CN" b="1" dirty="0" smtClean="0">
              <a:latin typeface="+mn-ea"/>
            </a:endParaRPr>
          </a:p>
          <a:p>
            <a:r>
              <a:rPr lang="zh-CN" altLang="en-US" b="1" dirty="0" smtClean="0">
                <a:latin typeface="+mn-ea"/>
              </a:rPr>
              <a:t>使用哪种正交表？</a:t>
            </a:r>
            <a:endParaRPr lang="en-US" altLang="zh-CN" b="1" dirty="0" smtClean="0">
              <a:latin typeface="+mn-ea"/>
            </a:endParaRPr>
          </a:p>
          <a:p>
            <a:pPr lvl="1"/>
            <a:r>
              <a:rPr lang="en-US" altLang="zh-CN" b="1" dirty="0">
                <a:latin typeface="+mn-ea"/>
              </a:rPr>
              <a:t>L</a:t>
            </a:r>
            <a:r>
              <a:rPr lang="en-US" altLang="zh-CN" b="1" baseline="-25000" dirty="0">
                <a:latin typeface="+mn-ea"/>
              </a:rPr>
              <a:t>9</a:t>
            </a:r>
            <a:r>
              <a:rPr lang="en-US" altLang="zh-CN" b="1" dirty="0">
                <a:latin typeface="+mn-ea"/>
              </a:rPr>
              <a:t>(3</a:t>
            </a:r>
            <a:r>
              <a:rPr lang="en-US" altLang="zh-CN" b="1" baseline="30000" dirty="0">
                <a:latin typeface="+mn-ea"/>
              </a:rPr>
              <a:t>4</a:t>
            </a:r>
            <a:r>
              <a:rPr lang="en-US" altLang="zh-CN" b="1" dirty="0" smtClean="0">
                <a:latin typeface="+mn-ea"/>
              </a:rPr>
              <a:t>)  ?</a:t>
            </a:r>
            <a:endParaRPr lang="en-US" altLang="zh-CN" b="1" dirty="0" smtClean="0">
              <a:latin typeface="+mn-ea"/>
            </a:endParaRPr>
          </a:p>
          <a:p>
            <a:pPr lvl="1"/>
            <a:r>
              <a:rPr lang="en-US" altLang="zh-CN" b="1" dirty="0" smtClean="0">
                <a:latin typeface="+mn-ea"/>
              </a:rPr>
              <a:t> </a:t>
            </a:r>
            <a:r>
              <a:rPr lang="en-US" altLang="zh-CN" b="1" dirty="0">
                <a:latin typeface="+mn-ea"/>
              </a:rPr>
              <a:t>L</a:t>
            </a:r>
            <a:r>
              <a:rPr lang="en-US" altLang="zh-CN" b="1" baseline="-25000" dirty="0">
                <a:latin typeface="+mn-ea"/>
              </a:rPr>
              <a:t>8</a:t>
            </a:r>
            <a:r>
              <a:rPr lang="en-US" altLang="zh-CN" b="1" dirty="0">
                <a:latin typeface="+mn-ea"/>
              </a:rPr>
              <a:t>(2</a:t>
            </a:r>
            <a:r>
              <a:rPr lang="en-US" altLang="zh-CN" b="1" baseline="30000" dirty="0">
                <a:latin typeface="+mn-ea"/>
              </a:rPr>
              <a:t>7</a:t>
            </a:r>
            <a:r>
              <a:rPr lang="en-US" altLang="zh-CN" b="1" dirty="0">
                <a:latin typeface="+mn-ea"/>
              </a:rPr>
              <a:t>) </a:t>
            </a:r>
            <a:r>
              <a:rPr lang="en-US" altLang="zh-CN" b="1" dirty="0" smtClean="0">
                <a:latin typeface="+mn-ea"/>
              </a:rPr>
              <a:t> ?</a:t>
            </a:r>
            <a:endParaRPr lang="en-US" altLang="zh-CN" b="1" dirty="0" smtClean="0">
              <a:latin typeface="+mn-ea"/>
            </a:endParaRPr>
          </a:p>
          <a:p>
            <a:pPr lvl="1"/>
            <a:r>
              <a:rPr lang="zh-CN" altLang="en-US" b="1" dirty="0" smtClean="0">
                <a:latin typeface="+mn-ea"/>
              </a:rPr>
              <a:t>还是混合正交表：</a:t>
            </a:r>
            <a:r>
              <a:rPr lang="en-US" altLang="zh-CN" b="1" dirty="0" smtClean="0">
                <a:latin typeface="+mn-ea"/>
              </a:rPr>
              <a:t>L</a:t>
            </a:r>
            <a:r>
              <a:rPr lang="en-US" altLang="zh-CN" b="1" baseline="-25000" dirty="0" smtClean="0">
                <a:latin typeface="+mn-ea"/>
              </a:rPr>
              <a:t>n</a:t>
            </a:r>
            <a:r>
              <a:rPr lang="en-US" altLang="zh-CN" b="1" dirty="0" smtClean="0">
                <a:latin typeface="+mn-ea"/>
              </a:rPr>
              <a:t>(4*3</a:t>
            </a:r>
            <a:r>
              <a:rPr lang="en-US" altLang="zh-CN" b="1" baseline="30000" dirty="0" smtClean="0">
                <a:latin typeface="+mn-ea"/>
              </a:rPr>
              <a:t>2</a:t>
            </a:r>
            <a:r>
              <a:rPr lang="en-US" altLang="zh-CN" b="1" dirty="0" smtClean="0">
                <a:latin typeface="+mn-ea"/>
              </a:rPr>
              <a:t>*2)?</a:t>
            </a:r>
            <a:endParaRPr lang="en-US" altLang="zh-CN" b="1" dirty="0" smtClean="0">
              <a:latin typeface="+mn-ea"/>
            </a:endParaRPr>
          </a:p>
          <a:p>
            <a:r>
              <a:rPr lang="zh-CN" altLang="en-US" b="1" dirty="0" smtClean="0">
                <a:latin typeface="+mn-ea"/>
              </a:rPr>
              <a:t>选择</a:t>
            </a:r>
            <a:r>
              <a:rPr lang="zh-CN" altLang="en-US" b="1" dirty="0" smtClean="0">
                <a:solidFill>
                  <a:srgbClr val="FF0000"/>
                </a:solidFill>
                <a:latin typeface="+mn-ea"/>
              </a:rPr>
              <a:t>接近</a:t>
            </a:r>
            <a:r>
              <a:rPr lang="zh-CN" altLang="en-US" b="1" dirty="0" smtClean="0">
                <a:latin typeface="+mn-ea"/>
              </a:rPr>
              <a:t>的正交表     </a:t>
            </a:r>
            <a:endParaRPr lang="en-US" altLang="zh-CN" b="1" dirty="0" smtClean="0">
              <a:latin typeface="+mn-ea"/>
            </a:endParaRPr>
          </a:p>
          <a:p>
            <a:pPr lvl="1"/>
            <a:r>
              <a:rPr lang="zh-CN" altLang="en-US" b="1" dirty="0" smtClean="0">
                <a:latin typeface="+mn-ea"/>
              </a:rPr>
              <a:t>    </a:t>
            </a:r>
            <a:r>
              <a:rPr lang="en-US" altLang="zh-CN" b="1" dirty="0">
                <a:latin typeface="+mn-ea"/>
              </a:rPr>
              <a:t>L</a:t>
            </a:r>
            <a:r>
              <a:rPr lang="en-US" altLang="zh-CN" b="1" baseline="-25000" dirty="0">
                <a:latin typeface="+mn-ea"/>
              </a:rPr>
              <a:t>9</a:t>
            </a:r>
            <a:r>
              <a:rPr lang="en-US" altLang="zh-CN" b="1" dirty="0">
                <a:latin typeface="+mn-ea"/>
              </a:rPr>
              <a:t>(3</a:t>
            </a:r>
            <a:r>
              <a:rPr lang="en-US" altLang="zh-CN" b="1" baseline="30000" dirty="0">
                <a:latin typeface="+mn-ea"/>
              </a:rPr>
              <a:t>4</a:t>
            </a:r>
            <a:r>
              <a:rPr lang="en-US" altLang="zh-CN" b="1" dirty="0">
                <a:latin typeface="+mn-ea"/>
              </a:rPr>
              <a:t>)</a:t>
            </a:r>
            <a:r>
              <a:rPr lang="zh-CN" altLang="en-US" b="1" dirty="0" smtClean="0">
                <a:latin typeface="+mn-ea"/>
              </a:rPr>
              <a:t>   </a:t>
            </a:r>
            <a:endParaRPr lang="en-US" altLang="zh-CN" b="1" dirty="0" smtClean="0">
              <a:latin typeface="+mn-ea"/>
            </a:endParaRPr>
          </a:p>
          <a:p>
            <a:pPr marL="457200" lvl="1" indent="0">
              <a:buNone/>
            </a:pPr>
            <a:r>
              <a:rPr lang="zh-CN" altLang="zh-CN" b="1" dirty="0">
                <a:solidFill>
                  <a:srgbClr val="FF0000"/>
                </a:solidFill>
                <a:latin typeface="+mn-ea"/>
              </a:rPr>
              <a:t>被测对象水平与正交表中的水平不同，可根据实际情况进行合并，然后拆分</a:t>
            </a:r>
            <a:endParaRPr lang="en-US" altLang="zh-CN" b="1" dirty="0" smtClean="0">
              <a:solidFill>
                <a:srgbClr val="FF0000"/>
              </a:solidFill>
              <a:latin typeface="+mn-ea"/>
            </a:endParaRPr>
          </a:p>
          <a:p>
            <a:endParaRPr lang="zh-CN" alt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3.5 </a:t>
            </a:r>
            <a:r>
              <a:rPr lang="zh-CN" altLang="en-US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基于正交表的测试</a:t>
            </a:r>
            <a:endParaRPr lang="zh-CN" altLang="en-US" b="1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FE39F64-A1D4-4C6E-BAC3-DB3E303ED693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latin typeface="黑体" panose="02010609060101010101" pitchFamily="2" charset="-122"/>
                <a:ea typeface="黑体" panose="02010609060101010101" pitchFamily="2" charset="-122"/>
              </a:rPr>
              <a:t>第</a:t>
            </a:r>
            <a:r>
              <a:rPr lang="en-US" altLang="zh-CN" b="1" smtClean="0">
                <a:latin typeface="黑体" panose="02010609060101010101" pitchFamily="2" charset="-122"/>
                <a:ea typeface="黑体" panose="02010609060101010101" pitchFamily="2" charset="-122"/>
              </a:rPr>
              <a:t>3</a:t>
            </a:r>
            <a:r>
              <a:rPr lang="zh-CN" altLang="en-US" b="1" smtClean="0">
                <a:latin typeface="黑体" panose="02010609060101010101" pitchFamily="2" charset="-122"/>
                <a:ea typeface="黑体" panose="02010609060101010101" pitchFamily="2" charset="-122"/>
              </a:rPr>
              <a:t>章  黑盒测试技术</a:t>
            </a:r>
            <a:endParaRPr lang="zh-CN" altLang="en-US" b="1" smtClean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400" b="1" dirty="0" smtClean="0"/>
              <a:t>内容提要</a:t>
            </a:r>
            <a:endParaRPr lang="zh-CN" altLang="en-US" sz="3400" b="1" dirty="0" smtClean="0"/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b="1" dirty="0" smtClean="0"/>
              <a:t>理解</a:t>
            </a:r>
            <a:r>
              <a:rPr lang="zh-CN" altLang="en-US" b="1" dirty="0"/>
              <a:t>什么是正交表设计测试用例</a:t>
            </a:r>
            <a:endParaRPr lang="en-US" altLang="zh-CN" b="1" dirty="0"/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b="1" dirty="0"/>
              <a:t>掌握建立正交表并设计测试用例的方法</a:t>
            </a:r>
            <a:endParaRPr lang="en-US" altLang="zh-CN" b="1" dirty="0"/>
          </a:p>
          <a:p>
            <a:pPr lvl="1" eaLnBrk="1" hangingPunct="1">
              <a:lnSpc>
                <a:spcPct val="150000"/>
              </a:lnSpc>
              <a:defRPr/>
            </a:pPr>
            <a:endParaRPr lang="zh-CN" altLang="en-US" b="1" dirty="0"/>
          </a:p>
          <a:p>
            <a:pPr lvl="1" eaLnBrk="1" hangingPunct="1"/>
            <a:endParaRPr lang="en-US" altLang="zh-CN" b="1" dirty="0" smtClean="0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1331641" y="1340762"/>
          <a:ext cx="6437349" cy="53329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40161"/>
                <a:gridCol w="1249297"/>
                <a:gridCol w="1249297"/>
                <a:gridCol w="1249297"/>
                <a:gridCol w="1249297"/>
              </a:tblGrid>
              <a:tr h="444416">
                <a:tc rowSpan="3">
                  <a:txBody>
                    <a:bodyPr/>
                    <a:lstStyle/>
                    <a:p>
                      <a:pPr algn="ctr" fontAlgn="b"/>
                      <a:r>
                        <a:rPr lang="zh-CN" altLang="en-US" sz="2400" b="1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行号</a:t>
                      </a:r>
                      <a:r>
                        <a:rPr lang="zh-CN" altLang="en-US" sz="2400" b="1" i="0" u="none" strike="noStrike" baseline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　</a:t>
                      </a:r>
                      <a:endParaRPr lang="zh-CN" altLang="en-US" sz="2400" b="1" i="0" u="none" strike="noStrike" baseline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7144" marR="7144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zh-CN" altLang="en-US" sz="2400" b="1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因子</a:t>
                      </a:r>
                      <a:endParaRPr lang="en-US" altLang="zh-CN" sz="2400" b="1" i="0" u="none" strike="noStrike" baseline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cPr marL="9525" marR="9525" marT="9525" marB="0" anchor="b"/>
                </a:tc>
                <a:tc hMerge="1">
                  <a:tcPr marL="9525" marR="9525" marT="9525" marB="0" anchor="b"/>
                </a:tc>
                <a:tc hMerge="1">
                  <a:tcPr marL="9525" marR="9525" marT="9525" marB="0" anchor="b"/>
                </a:tc>
              </a:tr>
              <a:tr h="444416">
                <a:tc vMerge="1"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A</a:t>
                      </a:r>
                      <a:endParaRPr lang="en-US" altLang="zh-CN" sz="2400" b="1" i="0" u="none" strike="noStrike" baseline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B</a:t>
                      </a:r>
                      <a:endParaRPr lang="en-US" altLang="zh-CN" sz="2400" b="1" i="0" u="none" strike="noStrike" baseline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C</a:t>
                      </a:r>
                      <a:endParaRPr lang="en-US" altLang="zh-CN" sz="2400" b="1" i="0" u="none" strike="noStrike" baseline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D</a:t>
                      </a:r>
                      <a:endParaRPr lang="en-US" altLang="zh-CN" sz="2400" b="1" i="0" u="none" strike="noStrike" baseline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444416">
                <a:tc vMerge="1">
                  <a:tcPr marL="9525" marR="9525" marT="9525" marB="0" anchor="b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zh-CN" altLang="en-US" sz="2400" b="1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水平值</a:t>
                      </a:r>
                      <a:endParaRPr lang="en-US" altLang="zh-CN" sz="2400" b="1" i="0" u="none" strike="noStrike" baseline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cPr marL="9525" marR="9525" marT="9525" marB="0" anchor="b"/>
                </a:tc>
                <a:tc hMerge="1">
                  <a:tcPr marL="9525" marR="9525" marT="9525" marB="0" anchor="b"/>
                </a:tc>
                <a:tc hMerge="1">
                  <a:tcPr marL="9525" marR="9525" marT="9525" marB="0" anchor="b"/>
                </a:tc>
              </a:tr>
              <a:tr h="44441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lang="en-US" altLang="zh-CN" sz="2400" b="1" i="0" u="none" strike="noStrike" baseline="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lang="en-US" altLang="zh-CN" sz="2400" b="1" i="0" u="none" strike="noStrike" baseline="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lang="en-US" altLang="zh-CN" sz="2400" b="1" i="0" u="none" strike="noStrike" baseline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441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  <a:endParaRPr lang="en-US" altLang="zh-CN" sz="2400" b="1" i="0" u="none" strike="noStrike" baseline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  <a:endParaRPr lang="en-US" altLang="zh-CN" sz="2400" b="1" i="0" u="none" strike="noStrike" baseline="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  <a:endParaRPr lang="en-US" altLang="zh-CN" sz="2400" b="1" i="0" u="none" strike="noStrike" baseline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441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  <a:endParaRPr lang="en-US" altLang="zh-CN" sz="2400" b="1" i="0" u="none" strike="noStrike" baseline="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lang="en-US" altLang="zh-CN" sz="2400" b="1" i="0" u="none" strike="noStrike" baseline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  <a:endParaRPr lang="en-US" altLang="zh-CN" sz="2400" b="1" i="0" u="none" strike="noStrike" baseline="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  <a:endParaRPr lang="en-US" altLang="zh-CN" sz="2400" b="1" i="0" u="none" strike="noStrike" baseline="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1/2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441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4</a:t>
                      </a:r>
                      <a:endParaRPr lang="en-US" altLang="zh-CN" sz="2400" b="1" i="0" u="none" strike="noStrike" baseline="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  <a:endParaRPr lang="en-US" altLang="zh-CN" sz="2400" b="1" i="0" u="none" strike="noStrike" baseline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lang="en-US" altLang="zh-CN" sz="2400" b="1" i="0" u="none" strike="noStrike" baseline="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  <a:endParaRPr lang="en-US" altLang="zh-CN" sz="2400" b="1" i="0" u="none" strike="noStrike" baseline="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1/2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441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5</a:t>
                      </a:r>
                      <a:endParaRPr lang="en-US" altLang="zh-CN" sz="2400" b="1" i="0" u="none" strike="noStrike" baseline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  <a:endParaRPr lang="en-US" altLang="zh-CN" sz="2400" b="1" i="0" u="none" strike="noStrike" baseline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  <a:endParaRPr lang="en-US" altLang="zh-CN" sz="2400" b="1" i="0" u="none" strike="noStrike" baseline="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  <a:endParaRPr lang="en-US" altLang="zh-CN" sz="2400" b="1" i="0" u="none" strike="noStrike" baseline="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lang="en-US" altLang="zh-CN" sz="2400" b="1" i="0" u="none" strike="noStrike" baseline="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441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6</a:t>
                      </a:r>
                      <a:endParaRPr lang="en-US" altLang="zh-CN" sz="2400" b="1" i="0" u="none" strike="noStrike" baseline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  <a:endParaRPr lang="en-US" altLang="zh-CN" sz="2400" b="1" i="0" u="none" strike="noStrike" baseline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  <a:endParaRPr lang="en-US" altLang="zh-CN" sz="2400" b="1" i="0" u="none" strike="noStrike" baseline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lang="en-US" altLang="zh-CN" sz="2400" b="1" i="0" u="none" strike="noStrike" baseline="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  <a:endParaRPr lang="en-US" altLang="zh-CN" sz="2400" b="1" i="0" u="none" strike="noStrike" baseline="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441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7</a:t>
                      </a:r>
                      <a:endParaRPr lang="en-US" altLang="zh-CN" sz="2400" b="1" i="0" u="none" strike="noStrike" baseline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ctr" fontAlgn="b">
                        <a:buAutoNum type="arabicPlain" startAt="3"/>
                      </a:pPr>
                      <a:r>
                        <a:rPr lang="en-US" altLang="zh-CN" sz="2400" b="1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4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lang="en-US" altLang="zh-CN" sz="2400" b="1" i="0" u="none" strike="noStrike" baseline="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  <a:endParaRPr lang="en-US" altLang="zh-CN" sz="2400" b="1" i="0" u="none" strike="noStrike" baseline="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  <a:endParaRPr lang="en-US" altLang="zh-CN" sz="2400" b="1" i="0" u="none" strike="noStrike" baseline="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441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8</a:t>
                      </a:r>
                      <a:endParaRPr lang="en-US" altLang="zh-CN" sz="2400" b="1" i="0" u="none" strike="noStrike" baseline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ctr" fontAlgn="b">
                        <a:buAutoNum type="arabicPlain" startAt="3"/>
                      </a:pPr>
                      <a:r>
                        <a:rPr lang="en-US" altLang="zh-CN" sz="2400" b="1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4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  <a:endParaRPr lang="en-US" altLang="zh-CN" sz="2400" b="1" i="0" u="none" strike="noStrike" baseline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lang="en-US" altLang="zh-CN" sz="2400" b="1" i="0" u="none" strike="noStrike" baseline="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1/2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441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9</a:t>
                      </a:r>
                      <a:endParaRPr lang="en-US" altLang="zh-CN" sz="2400" b="1" i="0" u="none" strike="noStrike" baseline="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3  4 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  <a:endParaRPr lang="en-US" altLang="zh-CN" sz="2400" b="1" i="0" u="none" strike="noStrike" baseline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  <a:endParaRPr lang="en-US" altLang="zh-CN" sz="2400" b="1" i="0" u="none" strike="noStrike" baseline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lang="en-US" altLang="zh-CN" sz="2400" b="1" i="0" u="none" strike="noStrike" baseline="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89280" y="182880"/>
            <a:ext cx="8001000" cy="861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3.5 </a:t>
            </a:r>
            <a:r>
              <a:rPr lang="zh-CN" altLang="en-US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基于正交表的测试</a:t>
            </a:r>
            <a:endParaRPr lang="zh-CN" altLang="en-US" b="1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19125" y="687000"/>
            <a:ext cx="7972425" cy="5730875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 smtClean="0"/>
              <a:t>三：拆分正交表，将合并的内容进行拆分</a:t>
            </a:r>
            <a:endParaRPr lang="zh-CN" altLang="en-US" b="1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897437" y="1366805"/>
          <a:ext cx="6882845" cy="5270474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141661"/>
                <a:gridCol w="1435296"/>
                <a:gridCol w="1435296"/>
                <a:gridCol w="1435296"/>
                <a:gridCol w="1435296"/>
              </a:tblGrid>
              <a:tr h="46283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行号</a:t>
                      </a:r>
                      <a:endParaRPr lang="zh-CN" altLang="en-US" sz="24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A</a:t>
                      </a:r>
                      <a:endParaRPr lang="zh-CN" altLang="en-US" sz="24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B</a:t>
                      </a:r>
                      <a:endParaRPr lang="zh-CN" altLang="en-US" sz="24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C</a:t>
                      </a:r>
                      <a:endParaRPr lang="zh-CN" altLang="en-US" sz="24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D</a:t>
                      </a:r>
                      <a:endParaRPr lang="zh-CN" altLang="en-US" sz="24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37990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lang="en-US" altLang="zh-CN" sz="2400" b="1" i="0" u="none" strike="noStrike" baseline="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lang="en-US" altLang="zh-CN" sz="2400" b="1" i="0" u="none" strike="noStrike" baseline="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lang="en-US" altLang="zh-CN" sz="2400" b="1" i="0" u="none" strike="noStrike" baseline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990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  <a:endParaRPr lang="en-US" altLang="zh-CN" sz="2400" b="1" i="0" u="none" strike="noStrike" baseline="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  <a:endParaRPr lang="en-US" altLang="zh-CN" sz="2400" b="1" i="0" u="none" strike="noStrike" baseline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  <a:endParaRPr lang="en-US" altLang="zh-CN" sz="2400" b="1" i="0" u="none" strike="noStrike" baseline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990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  <a:endParaRPr lang="en-US" altLang="zh-CN" sz="2400" b="1" i="0" u="none" strike="noStrike" baseline="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lang="en-US" altLang="zh-CN" sz="2400" b="1" i="0" u="none" strike="noStrike" baseline="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  <a:endParaRPr lang="en-US" altLang="zh-CN" sz="2400" b="1" i="0" u="none" strike="noStrike" baseline="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  <a:endParaRPr lang="en-US" altLang="zh-CN" sz="2400" b="1" i="0" u="none" strike="noStrike" baseline="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990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4</a:t>
                      </a:r>
                      <a:endParaRPr lang="en-US" altLang="zh-CN" sz="2400" b="1" i="0" u="none" strike="noStrike" baseline="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  <a:endParaRPr lang="en-US" altLang="zh-CN" sz="2400" b="1" i="0" u="none" strike="noStrike" baseline="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lang="en-US" altLang="zh-CN" sz="2400" b="1" i="0" u="none" strike="noStrike" baseline="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  <a:endParaRPr lang="en-US" altLang="zh-CN" sz="2400" b="1" i="0" u="none" strike="noStrike" baseline="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990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5</a:t>
                      </a:r>
                      <a:endParaRPr lang="en-US" altLang="zh-CN" sz="2400" b="1" i="0" u="none" strike="noStrike" baseline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  <a:endParaRPr lang="en-US" altLang="zh-CN" sz="2400" b="1" i="0" u="none" strike="noStrike" baseline="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  <a:endParaRPr lang="en-US" altLang="zh-CN" sz="2400" b="1" i="0" u="none" strike="noStrike" baseline="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  <a:endParaRPr lang="en-US" altLang="zh-CN" sz="2400" b="1" i="0" u="none" strike="noStrike" baseline="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lang="en-US" altLang="zh-CN" sz="2400" b="1" i="0" u="none" strike="noStrike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990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6</a:t>
                      </a:r>
                      <a:endParaRPr lang="en-US" altLang="zh-CN" sz="2400" b="1" i="0" u="none" strike="noStrike" baseline="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  <a:endParaRPr lang="en-US" altLang="zh-CN" sz="2400" b="1" i="0" u="none" strike="noStrike" baseline="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  <a:endParaRPr lang="en-US" altLang="zh-CN" sz="2400" b="1" i="0" u="none" strike="noStrike" baseline="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lang="en-US" altLang="zh-CN" sz="2400" b="1" i="0" u="none" strike="noStrike" baseline="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  <a:endParaRPr lang="en-US" altLang="zh-CN" sz="2400" b="1" i="0" u="none" strike="noStrike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990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7</a:t>
                      </a:r>
                      <a:endParaRPr lang="en-US" altLang="zh-CN" sz="2400" b="1" i="0" u="none" strike="noStrike" baseline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" latinLnBrk="0" hangingPunct="1">
                        <a:buNone/>
                      </a:pPr>
                      <a:r>
                        <a:rPr lang="en-US" altLang="zh-CN" sz="2400" b="1" i="0" u="none" strike="noStrike" kern="1200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3</a:t>
                      </a:r>
                      <a:endParaRPr lang="en-US" altLang="zh-CN" sz="2400" b="1" i="0" u="none" strike="noStrike" kern="1200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lang="en-US" altLang="zh-CN" sz="2400" b="1" i="0" u="none" strike="noStrike" baseline="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  <a:endParaRPr lang="en-US" altLang="zh-CN" sz="2400" b="1" i="0" u="none" strike="noStrike" baseline="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  <a:endParaRPr lang="en-US" altLang="zh-CN" sz="2400" b="1" i="0" u="none" strike="noStrike" baseline="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990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8</a:t>
                      </a:r>
                      <a:endParaRPr lang="en-US" altLang="zh-CN" sz="2400" b="1" i="0" u="none" strike="noStrike" baseline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altLang="zh-CN" sz="2400" b="1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4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lang="en-US" altLang="zh-CN" sz="2400" b="1" i="0" u="none" strike="noStrike" baseline="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  <a:endParaRPr lang="en-US" altLang="zh-CN" sz="2400" b="1" i="0" u="none" strike="noStrike" baseline="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  <a:endParaRPr lang="en-US" altLang="zh-CN" sz="2400" b="1" i="0" u="none" strike="noStrike" baseline="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990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9</a:t>
                      </a:r>
                      <a:endParaRPr lang="en-US" altLang="zh-CN" sz="2400" b="1" i="0" u="none" strike="noStrike" baseline="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altLang="zh-CN" sz="2400" b="1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  <a:endParaRPr lang="en-US" altLang="zh-CN" sz="2400" b="1" i="0" u="none" strike="noStrike" baseline="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lang="en-US" altLang="zh-CN" sz="2400" b="1" i="0" u="none" strike="noStrike" baseline="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628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10</a:t>
                      </a:r>
                      <a:endParaRPr lang="zh-CN" altLang="en-US" sz="24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altLang="zh-CN" sz="2400" b="1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4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  <a:endParaRPr lang="en-US" altLang="zh-CN" sz="2400" b="1" i="0" u="none" strike="noStrike" baseline="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lang="en-US" altLang="zh-CN" sz="2400" b="1" i="0" u="none" strike="noStrike" baseline="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628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11</a:t>
                      </a:r>
                      <a:endParaRPr lang="zh-CN" altLang="en-US" sz="24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   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  <a:endParaRPr lang="en-US" altLang="zh-CN" sz="2400" b="1" i="0" u="none" strike="noStrike" baseline="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  <a:endParaRPr lang="en-US" altLang="zh-CN" sz="2400" b="1" i="0" u="none" strike="noStrike" baseline="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lang="en-US" altLang="zh-CN" sz="2400" b="1" i="0" u="none" strike="noStrike" baseline="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628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12</a:t>
                      </a:r>
                      <a:endParaRPr lang="zh-CN" altLang="en-US" sz="24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4 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  <a:endParaRPr lang="en-US" altLang="zh-CN" sz="2400" b="1" i="0" u="none" strike="noStrike" baseline="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  <a:endParaRPr lang="en-US" altLang="zh-CN" sz="2400" b="1" i="0" u="none" strike="noStrike" baseline="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lang="en-US" altLang="zh-CN" sz="2400" b="1" i="0" u="none" strike="noStrike" baseline="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7144" marR="7144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Rectangle 2"/>
          <p:cNvSpPr txBox="1"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3.5 </a:t>
            </a:r>
            <a:r>
              <a:rPr lang="zh-CN" altLang="en-US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基于正交表的测试</a:t>
            </a:r>
            <a:endParaRPr lang="zh-CN" altLang="en-US" b="1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sz="half" idx="1"/>
          </p:nvPr>
        </p:nvGraphicFramePr>
        <p:xfrm>
          <a:off x="245772" y="981610"/>
          <a:ext cx="8752205" cy="547497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732790"/>
                <a:gridCol w="1426845"/>
                <a:gridCol w="1158919"/>
                <a:gridCol w="1812925"/>
                <a:gridCol w="871220"/>
                <a:gridCol w="2033270"/>
                <a:gridCol w="715959"/>
              </a:tblGrid>
              <a:tr h="710565">
                <a:tc>
                  <a:txBody>
                    <a:bodyPr/>
                    <a:lstStyle/>
                    <a:p>
                      <a:r>
                        <a:rPr lang="zh-CN" altLang="en-US" sz="2000" b="1" i="0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用例编号</a:t>
                      </a:r>
                      <a:endParaRPr lang="zh-CN" altLang="en-US" sz="2000" b="1" i="0" baseline="0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i="0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操作系统</a:t>
                      </a:r>
                      <a:endParaRPr lang="zh-CN" altLang="en-US" sz="2000" b="1" i="0" baseline="0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i="0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浏览器</a:t>
                      </a:r>
                      <a:endParaRPr lang="zh-CN" altLang="en-US" sz="2000" b="1" i="0" baseline="0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i="0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插件</a:t>
                      </a:r>
                      <a:endParaRPr lang="zh-CN" altLang="en-US" sz="2000" b="1" i="0" baseline="0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i="0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屏幕尺寸</a:t>
                      </a:r>
                      <a:endParaRPr lang="zh-CN" altLang="en-US" sz="2000" b="1" i="0" baseline="0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i="0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预期结果</a:t>
                      </a:r>
                      <a:endParaRPr lang="zh-CN" altLang="en-US" sz="2000" b="1" i="0" baseline="0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b="1" i="0" baseline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实际结果</a:t>
                      </a:r>
                      <a:endParaRPr lang="zh-CN" altLang="en-US" sz="2000" b="1" i="0" baseline="0" dirty="0" smtClean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</a:tr>
              <a:tr h="402590">
                <a:tc>
                  <a:txBody>
                    <a:bodyPr/>
                    <a:lstStyle/>
                    <a:p>
                      <a:r>
                        <a:rPr lang="en-US" altLang="zh-CN" sz="2000" b="1" i="0" baseline="0" dirty="0" smtClean="0">
                          <a:latin typeface="+mn-ea"/>
                          <a:ea typeface="+mn-ea"/>
                        </a:rPr>
                        <a:t>1</a:t>
                      </a:r>
                      <a:endParaRPr lang="en-US" altLang="zh-CN" sz="2000" b="1" i="0" baseline="0" dirty="0" smtClean="0"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i="0" baseline="0" dirty="0" smtClean="0">
                          <a:latin typeface="+mn-ea"/>
                          <a:ea typeface="+mn-ea"/>
                        </a:rPr>
                        <a:t>Windows8</a:t>
                      </a:r>
                      <a:endParaRPr lang="en-US" altLang="zh-CN" sz="2000" b="1" i="0" baseline="0" dirty="0" smtClean="0"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i="0" baseline="0" dirty="0" err="1" smtClean="0">
                          <a:latin typeface="+mn-ea"/>
                          <a:ea typeface="+mn-ea"/>
                        </a:rPr>
                        <a:t>Firfox</a:t>
                      </a:r>
                      <a:endParaRPr lang="en-US" altLang="zh-CN" sz="2000" b="1" i="0" baseline="0" dirty="0" err="1" smtClean="0"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i="0" baseline="0" dirty="0" smtClean="0">
                          <a:latin typeface="+mn-ea"/>
                          <a:ea typeface="+mn-ea"/>
                        </a:rPr>
                        <a:t>RealPlayer</a:t>
                      </a:r>
                      <a:endParaRPr lang="en-US" altLang="zh-CN" sz="2000" b="1" i="0" baseline="0" dirty="0" smtClean="0"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i="0" baseline="0" dirty="0" smtClean="0">
                          <a:latin typeface="+mn-ea"/>
                          <a:ea typeface="+mn-ea"/>
                        </a:rPr>
                        <a:t>13</a:t>
                      </a:r>
                      <a:r>
                        <a:rPr lang="zh-CN" altLang="en-US" sz="2000" b="1" i="0" baseline="0" dirty="0" smtClean="0">
                          <a:latin typeface="+mn-ea"/>
                          <a:ea typeface="+mn-ea"/>
                        </a:rPr>
                        <a:t>寸</a:t>
                      </a:r>
                      <a:endParaRPr lang="zh-CN" altLang="en-US" sz="2000" b="1" i="0" baseline="0" dirty="0" smtClean="0"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i="0" baseline="0" dirty="0" smtClean="0">
                          <a:latin typeface="+mn-ea"/>
                          <a:ea typeface="+mn-ea"/>
                        </a:rPr>
                        <a:t>能够正确显示</a:t>
                      </a:r>
                      <a:endParaRPr lang="zh-CN" altLang="en-US" sz="2000" b="1" i="0" baseline="0" dirty="0" smtClean="0"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4805">
                <a:tc>
                  <a:txBody>
                    <a:bodyPr/>
                    <a:lstStyle/>
                    <a:p>
                      <a:r>
                        <a:rPr lang="en-US" altLang="zh-CN" sz="2000" b="1" i="0" baseline="0" dirty="0" smtClean="0">
                          <a:latin typeface="+mn-ea"/>
                          <a:ea typeface="+mn-ea"/>
                        </a:rPr>
                        <a:t>2</a:t>
                      </a:r>
                      <a:endParaRPr lang="en-US" altLang="zh-CN" sz="2000" b="1" i="0" baseline="0" dirty="0" smtClean="0"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i="0" baseline="0" dirty="0" smtClean="0">
                          <a:latin typeface="+mn-ea"/>
                          <a:ea typeface="+mn-ea"/>
                        </a:rPr>
                        <a:t>Windows8</a:t>
                      </a:r>
                      <a:endParaRPr lang="en-US" altLang="zh-CN" sz="2000" b="1" i="0" baseline="0" dirty="0" smtClean="0"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i="0" baseline="0" dirty="0" smtClean="0">
                          <a:latin typeface="+mn-ea"/>
                          <a:ea typeface="+mn-ea"/>
                        </a:rPr>
                        <a:t>Chrome</a:t>
                      </a:r>
                      <a:endParaRPr lang="en-US" altLang="zh-CN" sz="2000" b="1" i="0" baseline="0" dirty="0" smtClean="0"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i="0" baseline="0" dirty="0" err="1" smtClean="0">
                          <a:latin typeface="+mn-ea"/>
                          <a:ea typeface="+mn-ea"/>
                        </a:rPr>
                        <a:t>MediaPlayer</a:t>
                      </a:r>
                      <a:endParaRPr lang="en-US" altLang="zh-CN" sz="2000" b="1" i="0" baseline="0" dirty="0" err="1" smtClean="0"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i="0" baseline="0" dirty="0" smtClean="0">
                          <a:latin typeface="+mn-ea"/>
                          <a:ea typeface="+mn-ea"/>
                        </a:rPr>
                        <a:t>14</a:t>
                      </a:r>
                      <a:r>
                        <a:rPr lang="zh-CN" altLang="en-US" sz="2000" b="1" i="0" baseline="0" dirty="0" smtClean="0">
                          <a:latin typeface="+mn-ea"/>
                          <a:ea typeface="+mn-ea"/>
                        </a:rPr>
                        <a:t>寸</a:t>
                      </a:r>
                      <a:endParaRPr lang="zh-CN" altLang="en-US" sz="2000" b="1" i="0" baseline="0" dirty="0" smtClean="0"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b="1" i="0" baseline="0" dirty="0"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2110">
                <a:tc>
                  <a:txBody>
                    <a:bodyPr/>
                    <a:lstStyle/>
                    <a:p>
                      <a:r>
                        <a:rPr lang="en-US" altLang="zh-CN" sz="2000" b="1" i="0" baseline="0" dirty="0" smtClean="0">
                          <a:latin typeface="+mn-ea"/>
                          <a:ea typeface="+mn-ea"/>
                        </a:rPr>
                        <a:t>3</a:t>
                      </a:r>
                      <a:endParaRPr lang="en-US" altLang="zh-CN" sz="2000" b="1" i="0" baseline="0" dirty="0" smtClean="0"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i="0" baseline="0" dirty="0" smtClean="0">
                          <a:latin typeface="+mn-ea"/>
                          <a:ea typeface="+mn-ea"/>
                        </a:rPr>
                        <a:t>Windows8</a:t>
                      </a:r>
                      <a:endParaRPr lang="en-US" altLang="zh-CN" sz="2000" b="1" i="0" baseline="0" dirty="0" smtClean="0"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i="0" baseline="0" dirty="0" smtClean="0">
                          <a:latin typeface="+mn-ea"/>
                          <a:ea typeface="+mn-ea"/>
                        </a:rPr>
                        <a:t>IE</a:t>
                      </a:r>
                      <a:endParaRPr lang="en-US" altLang="zh-CN" sz="2000" b="1" i="0" baseline="0" dirty="0" smtClean="0"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i="0" baseline="0" dirty="0" smtClean="0">
                          <a:latin typeface="+mn-ea"/>
                          <a:ea typeface="+mn-ea"/>
                        </a:rPr>
                        <a:t>Flash Player</a:t>
                      </a:r>
                      <a:endParaRPr lang="en-US" altLang="zh-CN" sz="2000" b="1" i="0" baseline="0" dirty="0" smtClean="0"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i="0" baseline="0" dirty="0" smtClean="0">
                          <a:latin typeface="+mn-ea"/>
                          <a:ea typeface="+mn-ea"/>
                        </a:rPr>
                        <a:t>13</a:t>
                      </a:r>
                      <a:r>
                        <a:rPr lang="zh-CN" altLang="en-US" sz="2000" b="1" i="0" baseline="0" dirty="0" smtClean="0">
                          <a:latin typeface="+mn-ea"/>
                          <a:ea typeface="+mn-ea"/>
                        </a:rPr>
                        <a:t>寸</a:t>
                      </a:r>
                      <a:endParaRPr lang="zh-CN" altLang="en-US" sz="2000" b="1" i="0" baseline="0" dirty="0" smtClean="0"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b="1" i="0" baseline="0" dirty="0"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7815">
                <a:tc>
                  <a:txBody>
                    <a:bodyPr/>
                    <a:lstStyle/>
                    <a:p>
                      <a:r>
                        <a:rPr lang="en-US" altLang="zh-CN" sz="2000" b="1" i="0" baseline="0" dirty="0" smtClean="0">
                          <a:latin typeface="+mn-ea"/>
                          <a:ea typeface="+mn-ea"/>
                        </a:rPr>
                        <a:t>4</a:t>
                      </a:r>
                      <a:endParaRPr lang="en-US" altLang="zh-CN" sz="2000" b="1" i="0" baseline="0" dirty="0" smtClean="0"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i="0" baseline="0" dirty="0" smtClean="0">
                          <a:latin typeface="+mn-ea"/>
                          <a:ea typeface="+mn-ea"/>
                        </a:rPr>
                        <a:t>Windows 10</a:t>
                      </a:r>
                      <a:endParaRPr lang="en-US" altLang="zh-CN" sz="2000" b="1" i="0" baseline="0" dirty="0" smtClean="0"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i="0" baseline="0" dirty="0" err="1" smtClean="0">
                          <a:latin typeface="+mn-ea"/>
                          <a:ea typeface="+mn-ea"/>
                        </a:rPr>
                        <a:t>Firfox</a:t>
                      </a:r>
                      <a:endParaRPr lang="en-US" altLang="zh-CN" sz="2000" b="1" i="0" baseline="0" dirty="0" err="1" smtClean="0"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i="0" baseline="0" dirty="0" err="1" smtClean="0">
                          <a:latin typeface="+mn-ea"/>
                          <a:ea typeface="+mn-ea"/>
                        </a:rPr>
                        <a:t>MediaPlayer</a:t>
                      </a:r>
                      <a:endParaRPr lang="en-US" altLang="zh-CN" sz="2000" b="1" i="0" baseline="0" dirty="0" err="1" smtClean="0"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i="0" baseline="0" dirty="0" smtClean="0">
                          <a:latin typeface="+mn-ea"/>
                          <a:ea typeface="+mn-ea"/>
                        </a:rPr>
                        <a:t>14</a:t>
                      </a:r>
                      <a:r>
                        <a:rPr lang="zh-CN" altLang="en-US" sz="2000" b="1" i="0" baseline="0" dirty="0" smtClean="0">
                          <a:latin typeface="+mn-ea"/>
                          <a:ea typeface="+mn-ea"/>
                        </a:rPr>
                        <a:t>寸</a:t>
                      </a:r>
                      <a:endParaRPr lang="zh-CN" altLang="en-US" sz="2000" b="1" i="0" baseline="0" dirty="0" smtClean="0"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b="1" i="0" baseline="0" dirty="0"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8775">
                <a:tc>
                  <a:txBody>
                    <a:bodyPr/>
                    <a:lstStyle/>
                    <a:p>
                      <a:r>
                        <a:rPr lang="en-US" altLang="zh-CN" sz="2000" b="1" i="0" baseline="0" dirty="0" smtClean="0">
                          <a:latin typeface="+mn-ea"/>
                          <a:ea typeface="+mn-ea"/>
                        </a:rPr>
                        <a:t>5</a:t>
                      </a:r>
                      <a:endParaRPr lang="en-US" altLang="zh-CN" sz="2000" b="1" i="0" baseline="0" dirty="0" smtClean="0"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i="0" baseline="0" dirty="0" smtClean="0">
                          <a:latin typeface="+mn-ea"/>
                          <a:ea typeface="+mn-ea"/>
                        </a:rPr>
                        <a:t>Windows 10</a:t>
                      </a:r>
                      <a:endParaRPr lang="en-US" altLang="zh-CN" sz="2000" b="1" i="0" baseline="0" dirty="0" smtClean="0"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i="0" baseline="0" dirty="0" smtClean="0">
                          <a:latin typeface="+mn-ea"/>
                          <a:ea typeface="+mn-ea"/>
                        </a:rPr>
                        <a:t>Chrome</a:t>
                      </a:r>
                      <a:endParaRPr lang="en-US" altLang="zh-CN" sz="2000" b="1" i="0" baseline="0" dirty="0" smtClean="0"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i="0" baseline="0" dirty="0" smtClean="0">
                          <a:latin typeface="+mn-ea"/>
                          <a:ea typeface="+mn-ea"/>
                        </a:rPr>
                        <a:t>Flash Player</a:t>
                      </a:r>
                      <a:endParaRPr lang="en-US" altLang="zh-CN" sz="2000" b="1" i="0" baseline="0" dirty="0" smtClean="0"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i="0" baseline="0" dirty="0" smtClean="0">
                          <a:latin typeface="+mn-ea"/>
                          <a:ea typeface="+mn-ea"/>
                        </a:rPr>
                        <a:t>13</a:t>
                      </a:r>
                      <a:r>
                        <a:rPr lang="zh-CN" altLang="en-US" sz="2000" b="1" i="0" baseline="0" dirty="0" smtClean="0">
                          <a:latin typeface="+mn-ea"/>
                          <a:ea typeface="+mn-ea"/>
                        </a:rPr>
                        <a:t>寸</a:t>
                      </a:r>
                      <a:endParaRPr lang="zh-CN" altLang="en-US" sz="2000" b="1" i="0" baseline="0" dirty="0" smtClean="0"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b="1" i="0" baseline="0" dirty="0"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7815">
                <a:tc>
                  <a:txBody>
                    <a:bodyPr/>
                    <a:lstStyle/>
                    <a:p>
                      <a:r>
                        <a:rPr lang="en-US" altLang="zh-CN" sz="2000" b="1" i="0" baseline="0" dirty="0" smtClean="0">
                          <a:latin typeface="+mn-ea"/>
                          <a:ea typeface="+mn-ea"/>
                        </a:rPr>
                        <a:t>6</a:t>
                      </a:r>
                      <a:endParaRPr lang="en-US" altLang="zh-CN" sz="2000" b="1" i="0" baseline="0" dirty="0" smtClean="0"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i="0" baseline="0" dirty="0" smtClean="0">
                          <a:latin typeface="+mn-ea"/>
                          <a:ea typeface="+mn-ea"/>
                        </a:rPr>
                        <a:t>Windows 10</a:t>
                      </a:r>
                      <a:endParaRPr lang="en-US" altLang="zh-CN" sz="2000" b="1" i="0" baseline="0" dirty="0" smtClean="0"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i="0" baseline="0" dirty="0" smtClean="0">
                          <a:latin typeface="+mn-ea"/>
                          <a:ea typeface="+mn-ea"/>
                        </a:rPr>
                        <a:t>IE</a:t>
                      </a:r>
                      <a:endParaRPr lang="en-US" altLang="zh-CN" sz="2000" b="1" i="0" baseline="0" dirty="0" smtClean="0"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i="0" baseline="0" dirty="0" smtClean="0">
                          <a:latin typeface="+mn-ea"/>
                          <a:ea typeface="+mn-ea"/>
                        </a:rPr>
                        <a:t>RealPlayer</a:t>
                      </a:r>
                      <a:endParaRPr lang="en-US" altLang="zh-CN" sz="2000" b="1" i="0" baseline="0" dirty="0" smtClean="0"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i="0" baseline="0" dirty="0" smtClean="0">
                          <a:latin typeface="+mn-ea"/>
                          <a:ea typeface="+mn-ea"/>
                        </a:rPr>
                        <a:t>14</a:t>
                      </a:r>
                      <a:r>
                        <a:rPr lang="zh-CN" altLang="en-US" sz="2000" b="1" i="0" baseline="0" dirty="0" smtClean="0">
                          <a:latin typeface="+mn-ea"/>
                          <a:ea typeface="+mn-ea"/>
                        </a:rPr>
                        <a:t>寸</a:t>
                      </a:r>
                      <a:endParaRPr lang="zh-CN" altLang="en-US" sz="2000" b="1" i="0" baseline="0" dirty="0" smtClean="0"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b="1" i="0" baseline="0" dirty="0"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8620">
                <a:tc>
                  <a:txBody>
                    <a:bodyPr/>
                    <a:lstStyle/>
                    <a:p>
                      <a:r>
                        <a:rPr lang="en-US" altLang="zh-CN" sz="2000" b="1" i="0" baseline="0" dirty="0" smtClean="0">
                          <a:latin typeface="+mn-ea"/>
                          <a:ea typeface="+mn-ea"/>
                        </a:rPr>
                        <a:t>7</a:t>
                      </a:r>
                      <a:endParaRPr lang="en-US" altLang="zh-CN" sz="2000" b="1" i="0" baseline="0" dirty="0" smtClean="0"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i="0" baseline="0" dirty="0" smtClean="0">
                          <a:latin typeface="+mn-ea"/>
                          <a:ea typeface="+mn-ea"/>
                        </a:rPr>
                        <a:t>Mac</a:t>
                      </a:r>
                      <a:endParaRPr lang="en-US" altLang="zh-CN" sz="2000" b="1" i="0" baseline="0" dirty="0" smtClean="0"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i="0" baseline="0" dirty="0" err="1" smtClean="0">
                          <a:latin typeface="+mn-ea"/>
                          <a:ea typeface="+mn-ea"/>
                        </a:rPr>
                        <a:t>Firfox</a:t>
                      </a:r>
                      <a:endParaRPr lang="en-US" altLang="zh-CN" sz="2000" b="1" i="0" baseline="0" dirty="0" err="1" smtClean="0"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i="0" baseline="0" dirty="0" smtClean="0">
                          <a:latin typeface="+mn-ea"/>
                          <a:ea typeface="+mn-ea"/>
                        </a:rPr>
                        <a:t>Flash Player</a:t>
                      </a:r>
                      <a:endParaRPr lang="en-US" altLang="zh-CN" sz="2000" b="1" i="0" baseline="0" dirty="0" smtClean="0"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i="0" baseline="0" dirty="0" smtClean="0">
                          <a:latin typeface="+mn-ea"/>
                          <a:ea typeface="+mn-ea"/>
                        </a:rPr>
                        <a:t>14</a:t>
                      </a:r>
                      <a:r>
                        <a:rPr lang="zh-CN" altLang="en-US" sz="2000" b="1" i="0" baseline="0" dirty="0" smtClean="0">
                          <a:latin typeface="+mn-ea"/>
                          <a:ea typeface="+mn-ea"/>
                        </a:rPr>
                        <a:t>寸</a:t>
                      </a:r>
                      <a:endParaRPr lang="zh-CN" altLang="en-US" sz="2000" b="1" i="0" baseline="0" dirty="0" smtClean="0"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b="1" i="0" baseline="0" dirty="0"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2365">
                <a:tc>
                  <a:txBody>
                    <a:bodyPr/>
                    <a:lstStyle/>
                    <a:p>
                      <a:r>
                        <a:rPr lang="en-US" altLang="zh-CN" sz="2000" b="1" i="0" baseline="0" dirty="0" smtClean="0">
                          <a:latin typeface="+mn-ea"/>
                          <a:ea typeface="+mn-ea"/>
                        </a:rPr>
                        <a:t>8</a:t>
                      </a:r>
                      <a:endParaRPr lang="en-US" altLang="zh-CN" sz="2000" b="1" i="0" baseline="0" dirty="0" smtClean="0"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i="0" baseline="0" dirty="0" smtClean="0">
                          <a:latin typeface="+mn-ea"/>
                          <a:ea typeface="+mn-ea"/>
                        </a:rPr>
                        <a:t>Linux</a:t>
                      </a:r>
                      <a:endParaRPr lang="en-US" altLang="zh-CN" sz="2000" b="1" i="0" baseline="0" dirty="0" smtClean="0"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i="0" baseline="0" dirty="0" err="1" smtClean="0">
                          <a:latin typeface="+mn-ea"/>
                          <a:ea typeface="+mn-ea"/>
                        </a:rPr>
                        <a:t>Firfox</a:t>
                      </a:r>
                      <a:endParaRPr lang="en-US" altLang="zh-CN" sz="2000" b="1" i="0" baseline="0" dirty="0" err="1" smtClean="0"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i="0" baseline="0" dirty="0" smtClean="0">
                          <a:latin typeface="+mn-ea"/>
                          <a:ea typeface="+mn-ea"/>
                        </a:rPr>
                        <a:t>Flash Player</a:t>
                      </a:r>
                      <a:endParaRPr lang="en-US" altLang="zh-CN" sz="2000" b="1" i="0" baseline="0" dirty="0" smtClean="0"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i="0" baseline="0" dirty="0" smtClean="0">
                          <a:latin typeface="+mn-ea"/>
                          <a:ea typeface="+mn-ea"/>
                        </a:rPr>
                        <a:t>14</a:t>
                      </a:r>
                      <a:r>
                        <a:rPr lang="zh-CN" altLang="en-US" sz="2000" b="1" i="0" baseline="0" dirty="0" smtClean="0">
                          <a:latin typeface="+mn-ea"/>
                          <a:ea typeface="+mn-ea"/>
                        </a:rPr>
                        <a:t>寸</a:t>
                      </a:r>
                      <a:endParaRPr lang="zh-CN" altLang="en-US" sz="2000" b="1" i="0" baseline="0" dirty="0" smtClean="0"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b="1" i="0" baseline="0" dirty="0"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9405">
                <a:tc>
                  <a:txBody>
                    <a:bodyPr/>
                    <a:lstStyle/>
                    <a:p>
                      <a:r>
                        <a:rPr lang="en-US" altLang="zh-CN" sz="2000" b="1" i="0" baseline="0" dirty="0" smtClean="0">
                          <a:latin typeface="+mn-ea"/>
                          <a:ea typeface="+mn-ea"/>
                        </a:rPr>
                        <a:t>9</a:t>
                      </a:r>
                      <a:endParaRPr lang="en-US" altLang="zh-CN" sz="2000" b="1" i="0" baseline="0" dirty="0" smtClean="0"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i="0" baseline="0" dirty="0" smtClean="0">
                          <a:latin typeface="+mn-ea"/>
                          <a:ea typeface="+mn-ea"/>
                        </a:rPr>
                        <a:t>Mac</a:t>
                      </a:r>
                      <a:endParaRPr lang="en-US" altLang="zh-CN" sz="2000" b="1" i="0" baseline="0" dirty="0" smtClean="0"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i="0" baseline="0" dirty="0" smtClean="0">
                          <a:latin typeface="+mn-ea"/>
                          <a:ea typeface="+mn-ea"/>
                        </a:rPr>
                        <a:t>Chrome</a:t>
                      </a:r>
                      <a:endParaRPr lang="en-US" altLang="zh-CN" sz="2000" b="1" i="0" baseline="0" dirty="0" smtClean="0"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i="0" baseline="0" dirty="0" smtClean="0">
                          <a:latin typeface="+mn-ea"/>
                          <a:ea typeface="+mn-ea"/>
                        </a:rPr>
                        <a:t>RealPlayer</a:t>
                      </a:r>
                      <a:endParaRPr lang="en-US" altLang="zh-CN" sz="2000" b="1" i="0" baseline="0" dirty="0" smtClean="0"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i="0" baseline="0" dirty="0" smtClean="0">
                          <a:latin typeface="+mn-ea"/>
                          <a:ea typeface="+mn-ea"/>
                        </a:rPr>
                        <a:t>13</a:t>
                      </a:r>
                      <a:r>
                        <a:rPr lang="zh-CN" altLang="en-US" sz="2000" b="1" i="0" baseline="0" dirty="0" smtClean="0">
                          <a:latin typeface="+mn-ea"/>
                          <a:ea typeface="+mn-ea"/>
                        </a:rPr>
                        <a:t>寸</a:t>
                      </a:r>
                      <a:endParaRPr lang="zh-CN" altLang="en-US" sz="2000" b="1" i="0" baseline="0" dirty="0" smtClean="0"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b="1" i="0" baseline="0" dirty="0"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8775">
                <a:tc>
                  <a:txBody>
                    <a:bodyPr/>
                    <a:lstStyle/>
                    <a:p>
                      <a:r>
                        <a:rPr lang="en-US" altLang="zh-CN" sz="2000" b="1" i="0" baseline="0" dirty="0" smtClean="0">
                          <a:latin typeface="+mn-ea"/>
                          <a:ea typeface="+mn-ea"/>
                        </a:rPr>
                        <a:t>10</a:t>
                      </a:r>
                      <a:endParaRPr lang="en-US" altLang="zh-CN" sz="2000" b="1" i="0" baseline="0" dirty="0" smtClean="0"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i="0" baseline="0" dirty="0" smtClean="0">
                          <a:latin typeface="+mn-ea"/>
                          <a:ea typeface="+mn-ea"/>
                        </a:rPr>
                        <a:t>Linux</a:t>
                      </a:r>
                      <a:endParaRPr lang="en-US" altLang="zh-CN" sz="2000" b="1" i="0" baseline="0" dirty="0" smtClean="0"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i="0" baseline="0" dirty="0" smtClean="0">
                          <a:latin typeface="+mn-ea"/>
                          <a:ea typeface="+mn-ea"/>
                        </a:rPr>
                        <a:t>Chrome</a:t>
                      </a:r>
                      <a:endParaRPr lang="en-US" altLang="zh-CN" sz="2000" b="1" i="0" baseline="0" dirty="0" smtClean="0"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i="0" baseline="0" dirty="0" smtClean="0">
                          <a:latin typeface="+mn-ea"/>
                          <a:ea typeface="+mn-ea"/>
                        </a:rPr>
                        <a:t>RealPlayer</a:t>
                      </a:r>
                      <a:endParaRPr lang="en-US" altLang="zh-CN" sz="2000" b="1" i="0" baseline="0" dirty="0" smtClean="0"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i="0" baseline="0" dirty="0" smtClean="0">
                          <a:latin typeface="+mn-ea"/>
                          <a:ea typeface="+mn-ea"/>
                        </a:rPr>
                        <a:t>14</a:t>
                      </a:r>
                      <a:r>
                        <a:rPr lang="zh-CN" altLang="en-US" sz="2000" b="1" i="0" baseline="0" dirty="0" smtClean="0">
                          <a:latin typeface="+mn-ea"/>
                          <a:ea typeface="+mn-ea"/>
                        </a:rPr>
                        <a:t>寸</a:t>
                      </a:r>
                      <a:endParaRPr lang="zh-CN" altLang="en-US" sz="2000" b="1" i="0" baseline="0" dirty="0" smtClean="0"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b="1" i="0" baseline="0" dirty="0"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5440">
                <a:tc>
                  <a:txBody>
                    <a:bodyPr/>
                    <a:lstStyle/>
                    <a:p>
                      <a:r>
                        <a:rPr lang="en-US" altLang="zh-CN" sz="2000" b="1" i="0" baseline="0" dirty="0" smtClean="0">
                          <a:latin typeface="+mn-ea"/>
                          <a:ea typeface="+mn-ea"/>
                        </a:rPr>
                        <a:t>11</a:t>
                      </a:r>
                      <a:endParaRPr lang="en-US" altLang="zh-CN" sz="2000" b="1" i="0" baseline="0" dirty="0" smtClean="0"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i="0" baseline="0" dirty="0" smtClean="0">
                          <a:latin typeface="+mn-ea"/>
                          <a:ea typeface="+mn-ea"/>
                        </a:rPr>
                        <a:t>Mac</a:t>
                      </a:r>
                      <a:endParaRPr lang="en-US" altLang="zh-CN" sz="2000" b="1" i="0" baseline="0" dirty="0" smtClean="0"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i="0" baseline="0" dirty="0" smtClean="0">
                          <a:latin typeface="+mn-ea"/>
                          <a:ea typeface="+mn-ea"/>
                        </a:rPr>
                        <a:t>IE</a:t>
                      </a:r>
                      <a:endParaRPr lang="en-US" altLang="zh-CN" sz="2000" b="1" i="0" baseline="0" dirty="0" smtClean="0"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i="0" baseline="0" dirty="0" err="1" smtClean="0">
                          <a:latin typeface="+mn-ea"/>
                          <a:ea typeface="+mn-ea"/>
                        </a:rPr>
                        <a:t>MediaPlayer</a:t>
                      </a:r>
                      <a:endParaRPr lang="en-US" altLang="zh-CN" sz="2000" b="1" i="0" baseline="0" dirty="0" err="1" smtClean="0"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i="0" baseline="0" dirty="0" smtClean="0">
                          <a:latin typeface="+mn-ea"/>
                          <a:ea typeface="+mn-ea"/>
                        </a:rPr>
                        <a:t>13</a:t>
                      </a:r>
                      <a:r>
                        <a:rPr lang="zh-CN" altLang="en-US" sz="2000" b="1" i="0" baseline="0" dirty="0" smtClean="0">
                          <a:latin typeface="+mn-ea"/>
                          <a:ea typeface="+mn-ea"/>
                        </a:rPr>
                        <a:t>寸</a:t>
                      </a:r>
                      <a:endParaRPr lang="zh-CN" altLang="en-US" sz="2000" b="1" i="0" baseline="0" dirty="0" smtClean="0"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b="1" i="0" baseline="0" dirty="0"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r>
                        <a:rPr lang="en-US" altLang="zh-CN" sz="2000" b="1" i="0" baseline="0" dirty="0" smtClean="0">
                          <a:latin typeface="+mn-ea"/>
                          <a:ea typeface="+mn-ea"/>
                        </a:rPr>
                        <a:t>12</a:t>
                      </a:r>
                      <a:endParaRPr lang="en-US" altLang="zh-CN" sz="2000" b="1" i="0" baseline="0" dirty="0" smtClean="0"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i="0" baseline="0" dirty="0" smtClean="0">
                          <a:latin typeface="+mn-ea"/>
                          <a:ea typeface="+mn-ea"/>
                        </a:rPr>
                        <a:t>Linux</a:t>
                      </a:r>
                      <a:endParaRPr lang="en-US" altLang="zh-CN" sz="2000" b="1" i="0" baseline="0" dirty="0" smtClean="0"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i="0" baseline="0" dirty="0" smtClean="0">
                          <a:latin typeface="+mn-ea"/>
                          <a:ea typeface="+mn-ea"/>
                        </a:rPr>
                        <a:t>IE</a:t>
                      </a:r>
                      <a:endParaRPr lang="en-US" altLang="zh-CN" sz="2000" b="1" i="0" baseline="0" dirty="0" smtClean="0"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i="0" baseline="0" dirty="0" err="1" smtClean="0">
                          <a:latin typeface="+mn-ea"/>
                          <a:ea typeface="+mn-ea"/>
                        </a:rPr>
                        <a:t>MediaPlayer</a:t>
                      </a:r>
                      <a:endParaRPr lang="en-US" altLang="zh-CN" sz="2000" b="1" i="0" baseline="0" dirty="0" err="1" smtClean="0"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i="0" baseline="0" dirty="0" smtClean="0">
                          <a:latin typeface="+mn-ea"/>
                          <a:ea typeface="+mn-ea"/>
                        </a:rPr>
                        <a:t>13</a:t>
                      </a:r>
                      <a:r>
                        <a:rPr lang="zh-CN" altLang="en-US" sz="2000" b="1" i="0" baseline="0" dirty="0" smtClean="0">
                          <a:latin typeface="+mn-ea"/>
                          <a:ea typeface="+mn-ea"/>
                        </a:rPr>
                        <a:t>寸</a:t>
                      </a:r>
                      <a:endParaRPr lang="zh-CN" altLang="en-US" sz="2000" b="1" i="0" baseline="0" dirty="0" smtClean="0"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b="1" i="0" baseline="0" dirty="0"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6299200" y="3861435"/>
            <a:ext cx="2367280" cy="1383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步骤四：每一行生成一条测试用例</a:t>
            </a:r>
            <a:endParaRPr lang="zh-CN" altLang="en-US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Rectangle 2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628650" y="9526"/>
            <a:ext cx="78867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3.5 </a:t>
            </a:r>
            <a:r>
              <a:rPr lang="zh-CN" altLang="en-US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基于正交表的测试</a:t>
            </a:r>
            <a:endParaRPr lang="zh-CN" altLang="en-US" b="1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3260" y="1845945"/>
            <a:ext cx="7972425" cy="4256405"/>
          </a:xfrm>
        </p:spPr>
        <p:txBody>
          <a:bodyPr/>
          <a:lstStyle/>
          <a:p>
            <a:r>
              <a:rPr lang="zh-CN" altLang="en-US" sz="3400" b="1" dirty="0" smtClean="0">
                <a:latin typeface="+mn-ea"/>
              </a:rPr>
              <a:t>步骤总结：</a:t>
            </a:r>
            <a:endParaRPr lang="en-US" altLang="zh-CN" sz="3400" b="1" dirty="0" smtClean="0">
              <a:latin typeface="+mn-ea"/>
            </a:endParaRPr>
          </a:p>
          <a:p>
            <a:pPr lvl="1"/>
            <a:r>
              <a:rPr lang="zh-CN" altLang="en-US" b="1" dirty="0" smtClean="0"/>
              <a:t>分析需求，找出相应的因子和水平</a:t>
            </a:r>
            <a:endParaRPr lang="en-US" altLang="zh-CN" b="1" dirty="0" smtClean="0"/>
          </a:p>
          <a:p>
            <a:pPr lvl="1"/>
            <a:r>
              <a:rPr lang="zh-CN" altLang="en-US" b="1" dirty="0" smtClean="0"/>
              <a:t>选择合适的正交表</a:t>
            </a:r>
            <a:endParaRPr lang="en-US" altLang="zh-CN" b="1" dirty="0" smtClean="0"/>
          </a:p>
          <a:p>
            <a:pPr lvl="1"/>
            <a:r>
              <a:rPr lang="zh-CN" altLang="en-US" b="1" dirty="0" smtClean="0"/>
              <a:t>替换因子，获得实验次数</a:t>
            </a:r>
            <a:endParaRPr lang="en-US" altLang="zh-CN" b="1" dirty="0" smtClean="0"/>
          </a:p>
          <a:p>
            <a:pPr lvl="1"/>
            <a:r>
              <a:rPr lang="zh-CN" altLang="en-US" b="1" dirty="0" smtClean="0"/>
              <a:t>根据经验补充测试用例</a:t>
            </a:r>
            <a:endParaRPr lang="en-US" altLang="zh-CN" b="1" dirty="0" smtClean="0"/>
          </a:p>
          <a:p>
            <a:pPr lvl="1"/>
            <a:r>
              <a:rPr lang="zh-CN" altLang="en-US" b="1" dirty="0" smtClean="0"/>
              <a:t>每行的各因素水平的组合作为一条测试用例</a:t>
            </a:r>
            <a:endParaRPr lang="en-US" altLang="zh-CN" b="1" dirty="0" smtClean="0"/>
          </a:p>
          <a:p>
            <a:endParaRPr lang="zh-CN" altLang="en-US" b="1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758202" y="764704"/>
            <a:ext cx="78867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3.5 </a:t>
            </a:r>
            <a:r>
              <a:rPr lang="zh-CN" altLang="en-US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基于正交表的测试</a:t>
            </a:r>
            <a:endParaRPr lang="zh-CN" altLang="en-US" b="1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0540" y="1772920"/>
            <a:ext cx="5019675" cy="432308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b="1" dirty="0" smtClean="0">
                <a:latin typeface="+mn-ea"/>
              </a:rPr>
              <a:t>Microsoft Word 2013</a:t>
            </a:r>
            <a:r>
              <a:rPr lang="zh-CN" altLang="en-US" sz="2400" b="1" dirty="0" smtClean="0">
                <a:latin typeface="+mn-ea"/>
              </a:rPr>
              <a:t>中打印设置分</a:t>
            </a:r>
            <a:endParaRPr lang="zh-CN" altLang="en-US" sz="2400" b="1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sz="2400" b="1" dirty="0" smtClean="0">
                <a:latin typeface="+mn-ea"/>
              </a:rPr>
              <a:t>打印范围（所有页，当前页，设定页）；</a:t>
            </a:r>
            <a:endParaRPr lang="zh-CN" altLang="en-US" sz="2400" b="1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sz="2400" b="1" dirty="0" smtClean="0">
                <a:latin typeface="+mn-ea"/>
              </a:rPr>
              <a:t>打印页面（单面，双面）；</a:t>
            </a:r>
            <a:endParaRPr lang="zh-CN" altLang="en-US" sz="2400" b="1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sz="2400" b="1" dirty="0" smtClean="0">
                <a:latin typeface="+mn-ea"/>
              </a:rPr>
              <a:t>方向（纵向、横向）；</a:t>
            </a:r>
            <a:endParaRPr lang="zh-CN" altLang="en-US" sz="2400" b="1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sz="2400" b="1" dirty="0" smtClean="0">
                <a:latin typeface="+mn-ea"/>
              </a:rPr>
              <a:t>纸张类型（</a:t>
            </a:r>
            <a:r>
              <a:rPr lang="en-US" altLang="zh-CN" sz="2400" b="1" dirty="0" smtClean="0">
                <a:latin typeface="+mn-ea"/>
              </a:rPr>
              <a:t>A4,B3,A5,B5,</a:t>
            </a:r>
            <a:r>
              <a:rPr lang="zh-CN" altLang="en-US" sz="2400" b="1" dirty="0" smtClean="0">
                <a:latin typeface="+mn-ea"/>
              </a:rPr>
              <a:t>信纸）；</a:t>
            </a:r>
            <a:endParaRPr lang="zh-CN" altLang="en-US" sz="2400" b="1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sz="2400" b="1" dirty="0" smtClean="0">
                <a:latin typeface="+mn-ea"/>
              </a:rPr>
              <a:t>页边距（正常，宽，窄，适中）；</a:t>
            </a:r>
            <a:endParaRPr lang="zh-CN" altLang="en-US" sz="2400" b="1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sz="2400" b="1" dirty="0" smtClean="0">
                <a:latin typeface="+mn-ea"/>
              </a:rPr>
              <a:t>请使用正交实验法设计测试用例</a:t>
            </a:r>
            <a:endParaRPr lang="en-US" altLang="zh-CN" sz="2400" b="1" dirty="0" smtClean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30215" y="967105"/>
            <a:ext cx="3507105" cy="5376545"/>
          </a:xfrm>
          <a:prstGeom prst="rect">
            <a:avLst/>
          </a:prstGeom>
        </p:spPr>
      </p:pic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71871" y="591169"/>
            <a:ext cx="78867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smtClean="0">
                <a:latin typeface="黑体" panose="02010609060101010101" pitchFamily="2" charset="-122"/>
                <a:ea typeface="黑体" panose="02010609060101010101" pitchFamily="2" charset="-122"/>
              </a:rPr>
              <a:t>3.5 </a:t>
            </a:r>
            <a:r>
              <a:rPr lang="zh-CN" altLang="en-US" b="1" smtClean="0">
                <a:latin typeface="黑体" panose="02010609060101010101" pitchFamily="2" charset="-122"/>
                <a:ea typeface="黑体" panose="02010609060101010101" pitchFamily="2" charset="-122"/>
              </a:rPr>
              <a:t>基于正交表的测试</a:t>
            </a:r>
            <a:endParaRPr lang="zh-CN" altLang="en-US" b="1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7315" y="2060575"/>
            <a:ext cx="4896485" cy="3914140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 smtClean="0">
                <a:latin typeface="+mn-ea"/>
              </a:rPr>
              <a:t>根据如下需求，使用正交实验法，设计测试用例</a:t>
            </a:r>
            <a:endParaRPr lang="zh-CN" altLang="en-US" b="1" dirty="0">
              <a:latin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03800" y="1488440"/>
            <a:ext cx="4076700" cy="5063490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723576" y="620688"/>
            <a:ext cx="78867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3.5 </a:t>
            </a:r>
            <a:r>
              <a:rPr lang="zh-CN" altLang="en-US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基于正交表的测试</a:t>
            </a:r>
            <a:endParaRPr lang="zh-CN" altLang="en-US" b="1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692696"/>
            <a:ext cx="7886700" cy="752475"/>
          </a:xfrm>
        </p:spPr>
        <p:txBody>
          <a:bodyPr/>
          <a:lstStyle/>
          <a:p>
            <a:pPr eaLnBrk="1" hangingPunct="1"/>
            <a:r>
              <a:rPr lang="zh-CN" altLang="en-US" b="1" kern="1200" dirty="0">
                <a:latin typeface="黑体" panose="02010609060101010101" pitchFamily="2" charset="-122"/>
                <a:ea typeface="黑体" panose="02010609060101010101" pitchFamily="2" charset="-122"/>
              </a:rPr>
              <a:t>内容总结</a:t>
            </a:r>
            <a:endParaRPr lang="zh-CN" altLang="en-US" b="1" kern="1200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9750" y="910590"/>
            <a:ext cx="8145780" cy="5052060"/>
          </a:xfrm>
        </p:spPr>
        <p:txBody>
          <a:bodyPr/>
          <a:lstStyle/>
          <a:p>
            <a:pPr marL="0" lvl="1" indent="0">
              <a:lnSpc>
                <a:spcPct val="150000"/>
              </a:lnSpc>
              <a:buClr>
                <a:srgbClr val="C00000"/>
              </a:buClr>
              <a:buNone/>
            </a:pPr>
            <a:endParaRPr lang="en-US" altLang="zh-CN" sz="3400" b="1" dirty="0">
              <a:solidFill>
                <a:prstClr val="black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469900" lvl="1" indent="-469900" eaLnBrk="1" hangingPunct="1">
              <a:buFont typeface="Wingdings" panose="05000000000000000000" pitchFamily="2" charset="2"/>
              <a:buChar char="o"/>
            </a:pPr>
            <a:r>
              <a:rPr lang="zh-CN" altLang="en-US" sz="3400" b="1" dirty="0">
                <a:cs typeface="+mn-cs"/>
              </a:rPr>
              <a:t>正交实验法的来历</a:t>
            </a:r>
            <a:endParaRPr lang="zh-CN" altLang="en-US" sz="3400" b="1" dirty="0">
              <a:cs typeface="+mn-cs"/>
            </a:endParaRPr>
          </a:p>
          <a:p>
            <a:pPr marL="469900" lvl="1" indent="-469900" eaLnBrk="1" hangingPunct="1">
              <a:buFont typeface="Wingdings" panose="05000000000000000000" pitchFamily="2" charset="2"/>
              <a:buChar char="o"/>
            </a:pPr>
            <a:r>
              <a:rPr lang="zh-CN" altLang="en-US" sz="3400" b="1" dirty="0">
                <a:cs typeface="+mn-cs"/>
              </a:rPr>
              <a:t>什么是</a:t>
            </a:r>
            <a:r>
              <a:rPr lang="zh-CN" altLang="en-US" sz="3400" b="1" dirty="0" smtClean="0">
                <a:solidFill>
                  <a:schemeClr val="tx1"/>
                </a:solidFill>
                <a:latin typeface="+mn-ea"/>
                <a:sym typeface="+mn-ea"/>
              </a:rPr>
              <a:t>正交实验法设计测试用例</a:t>
            </a:r>
            <a:endParaRPr lang="zh-CN" altLang="en-US" sz="3400" b="1" dirty="0" smtClean="0">
              <a:solidFill>
                <a:schemeClr val="tx1"/>
              </a:solidFill>
              <a:latin typeface="+mn-ea"/>
              <a:cs typeface="+mn-cs"/>
              <a:sym typeface="+mn-ea"/>
            </a:endParaRPr>
          </a:p>
          <a:p>
            <a:pPr marL="0" lvl="1" indent="-469900" eaLnBrk="1" hangingPunct="1">
              <a:buFont typeface="Wingdings" panose="05000000000000000000" pitchFamily="2" charset="2"/>
              <a:buChar char="o"/>
            </a:pPr>
            <a:r>
              <a:rPr lang="zh-CN" altLang="en-US" sz="3400" b="1" dirty="0">
                <a:solidFill>
                  <a:schemeClr val="tx1"/>
                </a:solidFill>
                <a:cs typeface="+mn-cs"/>
              </a:rPr>
              <a:t>怎样使用</a:t>
            </a:r>
            <a:r>
              <a:rPr lang="zh-CN" altLang="en-US" sz="3400" b="1" dirty="0">
                <a:solidFill>
                  <a:schemeClr val="tx1"/>
                </a:solidFill>
                <a:latin typeface="+mn-ea"/>
                <a:sym typeface="+mn-ea"/>
              </a:rPr>
              <a:t>正交实验法设计</a:t>
            </a:r>
            <a:r>
              <a:rPr lang="zh-CN" altLang="en-US" sz="3400" b="1" dirty="0" smtClean="0">
                <a:solidFill>
                  <a:schemeClr val="tx1"/>
                </a:solidFill>
                <a:latin typeface="+mn-ea"/>
                <a:sym typeface="+mn-ea"/>
              </a:rPr>
              <a:t>测试用例</a:t>
            </a:r>
            <a:endParaRPr lang="zh-CN" altLang="en-US" sz="3400" b="1" dirty="0" smtClean="0">
              <a:solidFill>
                <a:schemeClr val="tx1"/>
              </a:solidFill>
              <a:latin typeface="+mn-ea"/>
              <a:cs typeface="+mn-cs"/>
              <a:sym typeface="+mn-ea"/>
            </a:endParaRPr>
          </a:p>
          <a:p>
            <a:pPr marL="914400" lvl="3" eaLnBrk="1" hangingPunct="1"/>
            <a:r>
              <a:rPr lang="zh-CN" altLang="en-US" sz="2400" b="1" dirty="0" smtClean="0">
                <a:solidFill>
                  <a:prstClr val="black"/>
                </a:solidFill>
                <a:latin typeface="+mn-ea"/>
                <a:sym typeface="+mn-ea"/>
              </a:rPr>
              <a:t>分析</a:t>
            </a:r>
            <a:r>
              <a:rPr lang="zh-CN" altLang="en-US" sz="2400" b="1" dirty="0">
                <a:solidFill>
                  <a:prstClr val="black"/>
                </a:solidFill>
                <a:latin typeface="+mn-ea"/>
                <a:sym typeface="+mn-ea"/>
              </a:rPr>
              <a:t>需求，找出相应的因子和水平</a:t>
            </a:r>
            <a:endParaRPr lang="zh-CN" altLang="en-US" sz="2400" b="1" dirty="0">
              <a:solidFill>
                <a:prstClr val="black"/>
              </a:solidFill>
              <a:latin typeface="+mn-ea"/>
              <a:sym typeface="+mn-ea"/>
            </a:endParaRPr>
          </a:p>
          <a:p>
            <a:pPr marL="914400" lvl="3" eaLnBrk="1" hangingPunct="1"/>
            <a:r>
              <a:rPr lang="zh-CN" altLang="en-US" sz="2400" b="1" dirty="0">
                <a:solidFill>
                  <a:prstClr val="black"/>
                </a:solidFill>
                <a:latin typeface="+mn-ea"/>
                <a:sym typeface="+mn-ea"/>
              </a:rPr>
              <a:t>选择合适的正交表</a:t>
            </a:r>
            <a:endParaRPr lang="zh-CN" altLang="en-US" sz="2400" b="1" dirty="0">
              <a:solidFill>
                <a:prstClr val="black"/>
              </a:solidFill>
              <a:latin typeface="+mn-ea"/>
              <a:sym typeface="+mn-ea"/>
            </a:endParaRPr>
          </a:p>
          <a:p>
            <a:pPr marL="914400" lvl="3" eaLnBrk="1" hangingPunct="1"/>
            <a:r>
              <a:rPr lang="zh-CN" altLang="en-US" sz="2400" b="1" dirty="0">
                <a:solidFill>
                  <a:prstClr val="black"/>
                </a:solidFill>
                <a:latin typeface="+mn-ea"/>
                <a:sym typeface="+mn-ea"/>
              </a:rPr>
              <a:t>把变量映射到表中</a:t>
            </a:r>
            <a:endParaRPr lang="zh-CN" altLang="en-US" sz="2400" b="1" dirty="0">
              <a:solidFill>
                <a:prstClr val="black"/>
              </a:solidFill>
              <a:latin typeface="+mn-ea"/>
              <a:sym typeface="+mn-ea"/>
            </a:endParaRPr>
          </a:p>
          <a:p>
            <a:pPr marL="914400" lvl="3" eaLnBrk="1" hangingPunct="1"/>
            <a:r>
              <a:rPr lang="zh-CN" altLang="en-US" sz="2400" b="1" dirty="0">
                <a:solidFill>
                  <a:prstClr val="black"/>
                </a:solidFill>
                <a:latin typeface="+mn-ea"/>
                <a:sym typeface="+mn-ea"/>
              </a:rPr>
              <a:t>每行的各因素水平的组合作为一条测试用例</a:t>
            </a:r>
            <a:endParaRPr lang="zh-CN" altLang="en-US" sz="2400" b="1" dirty="0">
              <a:solidFill>
                <a:prstClr val="black"/>
              </a:solidFill>
              <a:latin typeface="+mn-ea"/>
              <a:sym typeface="+mn-ea"/>
            </a:endParaRPr>
          </a:p>
          <a:p>
            <a:pPr marL="914400" lvl="3" eaLnBrk="1" hangingPunct="1"/>
            <a:r>
              <a:rPr lang="zh-CN" altLang="en-US" sz="2400" b="1" dirty="0">
                <a:solidFill>
                  <a:prstClr val="black"/>
                </a:solidFill>
                <a:latin typeface="+mn-ea"/>
                <a:sym typeface="+mn-ea"/>
              </a:rPr>
              <a:t>加上认为没有在表中出现的组合</a:t>
            </a:r>
            <a:endParaRPr lang="en-US" altLang="zh-CN" sz="2400" b="1" dirty="0">
              <a:latin typeface="+mn-ea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smtClean="0">
                <a:latin typeface="黑体" panose="02010609060101010101" pitchFamily="2" charset="-122"/>
                <a:ea typeface="黑体" panose="02010609060101010101" pitchFamily="2" charset="-122"/>
              </a:rPr>
              <a:t>谢 谢</a:t>
            </a:r>
            <a:endParaRPr lang="zh-CN" altLang="en-US" b="1" smtClean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4745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14746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67E3E2C-221F-4D7E-91A8-AF486AD69B14}" type="slidenum">
              <a:rPr lang="en-US" altLang="zh-CN" smtClean="0"/>
            </a:fld>
            <a:endParaRPr lang="en-US" altLang="zh-CN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FE39F64-A1D4-4C6E-BAC3-DB3E303ED693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第</a:t>
            </a:r>
            <a:r>
              <a:rPr lang="en-US" altLang="zh-CN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3</a:t>
            </a:r>
            <a:r>
              <a:rPr lang="zh-CN" altLang="en-US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章  黑盒测试技术</a:t>
            </a:r>
            <a:endParaRPr lang="zh-CN" altLang="en-US" b="1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400" b="1" dirty="0"/>
              <a:t>本章重点</a:t>
            </a:r>
            <a:endParaRPr lang="zh-CN" altLang="en-US" sz="3400" b="1" dirty="0"/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正交表法概述</a:t>
            </a:r>
            <a:endParaRPr lang="en-US" altLang="zh-CN" sz="24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根据正交表写出</a:t>
            </a:r>
            <a:r>
              <a:rPr lang="zh-CN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测试用例</a:t>
            </a:r>
            <a:endParaRPr lang="en-US" altLang="zh-CN" sz="24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1790" y="1752600"/>
            <a:ext cx="8177530" cy="4267200"/>
          </a:xfrm>
        </p:spPr>
        <p:txBody>
          <a:bodyPr/>
          <a:lstStyle/>
          <a:p>
            <a:pPr algn="just" eaLnBrk="1" hangingPunct="1"/>
            <a:r>
              <a:rPr lang="zh-CN" altLang="en-US" sz="3400" b="1" dirty="0"/>
              <a:t>根据如下描述设计测试用例：</a:t>
            </a:r>
            <a:endParaRPr lang="en-US" altLang="zh-CN" dirty="0" smtClean="0"/>
          </a:p>
          <a:p>
            <a:pPr lvl="1" algn="just" eaLnBrk="1" hangingPunct="1"/>
            <a:r>
              <a:rPr lang="zh-CN" altLang="en-US" b="1" dirty="0" smtClean="0">
                <a:sym typeface="+mn-ea"/>
              </a:rPr>
              <a:t>手机</a:t>
            </a:r>
            <a:r>
              <a:rPr lang="zh-CN" altLang="en-US" b="1" dirty="0">
                <a:sym typeface="+mn-ea"/>
              </a:rPr>
              <a:t>照相机的拍摄模式是普通模式</a:t>
            </a:r>
            <a:r>
              <a:rPr lang="zh-CN" altLang="en-US" b="1" dirty="0" smtClean="0">
                <a:sym typeface="+mn-ea"/>
              </a:rPr>
              <a:t>，照相参数如下：</a:t>
            </a:r>
            <a:r>
              <a:rPr lang="zh-CN" altLang="en-US" b="1" dirty="0" smtClean="0">
                <a:solidFill>
                  <a:srgbClr val="FF0000"/>
                </a:solidFill>
                <a:sym typeface="+mn-ea"/>
              </a:rPr>
              <a:t>对比度</a:t>
            </a:r>
            <a:r>
              <a:rPr lang="zh-CN" altLang="en-US" b="1" dirty="0">
                <a:sym typeface="+mn-ea"/>
              </a:rPr>
              <a:t>（正常，极低</a:t>
            </a:r>
            <a:r>
              <a:rPr lang="zh-CN" altLang="en-US" b="1" dirty="0" smtClean="0">
                <a:sym typeface="+mn-ea"/>
              </a:rPr>
              <a:t>，极</a:t>
            </a:r>
            <a:r>
              <a:rPr lang="zh-CN" altLang="en-US" b="1" dirty="0">
                <a:sym typeface="+mn-ea"/>
              </a:rPr>
              <a:t>高）、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色彩效果</a:t>
            </a:r>
            <a:r>
              <a:rPr lang="zh-CN" altLang="en-US" b="1" dirty="0">
                <a:sym typeface="+mn-ea"/>
              </a:rPr>
              <a:t>（无，黑白，棕</a:t>
            </a:r>
            <a:r>
              <a:rPr lang="zh-CN" altLang="en-US" b="1" dirty="0" smtClean="0">
                <a:sym typeface="+mn-ea"/>
              </a:rPr>
              <a:t>褐色）</a:t>
            </a:r>
            <a:r>
              <a:rPr lang="zh-CN" altLang="en-US" b="1" dirty="0">
                <a:sym typeface="+mn-ea"/>
              </a:rPr>
              <a:t>、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感光度</a:t>
            </a:r>
            <a:r>
              <a:rPr lang="zh-CN" altLang="en-US" b="1" dirty="0">
                <a:sym typeface="+mn-ea"/>
              </a:rPr>
              <a:t>（自动，</a:t>
            </a:r>
            <a:r>
              <a:rPr lang="en-US" altLang="zh-CN" b="1" dirty="0">
                <a:sym typeface="+mn-ea"/>
              </a:rPr>
              <a:t>100</a:t>
            </a:r>
            <a:r>
              <a:rPr lang="zh-CN" altLang="en-US" b="1" dirty="0">
                <a:sym typeface="+mn-ea"/>
              </a:rPr>
              <a:t>，</a:t>
            </a:r>
            <a:r>
              <a:rPr lang="en-US" altLang="zh-CN" b="1" dirty="0" smtClean="0">
                <a:sym typeface="+mn-ea"/>
              </a:rPr>
              <a:t>200</a:t>
            </a:r>
            <a:r>
              <a:rPr lang="zh-CN" altLang="en-US" b="1" dirty="0" smtClean="0">
                <a:sym typeface="+mn-ea"/>
              </a:rPr>
              <a:t>）、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白平衡</a:t>
            </a:r>
            <a:r>
              <a:rPr lang="zh-CN" altLang="en-US" b="1" dirty="0">
                <a:sym typeface="+mn-ea"/>
              </a:rPr>
              <a:t>（自动，白炽光，日光）</a:t>
            </a:r>
            <a:endParaRPr lang="zh-CN" altLang="en-US" b="1" dirty="0">
              <a:sym typeface="+mn-ea"/>
            </a:endParaRPr>
          </a:p>
          <a:p>
            <a:pPr lvl="1" algn="just" eaLnBrk="1" hangingPunct="1"/>
            <a:r>
              <a:rPr lang="zh-CN" altLang="en-US" b="1" dirty="0" smtClean="0">
                <a:sym typeface="+mn-ea"/>
              </a:rPr>
              <a:t>根据此需求测试照相机的照相功能，请设计相应测试用例</a:t>
            </a:r>
            <a:endParaRPr lang="zh-CN" altLang="zh-CN" b="1" dirty="0"/>
          </a:p>
          <a:p>
            <a:pPr lvl="1" algn="just" eaLnBrk="1" hangingPunct="1"/>
            <a:endParaRPr lang="en-US" altLang="zh-CN" b="1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BF56A4-D1A6-4E9C-871E-2D1E17A0ACE1}" type="slidenum">
              <a:rPr lang="en-US" altLang="zh-CN" smtClean="0"/>
            </a:fld>
            <a:endParaRPr lang="en-US" altLang="zh-CN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latin typeface="黑体" panose="02010609060101010101" pitchFamily="2" charset="-122"/>
                <a:ea typeface="黑体" panose="02010609060101010101" pitchFamily="2" charset="-122"/>
              </a:rPr>
              <a:t>3.5 </a:t>
            </a: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  <a:t>基于正交表的测试</a:t>
            </a:r>
            <a:endParaRPr lang="zh-CN" altLang="en-US" b="1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02920" y="1630045"/>
            <a:ext cx="8136890" cy="5020310"/>
          </a:xfrm>
        </p:spPr>
        <p:txBody>
          <a:bodyPr>
            <a:normAutofit fontScale="40000" lnSpcReduction="20000"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zh-CN" altLang="en-US" sz="7200" b="1" dirty="0"/>
              <a:t>什么是正交实验法？</a:t>
            </a:r>
            <a:endParaRPr lang="en-US" altLang="zh-CN" sz="7200" b="1" dirty="0"/>
          </a:p>
          <a:p>
            <a:pPr lvl="1" eaLnBrk="1" hangingPunct="1">
              <a:lnSpc>
                <a:spcPct val="100000"/>
              </a:lnSpc>
            </a:pPr>
            <a:r>
              <a:rPr lang="zh-CN" altLang="en-US" sz="5900" b="1" dirty="0"/>
              <a:t>正交试验法是指安排组织试验的一种科学方法。它利用一套规格化的表格，即</a:t>
            </a:r>
            <a:r>
              <a:rPr lang="zh-CN" altLang="en-US" sz="5900" b="1" dirty="0">
                <a:solidFill>
                  <a:srgbClr val="FF0000"/>
                </a:solidFill>
              </a:rPr>
              <a:t>正交表</a:t>
            </a:r>
            <a:r>
              <a:rPr lang="zh-CN" altLang="en-US" sz="5900" b="1" dirty="0"/>
              <a:t>来设计试验方案和分析试验结果，能够在很多的试验条件中，选出少数几个</a:t>
            </a:r>
            <a:r>
              <a:rPr lang="zh-CN" altLang="en-US" sz="5900" b="1" dirty="0">
                <a:solidFill>
                  <a:srgbClr val="FF0000"/>
                </a:solidFill>
              </a:rPr>
              <a:t>代表性强</a:t>
            </a:r>
            <a:r>
              <a:rPr lang="zh-CN" altLang="en-US" sz="5900" b="1" dirty="0"/>
              <a:t>的试验条件，并通过这几次试验的数据，找到较好的生产条件，即最优的或较优的方案</a:t>
            </a:r>
            <a:endParaRPr lang="en-US" altLang="zh-CN" sz="5900" b="1" dirty="0"/>
          </a:p>
          <a:p>
            <a:pPr algn="just" eaLnBrk="1" hangingPunct="1">
              <a:lnSpc>
                <a:spcPct val="150000"/>
              </a:lnSpc>
            </a:pPr>
            <a:r>
              <a:rPr lang="zh-CN" altLang="en-US" sz="7200" b="1" dirty="0"/>
              <a:t>正交表的由来</a:t>
            </a:r>
            <a:endParaRPr lang="en-US" altLang="zh-CN" sz="7200" b="1" dirty="0"/>
          </a:p>
          <a:p>
            <a:pPr lvl="1" algn="just" eaLnBrk="1" hangingPunct="1">
              <a:lnSpc>
                <a:spcPct val="100000"/>
              </a:lnSpc>
            </a:pPr>
            <a:r>
              <a:rPr lang="zh-CN" altLang="en-US" sz="6000" b="1" dirty="0"/>
              <a:t>古希腊是一个多民族的国家，国主在检阅臣民时要求每个方队中每行有一个民族代表，每列也要有一个民族的代表</a:t>
            </a:r>
            <a:endParaRPr lang="en-US" altLang="zh-CN" sz="6000" b="1" dirty="0"/>
          </a:p>
          <a:p>
            <a:pPr lvl="1" algn="just" eaLnBrk="1" hangingPunct="1">
              <a:lnSpc>
                <a:spcPct val="100000"/>
              </a:lnSpc>
            </a:pPr>
            <a:endParaRPr lang="en-US" altLang="zh-CN" sz="6000" b="1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latin typeface="黑体" panose="02010609060101010101" pitchFamily="2" charset="-122"/>
                <a:ea typeface="黑体" panose="02010609060101010101" pitchFamily="2" charset="-122"/>
              </a:rPr>
              <a:t>3.5 </a:t>
            </a: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  <a:t>基于正交表的测试</a:t>
            </a:r>
            <a:endParaRPr lang="zh-CN" altLang="en-US" b="1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4675" y="1988820"/>
            <a:ext cx="7972425" cy="4415790"/>
          </a:xfrm>
        </p:spPr>
        <p:txBody>
          <a:bodyPr/>
          <a:lstStyle/>
          <a:p>
            <a:r>
              <a:rPr lang="zh-CN" altLang="en-US" sz="3100" b="1" dirty="0"/>
              <a:t>日本著名统计学家田口玄一将正交试验选择的水平组合列成表格，称为</a:t>
            </a:r>
            <a:r>
              <a:rPr lang="zh-CN" altLang="en-US" sz="3100" b="1" dirty="0">
                <a:solidFill>
                  <a:srgbClr val="FF0000"/>
                </a:solidFill>
              </a:rPr>
              <a:t>正交表</a:t>
            </a:r>
            <a:r>
              <a:rPr lang="zh-CN" altLang="en-US" sz="3100" b="1" dirty="0"/>
              <a:t>。正交表实验应用在化学、工业、数学等等诸多领域</a:t>
            </a:r>
            <a:endParaRPr lang="en-US" altLang="zh-CN" sz="3100" b="1" dirty="0"/>
          </a:p>
          <a:p>
            <a:r>
              <a:rPr lang="zh-CN" altLang="en-US" sz="3100" b="1" dirty="0"/>
              <a:t>从大量的（实验）数据中，挑选</a:t>
            </a:r>
            <a:r>
              <a:rPr lang="zh-CN" altLang="en-US" sz="3100" b="1" dirty="0">
                <a:solidFill>
                  <a:srgbClr val="FF0000"/>
                </a:solidFill>
              </a:rPr>
              <a:t>适量的有代表性的</a:t>
            </a:r>
            <a:r>
              <a:rPr lang="zh-CN" altLang="en-US" sz="3100" b="1" dirty="0"/>
              <a:t>点（例</a:t>
            </a:r>
            <a:r>
              <a:rPr lang="zh-CN" altLang="en-US" sz="3100" b="1" dirty="0" smtClean="0"/>
              <a:t>）</a:t>
            </a:r>
            <a:r>
              <a:rPr lang="zh-CN" altLang="en-US" sz="3100" b="1" dirty="0"/>
              <a:t>，</a:t>
            </a:r>
            <a:r>
              <a:rPr lang="zh-CN" altLang="en-US" sz="3100" b="1" dirty="0" smtClean="0"/>
              <a:t>从而</a:t>
            </a:r>
            <a:r>
              <a:rPr lang="zh-CN" altLang="en-US" sz="3100" b="1" dirty="0"/>
              <a:t>合理地安排实验（测试）的一种科学实验设计方法</a:t>
            </a:r>
            <a:endParaRPr lang="en-US" altLang="zh-CN" sz="3100" b="1" dirty="0"/>
          </a:p>
          <a:p>
            <a:endParaRPr lang="zh-CN" alt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latin typeface="黑体" panose="02010609060101010101" pitchFamily="2" charset="-122"/>
                <a:ea typeface="黑体" panose="02010609060101010101" pitchFamily="2" charset="-122"/>
              </a:rPr>
              <a:t>3.5 </a:t>
            </a: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  <a:t>基于正交表的测试</a:t>
            </a:r>
            <a:endParaRPr lang="zh-CN" altLang="en-US" b="1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7360" y="1628775"/>
            <a:ext cx="8108315" cy="51562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400" b="1" dirty="0"/>
              <a:t>正交表的结构</a:t>
            </a:r>
            <a:endParaRPr lang="en-US" altLang="zh-CN" sz="3400" b="1" dirty="0"/>
          </a:p>
          <a:p>
            <a:pPr lvl="1">
              <a:defRPr/>
            </a:pPr>
            <a:r>
              <a:rPr lang="en-US" altLang="zh-CN" sz="2800" b="1" i="1" dirty="0"/>
              <a:t>n</a:t>
            </a:r>
            <a:r>
              <a:rPr lang="zh-CN" altLang="zh-CN" sz="2800" b="1" dirty="0"/>
              <a:t>：</a:t>
            </a:r>
            <a:r>
              <a:rPr lang="zh-CN" altLang="zh-CN" b="1" dirty="0"/>
              <a:t>实际测试用例的个数，对应正交表的行数；</a:t>
            </a:r>
            <a:endParaRPr lang="zh-CN" altLang="zh-CN" b="1" dirty="0"/>
          </a:p>
          <a:p>
            <a:pPr lvl="1">
              <a:defRPr/>
            </a:pPr>
            <a:r>
              <a:rPr lang="en-US" altLang="zh-CN" b="1" i="1" dirty="0"/>
              <a:t>q</a:t>
            </a:r>
            <a:r>
              <a:rPr lang="zh-CN" altLang="zh-CN" b="1" dirty="0"/>
              <a:t>：每个输入条件所取测试数据的个数，对应正交表中每个输入条件的取值个数；</a:t>
            </a:r>
            <a:endParaRPr lang="zh-CN" altLang="zh-CN" b="1" dirty="0"/>
          </a:p>
          <a:p>
            <a:pPr lvl="1">
              <a:defRPr/>
            </a:pPr>
            <a:r>
              <a:rPr lang="en-US" altLang="zh-CN" b="1" i="1" dirty="0"/>
              <a:t>s</a:t>
            </a:r>
            <a:r>
              <a:rPr lang="zh-CN" altLang="zh-CN" b="1" dirty="0"/>
              <a:t>：输入条件的总数，对应正交表的列数；</a:t>
            </a:r>
            <a:endParaRPr lang="zh-CN" altLang="zh-CN" b="1" dirty="0"/>
          </a:p>
          <a:p>
            <a:pPr lvl="1">
              <a:defRPr/>
            </a:pPr>
            <a:r>
              <a:rPr lang="en-US" altLang="zh-CN" b="1" i="1" dirty="0" err="1"/>
              <a:t>q</a:t>
            </a:r>
            <a:r>
              <a:rPr lang="en-US" altLang="zh-CN" b="1" i="1" baseline="30000" dirty="0" err="1"/>
              <a:t>s</a:t>
            </a:r>
            <a:r>
              <a:rPr lang="zh-CN" altLang="zh-CN" b="1" dirty="0"/>
              <a:t>：理论上全组合方式的测试用例个数，基于正交表的测试效率为</a:t>
            </a:r>
            <a:r>
              <a:rPr lang="en-US" altLang="zh-CN" b="1" i="1" dirty="0"/>
              <a:t>n</a:t>
            </a:r>
            <a:r>
              <a:rPr lang="zh-CN" altLang="zh-CN" b="1" dirty="0"/>
              <a:t>与</a:t>
            </a:r>
            <a:r>
              <a:rPr lang="en-US" altLang="zh-CN" b="1" i="1" dirty="0" err="1"/>
              <a:t>q</a:t>
            </a:r>
            <a:r>
              <a:rPr lang="en-US" altLang="zh-CN" b="1" i="1" baseline="30000" dirty="0" err="1"/>
              <a:t>s</a:t>
            </a:r>
            <a:r>
              <a:rPr lang="zh-CN" altLang="zh-CN" b="1" dirty="0"/>
              <a:t>的比值；</a:t>
            </a:r>
            <a:endParaRPr lang="zh-CN" altLang="en-US" b="1" dirty="0"/>
          </a:p>
          <a:p>
            <a:r>
              <a:rPr lang="zh-CN" altLang="en-US" sz="2800" b="1" dirty="0" smtClean="0"/>
              <a:t>正交表</a:t>
            </a:r>
            <a:r>
              <a:rPr lang="zh-CN" altLang="en-US" sz="2800" b="1" dirty="0"/>
              <a:t>查询</a:t>
            </a:r>
            <a:r>
              <a:rPr lang="en-US" altLang="zh-CN" sz="2800" b="1" dirty="0"/>
              <a:t>https://www.york.ac.uk/depts/maths/tables/orthogonal.htm</a:t>
            </a:r>
            <a:endParaRPr lang="en-US" altLang="zh-CN" sz="2800" b="1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latin typeface="黑体" panose="02010609060101010101" pitchFamily="2" charset="-122"/>
                <a:ea typeface="黑体" panose="02010609060101010101" pitchFamily="2" charset="-122"/>
              </a:rPr>
              <a:t>3.5 </a:t>
            </a: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  <a:t>基于正交表的测试</a:t>
            </a:r>
            <a:endParaRPr lang="zh-CN" altLang="en-US" b="1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5857875" y="642938"/>
          <a:ext cx="2663825" cy="1398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Equation" r:id="rId1" imgW="381000" imgH="203200" progId="Equation.DSMT4">
                  <p:embed/>
                </p:oleObj>
              </mc:Choice>
              <mc:Fallback>
                <p:oleObj name="Equation" r:id="rId1" imgW="381000" imgH="203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7875" y="642938"/>
                        <a:ext cx="2663825" cy="1398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1778BB0-272D-413A-A45A-B51EA37579F3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972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2" charset="-122"/>
                <a:ea typeface="黑体" panose="02010609060101010101" pitchFamily="2" charset="-122"/>
              </a:rPr>
              <a:t>3.5 </a:t>
            </a:r>
            <a:r>
              <a:rPr lang="zh-CN" altLang="en-US" b="1" smtClean="0">
                <a:latin typeface="黑体" panose="02010609060101010101" pitchFamily="2" charset="-122"/>
                <a:ea typeface="黑体" panose="02010609060101010101" pitchFamily="2" charset="-122"/>
              </a:rPr>
              <a:t>基于正交表的测试</a:t>
            </a:r>
            <a:endParaRPr lang="zh-CN" altLang="en-US" b="1" smtClean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sz="3400" b="1" smtClean="0"/>
              <a:t>标准的</a:t>
            </a:r>
            <a:r>
              <a:rPr lang="en-US" altLang="zh-CN" sz="3400" b="1" i="1" smtClean="0"/>
              <a:t>L</a:t>
            </a:r>
            <a:r>
              <a:rPr lang="en-US" altLang="zh-CN" sz="3400" b="1" baseline="-25000" smtClean="0"/>
              <a:t>9</a:t>
            </a:r>
            <a:r>
              <a:rPr lang="en-US" altLang="zh-CN" sz="3400" b="1" smtClean="0"/>
              <a:t>(3</a:t>
            </a:r>
            <a:r>
              <a:rPr lang="en-US" altLang="zh-CN" sz="3400" b="1" baseline="30000" smtClean="0"/>
              <a:t>4</a:t>
            </a:r>
            <a:r>
              <a:rPr lang="en-US" altLang="zh-CN" sz="3400" b="1" smtClean="0"/>
              <a:t>)</a:t>
            </a:r>
            <a:endParaRPr lang="zh-CN" altLang="en-US" sz="3400" b="1" smtClean="0"/>
          </a:p>
        </p:txBody>
      </p:sp>
      <p:graphicFrame>
        <p:nvGraphicFramePr>
          <p:cNvPr id="7" name="Group 4"/>
          <p:cNvGraphicFramePr>
            <a:graphicFrameLocks noGrp="1"/>
          </p:cNvGraphicFramePr>
          <p:nvPr/>
        </p:nvGraphicFramePr>
        <p:xfrm>
          <a:off x="1214438" y="2492058"/>
          <a:ext cx="6451600" cy="3962400"/>
        </p:xfrm>
        <a:graphic>
          <a:graphicData uri="http://schemas.openxmlformats.org/drawingml/2006/table">
            <a:tbl>
              <a:tblPr/>
              <a:tblGrid>
                <a:gridCol w="1752600"/>
                <a:gridCol w="939800"/>
                <a:gridCol w="939800"/>
                <a:gridCol w="939800"/>
                <a:gridCol w="939800"/>
                <a:gridCol w="939800"/>
              </a:tblGrid>
              <a:tr h="396240">
                <a:tc>
                  <a:txBody>
                    <a:bodyPr/>
                    <a:lstStyle/>
                    <a:p>
                      <a:pPr marL="0" marR="0" lvl="0" indent="2667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y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y1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y2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y3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y4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y5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y6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y7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y8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y9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0DA06A7-A860-41E5-BC0D-66D504FD63F5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993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anose="02010609060101010101" pitchFamily="2" charset="-122"/>
                <a:ea typeface="黑体" panose="02010609060101010101" pitchFamily="2" charset="-122"/>
              </a:rPr>
              <a:t>3.5 </a:t>
            </a:r>
            <a:r>
              <a:rPr lang="zh-CN" altLang="en-US" b="1" smtClean="0">
                <a:latin typeface="黑体" panose="02010609060101010101" pitchFamily="2" charset="-122"/>
                <a:ea typeface="黑体" panose="02010609060101010101" pitchFamily="2" charset="-122"/>
              </a:rPr>
              <a:t>基于正交表的测试</a:t>
            </a:r>
            <a:endParaRPr lang="zh-CN" altLang="en-US" b="1" smtClean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400" b="1" dirty="0" smtClean="0"/>
              <a:t>正交表的性质</a:t>
            </a:r>
            <a:endParaRPr lang="en-US" altLang="zh-CN" sz="3400" b="1" dirty="0" smtClean="0"/>
          </a:p>
          <a:p>
            <a:pPr lvl="1" eaLnBrk="1" hangingPunct="1"/>
            <a:r>
              <a:rPr lang="zh-CN" altLang="en-US" b="1" dirty="0" smtClean="0"/>
              <a:t>每一</a:t>
            </a:r>
            <a:r>
              <a:rPr lang="zh-CN" altLang="en-US" b="1" dirty="0"/>
              <a:t>列中每个输入条件的各个测试数据出现的次数相同</a:t>
            </a:r>
            <a:r>
              <a:rPr lang="en-US" altLang="zh-CN" b="1" dirty="0"/>
              <a:t>--</a:t>
            </a:r>
            <a:r>
              <a:rPr lang="zh-CN" altLang="en-US" b="1" dirty="0"/>
              <a:t>均匀分散</a:t>
            </a:r>
            <a:endParaRPr lang="en-US" altLang="zh-CN" b="1" dirty="0"/>
          </a:p>
          <a:p>
            <a:pPr lvl="1" eaLnBrk="1" hangingPunct="1"/>
            <a:r>
              <a:rPr lang="zh-CN" altLang="en-US" b="1" dirty="0"/>
              <a:t>任意两列所构成的各有序数对出现的次数相同</a:t>
            </a:r>
            <a:r>
              <a:rPr lang="en-US" altLang="zh-CN" b="1" dirty="0"/>
              <a:t>--</a:t>
            </a:r>
            <a:r>
              <a:rPr lang="zh-CN" altLang="en-US" b="1" dirty="0"/>
              <a:t>整体可比</a:t>
            </a:r>
            <a:endParaRPr lang="zh-CN" altLang="en-US" b="1" dirty="0"/>
          </a:p>
          <a:p>
            <a:pPr marL="471170" lvl="1" indent="0" eaLnBrk="1" hangingPunct="1">
              <a:buNone/>
            </a:pPr>
            <a:endParaRPr lang="zh-CN" altLang="en-US" b="1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0</TotalTime>
  <Words>3100</Words>
  <Application>WPS 演示</Application>
  <PresentationFormat>全屏显示(4:3)</PresentationFormat>
  <Paragraphs>843</Paragraphs>
  <Slides>27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41" baseType="lpstr">
      <vt:lpstr>Arial</vt:lpstr>
      <vt:lpstr>宋体</vt:lpstr>
      <vt:lpstr>Wingdings</vt:lpstr>
      <vt:lpstr>Verdana</vt:lpstr>
      <vt:lpstr>华文隶书</vt:lpstr>
      <vt:lpstr>黑体</vt:lpstr>
      <vt:lpstr>Times New Roman</vt:lpstr>
      <vt:lpstr>Tahoma</vt:lpstr>
      <vt:lpstr>微软雅黑</vt:lpstr>
      <vt:lpstr>Arial Unicode MS</vt:lpstr>
      <vt:lpstr>楷体</vt:lpstr>
      <vt:lpstr>Calibri</vt:lpstr>
      <vt:lpstr>Profile</vt:lpstr>
      <vt:lpstr>Equation.DSMT4</vt:lpstr>
      <vt:lpstr>软件测试实用教程 ——方法与实践</vt:lpstr>
      <vt:lpstr>第3章  黑盒测试技术</vt:lpstr>
      <vt:lpstr>第3章  黑盒测试技术</vt:lpstr>
      <vt:lpstr>练习</vt:lpstr>
      <vt:lpstr>PowerPoint 演示文稿</vt:lpstr>
      <vt:lpstr>PowerPoint 演示文稿</vt:lpstr>
      <vt:lpstr>PowerPoint 演示文稿</vt:lpstr>
      <vt:lpstr>3.5 基于正交表的测试</vt:lpstr>
      <vt:lpstr>3.5 基于正交表的测试</vt:lpstr>
      <vt:lpstr>3.5 基于正交表的测试</vt:lpstr>
      <vt:lpstr>3.5 基于正交表的测试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3.5 基于正交表的测试</vt:lpstr>
      <vt:lpstr>3.5 基于正交表的测试</vt:lpstr>
      <vt:lpstr>PowerPoint 演示文稿</vt:lpstr>
      <vt:lpstr>PowerPoint 演示文稿</vt:lpstr>
      <vt:lpstr>PowerPoint 演示文稿</vt:lpstr>
      <vt:lpstr>内容总结</vt:lpstr>
      <vt:lpstr>谢 谢</vt:lpstr>
    </vt:vector>
  </TitlesOfParts>
  <Company>福建163软件园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软件测试技术基础</dc:title>
  <dc:creator>福建163软件园</dc:creator>
  <cp:lastModifiedBy>pc</cp:lastModifiedBy>
  <cp:revision>151</cp:revision>
  <dcterms:created xsi:type="dcterms:W3CDTF">2008-07-27T05:17:00Z</dcterms:created>
  <dcterms:modified xsi:type="dcterms:W3CDTF">2017-09-06T15:16:04Z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