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0"/>
  </p:handoutMasterIdLst>
  <p:sldIdLst>
    <p:sldId id="256" r:id="rId3"/>
    <p:sldId id="257" r:id="rId4"/>
    <p:sldId id="333" r:id="rId5"/>
    <p:sldId id="339" r:id="rId6"/>
    <p:sldId id="340" r:id="rId7"/>
    <p:sldId id="341" r:id="rId9"/>
    <p:sldId id="342" r:id="rId10"/>
    <p:sldId id="343" r:id="rId11"/>
    <p:sldId id="344" r:id="rId12"/>
    <p:sldId id="345" r:id="rId13"/>
    <p:sldId id="347" r:id="rId14"/>
    <p:sldId id="348" r:id="rId15"/>
    <p:sldId id="353" r:id="rId16"/>
    <p:sldId id="337" r:id="rId17"/>
    <p:sldId id="338" r:id="rId18"/>
    <p:sldId id="316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8" autoAdjust="0"/>
  </p:normalViewPr>
  <p:slideViewPr>
    <p:cSldViewPr>
      <p:cViewPr>
        <p:scale>
          <a:sx n="78" d="100"/>
          <a:sy n="78" d="100"/>
        </p:scale>
        <p:origin x="-234" y="-72"/>
      </p:cViewPr>
      <p:guideLst>
        <p:guide orient="horz" pos="2160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，一个备选流可能从基本流开始，在某个特定条件下执行，然后重新加入基本流中（如备选流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）；也可能起源于另一个备选流（如备选流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），或者终止用例而不再重新加入到某个流（如备选流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我把练习换了一个位置，这样和后面的实例也好连在一起，这些应该都属于课下的练习题吧？是不是有点儿多啊？还是说有一个是在课上讲解的？那应该讲解哪一个呢</a:t>
            </a:r>
            <a:r>
              <a:rPr lang="en-US" altLang="zh-CN" dirty="0" smtClean="0"/>
              <a:t>?</a:t>
            </a:r>
            <a:r>
              <a:rPr lang="zh-CN" altLang="en-US" dirty="0" smtClean="0"/>
              <a:t>试讲肯定就不讲了吧？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查询结果没有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没有可借数量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借书时，卡错误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借书时，密码错误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这一页是不是也放错地方了？这儿和决策表以及因果图又有什么关系呢？这一页是不是应该放在因果图那一节的？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这是决策表的内容吧？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3F84FD-A9EF-411A-AD41-005FD50D6B7A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  <a:endParaRPr lang="zh-CN" altLang="en-US" sz="6000" b="1" smtClean="0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  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endParaRPr lang="zh-CN" altLang="en-US" sz="4400" b="1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886700" cy="677863"/>
          </a:xfrm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根据基本流和备选流设计测试用例</a:t>
            </a:r>
            <a:endParaRPr lang="zh-CN" altLang="en-US" sz="3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2"/>
          </p:nvPr>
        </p:nvGraphicFramePr>
        <p:xfrm>
          <a:off x="194480" y="919952"/>
          <a:ext cx="8741410" cy="58064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56615"/>
                <a:gridCol w="5006340"/>
                <a:gridCol w="2878436"/>
              </a:tblGrid>
              <a:tr h="415307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编号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操作步骤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正确的卡，正确的密码，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都正确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取款成功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插入的卡错误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提示“插入的卡错误”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2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卡正确，密码错误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提示“密码错误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7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卡正确，密码错误，输入错误次数大于三次</a:t>
                      </a:r>
                      <a:endParaRPr lang="en-US" altLang="zh-CN" sz="23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提示“错误密码超过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卡正确，密码正确，大于当次取款额度</a:t>
                      </a:r>
                      <a:endParaRPr lang="en-US" altLang="zh-CN" sz="23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提示“大于规定取款额度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3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卡正确，密码正确，当次额度正确，大于当天允许额度</a:t>
                      </a:r>
                      <a:endParaRPr lang="zh-CN" altLang="en-US" sz="23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提示“当天取款额度已超过允许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卡正确，密码正确，当次额度和当天额度都符合，卡余额小于取款数</a:t>
                      </a:r>
                      <a:endParaRPr lang="zh-CN" altLang="en-US" sz="23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提示“卡内余额不足”</a:t>
                      </a:r>
                      <a:endParaRPr lang="zh-CN" altLang="en-US" sz="23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3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卡正确，密码正确，当次额度正确，当天额度正确，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ATM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机余额不足</a:t>
                      </a:r>
                      <a:endParaRPr lang="zh-CN" altLang="en-US" sz="23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提示“余额不足</a:t>
                      </a:r>
                      <a:r>
                        <a:rPr lang="en-US" altLang="zh-CN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207010" y="1718310"/>
            <a:ext cx="8701405" cy="492061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sz="3200" b="1" dirty="0">
                <a:latin typeface="+mn-ea"/>
              </a:rPr>
              <a:t>场景法使用注意事项</a:t>
            </a:r>
            <a:endParaRPr lang="en-US" altLang="zh-CN" sz="3200" b="1" dirty="0">
              <a:latin typeface="+mn-ea"/>
            </a:endParaRPr>
          </a:p>
          <a:p>
            <a:pPr lvl="1" algn="just" eaLnBrk="1" hangingPunct="1"/>
            <a:r>
              <a:rPr lang="zh-CN" altLang="en-US" sz="2800" b="1" dirty="0" smtClean="0"/>
              <a:t>核心</a:t>
            </a:r>
            <a:r>
              <a:rPr lang="zh-CN" altLang="en-US" sz="2800" b="1" dirty="0"/>
              <a:t>思想</a:t>
            </a:r>
            <a:endParaRPr lang="zh-CN" altLang="en-US" sz="2800" b="1" dirty="0"/>
          </a:p>
          <a:p>
            <a:pPr lvl="2">
              <a:defRPr/>
            </a:pPr>
            <a:r>
              <a:rPr lang="zh-CN" altLang="en-US" sz="2200" b="1" dirty="0" smtClean="0"/>
              <a:t>把</a:t>
            </a:r>
            <a:r>
              <a:rPr lang="zh-CN" altLang="en-US" sz="2200" b="1" dirty="0"/>
              <a:t>自己当成最终的用户，使用软件，设计出在使用软件过程中重要的操作</a:t>
            </a:r>
            <a:endParaRPr lang="en-US" altLang="zh-CN" sz="2200" b="1" dirty="0"/>
          </a:p>
          <a:p>
            <a:pPr lvl="2">
              <a:defRPr/>
            </a:pPr>
            <a:r>
              <a:rPr lang="zh-CN" altLang="en-US" sz="2200" b="1" dirty="0"/>
              <a:t>一般包括两类：</a:t>
            </a:r>
            <a:endParaRPr lang="en-US" altLang="zh-CN" sz="2200" b="1" dirty="0"/>
          </a:p>
          <a:p>
            <a:pPr marL="909320" lvl="2" indent="0">
              <a:buNone/>
              <a:defRPr/>
            </a:pPr>
            <a:r>
              <a:rPr lang="en-US" altLang="zh-CN" sz="2200" b="1" dirty="0" smtClean="0"/>
              <a:t>1.</a:t>
            </a:r>
            <a:r>
              <a:rPr lang="zh-CN" altLang="en-US" sz="2200" b="1" dirty="0" smtClean="0"/>
              <a:t>模拟</a:t>
            </a:r>
            <a:r>
              <a:rPr lang="zh-CN" altLang="en-US" sz="2200" b="1" dirty="0"/>
              <a:t>用户完成正常功能、核心业务逻辑的动作，以验证功能的正确性</a:t>
            </a:r>
            <a:endParaRPr lang="zh-CN" altLang="en-US" sz="2200" b="1" dirty="0"/>
          </a:p>
          <a:p>
            <a:pPr marL="909320" lvl="2" indent="0">
              <a:buNone/>
              <a:defRPr/>
            </a:pPr>
            <a:r>
              <a:rPr lang="en-US" altLang="zh-CN" sz="2200" b="1" dirty="0" smtClean="0"/>
              <a:t>2.</a:t>
            </a:r>
            <a:r>
              <a:rPr lang="zh-CN" altLang="en-US" sz="2200" b="1" dirty="0" smtClean="0"/>
              <a:t>模拟</a:t>
            </a:r>
            <a:r>
              <a:rPr lang="zh-CN" altLang="en-US" sz="2200" b="1" dirty="0"/>
              <a:t>用户操作中出现的主要错误，以验证程序的异常处理能力</a:t>
            </a:r>
            <a:endParaRPr lang="zh-CN" altLang="en-US" sz="2200" b="1" dirty="0"/>
          </a:p>
          <a:p>
            <a:pPr lvl="1" algn="just" eaLnBrk="1" hangingPunct="1"/>
            <a:r>
              <a:rPr lang="zh-CN" altLang="en-US" sz="2800" b="1" dirty="0"/>
              <a:t>使用要求：</a:t>
            </a:r>
            <a:endParaRPr lang="zh-CN" altLang="en-US" sz="2800" b="1" dirty="0"/>
          </a:p>
          <a:p>
            <a:pPr lvl="2">
              <a:defRPr/>
            </a:pPr>
            <a:r>
              <a:rPr lang="zh-CN" altLang="en-US" sz="2200" b="1" dirty="0"/>
              <a:t>要对所测试的软件的业务逻辑、主要功能非常精通，比如测试游戏软件，要会玩游戏。如果连第一关都过不了，也就没办法继续测了</a:t>
            </a:r>
            <a:endParaRPr lang="zh-CN" altLang="en-US" sz="2200" b="1" dirty="0"/>
          </a:p>
          <a:p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560" y="304799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772816"/>
            <a:ext cx="7886700" cy="677863"/>
          </a:xfrm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内容总结</a:t>
            </a:r>
            <a:endParaRPr lang="zh-CN" altLang="en-US" sz="3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83260" y="2493010"/>
            <a:ext cx="7907020" cy="4075430"/>
          </a:xfrm>
        </p:spPr>
        <p:txBody>
          <a:bodyPr/>
          <a:lstStyle/>
          <a:p>
            <a:pPr lvl="1" algn="just" eaLnBrk="1" hangingPunct="1"/>
            <a:r>
              <a:rPr lang="zh-CN" altLang="en-US" b="1" dirty="0"/>
              <a:t>场景法定义</a:t>
            </a:r>
            <a:endParaRPr lang="en-US" altLang="zh-CN" b="1" dirty="0"/>
          </a:p>
          <a:p>
            <a:pPr lvl="1" algn="just" eaLnBrk="1" hangingPunct="1"/>
            <a:r>
              <a:rPr lang="zh-CN" altLang="en-US" b="1" dirty="0"/>
              <a:t>基本流和备选流定义</a:t>
            </a:r>
            <a:endParaRPr lang="en-US" altLang="zh-CN" b="1" dirty="0"/>
          </a:p>
          <a:p>
            <a:pPr lvl="1" algn="just" eaLnBrk="1" hangingPunct="1"/>
            <a:r>
              <a:rPr lang="zh-CN" altLang="en-US" b="1" dirty="0"/>
              <a:t>场景法使用步骤</a:t>
            </a:r>
            <a:endParaRPr lang="en-US" altLang="zh-CN" b="1" dirty="0"/>
          </a:p>
          <a:p>
            <a:pPr lvl="1" algn="just" eaLnBrk="1" hangingPunct="1"/>
            <a:r>
              <a:rPr lang="zh-CN" altLang="en-US" b="1" dirty="0"/>
              <a:t>场景法适用场合</a:t>
            </a:r>
            <a:endParaRPr lang="en-US" altLang="zh-CN" b="1" dirty="0"/>
          </a:p>
          <a:p>
            <a:pPr lvl="1" algn="just" eaLnBrk="1" hangingPunct="1"/>
            <a:r>
              <a:rPr lang="zh-CN" altLang="en-US" b="1" dirty="0"/>
              <a:t>场景法使用注意事项</a:t>
            </a:r>
            <a:endParaRPr lang="en-US" altLang="zh-CN" b="1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304799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84530" y="1701800"/>
            <a:ext cx="7907020" cy="4065270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练习</a:t>
            </a:r>
            <a:endParaRPr lang="en-US" altLang="zh-CN" sz="3400" b="1" dirty="0"/>
          </a:p>
          <a:p>
            <a:pPr lvl="1" algn="just" eaLnBrk="1" hangingPunct="1"/>
            <a:r>
              <a:rPr lang="zh-CN" altLang="en-US" b="1" dirty="0"/>
              <a:t>针对：购物流程：登录，选择商品，填写收货地址，支付，使用场景法设计测试用例</a:t>
            </a:r>
            <a:endParaRPr lang="en-US" altLang="zh-CN" b="1" dirty="0"/>
          </a:p>
          <a:p>
            <a:pPr lvl="1" algn="just" eaLnBrk="1" hangingPunct="1"/>
            <a:r>
              <a:rPr lang="zh-CN" altLang="en-US" b="1" dirty="0"/>
              <a:t>针对图书馆借书流程使用场景法设计测试用例</a:t>
            </a:r>
            <a:endParaRPr lang="zh-CN" altLang="en-US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304799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4025" y="1844675"/>
            <a:ext cx="7972425" cy="4559935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实例</a:t>
            </a:r>
            <a:endParaRPr lang="en-US" altLang="zh-CN" sz="3400" b="1" dirty="0"/>
          </a:p>
          <a:p>
            <a:pPr lvl="1" algn="just" eaLnBrk="1" hangingPunct="1"/>
            <a:r>
              <a:rPr lang="zh-CN" altLang="en-US" b="1" dirty="0"/>
              <a:t>雪梨教育平台看视频功能，非注册用户，只可以看一个视频的</a:t>
            </a:r>
            <a:r>
              <a:rPr lang="en-US" altLang="zh-CN" b="1" dirty="0"/>
              <a:t>20%</a:t>
            </a:r>
            <a:r>
              <a:rPr lang="zh-CN" altLang="en-US" b="1" dirty="0"/>
              <a:t>，注册登录后，软件学院的学生能看全部，注册登录非软件学院学生可以看</a:t>
            </a:r>
            <a:r>
              <a:rPr lang="en-US" altLang="zh-CN" b="1" dirty="0"/>
              <a:t>50%</a:t>
            </a:r>
            <a:r>
              <a:rPr lang="zh-CN" altLang="en-US" b="1" dirty="0"/>
              <a:t>，注册登录非软件学院，付费用户可以看全部。 </a:t>
            </a:r>
            <a:endParaRPr lang="en-US" altLang="zh-CN" b="1" dirty="0"/>
          </a:p>
          <a:p>
            <a:pPr lvl="1" algn="just" eaLnBrk="1" hangingPunct="1"/>
            <a:r>
              <a:rPr lang="zh-CN" altLang="en-US" b="1" dirty="0"/>
              <a:t>分析：输入条件间有制约关系，输入与输出之间也有相应的制约关系，使用决策表法和因果图法设计测试用例</a:t>
            </a:r>
            <a:endParaRPr lang="zh-CN" altLang="en-US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304799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809" y="1701820"/>
            <a:ext cx="7886700" cy="752475"/>
          </a:xfrm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</a:t>
            </a:r>
            <a:endParaRPr lang="zh-CN" altLang="en-US" sz="3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1020" y="2422525"/>
            <a:ext cx="7972425" cy="3479800"/>
          </a:xfrm>
        </p:spPr>
        <p:txBody>
          <a:bodyPr/>
          <a:lstStyle/>
          <a:p>
            <a:pPr lvl="1" algn="just" eaLnBrk="1" hangingPunct="1"/>
            <a:r>
              <a:rPr lang="zh-CN" altLang="en-US" b="1" dirty="0"/>
              <a:t>购物过程中，普通用户无折扣，持中信银行信用卡用户，满</a:t>
            </a:r>
            <a:r>
              <a:rPr lang="en-US" altLang="zh-CN" b="1" dirty="0"/>
              <a:t>99</a:t>
            </a:r>
            <a:r>
              <a:rPr lang="zh-CN" altLang="en-US" b="1" dirty="0"/>
              <a:t>减</a:t>
            </a:r>
            <a:r>
              <a:rPr lang="en-US" altLang="zh-CN" b="1" dirty="0"/>
              <a:t>20</a:t>
            </a:r>
            <a:r>
              <a:rPr lang="zh-CN" altLang="en-US" b="1" dirty="0"/>
              <a:t>元；持优惠券用户，满</a:t>
            </a:r>
            <a:r>
              <a:rPr lang="en-US" altLang="zh-CN" b="1" dirty="0"/>
              <a:t>200</a:t>
            </a:r>
            <a:r>
              <a:rPr lang="zh-CN" altLang="en-US" b="1" dirty="0"/>
              <a:t>减</a:t>
            </a:r>
            <a:r>
              <a:rPr lang="en-US" altLang="zh-CN" b="1" dirty="0"/>
              <a:t>10</a:t>
            </a:r>
            <a:r>
              <a:rPr lang="zh-CN" altLang="en-US" b="1" dirty="0"/>
              <a:t>元；在网站预先充值</a:t>
            </a:r>
            <a:r>
              <a:rPr lang="en-US" altLang="zh-CN" b="1" dirty="0"/>
              <a:t>2000</a:t>
            </a:r>
            <a:r>
              <a:rPr lang="zh-CN" altLang="en-US" b="1" dirty="0"/>
              <a:t>元，所有消费可以打</a:t>
            </a:r>
            <a:r>
              <a:rPr lang="en-US" altLang="zh-CN" b="1" dirty="0"/>
              <a:t>8</a:t>
            </a:r>
            <a:r>
              <a:rPr lang="zh-CN" altLang="en-US" b="1" dirty="0"/>
              <a:t>折</a:t>
            </a:r>
            <a:endParaRPr lang="en-US" altLang="zh-CN" b="1" dirty="0"/>
          </a:p>
          <a:p>
            <a:pPr lvl="1" algn="just" eaLnBrk="1" hangingPunct="1"/>
            <a:endParaRPr lang="zh-CN" altLang="en-US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304799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539552" y="2854707"/>
            <a:ext cx="8001000" cy="1216025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谢 谢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7E3E2C-221F-4D7E-91A8-AF486AD69B14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E39F64-A1D4-4C6E-BAC3-DB3E303ED693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 smtClean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章  黑盒测试技术</a:t>
            </a:r>
            <a:endParaRPr lang="zh-CN" altLang="en-US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内容提要</a:t>
            </a:r>
            <a:endParaRPr lang="zh-CN" altLang="en-US" sz="34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掌握</a:t>
            </a:r>
            <a:r>
              <a:rPr lang="zh-CN" altLang="en-US" b="1" dirty="0"/>
              <a:t>场景法进行测试用例设计</a:t>
            </a:r>
            <a:endParaRPr lang="en-US" altLang="zh-CN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掌握课堂讲解实例并能举一反三</a:t>
            </a:r>
            <a:endParaRPr lang="en-US" altLang="zh-CN" b="1" dirty="0"/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b="1" dirty="0" smtClean="0"/>
          </a:p>
          <a:p>
            <a:pPr lvl="1" eaLnBrk="1" hangingPunct="1">
              <a:lnSpc>
                <a:spcPct val="150000"/>
              </a:lnSpc>
              <a:defRPr/>
            </a:pPr>
            <a:endParaRPr lang="zh-CN" altLang="en-US" b="1" dirty="0"/>
          </a:p>
          <a:p>
            <a:pPr lvl="1" eaLnBrk="1" hangingPunct="1"/>
            <a:endParaRPr lang="en-US" altLang="zh-CN" b="1" dirty="0" smtClean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E39F64-A1D4-4C6E-BAC3-DB3E303ED693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章  黑盒测试技术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  <a:endParaRPr lang="zh-CN" altLang="en-US" sz="3400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场景法概述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	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实例讲解与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演练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773555"/>
            <a:ext cx="8108315" cy="40595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400" b="1" dirty="0"/>
              <a:t>围绕</a:t>
            </a:r>
            <a:r>
              <a:rPr lang="en-US" altLang="zh-CN" sz="3400" b="1" dirty="0"/>
              <a:t>ATM</a:t>
            </a:r>
            <a:r>
              <a:rPr lang="zh-CN" altLang="en-US" sz="3400" b="1" dirty="0"/>
              <a:t>机取款功能设计测试用例</a:t>
            </a:r>
            <a:endParaRPr lang="en-US" altLang="zh-CN" sz="3400" b="1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过程描述：插入卡，校验成功后，输入用户名，密码，确定；密码校验通过后，输入取款金额，通过校验金额数，取钱成功；如果不通过，则不成功</a:t>
            </a:r>
            <a:endParaRPr lang="en-US" altLang="zh-CN" b="1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尝试使用之前的方法设计测试用例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zh-CN" altLang="en-US" sz="3400" b="1" dirty="0"/>
              <a:t>场景法设计测试用例</a:t>
            </a:r>
            <a:endParaRPr lang="en-US" altLang="zh-CN" sz="3400" b="1" dirty="0"/>
          </a:p>
          <a:p>
            <a:endParaRPr lang="en-US" altLang="zh-CN" sz="34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484094" y="997961"/>
            <a:ext cx="8417859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5725" y="1655445"/>
            <a:ext cx="4298950" cy="5064760"/>
          </a:xfrm>
        </p:spPr>
        <p:txBody>
          <a:bodyPr>
            <a:normAutofit lnSpcReduction="20000"/>
          </a:bodyPr>
          <a:lstStyle/>
          <a:p>
            <a:pPr algn="just" eaLnBrk="1" hangingPunct="1"/>
            <a:r>
              <a:rPr lang="zh-CN" altLang="en-US" sz="3400" b="1" dirty="0"/>
              <a:t>场景法概述</a:t>
            </a:r>
            <a:r>
              <a:rPr lang="en-US" altLang="zh-CN" sz="3400" b="1" dirty="0"/>
              <a:t>—</a:t>
            </a:r>
            <a:r>
              <a:rPr lang="zh-CN" altLang="en-US" sz="3400" b="1" dirty="0"/>
              <a:t>定义</a:t>
            </a:r>
            <a:endParaRPr lang="en-US" altLang="zh-CN" sz="3400" b="1" dirty="0"/>
          </a:p>
          <a:p>
            <a:pPr lvl="1" algn="just" eaLnBrk="1" hangingPunct="1"/>
            <a:r>
              <a:rPr lang="zh-CN" altLang="en-US" b="1" dirty="0">
                <a:solidFill>
                  <a:srgbClr val="FF0000"/>
                </a:solidFill>
              </a:rPr>
              <a:t>场景法</a:t>
            </a:r>
            <a:r>
              <a:rPr lang="en-US" altLang="zh-CN" b="1" dirty="0"/>
              <a:t>:</a:t>
            </a:r>
            <a:r>
              <a:rPr lang="zh-CN" altLang="en-US" b="1" dirty="0"/>
              <a:t>软件中，事件触发时的情景便形成了场景，而同一事件不同的触发顺序和处理结果就形成事件流</a:t>
            </a:r>
            <a:endParaRPr lang="en-US" altLang="zh-CN" b="1" dirty="0"/>
          </a:p>
          <a:p>
            <a:pPr lvl="1" algn="just" eaLnBrk="1" hangingPunct="1"/>
            <a:r>
              <a:rPr lang="zh-CN" altLang="en-US" b="1" dirty="0">
                <a:solidFill>
                  <a:srgbClr val="FF0000"/>
                </a:solidFill>
              </a:rPr>
              <a:t>基本流</a:t>
            </a:r>
            <a:r>
              <a:rPr lang="en-US" altLang="zh-CN" b="1" dirty="0"/>
              <a:t>(</a:t>
            </a:r>
            <a:r>
              <a:rPr lang="zh-CN" altLang="en-US" b="1" dirty="0"/>
              <a:t>有效流</a:t>
            </a:r>
            <a:r>
              <a:rPr lang="en-US" altLang="zh-CN" b="1" dirty="0"/>
              <a:t>)</a:t>
            </a:r>
            <a:r>
              <a:rPr lang="zh-CN" altLang="en-US" b="1" dirty="0"/>
              <a:t>：模拟用户</a:t>
            </a:r>
            <a:r>
              <a:rPr lang="zh-CN" altLang="en-US" b="1" dirty="0">
                <a:solidFill>
                  <a:srgbClr val="FF0000"/>
                </a:solidFill>
              </a:rPr>
              <a:t>正确</a:t>
            </a:r>
            <a:r>
              <a:rPr lang="zh-CN" altLang="en-US" b="1" dirty="0"/>
              <a:t>的操作流程（用黑色表示）</a:t>
            </a:r>
            <a:endParaRPr lang="zh-CN" altLang="en-US" b="1" dirty="0"/>
          </a:p>
          <a:p>
            <a:pPr lvl="1" algn="just" eaLnBrk="1" hangingPunct="1"/>
            <a:r>
              <a:rPr lang="zh-CN" altLang="en-US" b="1" dirty="0">
                <a:solidFill>
                  <a:srgbClr val="FF0000"/>
                </a:solidFill>
              </a:rPr>
              <a:t>备选流</a:t>
            </a:r>
            <a:r>
              <a:rPr lang="en-US" altLang="zh-CN" b="1" dirty="0"/>
              <a:t>(</a:t>
            </a:r>
            <a:r>
              <a:rPr lang="zh-CN" altLang="en-US" b="1" dirty="0"/>
              <a:t>无效流、错误流</a:t>
            </a:r>
            <a:r>
              <a:rPr lang="en-US" altLang="zh-CN" b="1" dirty="0"/>
              <a:t>)</a:t>
            </a:r>
            <a:r>
              <a:rPr lang="zh-CN" altLang="en-US" b="1" dirty="0"/>
              <a:t>：模拟用户</a:t>
            </a:r>
            <a:r>
              <a:rPr lang="zh-CN" altLang="en-US" b="1" dirty="0">
                <a:solidFill>
                  <a:srgbClr val="FF0000"/>
                </a:solidFill>
              </a:rPr>
              <a:t>错误</a:t>
            </a:r>
            <a:r>
              <a:rPr lang="zh-CN" altLang="en-US" b="1" dirty="0"/>
              <a:t>的操作流程（用彩色表示）</a:t>
            </a:r>
            <a:endParaRPr lang="zh-CN" altLang="en-US" b="1" dirty="0"/>
          </a:p>
          <a:p>
            <a:endParaRPr lang="zh-CN" altLang="en-US" dirty="0">
              <a:solidFill>
                <a:srgbClr val="5F5E5C"/>
              </a:solidFill>
              <a:latin typeface="楷体" panose="02010609060101010101" pitchFamily="49" charset="-122"/>
            </a:endParaRPr>
          </a:p>
        </p:txBody>
      </p:sp>
      <p:pic>
        <p:nvPicPr>
          <p:cNvPr id="1028" name="Picture 4" descr="http://pic002.cnblogs.com/images/2010/164992/2010120112030557.pn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5" y="1296035"/>
            <a:ext cx="4940300" cy="531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67360" y="1701165"/>
            <a:ext cx="7907020" cy="4973320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总结场景法使用步骤</a:t>
            </a:r>
            <a:endParaRPr lang="en-US" altLang="zh-CN" sz="3400" b="1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分析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需求</a:t>
            </a:r>
            <a:r>
              <a:rPr lang="zh-CN" altLang="en-US" b="1" dirty="0" smtClean="0">
                <a:latin typeface="+mn-ea"/>
              </a:rPr>
              <a:t>（流程图）</a:t>
            </a:r>
            <a:endParaRPr lang="en-US" altLang="zh-CN" b="1" dirty="0" smtClean="0">
              <a:latin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分析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基本流</a:t>
            </a:r>
            <a:r>
              <a:rPr lang="zh-CN" altLang="en-US" b="1" dirty="0" smtClean="0">
                <a:latin typeface="+mn-ea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备选流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根据基本</a:t>
            </a:r>
            <a:r>
              <a:rPr lang="zh-CN" altLang="en-US" b="1" dirty="0">
                <a:latin typeface="+mn-ea"/>
              </a:rPr>
              <a:t>流和备选</a:t>
            </a:r>
            <a:r>
              <a:rPr lang="zh-CN" altLang="en-US" b="1" dirty="0" smtClean="0">
                <a:latin typeface="+mn-ea"/>
              </a:rPr>
              <a:t>流，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设计测试用例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3400" b="1" dirty="0" smtClean="0">
                <a:solidFill>
                  <a:srgbClr val="FF0000"/>
                </a:solidFill>
                <a:latin typeface="+mn-ea"/>
              </a:rPr>
              <a:t>问题</a:t>
            </a:r>
            <a:r>
              <a:rPr lang="zh-CN" altLang="en-US" sz="3400" b="1" dirty="0" smtClean="0">
                <a:latin typeface="+mn-ea"/>
              </a:rPr>
              <a:t>：什么情况下使用场景法方便？</a:t>
            </a:r>
            <a:endParaRPr lang="en-US" altLang="zh-CN" sz="3400" b="1" dirty="0" smtClean="0">
              <a:latin typeface="+mn-ea"/>
            </a:endParaRPr>
          </a:p>
          <a:p>
            <a:pPr lvl="1"/>
            <a:r>
              <a:rPr lang="zh-CN" altLang="en-US" b="1" dirty="0">
                <a:latin typeface="+mn-ea"/>
              </a:rPr>
              <a:t>没有太多填写项，所有的操作都是通过鼠标的点击、双击、拖拽等完成。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类似于：银行柜台操作界面、五子棋游戏，这些都是通过鼠标的点击、拖拽等来完成的。</a:t>
            </a:r>
            <a:r>
              <a:rPr lang="en-US" altLang="zh-CN" b="1" dirty="0">
                <a:latin typeface="+mn-ea"/>
              </a:rPr>
              <a:t>)</a:t>
            </a:r>
            <a:endParaRPr lang="en-US" altLang="zh-CN" b="1" dirty="0">
              <a:latin typeface="+mn-ea"/>
            </a:endParaRPr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700808"/>
            <a:ext cx="7886700" cy="677863"/>
          </a:xfrm>
        </p:spPr>
        <p:txBody>
          <a:bodyPr/>
          <a:lstStyle/>
          <a:p>
            <a:r>
              <a:rPr lang="zh-CN" altLang="en-US" b="1" dirty="0" smtClean="0"/>
              <a:t>场景法使用</a:t>
            </a:r>
            <a:endParaRPr lang="zh-CN" altLang="en-US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EEF3FA"/>
              </a:clrFrom>
              <a:clrTo>
                <a:srgbClr val="EEF3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24054" y="0"/>
            <a:ext cx="5741452" cy="6629400"/>
          </a:xfrm>
          <a:prstGeom prst="rect">
            <a:avLst/>
          </a:prstGeom>
          <a:gradFill>
            <a:gsLst>
              <a:gs pos="100000">
                <a:schemeClr val="accent1">
                  <a:lumMod val="16000"/>
                  <a:lumOff val="84000"/>
                </a:schemeClr>
              </a:gs>
              <a:gs pos="100000">
                <a:srgbClr val="00B0F0"/>
              </a:gs>
              <a:gs pos="100000">
                <a:srgbClr val="034373"/>
              </a:gs>
            </a:gsLst>
            <a:lin ang="5400000" scaled="0"/>
          </a:gradFill>
        </p:spPr>
      </p:pic>
      <p:sp>
        <p:nvSpPr>
          <p:cNvPr id="11" name="文本框 10"/>
          <p:cNvSpPr txBox="1"/>
          <p:nvPr/>
        </p:nvSpPr>
        <p:spPr>
          <a:xfrm>
            <a:off x="899592" y="2793207"/>
            <a:ext cx="615553" cy="2671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画流程图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528" y="304799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3730" y="22860"/>
            <a:ext cx="5873750" cy="6835140"/>
          </a:xfrm>
          <a:prstGeom prst="rect">
            <a:avLst/>
          </a:prstGeom>
          <a:noFill/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520824"/>
            <a:ext cx="7886700" cy="677863"/>
          </a:xfrm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场景法使用</a:t>
            </a:r>
            <a:r>
              <a:rPr lang="en-US" altLang="zh-CN" sz="3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</a:t>
            </a:r>
            <a:r>
              <a:rPr lang="zh-CN" altLang="en-US" sz="3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写出基本流和备选流</a:t>
            </a:r>
            <a:endParaRPr lang="zh-CN" altLang="en-US" sz="3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0" y="2132965"/>
            <a:ext cx="9036685" cy="4591685"/>
          </a:xfrm>
        </p:spPr>
        <p:txBody>
          <a:bodyPr>
            <a:normAutofit/>
          </a:bodyPr>
          <a:lstStyle/>
          <a:p>
            <a:pPr lvl="1" algn="just" eaLnBrk="1" hangingPunct="1"/>
            <a:r>
              <a:rPr lang="zh-CN" altLang="en-US" b="1" dirty="0"/>
              <a:t>基本流：</a:t>
            </a:r>
            <a:endParaRPr lang="en-US" altLang="zh-CN" b="1" dirty="0"/>
          </a:p>
          <a:p>
            <a:pPr marL="1368425" lvl="2" indent="-514350">
              <a:buFont typeface="+mj-lt"/>
              <a:buAutoNum type="arabicPeriod"/>
            </a:pPr>
            <a:r>
              <a:rPr lang="zh-CN" altLang="en-US" b="1" dirty="0"/>
              <a:t>正确的卡</a:t>
            </a:r>
            <a:r>
              <a:rPr lang="zh-CN" altLang="en-US" b="1" dirty="0" smtClean="0"/>
              <a:t>，正确的密码，</a:t>
            </a:r>
            <a:r>
              <a:rPr lang="en-US" altLang="zh-CN" b="1" dirty="0" smtClean="0"/>
              <a:t>……</a:t>
            </a:r>
            <a:r>
              <a:rPr lang="zh-CN" altLang="en-US" b="1" dirty="0" smtClean="0"/>
              <a:t>取款成功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/>
              <a:t>备选流：</a:t>
            </a:r>
            <a:endParaRPr lang="en-US" altLang="zh-CN" b="1" dirty="0"/>
          </a:p>
          <a:p>
            <a:pPr marL="1368425" lvl="2" indent="-514350"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 smtClean="0"/>
              <a:t>卡错误</a:t>
            </a:r>
            <a:endParaRPr lang="en-US" altLang="zh-CN" b="1" dirty="0" smtClean="0"/>
          </a:p>
          <a:p>
            <a:pPr marL="1368425" lvl="2" indent="-514350"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 smtClean="0"/>
              <a:t>卡正确，密码错误</a:t>
            </a:r>
            <a:endParaRPr lang="en-US" altLang="zh-CN" b="1" dirty="0" smtClean="0"/>
          </a:p>
          <a:p>
            <a:pPr marL="1368425" lvl="2" indent="-514350"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 smtClean="0"/>
              <a:t>卡正确，密码错误，输入错误次数大于三次</a:t>
            </a:r>
            <a:endParaRPr lang="en-US" altLang="zh-CN" b="1" dirty="0" smtClean="0"/>
          </a:p>
          <a:p>
            <a:pPr marL="1368425" lvl="2" indent="-514350"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 smtClean="0"/>
              <a:t>卡正确，密码正确，大于当次取款额度</a:t>
            </a:r>
            <a:endParaRPr lang="en-US" altLang="zh-CN" b="1" dirty="0" smtClean="0"/>
          </a:p>
          <a:p>
            <a:pPr marL="1368425" lvl="2" indent="-514350"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 smtClean="0"/>
              <a:t>卡正确，密码正确，当次额度正确，大于当天允许额度</a:t>
            </a:r>
            <a:endParaRPr lang="en-US" altLang="zh-CN" b="1" dirty="0" smtClean="0"/>
          </a:p>
          <a:p>
            <a:pPr marL="1368425" lvl="2" indent="-514350"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 smtClean="0"/>
              <a:t>卡正确，密码正确，当次额度和当天额度都符合，卡余额小于取款数</a:t>
            </a:r>
            <a:endParaRPr lang="en-US" altLang="zh-CN" b="1" dirty="0" smtClean="0"/>
          </a:p>
          <a:p>
            <a:pPr marL="1368425" lvl="2" indent="-514350"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 smtClean="0"/>
              <a:t>卡</a:t>
            </a:r>
            <a:r>
              <a:rPr lang="zh-CN" altLang="en-US" b="1" dirty="0"/>
              <a:t>正确，密码正确，当次额度正确</a:t>
            </a:r>
            <a:r>
              <a:rPr lang="zh-CN" altLang="en-US" b="1" dirty="0" smtClean="0"/>
              <a:t>，当天额度正确，</a:t>
            </a:r>
            <a:r>
              <a:rPr lang="en-US" altLang="zh-CN" b="1" dirty="0" smtClean="0"/>
              <a:t>ATM</a:t>
            </a:r>
            <a:r>
              <a:rPr lang="zh-CN" altLang="en-US" b="1" dirty="0" smtClean="0"/>
              <a:t>机余额不足</a:t>
            </a:r>
            <a:endParaRPr lang="zh-CN" altLang="en-US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560" y="304799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1509</Words>
  <Application>WPS 演示</Application>
  <PresentationFormat>全屏显示(4:3)</PresentationFormat>
  <Paragraphs>177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Verdana</vt:lpstr>
      <vt:lpstr>华文隶书</vt:lpstr>
      <vt:lpstr>黑体</vt:lpstr>
      <vt:lpstr>楷体</vt:lpstr>
      <vt:lpstr>微软雅黑</vt:lpstr>
      <vt:lpstr>Arial Unicode MS</vt:lpstr>
      <vt:lpstr>Profile</vt:lpstr>
      <vt:lpstr>软件测试实用教程 ——方法与实践</vt:lpstr>
      <vt:lpstr>第3章  黑盒测试技术</vt:lpstr>
      <vt:lpstr>第3章  黑盒测试技术</vt:lpstr>
      <vt:lpstr>PowerPoint 演示文稿</vt:lpstr>
      <vt:lpstr>PowerPoint 演示文稿</vt:lpstr>
      <vt:lpstr>PowerPoint 演示文稿</vt:lpstr>
      <vt:lpstr>场景法使用</vt:lpstr>
      <vt:lpstr>PowerPoint 演示文稿</vt:lpstr>
      <vt:lpstr>场景法使用—写出基本流和备选流</vt:lpstr>
      <vt:lpstr>根据基本流和备选流设计测试用例</vt:lpstr>
      <vt:lpstr>PowerPoint 演示文稿</vt:lpstr>
      <vt:lpstr>内容总结</vt:lpstr>
      <vt:lpstr>PowerPoint 演示文稿</vt:lpstr>
      <vt:lpstr>PowerPoint 演示文稿</vt:lpstr>
      <vt:lpstr>实例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181</cp:revision>
  <dcterms:created xsi:type="dcterms:W3CDTF">2008-07-27T05:17:00Z</dcterms:created>
  <dcterms:modified xsi:type="dcterms:W3CDTF">2017-09-06T15:19:31Z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