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854" r:id="rId2"/>
  </p:sldMasterIdLst>
  <p:notesMasterIdLst>
    <p:notesMasterId r:id="rId68"/>
  </p:notesMasterIdLst>
  <p:sldIdLst>
    <p:sldId id="256" r:id="rId3"/>
    <p:sldId id="257" r:id="rId4"/>
    <p:sldId id="285" r:id="rId5"/>
    <p:sldId id="258" r:id="rId6"/>
    <p:sldId id="259" r:id="rId7"/>
    <p:sldId id="260" r:id="rId8"/>
    <p:sldId id="320" r:id="rId9"/>
    <p:sldId id="339" r:id="rId10"/>
    <p:sldId id="263" r:id="rId11"/>
    <p:sldId id="329" r:id="rId12"/>
    <p:sldId id="328" r:id="rId13"/>
    <p:sldId id="286" r:id="rId14"/>
    <p:sldId id="288" r:id="rId15"/>
    <p:sldId id="289" r:id="rId16"/>
    <p:sldId id="264" r:id="rId17"/>
    <p:sldId id="290" r:id="rId18"/>
    <p:sldId id="317" r:id="rId19"/>
    <p:sldId id="318" r:id="rId20"/>
    <p:sldId id="319" r:id="rId21"/>
    <p:sldId id="291" r:id="rId22"/>
    <p:sldId id="322" r:id="rId23"/>
    <p:sldId id="323" r:id="rId24"/>
    <p:sldId id="325" r:id="rId25"/>
    <p:sldId id="321" r:id="rId26"/>
    <p:sldId id="327" r:id="rId27"/>
    <p:sldId id="334" r:id="rId28"/>
    <p:sldId id="335" r:id="rId29"/>
    <p:sldId id="265" r:id="rId30"/>
    <p:sldId id="336" r:id="rId31"/>
    <p:sldId id="337" r:id="rId32"/>
    <p:sldId id="338" r:id="rId33"/>
    <p:sldId id="268" r:id="rId34"/>
    <p:sldId id="269" r:id="rId35"/>
    <p:sldId id="270" r:id="rId36"/>
    <p:sldId id="292" r:id="rId37"/>
    <p:sldId id="293" r:id="rId38"/>
    <p:sldId id="294" r:id="rId39"/>
    <p:sldId id="295" r:id="rId40"/>
    <p:sldId id="271" r:id="rId41"/>
    <p:sldId id="272" r:id="rId42"/>
    <p:sldId id="273" r:id="rId43"/>
    <p:sldId id="276" r:id="rId44"/>
    <p:sldId id="277" r:id="rId45"/>
    <p:sldId id="296" r:id="rId46"/>
    <p:sldId id="298" r:id="rId47"/>
    <p:sldId id="299" r:id="rId48"/>
    <p:sldId id="301" r:id="rId49"/>
    <p:sldId id="300" r:id="rId50"/>
    <p:sldId id="302" r:id="rId51"/>
    <p:sldId id="278" r:id="rId52"/>
    <p:sldId id="340" r:id="rId53"/>
    <p:sldId id="280" r:id="rId54"/>
    <p:sldId id="303" r:id="rId55"/>
    <p:sldId id="309" r:id="rId56"/>
    <p:sldId id="304" r:id="rId57"/>
    <p:sldId id="305" r:id="rId58"/>
    <p:sldId id="306" r:id="rId59"/>
    <p:sldId id="308"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p>
        </p:txBody>
      </p:sp>
      <p:sp>
        <p:nvSpPr>
          <p:cNvPr id="6758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6AA93EFD-59E0-4369-BCAE-782079900BF8}" type="slidenum">
              <a:rPr lang="en-US"/>
              <a:pPr>
                <a:defRPr/>
              </a:pPr>
              <a:t>‹#›</a:t>
            </a:fld>
            <a:endParaRPr lang="en-US"/>
          </a:p>
        </p:txBody>
      </p:sp>
    </p:spTree>
    <p:extLst>
      <p:ext uri="{BB962C8B-B14F-4D97-AF65-F5344CB8AC3E}">
        <p14:creationId xmlns:p14="http://schemas.microsoft.com/office/powerpoint/2010/main" val="939820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a typeface="宋体"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8BB2B4C-9E49-4432-BC9C-5A24DCDBF219}" type="slidenum">
              <a:rPr lang="en-US" altLang="zh-CN" smtClean="0">
                <a:latin typeface="Arial" charset="0"/>
              </a:rPr>
              <a:pPr eaLnBrk="1" hangingPunct="1"/>
              <a:t>12</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charset="0"/>
                <a:ea typeface="宋体" charset="-122"/>
              </a:rPr>
              <a:t>制定最低测试通过标准和测试内容，然后具体问题具体分析</a:t>
            </a:r>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A7E7B6-EF32-4029-8AAA-721789E021D4}" type="slidenum">
              <a:rPr lang="en-US" altLang="zh-CN" smtClean="0">
                <a:latin typeface="Arial" charset="0"/>
              </a:rPr>
              <a:pPr eaLnBrk="1" hangingPunct="1"/>
              <a:t>21</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t>29</a:t>
            </a:fld>
            <a:endParaRPr lang="zh-CN" altLang="en-US"/>
          </a:p>
        </p:txBody>
      </p:sp>
    </p:spTree>
    <p:extLst>
      <p:ext uri="{BB962C8B-B14F-4D97-AF65-F5344CB8AC3E}">
        <p14:creationId xmlns:p14="http://schemas.microsoft.com/office/powerpoint/2010/main" val="243993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31</a:t>
            </a:fld>
            <a:endParaRPr lang="zh-CN" altLang="en-US"/>
          </a:p>
        </p:txBody>
      </p:sp>
    </p:spTree>
    <p:extLst>
      <p:ext uri="{BB962C8B-B14F-4D97-AF65-F5344CB8AC3E}">
        <p14:creationId xmlns:p14="http://schemas.microsoft.com/office/powerpoint/2010/main" val="264229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CE3AABA-B321-4FA4-BEF3-DDE60D906624}" type="slidenum">
              <a:rPr lang="en-US"/>
              <a:pPr>
                <a:defRPr/>
              </a:pPr>
              <a:t>‹#›</a:t>
            </a:fld>
            <a:endParaRPr lang="en-US"/>
          </a:p>
        </p:txBody>
      </p:sp>
    </p:spTree>
    <p:extLst>
      <p:ext uri="{BB962C8B-B14F-4D97-AF65-F5344CB8AC3E}">
        <p14:creationId xmlns:p14="http://schemas.microsoft.com/office/powerpoint/2010/main" val="349085924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47B789B-A1B5-42C6-AD88-7267CFA08F17}" type="slidenum">
              <a:rPr lang="en-US"/>
              <a:pPr>
                <a:defRPr/>
              </a:pPr>
              <a:t>‹#›</a:t>
            </a:fld>
            <a:endParaRPr lang="en-US"/>
          </a:p>
        </p:txBody>
      </p:sp>
    </p:spTree>
    <p:extLst>
      <p:ext uri="{BB962C8B-B14F-4D97-AF65-F5344CB8AC3E}">
        <p14:creationId xmlns:p14="http://schemas.microsoft.com/office/powerpoint/2010/main" val="17059594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E94468A-C156-4758-991F-A0D93E893326}" type="slidenum">
              <a:rPr lang="en-US"/>
              <a:pPr>
                <a:defRPr/>
              </a:pPr>
              <a:t>‹#›</a:t>
            </a:fld>
            <a:endParaRPr lang="en-US"/>
          </a:p>
        </p:txBody>
      </p:sp>
    </p:spTree>
    <p:extLst>
      <p:ext uri="{BB962C8B-B14F-4D97-AF65-F5344CB8AC3E}">
        <p14:creationId xmlns:p14="http://schemas.microsoft.com/office/powerpoint/2010/main" val="2065088254"/>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71F1CB-5DF1-4BED-904E-5CB8D7BDC1BE}" type="slidenum">
              <a:rPr lang="en-US"/>
              <a:pPr>
                <a:defRPr/>
              </a:pPr>
              <a:t>‹#›</a:t>
            </a:fld>
            <a:endParaRPr lang="en-US"/>
          </a:p>
        </p:txBody>
      </p:sp>
    </p:spTree>
    <p:extLst>
      <p:ext uri="{BB962C8B-B14F-4D97-AF65-F5344CB8AC3E}">
        <p14:creationId xmlns:p14="http://schemas.microsoft.com/office/powerpoint/2010/main" val="167117643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457C39-E727-44AB-9887-E712DEED3395}" type="slidenum">
              <a:rPr lang="en-US"/>
              <a:pPr>
                <a:defRPr/>
              </a:pPr>
              <a:t>‹#›</a:t>
            </a:fld>
            <a:endParaRPr lang="en-US"/>
          </a:p>
        </p:txBody>
      </p:sp>
    </p:spTree>
    <p:extLst>
      <p:ext uri="{BB962C8B-B14F-4D97-AF65-F5344CB8AC3E}">
        <p14:creationId xmlns:p14="http://schemas.microsoft.com/office/powerpoint/2010/main" val="3871243576"/>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B4A89E-1124-4296-891D-73F947B53294}" type="slidenum">
              <a:rPr lang="en-US"/>
              <a:pPr>
                <a:defRPr/>
              </a:pPr>
              <a:t>‹#›</a:t>
            </a:fld>
            <a:endParaRPr lang="en-US"/>
          </a:p>
        </p:txBody>
      </p:sp>
    </p:spTree>
    <p:extLst>
      <p:ext uri="{BB962C8B-B14F-4D97-AF65-F5344CB8AC3E}">
        <p14:creationId xmlns:p14="http://schemas.microsoft.com/office/powerpoint/2010/main" val="183628982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FE333F-AD0B-4B49-83CF-6355F3418834}" type="slidenum">
              <a:rPr lang="en-US"/>
              <a:pPr>
                <a:defRPr/>
              </a:pPr>
              <a:t>‹#›</a:t>
            </a:fld>
            <a:endParaRPr lang="en-US"/>
          </a:p>
        </p:txBody>
      </p:sp>
    </p:spTree>
    <p:extLst>
      <p:ext uri="{BB962C8B-B14F-4D97-AF65-F5344CB8AC3E}">
        <p14:creationId xmlns:p14="http://schemas.microsoft.com/office/powerpoint/2010/main" val="960302872"/>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6A98D7-7A20-4E95-8BC5-BBD9D6A985D1}" type="slidenum">
              <a:rPr lang="en-US"/>
              <a:pPr>
                <a:defRPr/>
              </a:pPr>
              <a:t>‹#›</a:t>
            </a:fld>
            <a:endParaRPr lang="en-US"/>
          </a:p>
        </p:txBody>
      </p:sp>
    </p:spTree>
    <p:extLst>
      <p:ext uri="{BB962C8B-B14F-4D97-AF65-F5344CB8AC3E}">
        <p14:creationId xmlns:p14="http://schemas.microsoft.com/office/powerpoint/2010/main" val="4047280370"/>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ED08BB-0B3F-4AAE-AA87-CFB5E9ED8C39}" type="slidenum">
              <a:rPr lang="en-US"/>
              <a:pPr>
                <a:defRPr/>
              </a:pPr>
              <a:t>‹#›</a:t>
            </a:fld>
            <a:endParaRPr lang="en-US"/>
          </a:p>
        </p:txBody>
      </p:sp>
    </p:spTree>
    <p:extLst>
      <p:ext uri="{BB962C8B-B14F-4D97-AF65-F5344CB8AC3E}">
        <p14:creationId xmlns:p14="http://schemas.microsoft.com/office/powerpoint/2010/main" val="397578294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4C194D0-2E48-47E5-B6E7-2964D2748218}" type="slidenum">
              <a:rPr lang="en-US"/>
              <a:pPr>
                <a:defRPr/>
              </a:pPr>
              <a:t>‹#›</a:t>
            </a:fld>
            <a:endParaRPr lang="en-US"/>
          </a:p>
        </p:txBody>
      </p:sp>
    </p:spTree>
    <p:extLst>
      <p:ext uri="{BB962C8B-B14F-4D97-AF65-F5344CB8AC3E}">
        <p14:creationId xmlns:p14="http://schemas.microsoft.com/office/powerpoint/2010/main" val="4147538611"/>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E6428D-443A-43A1-8609-806BC3318BBC}" type="slidenum">
              <a:rPr lang="en-US"/>
              <a:pPr>
                <a:defRPr/>
              </a:pPr>
              <a:t>‹#›</a:t>
            </a:fld>
            <a:endParaRPr lang="en-US"/>
          </a:p>
        </p:txBody>
      </p:sp>
    </p:spTree>
    <p:extLst>
      <p:ext uri="{BB962C8B-B14F-4D97-AF65-F5344CB8AC3E}">
        <p14:creationId xmlns:p14="http://schemas.microsoft.com/office/powerpoint/2010/main" val="592189611"/>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E72D1C6-E55A-4927-9B7A-F39035F127CE}" type="slidenum">
              <a:rPr lang="en-US"/>
              <a:pPr>
                <a:defRPr/>
              </a:pPr>
              <a:t>‹#›</a:t>
            </a:fld>
            <a:endParaRPr lang="en-US"/>
          </a:p>
        </p:txBody>
      </p:sp>
    </p:spTree>
    <p:extLst>
      <p:ext uri="{BB962C8B-B14F-4D97-AF65-F5344CB8AC3E}">
        <p14:creationId xmlns:p14="http://schemas.microsoft.com/office/powerpoint/2010/main" val="4204225031"/>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B97E90-CFB7-4E73-80D9-B3C5AAC341F4}" type="slidenum">
              <a:rPr lang="en-US"/>
              <a:pPr>
                <a:defRPr/>
              </a:pPr>
              <a:t>‹#›</a:t>
            </a:fld>
            <a:endParaRPr lang="en-US"/>
          </a:p>
        </p:txBody>
      </p:sp>
    </p:spTree>
    <p:extLst>
      <p:ext uri="{BB962C8B-B14F-4D97-AF65-F5344CB8AC3E}">
        <p14:creationId xmlns:p14="http://schemas.microsoft.com/office/powerpoint/2010/main" val="2285211396"/>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88B515-8B83-4D2B-98C1-D5AE9931F50C}" type="slidenum">
              <a:rPr lang="en-US"/>
              <a:pPr>
                <a:defRPr/>
              </a:pPr>
              <a:t>‹#›</a:t>
            </a:fld>
            <a:endParaRPr lang="en-US"/>
          </a:p>
        </p:txBody>
      </p:sp>
    </p:spTree>
    <p:extLst>
      <p:ext uri="{BB962C8B-B14F-4D97-AF65-F5344CB8AC3E}">
        <p14:creationId xmlns:p14="http://schemas.microsoft.com/office/powerpoint/2010/main" val="3714026103"/>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610936-D58D-431D-853A-23D602DEB20E}" type="slidenum">
              <a:rPr lang="en-US"/>
              <a:pPr>
                <a:defRPr/>
              </a:pPr>
              <a:t>‹#›</a:t>
            </a:fld>
            <a:endParaRPr lang="en-US"/>
          </a:p>
        </p:txBody>
      </p:sp>
    </p:spTree>
    <p:extLst>
      <p:ext uri="{BB962C8B-B14F-4D97-AF65-F5344CB8AC3E}">
        <p14:creationId xmlns:p14="http://schemas.microsoft.com/office/powerpoint/2010/main" val="3499275850"/>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91FA770-7641-4152-90D4-4CE5E7014E56}" type="slidenum">
              <a:rPr lang="en-US"/>
              <a:pPr>
                <a:defRPr/>
              </a:pPr>
              <a:t>‹#›</a:t>
            </a:fld>
            <a:endParaRPr lang="en-US"/>
          </a:p>
        </p:txBody>
      </p:sp>
    </p:spTree>
    <p:extLst>
      <p:ext uri="{BB962C8B-B14F-4D97-AF65-F5344CB8AC3E}">
        <p14:creationId xmlns:p14="http://schemas.microsoft.com/office/powerpoint/2010/main" val="191195164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928C939-83F8-46A6-85CF-432EB143425F}" type="slidenum">
              <a:rPr lang="en-US"/>
              <a:pPr>
                <a:defRPr/>
              </a:pPr>
              <a:t>‹#›</a:t>
            </a:fld>
            <a:endParaRPr lang="en-US"/>
          </a:p>
        </p:txBody>
      </p:sp>
    </p:spTree>
    <p:extLst>
      <p:ext uri="{BB962C8B-B14F-4D97-AF65-F5344CB8AC3E}">
        <p14:creationId xmlns:p14="http://schemas.microsoft.com/office/powerpoint/2010/main" val="348159145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DBB9307B-CBBB-46BA-B322-1F17EDF676A3}" type="slidenum">
              <a:rPr lang="en-US"/>
              <a:pPr>
                <a:defRPr/>
              </a:pPr>
              <a:t>‹#›</a:t>
            </a:fld>
            <a:endParaRPr lang="en-US"/>
          </a:p>
        </p:txBody>
      </p:sp>
    </p:spTree>
    <p:extLst>
      <p:ext uri="{BB962C8B-B14F-4D97-AF65-F5344CB8AC3E}">
        <p14:creationId xmlns:p14="http://schemas.microsoft.com/office/powerpoint/2010/main" val="38690059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64B1F821-A15C-4B81-BF5A-293A8627CE8B}" type="slidenum">
              <a:rPr lang="en-US"/>
              <a:pPr>
                <a:defRPr/>
              </a:pPr>
              <a:t>‹#›</a:t>
            </a:fld>
            <a:endParaRPr lang="en-US"/>
          </a:p>
        </p:txBody>
      </p:sp>
    </p:spTree>
    <p:extLst>
      <p:ext uri="{BB962C8B-B14F-4D97-AF65-F5344CB8AC3E}">
        <p14:creationId xmlns:p14="http://schemas.microsoft.com/office/powerpoint/2010/main" val="142289383"/>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AB707A0A-DE23-40AB-BD59-5ECC745405C0}" type="slidenum">
              <a:rPr lang="en-US"/>
              <a:pPr>
                <a:defRPr/>
              </a:pPr>
              <a:t>‹#›</a:t>
            </a:fld>
            <a:endParaRPr lang="en-US"/>
          </a:p>
        </p:txBody>
      </p:sp>
    </p:spTree>
    <p:extLst>
      <p:ext uri="{BB962C8B-B14F-4D97-AF65-F5344CB8AC3E}">
        <p14:creationId xmlns:p14="http://schemas.microsoft.com/office/powerpoint/2010/main" val="31730869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3B74184-E2A5-44BE-B167-1211F56087CD}" type="slidenum">
              <a:rPr lang="en-US"/>
              <a:pPr>
                <a:defRPr/>
              </a:pPr>
              <a:t>‹#›</a:t>
            </a:fld>
            <a:endParaRPr lang="en-US"/>
          </a:p>
        </p:txBody>
      </p:sp>
    </p:spTree>
    <p:extLst>
      <p:ext uri="{BB962C8B-B14F-4D97-AF65-F5344CB8AC3E}">
        <p14:creationId xmlns:p14="http://schemas.microsoft.com/office/powerpoint/2010/main" val="121682911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721314D-EE6B-4369-8A27-B3B9906585B0}" type="slidenum">
              <a:rPr lang="en-US"/>
              <a:pPr>
                <a:defRPr/>
              </a:pPr>
              <a:t>‹#›</a:t>
            </a:fld>
            <a:endParaRPr lang="en-US"/>
          </a:p>
        </p:txBody>
      </p:sp>
    </p:spTree>
    <p:extLst>
      <p:ext uri="{BB962C8B-B14F-4D97-AF65-F5344CB8AC3E}">
        <p14:creationId xmlns:p14="http://schemas.microsoft.com/office/powerpoint/2010/main" val="3166753684"/>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C586B4A2-30F0-4430-A207-6189FF33B2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96ADD94B-0DCB-43C7-951B-16FD9828DD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file:///D:\Personal\&#26700;&#38754;\2015&#32423;&#27979;&#35797;&#35838;&#31243;&#21319;&#32423;\&#36719;&#20214;&#27979;&#35797;&#22522;&#30784;\&#26080;&#20154;&#20540;&#23432;&#65288;&#38899;&#20048;&#65289;.mp4" TargetMode="External"/><Relationship Id="rId1" Type="http://schemas.openxmlformats.org/officeDocument/2006/relationships/video" Target="file:///D:\Personal\&#26700;&#38754;\2015&#32423;&#27979;&#35797;&#35838;&#31243;&#21319;&#32423;\&#36719;&#20214;&#27979;&#35797;&#22522;&#30784;\&#25968;&#25454;&#39537;&#21160;&#65288;&#38899;&#20048;&#65289;.mp4" TargetMode="Externa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D:\Personal\&#26700;&#38754;\2015&#32423;&#27979;&#35797;&#35838;&#31243;&#21319;&#32423;\&#36719;&#20214;&#27979;&#35797;&#22522;&#30784;\&#31243;&#24207;&#21592;&#19982;&#27979;&#35797;&#29422;.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13AF45C-20D3-4D10-9B3F-864BF47D2BA4}"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a:t>
            </a:r>
            <a:r>
              <a:rPr lang="zh-CN" altLang="en-US" sz="6000" b="1" smtClean="0">
                <a:ea typeface="华文隶书" pitchFamily="2" charset="-122"/>
              </a:rPr>
              <a:t>基础</a:t>
            </a:r>
            <a:endParaRPr lang="zh-CN" sz="6000" b="1" smtClean="0">
              <a:ea typeface="华文隶书" pitchFamily="2" charset="-122"/>
            </a:endParaRP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smtClean="0">
                <a:latin typeface="华文隶书" pitchFamily="2" charset="-122"/>
                <a:ea typeface="华文隶书" pitchFamily="2" charset="-122"/>
              </a:rPr>
              <a:t>PartI </a:t>
            </a:r>
            <a:r>
              <a:rPr lang="zh-CN" sz="4400" b="1" smtClean="0">
                <a:latin typeface="华文隶书" pitchFamily="2" charset="-122"/>
                <a:ea typeface="华文隶书" pitchFamily="2" charset="-122"/>
              </a:rPr>
              <a:t>软件测试概述</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4FAB312-AE8A-4E4C-8DA2-A4CD08BF6612}" type="slidenum">
              <a:rPr lang="en-US" altLang="zh-CN" sz="1200"/>
              <a:pPr algn="r" eaLnBrk="1" hangingPunct="1"/>
              <a:t>10</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1268" name="Rectangle 3"/>
          <p:cNvSpPr>
            <a:spLocks noGrp="1" noChangeArrowheads="1"/>
          </p:cNvSpPr>
          <p:nvPr>
            <p:ph type="body" idx="4294967295"/>
          </p:nvPr>
        </p:nvSpPr>
        <p:spPr/>
        <p:txBody>
          <a:bodyPr/>
          <a:lstStyle/>
          <a:p>
            <a:pPr algn="just" eaLnBrk="1" hangingPunct="1"/>
            <a:r>
              <a:rPr lang="zh-CN" sz="3400" b="1" smtClean="0"/>
              <a:t>软件测试的定义</a:t>
            </a:r>
            <a:r>
              <a:rPr lang="en-US" altLang="zh-CN" sz="3400" b="1" smtClean="0">
                <a:latin typeface="Arial" charset="0"/>
              </a:rPr>
              <a:t>——</a:t>
            </a:r>
            <a:r>
              <a:rPr lang="en-US" altLang="zh-CN" sz="3400" b="1" smtClean="0"/>
              <a:t>IEEE1983</a:t>
            </a:r>
          </a:p>
          <a:p>
            <a:pPr lvl="1" eaLnBrk="1" hangingPunct="1"/>
            <a:r>
              <a:rPr lang="zh-CN" sz="3100" b="1" smtClean="0"/>
              <a:t>是使用人工和自动手段来运行或测试某个系统的过程，目的在于检验其是否满足规定的需要或是弄清楚预期结果与实际结果之间的差别</a:t>
            </a:r>
            <a:endParaRPr lang="en-US" altLang="zh-CN" sz="3100" b="1" smtClean="0"/>
          </a:p>
          <a:p>
            <a:pPr lvl="1" eaLnBrk="1" hangingPunct="1"/>
            <a:r>
              <a:rPr lang="zh-CN" altLang="en-US" sz="3100" b="1" smtClean="0"/>
              <a:t>统计表明，在典型的软件开发项目中，软件测试的工作量往往占软件开发工作量的</a:t>
            </a:r>
            <a:r>
              <a:rPr lang="en-US" altLang="zh-CN" sz="3100" b="1" smtClean="0"/>
              <a:t>40%</a:t>
            </a:r>
            <a:r>
              <a:rPr lang="zh-CN" altLang="en-US" sz="3100" b="1" smtClean="0"/>
              <a:t>，用在测试上的开销占软件开发的总成本的</a:t>
            </a:r>
            <a:r>
              <a:rPr lang="en-US" altLang="zh-CN" sz="3100" b="1" smtClean="0"/>
              <a:t>30%~50%</a:t>
            </a:r>
            <a:endParaRPr lang="zh-CN" altLang="zh-CN" sz="3100" b="1"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84FD357-DE9F-4C97-87AB-7A5097760208}" type="slidenum">
              <a:rPr lang="en-US" altLang="zh-CN" sz="1200"/>
              <a:pPr algn="r" eaLnBrk="1" hangingPunct="1"/>
              <a:t>11</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2292" name="Rectangle 3"/>
          <p:cNvSpPr>
            <a:spLocks noGrp="1" noChangeArrowheads="1"/>
          </p:cNvSpPr>
          <p:nvPr>
            <p:ph type="body" idx="4294967295"/>
          </p:nvPr>
        </p:nvSpPr>
        <p:spPr/>
        <p:txBody>
          <a:bodyPr/>
          <a:lstStyle/>
          <a:p>
            <a:pPr algn="just" eaLnBrk="1" hangingPunct="1"/>
            <a:r>
              <a:rPr lang="zh-CN" sz="3400" b="1" dirty="0" smtClean="0"/>
              <a:t>软件测试的定义</a:t>
            </a:r>
            <a:r>
              <a:rPr lang="en-US" altLang="zh-CN" sz="3400" b="1" dirty="0" smtClean="0">
                <a:latin typeface="Arial" charset="0"/>
              </a:rPr>
              <a:t>——</a:t>
            </a:r>
            <a:r>
              <a:rPr lang="en-US" altLang="zh-CN" sz="3400" b="1" dirty="0" smtClean="0"/>
              <a:t>IEEE1983</a:t>
            </a:r>
          </a:p>
          <a:p>
            <a:pPr lvl="1" eaLnBrk="1" hangingPunct="1"/>
            <a:r>
              <a:rPr lang="zh-CN" sz="3100" b="1" dirty="0" smtClean="0"/>
              <a:t>是使用人工和自动手段来运行或测试某个系统的过程，目的在于检验其是否满足规定的需要或是弄清楚预期结果与实际结果之间的差别</a:t>
            </a:r>
            <a:endParaRPr lang="en-US" altLang="zh-CN" sz="3100" b="1" dirty="0" smtClean="0"/>
          </a:p>
          <a:p>
            <a:pPr lvl="1" eaLnBrk="1" hangingPunct="1"/>
            <a:r>
              <a:rPr lang="zh-CN" altLang="en-US" sz="3100" b="1" dirty="0" smtClean="0"/>
              <a:t>统计表明，在典型的软件开发项目中，软件测试的工作量往往占软件开发工作量的</a:t>
            </a:r>
            <a:r>
              <a:rPr lang="en-US" altLang="zh-CN" sz="3100" b="1" dirty="0" smtClean="0"/>
              <a:t>40%</a:t>
            </a:r>
            <a:r>
              <a:rPr lang="zh-CN" altLang="en-US" sz="3100" b="1" dirty="0" smtClean="0"/>
              <a:t>，用在测试上的开销占软件开发的总成本的</a:t>
            </a:r>
            <a:r>
              <a:rPr lang="en-US" altLang="zh-CN" sz="3100" b="1" dirty="0" smtClean="0"/>
              <a:t>30%~50%</a:t>
            </a:r>
            <a:endParaRPr lang="zh-CN" altLang="zh-CN" sz="31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2EF927A-6687-43F9-89DD-B7D0CFDCD1EA}" type="slidenum">
              <a:rPr lang="en-US" altLang="zh-CN" sz="1200"/>
              <a:pPr algn="r" eaLnBrk="1" hangingPunct="1"/>
              <a:t>12</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3316" name="Rectangle 3"/>
          <p:cNvSpPr>
            <a:spLocks noGrp="1" noChangeArrowheads="1"/>
          </p:cNvSpPr>
          <p:nvPr>
            <p:ph type="body" idx="4294967295"/>
          </p:nvPr>
        </p:nvSpPr>
        <p:spPr/>
        <p:txBody>
          <a:bodyPr/>
          <a:lstStyle/>
          <a:p>
            <a:pPr algn="just" eaLnBrk="1" hangingPunct="1"/>
            <a:r>
              <a:rPr lang="zh-CN" sz="3400" b="1" smtClean="0"/>
              <a:t>软件测试的定义体现了测试工作的核心与实质</a:t>
            </a:r>
          </a:p>
          <a:p>
            <a:pPr lvl="1" algn="just" eaLnBrk="1" hangingPunct="1"/>
            <a:r>
              <a:rPr lang="zh-CN" b="1" smtClean="0">
                <a:hlinkClick r:id="rId3" action="ppaction://hlinksldjump"/>
              </a:rPr>
              <a:t>软件测试的根本目的是</a:t>
            </a:r>
            <a:r>
              <a:rPr lang="zh-CN" b="1" smtClean="0">
                <a:solidFill>
                  <a:srgbClr val="FF0000"/>
                </a:solidFill>
                <a:hlinkClick r:id="rId3" action="ppaction://hlinksldjump"/>
              </a:rPr>
              <a:t>确保软件满足用户需求</a:t>
            </a:r>
            <a:endParaRPr lang="zh-CN" b="1" smtClean="0">
              <a:solidFill>
                <a:srgbClr val="FF0000"/>
              </a:solidFill>
            </a:endParaRPr>
          </a:p>
          <a:p>
            <a:pPr lvl="1" algn="just" eaLnBrk="1" hangingPunct="1"/>
            <a:r>
              <a:rPr lang="zh-CN" b="1" smtClean="0"/>
              <a:t>软件测试的目的是要衡量软件产品是否符合预期</a:t>
            </a:r>
          </a:p>
          <a:p>
            <a:pPr lvl="1" algn="just" eaLnBrk="1" hangingPunct="1"/>
            <a:r>
              <a:rPr lang="zh-CN" b="1" smtClean="0">
                <a:hlinkClick r:id="rId4" action="ppaction://hlinksldjump"/>
              </a:rPr>
              <a:t>软件测试是一个持续进行的过程</a:t>
            </a:r>
            <a:endParaRPr lang="zh-CN" b="1" smtClean="0"/>
          </a:p>
          <a:p>
            <a:pPr lvl="1" algn="just" eaLnBrk="1" hangingPunct="1"/>
            <a:r>
              <a:rPr lang="zh-CN" b="1" smtClean="0"/>
              <a:t>测试既需要动态执行也需要静态检查</a:t>
            </a:r>
          </a:p>
          <a:p>
            <a:pPr lvl="1" algn="just" eaLnBrk="1" hangingPunct="1"/>
            <a:r>
              <a:rPr lang="zh-CN" b="1" smtClean="0"/>
              <a:t>测试不仅需要手工执行还需要自动执行</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A486BF5-1D3E-4E7E-9ECA-CDBE7A70E6F6}" type="slidenum">
              <a:rPr lang="en-US" altLang="zh-CN" sz="1200"/>
              <a:pPr algn="r" eaLnBrk="1" hangingPunct="1"/>
              <a:t>13</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4340" name="Rectangle 3"/>
          <p:cNvSpPr>
            <a:spLocks noGrp="1" noChangeArrowheads="1"/>
          </p:cNvSpPr>
          <p:nvPr>
            <p:ph type="body" sz="half" idx="4294967295"/>
          </p:nvPr>
        </p:nvSpPr>
        <p:spPr>
          <a:xfrm>
            <a:off x="566738" y="1752600"/>
            <a:ext cx="7966075" cy="4267200"/>
          </a:xfrm>
        </p:spPr>
        <p:txBody>
          <a:bodyPr/>
          <a:lstStyle/>
          <a:p>
            <a:pPr algn="just" eaLnBrk="1" hangingPunct="1"/>
            <a:r>
              <a:rPr lang="zh-CN" b="1" smtClean="0"/>
              <a:t>软件测试的根本目的是确保软件满足用户需求</a:t>
            </a:r>
          </a:p>
        </p:txBody>
      </p:sp>
      <p:graphicFrame>
        <p:nvGraphicFramePr>
          <p:cNvPr id="14342" name="Object 5"/>
          <p:cNvGraphicFramePr>
            <a:graphicFrameLocks noGrp="1" noChangeAspect="1"/>
          </p:cNvGraphicFramePr>
          <p:nvPr>
            <p:ph sz="half" idx="4294967295"/>
          </p:nvPr>
        </p:nvGraphicFramePr>
        <p:xfrm>
          <a:off x="2051050" y="2420938"/>
          <a:ext cx="5113338" cy="3711575"/>
        </p:xfrm>
        <a:graphic>
          <a:graphicData uri="http://schemas.openxmlformats.org/presentationml/2006/ole">
            <mc:AlternateContent xmlns:mc="http://schemas.openxmlformats.org/markup-compatibility/2006">
              <mc:Choice xmlns:v="urn:schemas-microsoft-com:vml" Requires="v">
                <p:oleObj spid="_x0000_s14355" r:id="rId3" imgW="3230280" imgH="2345760" progId="Visio.Drawing.11">
                  <p:embed/>
                </p:oleObj>
              </mc:Choice>
              <mc:Fallback>
                <p:oleObj r:id="rId3" imgW="3230280" imgH="23457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5113338"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F728A61-0C62-4543-8FF6-FE1D8AD7D422}" type="slidenum">
              <a:rPr lang="en-US" altLang="zh-CN" sz="1200"/>
              <a:pPr algn="r" eaLnBrk="1" hangingPunct="1"/>
              <a:t>14</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5364" name="Rectangle 3"/>
          <p:cNvSpPr>
            <a:spLocks noGrp="1" noChangeArrowheads="1"/>
          </p:cNvSpPr>
          <p:nvPr>
            <p:ph type="body" idx="4294967295"/>
          </p:nvPr>
        </p:nvSpPr>
        <p:spPr>
          <a:xfrm>
            <a:off x="566738" y="1752600"/>
            <a:ext cx="2781300" cy="4267200"/>
          </a:xfrm>
        </p:spPr>
        <p:txBody>
          <a:bodyPr/>
          <a:lstStyle/>
          <a:p>
            <a:pPr algn="just" eaLnBrk="1" hangingPunct="1"/>
            <a:r>
              <a:rPr lang="zh-CN" b="1" smtClean="0"/>
              <a:t>软件测试是一个持续进行的过程</a:t>
            </a:r>
          </a:p>
        </p:txBody>
      </p:sp>
      <p:sp>
        <p:nvSpPr>
          <p:cNvPr id="15366" name="Rectangle 6"/>
          <p:cNvSpPr>
            <a:spLocks noChangeArrowheads="1"/>
          </p:cNvSpPr>
          <p:nvPr/>
        </p:nvSpPr>
        <p:spPr bwMode="auto">
          <a:xfrm>
            <a:off x="0" y="523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5367" name="Object 5"/>
          <p:cNvGraphicFramePr>
            <a:graphicFrameLocks noChangeAspect="1"/>
          </p:cNvGraphicFramePr>
          <p:nvPr/>
        </p:nvGraphicFramePr>
        <p:xfrm>
          <a:off x="4067175" y="-95250"/>
          <a:ext cx="3900488" cy="6608763"/>
        </p:xfrm>
        <a:graphic>
          <a:graphicData uri="http://schemas.openxmlformats.org/presentationml/2006/ole">
            <mc:AlternateContent xmlns:mc="http://schemas.openxmlformats.org/markup-compatibility/2006">
              <mc:Choice xmlns:v="urn:schemas-microsoft-com:vml" Requires="v">
                <p:oleObj spid="_x0000_s15380" r:id="rId3" imgW="4540320" imgH="7686720" progId="Visio.Drawing.11">
                  <p:embed/>
                </p:oleObj>
              </mc:Choice>
              <mc:Fallback>
                <p:oleObj r:id="rId3" imgW="4540320" imgH="768672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95250"/>
                        <a:ext cx="3900488" cy="660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0C54546-6F5A-4452-ACE1-B152667F5D47}" type="slidenum">
              <a:rPr lang="en-US" altLang="zh-CN" sz="1200"/>
              <a:pPr algn="r" eaLnBrk="1" hangingPunct="1"/>
              <a:t>15</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6388" name="Rectangle 3"/>
          <p:cNvSpPr>
            <a:spLocks noGrp="1" noChangeArrowheads="1"/>
          </p:cNvSpPr>
          <p:nvPr>
            <p:ph type="body" idx="4294967295"/>
          </p:nvPr>
        </p:nvSpPr>
        <p:spPr/>
        <p:txBody>
          <a:bodyPr/>
          <a:lstStyle/>
          <a:p>
            <a:pPr eaLnBrk="1" hangingPunct="1">
              <a:lnSpc>
                <a:spcPct val="80000"/>
              </a:lnSpc>
            </a:pPr>
            <a:r>
              <a:rPr lang="zh-CN" sz="3400" b="1" smtClean="0"/>
              <a:t>软件测试需要解决如下问题：</a:t>
            </a:r>
          </a:p>
          <a:p>
            <a:pPr lvl="1" eaLnBrk="1" hangingPunct="1">
              <a:lnSpc>
                <a:spcPct val="80000"/>
              </a:lnSpc>
            </a:pPr>
            <a:r>
              <a:rPr lang="zh-CN" b="1" smtClean="0"/>
              <a:t>围绕用户需求：如何有效获取用户需求，如何准确理解和表达用户需求，如何保证用户需求的稳定性</a:t>
            </a:r>
          </a:p>
          <a:p>
            <a:pPr lvl="1" eaLnBrk="1" hangingPunct="1">
              <a:lnSpc>
                <a:spcPct val="80000"/>
              </a:lnSpc>
            </a:pPr>
            <a:r>
              <a:rPr lang="zh-CN" b="1" smtClean="0"/>
              <a:t>围绕软件产品是否符合预期：如何高效地设计测试用例，达到对成本、质量、进度的均衡控制</a:t>
            </a:r>
          </a:p>
          <a:p>
            <a:pPr lvl="1" eaLnBrk="1" hangingPunct="1">
              <a:lnSpc>
                <a:spcPct val="80000"/>
              </a:lnSpc>
            </a:pPr>
            <a:r>
              <a:rPr lang="zh-CN" b="1" smtClean="0"/>
              <a:t>围绕测试过程管理：如何合理评估和控制风险，如何规划整个测试工作，如何管理包括环境、工具、人力、测试交付物在内的所有相关资源</a:t>
            </a:r>
            <a:endParaRPr lang="zh-CN"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1BA4441-0C45-4D1A-89A8-5A85706F1120}" type="slidenum">
              <a:rPr lang="en-US" altLang="zh-CN" sz="1200"/>
              <a:pPr algn="r" eaLnBrk="1" hangingPunct="1"/>
              <a:t>16</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741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捉虫实践一：</a:t>
            </a:r>
            <a:r>
              <a:rPr lang="en-US" altLang="zh-CN" sz="3800" b="1" smtClean="0">
                <a:solidFill>
                  <a:srgbClr val="0000FF"/>
                </a:solidFill>
                <a:ea typeface="华文新魏" pitchFamily="2" charset="-122"/>
              </a:rPr>
              <a:t>So easy</a:t>
            </a:r>
            <a:r>
              <a:rPr lang="zh-CN" sz="3800" b="1" smtClean="0">
                <a:solidFill>
                  <a:srgbClr val="0000FF"/>
                </a:solidFill>
                <a:ea typeface="华文新魏" pitchFamily="2" charset="-122"/>
              </a:rPr>
              <a:t>？</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030B4C0-3716-4E2D-AB09-E7CB202F4BE9}" type="slidenum">
              <a:rPr lang="en-US" altLang="zh-CN" sz="1200"/>
              <a:pPr algn="r" eaLnBrk="1" hangingPunct="1"/>
              <a:t>17</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8436" name="Rectangle 3"/>
          <p:cNvSpPr>
            <a:spLocks noGrp="1" noChangeArrowheads="1"/>
          </p:cNvSpPr>
          <p:nvPr>
            <p:ph type="body" idx="4294967295"/>
          </p:nvPr>
        </p:nvSpPr>
        <p:spPr/>
        <p:txBody>
          <a:bodyPr/>
          <a:lstStyle/>
          <a:p>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r>
              <a:rPr lang="zh-CN" sz="3800" b="1" smtClean="0">
                <a:solidFill>
                  <a:srgbClr val="0000FF"/>
                </a:solidFill>
                <a:ea typeface="华文新魏" pitchFamily="2" charset="-122"/>
              </a:rPr>
              <a:t>基本功能：根据用户输入的有效日期</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格式为年</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月</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日</a:t>
            </a:r>
            <a:r>
              <a:rPr lang="en-US" altLang="zh-CN" sz="3800" b="1" smtClean="0">
                <a:solidFill>
                  <a:srgbClr val="0000FF"/>
                </a:solidFill>
                <a:ea typeface="华文新魏" pitchFamily="2" charset="-122"/>
              </a:rPr>
              <a:t>)</a:t>
            </a:r>
            <a:r>
              <a:rPr lang="zh-CN" sz="3800" b="1" smtClean="0">
                <a:solidFill>
                  <a:srgbClr val="0000FF"/>
                </a:solidFill>
                <a:ea typeface="华文新魏" pitchFamily="2" charset="-122"/>
              </a:rPr>
              <a:t>，自动计算下一天的日期</a:t>
            </a:r>
            <a:endParaRPr lang="en-US" sz="3500" b="1"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8AF54B58-51E8-4CB4-A075-15FA35DD975F}" type="slidenum">
              <a:rPr lang="en-US" altLang="zh-CN" sz="1200"/>
              <a:pPr algn="r" eaLnBrk="1" hangingPunct="1"/>
              <a:t>18</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r>
              <a:rPr lang="zh-CN" sz="3800" b="1" smtClean="0">
                <a:solidFill>
                  <a:srgbClr val="0000FF"/>
                </a:solidFill>
                <a:ea typeface="华文新魏" pitchFamily="2" charset="-122"/>
              </a:rPr>
              <a:t>开始测试</a:t>
            </a:r>
            <a:endParaRPr lang="en-US" sz="3500" b="1" smtClean="0"/>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565400"/>
            <a:ext cx="44196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BCB8785-1DAA-4BAD-A0FA-545C28A3FEE9}" type="slidenum">
              <a:rPr lang="en-US" altLang="zh-CN" sz="1200"/>
              <a:pPr algn="r" eaLnBrk="1" hangingPunct="1"/>
              <a:t>19</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0484" name="Rectangle 3"/>
          <p:cNvSpPr>
            <a:spLocks noGrp="1" noChangeArrowheads="1"/>
          </p:cNvSpPr>
          <p:nvPr>
            <p:ph type="body" idx="4294967295"/>
          </p:nvPr>
        </p:nvSpPr>
        <p:spPr/>
        <p:txBody>
          <a:bodyPr/>
          <a:lstStyle/>
          <a:p>
            <a:r>
              <a:rPr lang="zh-CN" sz="3400" b="1" smtClean="0">
                <a:solidFill>
                  <a:srgbClr val="0000FF"/>
                </a:solidFill>
                <a:ea typeface="华文新魏" pitchFamily="2" charset="-122"/>
              </a:rPr>
              <a:t>测试分析</a:t>
            </a:r>
            <a:endParaRPr lang="en-US" sz="3400" b="1" smtClean="0">
              <a:solidFill>
                <a:srgbClr val="0000FF"/>
              </a:solidFill>
              <a:ea typeface="华文新魏" pitchFamily="2" charset="-122"/>
            </a:endParaRPr>
          </a:p>
          <a:p>
            <a:pPr lvl="1"/>
            <a:r>
              <a:rPr lang="zh-CN" b="1" smtClean="0">
                <a:solidFill>
                  <a:srgbClr val="0000FF"/>
                </a:solidFill>
                <a:ea typeface="华文新魏" pitchFamily="2" charset="-122"/>
              </a:rPr>
              <a:t>这些测试是如何设计得到的，是否存在规律性？如用别的日期来测试，能得到与这些数据一样的测试效果吗？</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这些测试的质量如何？</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这些测试如何执行？</a:t>
            </a:r>
            <a:endParaRPr lang="en-US" b="1" smtClean="0">
              <a:solidFill>
                <a:srgbClr val="0000FF"/>
              </a:solidFill>
              <a:ea typeface="华文新魏" pitchFamily="2" charset="-122"/>
            </a:endParaRPr>
          </a:p>
          <a:p>
            <a:pPr lvl="1"/>
            <a:r>
              <a:rPr lang="zh-CN" b="1" smtClean="0">
                <a:solidFill>
                  <a:srgbClr val="0000FF"/>
                </a:solidFill>
                <a:ea typeface="华文新魏" pitchFamily="2" charset="-122"/>
              </a:rPr>
              <a:t>这些测试内容如何管理？发现了缺陷如何处理？</a:t>
            </a:r>
            <a:endParaRPr 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E7840B8-803C-4C84-A82A-7BFB21E0B553}"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1</a:t>
            </a:r>
            <a:r>
              <a:rPr lang="zh-CN" b="1" smtClean="0">
                <a:latin typeface="黑体" pitchFamily="49" charset="-122"/>
                <a:ea typeface="黑体" pitchFamily="49" charset="-122"/>
              </a:rPr>
              <a:t>章  软件测试核心概念</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sz="3100" b="1" smtClean="0"/>
              <a:t>介绍与软件测试工程师关系最密切的核心概念：软件测试、软件缺陷、测试用例、自动化测试</a:t>
            </a:r>
          </a:p>
          <a:p>
            <a:pPr lvl="1" eaLnBrk="1" hangingPunct="1"/>
            <a:r>
              <a:rPr lang="zh-CN" sz="3100" b="1" smtClean="0"/>
              <a:t>以第二日问题为例，通过多次测试尝试，以理解软件测试工作的内容和目标</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4ED7963-5F43-47B0-BDA7-F88D54A53A31}" type="slidenum">
              <a:rPr lang="en-US" altLang="zh-CN" sz="1200"/>
              <a:pPr algn="r" eaLnBrk="1" hangingPunct="1"/>
              <a:t>20</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hlinkClick r:id="rId2" action="ppaction://hlinksldjump"/>
              </a:rPr>
              <a:t>尽早地测试</a:t>
            </a:r>
            <a:endParaRPr lang="en-US" altLang="zh-CN" dirty="0" smtClean="0"/>
          </a:p>
          <a:p>
            <a:pPr lvl="1">
              <a:defRPr/>
            </a:pPr>
            <a:r>
              <a:rPr lang="zh-CN" altLang="en-US" dirty="0" smtClean="0"/>
              <a:t>测试贯穿于整个生命周期</a:t>
            </a:r>
            <a:endParaRPr lang="en-US" altLang="zh-CN" dirty="0" smtClean="0"/>
          </a:p>
          <a:p>
            <a:pPr lvl="1">
              <a:defRPr/>
            </a:pPr>
            <a:r>
              <a:rPr lang="zh-CN" altLang="en-US" dirty="0" smtClean="0"/>
              <a:t>测试的标准是用户的需求</a:t>
            </a:r>
            <a:endParaRPr lang="en-US" altLang="zh-CN" dirty="0" smtClean="0"/>
          </a:p>
          <a:p>
            <a:pPr lvl="1">
              <a:defRPr/>
            </a:pPr>
            <a:r>
              <a:rPr lang="zh-CN" altLang="en-US" dirty="0" smtClean="0"/>
              <a:t>测试前应准备好测试数据和与之对应的预期结果这两部分</a:t>
            </a:r>
            <a:endParaRPr lang="en-US" altLang="zh-CN" dirty="0" smtClean="0"/>
          </a:p>
          <a:p>
            <a:pPr lvl="1">
              <a:defRPr/>
            </a:pPr>
            <a:r>
              <a:rPr lang="zh-CN" altLang="en-US" dirty="0" smtClean="0"/>
              <a:t>测试输入数据应包括合理的输入条件和不合理输入条件</a:t>
            </a:r>
            <a:endParaRPr lang="en-US" altLang="zh-CN" dirty="0" smtClean="0"/>
          </a:p>
          <a:p>
            <a:pPr lvl="1">
              <a:defRPr/>
            </a:pPr>
            <a:r>
              <a:rPr lang="zh-CN" altLang="en-US" dirty="0" smtClean="0"/>
              <a:t>程序提交测试后，应当由专门的测试人员</a:t>
            </a:r>
            <a:r>
              <a:rPr lang="en-US" altLang="zh-CN" dirty="0" smtClean="0"/>
              <a:t>(</a:t>
            </a:r>
            <a:r>
              <a:rPr lang="zh-CN" altLang="en-US" dirty="0" smtClean="0"/>
              <a:t>或第三方</a:t>
            </a:r>
            <a:r>
              <a:rPr lang="en-US" altLang="zh-CN" dirty="0" smtClean="0"/>
              <a:t>)</a:t>
            </a:r>
            <a:r>
              <a:rPr lang="zh-CN" altLang="en-US" dirty="0" smtClean="0"/>
              <a:t>进行测试</a:t>
            </a:r>
            <a:endParaRPr lang="en-US" altLang="zh-CN" dirty="0" smtClean="0"/>
          </a:p>
          <a:p>
            <a:pPr eaLnBrk="1" hangingPunct="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1C09DE7-ED91-490B-9B46-E9FB68C9B1A3}" type="slidenum">
              <a:rPr lang="en-US" altLang="zh-CN" sz="1200"/>
              <a:pPr algn="r" eaLnBrk="1" hangingPunct="1"/>
              <a:t>21</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t>严格执行测试计划，排除测试的随意性</a:t>
            </a:r>
            <a:endParaRPr lang="en-US" altLang="zh-CN" dirty="0" smtClean="0"/>
          </a:p>
          <a:p>
            <a:pPr lvl="1">
              <a:defRPr/>
            </a:pPr>
            <a:r>
              <a:rPr lang="zh-CN" altLang="en-US" dirty="0" smtClean="0"/>
              <a:t>应对每一个测试结果做全面的检查</a:t>
            </a:r>
            <a:endParaRPr lang="en-US" altLang="zh-CN" dirty="0" smtClean="0"/>
          </a:p>
          <a:p>
            <a:pPr lvl="1">
              <a:defRPr/>
            </a:pPr>
            <a:r>
              <a:rPr lang="zh-CN" altLang="en-US" dirty="0" smtClean="0"/>
              <a:t>充分注意测试当中的群体现象</a:t>
            </a:r>
            <a:r>
              <a:rPr lang="en-US" altLang="zh-CN" dirty="0" smtClean="0"/>
              <a:t>(80-20</a:t>
            </a:r>
            <a:r>
              <a:rPr lang="zh-CN" altLang="en-US" dirty="0" smtClean="0"/>
              <a:t>原则</a:t>
            </a:r>
            <a:r>
              <a:rPr lang="en-US" altLang="zh-CN" dirty="0" smtClean="0"/>
              <a:t>)</a:t>
            </a:r>
          </a:p>
          <a:p>
            <a:pPr lvl="1">
              <a:defRPr/>
            </a:pPr>
            <a:r>
              <a:rPr lang="zh-CN" altLang="en-US" dirty="0" smtClean="0"/>
              <a:t>保存测试计划、测试用例、出错统计和最终分析报告，为维护工作提供充分的资料</a:t>
            </a:r>
            <a:endParaRPr lang="en-US" altLang="zh-CN" dirty="0" smtClean="0"/>
          </a:p>
          <a:p>
            <a:pPr lvl="1">
              <a:defRPr/>
            </a:pPr>
            <a:r>
              <a:rPr lang="en-US" altLang="zh-CN" dirty="0" smtClean="0">
                <a:hlinkClick r:id="rId3" action="ppaction://hlinksldjump"/>
              </a:rPr>
              <a:t>ZERO  BUG  </a:t>
            </a:r>
            <a:r>
              <a:rPr lang="zh-CN" altLang="en-US" dirty="0" smtClean="0">
                <a:hlinkClick r:id="rId3" action="ppaction://hlinksldjump"/>
              </a:rPr>
              <a:t>与 </a:t>
            </a:r>
            <a:r>
              <a:rPr lang="en-US" altLang="zh-CN" dirty="0" smtClean="0">
                <a:hlinkClick r:id="rId3" action="ppaction://hlinksldjump"/>
              </a:rPr>
              <a:t>GOOD ENOUGH</a:t>
            </a:r>
            <a:endParaRPr lang="en-US" altLang="zh-CN" dirty="0" smtClean="0"/>
          </a:p>
          <a:p>
            <a:pPr lvl="1">
              <a:defRPr/>
            </a:pPr>
            <a:r>
              <a:rPr lang="zh-CN" altLang="en-US" dirty="0"/>
              <a:t>缺陷免疫性</a:t>
            </a:r>
            <a:endParaRPr lang="en-US" altLang="zh-CN" sz="3600" kern="1200" dirty="0">
              <a:solidFill>
                <a:srgbClr val="C00000"/>
              </a:solidFill>
            </a:endParaRPr>
          </a:p>
          <a:p>
            <a:pPr marL="0" indent="0" eaLnBrk="1" hangingPunct="1">
              <a:buFont typeface="Wingdings"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a:grpSpLocks/>
          </p:cNvGrpSpPr>
          <p:nvPr/>
        </p:nvGrpSpPr>
        <p:grpSpPr bwMode="auto">
          <a:xfrm>
            <a:off x="4239419" y="1805533"/>
            <a:ext cx="3802062" cy="3763963"/>
            <a:chOff x="2454275" y="1616075"/>
            <a:chExt cx="4114800" cy="3975101"/>
          </a:xfrm>
        </p:grpSpPr>
        <p:sp>
          <p:nvSpPr>
            <p:cNvPr id="5"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ndParaRPr>
            </a:p>
          </p:txBody>
        </p:sp>
        <p:sp>
          <p:nvSpPr>
            <p:cNvPr id="23579"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3773760" y="1627811"/>
              <a:ext cx="642562" cy="756124"/>
            </a:xfrm>
            <a:prstGeom prst="rect">
              <a:avLst/>
            </a:prstGeom>
            <a:noFill/>
            <a:ln w="9525">
              <a:noFill/>
              <a:miter lim="800000"/>
              <a:headEnd/>
              <a:tailEnd/>
            </a:ln>
          </p:spPr>
          <p:txBody>
            <a:bodyPr lIns="0" tIns="0" rIns="0" bIns="0"/>
            <a:lstStyle/>
            <a:p>
              <a:pPr>
                <a:defRPr/>
              </a:pPr>
              <a:endParaRPr lang="zh-CN" altLang="en-US" b="1" dirty="0">
                <a:solidFill>
                  <a:schemeClr val="bg2"/>
                </a:solidFill>
                <a:ea typeface="宋体" pitchFamily="2" charset="-122"/>
              </a:endParaRPr>
            </a:p>
            <a:p>
              <a:pPr algn="ctr">
                <a:defRPr/>
              </a:pPr>
              <a:r>
                <a:rPr lang="zh-CN" altLang="en-US" b="1" dirty="0">
                  <a:solidFill>
                    <a:srgbClr val="0070C0"/>
                  </a:solidFill>
                  <a:ea typeface="宋体" pitchFamily="2" charset="-122"/>
                </a:rPr>
                <a:t>其  他</a:t>
              </a:r>
            </a:p>
            <a:p>
              <a:pPr algn="ctr">
                <a:defRPr/>
              </a:pPr>
              <a:r>
                <a:rPr lang="zh-CN" altLang="en-US" b="1" dirty="0">
                  <a:solidFill>
                    <a:schemeClr val="tx2">
                      <a:lumMod val="60000"/>
                      <a:lumOff val="40000"/>
                    </a:schemeClr>
                  </a:solidFill>
                  <a:ea typeface="宋体" pitchFamily="2" charset="-122"/>
                </a:rPr>
                <a:t>10%</a:t>
              </a:r>
            </a:p>
          </p:txBody>
        </p:sp>
        <p:sp>
          <p:nvSpPr>
            <p:cNvPr id="11" name="Text Box 11"/>
            <p:cNvSpPr txBox="1">
              <a:spLocks noChangeArrowheads="1"/>
            </p:cNvSpPr>
            <p:nvPr/>
          </p:nvSpPr>
          <p:spPr bwMode="auto">
            <a:xfrm>
              <a:off x="4768528" y="3168560"/>
              <a:ext cx="1618431" cy="1324475"/>
            </a:xfrm>
            <a:prstGeom prst="rect">
              <a:avLst/>
            </a:prstGeom>
            <a:noFill/>
            <a:ln w="9525">
              <a:noFill/>
              <a:miter lim="800000"/>
              <a:headEnd/>
              <a:tailEnd/>
            </a:ln>
          </p:spPr>
          <p:txBody>
            <a:bodyPr lIns="0" tIns="0" rIns="0" bIns="0"/>
            <a:lstStyle/>
            <a:p>
              <a:pPr algn="ctr">
                <a:defRPr/>
              </a:pPr>
              <a:r>
                <a:rPr lang="zh-CN" altLang="en-US" b="1" dirty="0">
                  <a:solidFill>
                    <a:srgbClr val="0070C0"/>
                  </a:solidFill>
                  <a:ea typeface="宋体" pitchFamily="2" charset="-122"/>
                </a:rPr>
                <a:t>软件产品说明书（需求）</a:t>
              </a:r>
            </a:p>
            <a:p>
              <a:pPr algn="ctr">
                <a:defRPr/>
              </a:pPr>
              <a:r>
                <a:rPr lang="zh-CN" altLang="en-US" b="1" dirty="0">
                  <a:solidFill>
                    <a:schemeClr val="tx2">
                      <a:lumMod val="60000"/>
                      <a:lumOff val="40000"/>
                    </a:schemeClr>
                  </a:solidFill>
                  <a:ea typeface="宋体" pitchFamily="2" charset="-122"/>
                </a:rPr>
                <a:t>56%</a:t>
              </a:r>
            </a:p>
          </p:txBody>
        </p:sp>
        <p:sp>
          <p:nvSpPr>
            <p:cNvPr id="12" name="Text Box 12"/>
            <p:cNvSpPr txBox="1">
              <a:spLocks noChangeArrowheads="1"/>
            </p:cNvSpPr>
            <p:nvPr/>
          </p:nvSpPr>
          <p:spPr bwMode="auto">
            <a:xfrm>
              <a:off x="2711987" y="2308491"/>
              <a:ext cx="1156267" cy="947250"/>
            </a:xfrm>
            <a:prstGeom prst="rect">
              <a:avLst/>
            </a:prstGeom>
            <a:noFill/>
            <a:ln w="9525">
              <a:noFill/>
              <a:miter lim="800000"/>
              <a:headEnd/>
              <a:tailEnd/>
            </a:ln>
          </p:spPr>
          <p:txBody>
            <a:bodyPr lIns="0" tIns="0" rIns="0" bIns="0"/>
            <a:lstStyle/>
            <a:p>
              <a:pPr>
                <a:defRPr/>
              </a:pPr>
              <a:endParaRPr lang="zh-CN" altLang="en-US" b="1" dirty="0">
                <a:solidFill>
                  <a:schemeClr val="bg2"/>
                </a:solidFill>
                <a:ea typeface="宋体" pitchFamily="2" charset="-122"/>
              </a:endParaRPr>
            </a:p>
            <a:p>
              <a:pPr algn="ctr">
                <a:defRPr/>
              </a:pPr>
              <a:r>
                <a:rPr lang="zh-CN" altLang="en-US" b="1" dirty="0">
                  <a:solidFill>
                    <a:srgbClr val="0070C0"/>
                  </a:solidFill>
                  <a:ea typeface="宋体" pitchFamily="2" charset="-122"/>
                </a:rPr>
                <a:t>编写代码</a:t>
              </a:r>
            </a:p>
            <a:p>
              <a:pPr algn="ctr">
                <a:defRPr/>
              </a:pPr>
              <a:r>
                <a:rPr lang="zh-CN" altLang="en-US" b="1" dirty="0">
                  <a:solidFill>
                    <a:schemeClr val="tx2">
                      <a:lumMod val="60000"/>
                      <a:lumOff val="40000"/>
                    </a:schemeClr>
                  </a:solidFill>
                  <a:ea typeface="宋体" pitchFamily="2" charset="-122"/>
                </a:rPr>
                <a:t>7%</a:t>
              </a:r>
            </a:p>
          </p:txBody>
        </p:sp>
        <p:sp>
          <p:nvSpPr>
            <p:cNvPr id="13" name="Text Box 13"/>
            <p:cNvSpPr txBox="1">
              <a:spLocks noChangeArrowheads="1"/>
            </p:cNvSpPr>
            <p:nvPr/>
          </p:nvSpPr>
          <p:spPr bwMode="auto">
            <a:xfrm>
              <a:off x="3096837" y="3887801"/>
              <a:ext cx="964783" cy="756124"/>
            </a:xfrm>
            <a:prstGeom prst="rect">
              <a:avLst/>
            </a:prstGeom>
            <a:noFill/>
            <a:ln w="9525">
              <a:noFill/>
              <a:miter lim="800000"/>
              <a:headEnd/>
              <a:tailEnd/>
            </a:ln>
          </p:spPr>
          <p:txBody>
            <a:bodyPr lIns="0" tIns="0" rIns="0" bIns="0"/>
            <a:lstStyle/>
            <a:p>
              <a:pPr algn="ctr">
                <a:defRPr/>
              </a:pPr>
              <a:r>
                <a:rPr lang="zh-CN" altLang="en-US" b="1" dirty="0">
                  <a:solidFill>
                    <a:srgbClr val="0070C0"/>
                  </a:solidFill>
                  <a:ea typeface="宋体" pitchFamily="2" charset="-122"/>
                </a:rPr>
                <a:t>设  计</a:t>
              </a:r>
              <a:r>
                <a:rPr lang="zh-CN" altLang="en-US" b="1" dirty="0">
                  <a:solidFill>
                    <a:schemeClr val="tx2">
                      <a:lumMod val="60000"/>
                      <a:lumOff val="40000"/>
                    </a:schemeClr>
                  </a:solidFill>
                  <a:ea typeface="宋体" pitchFamily="2" charset="-122"/>
                </a:rPr>
                <a:t>27%</a:t>
              </a:r>
            </a:p>
          </p:txBody>
        </p:sp>
      </p:grpSp>
      <p:sp>
        <p:nvSpPr>
          <p:cNvPr id="14" name="右弧形箭头 13"/>
          <p:cNvSpPr/>
          <p:nvPr/>
        </p:nvSpPr>
        <p:spPr bwMode="auto">
          <a:xfrm rot="20449260">
            <a:off x="7847013" y="1587500"/>
            <a:ext cx="827087" cy="2517775"/>
          </a:xfrm>
          <a:prstGeom prst="curvedLeftArrow">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sz="1900">
              <a:latin typeface="Times New Roman" pitchFamily="18" charset="0"/>
              <a:ea typeface="宋体" pitchFamily="2" charset="-122"/>
            </a:endParaRPr>
          </a:p>
        </p:txBody>
      </p:sp>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graphicFrame>
        <p:nvGraphicFramePr>
          <p:cNvPr id="3" name="Group 25"/>
          <p:cNvGraphicFramePr>
            <a:graphicFrameLocks noGrp="1"/>
          </p:cNvGraphicFramePr>
          <p:nvPr>
            <p:extLst>
              <p:ext uri="{D42A27DB-BD31-4B8C-83A1-F6EECF244321}">
                <p14:modId xmlns:p14="http://schemas.microsoft.com/office/powerpoint/2010/main" val="98635158"/>
              </p:ext>
            </p:extLst>
          </p:nvPr>
        </p:nvGraphicFramePr>
        <p:xfrm>
          <a:off x="350590" y="2133298"/>
          <a:ext cx="3770313" cy="2874227"/>
        </p:xfrm>
        <a:graphic>
          <a:graphicData uri="http://schemas.openxmlformats.org/drawingml/2006/table">
            <a:tbl>
              <a:tblPr/>
              <a:tblGrid>
                <a:gridCol w="1503424"/>
                <a:gridCol w="2266889"/>
              </a:tblGrid>
              <a:tr h="2867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宋体" pitchFamily="2" charset="-122"/>
                          <a:ea typeface="宋体" pitchFamily="2" charset="-122"/>
                        </a:rPr>
                        <a:t>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itchFamily="2" charset="-122"/>
                          <a:ea typeface="宋体" pitchFamily="2" charset="-122"/>
                          <a:cs typeface="+mn-cs"/>
                        </a:rPr>
                        <a:t>相对修复费用 </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需求阶段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60">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设计阶段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57">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编码阶段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单元测试阶段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验收阶段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维护阶段</a:t>
                      </a: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200</a:t>
                      </a: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sp>
        <p:nvSpPr>
          <p:cNvPr id="32" name="矩形 31"/>
          <p:cNvSpPr/>
          <p:nvPr/>
        </p:nvSpPr>
        <p:spPr>
          <a:xfrm>
            <a:off x="4998375" y="1899241"/>
            <a:ext cx="4032448" cy="1754326"/>
          </a:xfrm>
          <a:prstGeom prst="rect">
            <a:avLst/>
          </a:prstGeom>
          <a:noFill/>
        </p:spPr>
        <p:txBody>
          <a:bodyPr>
            <a:spAutoFit/>
          </a:bodyPr>
          <a:lstStyle/>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a:t>
            </a:r>
          </a:p>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Enough</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itchFamily="2" charset="-122"/>
            </a:endParaRPr>
          </a:p>
        </p:txBody>
      </p:sp>
      <p:sp>
        <p:nvSpPr>
          <p:cNvPr id="33" name="矩形 32"/>
          <p:cNvSpPr/>
          <p:nvPr/>
        </p:nvSpPr>
        <p:spPr>
          <a:xfrm>
            <a:off x="932793" y="2404988"/>
            <a:ext cx="2443297" cy="584775"/>
          </a:xfrm>
          <a:prstGeom prst="rect">
            <a:avLst/>
          </a:prstGeom>
          <a:noFill/>
        </p:spPr>
        <p:txBody>
          <a:bodyPr wrap="none">
            <a:spAutoFit/>
          </a:bodyPr>
          <a:lstStyle/>
          <a:p>
            <a:pPr algn="ctr">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ZERO  BUG</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endParaRPr>
          </a:p>
        </p:txBody>
      </p:sp>
      <p:sp>
        <p:nvSpPr>
          <p:cNvPr id="34" name="矩形 33"/>
          <p:cNvSpPr/>
          <p:nvPr/>
        </p:nvSpPr>
        <p:spPr>
          <a:xfrm>
            <a:off x="3905366" y="2066433"/>
            <a:ext cx="886781" cy="923330"/>
          </a:xfrm>
          <a:prstGeom prst="rect">
            <a:avLst/>
          </a:prstGeom>
          <a:noFill/>
        </p:spPr>
        <p:txBody>
          <a:bodyPr wrap="none">
            <a:spAutoFit/>
          </a:bodyPr>
          <a:lstStyle/>
          <a:p>
            <a:pPr algn="ctr">
              <a:defRPr/>
            </a:pPr>
            <a:r>
              <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itchFamily="2" charset="-122"/>
              </a:rPr>
              <a:t>与</a:t>
            </a:r>
          </a:p>
        </p:txBody>
      </p:sp>
      <p:grpSp>
        <p:nvGrpSpPr>
          <p:cNvPr id="35" name="Group 18"/>
          <p:cNvGrpSpPr>
            <a:grpSpLocks/>
          </p:cNvGrpSpPr>
          <p:nvPr/>
        </p:nvGrpSpPr>
        <p:grpSpPr bwMode="auto">
          <a:xfrm>
            <a:off x="1506538" y="3341688"/>
            <a:ext cx="6367462" cy="2717800"/>
            <a:chOff x="828" y="1162"/>
            <a:chExt cx="4329" cy="2405"/>
          </a:xfrm>
        </p:grpSpPr>
        <p:sp>
          <p:nvSpPr>
            <p:cNvPr id="36" name="Line 6"/>
            <p:cNvSpPr>
              <a:spLocks noChangeShapeType="1"/>
            </p:cNvSpPr>
            <p:nvPr/>
          </p:nvSpPr>
          <p:spPr bwMode="auto">
            <a:xfrm flipV="1">
              <a:off x="1262" y="1162"/>
              <a:ext cx="0" cy="2064"/>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37" name="Line 7"/>
            <p:cNvSpPr>
              <a:spLocks noChangeShapeType="1"/>
            </p:cNvSpPr>
            <p:nvPr/>
          </p:nvSpPr>
          <p:spPr bwMode="auto">
            <a:xfrm>
              <a:off x="1247" y="3203"/>
              <a:ext cx="3631"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24585" name="Freeform 8"/>
            <p:cNvSpPr>
              <a:spLocks/>
            </p:cNvSpPr>
            <p:nvPr/>
          </p:nvSpPr>
          <p:spPr bwMode="auto">
            <a:xfrm>
              <a:off x="2175" y="1709"/>
              <a:ext cx="1812" cy="1398"/>
            </a:xfrm>
            <a:custGeom>
              <a:avLst/>
              <a:gdLst>
                <a:gd name="T0" fmla="*/ 0 w 3420"/>
                <a:gd name="T1" fmla="*/ 1 h 2160"/>
                <a:gd name="T2" fmla="*/ 1 w 3420"/>
                <a:gd name="T3" fmla="*/ 1 h 2160"/>
                <a:gd name="T4" fmla="*/ 1 w 3420"/>
                <a:gd name="T5" fmla="*/ 1 h 2160"/>
                <a:gd name="T6" fmla="*/ 1 w 3420"/>
                <a:gd name="T7" fmla="*/ 1 h 2160"/>
                <a:gd name="T8" fmla="*/ 1 w 3420"/>
                <a:gd name="T9" fmla="*/ 1 h 2160"/>
                <a:gd name="T10" fmla="*/ 1 w 3420"/>
                <a:gd name="T11" fmla="*/ 1 h 2160"/>
                <a:gd name="T12" fmla="*/ 1 w 3420"/>
                <a:gd name="T13" fmla="*/ 1 h 2160"/>
                <a:gd name="T14" fmla="*/ 1 w 3420"/>
                <a:gd name="T15" fmla="*/ 1 h 2160"/>
                <a:gd name="T16" fmla="*/ 1 w 3420"/>
                <a:gd name="T17" fmla="*/ 1 h 2160"/>
                <a:gd name="T18" fmla="*/ 1 w 3420"/>
                <a:gd name="T19" fmla="*/ 1 h 2160"/>
                <a:gd name="T20" fmla="*/ 1 w 3420"/>
                <a:gd name="T21" fmla="*/ 1 h 2160"/>
                <a:gd name="T22" fmla="*/ 1 w 3420"/>
                <a:gd name="T23" fmla="*/ 1 h 2160"/>
                <a:gd name="T24" fmla="*/ 1 w 3420"/>
                <a:gd name="T25" fmla="*/ 1 h 2160"/>
                <a:gd name="T26" fmla="*/ 1 w 3420"/>
                <a:gd name="T27" fmla="*/ 1 h 2160"/>
                <a:gd name="T28" fmla="*/ 1 w 3420"/>
                <a:gd name="T29" fmla="*/ 1 h 2160"/>
                <a:gd name="T30" fmla="*/ 1 w 3420"/>
                <a:gd name="T31" fmla="*/ 1 h 2160"/>
                <a:gd name="T32" fmla="*/ 1 w 3420"/>
                <a:gd name="T33" fmla="*/ 1 h 2160"/>
                <a:gd name="T34" fmla="*/ 1 w 3420"/>
                <a:gd name="T35" fmla="*/ 1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9"/>
            <p:cNvSpPr>
              <a:spLocks/>
            </p:cNvSpPr>
            <p:nvPr/>
          </p:nvSpPr>
          <p:spPr bwMode="auto">
            <a:xfrm>
              <a:off x="2166" y="1959"/>
              <a:ext cx="2045" cy="1090"/>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24587" name="Text Box 10"/>
            <p:cNvSpPr txBox="1">
              <a:spLocks noChangeArrowheads="1"/>
            </p:cNvSpPr>
            <p:nvPr/>
          </p:nvSpPr>
          <p:spPr bwMode="auto">
            <a:xfrm>
              <a:off x="828" y="1230"/>
              <a:ext cx="316"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en-US" altLang="zh-CN" b="1">
                  <a:solidFill>
                    <a:srgbClr val="51866E"/>
                  </a:solidFill>
                  <a:sym typeface="Wingdings" pitchFamily="2" charset="2"/>
                </a:rPr>
                <a:t>bug</a:t>
              </a:r>
              <a:r>
                <a:rPr lang="zh-CN" altLang="en-US" b="1">
                  <a:solidFill>
                    <a:srgbClr val="51866E"/>
                  </a:solidFill>
                  <a:sym typeface="Wingdings" pitchFamily="2" charset="2"/>
                </a:rPr>
                <a:t>数量</a:t>
              </a:r>
            </a:p>
          </p:txBody>
        </p:sp>
        <p:sp>
          <p:nvSpPr>
            <p:cNvPr id="24588" name="Text Box 11"/>
            <p:cNvSpPr txBox="1">
              <a:spLocks noChangeArrowheads="1"/>
            </p:cNvSpPr>
            <p:nvPr/>
          </p:nvSpPr>
          <p:spPr bwMode="auto">
            <a:xfrm>
              <a:off x="4232" y="3309"/>
              <a:ext cx="9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测试工作量</a:t>
              </a:r>
            </a:p>
          </p:txBody>
        </p:sp>
        <p:sp>
          <p:nvSpPr>
            <p:cNvPr id="42"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b="1">
                  <a:solidFill>
                    <a:srgbClr val="51866E"/>
                  </a:solidFill>
                  <a:latin typeface="Times New Roman" pitchFamily="18" charset="0"/>
                  <a:sym typeface="Wingdings" pitchFamily="2" charset="2"/>
                </a:rPr>
                <a:t>测试中</a:t>
              </a:r>
            </a:p>
          </p:txBody>
        </p:sp>
        <p:sp>
          <p:nvSpPr>
            <p:cNvPr id="24590" name="Text Box 13"/>
            <p:cNvSpPr txBox="1">
              <a:spLocks noChangeArrowheads="1"/>
            </p:cNvSpPr>
            <p:nvPr/>
          </p:nvSpPr>
          <p:spPr bwMode="auto">
            <a:xfrm>
              <a:off x="4286" y="2931"/>
              <a:ext cx="5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测试后</a:t>
              </a:r>
            </a:p>
          </p:txBody>
        </p:sp>
        <p:sp>
          <p:nvSpPr>
            <p:cNvPr id="24591" name="Text Box 14"/>
            <p:cNvSpPr txBox="1">
              <a:spLocks noChangeArrowheads="1"/>
            </p:cNvSpPr>
            <p:nvPr/>
          </p:nvSpPr>
          <p:spPr bwMode="auto">
            <a:xfrm>
              <a:off x="4105" y="1706"/>
              <a:ext cx="9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测试费用</a:t>
              </a:r>
            </a:p>
          </p:txBody>
        </p:sp>
        <p:sp>
          <p:nvSpPr>
            <p:cNvPr id="24592" name="Text Box 15"/>
            <p:cNvSpPr txBox="1">
              <a:spLocks noChangeArrowheads="1"/>
            </p:cNvSpPr>
            <p:nvPr/>
          </p:nvSpPr>
          <p:spPr bwMode="auto">
            <a:xfrm>
              <a:off x="1519" y="2115"/>
              <a:ext cx="9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遗漏缺陷数目</a:t>
              </a:r>
            </a:p>
          </p:txBody>
        </p:sp>
        <p:sp>
          <p:nvSpPr>
            <p:cNvPr id="24593" name="Text Box 16"/>
            <p:cNvSpPr txBox="1">
              <a:spLocks noChangeArrowheads="1"/>
            </p:cNvSpPr>
            <p:nvPr/>
          </p:nvSpPr>
          <p:spPr bwMode="auto">
            <a:xfrm>
              <a:off x="2925" y="2160"/>
              <a:ext cx="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r>
                <a:rPr lang="zh-CN" altLang="en-US" b="1">
                  <a:solidFill>
                    <a:srgbClr val="51866E"/>
                  </a:solidFill>
                  <a:sym typeface="Wingdings" pitchFamily="2" charset="2"/>
                </a:rPr>
                <a:t>优化测试量</a:t>
              </a:r>
            </a:p>
          </p:txBody>
        </p:sp>
        <p:sp>
          <p:nvSpPr>
            <p:cNvPr id="24594"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4)">
                                      <p:cBhvr>
                                        <p:cTn id="7" dur="500"/>
                                        <p:tgtEl>
                                          <p:spTgt spid="33"/>
                                        </p:tgtEl>
                                      </p:cBhvr>
                                    </p:animEffect>
                                  </p:childTnLst>
                                </p:cTn>
                              </p:par>
                              <p:par>
                                <p:cTn id="8" presetID="21"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4)">
                                      <p:cBhvr>
                                        <p:cTn id="10" dur="500"/>
                                        <p:tgtEl>
                                          <p:spTgt spid="34"/>
                                        </p:tgtEl>
                                      </p:cBhvr>
                                    </p:animEffect>
                                  </p:childTnLst>
                                </p:cTn>
                              </p:par>
                              <p:par>
                                <p:cTn id="11" presetID="21"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4)">
                                      <p:cBhvr>
                                        <p:cTn id="13" dur="500"/>
                                        <p:tgtEl>
                                          <p:spTgt spid="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heel(4)">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D30246A-7AE0-40C7-B7A5-43BECC449503}" type="slidenum">
              <a:rPr lang="en-US" altLang="zh-CN" sz="1200"/>
              <a:pPr algn="r" eaLnBrk="1" hangingPunct="1"/>
              <a:t>24</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5604"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工作</a:t>
            </a:r>
            <a:r>
              <a:rPr lang="zh-CN" sz="3400" b="1" smtClean="0"/>
              <a:t>的</a:t>
            </a:r>
            <a:r>
              <a:rPr lang="zh-CN" altLang="en-US" sz="3400" b="1" smtClean="0"/>
              <a:t>基本流程</a:t>
            </a:r>
            <a:endParaRPr lang="en-US" altLang="zh-CN" sz="3400"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18BB720-BBDD-4237-BF57-E3FF378C8E66}" type="slidenum">
              <a:rPr lang="en-US" altLang="zh-CN" sz="1200"/>
              <a:pPr algn="r" eaLnBrk="1" hangingPunct="1"/>
              <a:t>25</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6628" name="Rectangle 3"/>
          <p:cNvSpPr>
            <a:spLocks noGrp="1" noChangeArrowheads="1"/>
          </p:cNvSpPr>
          <p:nvPr>
            <p:ph type="body" idx="4294967295"/>
          </p:nvPr>
        </p:nvSpPr>
        <p:spPr/>
        <p:txBody>
          <a:bodyPr/>
          <a:lstStyle/>
          <a:p>
            <a:pPr eaLnBrk="1" hangingPunct="1"/>
            <a:r>
              <a:rPr lang="zh-CN" sz="3200" b="1" smtClean="0"/>
              <a:t>软件测试</a:t>
            </a:r>
            <a:r>
              <a:rPr lang="zh-CN" altLang="en-US" sz="3200" b="1" smtClean="0"/>
              <a:t>工作</a:t>
            </a:r>
            <a:r>
              <a:rPr lang="zh-CN" sz="3200" b="1" smtClean="0"/>
              <a:t>的认识误区</a:t>
            </a:r>
          </a:p>
          <a:p>
            <a:pPr lvl="1" eaLnBrk="1" hangingPunct="1"/>
            <a:r>
              <a:rPr lang="zh-CN" sz="2400" b="1" smtClean="0"/>
              <a:t>如果我们有良好的设计和高水平的程序员，就不需要测试了</a:t>
            </a:r>
            <a:endParaRPr lang="zh-CN" sz="2400" smtClean="0"/>
          </a:p>
          <a:p>
            <a:pPr lvl="1" eaLnBrk="1" hangingPunct="1"/>
            <a:r>
              <a:rPr lang="zh-CN" sz="2400" b="1" smtClean="0"/>
              <a:t>软件测试并不创造任何代码和产品，我们可以不需要测试</a:t>
            </a:r>
          </a:p>
          <a:p>
            <a:pPr lvl="1" eaLnBrk="1" hangingPunct="1"/>
            <a:r>
              <a:rPr lang="zh-CN" sz="2400" b="1" smtClean="0"/>
              <a:t>测试等于调试</a:t>
            </a:r>
          </a:p>
          <a:p>
            <a:pPr lvl="1" eaLnBrk="1" hangingPunct="1"/>
            <a:r>
              <a:rPr lang="zh-CN" sz="2400" b="1" smtClean="0"/>
              <a:t>软件需求规格说明应详细地包含所有用户需求</a:t>
            </a:r>
          </a:p>
          <a:p>
            <a:pPr lvl="1" eaLnBrk="1" hangingPunct="1"/>
            <a:r>
              <a:rPr lang="zh-CN" sz="2400" b="1" smtClean="0"/>
              <a:t>软件测试可以提高软件质量</a:t>
            </a:r>
          </a:p>
          <a:p>
            <a:pPr lvl="1" eaLnBrk="1" hangingPunct="1"/>
            <a:r>
              <a:rPr lang="zh-CN" sz="2400" b="1" smtClean="0"/>
              <a:t>测试是没有技术含量的</a:t>
            </a:r>
            <a:endParaRPr lang="en-US" altLang="zh-CN" sz="2400" b="1" smtClean="0"/>
          </a:p>
          <a:p>
            <a:pPr lvl="1" eaLnBrk="1" hangingPunct="1"/>
            <a:r>
              <a:rPr lang="zh-CN" altLang="en-US" sz="2400" b="1" smtClean="0"/>
              <a:t>软件测试是没有前途的工作，只有程序员才是软件高手</a:t>
            </a:r>
            <a:endParaRPr lang="zh-CN" sz="2400" b="1"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1E16BDF-0C47-40B6-B27C-A6DA1DBEA401}" type="slidenum">
              <a:rPr lang="en-US" altLang="zh-CN" sz="1200"/>
              <a:pPr algn="r" eaLnBrk="1" hangingPunct="1"/>
              <a:t>26</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7652"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人员具备的素质</a:t>
            </a:r>
            <a:endParaRPr lang="en-US" altLang="zh-CN" sz="3400" b="1" smtClean="0"/>
          </a:p>
          <a:p>
            <a:pPr lvl="1" eaLnBrk="1" hangingPunct="1"/>
            <a:r>
              <a:rPr lang="zh-CN" altLang="en-US" b="1" smtClean="0"/>
              <a:t>对软件测试工作有正确的认识</a:t>
            </a:r>
            <a:endParaRPr lang="en-US" altLang="zh-CN" b="1" smtClean="0"/>
          </a:p>
          <a:p>
            <a:pPr lvl="1" eaLnBrk="1" hangingPunct="1"/>
            <a:r>
              <a:rPr lang="zh-CN" altLang="en-US" b="1" smtClean="0"/>
              <a:t>具有很强的沟通能力、外交能力和移情能力</a:t>
            </a:r>
            <a:endParaRPr lang="en-US" altLang="zh-CN" b="1" smtClean="0"/>
          </a:p>
          <a:p>
            <a:pPr lvl="1" eaLnBrk="1" hangingPunct="1"/>
            <a:r>
              <a:rPr lang="zh-CN" altLang="en-US" b="1" smtClean="0"/>
              <a:t>掌握比较全面的技术</a:t>
            </a:r>
            <a:endParaRPr lang="en-US" altLang="zh-CN" b="1" smtClean="0"/>
          </a:p>
          <a:p>
            <a:pPr lvl="1" eaLnBrk="1" hangingPunct="1"/>
            <a:r>
              <a:rPr lang="zh-CN" altLang="en-US" b="1" smtClean="0"/>
              <a:t>测试中要做到“五心”（专心、细心、耐心、责任心和自信心）</a:t>
            </a:r>
            <a:endParaRPr lang="en-US" altLang="zh-CN" b="1" smtClean="0"/>
          </a:p>
          <a:p>
            <a:pPr lvl="1" eaLnBrk="1" hangingPunct="1"/>
            <a:r>
              <a:rPr lang="zh-CN" altLang="en-US" b="1" smtClean="0"/>
              <a:t>要有很强的记忆力，怀疑精神和洞察力</a:t>
            </a:r>
            <a:endParaRPr lang="en-US" altLang="zh-CN" b="1" smtClean="0"/>
          </a:p>
          <a:p>
            <a:pPr lvl="1" eaLnBrk="1" hangingPunct="1"/>
            <a:r>
              <a:rPr lang="zh-CN" altLang="en-US" b="1" smtClean="0"/>
              <a:t>具有探索、创新和挑战精神，努力追求完美</a:t>
            </a:r>
            <a:endParaRPr lang="en-US" altLang="zh-CN"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5CD68FB-1460-4281-B135-A93CB3201811}" type="slidenum">
              <a:rPr lang="en-US" altLang="zh-CN" sz="1200"/>
              <a:pPr algn="r" eaLnBrk="1" hangingPunct="1"/>
              <a:t>27</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28676" name="Rectangle 3"/>
          <p:cNvSpPr>
            <a:spLocks noGrp="1" noChangeArrowheads="1"/>
          </p:cNvSpPr>
          <p:nvPr>
            <p:ph type="body" idx="4294967295"/>
          </p:nvPr>
        </p:nvSpPr>
        <p:spPr/>
        <p:txBody>
          <a:bodyPr/>
          <a:lstStyle/>
          <a:p>
            <a:pPr eaLnBrk="1" hangingPunct="1"/>
            <a:r>
              <a:rPr lang="zh-CN" sz="3400" b="1" dirty="0" smtClean="0"/>
              <a:t>软件测试</a:t>
            </a:r>
            <a:r>
              <a:rPr lang="zh-CN" altLang="en-US" sz="3400" b="1" dirty="0" smtClean="0"/>
              <a:t>分类</a:t>
            </a:r>
            <a:endParaRPr lang="en-US" altLang="zh-CN" sz="3400" b="1" dirty="0" smtClean="0"/>
          </a:p>
          <a:p>
            <a:pPr lvl="1" eaLnBrk="1" hangingPunct="1"/>
            <a:r>
              <a:rPr lang="zh-CN" altLang="en-US" b="1" dirty="0" smtClean="0"/>
              <a:t>从是否运行被测程序：静态测试和动态测试</a:t>
            </a:r>
            <a:endParaRPr lang="en-US" altLang="zh-CN" b="1" dirty="0" smtClean="0"/>
          </a:p>
          <a:p>
            <a:pPr lvl="1" eaLnBrk="1" hangingPunct="1"/>
            <a:r>
              <a:rPr lang="zh-CN" altLang="en-US" b="1" dirty="0" smtClean="0"/>
              <a:t>从是否关心内部结构：黑盒测试，白盒测试，灰盒测试</a:t>
            </a:r>
            <a:endParaRPr lang="en-US" altLang="zh-CN" b="1" dirty="0" smtClean="0"/>
          </a:p>
          <a:p>
            <a:pPr lvl="1" eaLnBrk="1" hangingPunct="1"/>
            <a:r>
              <a:rPr lang="zh-CN" altLang="en-US" b="1" dirty="0" smtClean="0"/>
              <a:t>从软件开发的过程的角度：单元测试，集成测试，系统测试，验收测试</a:t>
            </a:r>
            <a:endParaRPr lang="en-US" altLang="zh-CN" b="1" dirty="0" smtClean="0"/>
          </a:p>
          <a:p>
            <a:pPr lvl="1" eaLnBrk="1" hangingPunct="1"/>
            <a:r>
              <a:rPr lang="zh-CN" altLang="en-US" b="1" dirty="0" smtClean="0"/>
              <a:t>从执行时是否需要人工干预：人工测试和自动化测试</a:t>
            </a:r>
            <a:endParaRPr lang="en-US" altLang="zh-CN" b="1" dirty="0" smtClean="0"/>
          </a:p>
          <a:p>
            <a:pPr lvl="1" eaLnBrk="1" hangingPunct="1"/>
            <a:r>
              <a:rPr lang="zh-CN" altLang="en-US" b="1" dirty="0" smtClean="0"/>
              <a:t>从测试实施组织的角度划分：开发方测试，用户测试，第三方测试</a:t>
            </a:r>
            <a:endParaRPr lang="en-US" altLang="zh-CN"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3B324DD2-C36E-4E09-8F66-56875CC26CD4}" type="slidenum">
              <a:rPr lang="en-US" altLang="zh-CN" sz="1200"/>
              <a:pPr algn="r" eaLnBrk="1" hangingPunct="1"/>
              <a:t>28</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28676" name="Rectangle 3"/>
          <p:cNvSpPr>
            <a:spLocks noGrp="1" noChangeArrowheads="1"/>
          </p:cNvSpPr>
          <p:nvPr>
            <p:ph type="body" idx="4294967295"/>
          </p:nvPr>
        </p:nvSpPr>
        <p:spPr>
          <a:xfrm>
            <a:off x="0" y="1752600"/>
            <a:ext cx="8567738" cy="4267200"/>
          </a:xfrm>
        </p:spPr>
        <p:txBody>
          <a:bodyPr/>
          <a:lstStyle/>
          <a:p>
            <a:pPr>
              <a:defRPr/>
            </a:pPr>
            <a:endParaRPr lang="zh-CN" altLang="en-US" sz="3200" dirty="0"/>
          </a:p>
          <a:p>
            <a:pPr lvl="1" eaLnBrk="1" hangingPunct="1">
              <a:defRPr/>
            </a:pPr>
            <a:r>
              <a:rPr lang="en-US" altLang="zh-CN" b="1" dirty="0"/>
              <a:t>Grace Hopper</a:t>
            </a:r>
            <a:r>
              <a:rPr lang="zh-CN" altLang="en-US" b="1" dirty="0"/>
              <a:t>，计算机软件之母</a:t>
            </a:r>
          </a:p>
          <a:p>
            <a:pPr lvl="1" eaLnBrk="1" hangingPunct="1">
              <a:defRPr/>
            </a:pPr>
            <a:r>
              <a:rPr lang="en-US" altLang="zh-CN" b="1" dirty="0"/>
              <a:t>1945</a:t>
            </a:r>
            <a:r>
              <a:rPr lang="zh-CN" altLang="en-US" b="1" dirty="0"/>
              <a:t>年</a:t>
            </a:r>
            <a:r>
              <a:rPr lang="en-US" altLang="zh-CN" b="1" dirty="0"/>
              <a:t>9</a:t>
            </a:r>
            <a:r>
              <a:rPr lang="zh-CN" altLang="en-US" b="1" dirty="0"/>
              <a:t>月</a:t>
            </a:r>
            <a:r>
              <a:rPr lang="en-US" altLang="zh-CN" b="1" dirty="0"/>
              <a:t>9</a:t>
            </a:r>
            <a:r>
              <a:rPr lang="zh-CN" altLang="en-US" b="1" dirty="0"/>
              <a:t>日</a:t>
            </a:r>
          </a:p>
          <a:p>
            <a:pPr lvl="1" eaLnBrk="1" hangingPunct="1">
              <a:defRPr/>
            </a:pPr>
            <a:r>
              <a:rPr lang="en-US" altLang="zh-CN" b="1" dirty="0"/>
              <a:t>“First actual case of bug being found”</a:t>
            </a:r>
          </a:p>
          <a:p>
            <a:pPr marL="471487" lvl="1" indent="0" eaLnBrk="1" hangingPunct="1">
              <a:buNone/>
              <a:defRPr/>
            </a:pPr>
            <a:r>
              <a:rPr lang="zh-CN" altLang="en-US" b="1" dirty="0"/>
              <a:t>（第一个发现虫子的实例） </a:t>
            </a:r>
            <a:endParaRPr lang="zh-CN" b="1"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1595438"/>
            <a:ext cx="7143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492375"/>
            <a:ext cx="19050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402053"/>
            <a:ext cx="3395886" cy="2319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881" y="1055287"/>
            <a:ext cx="8001000" cy="1216025"/>
          </a:xfrm>
        </p:spPr>
        <p:txBody>
          <a:bodyPr>
            <a:normAutofit/>
          </a:bodyPr>
          <a:lstStyle/>
          <a:p>
            <a:pPr marL="469900" lvl="1" indent="-469900" eaLnBrk="1" hangingPunct="1">
              <a:spcBef>
                <a:spcPct val="20000"/>
              </a:spcBef>
              <a:buClr>
                <a:schemeClr val="accent2"/>
              </a:buClr>
              <a:buFont typeface="Wingdings" pitchFamily="2" charset="2"/>
              <a:buChar char="o"/>
              <a:defRPr/>
            </a:pPr>
            <a:r>
              <a:rPr lang="zh-CN" altLang="zh-CN" sz="3400" b="1" dirty="0"/>
              <a:t>软件</a:t>
            </a:r>
            <a:r>
              <a:rPr lang="zh-CN" altLang="en-US" sz="3400" b="1" dirty="0"/>
              <a:t>缺陷的</a:t>
            </a:r>
            <a:r>
              <a:rPr lang="zh-CN" altLang="en-US" sz="3400" b="1" dirty="0" smtClean="0"/>
              <a:t>案例</a:t>
            </a:r>
            <a:endParaRPr lang="zh-CN" altLang="en-US" sz="3400" b="1" dirty="0">
              <a:solidFill>
                <a:schemeClr val="tx1"/>
              </a:solidFill>
              <a:latin typeface="+mn-lt"/>
              <a:ea typeface="+mn-ea"/>
              <a:cs typeface="+mn-cs"/>
            </a:endParaRPr>
          </a:p>
        </p:txBody>
      </p:sp>
      <p:sp>
        <p:nvSpPr>
          <p:cNvPr id="3" name="内容占位符 2"/>
          <p:cNvSpPr>
            <a:spLocks noGrp="1"/>
          </p:cNvSpPr>
          <p:nvPr>
            <p:ph idx="1"/>
          </p:nvPr>
        </p:nvSpPr>
        <p:spPr>
          <a:xfrm>
            <a:off x="573881" y="2345745"/>
            <a:ext cx="8001000" cy="4267200"/>
          </a:xfrm>
        </p:spPr>
        <p:txBody>
          <a:bodyPr>
            <a:normAutofit/>
          </a:bodyPr>
          <a:lstStyle/>
          <a:p>
            <a:pPr lvl="1" eaLnBrk="1" hangingPunct="1">
              <a:defRPr/>
            </a:pPr>
            <a:r>
              <a:rPr lang="zh-CN" altLang="en-US" b="1" dirty="0"/>
              <a:t>狮子王游戏</a:t>
            </a:r>
            <a:endParaRPr lang="en-US" altLang="zh-CN" b="1" dirty="0"/>
          </a:p>
          <a:p>
            <a:pPr lvl="1" eaLnBrk="1" hangingPunct="1">
              <a:defRPr/>
            </a:pPr>
            <a:r>
              <a:rPr lang="zh-CN" altLang="en-US" b="1" dirty="0"/>
              <a:t>千年虫问题</a:t>
            </a:r>
            <a:endParaRPr lang="en-US" altLang="zh-CN" b="1" dirty="0"/>
          </a:p>
          <a:p>
            <a:pPr lvl="1" eaLnBrk="1" hangingPunct="1">
              <a:defRPr/>
            </a:pPr>
            <a:r>
              <a:rPr lang="zh-CN" altLang="en-US" b="1" dirty="0"/>
              <a:t>英特尔奔腾浮点除法缺陷</a:t>
            </a:r>
            <a:endParaRPr lang="en-US" altLang="zh-CN" b="1" dirty="0"/>
          </a:p>
          <a:p>
            <a:pPr lvl="1" eaLnBrk="1" hangingPunct="1"/>
            <a:r>
              <a:rPr lang="zh-CN" altLang="en-US" b="1" dirty="0"/>
              <a:t>（</a:t>
            </a:r>
            <a:r>
              <a:rPr lang="en-US" altLang="zh-CN" b="1" dirty="0"/>
              <a:t>4195835/3145727</a:t>
            </a:r>
            <a:r>
              <a:rPr lang="zh-CN" altLang="en-US" b="1" dirty="0"/>
              <a:t>）</a:t>
            </a:r>
            <a:r>
              <a:rPr lang="en-US" altLang="zh-CN" b="1" dirty="0"/>
              <a:t>*3145727-4195835</a:t>
            </a:r>
          </a:p>
          <a:p>
            <a:pPr lvl="1" eaLnBrk="1" hangingPunct="1">
              <a:defRPr/>
            </a:pPr>
            <a:r>
              <a:rPr lang="zh-CN" altLang="en-US" b="1" dirty="0"/>
              <a:t>美国爱国者导弹系统</a:t>
            </a:r>
            <a:endParaRPr lang="en-US" altLang="zh-CN" b="1" dirty="0"/>
          </a:p>
          <a:p>
            <a:pPr lvl="1" eaLnBrk="1" hangingPunct="1"/>
            <a:endParaRPr lang="zh-CN" altLang="en-US" b="1" dirty="0"/>
          </a:p>
        </p:txBody>
      </p:sp>
      <p:pic>
        <p:nvPicPr>
          <p:cNvPr id="5" name="图片 4"/>
          <p:cNvPicPr>
            <a:picLocks noChangeAspect="1"/>
          </p:cNvPicPr>
          <p:nvPr/>
        </p:nvPicPr>
        <p:blipFill>
          <a:blip r:embed="rId3"/>
          <a:stretch>
            <a:fillRect/>
          </a:stretch>
        </p:blipFill>
        <p:spPr>
          <a:xfrm>
            <a:off x="4904493" y="3212976"/>
            <a:ext cx="2550000" cy="2542857"/>
          </a:xfrm>
          <a:prstGeom prst="rect">
            <a:avLst/>
          </a:prstGeom>
        </p:spPr>
      </p:pic>
      <p:sp>
        <p:nvSpPr>
          <p:cNvPr id="6" name="AutoShape 4" descr="http://img3.winxuancdn.com/1587/11291587_9.jpg"/>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img3.winxuancdn.com/1587/11291587_9.jpg"/>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http://img3.winxuancdn.com/1587/11291587_9.jpg"/>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4"/>
          <a:stretch>
            <a:fillRect/>
          </a:stretch>
        </p:blipFill>
        <p:spPr>
          <a:xfrm>
            <a:off x="6179493" y="957670"/>
            <a:ext cx="1421457" cy="2627284"/>
          </a:xfrm>
          <a:prstGeom prst="rect">
            <a:avLst/>
          </a:prstGeom>
        </p:spPr>
      </p:pic>
      <p:sp>
        <p:nvSpPr>
          <p:cNvPr id="10"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8694155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0A86A17-863A-4D6A-A5B2-61566E18DE9B}"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1</a:t>
            </a:r>
            <a:r>
              <a:rPr lang="zh-CN" b="1" smtClean="0">
                <a:latin typeface="黑体" pitchFamily="49" charset="-122"/>
                <a:ea typeface="黑体" pitchFamily="49" charset="-122"/>
              </a:rPr>
              <a:t>章  软件测试核心概念</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什么是软件测试</a:t>
            </a:r>
          </a:p>
          <a:p>
            <a:pPr lvl="1" eaLnBrk="1" hangingPunct="1"/>
            <a:r>
              <a:rPr lang="zh-CN" sz="3100" b="1" smtClean="0"/>
              <a:t>什么是软件缺陷</a:t>
            </a:r>
          </a:p>
          <a:p>
            <a:pPr lvl="1" eaLnBrk="1" hangingPunct="1"/>
            <a:r>
              <a:rPr lang="zh-CN" sz="3100" b="1" smtClean="0"/>
              <a:t>什么是测试用例</a:t>
            </a:r>
          </a:p>
          <a:p>
            <a:pPr lvl="1" eaLnBrk="1" hangingPunct="1"/>
            <a:r>
              <a:rPr lang="zh-CN" sz="3100" b="1" smtClean="0"/>
              <a:t>什么是自动化测试</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75260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p>
          <a:p>
            <a:pPr eaLnBrk="1" hangingPunct="1"/>
            <a:r>
              <a:rPr lang="zh-CN" altLang="en-US" sz="3400" b="1" dirty="0"/>
              <a:t>地面计算机的程序：</a:t>
            </a:r>
          </a:p>
          <a:p>
            <a:pPr marL="471487" lvl="1" indent="0" eaLnBrk="1" hangingPunct="1">
              <a:buNone/>
            </a:pPr>
            <a:r>
              <a:rPr lang="en-US" altLang="zh-CN" b="1" dirty="0"/>
              <a:t>if not </a:t>
            </a:r>
            <a:r>
              <a:rPr lang="zh-CN" altLang="en-US" b="1" dirty="0"/>
              <a:t>雷达能够与火箭联系</a:t>
            </a:r>
            <a:r>
              <a:rPr lang="en-US" altLang="zh-CN" b="1" dirty="0"/>
              <a:t>Then</a:t>
            </a:r>
          </a:p>
          <a:p>
            <a:pPr marL="471487" lvl="1" indent="0" eaLnBrk="1" hangingPunct="1">
              <a:buNone/>
            </a:pPr>
            <a:r>
              <a:rPr lang="en-US" altLang="zh-CN" b="1" dirty="0"/>
              <a:t>        </a:t>
            </a:r>
            <a:r>
              <a:rPr lang="zh-CN" altLang="en-US" b="1" dirty="0" smtClean="0"/>
              <a:t>不要</a:t>
            </a:r>
            <a:r>
              <a:rPr lang="zh-CN" altLang="en-US" b="1" dirty="0"/>
              <a:t>纠正火箭的的飞行路线</a:t>
            </a:r>
          </a:p>
          <a:p>
            <a:pPr marL="471487" lvl="1" indent="0" eaLnBrk="1" hangingPunct="1">
              <a:buNone/>
            </a:pPr>
            <a:r>
              <a:rPr lang="zh-CN" altLang="en-US" b="1" dirty="0"/>
              <a:t>由于人为错误：语句中的</a:t>
            </a:r>
            <a:r>
              <a:rPr lang="en-US" altLang="zh-CN" b="1" dirty="0"/>
              <a:t>not</a:t>
            </a:r>
            <a:r>
              <a:rPr lang="zh-CN" altLang="en-US" b="1" dirty="0"/>
              <a:t>被丢掉了</a:t>
            </a:r>
          </a:p>
          <a:p>
            <a:pPr lvl="1" eaLnBrk="1" hangingPunct="1"/>
            <a:endParaRPr lang="zh-CN" altLang="en-US" b="1" dirty="0"/>
          </a:p>
        </p:txBody>
      </p:sp>
      <p:pic>
        <p:nvPicPr>
          <p:cNvPr id="4" name="图片 3"/>
          <p:cNvPicPr>
            <a:picLocks noChangeAspect="1"/>
          </p:cNvPicPr>
          <p:nvPr/>
        </p:nvPicPr>
        <p:blipFill>
          <a:blip r:embed="rId2"/>
          <a:stretch>
            <a:fillRect/>
          </a:stretch>
        </p:blipFill>
        <p:spPr>
          <a:xfrm>
            <a:off x="5404400" y="2600452"/>
            <a:ext cx="3316540" cy="2758948"/>
          </a:xfrm>
          <a:prstGeom prst="rect">
            <a:avLst/>
          </a:prstGeom>
        </p:spPr>
      </p:pic>
      <p:sp>
        <p:nvSpPr>
          <p:cNvPr id="5"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363677971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681" y="1857522"/>
            <a:ext cx="7886700"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p>
        </p:txBody>
      </p:sp>
      <p:sp>
        <p:nvSpPr>
          <p:cNvPr id="4" name="AutoShape 2" descr="https://app.yinxiang.com/shard/s42/res/e8807c91-597e-4a34-b5b7-94154f709b0c"/>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3"/>
          <a:stretch>
            <a:fillRect/>
          </a:stretch>
        </p:blipFill>
        <p:spPr>
          <a:xfrm>
            <a:off x="5531800" y="4259410"/>
            <a:ext cx="2500000" cy="2352381"/>
          </a:xfrm>
          <a:prstGeom prst="rect">
            <a:avLst/>
          </a:prstGeom>
        </p:spPr>
      </p:pic>
      <p:sp>
        <p:nvSpPr>
          <p:cNvPr id="11"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1.3 </a:t>
            </a:r>
            <a:r>
              <a:rPr lang="zh-CN" b="1" dirty="0" smtClean="0">
                <a:latin typeface="黑体" pitchFamily="49" charset="-122"/>
                <a:ea typeface="黑体" pitchFamily="49" charset="-122"/>
              </a:rPr>
              <a:t>软件缺陷的概念</a:t>
            </a:r>
          </a:p>
        </p:txBody>
      </p:sp>
    </p:spTree>
    <p:extLst>
      <p:ext uri="{BB962C8B-B14F-4D97-AF65-F5344CB8AC3E}">
        <p14:creationId xmlns:p14="http://schemas.microsoft.com/office/powerpoint/2010/main" val="2272838332"/>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6F49545-C887-4C3D-85D9-D1458317CC14}" type="slidenum">
              <a:rPr lang="en-US" altLang="zh-CN" sz="1200"/>
              <a:pPr algn="r" eaLnBrk="1" hangingPunct="1"/>
              <a:t>32</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2772" name="Rectangle 3"/>
          <p:cNvSpPr>
            <a:spLocks noGrp="1" noChangeArrowheads="1"/>
          </p:cNvSpPr>
          <p:nvPr>
            <p:ph type="body" idx="4294967295"/>
          </p:nvPr>
        </p:nvSpPr>
        <p:spPr/>
        <p:txBody>
          <a:bodyPr/>
          <a:lstStyle/>
          <a:p>
            <a:pPr algn="just" eaLnBrk="1" hangingPunct="1"/>
            <a:r>
              <a:rPr lang="zh-CN" sz="3400" b="1" smtClean="0"/>
              <a:t>软件缺陷的定义</a:t>
            </a:r>
            <a:r>
              <a:rPr lang="en-US" altLang="zh-CN" sz="3400" b="1" smtClean="0">
                <a:latin typeface="Arial" charset="0"/>
              </a:rPr>
              <a:t>——</a:t>
            </a:r>
            <a:r>
              <a:rPr lang="en-US" altLang="zh-CN" sz="3400" b="1" smtClean="0"/>
              <a:t>Ron Patton</a:t>
            </a:r>
          </a:p>
          <a:p>
            <a:pPr lvl="1" eaLnBrk="1" hangingPunct="1"/>
            <a:r>
              <a:rPr lang="zh-CN" b="1" smtClean="0"/>
              <a:t>软件测试员认为软件难以理解、不易使用、运行速度缓慢，或者最终用户认为不好</a:t>
            </a:r>
          </a:p>
          <a:p>
            <a:pPr lvl="1" eaLnBrk="1" hangingPunct="1"/>
            <a:r>
              <a:rPr lang="zh-CN" b="1" smtClean="0"/>
              <a:t>软件未达到需求规格说明书中指明的功能</a:t>
            </a:r>
          </a:p>
          <a:p>
            <a:pPr lvl="1" eaLnBrk="1" hangingPunct="1"/>
            <a:r>
              <a:rPr lang="zh-CN" b="1" smtClean="0"/>
              <a:t>软件出现了需求规格说明书中指明不会出现的错误</a:t>
            </a:r>
          </a:p>
          <a:p>
            <a:pPr lvl="1" eaLnBrk="1" hangingPunct="1"/>
            <a:r>
              <a:rPr lang="zh-CN" b="1" smtClean="0"/>
              <a:t>软件功能超出需求规格说明书中指明的范围</a:t>
            </a:r>
          </a:p>
          <a:p>
            <a:pPr lvl="1" eaLnBrk="1" hangingPunct="1"/>
            <a:r>
              <a:rPr lang="zh-CN" b="1" smtClean="0"/>
              <a:t>软件未达到需求规格说明书中虽未指出但应达到的目标</a:t>
            </a:r>
            <a:endParaRPr 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DFA5F0F8-9E9E-4A90-9209-1356D9738833}" type="slidenum">
              <a:rPr lang="en-US" altLang="zh-CN" sz="1200"/>
              <a:pPr algn="r" eaLnBrk="1" hangingPunct="1"/>
              <a:t>33</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3796" name="Rectangle 3"/>
          <p:cNvSpPr>
            <a:spLocks noGrp="1" noChangeArrowheads="1"/>
          </p:cNvSpPr>
          <p:nvPr>
            <p:ph type="body" idx="4294967295"/>
          </p:nvPr>
        </p:nvSpPr>
        <p:spPr/>
        <p:txBody>
          <a:bodyPr/>
          <a:lstStyle/>
          <a:p>
            <a:pPr algn="just" eaLnBrk="1" hangingPunct="1"/>
            <a:r>
              <a:rPr lang="zh-CN" b="1" smtClean="0"/>
              <a:t>因此，软件测试员的主要任务是</a:t>
            </a:r>
          </a:p>
          <a:p>
            <a:pPr lvl="1" eaLnBrk="1" hangingPunct="1"/>
            <a:r>
              <a:rPr lang="zh-CN" sz="2400" b="1" smtClean="0"/>
              <a:t>根据用户的意见和反馈执行测试</a:t>
            </a:r>
          </a:p>
          <a:p>
            <a:pPr lvl="1" eaLnBrk="1" hangingPunct="1"/>
            <a:r>
              <a:rPr lang="zh-CN" sz="2400" b="1" smtClean="0"/>
              <a:t>依据</a:t>
            </a:r>
            <a:r>
              <a:rPr lang="en-US" altLang="zh-CN" sz="2400" b="1" smtClean="0"/>
              <a:t>SRS</a:t>
            </a:r>
            <a:r>
              <a:rPr lang="zh-CN" sz="2400" b="1" smtClean="0"/>
              <a:t>，针对系统在有效输入及有效操作下的正常功能进行测试</a:t>
            </a:r>
          </a:p>
          <a:p>
            <a:pPr lvl="1" eaLnBrk="1" hangingPunct="1"/>
            <a:r>
              <a:rPr lang="zh-CN" sz="2400" b="1" smtClean="0"/>
              <a:t>依据</a:t>
            </a:r>
            <a:r>
              <a:rPr lang="en-US" altLang="zh-CN" sz="2400" b="1" smtClean="0"/>
              <a:t>SRS</a:t>
            </a:r>
            <a:r>
              <a:rPr lang="zh-CN" sz="2400" b="1" smtClean="0"/>
              <a:t>或个人经验，针对系统在无效输入或无效操作下的软件容错能力进行测试</a:t>
            </a:r>
          </a:p>
          <a:p>
            <a:pPr lvl="1" eaLnBrk="1" hangingPunct="1"/>
            <a:r>
              <a:rPr lang="zh-CN" sz="2400" b="1" smtClean="0"/>
              <a:t>开发人员应遵循良好的开发习惯，与用户和项目组成员及时沟通，避免植入无依据的软件缺陷</a:t>
            </a:r>
          </a:p>
          <a:p>
            <a:pPr lvl="1" eaLnBrk="1" hangingPunct="1"/>
            <a:r>
              <a:rPr lang="zh-CN" sz="2400" b="1" smtClean="0"/>
              <a:t>需求分析阶段强调测试专家的介入，从测试的视角完善需求规格说明，提高系统的外部环境容错能力</a:t>
            </a:r>
            <a:endParaRPr lang="zh-CN" sz="24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39483A8-589C-42A0-833B-32FEB95C1302}" type="slidenum">
              <a:rPr lang="en-US" altLang="zh-CN" sz="1200"/>
              <a:pPr algn="r" eaLnBrk="1" hangingPunct="1"/>
              <a:t>34</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482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捉虫实践二：虫子捉完了吗？</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BD2AE088-9541-4C5D-9F1B-90B8FDA47E0F}" type="slidenum">
              <a:rPr lang="en-US" altLang="zh-CN" sz="1200"/>
              <a:pPr algn="r" eaLnBrk="1" hangingPunct="1"/>
              <a:t>35</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58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功能描述</a:t>
            </a:r>
            <a:endParaRPr lang="zh-CN" sz="3400" b="1" smtClean="0"/>
          </a:p>
        </p:txBody>
      </p:sp>
      <p:pic>
        <p:nvPicPr>
          <p:cNvPr id="358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88A2855-1385-4EFC-8133-E02B269A3636}" type="slidenum">
              <a:rPr lang="en-US" altLang="zh-CN" sz="1200"/>
              <a:pPr algn="r" eaLnBrk="1" hangingPunct="1"/>
              <a:t>36</a:t>
            </a:fld>
            <a:endParaRPr lang="en-US" altLang="zh-CN" sz="1200"/>
          </a:p>
        </p:txBody>
      </p:sp>
      <p:sp>
        <p:nvSpPr>
          <p:cNvPr id="368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6868" name="Rectangle 3"/>
          <p:cNvSpPr>
            <a:spLocks noGrp="1" noChangeArrowheads="1"/>
          </p:cNvSpPr>
          <p:nvPr>
            <p:ph type="body" sz="half" idx="4294967295"/>
          </p:nvPr>
        </p:nvSpPr>
        <p:spPr>
          <a:xfrm>
            <a:off x="566738" y="1752600"/>
            <a:ext cx="3924300" cy="4267200"/>
          </a:xfrm>
        </p:spPr>
        <p:txBody>
          <a:bodyPr/>
          <a:lstStyle/>
          <a:p>
            <a:pPr eaLnBrk="1" hangingPunct="1"/>
            <a:r>
              <a:rPr lang="zh-CN" sz="3400" b="1" smtClean="0">
                <a:solidFill>
                  <a:srgbClr val="0000FF"/>
                </a:solidFill>
                <a:ea typeface="华文新魏" pitchFamily="2" charset="-122"/>
              </a:rPr>
              <a:t>开始测试</a:t>
            </a:r>
            <a:endParaRPr lang="zh-CN" sz="3400" b="1" smtClean="0"/>
          </a:p>
        </p:txBody>
      </p:sp>
      <p:pic>
        <p:nvPicPr>
          <p:cNvPr id="36870" name="Picture 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20938"/>
            <a:ext cx="56197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893DB24-74DD-4F5F-87AB-BCDF19315DFD}" type="slidenum">
              <a:rPr lang="en-US" altLang="zh-CN" sz="1200"/>
              <a:pPr algn="r" eaLnBrk="1" hangingPunct="1"/>
              <a:t>37</a:t>
            </a:fld>
            <a:endParaRPr lang="en-US" altLang="zh-CN" sz="1200"/>
          </a:p>
        </p:txBody>
      </p:sp>
      <p:sp>
        <p:nvSpPr>
          <p:cNvPr id="378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789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测试分析</a:t>
            </a:r>
          </a:p>
          <a:p>
            <a:pPr eaLnBrk="1" hangingPunct="1"/>
            <a:r>
              <a:rPr lang="zh-CN" sz="3400" b="1" smtClean="0">
                <a:solidFill>
                  <a:srgbClr val="0000FF"/>
                </a:solidFill>
                <a:ea typeface="华文新魏" pitchFamily="2" charset="-122"/>
              </a:rPr>
              <a:t>测试改进体现在</a:t>
            </a:r>
          </a:p>
          <a:p>
            <a:pPr lvl="1" eaLnBrk="1" hangingPunct="1"/>
            <a:r>
              <a:rPr lang="zh-CN" sz="3000" b="1" smtClean="0">
                <a:solidFill>
                  <a:srgbClr val="0000FF"/>
                </a:solidFill>
                <a:ea typeface="华文新魏" pitchFamily="2" charset="-122"/>
              </a:rPr>
              <a:t>针对需求进行明确和细化，在每个测试中有明确的操作步骤和输入数据，测试是可以对应实际进行执行的</a:t>
            </a:r>
          </a:p>
          <a:p>
            <a:pPr lvl="1" eaLnBrk="1" hangingPunct="1"/>
            <a:r>
              <a:rPr lang="zh-CN" sz="3000" b="1" smtClean="0">
                <a:solidFill>
                  <a:srgbClr val="0000FF"/>
                </a:solidFill>
                <a:ea typeface="华文新魏" pitchFamily="2" charset="-122"/>
              </a:rPr>
              <a:t>对照系统的需求规格说明来设计测试，至少可以满足测试是对应功能点进行覆盖的</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8AD2C99-326D-4ABD-96C8-65F2DB019385}" type="slidenum">
              <a:rPr lang="en-US" altLang="zh-CN" sz="1200"/>
              <a:pPr algn="r" eaLnBrk="1" hangingPunct="1"/>
              <a:t>38</a:t>
            </a:fld>
            <a:endParaRPr lang="en-US" altLang="zh-CN" sz="1200"/>
          </a:p>
        </p:txBody>
      </p:sp>
      <p:sp>
        <p:nvSpPr>
          <p:cNvPr id="389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891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测试分析：虫子捉完了吗？</a:t>
            </a:r>
          </a:p>
          <a:p>
            <a:pPr eaLnBrk="1" hangingPunct="1"/>
            <a:r>
              <a:rPr lang="zh-CN" b="1" smtClean="0">
                <a:solidFill>
                  <a:srgbClr val="0000FF"/>
                </a:solidFill>
                <a:ea typeface="华文新魏" pitchFamily="2" charset="-122"/>
              </a:rPr>
              <a:t>还应注意</a:t>
            </a:r>
          </a:p>
          <a:p>
            <a:pPr lvl="1" eaLnBrk="1" hangingPunct="1"/>
            <a:r>
              <a:rPr lang="zh-CN" b="1" smtClean="0">
                <a:solidFill>
                  <a:srgbClr val="0000FF"/>
                </a:solidFill>
                <a:ea typeface="华文新魏" pitchFamily="2" charset="-122"/>
              </a:rPr>
              <a:t>测试的完整性和有效性 </a:t>
            </a:r>
          </a:p>
          <a:p>
            <a:pPr lvl="1" eaLnBrk="1" hangingPunct="1"/>
            <a:r>
              <a:rPr lang="zh-CN" b="1" smtClean="0">
                <a:solidFill>
                  <a:srgbClr val="0000FF"/>
                </a:solidFill>
                <a:ea typeface="华文新魏" pitchFamily="2" charset="-122"/>
              </a:rPr>
              <a:t>代码的测试 </a:t>
            </a:r>
          </a:p>
          <a:p>
            <a:pPr lvl="1" eaLnBrk="1" hangingPunct="1"/>
            <a:r>
              <a:rPr lang="zh-CN" b="1" smtClean="0">
                <a:solidFill>
                  <a:srgbClr val="0000FF"/>
                </a:solidFill>
                <a:ea typeface="华文新魏" pitchFamily="2" charset="-122"/>
              </a:rPr>
              <a:t>测试的管理</a:t>
            </a:r>
          </a:p>
          <a:p>
            <a:pPr eaLnBrk="1" hangingPunct="1"/>
            <a:r>
              <a:rPr lang="zh-CN" b="1" smtClean="0">
                <a:solidFill>
                  <a:srgbClr val="0000FF"/>
                </a:solidFill>
                <a:ea typeface="华文新魏" pitchFamily="2" charset="-122"/>
              </a:rPr>
              <a:t>测试应进一步引入针对性更强的测试方法，以提高测试效率，降低测试风险；测试必须通过一种支持管理的方式进行记录，保证通过测试发现的缺陷能得到及时修复</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AE8EB1E-BCB8-448B-B49B-DD70AC27418A}" type="slidenum">
              <a:rPr lang="en-US" altLang="zh-CN" sz="1200"/>
              <a:pPr algn="r" eaLnBrk="1" hangingPunct="1"/>
              <a:t>39</a:t>
            </a:fld>
            <a:endParaRPr lang="en-US" altLang="zh-CN" sz="1200"/>
          </a:p>
        </p:txBody>
      </p:sp>
      <p:sp>
        <p:nvSpPr>
          <p:cNvPr id="399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1.3 </a:t>
            </a:r>
            <a:r>
              <a:rPr lang="zh-CN" b="1" smtClean="0">
                <a:latin typeface="黑体" pitchFamily="49" charset="-122"/>
                <a:ea typeface="黑体" pitchFamily="49" charset="-122"/>
              </a:rPr>
              <a:t>软件缺陷的概念</a:t>
            </a:r>
          </a:p>
        </p:txBody>
      </p:sp>
      <p:sp>
        <p:nvSpPr>
          <p:cNvPr id="39940" name="Rectangle 3"/>
          <p:cNvSpPr>
            <a:spLocks noGrp="1" noChangeArrowheads="1"/>
          </p:cNvSpPr>
          <p:nvPr>
            <p:ph type="body" idx="4294967295"/>
          </p:nvPr>
        </p:nvSpPr>
        <p:spPr/>
        <p:txBody>
          <a:bodyPr/>
          <a:lstStyle/>
          <a:p>
            <a:pPr algn="just" eaLnBrk="1" hangingPunct="1"/>
            <a:r>
              <a:rPr lang="zh-CN" sz="3400" b="1" smtClean="0"/>
              <a:t>缺陷的来源及代价</a:t>
            </a:r>
            <a:endParaRPr lang="zh-CN" smtClean="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39943" name="Object 5"/>
          <p:cNvGraphicFramePr>
            <a:graphicFrameLocks noChangeAspect="1"/>
          </p:cNvGraphicFramePr>
          <p:nvPr/>
        </p:nvGraphicFramePr>
        <p:xfrm>
          <a:off x="250825" y="2492375"/>
          <a:ext cx="8569325" cy="2949575"/>
        </p:xfrm>
        <a:graphic>
          <a:graphicData uri="http://schemas.openxmlformats.org/presentationml/2006/ole">
            <mc:AlternateContent xmlns:mc="http://schemas.openxmlformats.org/markup-compatibility/2006">
              <mc:Choice xmlns:v="urn:schemas-microsoft-com:vml" Requires="v">
                <p:oleObj spid="_x0000_s39956" r:id="rId3" imgW="5626800" imgH="1936800" progId="Visio.Drawing.11">
                  <p:embed/>
                </p:oleObj>
              </mc:Choice>
              <mc:Fallback>
                <p:oleObj r:id="rId3" imgW="5626800" imgH="19368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492375"/>
                        <a:ext cx="856932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1714B134-2645-459E-878F-5E566D34F88B}"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1.1 </a:t>
            </a:r>
            <a:r>
              <a:rPr lang="zh-CN" b="1" smtClean="0">
                <a:latin typeface="黑体" pitchFamily="49" charset="-122"/>
                <a:ea typeface="黑体" pitchFamily="49" charset="-122"/>
              </a:rPr>
              <a:t>引子：猎人打鸟</a:t>
            </a:r>
          </a:p>
        </p:txBody>
      </p:sp>
      <p:sp>
        <p:nvSpPr>
          <p:cNvPr id="6148" name="Rectangle 3"/>
          <p:cNvSpPr>
            <a:spLocks noGrp="1" noChangeArrowheads="1"/>
          </p:cNvSpPr>
          <p:nvPr>
            <p:ph type="body" idx="4294967295"/>
          </p:nvPr>
        </p:nvSpPr>
        <p:spPr/>
        <p:txBody>
          <a:bodyPr/>
          <a:lstStyle/>
          <a:p>
            <a:pPr algn="just" eaLnBrk="1" hangingPunct="1"/>
            <a:r>
              <a:rPr lang="zh-CN" sz="3400" b="1" smtClean="0"/>
              <a:t>来回答一个问题：如果树上有</a:t>
            </a:r>
            <a:r>
              <a:rPr lang="en-US" altLang="zh-CN" sz="3400" b="1" smtClean="0"/>
              <a:t>10</a:t>
            </a:r>
            <a:r>
              <a:rPr lang="zh-CN" sz="3400" b="1" smtClean="0"/>
              <a:t>只鸟，开枪打死</a:t>
            </a:r>
            <a:r>
              <a:rPr lang="en-US" altLang="zh-CN" sz="3400" b="1" smtClean="0"/>
              <a:t>1</a:t>
            </a:r>
            <a:r>
              <a:rPr lang="zh-CN" sz="3400" b="1" smtClean="0"/>
              <a:t>只，还剩几只？</a:t>
            </a:r>
            <a:endParaRPr lang="en-US" sz="3400" b="1" smtClean="0"/>
          </a:p>
          <a:p>
            <a:pPr algn="just" eaLnBrk="1" hangingPunct="1"/>
            <a:r>
              <a:rPr lang="en-US" altLang="zh-CN" sz="3400" b="1" smtClean="0"/>
              <a:t>…</a:t>
            </a:r>
            <a:endParaRPr lang="zh-CN" altLang="zh-CN"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FEDC52E9-00BB-481D-967B-BCED0AA4A5EA}" type="slidenum">
              <a:rPr lang="en-US" altLang="zh-CN" sz="1200"/>
              <a:pPr algn="r" eaLnBrk="1" hangingPunct="1"/>
              <a:t>40</a:t>
            </a:fld>
            <a:endParaRPr lang="en-US" altLang="zh-CN" sz="1200"/>
          </a:p>
        </p:txBody>
      </p:sp>
      <p:sp>
        <p:nvSpPr>
          <p:cNvPr id="409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0964" name="Rectangle 3"/>
          <p:cNvSpPr>
            <a:spLocks noGrp="1" noChangeArrowheads="1"/>
          </p:cNvSpPr>
          <p:nvPr>
            <p:ph type="body" idx="4294967295"/>
          </p:nvPr>
        </p:nvSpPr>
        <p:spPr/>
        <p:txBody>
          <a:bodyPr/>
          <a:lstStyle/>
          <a:p>
            <a:pPr algn="just" eaLnBrk="1" hangingPunct="1"/>
            <a:r>
              <a:rPr lang="zh-CN" sz="3400" b="1" smtClean="0"/>
              <a:t>测试用例的定义</a:t>
            </a:r>
            <a:r>
              <a:rPr lang="en-US" altLang="zh-CN" sz="3400" b="1" smtClean="0">
                <a:latin typeface="Arial" charset="0"/>
              </a:rPr>
              <a:t>——</a:t>
            </a:r>
            <a:r>
              <a:rPr lang="en-US" altLang="zh-CN" sz="3400" b="1" smtClean="0"/>
              <a:t>IEEE1990</a:t>
            </a:r>
          </a:p>
          <a:p>
            <a:pPr lvl="1" eaLnBrk="1" hangingPunct="1"/>
            <a:r>
              <a:rPr lang="zh-CN" sz="3100" b="1" smtClean="0"/>
              <a:t>是一组测试输入、执行条件和预期结果，目的是要满足一个特定的目标，比如执行一条特定的程序路径或检验是否符合一个特定的需求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D44D4C6-2BE9-446E-8F21-2D6E1EB2239D}" type="slidenum">
              <a:rPr lang="en-US" altLang="zh-CN" sz="1200"/>
              <a:pPr algn="r" eaLnBrk="1" hangingPunct="1"/>
              <a:t>41</a:t>
            </a:fld>
            <a:endParaRPr lang="en-US" altLang="zh-CN" sz="1200"/>
          </a:p>
        </p:txBody>
      </p:sp>
      <p:sp>
        <p:nvSpPr>
          <p:cNvPr id="419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1988" name="Rectangle 3"/>
          <p:cNvSpPr>
            <a:spLocks noGrp="1" noChangeArrowheads="1"/>
          </p:cNvSpPr>
          <p:nvPr>
            <p:ph type="body" idx="4294967295"/>
          </p:nvPr>
        </p:nvSpPr>
        <p:spPr/>
        <p:txBody>
          <a:bodyPr/>
          <a:lstStyle/>
          <a:p>
            <a:pPr eaLnBrk="1" hangingPunct="1"/>
            <a:r>
              <a:rPr lang="zh-CN" sz="3400" b="1" smtClean="0"/>
              <a:t>测试用例的定义</a:t>
            </a:r>
          </a:p>
          <a:p>
            <a:pPr eaLnBrk="1" hangingPunct="1"/>
            <a:r>
              <a:rPr lang="zh-CN" sz="3400" b="1" smtClean="0"/>
              <a:t>测试用例 </a:t>
            </a:r>
            <a:r>
              <a:rPr lang="en-US" altLang="zh-CN" sz="3400" b="1" smtClean="0"/>
              <a:t>= </a:t>
            </a:r>
            <a:r>
              <a:rPr lang="zh-CN" sz="3400" b="1" smtClean="0"/>
              <a:t>输入 </a:t>
            </a:r>
            <a:r>
              <a:rPr lang="en-US" altLang="zh-CN" sz="3400" b="1" smtClean="0"/>
              <a:t>+ </a:t>
            </a:r>
            <a:r>
              <a:rPr lang="zh-CN" sz="3400" b="1" smtClean="0"/>
              <a:t>输出 </a:t>
            </a:r>
            <a:r>
              <a:rPr lang="en-US" altLang="zh-CN" sz="3400" b="1" smtClean="0"/>
              <a:t>+ </a:t>
            </a:r>
            <a:r>
              <a:rPr lang="zh-CN" sz="3400" b="1" smtClean="0"/>
              <a:t>测试环境</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E91AA7D2-B010-47F2-9627-3D21F4114373}" type="slidenum">
              <a:rPr lang="en-US" altLang="zh-CN" sz="1200"/>
              <a:pPr algn="r" eaLnBrk="1" hangingPunct="1"/>
              <a:t>42</a:t>
            </a:fld>
            <a:endParaRPr lang="en-US" altLang="zh-CN" sz="1200"/>
          </a:p>
        </p:txBody>
      </p:sp>
      <p:sp>
        <p:nvSpPr>
          <p:cNvPr id="430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3012" name="Rectangle 3"/>
          <p:cNvSpPr>
            <a:spLocks noGrp="1" noChangeArrowheads="1"/>
          </p:cNvSpPr>
          <p:nvPr>
            <p:ph type="body" idx="4294967295"/>
          </p:nvPr>
        </p:nvSpPr>
        <p:spPr/>
        <p:txBody>
          <a:bodyPr/>
          <a:lstStyle/>
          <a:p>
            <a:pPr eaLnBrk="1" hangingPunct="1"/>
            <a:r>
              <a:rPr lang="zh-CN" sz="3400" b="1" smtClean="0"/>
              <a:t>测试用例的设计</a:t>
            </a:r>
          </a:p>
          <a:p>
            <a:pPr lvl="1" eaLnBrk="1" hangingPunct="1"/>
            <a:r>
              <a:rPr lang="zh-CN" sz="3100" b="1" smtClean="0"/>
              <a:t>正常数据</a:t>
            </a:r>
            <a:endParaRPr lang="en-US" sz="3100" b="1" smtClean="0"/>
          </a:p>
          <a:p>
            <a:pPr lvl="1" eaLnBrk="1" hangingPunct="1"/>
            <a:r>
              <a:rPr lang="zh-CN" sz="3100" b="1" smtClean="0"/>
              <a:t>错误数据</a:t>
            </a:r>
          </a:p>
          <a:p>
            <a:pPr lvl="1" eaLnBrk="1" hangingPunct="1"/>
            <a:r>
              <a:rPr lang="zh-CN" sz="3100" b="1" smtClean="0"/>
              <a:t>边界数据</a:t>
            </a:r>
            <a:endParaRPr lang="en-US" sz="3100" b="1"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F53BAA7-C704-43CC-B3D6-DEAB1BEF4F22}" type="slidenum">
              <a:rPr lang="en-US" altLang="zh-CN" sz="1200"/>
              <a:pPr algn="r" eaLnBrk="1" hangingPunct="1"/>
              <a:t>43</a:t>
            </a:fld>
            <a:endParaRPr lang="en-US" altLang="zh-CN" sz="1200"/>
          </a:p>
        </p:txBody>
      </p:sp>
      <p:sp>
        <p:nvSpPr>
          <p:cNvPr id="440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4036" name="Rectangle 3"/>
          <p:cNvSpPr>
            <a:spLocks noGrp="1" noChangeArrowheads="1"/>
          </p:cNvSpPr>
          <p:nvPr>
            <p:ph type="body" idx="4294967295"/>
          </p:nvPr>
        </p:nvSpPr>
        <p:spPr/>
        <p:txBody>
          <a:bodyPr/>
          <a:lstStyle/>
          <a:p>
            <a:pPr eaLnBrk="1" hangingPunct="1"/>
            <a:r>
              <a:rPr lang="zh-CN" sz="3400" b="1" dirty="0" smtClean="0"/>
              <a:t>测试用例设计的基本原则</a:t>
            </a:r>
          </a:p>
          <a:p>
            <a:pPr lvl="1" eaLnBrk="1" hangingPunct="1"/>
            <a:r>
              <a:rPr lang="zh-CN" sz="3100" b="1" dirty="0" smtClean="0"/>
              <a:t>数量越少越好</a:t>
            </a:r>
            <a:endParaRPr lang="en-US" sz="3100" b="1" dirty="0" smtClean="0"/>
          </a:p>
          <a:p>
            <a:pPr lvl="1" eaLnBrk="1" hangingPunct="1"/>
            <a:r>
              <a:rPr lang="zh-CN" sz="3100" b="1" dirty="0" smtClean="0"/>
              <a:t>典型性越高越好</a:t>
            </a:r>
            <a:endParaRPr lang="en-US" sz="3100" b="1" dirty="0" smtClean="0"/>
          </a:p>
          <a:p>
            <a:pPr lvl="1" eaLnBrk="1" hangingPunct="1"/>
            <a:r>
              <a:rPr lang="zh-CN" sz="3100" b="1" dirty="0" smtClean="0"/>
              <a:t>对缺陷的定位性越强越好</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A0B49FCD-21A3-4C2F-BA98-046ED0C2C7F6}" type="slidenum">
              <a:rPr lang="en-US" altLang="zh-CN" sz="1200"/>
              <a:pPr algn="r" eaLnBrk="1" hangingPunct="1"/>
              <a:t>44</a:t>
            </a:fld>
            <a:endParaRPr lang="en-US" altLang="zh-CN" sz="1200"/>
          </a:p>
        </p:txBody>
      </p:sp>
      <p:sp>
        <p:nvSpPr>
          <p:cNvPr id="450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506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捉虫实践三：如何提高效率？</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2D2A483-5DD3-41C2-84C8-1AAEF2788574}" type="slidenum">
              <a:rPr lang="en-US" altLang="zh-CN" sz="1200"/>
              <a:pPr algn="r" eaLnBrk="1" hangingPunct="1"/>
              <a:t>45</a:t>
            </a:fld>
            <a:endParaRPr lang="en-US" altLang="zh-CN" sz="1200"/>
          </a:p>
        </p:txBody>
      </p:sp>
      <p:sp>
        <p:nvSpPr>
          <p:cNvPr id="460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608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itchFamily="2" charset="-122"/>
              </a:rPr>
              <a:t>开始测试</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3</a:t>
            </a:r>
            <a:r>
              <a:rPr lang="zh-CN" sz="3400" b="1" smtClean="0">
                <a:solidFill>
                  <a:srgbClr val="0000FF"/>
                </a:solidFill>
                <a:ea typeface="华文新魏" pitchFamily="2" charset="-122"/>
              </a:rPr>
              <a:t>个整型输入参数：</a:t>
            </a:r>
            <a:r>
              <a:rPr lang="en-US" altLang="zh-CN" sz="3400" b="1" smtClean="0">
                <a:solidFill>
                  <a:srgbClr val="0000FF"/>
                </a:solidFill>
                <a:ea typeface="华文新魏" pitchFamily="2" charset="-122"/>
              </a:rPr>
              <a:t>year</a:t>
            </a:r>
            <a:r>
              <a:rPr lang="zh-CN" sz="3400" b="1" smtClean="0">
                <a:solidFill>
                  <a:srgbClr val="0000FF"/>
                </a:solidFill>
                <a:ea typeface="华文新魏" pitchFamily="2" charset="-122"/>
              </a:rPr>
              <a:t>，</a:t>
            </a:r>
            <a:r>
              <a:rPr lang="en-US" altLang="zh-CN" sz="3400" b="1" smtClean="0">
                <a:solidFill>
                  <a:srgbClr val="0000FF"/>
                </a:solidFill>
                <a:ea typeface="华文新魏" pitchFamily="2" charset="-122"/>
              </a:rPr>
              <a:t>month</a:t>
            </a:r>
            <a:r>
              <a:rPr lang="zh-CN" sz="3400" b="1" smtClean="0">
                <a:solidFill>
                  <a:srgbClr val="0000FF"/>
                </a:solidFill>
                <a:ea typeface="华文新魏" pitchFamily="2" charset="-122"/>
              </a:rPr>
              <a:t>，</a:t>
            </a:r>
            <a:r>
              <a:rPr lang="en-US" altLang="zh-CN" sz="3400" b="1" smtClean="0">
                <a:solidFill>
                  <a:srgbClr val="0000FF"/>
                </a:solidFill>
                <a:ea typeface="华文新魏" pitchFamily="2" charset="-122"/>
              </a:rPr>
              <a:t>day</a:t>
            </a:r>
            <a:endParaRPr lang="zh-CN" altLang="zh-CN" sz="3400" b="1" smtClean="0">
              <a:solidFill>
                <a:srgbClr val="0000FF"/>
              </a:solidFill>
              <a:ea typeface="华文新魏" pitchFamily="2" charset="-122"/>
            </a:endParaRPr>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786188"/>
            <a:ext cx="8540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FA0FE50-E26E-442F-9E6E-BED78137F903}" type="slidenum">
              <a:rPr lang="en-US" altLang="zh-CN" sz="1200"/>
              <a:pPr algn="r" eaLnBrk="1" hangingPunct="1"/>
              <a:t>46</a:t>
            </a:fld>
            <a:endParaRPr lang="en-US" altLang="zh-CN" sz="1200"/>
          </a:p>
        </p:txBody>
      </p:sp>
      <p:sp>
        <p:nvSpPr>
          <p:cNvPr id="471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710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部分测试用例</a:t>
            </a:r>
          </a:p>
        </p:txBody>
      </p:sp>
      <p:pic>
        <p:nvPicPr>
          <p:cNvPr id="471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357438"/>
            <a:ext cx="81438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A8AEECFD-7DAB-406B-B2F3-EEE1CCB4D2FB}" type="slidenum">
              <a:rPr lang="en-US" altLang="zh-CN" sz="1200"/>
              <a:pPr algn="r" eaLnBrk="1" hangingPunct="1"/>
              <a:t>47</a:t>
            </a:fld>
            <a:endParaRPr lang="en-US" altLang="zh-CN" sz="1200"/>
          </a:p>
        </p:txBody>
      </p:sp>
      <p:sp>
        <p:nvSpPr>
          <p:cNvPr id="481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813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部分测试用例（续）</a:t>
            </a:r>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2500313"/>
            <a:ext cx="84280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5C3B635-6E0D-479C-A8CA-A3B0376CCFA6}" type="slidenum">
              <a:rPr lang="en-US" altLang="zh-CN" sz="1200"/>
              <a:pPr algn="r" eaLnBrk="1" hangingPunct="1"/>
              <a:t>48</a:t>
            </a:fld>
            <a:endParaRPr lang="en-US" altLang="zh-CN" sz="1200"/>
          </a:p>
        </p:txBody>
      </p:sp>
      <p:sp>
        <p:nvSpPr>
          <p:cNvPr id="491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4915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测试分析：如何提高效率？</a:t>
            </a:r>
          </a:p>
          <a:p>
            <a:pPr eaLnBrk="1" hangingPunct="1"/>
            <a:r>
              <a:rPr lang="zh-CN" b="1" smtClean="0">
                <a:solidFill>
                  <a:srgbClr val="0000FF"/>
                </a:solidFill>
                <a:ea typeface="华文新魏" pitchFamily="2" charset="-122"/>
              </a:rPr>
              <a:t>改进</a:t>
            </a:r>
          </a:p>
          <a:p>
            <a:pPr lvl="1" eaLnBrk="1" hangingPunct="1"/>
            <a:r>
              <a:rPr lang="zh-CN" b="1" smtClean="0">
                <a:solidFill>
                  <a:srgbClr val="0000FF"/>
                </a:solidFill>
                <a:ea typeface="华文新魏" pitchFamily="2" charset="-122"/>
              </a:rPr>
              <a:t>测试用例更具典型性</a:t>
            </a:r>
          </a:p>
          <a:p>
            <a:pPr lvl="1" eaLnBrk="1" hangingPunct="1"/>
            <a:r>
              <a:rPr lang="zh-CN" b="1" smtClean="0">
                <a:solidFill>
                  <a:srgbClr val="0000FF"/>
                </a:solidFill>
                <a:ea typeface="华文新魏" pitchFamily="2" charset="-122"/>
              </a:rPr>
              <a:t>测试用例利于查找和管理</a:t>
            </a:r>
          </a:p>
          <a:p>
            <a:pPr eaLnBrk="1" hangingPunct="1"/>
            <a:r>
              <a:rPr lang="zh-CN" b="1" smtClean="0">
                <a:solidFill>
                  <a:srgbClr val="0000FF"/>
                </a:solidFill>
                <a:ea typeface="华文新魏" pitchFamily="2" charset="-122"/>
              </a:rPr>
              <a:t>新的问题</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测试用例的有效性</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测试用例的规模</a:t>
            </a:r>
          </a:p>
          <a:p>
            <a:pPr lvl="1" eaLnBrk="1" hangingPunct="1"/>
            <a:r>
              <a:rPr lang="zh-CN" b="1" smtClean="0">
                <a:solidFill>
                  <a:srgbClr val="0000FF"/>
                </a:solidFill>
                <a:ea typeface="华文新魏" pitchFamily="2" charset="-122"/>
              </a:rPr>
              <a:t>缺陷定位问题</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缺陷管理问题</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9D7A2F3-85C0-48FE-AF9B-8FA8BCBD4A5B}" type="slidenum">
              <a:rPr lang="en-US" altLang="zh-CN" sz="1200"/>
              <a:pPr algn="r" eaLnBrk="1" hangingPunct="1"/>
              <a:t>49</a:t>
            </a:fld>
            <a:endParaRPr lang="en-US" altLang="zh-CN" sz="1200"/>
          </a:p>
        </p:txBody>
      </p:sp>
      <p:sp>
        <p:nvSpPr>
          <p:cNvPr id="501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1.4 </a:t>
            </a:r>
            <a:r>
              <a:rPr lang="zh-CN" b="1" smtClean="0">
                <a:latin typeface="黑体" pitchFamily="49" charset="-122"/>
                <a:ea typeface="黑体" pitchFamily="49" charset="-122"/>
              </a:rPr>
              <a:t>测试用例的概念</a:t>
            </a:r>
          </a:p>
        </p:txBody>
      </p:sp>
      <p:sp>
        <p:nvSpPr>
          <p:cNvPr id="50180"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itchFamily="2" charset="-122"/>
              </a:rPr>
              <a:t>测试分析：如何提高效率？</a:t>
            </a:r>
          </a:p>
          <a:p>
            <a:pPr eaLnBrk="1" hangingPunct="1"/>
            <a:r>
              <a:rPr lang="zh-CN" b="1" smtClean="0">
                <a:solidFill>
                  <a:srgbClr val="0000FF"/>
                </a:solidFill>
                <a:ea typeface="华文新魏" pitchFamily="2" charset="-122"/>
              </a:rPr>
              <a:t>需针对正常数据、边界数据、错误数据，以及系统业务流程等不同的方面，进行测试方法研究，利用规范的测试方法，在测试用例的规模、有效性、缺陷定位能力等方面提高测试的效率</a:t>
            </a:r>
            <a:endParaRPr lang="en-US" b="1" smtClean="0">
              <a:solidFill>
                <a:srgbClr val="0000FF"/>
              </a:solidFill>
              <a:ea typeface="华文新魏" pitchFamily="2" charset="-122"/>
            </a:endParaRPr>
          </a:p>
          <a:p>
            <a:pPr eaLnBrk="1" hangingPunct="1"/>
            <a:r>
              <a:rPr lang="zh-CN" b="1" smtClean="0">
                <a:solidFill>
                  <a:srgbClr val="0000FF"/>
                </a:solidFill>
                <a:ea typeface="华文新魏" pitchFamily="2" charset="-122"/>
              </a:rPr>
              <a:t>需引入自动化测试，将测试人员从枯燥的测试执行工作中解放出来，让机器自动、准确地完成测试的执行</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2153EAE-3279-4AC3-9E29-203D11792B6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7172" name="Rectangle 3"/>
          <p:cNvSpPr>
            <a:spLocks noGrp="1" noChangeArrowheads="1"/>
          </p:cNvSpPr>
          <p:nvPr>
            <p:ph type="body" idx="4294967295"/>
          </p:nvPr>
        </p:nvSpPr>
        <p:spPr/>
        <p:txBody>
          <a:bodyPr/>
          <a:lstStyle/>
          <a:p>
            <a:pPr algn="just" eaLnBrk="1" hangingPunct="1"/>
            <a:r>
              <a:rPr lang="zh-CN" sz="3400" b="1" smtClean="0"/>
              <a:t>软件的定义</a:t>
            </a:r>
          </a:p>
          <a:p>
            <a:pPr algn="just" eaLnBrk="1" hangingPunct="1"/>
            <a:r>
              <a:rPr lang="zh-CN" sz="3400" b="1" smtClean="0"/>
              <a:t>软件 </a:t>
            </a:r>
            <a:r>
              <a:rPr lang="en-US" altLang="zh-CN" sz="3400" b="1" smtClean="0"/>
              <a:t>= </a:t>
            </a:r>
            <a:r>
              <a:rPr lang="zh-CN" sz="3400" b="1" smtClean="0"/>
              <a:t>程序 </a:t>
            </a:r>
            <a:r>
              <a:rPr lang="en-US" altLang="zh-CN" sz="3400" b="1" smtClean="0"/>
              <a:t>+ </a:t>
            </a:r>
            <a:r>
              <a:rPr lang="zh-CN" sz="3400" b="1" smtClean="0"/>
              <a:t>数据库 </a:t>
            </a:r>
            <a:r>
              <a:rPr lang="en-US" altLang="zh-CN" sz="3400" b="1" smtClean="0"/>
              <a:t>+ </a:t>
            </a:r>
            <a:r>
              <a:rPr lang="zh-CN" sz="3400" b="1" smtClean="0"/>
              <a:t>文档 </a:t>
            </a:r>
            <a:r>
              <a:rPr lang="en-US" altLang="zh-CN" sz="3400" b="1" smtClean="0"/>
              <a:t>+ </a:t>
            </a:r>
            <a:r>
              <a:rPr lang="zh-CN" sz="3400" b="1" smtClean="0"/>
              <a:t>服务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EC24405-0ABB-4245-B7CF-A17DD6187DCF}" type="slidenum">
              <a:rPr lang="en-US" altLang="zh-CN" sz="1200"/>
              <a:pPr algn="r" eaLnBrk="1" hangingPunct="1"/>
              <a:t>50</a:t>
            </a:fld>
            <a:endParaRPr lang="en-US" altLang="zh-CN" sz="1200"/>
          </a:p>
        </p:txBody>
      </p:sp>
      <p:sp>
        <p:nvSpPr>
          <p:cNvPr id="512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1204" name="Rectangle 3"/>
          <p:cNvSpPr>
            <a:spLocks noGrp="1" noChangeArrowheads="1"/>
          </p:cNvSpPr>
          <p:nvPr>
            <p:ph type="body" idx="4294967295"/>
          </p:nvPr>
        </p:nvSpPr>
        <p:spPr/>
        <p:txBody>
          <a:bodyPr/>
          <a:lstStyle/>
          <a:p>
            <a:pPr eaLnBrk="1" hangingPunct="1"/>
            <a:r>
              <a:rPr lang="zh-CN" sz="3400" b="1" smtClean="0"/>
              <a:t>定义</a:t>
            </a:r>
          </a:p>
          <a:p>
            <a:pPr lvl="1" eaLnBrk="1" hangingPunct="1"/>
            <a:r>
              <a:rPr lang="zh-CN" sz="3100" b="1" smtClean="0"/>
              <a:t>相对手动测试而存在的，它是通过测试工具、测试脚本</a:t>
            </a:r>
            <a:r>
              <a:rPr lang="en-US" altLang="zh-CN" sz="3100" b="1" smtClean="0"/>
              <a:t>(Test Scripts)</a:t>
            </a:r>
            <a:r>
              <a:rPr lang="zh-CN" sz="3100" b="1" smtClean="0"/>
              <a:t>等手段，按照测试工程师的预定计划对软件产品进行自动的测试，从而验证软件是否满足用户的需求。</a:t>
            </a:r>
            <a:endParaRPr lang="zh-CN" sz="310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726FD123-7D7E-4B7B-BD05-E396C57CEAEC}" type="slidenum">
              <a:rPr lang="en-US" altLang="zh-CN" sz="1200"/>
              <a:pPr algn="r" eaLnBrk="1" hangingPunct="1"/>
              <a:t>51</a:t>
            </a:fld>
            <a:endParaRPr lang="en-US" altLang="zh-CN" sz="1200"/>
          </a:p>
        </p:txBody>
      </p:sp>
      <p:sp>
        <p:nvSpPr>
          <p:cNvPr id="522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2228" name="Rectangle 3"/>
          <p:cNvSpPr>
            <a:spLocks noGrp="1" noChangeArrowheads="1"/>
          </p:cNvSpPr>
          <p:nvPr>
            <p:ph type="body" idx="4294967295"/>
          </p:nvPr>
        </p:nvSpPr>
        <p:spPr/>
        <p:txBody>
          <a:bodyPr/>
          <a:lstStyle/>
          <a:p>
            <a:pPr eaLnBrk="1" hangingPunct="1"/>
            <a:r>
              <a:rPr lang="zh-CN" sz="3400" b="1" dirty="0" smtClean="0"/>
              <a:t>自动化测试能做什么？</a:t>
            </a:r>
            <a:endParaRPr lang="en-US" altLang="zh-CN" sz="3400" b="1" dirty="0" smtClean="0"/>
          </a:p>
          <a:p>
            <a:pPr marL="0" indent="0" eaLnBrk="1" hangingPunct="1">
              <a:buNone/>
            </a:pPr>
            <a:endParaRPr lang="zh-CN" sz="3100" b="1" dirty="0" smtClean="0"/>
          </a:p>
        </p:txBody>
      </p:sp>
      <p:pic>
        <p:nvPicPr>
          <p:cNvPr id="2" name="数据驱动（音乐）.mp4">
            <a:hlinkClick r:id="" action="ppaction://media"/>
          </p:cNvPr>
          <p:cNvPicPr>
            <a:picLocks noRot="1" noChangeAspect="1"/>
          </p:cNvPicPr>
          <p:nvPr>
            <a:videoFile r:link="rId1"/>
          </p:nvPr>
        </p:nvPicPr>
        <p:blipFill>
          <a:blip r:embed="rId4"/>
          <a:stretch>
            <a:fillRect/>
          </a:stretch>
        </p:blipFill>
        <p:spPr>
          <a:xfrm>
            <a:off x="395536" y="2636912"/>
            <a:ext cx="4128459" cy="3096344"/>
          </a:xfrm>
          <a:prstGeom prst="rect">
            <a:avLst/>
          </a:prstGeom>
        </p:spPr>
      </p:pic>
      <p:pic>
        <p:nvPicPr>
          <p:cNvPr id="3" name="无人值守（音乐）.mp4">
            <a:hlinkClick r:id="" action="ppaction://media"/>
          </p:cNvPr>
          <p:cNvPicPr>
            <a:picLocks noRot="1" noChangeAspect="1"/>
          </p:cNvPicPr>
          <p:nvPr>
            <a:videoFile r:link="rId2"/>
          </p:nvPr>
        </p:nvPicPr>
        <p:blipFill>
          <a:blip r:embed="rId4"/>
          <a:stretch>
            <a:fillRect/>
          </a:stretch>
        </p:blipFill>
        <p:spPr>
          <a:xfrm>
            <a:off x="4932040" y="2636912"/>
            <a:ext cx="4128459" cy="3096344"/>
          </a:xfrm>
          <a:prstGeom prst="rect">
            <a:avLst/>
          </a:prstGeom>
        </p:spPr>
      </p:pic>
    </p:spTree>
    <p:extLst>
      <p:ext uri="{BB962C8B-B14F-4D97-AF65-F5344CB8AC3E}">
        <p14:creationId xmlns:p14="http://schemas.microsoft.com/office/powerpoint/2010/main" val="2799067757"/>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video>
              <p:cMediaNode vol="80000">
                <p:cTn id="13" fill="hold" display="0">
                  <p:stCondLst>
                    <p:cond delay="indefinite"/>
                  </p:stCondLst>
                </p:cTn>
                <p:tgtEl>
                  <p:spTgt spid="3"/>
                </p:tgtEl>
              </p:cMediaNode>
            </p:vide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4435F14-965A-49C0-801B-7771F19F4DAA}" type="slidenum">
              <a:rPr lang="en-US" altLang="zh-CN" sz="1200"/>
              <a:pPr algn="r" eaLnBrk="1" hangingPunct="1"/>
              <a:t>52</a:t>
            </a:fld>
            <a:endParaRPr lang="en-US" altLang="zh-CN" sz="1200"/>
          </a:p>
        </p:txBody>
      </p:sp>
      <p:sp>
        <p:nvSpPr>
          <p:cNvPr id="532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3252" name="Rectangle 3"/>
          <p:cNvSpPr>
            <a:spLocks noGrp="1" noChangeArrowheads="1"/>
          </p:cNvSpPr>
          <p:nvPr>
            <p:ph type="body" idx="4294967295"/>
          </p:nvPr>
        </p:nvSpPr>
        <p:spPr/>
        <p:txBody>
          <a:bodyPr/>
          <a:lstStyle/>
          <a:p>
            <a:pPr eaLnBrk="1" hangingPunct="1"/>
            <a:r>
              <a:rPr lang="zh-CN" sz="3400" b="1" dirty="0" smtClean="0"/>
              <a:t>自动化测试技术</a:t>
            </a:r>
            <a:endParaRPr lang="en-US" sz="3400" b="1" dirty="0" smtClean="0"/>
          </a:p>
          <a:p>
            <a:pPr lvl="1" eaLnBrk="1" hangingPunct="1"/>
            <a:r>
              <a:rPr lang="zh-CN" sz="3100" b="1" dirty="0" smtClean="0"/>
              <a:t>录制</a:t>
            </a:r>
            <a:r>
              <a:rPr lang="en-US" altLang="zh-CN" sz="3100" b="1" dirty="0" smtClean="0"/>
              <a:t>/</a:t>
            </a:r>
            <a:r>
              <a:rPr lang="zh-CN" sz="3100" b="1" dirty="0" smtClean="0"/>
              <a:t>回放技术</a:t>
            </a:r>
            <a:endParaRPr lang="en-US" sz="3100" b="1" dirty="0" smtClean="0"/>
          </a:p>
          <a:p>
            <a:pPr lvl="1" eaLnBrk="1" hangingPunct="1"/>
            <a:r>
              <a:rPr lang="zh-CN" sz="3100" b="1" dirty="0" smtClean="0"/>
              <a:t>脚本技术</a:t>
            </a:r>
            <a:endParaRPr lang="en-US" sz="3100" b="1" dirty="0" smtClean="0"/>
          </a:p>
          <a:p>
            <a:pPr lvl="2" eaLnBrk="1" hangingPunct="1"/>
            <a:r>
              <a:rPr lang="zh-CN" sz="2800" b="1" dirty="0" smtClean="0"/>
              <a:t>线性脚本</a:t>
            </a:r>
            <a:endParaRPr lang="en-US" sz="2800" b="1" dirty="0" smtClean="0"/>
          </a:p>
          <a:p>
            <a:pPr lvl="2" eaLnBrk="1" hangingPunct="1"/>
            <a:r>
              <a:rPr lang="zh-CN" sz="2800" b="1" dirty="0" smtClean="0"/>
              <a:t>结构化脚本</a:t>
            </a:r>
            <a:endParaRPr lang="en-US" sz="2800" b="1" dirty="0" smtClean="0"/>
          </a:p>
          <a:p>
            <a:pPr lvl="2" eaLnBrk="1" hangingPunct="1"/>
            <a:r>
              <a:rPr lang="zh-CN" sz="2800" b="1" dirty="0" smtClean="0"/>
              <a:t>共享脚本</a:t>
            </a:r>
            <a:endParaRPr lang="en-US" sz="2800" b="1" dirty="0" smtClean="0"/>
          </a:p>
          <a:p>
            <a:pPr lvl="2" eaLnBrk="1" hangingPunct="1"/>
            <a:r>
              <a:rPr lang="zh-CN" sz="2800" b="1" dirty="0" smtClean="0"/>
              <a:t>数据驱动脚本</a:t>
            </a:r>
            <a:endParaRPr lang="en-US" sz="2800" b="1" dirty="0" smtClean="0"/>
          </a:p>
          <a:p>
            <a:pPr lvl="2" eaLnBrk="1" hangingPunct="1"/>
            <a:r>
              <a:rPr lang="zh-CN" sz="2800" b="1" dirty="0" smtClean="0"/>
              <a:t>关键字驱动脚本</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1538537-197B-45EC-AAAD-8DD44EAF53E5}" type="slidenum">
              <a:rPr lang="en-US" altLang="zh-CN" sz="1200"/>
              <a:pPr algn="r" eaLnBrk="1" hangingPunct="1"/>
              <a:t>53</a:t>
            </a:fld>
            <a:endParaRPr lang="en-US" altLang="zh-CN" sz="1200"/>
          </a:p>
        </p:txBody>
      </p:sp>
      <p:sp>
        <p:nvSpPr>
          <p:cNvPr id="542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4276"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捉虫实践四：如何消灭所有虫子？</a:t>
            </a:r>
          </a:p>
          <a:p>
            <a:pPr lvl="1" eaLnBrk="1" hangingPunct="1"/>
            <a:r>
              <a:rPr lang="zh-CN" sz="3400" b="1" smtClean="0">
                <a:solidFill>
                  <a:srgbClr val="0000FF"/>
                </a:solidFill>
                <a:ea typeface="华文新魏" pitchFamily="2" charset="-122"/>
              </a:rPr>
              <a:t>功能描述</a:t>
            </a:r>
          </a:p>
          <a:p>
            <a:pPr lvl="1" eaLnBrk="1" hangingPunct="1"/>
            <a:r>
              <a:rPr lang="zh-CN" sz="3400" b="1" smtClean="0">
                <a:solidFill>
                  <a:srgbClr val="0000FF"/>
                </a:solidFill>
                <a:ea typeface="华文新魏" pitchFamily="2" charset="-122"/>
              </a:rPr>
              <a:t>开始测试</a:t>
            </a:r>
          </a:p>
          <a:p>
            <a:pPr lvl="1" eaLnBrk="1" hangingPunct="1"/>
            <a:r>
              <a:rPr lang="zh-CN" sz="3400" b="1" smtClean="0">
                <a:solidFill>
                  <a:srgbClr val="0000FF"/>
                </a:solidFill>
                <a:ea typeface="华文新魏" pitchFamily="2" charset="-122"/>
              </a:rPr>
              <a:t>测试分析</a:t>
            </a: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031267A-9236-41F8-8E13-E1F90DC4A723}" type="slidenum">
              <a:rPr lang="en-US" altLang="zh-CN" sz="1200"/>
              <a:pPr algn="r" eaLnBrk="1" hangingPunct="1"/>
              <a:t>54</a:t>
            </a:fld>
            <a:endParaRPr lang="en-US" altLang="zh-CN" sz="1200"/>
          </a:p>
        </p:txBody>
      </p:sp>
      <p:sp>
        <p:nvSpPr>
          <p:cNvPr id="552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530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功能描述</a:t>
            </a:r>
            <a:endParaRPr lang="zh-CN" sz="3400" b="1" smtClean="0"/>
          </a:p>
        </p:txBody>
      </p:sp>
      <p:pic>
        <p:nvPicPr>
          <p:cNvPr id="553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E5F21DF-CE4A-488D-942A-61E9C718109E}" type="slidenum">
              <a:rPr lang="en-US" altLang="zh-CN" sz="1200"/>
              <a:pPr algn="r" eaLnBrk="1" hangingPunct="1"/>
              <a:t>55</a:t>
            </a:fld>
            <a:endParaRPr lang="en-US" altLang="zh-CN" sz="1200"/>
          </a:p>
        </p:txBody>
      </p:sp>
      <p:sp>
        <p:nvSpPr>
          <p:cNvPr id="5632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632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itchFamily="2" charset="-122"/>
              </a:rPr>
              <a:t>开始测试</a:t>
            </a:r>
          </a:p>
        </p:txBody>
      </p:sp>
      <p:pic>
        <p:nvPicPr>
          <p:cNvPr id="563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714375"/>
            <a:ext cx="828675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69FC42F1-1154-428B-9B35-69250BB21856}" type="slidenum">
              <a:rPr lang="en-US" altLang="zh-CN" sz="1200"/>
              <a:pPr algn="r" eaLnBrk="1" hangingPunct="1"/>
              <a:t>56</a:t>
            </a:fld>
            <a:endParaRPr lang="en-US" altLang="zh-CN" sz="1200"/>
          </a:p>
        </p:txBody>
      </p:sp>
      <p:sp>
        <p:nvSpPr>
          <p:cNvPr id="573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734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测试需求</a:t>
            </a:r>
            <a:endParaRPr lang="en-US" sz="3400" b="1" smtClean="0">
              <a:solidFill>
                <a:srgbClr val="0000FF"/>
              </a:solidFill>
              <a:ea typeface="华文新魏" pitchFamily="2" charset="-122"/>
            </a:endParaRPr>
          </a:p>
          <a:p>
            <a:pPr eaLnBrk="1" hangingPunct="1"/>
            <a:r>
              <a:rPr lang="zh-CN" sz="3400" b="1" smtClean="0">
                <a:solidFill>
                  <a:srgbClr val="0000FF"/>
                </a:solidFill>
                <a:ea typeface="华文新魏" pitchFamily="2" charset="-122"/>
              </a:rPr>
              <a:t>核心函数，</a:t>
            </a:r>
            <a:r>
              <a:rPr lang="en-US" altLang="zh-CN" sz="3400" b="1" smtClean="0">
                <a:solidFill>
                  <a:srgbClr val="0000FF"/>
                </a:solidFill>
                <a:ea typeface="华文新魏" pitchFamily="2" charset="-122"/>
              </a:rPr>
              <a:t>CNEXTDAYDlg</a:t>
            </a:r>
            <a:r>
              <a:rPr lang="zh-CN" sz="3400" b="1" smtClean="0">
                <a:solidFill>
                  <a:srgbClr val="0000FF"/>
                </a:solidFill>
                <a:ea typeface="华文新魏" pitchFamily="2" charset="-122"/>
              </a:rPr>
              <a:t>类的</a:t>
            </a:r>
            <a:r>
              <a:rPr lang="en-US" altLang="zh-CN" sz="3400" b="1" smtClean="0">
                <a:solidFill>
                  <a:srgbClr val="0000FF"/>
                </a:solidFill>
                <a:ea typeface="华文新魏" pitchFamily="2" charset="-122"/>
              </a:rPr>
              <a:t>AddOneDay</a:t>
            </a:r>
            <a:r>
              <a:rPr lang="zh-CN" sz="3400" b="1" smtClean="0">
                <a:solidFill>
                  <a:srgbClr val="0000FF"/>
                </a:solidFill>
                <a:ea typeface="华文新魏" pitchFamily="2" charset="-122"/>
              </a:rPr>
              <a:t>方法的自动化单元测试</a:t>
            </a:r>
          </a:p>
          <a:p>
            <a:pPr lvl="1"/>
            <a:r>
              <a:rPr lang="zh-CN" sz="2800" b="1" smtClean="0">
                <a:solidFill>
                  <a:srgbClr val="0000FF"/>
                </a:solidFill>
                <a:ea typeface="华文新魏" pitchFamily="2" charset="-122"/>
              </a:rPr>
              <a:t>自动读取每个测试用例的输入和预期输出；</a:t>
            </a:r>
            <a:endParaRPr lang="en-US" sz="2800" b="1" smtClean="0">
              <a:solidFill>
                <a:srgbClr val="0000FF"/>
              </a:solidFill>
              <a:ea typeface="华文新魏" pitchFamily="2" charset="-122"/>
            </a:endParaRPr>
          </a:p>
          <a:p>
            <a:pPr lvl="1"/>
            <a:r>
              <a:rPr lang="zh-CN" sz="2800" b="1" smtClean="0">
                <a:solidFill>
                  <a:srgbClr val="0000FF"/>
                </a:solidFill>
                <a:ea typeface="华文新魏" pitchFamily="2" charset="-122"/>
              </a:rPr>
              <a:t>自动执行测试用例；</a:t>
            </a:r>
          </a:p>
          <a:p>
            <a:pPr lvl="1"/>
            <a:r>
              <a:rPr lang="zh-CN" sz="2800" b="1" smtClean="0">
                <a:solidFill>
                  <a:srgbClr val="0000FF"/>
                </a:solidFill>
                <a:ea typeface="华文新魏" pitchFamily="2" charset="-122"/>
              </a:rPr>
              <a:t>自动校验测试用例执行结果；</a:t>
            </a:r>
          </a:p>
          <a:p>
            <a:pPr lvl="1"/>
            <a:r>
              <a:rPr lang="zh-CN" sz="2800" b="1" smtClean="0">
                <a:solidFill>
                  <a:srgbClr val="0000FF"/>
                </a:solidFill>
                <a:ea typeface="华文新魏" pitchFamily="2" charset="-122"/>
              </a:rPr>
              <a:t>自动控制测试过程；</a:t>
            </a:r>
          </a:p>
          <a:p>
            <a:pPr lvl="1"/>
            <a:r>
              <a:rPr lang="zh-CN" sz="2800" b="1" smtClean="0">
                <a:solidFill>
                  <a:srgbClr val="0000FF"/>
                </a:solidFill>
                <a:ea typeface="华文新魏" pitchFamily="2" charset="-122"/>
              </a:rPr>
              <a:t>自动生成测试报告。</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57A577B-68A6-4893-81EB-3478D4F491AA}" type="slidenum">
              <a:rPr lang="en-US" altLang="zh-CN" sz="1200"/>
              <a:pPr algn="r" eaLnBrk="1" hangingPunct="1"/>
              <a:t>57</a:t>
            </a:fld>
            <a:endParaRPr lang="en-US" altLang="zh-CN" sz="1200"/>
          </a:p>
        </p:txBody>
      </p:sp>
      <p:sp>
        <p:nvSpPr>
          <p:cNvPr id="583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837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测试脚本</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、测试</a:t>
            </a:r>
            <a:r>
              <a:rPr lang="en-US" altLang="zh-CN" sz="3400" b="1" smtClean="0">
                <a:solidFill>
                  <a:srgbClr val="0000FF"/>
                </a:solidFill>
                <a:ea typeface="华文新魏" pitchFamily="2" charset="-122"/>
              </a:rPr>
              <a:t>AddOne</a:t>
            </a:r>
            <a:r>
              <a:rPr lang="zh-CN" sz="3400" b="1" smtClean="0">
                <a:solidFill>
                  <a:srgbClr val="0000FF"/>
                </a:solidFill>
                <a:ea typeface="华文新魏" pitchFamily="2" charset="-122"/>
              </a:rPr>
              <a:t>方法</a:t>
            </a:r>
          </a:p>
        </p:txBody>
      </p:sp>
      <p:pic>
        <p:nvPicPr>
          <p:cNvPr id="583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071813"/>
            <a:ext cx="7442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4D0A72B-6CFD-48F2-9B13-9F9270B0DB27}" type="slidenum">
              <a:rPr lang="en-US" altLang="zh-CN" sz="1200"/>
              <a:pPr algn="r" eaLnBrk="1" hangingPunct="1"/>
              <a:t>58</a:t>
            </a:fld>
            <a:endParaRPr lang="en-US" altLang="zh-CN" sz="1200"/>
          </a:p>
        </p:txBody>
      </p:sp>
      <p:sp>
        <p:nvSpPr>
          <p:cNvPr id="593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5939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测试脚本</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2</a:t>
            </a:r>
            <a:r>
              <a:rPr lang="zh-CN" sz="3400" b="1" smtClean="0">
                <a:solidFill>
                  <a:srgbClr val="0000FF"/>
                </a:solidFill>
                <a:ea typeface="华文新魏" pitchFamily="2" charset="-122"/>
              </a:rPr>
              <a:t>、读取测试数据和自动测试</a:t>
            </a:r>
          </a:p>
        </p:txBody>
      </p:sp>
      <p:pic>
        <p:nvPicPr>
          <p:cNvPr id="593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000375"/>
            <a:ext cx="728821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2E4B974-A9E4-4372-9D21-1AFF22E97176}" type="slidenum">
              <a:rPr lang="en-US" altLang="zh-CN" sz="1200"/>
              <a:pPr algn="r" eaLnBrk="1" hangingPunct="1"/>
              <a:t>59</a:t>
            </a:fld>
            <a:endParaRPr lang="en-US" altLang="zh-CN" sz="1200"/>
          </a:p>
        </p:txBody>
      </p:sp>
      <p:sp>
        <p:nvSpPr>
          <p:cNvPr id="604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042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测试脚本</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3</a:t>
            </a:r>
            <a:r>
              <a:rPr lang="zh-CN" sz="3400" b="1" smtClean="0">
                <a:solidFill>
                  <a:srgbClr val="0000FF"/>
                </a:solidFill>
                <a:ea typeface="华文新魏" pitchFamily="2" charset="-122"/>
              </a:rPr>
              <a:t>、创建测试类，执行自动化测试</a:t>
            </a:r>
          </a:p>
        </p:txBody>
      </p:sp>
      <p:pic>
        <p:nvPicPr>
          <p:cNvPr id="604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214688"/>
            <a:ext cx="82264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691A649-2F9F-486C-A377-889903722B36}"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8196" name="Rectangle 3"/>
          <p:cNvSpPr>
            <a:spLocks noGrp="1" noChangeArrowheads="1"/>
          </p:cNvSpPr>
          <p:nvPr>
            <p:ph type="body" idx="4294967295"/>
          </p:nvPr>
        </p:nvSpPr>
        <p:spPr/>
        <p:txBody>
          <a:bodyPr/>
          <a:lstStyle/>
          <a:p>
            <a:pPr algn="just" eaLnBrk="1" hangingPunct="1"/>
            <a:r>
              <a:rPr lang="zh-CN" sz="3400" b="1" smtClean="0"/>
              <a:t>软件的特点</a:t>
            </a:r>
          </a:p>
          <a:p>
            <a:pPr lvl="1" algn="just" eaLnBrk="1" hangingPunct="1"/>
            <a:r>
              <a:rPr lang="zh-CN" sz="3100" b="1" smtClean="0"/>
              <a:t>软件必须依托具体的硬件设备而运行，硬件的改变很可能导致软件不可用</a:t>
            </a:r>
          </a:p>
          <a:p>
            <a:pPr lvl="1" algn="just" eaLnBrk="1" hangingPunct="1"/>
            <a:r>
              <a:rPr lang="zh-CN" sz="3100" b="1" smtClean="0"/>
              <a:t>软件严重依靠人的智力劳动，因此，常具有较大的随意性 </a:t>
            </a:r>
          </a:p>
          <a:p>
            <a:pPr lvl="1" algn="just" eaLnBrk="1" hangingPunct="1"/>
            <a:r>
              <a:rPr lang="zh-CN" sz="3100" b="1" smtClean="0"/>
              <a:t>软件不会磨损，但会随硬件设备及用户需求的不断变化而不断需要进行升级，甚至也可能被淘汰 </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9C2B8357-892F-4271-80BA-E73F5674ECD7}" type="slidenum">
              <a:rPr lang="en-US" altLang="zh-CN" sz="1200"/>
              <a:pPr algn="r" eaLnBrk="1" hangingPunct="1"/>
              <a:t>60</a:t>
            </a:fld>
            <a:endParaRPr lang="en-US" altLang="zh-CN" sz="1200"/>
          </a:p>
        </p:txBody>
      </p:sp>
      <p:sp>
        <p:nvSpPr>
          <p:cNvPr id="614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1444"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执行测试：测试数据</a:t>
            </a:r>
            <a:r>
              <a:rPr lang="en-US" altLang="zh-CN" sz="3400" b="1" smtClean="0">
                <a:solidFill>
                  <a:srgbClr val="0000FF"/>
                </a:solidFill>
                <a:ea typeface="华文新魏" pitchFamily="2" charset="-122"/>
              </a:rPr>
              <a:t>1</a:t>
            </a:r>
            <a:endParaRPr lang="zh-CN" altLang="zh-CN" sz="3400" b="1" smtClean="0">
              <a:solidFill>
                <a:srgbClr val="0000FF"/>
              </a:solidFill>
              <a:ea typeface="华文新魏" pitchFamily="2" charset="-122"/>
            </a:endParaRPr>
          </a:p>
        </p:txBody>
      </p:sp>
      <p:pic>
        <p:nvPicPr>
          <p:cNvPr id="614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357438"/>
            <a:ext cx="75406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5C223C58-A825-44D0-9416-4CEE9FC1BE62}" type="slidenum">
              <a:rPr lang="en-US" altLang="zh-CN" sz="1200"/>
              <a:pPr algn="r" eaLnBrk="1" hangingPunct="1"/>
              <a:t>61</a:t>
            </a:fld>
            <a:endParaRPr lang="en-US" altLang="zh-CN" sz="1200"/>
          </a:p>
        </p:txBody>
      </p:sp>
      <p:sp>
        <p:nvSpPr>
          <p:cNvPr id="624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2468"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执行测试：测试数据</a:t>
            </a:r>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的结果</a:t>
            </a:r>
          </a:p>
        </p:txBody>
      </p:sp>
      <p:pic>
        <p:nvPicPr>
          <p:cNvPr id="624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357438"/>
            <a:ext cx="785812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4E74296A-D30A-44BD-BC25-BF59C4EF04F9}" type="slidenum">
              <a:rPr lang="en-US" altLang="zh-CN" sz="1200"/>
              <a:pPr algn="r" eaLnBrk="1" hangingPunct="1"/>
              <a:t>62</a:t>
            </a:fld>
            <a:endParaRPr lang="en-US" altLang="zh-CN" sz="1200"/>
          </a:p>
        </p:txBody>
      </p:sp>
      <p:sp>
        <p:nvSpPr>
          <p:cNvPr id="634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3492"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执行测试：空数据的结果</a:t>
            </a:r>
          </a:p>
        </p:txBody>
      </p:sp>
      <p:pic>
        <p:nvPicPr>
          <p:cNvPr id="634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428875"/>
            <a:ext cx="76946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53AB12D-FA42-4B7E-ABE6-2B1BB2148577}" type="slidenum">
              <a:rPr lang="en-US" altLang="zh-CN" sz="1200"/>
              <a:pPr algn="r" eaLnBrk="1" hangingPunct="1"/>
              <a:t>63</a:t>
            </a:fld>
            <a:endParaRPr lang="en-US" altLang="zh-CN" sz="1200"/>
          </a:p>
        </p:txBody>
      </p:sp>
      <p:sp>
        <p:nvSpPr>
          <p:cNvPr id="645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451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测试分析：如何消灭所有虫子？</a:t>
            </a:r>
            <a:endParaRPr lang="en-US" sz="3400" b="1" smtClean="0">
              <a:solidFill>
                <a:srgbClr val="0000FF"/>
              </a:solidFill>
              <a:ea typeface="华文新魏" pitchFamily="2" charset="-122"/>
            </a:endParaRPr>
          </a:p>
          <a:p>
            <a:pPr eaLnBrk="1" hangingPunct="1"/>
            <a:r>
              <a:rPr lang="zh-CN" sz="3400" b="1" smtClean="0">
                <a:solidFill>
                  <a:srgbClr val="0000FF"/>
                </a:solidFill>
                <a:ea typeface="华文新魏" pitchFamily="2" charset="-122"/>
              </a:rPr>
              <a:t>函数</a:t>
            </a:r>
            <a:r>
              <a:rPr lang="en-US" altLang="zh-CN" sz="3400" b="1" smtClean="0">
                <a:solidFill>
                  <a:srgbClr val="0000FF"/>
                </a:solidFill>
                <a:ea typeface="华文新魏" pitchFamily="2" charset="-122"/>
              </a:rPr>
              <a:t>AddOneday</a:t>
            </a:r>
            <a:r>
              <a:rPr lang="zh-CN" sz="3400" b="1" smtClean="0">
                <a:solidFill>
                  <a:srgbClr val="0000FF"/>
                </a:solidFill>
                <a:ea typeface="华文新魏" pitchFamily="2" charset="-122"/>
              </a:rPr>
              <a:t>的问题</a:t>
            </a:r>
            <a:endParaRPr lang="en-US" sz="3400"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函数未做很好的有效性校验</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函数中存在多余的语句，导致孤立节点，形成不可行路径</a:t>
            </a:r>
            <a:endParaRPr lang="en-US" b="1" smtClean="0">
              <a:solidFill>
                <a:srgbClr val="0000FF"/>
              </a:solidFill>
              <a:ea typeface="华文新魏"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04F8C619-8C61-4DAA-B47A-81BEF20EB786}" type="slidenum">
              <a:rPr lang="en-US" altLang="zh-CN" sz="1200"/>
              <a:pPr algn="r" eaLnBrk="1" hangingPunct="1"/>
              <a:t>64</a:t>
            </a:fld>
            <a:endParaRPr lang="en-US" altLang="zh-CN" sz="1200"/>
          </a:p>
        </p:txBody>
      </p:sp>
      <p:sp>
        <p:nvSpPr>
          <p:cNvPr id="655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1.5 </a:t>
            </a:r>
            <a:r>
              <a:rPr lang="zh-CN" b="1" smtClean="0">
                <a:latin typeface="黑体" pitchFamily="49" charset="-122"/>
                <a:ea typeface="黑体" pitchFamily="49" charset="-122"/>
              </a:rPr>
              <a:t>自动化测试</a:t>
            </a:r>
          </a:p>
        </p:txBody>
      </p:sp>
      <p:sp>
        <p:nvSpPr>
          <p:cNvPr id="6554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itchFamily="2" charset="-122"/>
              </a:rPr>
              <a:t>测试分析：如何消灭所有虫子？</a:t>
            </a:r>
            <a:endParaRPr lang="en-US" sz="3400" b="1" smtClean="0">
              <a:solidFill>
                <a:srgbClr val="0000FF"/>
              </a:solidFill>
              <a:ea typeface="华文新魏" pitchFamily="2" charset="-122"/>
            </a:endParaRPr>
          </a:p>
          <a:p>
            <a:pPr eaLnBrk="1" hangingPunct="1"/>
            <a:r>
              <a:rPr lang="zh-CN" sz="3400" b="1" smtClean="0">
                <a:solidFill>
                  <a:srgbClr val="0000FF"/>
                </a:solidFill>
                <a:ea typeface="华文新魏" pitchFamily="2" charset="-122"/>
              </a:rPr>
              <a:t>测试脚本的问题</a:t>
            </a:r>
            <a:endParaRPr lang="en-US" sz="3400"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测试驱动程序不应完成被测函数应提供的功能</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测试的层面不清晰</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测试脚本应独立于被测对象</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测试脚本读取测试数据时的有效性校验不完备</a:t>
            </a:r>
            <a:endParaRPr lang="en-US" b="1" smtClean="0">
              <a:solidFill>
                <a:srgbClr val="0000FF"/>
              </a:solidFill>
              <a:ea typeface="华文新魏" pitchFamily="2" charset="-122"/>
            </a:endParaRPr>
          </a:p>
          <a:p>
            <a:pPr lvl="1" eaLnBrk="1" hangingPunct="1"/>
            <a:r>
              <a:rPr lang="zh-CN" b="1" smtClean="0">
                <a:solidFill>
                  <a:srgbClr val="0000FF"/>
                </a:solidFill>
                <a:ea typeface="华文新魏" pitchFamily="2" charset="-122"/>
              </a:rPr>
              <a:t>测试执行完成后，测试结果覆盖了原始测试数据</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itchFamily="49" charset="-122"/>
                <a:ea typeface="黑体" pitchFamily="49" charset="-122"/>
              </a:rPr>
              <a:t>谢 谢</a:t>
            </a: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2C94674F-49E1-416F-9C4D-1B58472BEB2A}" type="slidenum">
              <a:rPr lang="en-US" altLang="zh-CN" sz="1200"/>
              <a:pPr algn="r" eaLnBrk="1" hangingPunct="1"/>
              <a:t>65</a:t>
            </a:fld>
            <a:endParaRPr lang="en-US" altLang="zh-CN" sz="1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765175"/>
            <a:ext cx="4587875" cy="676275"/>
          </a:xfrm>
          <a:prstGeom prst="rect">
            <a:avLst/>
          </a:prstGeom>
        </p:spPr>
        <p:txBody>
          <a:bodyPr wrap="none">
            <a:spAutoFit/>
          </a:bodyPr>
          <a:lstStyle/>
          <a:p>
            <a:pPr>
              <a:defRPr/>
            </a:pPr>
            <a:r>
              <a:rPr lang="en-US" altLang="zh-CN" sz="3800" b="1" dirty="0">
                <a:solidFill>
                  <a:schemeClr val="tx2"/>
                </a:solidFill>
                <a:latin typeface="黑体" pitchFamily="49" charset="-122"/>
                <a:ea typeface="黑体" pitchFamily="49" charset="-122"/>
                <a:cs typeface="+mj-cs"/>
              </a:rPr>
              <a:t>1.2 </a:t>
            </a:r>
            <a:r>
              <a:rPr lang="zh-CN" altLang="zh-CN" sz="3800" b="1" dirty="0">
                <a:solidFill>
                  <a:schemeClr val="tx2"/>
                </a:solidFill>
                <a:latin typeface="黑体" pitchFamily="49" charset="-122"/>
                <a:ea typeface="黑体" pitchFamily="49" charset="-122"/>
                <a:cs typeface="+mj-cs"/>
              </a:rPr>
              <a:t>软件测试的概念</a:t>
            </a:r>
            <a:endParaRPr lang="zh-CN" altLang="en-US" sz="3800" b="1" dirty="0">
              <a:solidFill>
                <a:schemeClr val="tx2"/>
              </a:solidFill>
              <a:latin typeface="黑体" pitchFamily="49" charset="-122"/>
              <a:ea typeface="黑体"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469900" lvl="1" indent="-469900" algn="just" eaLnBrk="1" hangingPunct="1">
              <a:buFont typeface="Wingdings" pitchFamily="2" charset="2"/>
              <a:buChar char="o"/>
              <a:defRPr/>
            </a:pPr>
            <a:r>
              <a:rPr lang="zh-CN" altLang="en-US" sz="3400" b="1" dirty="0" smtClean="0"/>
              <a:t>软件危机的产生</a:t>
            </a:r>
            <a:endParaRPr lang="en-US" altLang="zh-CN" sz="3400" b="1" dirty="0" smtClean="0"/>
          </a:p>
          <a:p>
            <a:pPr lvl="1" algn="just" eaLnBrk="1" hangingPunct="1">
              <a:defRPr/>
            </a:pPr>
            <a:r>
              <a:rPr lang="zh-CN" altLang="en-US" sz="3100" b="1" dirty="0" smtClean="0"/>
              <a:t>软件规模相对较小</a:t>
            </a:r>
            <a:endParaRPr lang="en-US" altLang="zh-CN" sz="3100" b="1" dirty="0" smtClean="0"/>
          </a:p>
          <a:p>
            <a:pPr lvl="1" algn="just" eaLnBrk="1" hangingPunct="1">
              <a:defRPr/>
            </a:pPr>
            <a:r>
              <a:rPr lang="zh-CN" altLang="en-US" sz="3100" b="1" dirty="0" smtClean="0"/>
              <a:t>编程作为一门技艺</a:t>
            </a:r>
            <a:endParaRPr lang="en-US" altLang="zh-CN" sz="3100" b="1" dirty="0" smtClean="0"/>
          </a:p>
          <a:p>
            <a:pPr lvl="1" algn="just" eaLnBrk="1" hangingPunct="1">
              <a:defRPr/>
            </a:pPr>
            <a:r>
              <a:rPr lang="zh-CN" altLang="en-US" sz="3100" b="1" dirty="0" smtClean="0"/>
              <a:t>缺少有效的方法与软件工具的支持</a:t>
            </a:r>
            <a:endParaRPr lang="en-US" altLang="zh-CN" sz="3100" b="1" dirty="0" smtClean="0"/>
          </a:p>
          <a:p>
            <a:pPr lvl="1" algn="just" eaLnBrk="1" hangingPunct="1">
              <a:defRPr/>
            </a:pPr>
            <a:r>
              <a:rPr lang="zh-CN" altLang="en-US" sz="3100" b="1" dirty="0" smtClean="0"/>
              <a:t>不重视软件开发的管理</a:t>
            </a:r>
            <a:endParaRPr lang="en-US" altLang="zh-CN" sz="3100" b="1" dirty="0" smtClean="0"/>
          </a:p>
          <a:p>
            <a:pPr lvl="1" algn="just" eaLnBrk="1" hangingPunct="1">
              <a:defRPr/>
            </a:pPr>
            <a:r>
              <a:rPr lang="zh-CN" altLang="en-US" sz="3100" b="1" dirty="0" smtClean="0"/>
              <a:t>软件开发后的维护工作很难进行</a:t>
            </a:r>
            <a:r>
              <a:rPr lang="zh-CN" sz="3100" b="1" dirty="0" smtClean="0"/>
              <a:t> </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程序员与测试狮.mp4">
            <a:hlinkClick r:id="" action="ppaction://media"/>
          </p:cNvPr>
          <p:cNvPicPr>
            <a:picLocks noRot="1" noChangeAspect="1"/>
          </p:cNvPicPr>
          <p:nvPr>
            <a:videoFile r:link="rId1"/>
          </p:nvPr>
        </p:nvPicPr>
        <p:blipFill>
          <a:blip r:embed="rId3"/>
          <a:stretch>
            <a:fillRect/>
          </a:stretch>
        </p:blipFill>
        <p:spPr>
          <a:xfrm>
            <a:off x="1187624" y="1772816"/>
            <a:ext cx="6048672" cy="4536504"/>
          </a:xfrm>
          <a:prstGeom prst="rect">
            <a:avLst/>
          </a:prstGeom>
        </p:spPr>
      </p:pic>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endParaRPr lang="zh-CN" b="1" dirty="0" smtClean="0">
              <a:latin typeface="黑体" pitchFamily="49" charset="-122"/>
              <a:ea typeface="黑体" pitchFamily="49" charset="-122"/>
            </a:endParaRPr>
          </a:p>
        </p:txBody>
      </p:sp>
    </p:spTree>
    <p:extLst>
      <p:ext uri="{BB962C8B-B14F-4D97-AF65-F5344CB8AC3E}">
        <p14:creationId xmlns:p14="http://schemas.microsoft.com/office/powerpoint/2010/main" val="2389586469"/>
      </p:ext>
    </p:extLst>
  </p:cSld>
  <p:clrMapOvr>
    <a:masterClrMapping/>
  </p:clrMapOvr>
  <p:transition>
    <p:blinds dir="ver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r" eaLnBrk="1" hangingPunct="1"/>
            <a:fld id="{C023282C-C0E5-4CDA-834A-D7E74733100A}" type="slidenum">
              <a:rPr lang="en-US" altLang="zh-CN" sz="1200"/>
              <a:pPr algn="r" eaLnBrk="1" hangingPunct="1"/>
              <a:t>9</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1.2 </a:t>
            </a:r>
            <a:r>
              <a:rPr lang="zh-CN" b="1" smtClean="0">
                <a:latin typeface="黑体" pitchFamily="49" charset="-122"/>
                <a:ea typeface="黑体" pitchFamily="49" charset="-122"/>
              </a:rPr>
              <a:t>软件测试的概念</a:t>
            </a:r>
          </a:p>
        </p:txBody>
      </p:sp>
      <p:sp>
        <p:nvSpPr>
          <p:cNvPr id="10244" name="Rectangle 3"/>
          <p:cNvSpPr>
            <a:spLocks noGrp="1" noChangeArrowheads="1"/>
          </p:cNvSpPr>
          <p:nvPr>
            <p:ph type="body" idx="4294967295"/>
          </p:nvPr>
        </p:nvSpPr>
        <p:spPr>
          <a:xfrm>
            <a:off x="323850" y="1773238"/>
            <a:ext cx="8901113" cy="4267200"/>
          </a:xfrm>
        </p:spPr>
        <p:txBody>
          <a:bodyPr/>
          <a:lstStyle/>
          <a:p>
            <a:pPr>
              <a:defRPr/>
            </a:pPr>
            <a:r>
              <a:rPr lang="zh-CN" sz="3400" b="1" dirty="0" smtClean="0"/>
              <a:t>软件测试的定义</a:t>
            </a:r>
            <a:r>
              <a:rPr lang="en-US" altLang="zh-CN" sz="3400" b="1" dirty="0" smtClean="0">
                <a:latin typeface="Arial" charset="0"/>
              </a:rPr>
              <a:t>——</a:t>
            </a:r>
            <a:r>
              <a:rPr lang="en-US" altLang="zh-CN" sz="3400" b="1" dirty="0" smtClean="0"/>
              <a:t>IEEE1983</a:t>
            </a:r>
            <a:endParaRPr lang="zh-CN" altLang="en-US" sz="3600" dirty="0" smtClean="0"/>
          </a:p>
          <a:p>
            <a:pPr marL="0" indent="0">
              <a:buFont typeface="Wingdings" pitchFamily="2" charset="2"/>
              <a:buNone/>
              <a:defRPr/>
            </a:pPr>
            <a:r>
              <a:rPr lang="en-US" altLang="zh-CN" sz="2800" dirty="0" smtClean="0"/>
              <a:t>The process of running or testing the system manually or automatically by using </a:t>
            </a:r>
            <a:r>
              <a:rPr lang="en-US" altLang="zh-CN" sz="2800" dirty="0" err="1" smtClean="0"/>
              <a:t>tools,inorder</a:t>
            </a:r>
            <a:r>
              <a:rPr lang="en-US" altLang="zh-CN" sz="2800" dirty="0" smtClean="0"/>
              <a:t> to </a:t>
            </a:r>
            <a:r>
              <a:rPr lang="en-US" altLang="zh-CN" sz="2800" dirty="0" smtClean="0">
                <a:solidFill>
                  <a:srgbClr val="FF0000"/>
                </a:solidFill>
              </a:rPr>
              <a:t>verify whether it </a:t>
            </a:r>
            <a:r>
              <a:rPr lang="en-US" altLang="zh-CN" sz="2800" dirty="0" err="1" smtClean="0">
                <a:solidFill>
                  <a:srgbClr val="FF0000"/>
                </a:solidFill>
              </a:rPr>
              <a:t>satisfie</a:t>
            </a:r>
            <a:r>
              <a:rPr lang="en-US" altLang="zh-CN" sz="2800" dirty="0" smtClean="0">
                <a:solidFill>
                  <a:srgbClr val="FF0000"/>
                </a:solidFill>
              </a:rPr>
              <a:t> the requirements </a:t>
            </a:r>
            <a:r>
              <a:rPr lang="en-US" altLang="zh-CN" sz="2800" dirty="0" smtClean="0"/>
              <a:t>or to make clear the differences between the actual outcome and the expected out come.</a:t>
            </a:r>
          </a:p>
          <a:p>
            <a:pPr>
              <a:buFont typeface="Wingdings" pitchFamily="2" charset="2"/>
              <a:buChar char="n"/>
              <a:defRPr/>
            </a:pPr>
            <a:r>
              <a:rPr lang="zh-CN" altLang="en-US" sz="2400" dirty="0" smtClean="0"/>
              <a:t>软件测试</a:t>
            </a:r>
            <a:r>
              <a:rPr lang="zh-CN" altLang="en-US" sz="2400" dirty="0"/>
              <a:t>的首要</a:t>
            </a:r>
            <a:r>
              <a:rPr lang="zh-CN" altLang="en-US" sz="2400" dirty="0">
                <a:solidFill>
                  <a:srgbClr val="FF0000"/>
                </a:solidFill>
              </a:rPr>
              <a:t>目的不是要发现缺陷，而是要确保被测系统满足需求</a:t>
            </a:r>
            <a:r>
              <a:rPr lang="zh-CN" altLang="en-US" sz="2400" dirty="0"/>
              <a:t>。 </a:t>
            </a:r>
          </a:p>
          <a:p>
            <a:pPr marL="0" indent="0" algn="just" eaLnBrk="1" hangingPunct="1">
              <a:buFont typeface="Wingdings"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1442</TotalTime>
  <Pages>0</Pages>
  <Words>3187</Words>
  <Characters>0</Characters>
  <Application>Microsoft Office PowerPoint</Application>
  <DocSecurity>0</DocSecurity>
  <PresentationFormat>全屏显示(4:3)</PresentationFormat>
  <Lines>0</Lines>
  <Paragraphs>411</Paragraphs>
  <Slides>65</Slides>
  <Notes>4</Notes>
  <HiddenSlides>0</HiddenSlides>
  <MMClips>3</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68" baseType="lpstr">
      <vt:lpstr>Profile</vt:lpstr>
      <vt:lpstr>1_Profile</vt:lpstr>
      <vt:lpstr>Visio.Drawing.11</vt:lpstr>
      <vt:lpstr>软件测试基础</vt:lpstr>
      <vt:lpstr>第1章  软件测试核心概念</vt:lpstr>
      <vt:lpstr>第1章  软件测试核心概念</vt:lpstr>
      <vt:lpstr>1.1 引子：猎人打鸟</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1.3 软件缺陷的概念</vt:lpstr>
      <vt:lpstr>软件缺陷的案例</vt:lpstr>
      <vt:lpstr>PowerPoint 演示文稿</vt:lpstr>
      <vt:lpstr>PowerPoint 演示文稿</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64</cp:revision>
  <cp:lastPrinted>1899-12-30T00:00:00Z</cp:lastPrinted>
  <dcterms:created xsi:type="dcterms:W3CDTF">2008-07-27T05:17:11Z</dcterms:created>
  <dcterms:modified xsi:type="dcterms:W3CDTF">2017-08-31T00:23:40Z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