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0"/>
  </p:notesMasterIdLst>
  <p:handoutMasterIdLst>
    <p:handoutMasterId r:id="rId11"/>
  </p:handoutMasterIdLst>
  <p:sldIdLst>
    <p:sldId id="256" r:id="rId2"/>
    <p:sldId id="257" r:id="rId3"/>
    <p:sldId id="285" r:id="rId4"/>
    <p:sldId id="258" r:id="rId5"/>
    <p:sldId id="317" r:id="rId6"/>
    <p:sldId id="259" r:id="rId7"/>
    <p:sldId id="260" r:id="rId8"/>
    <p:sldId id="316"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1098" y="-6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介绍黑盒测试基本原理，围绕最重要的</a:t>
            </a:r>
            <a:r>
              <a:rPr lang="en-US" altLang="en-US" b="1" smtClean="0"/>
              <a:t>5</a:t>
            </a:r>
            <a:r>
              <a:rPr lang="zh-CN" altLang="en-US" b="1" smtClean="0"/>
              <a:t>种测试方法展开讨论</a:t>
            </a:r>
            <a:endParaRPr lang="en-US" altLang="zh-CN" b="1" smtClean="0"/>
          </a:p>
          <a:p>
            <a:pPr lvl="1" eaLnBrk="1" hangingPunct="1"/>
            <a:r>
              <a:rPr lang="zh-CN" altLang="en-US" b="1" smtClean="0"/>
              <a:t>边界值测试、等价类测试、基于决策表的测试和基于正交表的测试主要从数据优选的角度展开测试，适用于单元测试阶段，用于对函数或类的方法进行测试</a:t>
            </a:r>
            <a:endParaRPr lang="en-US" altLang="zh-CN" b="1" smtClean="0"/>
          </a:p>
          <a:p>
            <a:pPr lvl="1" eaLnBrk="1" hangingPunct="1"/>
            <a:r>
              <a:rPr lang="zh-CN" altLang="en-US" b="1" smtClean="0"/>
              <a:t>基于场景的测试是从业务流程优选的角度展开测试，适用于系统测试阶段，用于对功能、界面等进行测试</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8BACDE-E654-4466-98E5-31D74ABF36C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p>
          <a:p>
            <a:pPr lvl="1" eaLnBrk="1" hangingPunct="1"/>
            <a:r>
              <a:rPr lang="zh-CN" altLang="en-US" sz="3100" b="1" smtClean="0"/>
              <a:t>边界值测试</a:t>
            </a:r>
          </a:p>
          <a:p>
            <a:pPr lvl="1" eaLnBrk="1" hangingPunct="1"/>
            <a:r>
              <a:rPr lang="zh-CN" altLang="en-US" sz="3100" b="1" smtClean="0"/>
              <a:t>等价类测试</a:t>
            </a:r>
            <a:endParaRPr lang="en-US" altLang="zh-CN" sz="3100" b="1" smtClean="0"/>
          </a:p>
          <a:p>
            <a:pPr lvl="1" eaLnBrk="1" hangingPunct="1"/>
            <a:r>
              <a:rPr lang="zh-CN" altLang="en-US" sz="3100" b="1" smtClean="0"/>
              <a:t>因果图测试</a:t>
            </a:r>
            <a:endParaRPr lang="en-US" altLang="zh-CN" sz="3100" b="1" smtClean="0"/>
          </a:p>
          <a:p>
            <a:pPr lvl="1" eaLnBrk="1" hangingPunct="1"/>
            <a:r>
              <a:rPr lang="zh-CN" altLang="en-US" sz="3100" b="1" smtClean="0"/>
              <a:t>基于决策表的测试</a:t>
            </a:r>
            <a:endParaRPr lang="en-US" altLang="zh-CN" sz="3100" b="1" smtClean="0"/>
          </a:p>
          <a:p>
            <a:pPr lvl="1" eaLnBrk="1" hangingPunct="1"/>
            <a:r>
              <a:rPr lang="zh-CN" altLang="en-US" sz="3100" b="1" smtClean="0"/>
              <a:t>基于正交表的测试</a:t>
            </a:r>
            <a:endParaRPr lang="en-US" altLang="zh-CN" sz="3100" b="1" smtClean="0"/>
          </a:p>
          <a:p>
            <a:pPr lvl="1" eaLnBrk="1" hangingPunct="1"/>
            <a:r>
              <a:rPr lang="zh-CN" altLang="en-US" sz="3100" b="1" smtClean="0"/>
              <a:t>基于状态转换法的测试</a:t>
            </a:r>
            <a:endParaRPr lang="en-US" altLang="zh-CN" sz="3100" b="1" smtClean="0"/>
          </a:p>
          <a:p>
            <a:pPr lvl="1" eaLnBrk="1" hangingPunct="1"/>
            <a:r>
              <a:rPr lang="zh-CN" altLang="en-US" sz="3100" b="1" smtClean="0"/>
              <a:t>基于场景的测试</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E15BE4-EDEA-41A9-8090-56D866BB6F5D}"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基本原理</a:t>
            </a:r>
          </a:p>
        </p:txBody>
      </p:sp>
      <p:pic>
        <p:nvPicPr>
          <p:cNvPr id="6150" name="Picture 7" descr="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571750"/>
            <a:ext cx="8882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39DD8A-C205-4F2C-8CBC-8B3C5B389C34}"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defRPr/>
            </a:pPr>
            <a:r>
              <a:rPr lang="zh-CN" altLang="en-US" sz="3400" b="1" dirty="0" smtClean="0"/>
              <a:t>优势</a:t>
            </a:r>
            <a:endParaRPr lang="en-US" altLang="zh-CN" sz="3400" b="1" dirty="0" smtClean="0"/>
          </a:p>
          <a:p>
            <a:pPr lvl="1" algn="just" eaLnBrk="1" hangingPunct="1">
              <a:defRPr/>
            </a:pPr>
            <a:r>
              <a:rPr lang="zh-CN" b="1" dirty="0" smtClean="0">
                <a:cs typeface="+mn-cs"/>
              </a:rPr>
              <a:t>黑盒测试方法对测试人员的技术要求相对较低</a:t>
            </a:r>
            <a:endParaRPr lang="en-US" altLang="zh-CN" b="1" dirty="0" smtClean="0">
              <a:cs typeface="+mn-cs"/>
            </a:endParaRPr>
          </a:p>
          <a:p>
            <a:pPr lvl="1" algn="just" eaLnBrk="1" hangingPunct="1">
              <a:defRPr/>
            </a:pPr>
            <a:r>
              <a:rPr lang="zh-CN" b="1" dirty="0" smtClean="0">
                <a:cs typeface="+mn-cs"/>
              </a:rPr>
              <a:t>黑盒测试不需要了解程序实现的细节，测试团队与开发团队可以并行完成各自的任务</a:t>
            </a:r>
            <a:endParaRPr lang="en-US" altLang="zh-CN" b="1" dirty="0" smtClean="0">
              <a:cs typeface="+mn-cs"/>
            </a:endParaRPr>
          </a:p>
          <a:p>
            <a:pPr algn="just" eaLnBrk="1" hangingPunct="1">
              <a:defRPr/>
            </a:pPr>
            <a:r>
              <a:rPr lang="zh-CN" altLang="en-US" sz="3400" b="1" dirty="0" smtClean="0"/>
              <a:t>局限性</a:t>
            </a:r>
            <a:endParaRPr lang="en-US" altLang="zh-CN" sz="3400" b="1" dirty="0" smtClean="0"/>
          </a:p>
          <a:p>
            <a:pPr lvl="1" algn="just" eaLnBrk="1" hangingPunct="1">
              <a:defRPr/>
            </a:pPr>
            <a:r>
              <a:rPr lang="zh-CN" altLang="en-US" b="1" dirty="0" smtClean="0"/>
              <a:t>测试结果的覆盖度不容易度量，测试的潜在风险较高</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8B423D-FDA0-43EE-A094-E7A2114E399B}"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8196" name="Rectangle 3"/>
          <p:cNvSpPr>
            <a:spLocks noGrp="1" noChangeArrowheads="1"/>
          </p:cNvSpPr>
          <p:nvPr>
            <p:ph type="body" idx="1"/>
          </p:nvPr>
        </p:nvSpPr>
        <p:spPr/>
        <p:txBody>
          <a:bodyPr/>
          <a:lstStyle/>
          <a:p>
            <a:pPr algn="just" eaLnBrk="1" hangingPunct="1"/>
            <a:r>
              <a:rPr lang="zh-CN" altLang="en-US" sz="3400" b="1" smtClean="0"/>
              <a:t>适用阶段</a:t>
            </a:r>
            <a:endParaRPr lang="en-US" altLang="zh-CN" sz="3400" b="1" smtClean="0"/>
          </a:p>
          <a:p>
            <a:pPr algn="just" eaLnBrk="1" hangingPunct="1"/>
            <a:r>
              <a:rPr lang="zh-CN" altLang="en-US" sz="3400" b="1" smtClean="0"/>
              <a:t>当被测对象为函数时</a:t>
            </a:r>
            <a:endParaRPr lang="en-US" altLang="zh-CN" sz="3400" b="1" smtClean="0"/>
          </a:p>
          <a:p>
            <a:pPr lvl="1" algn="just" eaLnBrk="1" hangingPunct="1"/>
            <a:r>
              <a:rPr lang="zh-CN" altLang="en-US" sz="2400" b="1" smtClean="0"/>
              <a:t>完成对函数功能的测试</a:t>
            </a:r>
            <a:endParaRPr lang="en-US" altLang="zh-CN" sz="2400" b="1" smtClean="0"/>
          </a:p>
          <a:p>
            <a:pPr lvl="1" algn="just" eaLnBrk="1" hangingPunct="1"/>
            <a:r>
              <a:rPr lang="zh-CN" altLang="en-US" sz="2400" b="1" smtClean="0"/>
              <a:t>无需看函数代码，只需了解函数接口和返回值</a:t>
            </a:r>
            <a:endParaRPr lang="en-US" altLang="zh-CN" sz="2400" b="1" smtClean="0"/>
          </a:p>
          <a:p>
            <a:pPr lvl="1" algn="just" eaLnBrk="1" hangingPunct="1"/>
            <a:r>
              <a:rPr lang="zh-CN" altLang="en-US" sz="2400" b="1" smtClean="0"/>
              <a:t>对应单元测试阶段</a:t>
            </a:r>
            <a:endParaRPr lang="en-US" altLang="zh-CN" sz="2400" b="1" smtClean="0"/>
          </a:p>
          <a:p>
            <a:pPr algn="just" eaLnBrk="1" hangingPunct="1"/>
            <a:r>
              <a:rPr lang="zh-CN" altLang="en-US" sz="3400" b="1" smtClean="0"/>
              <a:t>当被测对象为功能时</a:t>
            </a:r>
            <a:endParaRPr lang="en-US" altLang="zh-CN" sz="3400" b="1" smtClean="0"/>
          </a:p>
          <a:p>
            <a:pPr lvl="1" algn="just" eaLnBrk="1" hangingPunct="1"/>
            <a:r>
              <a:rPr lang="zh-CN" altLang="en-US" sz="2400" b="1" smtClean="0"/>
              <a:t>完成对整个软件系统功能和易用性等的测试</a:t>
            </a:r>
            <a:endParaRPr lang="en-US" altLang="zh-CN" sz="2400" b="1" smtClean="0"/>
          </a:p>
          <a:p>
            <a:pPr lvl="1" algn="just" eaLnBrk="1" hangingPunct="1"/>
            <a:r>
              <a:rPr lang="zh-CN" altLang="en-US" sz="2400" b="1" smtClean="0"/>
              <a:t>无需看各功能点如何编程实现，只需要了解</a:t>
            </a:r>
            <a:r>
              <a:rPr lang="en-US" altLang="en-US" sz="2400" b="1" smtClean="0"/>
              <a:t>SRS</a:t>
            </a:r>
            <a:r>
              <a:rPr lang="zh-CN" altLang="en-US" sz="2400" b="1" smtClean="0"/>
              <a:t>中关于输入和输出的规定</a:t>
            </a:r>
            <a:endParaRPr lang="en-US" altLang="zh-CN" sz="2400" b="1" smtClean="0"/>
          </a:p>
          <a:p>
            <a:pPr lvl="1" algn="just" eaLnBrk="1" hangingPunct="1"/>
            <a:r>
              <a:rPr lang="zh-CN" altLang="en-US" sz="2400" b="1" smtClean="0"/>
              <a:t>对应系统测试，或有用户共同参与的验收测试阶段</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799CFB-9A6E-4BDA-BAD9-762D3109CF61}"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测试用例对被测对象的覆盖率</a:t>
            </a:r>
            <a:endParaRPr lang="en-US" altLang="zh-CN" b="1" smtClean="0"/>
          </a:p>
          <a:p>
            <a:pPr lvl="1" algn="just" eaLnBrk="1" hangingPunct="1"/>
            <a:r>
              <a:rPr lang="zh-CN" altLang="en-US" b="1" smtClean="0"/>
              <a:t>测试用例的冗余</a:t>
            </a:r>
            <a:endParaRPr lang="en-US" altLang="zh-CN" b="1" smtClean="0"/>
          </a:p>
          <a:p>
            <a:pPr lvl="1" algn="just" eaLnBrk="1" hangingPunct="1"/>
            <a:r>
              <a:rPr lang="zh-CN" altLang="en-US" b="1" smtClean="0"/>
              <a:t>测试用例的数量</a:t>
            </a:r>
            <a:endParaRPr lang="en-US" altLang="zh-CN" b="1" smtClean="0"/>
          </a:p>
          <a:p>
            <a:pPr lvl="1" algn="just" eaLnBrk="1" hangingPunct="1"/>
            <a:r>
              <a:rPr lang="zh-CN" altLang="en-US" b="1" smtClean="0"/>
              <a:t>测试用例对缺陷的定位能力</a:t>
            </a:r>
            <a:endParaRPr lang="en-US" altLang="zh-CN" b="1" smtClean="0"/>
          </a:p>
          <a:p>
            <a:pPr lvl="1" algn="just" eaLnBrk="1" hangingPunct="1"/>
            <a:r>
              <a:rPr lang="zh-CN" altLang="en-US" b="1" smtClean="0"/>
              <a:t>测试用例设计的复杂度</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itchFamily="2" charset="-122"/>
                <a:ea typeface="黑体" pitchFamily="2" charset="-122"/>
              </a:rPr>
              <a:t>谢 谢</a:t>
            </a: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8</a:t>
            </a:fld>
            <a:endParaRPr lang="en-US" altLang="zh-CN" smtClean="0"/>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293</TotalTime>
  <Words>305</Words>
  <Application>Microsoft Office PowerPoint</Application>
  <PresentationFormat>全屏显示(4:3)</PresentationFormat>
  <Paragraphs>50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Profile</vt:lpstr>
      <vt:lpstr>软件测试实用教程 ——方法与实践</vt:lpstr>
      <vt:lpstr>第3章  黑盒测试技术</vt:lpstr>
      <vt:lpstr>第3章  黑盒测试技术</vt:lpstr>
      <vt:lpstr>3.1 概述</vt:lpstr>
      <vt:lpstr>3.1 概述</vt:lpstr>
      <vt:lpstr>3.1 概述</vt:lpstr>
      <vt:lpstr>3.1 概述</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63</cp:revision>
  <dcterms:created xsi:type="dcterms:W3CDTF">2008-07-27T05:17:11Z</dcterms:created>
  <dcterms:modified xsi:type="dcterms:W3CDTF">2017-08-30T01:53:32Z</dcterms:modified>
</cp:coreProperties>
</file>