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33" r:id="rId4"/>
    <p:sldId id="334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1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0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8964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883792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5037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4929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207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6101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3850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8635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813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176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9616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4107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  <p:sldLayoutId id="2147483926" r:id="rId19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7886700" cy="752475"/>
          </a:xfrm>
        </p:spPr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用例方法使用总结</a:t>
            </a:r>
            <a:endParaRPr lang="zh-CN" altLang="en-US" b="1" kern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1772816"/>
            <a:ext cx="7972425" cy="5730875"/>
          </a:xfrm>
        </p:spPr>
        <p:txBody>
          <a:bodyPr>
            <a:normAutofit/>
          </a:bodyPr>
          <a:lstStyle/>
          <a:p>
            <a:r>
              <a:rPr lang="zh-CN" altLang="en-US" sz="3100" b="1" dirty="0" smtClean="0"/>
              <a:t>等价类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几乎所有输入框都可以使用</a:t>
            </a:r>
            <a:endParaRPr lang="en-US" altLang="zh-CN" sz="2700" b="1" dirty="0"/>
          </a:p>
          <a:p>
            <a:r>
              <a:rPr lang="zh-CN" altLang="en-US" sz="3100" b="1" dirty="0"/>
              <a:t>边界值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判作业给成绩</a:t>
            </a:r>
            <a:r>
              <a:rPr lang="en-US" altLang="zh-CN" sz="2700" b="1" dirty="0"/>
              <a:t>……</a:t>
            </a:r>
          </a:p>
          <a:p>
            <a:r>
              <a:rPr lang="zh-CN" altLang="en-US" sz="3100" b="1" dirty="0"/>
              <a:t>判定表</a:t>
            </a:r>
            <a:r>
              <a:rPr lang="en-US" altLang="zh-CN" sz="3100" b="1" dirty="0"/>
              <a:t>/</a:t>
            </a:r>
            <a:r>
              <a:rPr lang="zh-CN" altLang="en-US" sz="3100" b="1" dirty="0"/>
              <a:t>因果图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不同级别的用户看视频</a:t>
            </a:r>
            <a:endParaRPr lang="en-US" altLang="zh-CN" sz="2700" b="1" dirty="0"/>
          </a:p>
          <a:p>
            <a:r>
              <a:rPr lang="zh-CN" altLang="en-US" sz="3100" b="1" dirty="0"/>
              <a:t>场景法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做作业的流程</a:t>
            </a:r>
            <a:endParaRPr lang="en-US" altLang="zh-CN" sz="27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1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886700" cy="752475"/>
          </a:xfrm>
        </p:spPr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黑</a:t>
            </a:r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盒测试用例方法使用总结</a:t>
            </a:r>
            <a:endParaRPr lang="zh-CN" altLang="en-US" b="1" kern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600" y="1844824"/>
            <a:ext cx="8050616" cy="589521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zh-CN" altLang="en-US" sz="3100" b="1" dirty="0"/>
              <a:t>状态转移</a:t>
            </a:r>
            <a:r>
              <a:rPr lang="zh-CN" altLang="en-US" sz="3100" b="1" dirty="0" smtClean="0"/>
              <a:t>法</a:t>
            </a:r>
            <a:endParaRPr lang="en-US" altLang="zh-CN" sz="3100" b="1" dirty="0"/>
          </a:p>
          <a:p>
            <a:pPr lvl="1">
              <a:spcBef>
                <a:spcPts val="400"/>
              </a:spcBef>
            </a:pPr>
            <a:r>
              <a:rPr lang="zh-CN" altLang="en-US" sz="2700" b="1" dirty="0"/>
              <a:t>消息提醒</a:t>
            </a:r>
            <a:endParaRPr lang="en-US" altLang="zh-CN" sz="2700" b="1" dirty="0"/>
          </a:p>
          <a:p>
            <a:pPr>
              <a:spcBef>
                <a:spcPts val="400"/>
              </a:spcBef>
            </a:pPr>
            <a:r>
              <a:rPr lang="zh-CN" altLang="en-US" sz="3100" b="1" dirty="0"/>
              <a:t>正交实验</a:t>
            </a:r>
            <a:r>
              <a:rPr lang="zh-CN" altLang="en-US" sz="3100" b="1" dirty="0" smtClean="0"/>
              <a:t>法</a:t>
            </a:r>
            <a:endParaRPr lang="en-US" altLang="zh-CN" sz="3100" b="1" dirty="0"/>
          </a:p>
          <a:p>
            <a:pPr lvl="1">
              <a:spcBef>
                <a:spcPts val="400"/>
              </a:spcBef>
            </a:pPr>
            <a:r>
              <a:rPr lang="zh-CN" altLang="en-US" sz="2700" b="1" dirty="0"/>
              <a:t>基本资料修改</a:t>
            </a:r>
            <a:endParaRPr lang="en-US" altLang="zh-CN" sz="2700" b="1" dirty="0"/>
          </a:p>
          <a:p>
            <a:pPr lvl="1">
              <a:spcBef>
                <a:spcPts val="400"/>
              </a:spcBef>
            </a:pPr>
            <a:r>
              <a:rPr lang="zh-CN" altLang="en-US" sz="2700" b="1" dirty="0"/>
              <a:t>发长文功能</a:t>
            </a:r>
            <a:endParaRPr lang="en-US" altLang="zh-CN" sz="2700" b="1" dirty="0"/>
          </a:p>
          <a:p>
            <a:pPr>
              <a:spcBef>
                <a:spcPts val="400"/>
              </a:spcBef>
            </a:pPr>
            <a:r>
              <a:rPr lang="zh-CN" altLang="en-US" sz="3100" b="1" dirty="0"/>
              <a:t>错误推测</a:t>
            </a:r>
            <a:r>
              <a:rPr lang="zh-CN" altLang="en-US" sz="3100" b="1" dirty="0" smtClean="0"/>
              <a:t>法</a:t>
            </a:r>
            <a:endParaRPr lang="en-US" altLang="zh-CN" sz="3100" b="1" dirty="0"/>
          </a:p>
          <a:p>
            <a:pPr lvl="1">
              <a:spcBef>
                <a:spcPts val="400"/>
              </a:spcBef>
            </a:pPr>
            <a:r>
              <a:rPr lang="zh-CN" altLang="en-US" sz="2700" b="1" dirty="0"/>
              <a:t>输入框中的空格分别使用全角和半角</a:t>
            </a:r>
            <a:endParaRPr lang="en-US" altLang="zh-CN" sz="2700" b="1" dirty="0"/>
          </a:p>
          <a:p>
            <a:pPr lvl="1">
              <a:spcBef>
                <a:spcPts val="400"/>
              </a:spcBef>
            </a:pPr>
            <a:r>
              <a:rPr lang="zh-CN" altLang="en-US" sz="2700" b="1" dirty="0"/>
              <a:t>密码输入框使用</a:t>
            </a:r>
            <a:r>
              <a:rPr lang="zh-CN" altLang="en-US" sz="2700" b="1" dirty="0"/>
              <a:t>复制</a:t>
            </a:r>
            <a:endParaRPr lang="en-US" altLang="zh-CN" sz="2700" b="1" dirty="0"/>
          </a:p>
          <a:p>
            <a:pPr lvl="1">
              <a:spcBef>
                <a:spcPts val="400"/>
              </a:spcBef>
            </a:pPr>
            <a:r>
              <a:rPr lang="en-US" altLang="zh-CN" sz="2700" b="1" dirty="0"/>
              <a:t>……</a:t>
            </a:r>
            <a:endParaRPr lang="en-US" altLang="zh-CN" sz="2700" b="1" dirty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2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3356992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谢 谢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67E3E2C-221F-4D7E-91A8-AF486AD69B14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掌握</a:t>
            </a:r>
            <a:r>
              <a:rPr lang="zh-CN" altLang="en-US" b="1" dirty="0"/>
              <a:t>因果图法进行测试用例设计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掌握课堂讲解实例并能举一反三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  <a:defRPr/>
            </a:pPr>
            <a:endParaRPr lang="zh-CN" altLang="en-US" b="1" dirty="0"/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错误推测法的使用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本章总结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100" b="1" dirty="0"/>
              <a:t>什么是错误推测法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基于</a:t>
            </a:r>
            <a:r>
              <a:rPr lang="zh-CN" altLang="en-US" sz="2700" b="1" dirty="0">
                <a:solidFill>
                  <a:srgbClr val="FF0000"/>
                </a:solidFill>
              </a:rPr>
              <a:t>经验</a:t>
            </a:r>
            <a:r>
              <a:rPr lang="zh-CN" altLang="en-US" sz="2700" b="1" dirty="0"/>
              <a:t>和</a:t>
            </a:r>
            <a:r>
              <a:rPr lang="zh-CN" altLang="en-US" sz="2700" b="1" dirty="0">
                <a:solidFill>
                  <a:srgbClr val="FF0000"/>
                </a:solidFill>
              </a:rPr>
              <a:t>直觉</a:t>
            </a:r>
            <a:r>
              <a:rPr lang="zh-CN" altLang="en-US" sz="2700" b="1" dirty="0"/>
              <a:t>推测程序中所有可能存在的各种错误，有针对性的设计测试用例的方法</a:t>
            </a:r>
            <a:endParaRPr lang="en-US" altLang="zh-CN" sz="2700" b="1" dirty="0"/>
          </a:p>
          <a:p>
            <a:r>
              <a:rPr lang="zh-CN" altLang="en-US" sz="3100" b="1" dirty="0"/>
              <a:t>为什么使用错误推测法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防止容易出错的地方漏测</a:t>
            </a:r>
            <a:endParaRPr lang="en-US" altLang="zh-CN" sz="2700" b="1" dirty="0"/>
          </a:p>
          <a:p>
            <a:r>
              <a:rPr lang="zh-CN" altLang="en-US" sz="3100" b="1" dirty="0"/>
              <a:t>怎样使用错误推测法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使用等价类、边界值、决策表（因果图）、场景法、状态转换法、正交实验法等没有可以设计的了，可以继续思考有没有</a:t>
            </a:r>
            <a:r>
              <a:rPr lang="zh-CN" altLang="en-US" sz="2700" b="1" dirty="0">
                <a:solidFill>
                  <a:srgbClr val="FF0000"/>
                </a:solidFill>
              </a:rPr>
              <a:t>容易出错</a:t>
            </a:r>
            <a:r>
              <a:rPr lang="zh-CN" altLang="en-US" sz="2700" b="1" dirty="0"/>
              <a:t>的地方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根据或推测需求写的不明确的地方</a:t>
            </a:r>
            <a:endParaRPr lang="en-US" altLang="zh-CN" sz="27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568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6782705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8670248" cy="5730875"/>
          </a:xfrm>
        </p:spPr>
        <p:txBody>
          <a:bodyPr/>
          <a:lstStyle/>
          <a:p>
            <a:r>
              <a:rPr lang="zh-CN" altLang="en-US" sz="3100" b="1" dirty="0"/>
              <a:t>举例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输入字符的文本框输入空格是否过滤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输入空格时，分别输入全角、半角空格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输入字符的文本框中输入</a:t>
            </a:r>
            <a:r>
              <a:rPr lang="en-US" altLang="zh-CN" sz="2700" b="1" dirty="0"/>
              <a:t>html</a:t>
            </a:r>
            <a:r>
              <a:rPr lang="zh-CN" altLang="en-US" sz="2700" b="1" dirty="0"/>
              <a:t>标签是否会转换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需要二次密码验证的地方使用粘贴的方式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密码是否能够加密显示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数据库中插入相同的记录，查看其是否有相应提示</a:t>
            </a:r>
            <a:endParaRPr lang="en-US" altLang="zh-CN" sz="2700" b="1" dirty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98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698" y="1844824"/>
            <a:ext cx="7886700" cy="752475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3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错误推测法优缺点</a:t>
            </a:r>
            <a:endParaRPr lang="zh-CN" altLang="en-US" sz="31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568" y="2708920"/>
            <a:ext cx="7972425" cy="5730875"/>
          </a:xfrm>
        </p:spPr>
        <p:txBody>
          <a:bodyPr/>
          <a:lstStyle/>
          <a:p>
            <a:pPr lvl="1"/>
            <a:r>
              <a:rPr lang="zh-CN" altLang="en-US" sz="2700" b="1" dirty="0"/>
              <a:t>优点：能够覆盖其他测试用例设计方法覆盖不到的功能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缺点：过分依赖于个人经验</a:t>
            </a:r>
            <a:endParaRPr lang="zh-CN" altLang="en-US" sz="27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3568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727" y="2344344"/>
            <a:ext cx="7972425" cy="5730875"/>
          </a:xfrm>
        </p:spPr>
        <p:txBody>
          <a:bodyPr/>
          <a:lstStyle/>
          <a:p>
            <a:r>
              <a:rPr lang="zh-CN" altLang="en-US" sz="3100" b="1" dirty="0"/>
              <a:t>探索性测试</a:t>
            </a:r>
            <a:endParaRPr lang="en-US" altLang="zh-CN" sz="3100" b="1" dirty="0"/>
          </a:p>
          <a:p>
            <a:r>
              <a:rPr lang="zh-CN" altLang="en-US" sz="3100" b="1" dirty="0"/>
              <a:t>随机测试</a:t>
            </a:r>
            <a:endParaRPr lang="en-US" altLang="zh-CN" sz="3100" b="1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844824"/>
            <a:ext cx="2582869" cy="42815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2" y="836712"/>
            <a:ext cx="311816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其他测试方法</a:t>
            </a:r>
            <a:endParaRPr lang="en-US" altLang="zh-CN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519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测试方法</a:t>
            </a:r>
            <a:r>
              <a:rPr lang="zh-CN" altLang="en-US" b="1" kern="1200" dirty="0" smtClean="0">
                <a:latin typeface="黑体" pitchFamily="2" charset="-122"/>
                <a:ea typeface="黑体" pitchFamily="2" charset="-122"/>
              </a:rPr>
              <a:t>总结</a:t>
            </a:r>
            <a:endParaRPr lang="zh-CN" altLang="en-US" b="1" kern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27984" y="1628800"/>
            <a:ext cx="4536504" cy="5730875"/>
          </a:xfrm>
        </p:spPr>
        <p:txBody>
          <a:bodyPr>
            <a:normAutofit/>
          </a:bodyPr>
          <a:lstStyle/>
          <a:p>
            <a:r>
              <a:rPr lang="zh-CN" altLang="en-US" sz="3100" b="1" dirty="0"/>
              <a:t>对于每种功能有适合的测试用例设计方法</a:t>
            </a:r>
            <a:endParaRPr lang="en-US" altLang="zh-CN" sz="3100" b="1" dirty="0"/>
          </a:p>
          <a:p>
            <a:r>
              <a:rPr lang="zh-CN" altLang="en-US" sz="3100" b="1" dirty="0"/>
              <a:t>但不局限于某一种方法，经常会遇到一个功能可以使用多种方法进行用例设计，选择最合适的即可</a:t>
            </a:r>
            <a:endParaRPr lang="en-US" altLang="zh-CN" sz="3100" b="1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8" y="892350"/>
            <a:ext cx="3805730" cy="57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3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886700" cy="752475"/>
          </a:xfrm>
        </p:spPr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黑盒用例设计方法实例练习</a:t>
            </a:r>
            <a:endParaRPr lang="zh-CN" altLang="en-US" b="1" kern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568" y="1844824"/>
            <a:ext cx="7972425" cy="5730875"/>
          </a:xfrm>
        </p:spPr>
        <p:txBody>
          <a:bodyPr/>
          <a:lstStyle/>
          <a:p>
            <a:r>
              <a:rPr lang="zh-CN" altLang="en-US" sz="3100" b="1" dirty="0"/>
              <a:t>根据雪梨网站提供的所有功能，分别使用等价类，边界值，决策表法，因果图法，场景法，状态转移法，正交实验法，错误推测法设计测试用例。</a:t>
            </a:r>
            <a:endParaRPr lang="en-US" altLang="zh-CN" sz="3100" b="1" dirty="0"/>
          </a:p>
          <a:p>
            <a:r>
              <a:rPr lang="zh-CN" altLang="en-US" sz="3100" b="1" dirty="0"/>
              <a:t>实验网站：</a:t>
            </a:r>
            <a:r>
              <a:rPr lang="en-US" altLang="zh-CN" sz="3100" b="1" dirty="0"/>
              <a:t>10.7.10.7:8008</a:t>
            </a:r>
          </a:p>
          <a:p>
            <a:pPr lvl="1"/>
            <a:r>
              <a:rPr lang="zh-CN" altLang="en-US" sz="2700" b="1" dirty="0"/>
              <a:t>注册教师用户，并记录</a:t>
            </a:r>
            <a:endParaRPr lang="en-US" altLang="zh-CN" sz="2700" b="1" dirty="0"/>
          </a:p>
          <a:p>
            <a:r>
              <a:rPr lang="zh-CN" altLang="en-US" sz="3100" b="1" dirty="0"/>
              <a:t>教师权限和学生权限的所有功能都可以选择，每种设计用例的方法至少使用一次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格式：***功能     ****设计用例方法      用例如下：</a:t>
            </a:r>
            <a:endParaRPr lang="en-US" altLang="zh-CN" sz="2700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3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630</TotalTime>
  <Words>447</Words>
  <Application>Microsoft Office PowerPoint</Application>
  <PresentationFormat>全屏显示(4:3)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Profile</vt:lpstr>
      <vt:lpstr>软件测试实用教程 ——方法与实践</vt:lpstr>
      <vt:lpstr>第3章  黑盒测试技术</vt:lpstr>
      <vt:lpstr>第3章  黑盒测试技术</vt:lpstr>
      <vt:lpstr>PowerPoint 演示文稿</vt:lpstr>
      <vt:lpstr>PowerPoint 演示文稿</vt:lpstr>
      <vt:lpstr>错误推测法优缺点</vt:lpstr>
      <vt:lpstr>PowerPoint 演示文稿</vt:lpstr>
      <vt:lpstr>测试方法总结</vt:lpstr>
      <vt:lpstr>黑盒用例设计方法实例练习</vt:lpstr>
      <vt:lpstr>用例方法使用总结</vt:lpstr>
      <vt:lpstr>黑盒测试用例方法使用总结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216</cp:revision>
  <dcterms:created xsi:type="dcterms:W3CDTF">2008-07-27T05:17:11Z</dcterms:created>
  <dcterms:modified xsi:type="dcterms:W3CDTF">2017-08-31T07:37:58Z</dcterms:modified>
</cp:coreProperties>
</file>