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1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1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8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5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7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19387"/>
              </p:ext>
            </p:extLst>
          </p:nvPr>
        </p:nvGraphicFramePr>
        <p:xfrm>
          <a:off x="1923661" y="2100512"/>
          <a:ext cx="6749956" cy="398864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74978"/>
                <a:gridCol w="3374978"/>
              </a:tblGrid>
              <a:tr h="788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输入条件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输入订购金额小于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，订购单过期的订单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发出批准单、出货单和通知单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输入订单金额大于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，订购单过期的订单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不发批准单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输入订单金额任意，订购单过期的订单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发出批准单和出货单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7504" y="1844824"/>
            <a:ext cx="18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latin typeface="+mn-lt"/>
                <a:ea typeface="+mn-ea"/>
              </a:rPr>
              <a:t>将决策表转化成测试用例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99592" y="2204864"/>
            <a:ext cx="7906834" cy="5670503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总结使用决策表法设计用例的步骤</a:t>
            </a:r>
            <a:endParaRPr lang="en-US" altLang="zh-CN" sz="3400" b="1" dirty="0"/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条件和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动作</a:t>
            </a:r>
            <a:endParaRPr lang="en-US" altLang="zh-CN" b="1" dirty="0" smtClean="0">
              <a:latin typeface="+mn-ea"/>
            </a:endParaRPr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生成决策表</a:t>
            </a:r>
            <a:endParaRPr lang="en-US" altLang="zh-CN" b="1" dirty="0" smtClean="0">
              <a:latin typeface="+mn-ea"/>
            </a:endParaRPr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简化决策表</a:t>
            </a:r>
            <a:endParaRPr lang="en-US" altLang="zh-CN" b="1" dirty="0" smtClean="0">
              <a:latin typeface="+mn-ea"/>
            </a:endParaRPr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转成测试用例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4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204864"/>
            <a:ext cx="8122858" cy="5670503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什么情况适合使用决策表法设计测试用例</a:t>
            </a:r>
            <a:endParaRPr lang="en-US" altLang="zh-CN" sz="3400" b="1" dirty="0"/>
          </a:p>
          <a:p>
            <a:pPr lvl="1"/>
            <a:r>
              <a:rPr lang="zh-CN" altLang="en-US" sz="3100" b="1" dirty="0"/>
              <a:t>在程序中，若输入输出较多，且相互制约的条件</a:t>
            </a:r>
            <a:r>
              <a:rPr lang="zh-CN" altLang="en-US" sz="3100" b="1" dirty="0"/>
              <a:t>较多</a:t>
            </a:r>
            <a:endParaRPr lang="en-US" altLang="zh-CN" sz="3100" b="1" dirty="0"/>
          </a:p>
          <a:p>
            <a:pPr lvl="1"/>
            <a:endParaRPr lang="zh-CN" altLang="en-US" i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608793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4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99592" y="2132856"/>
            <a:ext cx="7906834" cy="5670503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/>
              <a:t>什么是决策表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zh-CN" altLang="en-US" dirty="0"/>
              <a:t>决策表中的概念：条件桩、条件项、动作桩、动作项、规则</a:t>
            </a:r>
            <a:endParaRPr lang="en-US" altLang="zh-CN" dirty="0"/>
          </a:p>
          <a:p>
            <a:pPr lvl="1"/>
            <a:r>
              <a:rPr lang="zh-CN" altLang="en-US" dirty="0"/>
              <a:t>怎样画出</a:t>
            </a:r>
            <a:r>
              <a:rPr lang="zh-CN" altLang="en-US" dirty="0" smtClean="0"/>
              <a:t>决策表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四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72816"/>
            <a:ext cx="874346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实例一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</a:p>
          <a:p>
            <a:pPr lvl="1"/>
            <a:r>
              <a:rPr lang="zh-CN" altLang="en-US" sz="2400" b="1" dirty="0">
                <a:latin typeface="+mn-ea"/>
                <a:ea typeface="+mn-ea"/>
              </a:rPr>
              <a:t>“</a:t>
            </a:r>
            <a:r>
              <a:rPr lang="en-US" altLang="zh-CN" sz="2400" b="1" dirty="0">
                <a:latin typeface="+mn-ea"/>
                <a:ea typeface="+mn-ea"/>
              </a:rPr>
              <a:t>……</a:t>
            </a:r>
            <a:r>
              <a:rPr lang="zh-CN" altLang="en-US" sz="2400" b="1" dirty="0">
                <a:latin typeface="+mn-ea"/>
                <a:ea typeface="+mn-ea"/>
              </a:rPr>
              <a:t>对‘功率大于</a:t>
            </a:r>
            <a:r>
              <a:rPr lang="en-US" altLang="zh-CN" sz="2400" b="1" dirty="0">
                <a:latin typeface="+mn-ea"/>
                <a:ea typeface="+mn-ea"/>
              </a:rPr>
              <a:t>50</a:t>
            </a:r>
            <a:r>
              <a:rPr lang="zh-CN" altLang="en-US" sz="2400" b="1" dirty="0">
                <a:latin typeface="+mn-ea"/>
                <a:ea typeface="+mn-ea"/>
              </a:rPr>
              <a:t>马力的机器且维修记录不全</a:t>
            </a:r>
            <a:r>
              <a:rPr lang="en-US" altLang="zh-CN" sz="2400" b="1" dirty="0">
                <a:latin typeface="+mn-ea"/>
                <a:ea typeface="+mn-ea"/>
              </a:rPr>
              <a:t>’</a:t>
            </a:r>
            <a:r>
              <a:rPr lang="zh-CN" altLang="en-US" sz="2400" b="1" dirty="0">
                <a:latin typeface="+mn-ea"/>
                <a:ea typeface="+mn-ea"/>
              </a:rPr>
              <a:t>或‘已运行</a:t>
            </a:r>
            <a:r>
              <a:rPr lang="en-US" altLang="zh-CN" sz="2400" b="1" dirty="0">
                <a:latin typeface="+mn-ea"/>
                <a:ea typeface="+mn-ea"/>
              </a:rPr>
              <a:t>10</a:t>
            </a:r>
            <a:r>
              <a:rPr lang="zh-CN" altLang="en-US" sz="2400" b="1" dirty="0">
                <a:latin typeface="+mn-ea"/>
                <a:ea typeface="+mn-ea"/>
              </a:rPr>
              <a:t>年以上</a:t>
            </a:r>
            <a:r>
              <a:rPr lang="en-US" altLang="zh-CN" sz="2400" b="1" dirty="0">
                <a:latin typeface="+mn-ea"/>
                <a:ea typeface="+mn-ea"/>
              </a:rPr>
              <a:t>’</a:t>
            </a:r>
            <a:r>
              <a:rPr lang="zh-CN" altLang="en-US" sz="2400" b="1" dirty="0">
                <a:latin typeface="+mn-ea"/>
                <a:ea typeface="+mn-ea"/>
              </a:rPr>
              <a:t>的机器，</a:t>
            </a:r>
            <a:r>
              <a:rPr lang="zh-CN" altLang="en-US" sz="2400" b="1" dirty="0" smtClean="0">
                <a:latin typeface="+mn-ea"/>
                <a:ea typeface="+mn-ea"/>
              </a:rPr>
              <a:t>应给予优先的维修处理</a:t>
            </a:r>
            <a:r>
              <a:rPr lang="en-US" altLang="zh-CN" sz="2400" b="1" dirty="0" smtClean="0">
                <a:latin typeface="+mn-ea"/>
                <a:ea typeface="+mn-ea"/>
              </a:rPr>
              <a:t>……” 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请</a:t>
            </a:r>
            <a:r>
              <a:rPr lang="zh-CN" altLang="en-US" sz="2400" b="1" dirty="0" smtClean="0">
                <a:latin typeface="+mn-ea"/>
                <a:ea typeface="+mn-ea"/>
              </a:rPr>
              <a:t>建立决策表</a:t>
            </a:r>
            <a:endParaRPr lang="en-US" altLang="zh-CN" sz="2400" b="1" dirty="0">
              <a:latin typeface="+mn-ea"/>
              <a:ea typeface="+mn-ea"/>
            </a:endParaRPr>
          </a:p>
          <a:p>
            <a:pPr lvl="1"/>
            <a:r>
              <a:rPr lang="zh-CN" altLang="en-US" sz="2400" b="1" dirty="0" smtClean="0">
                <a:latin typeface="+mn-ea"/>
                <a:ea typeface="+mn-ea"/>
              </a:rPr>
              <a:t>分析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</a:p>
          <a:p>
            <a:pPr lvl="1">
              <a:buNone/>
            </a:pP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）列出所有的条件桩</a:t>
            </a:r>
            <a:r>
              <a:rPr lang="zh-CN" altLang="en-US" sz="2400" b="1" dirty="0" smtClean="0">
                <a:latin typeface="+mn-ea"/>
                <a:ea typeface="+mn-ea"/>
              </a:rPr>
              <a:t>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动作</a:t>
            </a:r>
            <a:r>
              <a:rPr lang="zh-CN" altLang="en-US" sz="2400" b="1" dirty="0" smtClean="0">
                <a:latin typeface="+mn-ea"/>
                <a:ea typeface="+mn-ea"/>
              </a:rPr>
              <a:t>桩</a:t>
            </a:r>
            <a:endParaRPr lang="zh-CN" altLang="en-US" b="1" dirty="0">
              <a:latin typeface="+mn-ea"/>
              <a:ea typeface="+mn-ea"/>
            </a:endParaRPr>
          </a:p>
          <a:p>
            <a:pPr lvl="1">
              <a:buNone/>
            </a:pP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sz="1600" b="1" dirty="0">
                <a:latin typeface="+mn-ea"/>
                <a:ea typeface="+mn-ea"/>
              </a:rPr>
              <a:t/>
            </a:r>
            <a:br>
              <a:rPr lang="zh-CN" altLang="en-US" sz="1600" b="1" dirty="0">
                <a:latin typeface="+mn-ea"/>
                <a:ea typeface="+mn-ea"/>
              </a:rPr>
            </a:br>
            <a:endParaRPr lang="zh-CN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78228"/>
              </p:ext>
            </p:extLst>
          </p:nvPr>
        </p:nvGraphicFramePr>
        <p:xfrm>
          <a:off x="4666396" y="3010596"/>
          <a:ext cx="4064759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425"/>
                <a:gridCol w="3317334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0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556792"/>
            <a:ext cx="804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latin typeface="+mn-ea"/>
                <a:ea typeface="+mn-ea"/>
              </a:rPr>
              <a:t>）列出决策表</a:t>
            </a:r>
            <a:endParaRPr lang="zh-CN" altLang="en-US" sz="1799" dirty="0">
              <a:latin typeface="+mn-ea"/>
              <a:ea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60066"/>
              </p:ext>
            </p:extLst>
          </p:nvPr>
        </p:nvGraphicFramePr>
        <p:xfrm>
          <a:off x="303712" y="2161704"/>
          <a:ext cx="8337369" cy="40756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9147"/>
                <a:gridCol w="3466286"/>
                <a:gridCol w="500242"/>
                <a:gridCol w="500242"/>
                <a:gridCol w="500242"/>
                <a:gridCol w="500242"/>
                <a:gridCol w="500242"/>
                <a:gridCol w="500242"/>
                <a:gridCol w="500242"/>
                <a:gridCol w="500242"/>
              </a:tblGrid>
              <a:tr h="67926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</a:tr>
              <a:tr h="679268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功率大于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马力吗？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维修记录不全吗？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运行超过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年吗？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进行优先处理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作其他处理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5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8042705" cy="18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sz="2800" b="1" dirty="0" smtClean="0">
              <a:latin typeface="+mn-ea"/>
              <a:ea typeface="+mn-ea"/>
            </a:endParaRPr>
          </a:p>
          <a:p>
            <a:pPr lvl="1"/>
            <a:r>
              <a:rPr lang="en-US" altLang="zh-CN" sz="2800" b="1" dirty="0" smtClean="0"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latin typeface="+mn-ea"/>
                <a:ea typeface="+mn-ea"/>
              </a:rPr>
              <a:t>）合并</a:t>
            </a:r>
            <a:r>
              <a:rPr lang="zh-CN" altLang="en-US" sz="2800" b="1" dirty="0">
                <a:latin typeface="+mn-ea"/>
                <a:ea typeface="+mn-ea"/>
              </a:rPr>
              <a:t>相似规则后得到</a:t>
            </a:r>
            <a:r>
              <a:rPr lang="zh-CN" altLang="en-US" sz="2800" b="1" dirty="0" smtClean="0">
                <a:latin typeface="+mn-ea"/>
                <a:ea typeface="+mn-ea"/>
              </a:rPr>
              <a:t>图</a:t>
            </a:r>
            <a:endParaRPr lang="en-US" altLang="zh-CN" sz="2800" b="1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99" dirty="0"/>
              <a:t> </a:t>
            </a:r>
            <a:endParaRPr lang="zh-CN" altLang="en-US" sz="1799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09917"/>
              </p:ext>
            </p:extLst>
          </p:nvPr>
        </p:nvGraphicFramePr>
        <p:xfrm>
          <a:off x="333103" y="2141685"/>
          <a:ext cx="8494123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1012"/>
                <a:gridCol w="3456701"/>
                <a:gridCol w="755034"/>
                <a:gridCol w="755034"/>
                <a:gridCol w="755034"/>
                <a:gridCol w="755034"/>
                <a:gridCol w="566274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条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件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功率大于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马力吗？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维修记录不全吗？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运行超过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年吗？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sz="24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动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作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进行优先处理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作其他处理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08" marR="51408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78465" y="6082139"/>
            <a:ext cx="804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）得到相应测试用例</a:t>
            </a:r>
            <a:r>
              <a:rPr lang="en-US" altLang="zh-CN" sz="1799" b="1" dirty="0" smtClean="0">
                <a:latin typeface="+mn-ea"/>
                <a:ea typeface="+mn-ea"/>
              </a:rPr>
              <a:t> </a:t>
            </a:r>
            <a:endParaRPr lang="zh-CN" altLang="en-US" sz="1799" b="1" dirty="0"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2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323528" y="1983730"/>
            <a:ext cx="8820472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1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计算出差补助为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   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当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员工办理长期出差时，不论是否出差，出差到哪里，每月固定补助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1000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元。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   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当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员工未办理长期出差时时，如果出差省会城市，则每月补助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1500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元，否则补助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800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元</a:t>
            </a:r>
            <a:r>
              <a:rPr lang="en-US" altLang="zh-CN" sz="2800" b="1" dirty="0" smtClean="0">
                <a:latin typeface="+mn-ea"/>
              </a:rPr>
              <a:t>;</a:t>
            </a:r>
            <a:r>
              <a:rPr lang="zh-CN" altLang="en-US" sz="2800" b="1" dirty="0" smtClean="0">
                <a:latin typeface="+mn-ea"/>
              </a:rPr>
              <a:t>不出差，补助为</a:t>
            </a:r>
            <a:r>
              <a:rPr lang="en-US" altLang="zh-CN" sz="2800" b="1" dirty="0" smtClean="0">
                <a:latin typeface="+mn-ea"/>
              </a:rPr>
              <a:t>0</a:t>
            </a:r>
            <a:r>
              <a:rPr lang="zh-CN" altLang="en-US" sz="2800" b="1" dirty="0" smtClean="0">
                <a:latin typeface="+mn-ea"/>
              </a:rPr>
              <a:t>。</a:t>
            </a:r>
            <a:r>
              <a:rPr lang="en-US" altLang="zh-CN" sz="2800" b="1" dirty="0" smtClean="0">
                <a:latin typeface="+mn-ea"/>
              </a:rPr>
              <a:t>	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2 </a:t>
            </a:r>
            <a:r>
              <a:rPr lang="zh-CN" altLang="en-US" sz="2800" b="1" dirty="0" smtClean="0">
                <a:latin typeface="+mn-ea"/>
              </a:rPr>
              <a:t>使用决策表法设计测试用例：</a:t>
            </a:r>
            <a:r>
              <a:rPr lang="en-US" altLang="zh-CN" sz="2800" b="1" dirty="0" smtClean="0">
                <a:latin typeface="+mn-ea"/>
              </a:rPr>
              <a:t> "</a:t>
            </a:r>
            <a:r>
              <a:rPr lang="zh-CN" altLang="en-US" sz="2800" b="1" dirty="0" smtClean="0">
                <a:latin typeface="+mn-ea"/>
              </a:rPr>
              <a:t>输入三个整数 </a:t>
            </a:r>
            <a:r>
              <a:rPr lang="en-US" altLang="zh-CN" sz="2800" b="1" dirty="0" smtClean="0">
                <a:latin typeface="+mn-ea"/>
              </a:rPr>
              <a:t>a </a:t>
            </a:r>
            <a:r>
              <a:rPr lang="zh-CN" altLang="en-US" sz="2800" b="1" dirty="0" smtClean="0">
                <a:latin typeface="+mn-ea"/>
              </a:rPr>
              <a:t>、 </a:t>
            </a:r>
            <a:r>
              <a:rPr lang="en-US" altLang="zh-CN" sz="2800" b="1" dirty="0" smtClean="0">
                <a:latin typeface="+mn-ea"/>
              </a:rPr>
              <a:t>b </a:t>
            </a:r>
            <a:r>
              <a:rPr lang="zh-CN" altLang="en-US" sz="2800" b="1" dirty="0" smtClean="0">
                <a:latin typeface="+mn-ea"/>
              </a:rPr>
              <a:t>、 </a:t>
            </a:r>
            <a:r>
              <a:rPr lang="en-US" altLang="zh-CN" sz="2800" b="1" dirty="0" smtClean="0">
                <a:latin typeface="+mn-ea"/>
              </a:rPr>
              <a:t>c </a:t>
            </a:r>
            <a:r>
              <a:rPr lang="zh-CN" altLang="en-US" sz="2800" b="1" dirty="0" smtClean="0">
                <a:latin typeface="+mn-ea"/>
              </a:rPr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sz="2800" b="1" dirty="0" smtClean="0">
                <a:latin typeface="+mn-ea"/>
              </a:rPr>
              <a:t>… "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决策表法概述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掌握</a:t>
            </a:r>
            <a:r>
              <a:rPr lang="zh-CN" altLang="en-US" b="1" dirty="0"/>
              <a:t>等价类划分法简单应用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重难点：理解内涵，灵活应用</a:t>
            </a:r>
            <a:r>
              <a:rPr lang="en-US" altLang="zh-CN" b="1" dirty="0"/>
              <a:t>                            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b="1" dirty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决策表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法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实例讲解与演练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71487" lvl="1" indent="0" eaLnBrk="1" hangingPunct="1">
              <a:lnSpc>
                <a:spcPct val="150000"/>
              </a:lnSpc>
              <a:buNone/>
              <a:defRPr/>
            </a:pP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基本原理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通过对决策表进行化简，消除测试用例的冗余，缩减测试用例规模，同时保持等价类测试的效果</a:t>
            </a:r>
          </a:p>
        </p:txBody>
      </p:sp>
    </p:spTree>
    <p:extLst>
      <p:ext uri="{BB962C8B-B14F-4D97-AF65-F5344CB8AC3E}">
        <p14:creationId xmlns:p14="http://schemas.microsoft.com/office/powerpoint/2010/main" val="2057871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9433" y="1500407"/>
            <a:ext cx="8458199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定义</a:t>
            </a:r>
            <a:r>
              <a:rPr lang="zh-CN" altLang="en-US" sz="2400" b="1" dirty="0" smtClean="0">
                <a:solidFill>
                  <a:srgbClr val="5F5E5C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Decision 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table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latin typeface="+mn-ea"/>
                <a:ea typeface="+mn-ea"/>
              </a:rPr>
              <a:t>是</a:t>
            </a:r>
            <a:r>
              <a:rPr lang="zh-CN" altLang="en-US" sz="2400" b="1" dirty="0">
                <a:latin typeface="+mn-ea"/>
                <a:ea typeface="+mn-ea"/>
              </a:rPr>
              <a:t>一个用表格形式来整理逻辑关系的工具，由横向的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条件</a:t>
            </a:r>
            <a:r>
              <a:rPr lang="zh-CN" altLang="en-US" sz="2400" b="1" dirty="0">
                <a:latin typeface="+mn-ea"/>
                <a:ea typeface="+mn-ea"/>
              </a:rPr>
              <a:t>（因）和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动作</a:t>
            </a:r>
            <a:r>
              <a:rPr lang="zh-CN" altLang="en-US" sz="2400" b="1" dirty="0">
                <a:latin typeface="+mn-ea"/>
                <a:ea typeface="+mn-ea"/>
              </a:rPr>
              <a:t>（果）和纵向的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规则</a:t>
            </a:r>
            <a:r>
              <a:rPr lang="zh-CN" altLang="en-US" sz="2400" b="1" dirty="0">
                <a:latin typeface="+mn-ea"/>
                <a:ea typeface="+mn-ea"/>
              </a:rPr>
              <a:t>（测试用例）组合而</a:t>
            </a:r>
            <a:r>
              <a:rPr lang="zh-CN" altLang="en-US" sz="2400" b="1" dirty="0" smtClean="0">
                <a:latin typeface="+mn-ea"/>
                <a:ea typeface="+mn-ea"/>
              </a:rPr>
              <a:t>成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3179609"/>
            <a:ext cx="8292957" cy="372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522027" y="3261816"/>
            <a:ext cx="2892349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3836" y="3436419"/>
            <a:ext cx="40168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883" y="5080001"/>
            <a:ext cx="28194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10744" y="5050972"/>
            <a:ext cx="39079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6694387" y="4801863"/>
            <a:ext cx="3003961" cy="384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4675" y="692696"/>
            <a:ext cx="8001000" cy="82812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8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840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1582" y="1628800"/>
            <a:ext cx="8982417" cy="567050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n-ea"/>
              </a:rPr>
              <a:t>条件桩（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Condition 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Stub</a:t>
            </a:r>
            <a:r>
              <a:rPr lang="zh-CN" altLang="en-US" sz="2400" b="1" dirty="0">
                <a:latin typeface="+mn-ea"/>
              </a:rPr>
              <a:t>）：列出了问题的所有条件。通常认为列出的条件的次序无关紧要。</a:t>
            </a:r>
          </a:p>
          <a:p>
            <a:r>
              <a:rPr lang="zh-CN" altLang="en-US" sz="2400" b="1" dirty="0">
                <a:latin typeface="+mn-ea"/>
              </a:rPr>
              <a:t>动作桩（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Action 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Stub</a:t>
            </a:r>
            <a:r>
              <a:rPr lang="zh-CN" altLang="en-US" sz="2400" b="1" dirty="0">
                <a:latin typeface="+mn-ea"/>
              </a:rPr>
              <a:t>）：列出了问题规定可能采取的操作。这些操作的排列顺序没有约束。</a:t>
            </a:r>
          </a:p>
          <a:p>
            <a:r>
              <a:rPr lang="zh-CN" altLang="en-US" sz="2400" b="1" dirty="0">
                <a:latin typeface="+mn-ea"/>
              </a:rPr>
              <a:t>条件项（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Condition Entry</a:t>
            </a:r>
            <a:r>
              <a:rPr lang="zh-CN" altLang="en-US" sz="2400" b="1" dirty="0">
                <a:latin typeface="+mn-ea"/>
              </a:rPr>
              <a:t>）：列出针对它左列条件的取值。在所有可能情况下的真假值。</a:t>
            </a:r>
          </a:p>
          <a:p>
            <a:r>
              <a:rPr lang="zh-CN" altLang="en-US" sz="2400" b="1" dirty="0">
                <a:latin typeface="+mn-ea"/>
              </a:rPr>
              <a:t>动作项（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Action Entry</a:t>
            </a:r>
            <a:r>
              <a:rPr lang="zh-CN" altLang="en-US" sz="2400" b="1" dirty="0">
                <a:latin typeface="+mn-ea"/>
              </a:rPr>
              <a:t>）：列出在条件项的各种取值情况下应该采取的动作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规则（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Rule</a:t>
            </a:r>
            <a:r>
              <a:rPr lang="zh-CN" altLang="en-US" sz="2400" b="1" dirty="0" smtClean="0">
                <a:latin typeface="+mn-ea"/>
              </a:rPr>
              <a:t>）：决策表</a:t>
            </a:r>
            <a:r>
              <a:rPr lang="zh-CN" altLang="en-US" sz="2400" b="1" dirty="0">
                <a:latin typeface="+mn-ea"/>
              </a:rPr>
              <a:t>中右部的每一列（条件项和对应的动作项）都是一条规则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6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41097" y="1187497"/>
            <a:ext cx="2845559" cy="5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分析条件和动作</a:t>
            </a:r>
            <a:r>
              <a:rPr lang="zh-CN" altLang="en-US" sz="2600" b="1" dirty="0" smtClean="0">
                <a:latin typeface="+mn-ea"/>
              </a:rPr>
              <a:t>：金额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超过</a:t>
            </a:r>
            <a:r>
              <a:rPr lang="en-US" altLang="zh-CN" sz="2600" b="1" dirty="0">
                <a:solidFill>
                  <a:srgbClr val="0975CE"/>
                </a:solidFill>
                <a:latin typeface="+mn-ea"/>
              </a:rPr>
              <a:t>500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元，又未过期</a:t>
            </a:r>
            <a:r>
              <a:rPr lang="zh-CN" altLang="en-US" sz="2600" b="1" dirty="0">
                <a:latin typeface="+mn-ea"/>
              </a:rPr>
              <a:t>，则发出批准单和提货单；如果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金额超过</a:t>
            </a:r>
            <a:r>
              <a:rPr lang="en-US" altLang="zh-CN" sz="2600" b="1" dirty="0">
                <a:solidFill>
                  <a:srgbClr val="0975CE"/>
                </a:solidFill>
                <a:latin typeface="+mn-ea"/>
              </a:rPr>
              <a:t>500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元，但过期了</a:t>
            </a:r>
            <a:r>
              <a:rPr lang="zh-CN" altLang="en-US" sz="2600" b="1" dirty="0">
                <a:latin typeface="+mn-ea"/>
              </a:rPr>
              <a:t>，则不发批准单；如果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金额低于</a:t>
            </a:r>
            <a:r>
              <a:rPr lang="en-US" altLang="zh-CN" sz="2600" b="1" dirty="0">
                <a:solidFill>
                  <a:srgbClr val="0975CE"/>
                </a:solidFill>
                <a:latin typeface="+mn-ea"/>
              </a:rPr>
              <a:t>500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元，则不论是否过期都发出批准单和提货单</a:t>
            </a:r>
            <a:r>
              <a:rPr lang="zh-CN" altLang="en-US" sz="2600" b="1" dirty="0">
                <a:latin typeface="+mn-ea"/>
              </a:rPr>
              <a:t>，在过期的情况下还需要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发出通知单</a:t>
            </a:r>
            <a:endParaRPr lang="en-US" altLang="zh-CN" sz="2600" b="1" dirty="0">
              <a:solidFill>
                <a:srgbClr val="0975CE"/>
              </a:solidFill>
              <a:latin typeface="+mn-ea"/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/>
        </p:blipFill>
        <p:spPr bwMode="auto">
          <a:xfrm>
            <a:off x="3094630" y="887104"/>
            <a:ext cx="5977719" cy="5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315416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</a:p>
        </p:txBody>
      </p:sp>
    </p:spTree>
    <p:extLst>
      <p:ext uri="{BB962C8B-B14F-4D97-AF65-F5344CB8AC3E}">
        <p14:creationId xmlns:p14="http://schemas.microsoft.com/office/powerpoint/2010/main" val="2656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17484" y="932407"/>
            <a:ext cx="8022431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9162" y="992733"/>
            <a:ext cx="2302669" cy="625475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11830" y="992733"/>
            <a:ext cx="5620941" cy="625475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823012" y="986383"/>
            <a:ext cx="0" cy="2587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813021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677414" y="1611858"/>
            <a:ext cx="0" cy="4822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263327" y="1611857"/>
            <a:ext cx="0" cy="19621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263327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846858" y="1611857"/>
            <a:ext cx="0" cy="19621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846858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03208" y="1618207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03208" y="2853282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03208" y="3566070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03208" y="4282032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03208" y="4997995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03208" y="5712370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09162" y="986382"/>
            <a:ext cx="0" cy="544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8432771" y="986382"/>
            <a:ext cx="0" cy="544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03208" y="992732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03208" y="6426745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259255" y="1146721"/>
            <a:ext cx="12359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220464" y="1146721"/>
            <a:ext cx="12359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-232353" y="221864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2882077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747662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332384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917106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8218" y="2852936"/>
            <a:ext cx="19169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订购单是否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未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过期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2882077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747662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2384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917106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78218" y="4436021"/>
            <a:ext cx="1546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发出批准单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332384" y="4436021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917106" y="4436021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78218" y="5150396"/>
            <a:ext cx="1546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发出提货单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5332384" y="51503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917106" y="51503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78218" y="5866357"/>
            <a:ext cx="1546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发出通知单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6917106" y="5866357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3050420" y="444699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3050420" y="5161365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731924" y="-30638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188" y="1849308"/>
            <a:ext cx="2167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订购单金额是否大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于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500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元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0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6" grpId="0"/>
      <p:bldP spid="49" grpId="0"/>
      <p:bldP spid="50" grpId="0"/>
      <p:bldP spid="53" grpId="0"/>
      <p:bldP spid="52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49575"/>
              </p:ext>
            </p:extLst>
          </p:nvPr>
        </p:nvGraphicFramePr>
        <p:xfrm>
          <a:off x="3725839" y="900750"/>
          <a:ext cx="5166641" cy="6187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29052"/>
                <a:gridCol w="873457"/>
                <a:gridCol w="873457"/>
                <a:gridCol w="1290675"/>
              </a:tblGrid>
              <a:tr h="452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元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—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93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订购单是否未过期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934">
                <a:tc gridSpan="4">
                  <a:txBody>
                    <a:bodyPr/>
                    <a:lstStyle/>
                    <a:p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593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发出批准单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altLang="en-US" sz="28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93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发出提货单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93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发出通知单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内容占位符 2"/>
          <p:cNvSpPr>
            <a:spLocks noGrp="1"/>
          </p:cNvSpPr>
          <p:nvPr>
            <p:ph sz="half" idx="2"/>
          </p:nvPr>
        </p:nvSpPr>
        <p:spPr>
          <a:xfrm>
            <a:off x="323528" y="1916832"/>
            <a:ext cx="3134340" cy="5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合并规则</a:t>
            </a:r>
            <a:r>
              <a:rPr lang="zh-CN" altLang="en-US" b="1" dirty="0" smtClean="0"/>
              <a:t>：如果</a:t>
            </a:r>
            <a:r>
              <a:rPr lang="zh-CN" altLang="en-US" b="1" dirty="0"/>
              <a:t>表中有两条或多条规则具有相同的动作，并且其条件项之间存在极为相似的关系</a:t>
            </a:r>
            <a:r>
              <a:rPr lang="zh-CN" altLang="en-US" b="1" dirty="0" smtClean="0"/>
              <a:t>，就</a:t>
            </a:r>
            <a:r>
              <a:rPr lang="zh-CN" altLang="en-US" b="1" dirty="0"/>
              <a:t>可以将其合并。</a:t>
            </a:r>
          </a:p>
          <a:p>
            <a:pPr marL="0" indent="0">
              <a:buNone/>
            </a:pP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-137773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基于决策表的测试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382</TotalTime>
  <Words>1107</Words>
  <Application>Microsoft Office PowerPoint</Application>
  <PresentationFormat>全屏显示(4:3)</PresentationFormat>
  <Paragraphs>253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Profile</vt:lpstr>
      <vt:lpstr>软件测试实用教程 ——方法与实践</vt:lpstr>
      <vt:lpstr>第3章  黑盒测试技术</vt:lpstr>
      <vt:lpstr>第3章  黑盒测试技术</vt:lpstr>
      <vt:lpstr>3.4 基于决策表的测试</vt:lpstr>
      <vt:lpstr>PowerPoint 演示文稿</vt:lpstr>
      <vt:lpstr>PowerPoint 演示文稿</vt:lpstr>
      <vt:lpstr>3.4 基于决策表的测试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127</cp:revision>
  <dcterms:created xsi:type="dcterms:W3CDTF">2008-07-27T05:17:11Z</dcterms:created>
  <dcterms:modified xsi:type="dcterms:W3CDTF">2017-08-30T03:06:09Z</dcterms:modified>
</cp:coreProperties>
</file>