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333" r:id="rId4"/>
    <p:sldId id="335" r:id="rId5"/>
    <p:sldId id="355" r:id="rId6"/>
    <p:sldId id="356" r:id="rId7"/>
    <p:sldId id="357" r:id="rId8"/>
    <p:sldId id="376" r:id="rId9"/>
    <p:sldId id="377" r:id="rId10"/>
    <p:sldId id="378" r:id="rId11"/>
    <p:sldId id="379" r:id="rId12"/>
    <p:sldId id="361" r:id="rId13"/>
    <p:sldId id="362" r:id="rId14"/>
    <p:sldId id="363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53" r:id="rId26"/>
    <p:sldId id="316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23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4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Galois 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伽罗瓦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1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888964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883792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650370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849296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3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2074"/>
      </p:ext>
    </p:extLst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86101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63850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86350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60813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25176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296160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841076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23" r:id="rId13"/>
    <p:sldLayoutId id="2147483924" r:id="rId14"/>
    <p:sldLayoutId id="2147483925" r:id="rId15"/>
    <p:sldLayoutId id="2147483926" r:id="rId16"/>
    <p:sldLayoutId id="2147483930" r:id="rId17"/>
    <p:sldLayoutId id="2147483931" r:id="rId18"/>
    <p:sldLayoutId id="2147483932" r:id="rId19"/>
    <p:sldLayoutId id="2147483934" r:id="rId20"/>
    <p:sldLayoutId id="2147483935" r:id="rId21"/>
    <p:sldLayoutId id="2147483936" r:id="rId22"/>
    <p:sldLayoutId id="2147483937" r:id="rId23"/>
    <p:sldLayoutId id="2147483938" r:id="rId24"/>
    <p:sldLayoutId id="2147483939" r:id="rId25"/>
    <p:sldLayoutId id="2147483940" r:id="rId26"/>
    <p:sldLayoutId id="2147483941" r:id="rId27"/>
    <p:sldLayoutId id="2147483942" r:id="rId28"/>
    <p:sldLayoutId id="2147483943" r:id="rId29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F3F84FD-A9EF-411A-AD41-005FD50D6B7A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软件测试技术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18241A04-D162-483A-99CD-F24B8B7A300D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基于正交表的测试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正交表与其他组合方式的对比</a:t>
            </a:r>
            <a:endParaRPr lang="zh-CN" altLang="en-US" b="1" smtClean="0"/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0" y="0"/>
            <a:ext cx="2592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Arial" charset="0"/>
                <a:ea typeface="华文隶书" pitchFamily="2" charset="-122"/>
              </a:rPr>
              <a:t>华中科技大学软件学院</a:t>
            </a:r>
          </a:p>
        </p:txBody>
      </p:sp>
      <p:pic>
        <p:nvPicPr>
          <p:cNvPr id="100358" name="Picture 2" descr="3t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875"/>
            <a:ext cx="9061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741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8F2C0A9-9FB8-4982-8830-9EDCA9FDC1B7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基于正交表的测试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测试用例的设计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将整体输入域拆分为个体输入域，确定所有输入条件及其最大取值范围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确定每个输入条件的取值个数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选择合适的正交表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建立正交表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测试结果分析</a:t>
            </a:r>
          </a:p>
        </p:txBody>
      </p:sp>
    </p:spTree>
    <p:extLst>
      <p:ext uri="{BB962C8B-B14F-4D97-AF65-F5344CB8AC3E}">
        <p14:creationId xmlns:p14="http://schemas.microsoft.com/office/powerpoint/2010/main" val="1488477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6736" y="2343079"/>
            <a:ext cx="7972425" cy="5730875"/>
          </a:xfrm>
        </p:spPr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zh-CN" sz="3400" b="1" dirty="0">
                <a:cs typeface="+mn-cs"/>
              </a:rPr>
              <a:t>客户姓名，联系电话，通信地址，【查询】</a:t>
            </a:r>
          </a:p>
          <a:p>
            <a:pPr marL="0" lvl="1" indent="0" eaLnBrk="1" hangingPunct="1">
              <a:buNone/>
            </a:pPr>
            <a:r>
              <a:rPr lang="zh-CN" altLang="en-US" sz="3400" b="1" dirty="0">
                <a:cs typeface="+mn-cs"/>
              </a:rPr>
              <a:t>根据</a:t>
            </a:r>
            <a:r>
              <a:rPr lang="zh-CN" altLang="en-US" sz="3400" b="1" dirty="0">
                <a:cs typeface="+mn-cs"/>
              </a:rPr>
              <a:t>此</a:t>
            </a:r>
            <a:r>
              <a:rPr lang="zh-CN" altLang="en-US" sz="3400" b="1" dirty="0">
                <a:cs typeface="+mn-cs"/>
              </a:rPr>
              <a:t>需求，</a:t>
            </a:r>
            <a:r>
              <a:rPr lang="zh-CN" altLang="en-US" sz="3400" b="1" dirty="0">
                <a:cs typeface="+mn-cs"/>
              </a:rPr>
              <a:t>请设计相应</a:t>
            </a:r>
            <a:r>
              <a:rPr lang="zh-CN" altLang="en-US" sz="3400" b="1" dirty="0">
                <a:cs typeface="+mn-cs"/>
              </a:rPr>
              <a:t>测试用例</a:t>
            </a:r>
            <a:endParaRPr lang="en-US" altLang="zh-CN" sz="3400" b="1" dirty="0">
              <a:cs typeface="+mn-cs"/>
            </a:endParaRPr>
          </a:p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3400" b="1" dirty="0"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基于正交表的测试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8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2060848"/>
            <a:ext cx="7972425" cy="5730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一：分析需求，</a:t>
            </a:r>
            <a:r>
              <a:rPr lang="zh-CN" altLang="en-US" sz="2400" b="1" dirty="0">
                <a:latin typeface="+mn-ea"/>
              </a:rPr>
              <a:t>获取</a:t>
            </a:r>
            <a:r>
              <a:rPr lang="zh-CN" altLang="en-US" sz="2400" b="1" dirty="0" smtClean="0">
                <a:latin typeface="+mn-ea"/>
              </a:rPr>
              <a:t>因子和</a:t>
            </a:r>
            <a:r>
              <a:rPr lang="zh-CN" altLang="en-US" sz="2400" b="1" dirty="0">
                <a:latin typeface="+mn-ea"/>
              </a:rPr>
              <a:t>水平</a:t>
            </a:r>
            <a:r>
              <a:rPr lang="zh-CN" altLang="en-US" sz="2400" b="1" dirty="0" smtClean="0">
                <a:latin typeface="+mn-ea"/>
              </a:rPr>
              <a:t>：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客户姓名：</a:t>
            </a:r>
            <a:r>
              <a:rPr lang="en-US" altLang="zh-CN" sz="2400" b="1" dirty="0" smtClean="0">
                <a:latin typeface="+mn-ea"/>
              </a:rPr>
              <a:t>A1 = 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>
                <a:latin typeface="+mn-ea"/>
              </a:rPr>
              <a:t>A2 </a:t>
            </a:r>
            <a:r>
              <a:rPr lang="en-US" altLang="zh-CN" sz="2400" b="1" dirty="0" smtClean="0">
                <a:latin typeface="+mn-ea"/>
              </a:rPr>
              <a:t>=2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联系电话：</a:t>
            </a:r>
            <a:r>
              <a:rPr lang="en-US" altLang="zh-CN" sz="2400" b="1" dirty="0" smtClean="0">
                <a:latin typeface="+mn-ea"/>
              </a:rPr>
              <a:t>B1 </a:t>
            </a:r>
            <a:r>
              <a:rPr lang="en-US" altLang="zh-CN" sz="2400" b="1" dirty="0">
                <a:latin typeface="+mn-ea"/>
              </a:rPr>
              <a:t>= 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B2 = </a:t>
            </a:r>
            <a:r>
              <a:rPr lang="en-US" altLang="zh-CN" sz="2400" b="1" dirty="0" smtClean="0">
                <a:latin typeface="+mn-ea"/>
              </a:rPr>
              <a:t>2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通信地址：</a:t>
            </a:r>
            <a:r>
              <a:rPr lang="en-US" altLang="zh-CN" sz="2400" b="1" dirty="0">
                <a:latin typeface="+mn-ea"/>
              </a:rPr>
              <a:t>C1 = </a:t>
            </a:r>
            <a:r>
              <a:rPr lang="en-US" altLang="zh-CN" sz="2400" b="1" dirty="0" smtClean="0">
                <a:latin typeface="+mn-ea"/>
              </a:rPr>
              <a:t>1,  </a:t>
            </a:r>
            <a:r>
              <a:rPr lang="en-US" altLang="zh-CN" sz="2400" b="1" dirty="0">
                <a:latin typeface="+mn-ea"/>
              </a:rPr>
              <a:t>C2 = 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，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二：根据因子水平选择合适的正交表：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+mn-ea"/>
              </a:rPr>
              <a:t>    </a:t>
            </a:r>
            <a:r>
              <a:rPr lang="zh-CN" altLang="en-US" sz="2400" b="1" dirty="0" smtClean="0">
                <a:latin typeface="+mn-ea"/>
              </a:rPr>
              <a:t>因子</a:t>
            </a:r>
            <a:r>
              <a:rPr lang="zh-CN" altLang="en-US" sz="2400" b="1" dirty="0">
                <a:latin typeface="+mn-ea"/>
              </a:rPr>
              <a:t>数</a:t>
            </a:r>
            <a:r>
              <a:rPr lang="zh-CN" altLang="en-US" sz="2400" b="1" dirty="0" smtClean="0">
                <a:latin typeface="+mn-ea"/>
              </a:rPr>
              <a:t>：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；</a:t>
            </a:r>
            <a:r>
              <a:rPr lang="zh-CN" altLang="en-US" sz="2400" b="1" dirty="0">
                <a:latin typeface="+mn-ea"/>
              </a:rPr>
              <a:t>水平数（</a:t>
            </a:r>
            <a:r>
              <a:rPr lang="zh-CN" altLang="en-US" sz="2400" b="1" dirty="0" smtClean="0">
                <a:latin typeface="+mn-ea"/>
              </a:rPr>
              <a:t>状态</a:t>
            </a:r>
            <a:r>
              <a:rPr lang="zh-CN" altLang="en-US" sz="2400" b="1" dirty="0">
                <a:latin typeface="+mn-ea"/>
              </a:rPr>
              <a:t>数）</a:t>
            </a:r>
            <a:r>
              <a:rPr lang="zh-CN" altLang="en-US" sz="2400" b="1" dirty="0" smtClean="0">
                <a:latin typeface="+mn-ea"/>
              </a:rPr>
              <a:t>：</a:t>
            </a:r>
            <a:r>
              <a:rPr lang="en-US" altLang="zh-CN" sz="2400" b="1" dirty="0">
                <a:latin typeface="+mn-ea"/>
              </a:rPr>
              <a:t>2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三：替换因子水平，获取实验次数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四：根据经验或其他因素补充实验次数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五：根据正交表写出相应的测试用例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燕尾形箭头 3"/>
          <p:cNvSpPr/>
          <p:nvPr/>
        </p:nvSpPr>
        <p:spPr>
          <a:xfrm>
            <a:off x="6372200" y="4095275"/>
            <a:ext cx="993914" cy="198782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24328" y="3933056"/>
            <a:ext cx="147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</a:t>
            </a:r>
            <a:r>
              <a:rPr lang="en-US" altLang="zh-CN" sz="2800" b="1" baseline="-25000" dirty="0" smtClean="0"/>
              <a:t>4</a:t>
            </a:r>
            <a:r>
              <a:rPr lang="en-US" altLang="zh-CN" sz="2800" b="1" dirty="0" smtClean="0"/>
              <a:t>(2</a:t>
            </a:r>
            <a:r>
              <a:rPr lang="en-US" altLang="zh-CN" sz="2800" b="1" baseline="30000" dirty="0" smtClean="0"/>
              <a:t>3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基于正交表的测试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4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5754650"/>
              </p:ext>
            </p:extLst>
          </p:nvPr>
        </p:nvGraphicFramePr>
        <p:xfrm>
          <a:off x="150536" y="830163"/>
          <a:ext cx="6448215" cy="5064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770"/>
                <a:gridCol w="352352"/>
                <a:gridCol w="492873"/>
                <a:gridCol w="591448"/>
                <a:gridCol w="232187"/>
                <a:gridCol w="566018"/>
                <a:gridCol w="932249"/>
                <a:gridCol w="707922"/>
                <a:gridCol w="718985"/>
                <a:gridCol w="553064"/>
                <a:gridCol w="570347"/>
              </a:tblGrid>
              <a:tr h="409229">
                <a:tc>
                  <a:txBody>
                    <a:bodyPr/>
                    <a:lstStyle/>
                    <a:p>
                      <a:pPr algn="ctr" fontAlgn="b"/>
                      <a:endParaRPr lang="zh-CN" altLang="en-US" sz="28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endParaRPr lang="zh-CN" altLang="en-US" b="1" i="0" dirty="0">
                        <a:latin typeface="+mn-ea"/>
                        <a:ea typeface="+mn-ea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28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</a:t>
                      </a:r>
                      <a:endParaRPr lang="en-US" altLang="zh-CN" sz="28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52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行号</a:t>
                      </a:r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用例</a:t>
                      </a:r>
                      <a:endParaRPr lang="en-US" altLang="zh-CN" sz="2200" b="1" i="0" u="none" strike="noStrike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编号</a:t>
                      </a:r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客户姓名</a:t>
                      </a:r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通信地址</a:t>
                      </a:r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预期</a:t>
                      </a:r>
                      <a:endParaRPr lang="en-US" altLang="zh-CN" sz="2200" b="1" i="0" u="none" strike="noStrike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实际</a:t>
                      </a:r>
                      <a:endParaRPr lang="en-US" altLang="zh-CN" sz="2200" b="1" i="0" u="none" strike="noStrike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i="0" u="none" strike="noStrike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96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92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</a:t>
                      </a:r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</a:t>
                      </a:r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</a:t>
                      </a:r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2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</a:t>
                      </a:r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不输入</a:t>
                      </a:r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不输入</a:t>
                      </a:r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9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不输入</a:t>
                      </a:r>
                      <a:endParaRPr lang="en-US" altLang="zh-CN" sz="2200" b="1" i="0" u="none" strike="noStrike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</a:t>
                      </a:r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不输入</a:t>
                      </a:r>
                      <a:endParaRPr lang="en-US" altLang="zh-CN" sz="2200" b="1" i="0" u="none" strike="noStrike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2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不输入</a:t>
                      </a:r>
                      <a:endParaRPr lang="en-US" altLang="zh-CN" sz="2200" b="1" i="0" u="none" strike="noStrike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不输入</a:t>
                      </a:r>
                      <a:endParaRPr lang="en-US" altLang="zh-CN" sz="2200" b="1" i="0" u="none" strike="noStrike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</a:t>
                      </a:r>
                      <a:endParaRPr lang="en-US" altLang="zh-CN" sz="2200" b="1" i="0" u="none" strike="noStrike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28"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i="0" dirty="0">
                        <a:latin typeface="+mn-ea"/>
                        <a:ea typeface="+mn-ea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8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</a:t>
                      </a:r>
                      <a:endParaRPr lang="en-US" altLang="zh-CN" sz="2200" b="1" i="0" u="none" strike="noStrike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</a:t>
                      </a:r>
                      <a:endParaRPr lang="en-US" altLang="zh-CN" sz="2200" b="1" i="0" u="none" strike="noStrike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输入</a:t>
                      </a:r>
                      <a:endParaRPr lang="en-US" altLang="zh-CN" sz="2200" b="1" i="0" u="none" strike="noStrike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29208" y="1272208"/>
            <a:ext cx="795131" cy="83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7079" y="1351722"/>
            <a:ext cx="48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列号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6360241" y="3628103"/>
            <a:ext cx="1316294" cy="1283110"/>
          </a:xfrm>
          <a:prstGeom prst="wedgeRoundRectCallout">
            <a:avLst>
              <a:gd name="adj1" fmla="val -134278"/>
              <a:gd name="adj2" fmla="val 3261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76833" y="3922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补充的测试用例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74675" y="-303213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基于正交表的测试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1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3568" y="1988840"/>
            <a:ext cx="7972425" cy="5730875"/>
          </a:xfrm>
        </p:spPr>
        <p:txBody>
          <a:bodyPr/>
          <a:lstStyle/>
          <a:p>
            <a:pPr eaLnBrk="1" hangingPunct="1"/>
            <a:r>
              <a:rPr lang="zh-CN" altLang="en-US" sz="3400" b="1" dirty="0"/>
              <a:t>练习</a:t>
            </a:r>
            <a:endParaRPr lang="en-US" altLang="zh-CN" sz="3400" b="1" dirty="0"/>
          </a:p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某</a:t>
            </a:r>
            <a:r>
              <a:rPr lang="zh-CN" altLang="en-US" sz="2800" b="1" dirty="0" smtClean="0">
                <a:latin typeface="+mn-ea"/>
              </a:rPr>
              <a:t>旅游网站使用</a:t>
            </a:r>
            <a:r>
              <a:rPr lang="en-US" altLang="zh-CN" sz="2800" b="1" dirty="0" smtClean="0">
                <a:latin typeface="+mn-ea"/>
              </a:rPr>
              <a:t>B/S</a:t>
            </a:r>
            <a:r>
              <a:rPr lang="zh-CN" altLang="en-US" sz="2800" b="1" dirty="0" smtClean="0">
                <a:latin typeface="+mn-ea"/>
              </a:rPr>
              <a:t>架构，客户端访问可以使用的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操作系统</a:t>
            </a:r>
            <a:r>
              <a:rPr lang="zh-CN" altLang="en-US" sz="2800" b="1" dirty="0" smtClean="0">
                <a:latin typeface="+mn-ea"/>
              </a:rPr>
              <a:t>包含：</a:t>
            </a:r>
            <a:r>
              <a:rPr lang="en-US" altLang="zh-CN" sz="2800" b="1" dirty="0" smtClean="0">
                <a:latin typeface="+mn-ea"/>
              </a:rPr>
              <a:t>Windows8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Windows10,Mac;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浏览器</a:t>
            </a:r>
            <a:r>
              <a:rPr lang="zh-CN" altLang="en-US" sz="2800" b="1" dirty="0" smtClean="0">
                <a:latin typeface="+mn-ea"/>
              </a:rPr>
              <a:t>包含：</a:t>
            </a:r>
            <a:r>
              <a:rPr lang="en-US" altLang="zh-CN" sz="2800" b="1" dirty="0" err="1" smtClean="0">
                <a:latin typeface="+mn-ea"/>
              </a:rPr>
              <a:t>Firfox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Chrome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IE;</a:t>
            </a:r>
            <a:r>
              <a:rPr lang="zh-CN" altLang="en-US" sz="2800" b="1" dirty="0" smtClean="0">
                <a:latin typeface="+mn-ea"/>
              </a:rPr>
              <a:t>浏览器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插件</a:t>
            </a:r>
            <a:r>
              <a:rPr lang="zh-CN" altLang="en-US" sz="2800" b="1" dirty="0" smtClean="0">
                <a:latin typeface="+mn-ea"/>
              </a:rPr>
              <a:t>包含</a:t>
            </a:r>
            <a:r>
              <a:rPr lang="en-US" altLang="zh-CN" sz="2800" b="1" dirty="0" smtClean="0">
                <a:latin typeface="+mn-ea"/>
              </a:rPr>
              <a:t>RealPlayer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err="1" smtClean="0">
                <a:latin typeface="+mn-ea"/>
              </a:rPr>
              <a:t>MediaPlayer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Flash Player;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显示器尺寸</a:t>
            </a:r>
            <a:r>
              <a:rPr lang="zh-CN" altLang="en-US" sz="2800" b="1" dirty="0" smtClean="0">
                <a:latin typeface="+mn-ea"/>
              </a:rPr>
              <a:t>包含：</a:t>
            </a:r>
            <a:r>
              <a:rPr lang="en-US" altLang="zh-CN" sz="2800" b="1" dirty="0" smtClean="0">
                <a:latin typeface="+mn-ea"/>
              </a:rPr>
              <a:t>13</a:t>
            </a:r>
            <a:r>
              <a:rPr lang="zh-CN" altLang="en-US" sz="2800" b="1" dirty="0" smtClean="0">
                <a:latin typeface="+mn-ea"/>
              </a:rPr>
              <a:t>寸，</a:t>
            </a:r>
            <a:r>
              <a:rPr lang="en-US" altLang="zh-CN" sz="2800" b="1" dirty="0" smtClean="0">
                <a:latin typeface="+mn-ea"/>
              </a:rPr>
              <a:t>14</a:t>
            </a:r>
            <a:r>
              <a:rPr lang="zh-CN" altLang="en-US" sz="2800" b="1" dirty="0" smtClean="0">
                <a:latin typeface="+mn-ea"/>
              </a:rPr>
              <a:t>寸，</a:t>
            </a:r>
            <a:r>
              <a:rPr lang="en-US" altLang="zh-CN" sz="2800" b="1" dirty="0" smtClean="0">
                <a:latin typeface="+mn-ea"/>
              </a:rPr>
              <a:t>15</a:t>
            </a:r>
            <a:r>
              <a:rPr lang="zh-CN" altLang="en-US" sz="2800" b="1" dirty="0" smtClean="0">
                <a:latin typeface="+mn-ea"/>
              </a:rPr>
              <a:t>寸；请根据此需求使用正交实验法设计测试用例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基于正交表的测试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0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536" y="1988840"/>
            <a:ext cx="7972425" cy="5730875"/>
          </a:xfrm>
        </p:spPr>
        <p:txBody>
          <a:bodyPr/>
          <a:lstStyle/>
          <a:p>
            <a:pPr eaLnBrk="1" hangingPunct="1"/>
            <a:r>
              <a:rPr lang="zh-CN" altLang="en-US" sz="3400" b="1" dirty="0"/>
              <a:t>将如上题目改为如下要求：</a:t>
            </a:r>
            <a:endParaRPr lang="en-US" altLang="zh-CN" sz="3400" b="1" dirty="0"/>
          </a:p>
          <a:p>
            <a:pPr marL="471487" lvl="1" indent="0">
              <a:buNone/>
            </a:pPr>
            <a:r>
              <a:rPr lang="zh-CN" altLang="en-US" sz="2800" b="1" dirty="0">
                <a:latin typeface="+mn-ea"/>
              </a:rPr>
              <a:t>某旅游网站使用</a:t>
            </a:r>
            <a:r>
              <a:rPr lang="en-US" altLang="zh-CN" sz="2800" b="1" dirty="0">
                <a:latin typeface="+mn-ea"/>
              </a:rPr>
              <a:t>B/S</a:t>
            </a:r>
            <a:r>
              <a:rPr lang="zh-CN" altLang="en-US" sz="2800" b="1" dirty="0">
                <a:latin typeface="+mn-ea"/>
              </a:rPr>
              <a:t>架构，客户端访问可以使用的操作系统包含：</a:t>
            </a:r>
            <a:r>
              <a:rPr lang="en-US" altLang="zh-CN" sz="2800" b="1" dirty="0">
                <a:latin typeface="+mn-ea"/>
              </a:rPr>
              <a:t>Windows8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Windows10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Mac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Linux</a:t>
            </a:r>
            <a:r>
              <a:rPr lang="en-US" altLang="zh-CN" sz="2800" b="1" dirty="0" smtClean="0">
                <a:latin typeface="+mn-ea"/>
              </a:rPr>
              <a:t>;</a:t>
            </a:r>
            <a:r>
              <a:rPr lang="zh-CN" altLang="en-US" sz="2800" b="1" dirty="0">
                <a:latin typeface="+mn-ea"/>
              </a:rPr>
              <a:t>浏览器包含：</a:t>
            </a:r>
            <a:r>
              <a:rPr lang="en-US" altLang="zh-CN" sz="2800" b="1" dirty="0" err="1">
                <a:latin typeface="+mn-ea"/>
              </a:rPr>
              <a:t>Firfox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Chrome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IE;</a:t>
            </a:r>
            <a:r>
              <a:rPr lang="zh-CN" altLang="en-US" sz="2800" b="1" dirty="0">
                <a:latin typeface="+mn-ea"/>
              </a:rPr>
              <a:t>浏览器插件包含</a:t>
            </a:r>
            <a:r>
              <a:rPr lang="en-US" altLang="zh-CN" sz="2800" b="1" dirty="0">
                <a:latin typeface="+mn-ea"/>
              </a:rPr>
              <a:t>RealPlayer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 err="1">
                <a:latin typeface="+mn-ea"/>
              </a:rPr>
              <a:t>MediaPlayer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Flash Player;</a:t>
            </a:r>
            <a:r>
              <a:rPr lang="zh-CN" altLang="en-US" sz="2800" b="1" dirty="0" smtClean="0">
                <a:latin typeface="+mn-ea"/>
              </a:rPr>
              <a:t>显示器</a:t>
            </a:r>
            <a:r>
              <a:rPr lang="zh-CN" altLang="en-US" sz="2800" b="1" dirty="0">
                <a:latin typeface="+mn-ea"/>
              </a:rPr>
              <a:t>尺寸</a:t>
            </a:r>
            <a:r>
              <a:rPr lang="zh-CN" altLang="en-US" sz="2800" b="1" dirty="0" smtClean="0">
                <a:latin typeface="+mn-ea"/>
              </a:rPr>
              <a:t>包含</a:t>
            </a:r>
            <a:r>
              <a:rPr lang="zh-CN" altLang="en-US" sz="2800" b="1" dirty="0">
                <a:latin typeface="+mn-ea"/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13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寸，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寸</a:t>
            </a:r>
            <a:r>
              <a:rPr lang="zh-CN" altLang="en-US" sz="2800" b="1" dirty="0" smtClean="0">
                <a:latin typeface="+mn-ea"/>
              </a:rPr>
              <a:t>；</a:t>
            </a:r>
            <a:r>
              <a:rPr lang="zh-CN" altLang="en-US" sz="2800" b="1" dirty="0">
                <a:latin typeface="+mn-ea"/>
              </a:rPr>
              <a:t>请根据此需求使用正交实验法设计测试用例</a:t>
            </a:r>
          </a:p>
          <a:p>
            <a:pPr lvl="1"/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基于正交表的测试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7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1844824"/>
            <a:ext cx="7972425" cy="5730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+mn-ea"/>
              </a:rPr>
              <a:t>分析需求</a:t>
            </a:r>
            <a:endParaRPr lang="en-US" altLang="zh-CN" sz="28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b="1" dirty="0" smtClean="0">
                <a:latin typeface="+mn-ea"/>
              </a:rPr>
              <a:t>一：分析需求，写出相应的因子和状态：</a:t>
            </a:r>
            <a:endParaRPr lang="en-US" altLang="zh-CN" sz="20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+mn-ea"/>
              </a:rPr>
              <a:t>A = </a:t>
            </a:r>
            <a:r>
              <a:rPr lang="zh-CN" altLang="en-US" sz="2000" b="1" dirty="0" smtClean="0">
                <a:latin typeface="+mn-ea"/>
              </a:rPr>
              <a:t>操作系统      </a:t>
            </a:r>
            <a:r>
              <a:rPr lang="en-US" altLang="zh-CN" sz="2000" b="1" dirty="0" smtClean="0">
                <a:latin typeface="+mn-ea"/>
              </a:rPr>
              <a:t>B = </a:t>
            </a:r>
            <a:r>
              <a:rPr lang="zh-CN" altLang="en-US" sz="2000" b="1" dirty="0" smtClean="0">
                <a:latin typeface="+mn-ea"/>
              </a:rPr>
              <a:t>浏览器      </a:t>
            </a:r>
            <a:r>
              <a:rPr lang="en-US" altLang="zh-CN" sz="2000" b="1" dirty="0" smtClean="0">
                <a:latin typeface="+mn-ea"/>
              </a:rPr>
              <a:t>C =  </a:t>
            </a:r>
            <a:r>
              <a:rPr lang="zh-CN" altLang="en-US" sz="2000" b="1" dirty="0" smtClean="0">
                <a:latin typeface="+mn-ea"/>
              </a:rPr>
              <a:t>插件       </a:t>
            </a:r>
            <a:r>
              <a:rPr lang="en-US" altLang="zh-CN" sz="2000" b="1" dirty="0" smtClean="0">
                <a:latin typeface="+mn-ea"/>
              </a:rPr>
              <a:t>D = </a:t>
            </a:r>
            <a:r>
              <a:rPr lang="zh-CN" altLang="en-US" sz="2000" b="1" dirty="0" smtClean="0">
                <a:latin typeface="+mn-ea"/>
              </a:rPr>
              <a:t>屏幕尺寸</a:t>
            </a:r>
            <a:endParaRPr lang="en-US" altLang="zh-CN" sz="20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b="1" dirty="0" smtClean="0">
                <a:latin typeface="+mn-ea"/>
              </a:rPr>
              <a:t>操作系统：</a:t>
            </a:r>
            <a:r>
              <a:rPr lang="en-US" altLang="zh-CN" sz="2000" b="1" dirty="0" smtClean="0">
                <a:latin typeface="+mn-ea"/>
              </a:rPr>
              <a:t>A1 = Windows8,A2 = Windows10,A3 = Mac,A4 = Linux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+mn-ea"/>
              </a:rPr>
              <a:t>浏览器：</a:t>
            </a:r>
            <a:r>
              <a:rPr lang="en-US" altLang="zh-CN" sz="2000" b="1" dirty="0" smtClean="0">
                <a:latin typeface="+mn-ea"/>
              </a:rPr>
              <a:t>B1 = </a:t>
            </a:r>
            <a:r>
              <a:rPr lang="en-US" altLang="zh-CN" sz="2000" b="1" dirty="0" err="1" smtClean="0">
                <a:latin typeface="+mn-ea"/>
              </a:rPr>
              <a:t>Firfox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B2 = Chrome,B3 = IE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+mn-ea"/>
              </a:rPr>
              <a:t>插件：</a:t>
            </a:r>
            <a:r>
              <a:rPr lang="en-US" altLang="zh-CN" sz="2000" b="1" dirty="0" smtClean="0">
                <a:latin typeface="+mn-ea"/>
              </a:rPr>
              <a:t>C1 = </a:t>
            </a:r>
            <a:r>
              <a:rPr lang="en-US" altLang="zh-CN" sz="2000" b="1" dirty="0">
                <a:latin typeface="+mn-ea"/>
              </a:rPr>
              <a:t>RealPlayer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C2 = </a:t>
            </a:r>
            <a:r>
              <a:rPr lang="en-US" altLang="zh-CN" sz="2000" b="1" dirty="0" err="1" smtClean="0">
                <a:latin typeface="+mn-ea"/>
              </a:rPr>
              <a:t>MediaPlayer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C3 = Flash Player</a:t>
            </a:r>
          </a:p>
          <a:p>
            <a:pPr marL="0" indent="0">
              <a:buNone/>
            </a:pPr>
            <a:r>
              <a:rPr lang="zh-CN" altLang="en-US" sz="2000" b="1" dirty="0">
                <a:latin typeface="+mn-ea"/>
              </a:rPr>
              <a:t>显示器</a:t>
            </a:r>
            <a:r>
              <a:rPr lang="zh-CN" altLang="en-US" sz="2000" b="1" dirty="0" smtClean="0">
                <a:latin typeface="+mn-ea"/>
              </a:rPr>
              <a:t>尺寸：</a:t>
            </a:r>
            <a:r>
              <a:rPr lang="en-US" altLang="zh-CN" sz="2000" b="1" dirty="0" smtClean="0">
                <a:latin typeface="+mn-ea"/>
              </a:rPr>
              <a:t>D1 = 13</a:t>
            </a:r>
            <a:r>
              <a:rPr lang="zh-CN" altLang="en-US" sz="2000" b="1" dirty="0">
                <a:latin typeface="+mn-ea"/>
              </a:rPr>
              <a:t>寸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D2 = 14</a:t>
            </a:r>
            <a:r>
              <a:rPr lang="zh-CN" altLang="en-US" sz="2000" b="1" dirty="0">
                <a:latin typeface="+mn-ea"/>
              </a:rPr>
              <a:t>寸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460432" y="2708921"/>
            <a:ext cx="941318" cy="18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基于正交表的测试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93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560" y="1628800"/>
            <a:ext cx="8037857" cy="5730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latin typeface="+mn-ea"/>
              </a:rPr>
              <a:t>二 ：选择合适的正交表：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使用哪种正交表？</a:t>
            </a:r>
            <a:endParaRPr lang="en-US" altLang="zh-CN" b="1" dirty="0" smtClean="0">
              <a:latin typeface="+mn-ea"/>
            </a:endParaRPr>
          </a:p>
          <a:p>
            <a:pPr lvl="1"/>
            <a:r>
              <a:rPr lang="en-US" altLang="zh-CN" b="1" dirty="0">
                <a:latin typeface="+mn-ea"/>
              </a:rPr>
              <a:t>L</a:t>
            </a:r>
            <a:r>
              <a:rPr lang="en-US" altLang="zh-CN" b="1" baseline="-25000" dirty="0">
                <a:latin typeface="+mn-ea"/>
              </a:rPr>
              <a:t>9</a:t>
            </a:r>
            <a:r>
              <a:rPr lang="en-US" altLang="zh-CN" b="1" dirty="0">
                <a:latin typeface="+mn-ea"/>
              </a:rPr>
              <a:t>(3</a:t>
            </a:r>
            <a:r>
              <a:rPr lang="en-US" altLang="zh-CN" b="1" baseline="30000" dirty="0">
                <a:latin typeface="+mn-ea"/>
              </a:rPr>
              <a:t>4</a:t>
            </a:r>
            <a:r>
              <a:rPr lang="en-US" altLang="zh-CN" b="1" dirty="0" smtClean="0">
                <a:latin typeface="+mn-ea"/>
              </a:rPr>
              <a:t>)  ?</a:t>
            </a:r>
          </a:p>
          <a:p>
            <a:pPr lvl="1"/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L</a:t>
            </a:r>
            <a:r>
              <a:rPr lang="en-US" altLang="zh-CN" b="1" baseline="-25000" dirty="0">
                <a:latin typeface="+mn-ea"/>
              </a:rPr>
              <a:t>8</a:t>
            </a:r>
            <a:r>
              <a:rPr lang="en-US" altLang="zh-CN" b="1" dirty="0">
                <a:latin typeface="+mn-ea"/>
              </a:rPr>
              <a:t>(2</a:t>
            </a:r>
            <a:r>
              <a:rPr lang="en-US" altLang="zh-CN" b="1" baseline="30000" dirty="0">
                <a:latin typeface="+mn-ea"/>
              </a:rPr>
              <a:t>7</a:t>
            </a:r>
            <a:r>
              <a:rPr lang="en-US" altLang="zh-CN" b="1" dirty="0">
                <a:latin typeface="+mn-ea"/>
              </a:rPr>
              <a:t>) </a:t>
            </a:r>
            <a:r>
              <a:rPr lang="en-US" altLang="zh-CN" b="1" dirty="0" smtClean="0">
                <a:latin typeface="+mn-ea"/>
              </a:rPr>
              <a:t> ?</a:t>
            </a:r>
          </a:p>
          <a:p>
            <a:pPr lvl="1"/>
            <a:r>
              <a:rPr lang="zh-CN" altLang="en-US" b="1" dirty="0" smtClean="0">
                <a:latin typeface="+mn-ea"/>
              </a:rPr>
              <a:t>还是混合正交表：</a:t>
            </a:r>
            <a:r>
              <a:rPr lang="en-US" altLang="zh-CN" b="1" dirty="0" smtClean="0">
                <a:latin typeface="+mn-ea"/>
              </a:rPr>
              <a:t>L</a:t>
            </a:r>
            <a:r>
              <a:rPr lang="en-US" altLang="zh-CN" b="1" baseline="-25000" dirty="0" smtClean="0">
                <a:latin typeface="+mn-ea"/>
              </a:rPr>
              <a:t>n</a:t>
            </a:r>
            <a:r>
              <a:rPr lang="en-US" altLang="zh-CN" b="1" dirty="0" smtClean="0">
                <a:latin typeface="+mn-ea"/>
              </a:rPr>
              <a:t>(4*3</a:t>
            </a:r>
            <a:r>
              <a:rPr lang="en-US" altLang="zh-CN" b="1" baseline="30000" dirty="0" smtClean="0">
                <a:latin typeface="+mn-ea"/>
              </a:rPr>
              <a:t>2</a:t>
            </a:r>
            <a:r>
              <a:rPr lang="en-US" altLang="zh-CN" b="1" dirty="0" smtClean="0">
                <a:latin typeface="+mn-ea"/>
              </a:rPr>
              <a:t>*2)?</a:t>
            </a:r>
          </a:p>
          <a:p>
            <a:r>
              <a:rPr lang="zh-CN" altLang="en-US" b="1" dirty="0" smtClean="0">
                <a:latin typeface="+mn-ea"/>
              </a:rPr>
              <a:t>选择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接近</a:t>
            </a:r>
            <a:r>
              <a:rPr lang="zh-CN" altLang="en-US" b="1" dirty="0" smtClean="0">
                <a:latin typeface="+mn-ea"/>
              </a:rPr>
              <a:t>的正交表     </a:t>
            </a:r>
            <a:endParaRPr lang="en-US" altLang="zh-CN" b="1" dirty="0" smtClean="0">
              <a:latin typeface="+mn-ea"/>
            </a:endParaRPr>
          </a:p>
          <a:p>
            <a:pPr lvl="1"/>
            <a:r>
              <a:rPr lang="zh-CN" altLang="en-US" b="1" dirty="0" smtClean="0">
                <a:latin typeface="+mn-ea"/>
              </a:rPr>
              <a:t>    </a:t>
            </a:r>
            <a:r>
              <a:rPr lang="en-US" altLang="zh-CN" b="1" dirty="0">
                <a:latin typeface="+mn-ea"/>
              </a:rPr>
              <a:t>L</a:t>
            </a:r>
            <a:r>
              <a:rPr lang="en-US" altLang="zh-CN" b="1" baseline="-25000" dirty="0">
                <a:latin typeface="+mn-ea"/>
              </a:rPr>
              <a:t>9</a:t>
            </a:r>
            <a:r>
              <a:rPr lang="en-US" altLang="zh-CN" b="1" dirty="0">
                <a:latin typeface="+mn-ea"/>
              </a:rPr>
              <a:t>(3</a:t>
            </a:r>
            <a:r>
              <a:rPr lang="en-US" altLang="zh-CN" b="1" baseline="30000" dirty="0">
                <a:latin typeface="+mn-ea"/>
              </a:rPr>
              <a:t>4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   </a:t>
            </a:r>
            <a:endParaRPr lang="en-US" altLang="zh-CN" b="1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zh-CN" b="1" dirty="0">
                <a:solidFill>
                  <a:srgbClr val="FF0000"/>
                </a:solidFill>
                <a:latin typeface="+mn-ea"/>
              </a:rPr>
              <a:t>被测对象水平与正交表中的水平不同，可根据实际情况进行合并，然后拆分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基于正交表的测试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449401"/>
              </p:ext>
            </p:extLst>
          </p:nvPr>
        </p:nvGraphicFramePr>
        <p:xfrm>
          <a:off x="1331641" y="1340762"/>
          <a:ext cx="6437349" cy="5332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1"/>
                <a:gridCol w="1249297"/>
                <a:gridCol w="1249297"/>
                <a:gridCol w="1249297"/>
                <a:gridCol w="1249297"/>
              </a:tblGrid>
              <a:tr h="44441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r>
                        <a:rPr lang="zh-CN" altLang="en-US" sz="2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　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因子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444416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44416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水平值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9187" y="-1714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基于正交表的测试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1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内容提要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理解</a:t>
            </a:r>
            <a:r>
              <a:rPr lang="zh-CN" altLang="en-US" b="1" dirty="0"/>
              <a:t>什么是正交表设计测试用例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掌握建立正交表并设计测试用例的方法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endParaRPr lang="zh-CN" altLang="en-US" b="1" dirty="0"/>
          </a:p>
          <a:p>
            <a:pPr lvl="1" eaLnBrk="1" hangingPunct="1"/>
            <a:endParaRPr lang="en-US" altLang="zh-CN" b="1" dirty="0" smtClean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687000"/>
            <a:ext cx="7972425" cy="5730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三：拆分正交表，将合并的内容进行拆分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87092"/>
              </p:ext>
            </p:extLst>
          </p:nvPr>
        </p:nvGraphicFramePr>
        <p:xfrm>
          <a:off x="897437" y="1366805"/>
          <a:ext cx="6882845" cy="52704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41661"/>
                <a:gridCol w="1435296"/>
                <a:gridCol w="1435296"/>
                <a:gridCol w="1435296"/>
                <a:gridCol w="1435296"/>
              </a:tblGrid>
              <a:tr h="462830">
                <a:tc>
                  <a:txBody>
                    <a:bodyPr/>
                    <a:lstStyle/>
                    <a:p>
                      <a:r>
                        <a:rPr lang="zh-CN" altLang="en-US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altLang="zh-CN" sz="2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基于正交表的测试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0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5548260"/>
              </p:ext>
            </p:extLst>
          </p:nvPr>
        </p:nvGraphicFramePr>
        <p:xfrm>
          <a:off x="246407" y="909855"/>
          <a:ext cx="8751763" cy="609602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40550"/>
                <a:gridCol w="1308779"/>
                <a:gridCol w="1224136"/>
                <a:gridCol w="1800200"/>
                <a:gridCol w="936104"/>
                <a:gridCol w="2217796"/>
                <a:gridCol w="624198"/>
              </a:tblGrid>
              <a:tr h="710877">
                <a:tc>
                  <a:txBody>
                    <a:bodyPr/>
                    <a:lstStyle/>
                    <a:p>
                      <a:r>
                        <a:rPr lang="zh-CN" altLang="en-US" sz="14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用例编号</a:t>
                      </a:r>
                      <a:endParaRPr lang="zh-CN" altLang="en-US" sz="1400" b="1" i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操作系统</a:t>
                      </a:r>
                      <a:endParaRPr lang="zh-CN" altLang="en-US" sz="1400" b="1" i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浏览器</a:t>
                      </a:r>
                      <a:endParaRPr lang="zh-CN" altLang="en-US" sz="1400" b="1" i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插件</a:t>
                      </a:r>
                      <a:endParaRPr lang="zh-CN" altLang="en-US" sz="1400" b="1" i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屏幕尺寸</a:t>
                      </a:r>
                      <a:endParaRPr lang="zh-CN" altLang="en-US" sz="1400" b="1" i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预期结果</a:t>
                      </a:r>
                      <a:endParaRPr lang="zh-CN" altLang="en-US" sz="1400" b="1" i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实际结果</a:t>
                      </a:r>
                      <a:endParaRPr lang="zh-CN" altLang="en-US" sz="1800" b="1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686639"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Windows8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网站在</a:t>
                      </a: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寸显示器，</a:t>
                      </a: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Windows8</a:t>
                      </a:r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系统，</a:t>
                      </a:r>
                      <a:r>
                        <a:rPr lang="en-US" altLang="zh-CN" sz="14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浏览器，使用</a:t>
                      </a: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插件上能够正确显示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Windows8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Windows8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Windows 10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Windows 10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Windows 10</a:t>
                      </a:r>
                      <a:endParaRPr lang="zh-CN" altLang="en-US" sz="14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571"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Mac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2365"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Linux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Mac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Linux</a:t>
                      </a:r>
                      <a:endParaRPr lang="zh-CN" altLang="en-US" sz="14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Mac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12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Linux</a:t>
                      </a:r>
                      <a:endParaRPr lang="zh-CN" altLang="en-US" sz="14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14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084168" y="4005114"/>
            <a:ext cx="3143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步骤四：每一行生成一条测试用例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650" y="9526"/>
            <a:ext cx="7886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基于正交表的测试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4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3568" y="2204864"/>
            <a:ext cx="7972425" cy="5730875"/>
          </a:xfrm>
        </p:spPr>
        <p:txBody>
          <a:bodyPr/>
          <a:lstStyle/>
          <a:p>
            <a:r>
              <a:rPr lang="zh-CN" altLang="en-US" dirty="0" smtClean="0"/>
              <a:t>步骤总结：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分析需求，找出相应的因子和水平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选择合适的正交表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替换因子，获得实验次数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根据经验补充测试用例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每行的各因素水平的组合作为一条测试用例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58202" y="764704"/>
            <a:ext cx="7886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基于正交表的测试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23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576" y="1772816"/>
            <a:ext cx="5205206" cy="5730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Microsoft </a:t>
            </a:r>
            <a:r>
              <a:rPr lang="en-US" altLang="zh-CN" b="1" dirty="0" smtClean="0">
                <a:latin typeface="+mn-ea"/>
              </a:rPr>
              <a:t>Word 2013</a:t>
            </a:r>
            <a:r>
              <a:rPr lang="zh-CN" altLang="en-US" b="1" dirty="0" smtClean="0">
                <a:latin typeface="+mn-ea"/>
              </a:rPr>
              <a:t>版本中打印设置分打印范围（所有页，当前页，设定页）；打印页面（单面，双面）；方向（纵向、横向）；纸张类型（</a:t>
            </a:r>
            <a:r>
              <a:rPr lang="en-US" altLang="zh-CN" b="1" dirty="0" smtClean="0">
                <a:latin typeface="+mn-ea"/>
              </a:rPr>
              <a:t>A4,B3,A5,B5,</a:t>
            </a:r>
            <a:r>
              <a:rPr lang="zh-CN" altLang="en-US" b="1" dirty="0" smtClean="0">
                <a:latin typeface="+mn-ea"/>
              </a:rPr>
              <a:t>信纸）；页边距（正常，宽，窄，适中）请使用正交实验法设计测试用例</a:t>
            </a:r>
            <a:endParaRPr lang="en-US" altLang="zh-CN" b="1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94" y="967407"/>
            <a:ext cx="2434385" cy="537665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71871" y="591169"/>
            <a:ext cx="7886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基于正交表的测试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7504" y="2060848"/>
            <a:ext cx="4896543" cy="5730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+mn-ea"/>
              </a:rPr>
              <a:t>根据如下需求，使用正交</a:t>
            </a:r>
            <a:r>
              <a:rPr lang="zh-CN" altLang="en-US" b="1" dirty="0" smtClean="0">
                <a:latin typeface="+mn-ea"/>
              </a:rPr>
              <a:t>实验，设计</a:t>
            </a:r>
            <a:r>
              <a:rPr lang="zh-CN" altLang="en-US" b="1" dirty="0" smtClean="0">
                <a:latin typeface="+mn-ea"/>
              </a:rPr>
              <a:t>测试用例</a:t>
            </a:r>
            <a:endParaRPr lang="zh-CN" altLang="en-US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7" y="1488742"/>
            <a:ext cx="3840407" cy="506380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23576" y="620688"/>
            <a:ext cx="7886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基于正交表的测试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3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86700" cy="752475"/>
          </a:xfrm>
        </p:spPr>
        <p:txBody>
          <a:bodyPr/>
          <a:lstStyle/>
          <a:p>
            <a:pPr eaLnBrk="1" hangingPunct="1"/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内容总结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1412776"/>
            <a:ext cx="9145016" cy="5730875"/>
          </a:xfrm>
        </p:spPr>
        <p:txBody>
          <a:bodyPr/>
          <a:lstStyle/>
          <a:p>
            <a:pPr marL="469900" lvl="1" indent="-469900" eaLnBrk="1" hangingPunct="1">
              <a:buFont typeface="Wingdings" pitchFamily="2" charset="2"/>
              <a:buChar char="o"/>
            </a:pPr>
            <a:endParaRPr lang="en-US" altLang="zh-CN" sz="3400" b="1" dirty="0" smtClean="0">
              <a:cs typeface="+mn-cs"/>
            </a:endParaRPr>
          </a:p>
          <a:p>
            <a:pPr marL="469900" lvl="1" indent="-469900" eaLnBrk="1" hangingPunct="1">
              <a:buFont typeface="Wingdings" pitchFamily="2" charset="2"/>
              <a:buChar char="o"/>
            </a:pPr>
            <a:r>
              <a:rPr lang="zh-CN" altLang="en-US" sz="3400" b="1" dirty="0" smtClean="0">
                <a:cs typeface="+mn-cs"/>
              </a:rPr>
              <a:t>怎样</a:t>
            </a:r>
            <a:r>
              <a:rPr lang="zh-CN" altLang="en-US" sz="3400" b="1" dirty="0">
                <a:cs typeface="+mn-cs"/>
              </a:rPr>
              <a:t>进行等价类划分</a:t>
            </a:r>
            <a:endParaRPr lang="en-US" altLang="zh-CN" sz="3400" b="1" dirty="0">
              <a:cs typeface="+mn-cs"/>
            </a:endParaRPr>
          </a:p>
          <a:p>
            <a:pPr lvl="1" eaLnBrk="1" hangingPunct="1"/>
            <a:r>
              <a:rPr lang="zh-CN" altLang="en-US" sz="2400" b="1" dirty="0"/>
              <a:t>依据常用方法进行等价类划分（分类）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为每个等价类规定唯一编号（编号）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设计用例，使它能够覆盖尽量多未覆盖的有效等价类，直到有效等价类覆盖完（有效）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设计一个新用例，使它仅覆盖一个尚未覆盖的无效等价类，重复，直到覆盖所有未覆盖的等价类（无效）</a:t>
            </a:r>
            <a:endParaRPr lang="en-US" altLang="zh-CN" sz="2400" b="1" dirty="0"/>
          </a:p>
          <a:p>
            <a:pPr lvl="1" eaLnBrk="1" hangingPunct="1"/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1710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谢 谢</a:t>
            </a: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67E3E2C-221F-4D7E-91A8-AF486AD69B14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正交表法设计测试用例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概述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根据正交表写出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测试用例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17543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itchFamily="2" charset="-122"/>
                <a:ea typeface="黑体" pitchFamily="2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根据如下描述设计测试用例：</a:t>
            </a:r>
            <a:endParaRPr lang="en-US" altLang="zh-CN" sz="3400" b="1" dirty="0"/>
          </a:p>
          <a:p>
            <a:pPr lvl="1" algn="just" eaLnBrk="1" hangingPunct="1"/>
            <a:r>
              <a:rPr lang="zh-CN" altLang="zh-CN" b="1" dirty="0"/>
              <a:t>客户姓名，联系电话，通信地址，【查询】</a:t>
            </a:r>
          </a:p>
          <a:p>
            <a:pPr lvl="1" algn="just" eaLnBrk="1" hangingPunct="1"/>
            <a:r>
              <a:rPr lang="zh-CN" altLang="en-US" b="1" dirty="0"/>
              <a:t>根据此需求测试照相机的照相功能，请设计相应测试用例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46131"/>
              </p:ext>
            </p:extLst>
          </p:nvPr>
        </p:nvGraphicFramePr>
        <p:xfrm>
          <a:off x="971600" y="3645024"/>
          <a:ext cx="7248573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397"/>
                <a:gridCol w="805397"/>
                <a:gridCol w="805397"/>
                <a:gridCol w="805397"/>
                <a:gridCol w="805397"/>
                <a:gridCol w="805397"/>
                <a:gridCol w="805397"/>
                <a:gridCol w="805397"/>
                <a:gridCol w="805397"/>
              </a:tblGrid>
              <a:tr h="3095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72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客户姓名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72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联系电话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72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通信地址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248609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4675" y="1916832"/>
            <a:ext cx="8136904" cy="4680520"/>
          </a:xfrm>
        </p:spPr>
        <p:txBody>
          <a:bodyPr>
            <a:normAutofit fontScale="40000" lnSpcReduction="20000"/>
          </a:bodyPr>
          <a:lstStyle/>
          <a:p>
            <a:pPr algn="just" eaLnBrk="1" hangingPunct="1"/>
            <a:r>
              <a:rPr lang="zh-CN" altLang="en-US" sz="7200" b="1" dirty="0"/>
              <a:t>什么是正交实验法？</a:t>
            </a:r>
            <a:endParaRPr lang="en-US" altLang="zh-CN" sz="7200" b="1" dirty="0"/>
          </a:p>
          <a:p>
            <a:pPr lvl="1"/>
            <a:r>
              <a:rPr lang="zh-CN" altLang="en-US" sz="5900" b="1" dirty="0"/>
              <a:t>正交试验法是指安排组织试验的一种科学方法。它利用一套规格化的表格，即正交表来设计试验方案和分析试验结果，能够在很多的试验条件中，选出少数几个</a:t>
            </a:r>
            <a:r>
              <a:rPr lang="zh-CN" altLang="en-US" sz="5900" b="1" dirty="0">
                <a:solidFill>
                  <a:srgbClr val="FF0000"/>
                </a:solidFill>
              </a:rPr>
              <a:t>代表性强</a:t>
            </a:r>
            <a:r>
              <a:rPr lang="zh-CN" altLang="en-US" sz="5900" b="1" dirty="0"/>
              <a:t>的试验条件，并通过这几次试验的数据，找到较好的生产条件，即最优的或较优的方案</a:t>
            </a:r>
            <a:endParaRPr lang="en-US" altLang="zh-CN" sz="5900" b="1" dirty="0"/>
          </a:p>
          <a:p>
            <a:pPr algn="just" eaLnBrk="1" hangingPunct="1"/>
            <a:r>
              <a:rPr lang="zh-CN" altLang="en-US" sz="7200" b="1" dirty="0"/>
              <a:t>正交表的由来</a:t>
            </a:r>
            <a:endParaRPr lang="en-US" altLang="zh-CN" sz="7200" b="1" dirty="0"/>
          </a:p>
          <a:p>
            <a:pPr lvl="1" algn="just" eaLnBrk="1" hangingPunct="1"/>
            <a:r>
              <a:rPr lang="zh-CN" altLang="en-US" sz="6000" b="1" dirty="0"/>
              <a:t>古希腊是一个多民族的国家，国主在检阅臣民时要求每个方队中每行有一个民族代表，每列也要有一个民族的代表</a:t>
            </a:r>
            <a:endParaRPr lang="en-US" altLang="zh-CN" sz="6000" b="1" dirty="0"/>
          </a:p>
          <a:p>
            <a:pPr lvl="1" algn="just" eaLnBrk="1" hangingPunct="1"/>
            <a:r>
              <a:rPr lang="zh-CN" altLang="en-US" sz="6000" b="1" dirty="0"/>
              <a:t>数学家在设计方阵时，以每一个拉丁字母表示一个民族，所以设计的方阵称为拉丁方</a:t>
            </a:r>
            <a:endParaRPr lang="en-US" altLang="zh-CN" sz="60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基于正交表的测试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3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4675" y="1988840"/>
            <a:ext cx="7972425" cy="5730875"/>
          </a:xfrm>
        </p:spPr>
        <p:txBody>
          <a:bodyPr/>
          <a:lstStyle/>
          <a:p>
            <a:r>
              <a:rPr lang="zh-CN" altLang="en-US" sz="3100" b="1" dirty="0"/>
              <a:t>日本著名统计学家田口玄一将正交试验选择的水平组合列成表格，称为正交表。正交表实验应用在化学、工业、数学等等诸多领域</a:t>
            </a:r>
            <a:endParaRPr lang="en-US" altLang="zh-CN" sz="3100" b="1" dirty="0"/>
          </a:p>
          <a:p>
            <a:r>
              <a:rPr lang="zh-CN" altLang="en-US" sz="3100" b="1" dirty="0"/>
              <a:t>依据</a:t>
            </a:r>
            <a:r>
              <a:rPr lang="en-US" altLang="zh-CN" sz="3100" b="1" dirty="0"/>
              <a:t>Galois</a:t>
            </a:r>
            <a:r>
              <a:rPr lang="zh-CN" altLang="en-US" sz="3100" b="1" dirty="0"/>
              <a:t>理论</a:t>
            </a:r>
            <a:r>
              <a:rPr lang="en-US" altLang="zh-CN" sz="3100" b="1" dirty="0"/>
              <a:t>,</a:t>
            </a:r>
            <a:r>
              <a:rPr lang="zh-CN" altLang="en-US" sz="3100" b="1" dirty="0"/>
              <a:t>从大量</a:t>
            </a:r>
            <a:r>
              <a:rPr lang="zh-CN" altLang="en-US" sz="3100" b="1" dirty="0"/>
              <a:t>的（实验）数据中</a:t>
            </a:r>
            <a:r>
              <a:rPr lang="zh-CN" altLang="en-US" sz="3100" b="1" dirty="0"/>
              <a:t>挑选适量的</a:t>
            </a:r>
            <a:r>
              <a:rPr lang="en-US" altLang="zh-CN" sz="3100" b="1" dirty="0"/>
              <a:t>,</a:t>
            </a:r>
            <a:r>
              <a:rPr lang="zh-CN" altLang="en-US" sz="3100" b="1" dirty="0"/>
              <a:t>有代表性的点（例</a:t>
            </a:r>
            <a:r>
              <a:rPr lang="zh-CN" altLang="en-US" sz="3100" b="1" dirty="0" smtClean="0"/>
              <a:t>）</a:t>
            </a:r>
            <a:r>
              <a:rPr lang="zh-CN" altLang="en-US" sz="3100" b="1" dirty="0"/>
              <a:t>，</a:t>
            </a:r>
            <a:r>
              <a:rPr lang="zh-CN" altLang="en-US" sz="3100" b="1" dirty="0" smtClean="0"/>
              <a:t>从而</a:t>
            </a:r>
            <a:r>
              <a:rPr lang="zh-CN" altLang="en-US" sz="3100" b="1" dirty="0"/>
              <a:t>合理地安排实验（测试）的一种科学实验设计</a:t>
            </a:r>
            <a:r>
              <a:rPr lang="zh-CN" altLang="en-US" sz="3100" b="1" dirty="0"/>
              <a:t>方法</a:t>
            </a:r>
            <a:endParaRPr lang="en-US" altLang="zh-CN" sz="3100" b="1" dirty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基于正交表的测试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5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7972425" cy="5730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正交表的结构</a:t>
            </a:r>
            <a:endParaRPr lang="en-US" altLang="zh-CN" sz="3400" b="1" dirty="0"/>
          </a:p>
          <a:p>
            <a:pPr lvl="1">
              <a:defRPr/>
            </a:pPr>
            <a:r>
              <a:rPr lang="en-US" altLang="zh-CN" sz="2800" b="1" i="1" dirty="0"/>
              <a:t>n</a:t>
            </a:r>
            <a:r>
              <a:rPr lang="zh-CN" altLang="zh-CN" sz="2800" b="1" dirty="0"/>
              <a:t>：实际测试用例的个数，对应正交表的行数；</a:t>
            </a:r>
          </a:p>
          <a:p>
            <a:pPr lvl="1">
              <a:defRPr/>
            </a:pPr>
            <a:r>
              <a:rPr lang="en-US" altLang="zh-CN" sz="2800" b="1" i="1" dirty="0"/>
              <a:t>q</a:t>
            </a:r>
            <a:r>
              <a:rPr lang="zh-CN" altLang="zh-CN" sz="2800" b="1" dirty="0"/>
              <a:t>：每个输入条件所取测试数据的个数，对应正交表中每个输入条件的取值个数；</a:t>
            </a:r>
          </a:p>
          <a:p>
            <a:pPr lvl="1">
              <a:defRPr/>
            </a:pPr>
            <a:r>
              <a:rPr lang="en-US" altLang="zh-CN" sz="2800" b="1" i="1" dirty="0"/>
              <a:t>s</a:t>
            </a:r>
            <a:r>
              <a:rPr lang="zh-CN" altLang="zh-CN" sz="2800" b="1" dirty="0"/>
              <a:t>：输入条件的总数，对应正交表的列数；</a:t>
            </a:r>
          </a:p>
          <a:p>
            <a:pPr lvl="1">
              <a:defRPr/>
            </a:pPr>
            <a:r>
              <a:rPr lang="en-US" altLang="zh-CN" sz="2800" b="1" i="1" dirty="0" err="1"/>
              <a:t>q</a:t>
            </a:r>
            <a:r>
              <a:rPr lang="en-US" altLang="zh-CN" sz="2800" b="1" i="1" baseline="30000" dirty="0" err="1"/>
              <a:t>s</a:t>
            </a:r>
            <a:r>
              <a:rPr lang="zh-CN" altLang="zh-CN" sz="2800" b="1" dirty="0"/>
              <a:t>：理论上全组合方式的测试用例个数，基于正交表的测试效率为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与</a:t>
            </a:r>
            <a:r>
              <a:rPr lang="en-US" altLang="zh-CN" sz="2800" b="1" i="1" dirty="0" err="1"/>
              <a:t>q</a:t>
            </a:r>
            <a:r>
              <a:rPr lang="en-US" altLang="zh-CN" sz="2800" b="1" i="1" baseline="30000" dirty="0" err="1"/>
              <a:t>s</a:t>
            </a:r>
            <a:r>
              <a:rPr lang="zh-CN" altLang="zh-CN" sz="2800" b="1" dirty="0"/>
              <a:t>的比值</a:t>
            </a:r>
            <a:endParaRPr lang="zh-CN" altLang="en-US" sz="2700" b="1" dirty="0"/>
          </a:p>
          <a:p>
            <a:r>
              <a:rPr lang="zh-CN" altLang="en-US" sz="3100" b="1" dirty="0" smtClean="0"/>
              <a:t>正交表</a:t>
            </a:r>
            <a:r>
              <a:rPr lang="zh-CN" altLang="en-US" sz="3100" b="1" dirty="0"/>
              <a:t>查询</a:t>
            </a:r>
            <a:r>
              <a:rPr lang="en-US" altLang="zh-CN" sz="3100" b="1" dirty="0"/>
              <a:t>https://www.york.ac.uk/depts/maths/tables/orthogonal.htm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基于正交表的测试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857875" y="642938"/>
          <a:ext cx="26638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380835" imgH="203112" progId="Equation.DSMT4">
                  <p:embed/>
                </p:oleObj>
              </mc:Choice>
              <mc:Fallback>
                <p:oleObj name="Equation" r:id="rId3" imgW="380835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642938"/>
                        <a:ext cx="2663825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37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B1778BB0-272D-413A-A45A-B51EA37579F3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基于正交表的测试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sz="3400" b="1" smtClean="0"/>
              <a:t>标准的</a:t>
            </a:r>
            <a:r>
              <a:rPr lang="en-US" altLang="zh-CN" sz="3400" b="1" i="1" smtClean="0"/>
              <a:t>L</a:t>
            </a:r>
            <a:r>
              <a:rPr lang="en-US" altLang="zh-CN" sz="3400" b="1" baseline="-25000" smtClean="0"/>
              <a:t>9</a:t>
            </a:r>
            <a:r>
              <a:rPr lang="en-US" altLang="zh-CN" sz="3400" b="1" smtClean="0"/>
              <a:t>(3</a:t>
            </a:r>
            <a:r>
              <a:rPr lang="en-US" altLang="zh-CN" sz="3400" b="1" baseline="30000" smtClean="0"/>
              <a:t>4</a:t>
            </a:r>
            <a:r>
              <a:rPr lang="en-US" altLang="zh-CN" sz="3400" b="1" smtClean="0"/>
              <a:t>)</a:t>
            </a:r>
            <a:endParaRPr lang="zh-CN" altLang="en-US" sz="3400" b="1" smtClean="0"/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0" y="0"/>
            <a:ext cx="2592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Arial" charset="0"/>
                <a:ea typeface="华文隶书" pitchFamily="2" charset="-122"/>
              </a:rPr>
              <a:t>华中科技大学软件学院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214438" y="2563813"/>
          <a:ext cx="6451600" cy="3873500"/>
        </p:xfrm>
        <a:graphic>
          <a:graphicData uri="http://schemas.openxmlformats.org/drawingml/2006/table">
            <a:tbl>
              <a:tblPr/>
              <a:tblGrid>
                <a:gridCol w="1752600"/>
                <a:gridCol w="939800"/>
                <a:gridCol w="939800"/>
                <a:gridCol w="939800"/>
                <a:gridCol w="939800"/>
                <a:gridCol w="939800"/>
              </a:tblGrid>
              <a:tr h="38735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090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0DA06A7-A860-41E5-BC0D-66D504FD63F5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基于正交表的测试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正交表的性质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每一</a:t>
            </a:r>
            <a:r>
              <a:rPr lang="zh-CN" altLang="en-US" b="1" dirty="0"/>
              <a:t>列中每个输入条件的各个测试数据出现的次数相同</a:t>
            </a:r>
            <a:r>
              <a:rPr lang="en-US" altLang="zh-CN" b="1" dirty="0"/>
              <a:t>--</a:t>
            </a:r>
            <a:r>
              <a:rPr lang="zh-CN" altLang="en-US" b="1" dirty="0"/>
              <a:t>均匀</a:t>
            </a:r>
            <a:r>
              <a:rPr lang="zh-CN" altLang="en-US" b="1" dirty="0"/>
              <a:t>分散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任意两列所构成的各有序数对出现的次数相同</a:t>
            </a:r>
            <a:r>
              <a:rPr lang="en-US" altLang="zh-CN" b="1" dirty="0"/>
              <a:t>--</a:t>
            </a:r>
            <a:r>
              <a:rPr lang="zh-CN" altLang="en-US" b="1" dirty="0"/>
              <a:t>整体可比</a:t>
            </a:r>
          </a:p>
          <a:p>
            <a:pPr marL="471487" lvl="1" indent="0" eaLnBrk="1" hangingPunct="1">
              <a:buNone/>
            </a:pPr>
            <a:endParaRPr lang="zh-CN" altLang="en-US" b="1" dirty="0" smtClean="0"/>
          </a:p>
        </p:txBody>
      </p:sp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0" y="0"/>
            <a:ext cx="2592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Arial" charset="0"/>
                <a:ea typeface="华文隶书" pitchFamily="2" charset="-122"/>
              </a:rPr>
              <a:t>华中科技大学软件学院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722675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384</TotalTime>
  <Words>1551</Words>
  <Application>Microsoft Office PowerPoint</Application>
  <PresentationFormat>全屏显示(4:3)</PresentationFormat>
  <Paragraphs>464</Paragraphs>
  <Slides>26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Profile</vt:lpstr>
      <vt:lpstr>MathType 5.0 Equation</vt:lpstr>
      <vt:lpstr>软件测试实用教程 ——方法与实践</vt:lpstr>
      <vt:lpstr>第3章  黑盒测试技术</vt:lpstr>
      <vt:lpstr>第3章  黑盒测试技术</vt:lpstr>
      <vt:lpstr>练习</vt:lpstr>
      <vt:lpstr>PowerPoint 演示文稿</vt:lpstr>
      <vt:lpstr>PowerPoint 演示文稿</vt:lpstr>
      <vt:lpstr>PowerPoint 演示文稿</vt:lpstr>
      <vt:lpstr>3.5 基于正交表的测试</vt:lpstr>
      <vt:lpstr>3.5 基于正交表的测试</vt:lpstr>
      <vt:lpstr>3.5 基于正交表的测试</vt:lpstr>
      <vt:lpstr>3.5 基于正交表的测试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基于正交表的测试</vt:lpstr>
      <vt:lpstr>3.5 基于正交表的测试</vt:lpstr>
      <vt:lpstr>PowerPoint 演示文稿</vt:lpstr>
      <vt:lpstr>PowerPoint 演示文稿</vt:lpstr>
      <vt:lpstr>PowerPoint 演示文稿</vt:lpstr>
      <vt:lpstr>内容总结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144</cp:revision>
  <dcterms:created xsi:type="dcterms:W3CDTF">2008-07-27T05:17:11Z</dcterms:created>
  <dcterms:modified xsi:type="dcterms:W3CDTF">2017-08-30T02:38:03Z</dcterms:modified>
</cp:coreProperties>
</file>