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4"/>
  </p:notesMasterIdLst>
  <p:handoutMasterIdLst>
    <p:handoutMasterId r:id="rId25"/>
  </p:handoutMasterIdLst>
  <p:sldIdLst>
    <p:sldId id="256" r:id="rId2"/>
    <p:sldId id="257" r:id="rId3"/>
    <p:sldId id="333" r:id="rId4"/>
    <p:sldId id="334" r:id="rId5"/>
    <p:sldId id="335" r:id="rId6"/>
    <p:sldId id="336" r:id="rId7"/>
    <p:sldId id="337" r:id="rId8"/>
    <p:sldId id="338" r:id="rId9"/>
    <p:sldId id="340" r:id="rId10"/>
    <p:sldId id="341" r:id="rId11"/>
    <p:sldId id="342" r:id="rId12"/>
    <p:sldId id="343" r:id="rId13"/>
    <p:sldId id="339" r:id="rId14"/>
    <p:sldId id="346" r:id="rId15"/>
    <p:sldId id="347" r:id="rId16"/>
    <p:sldId id="348" r:id="rId17"/>
    <p:sldId id="351" r:id="rId18"/>
    <p:sldId id="349" r:id="rId19"/>
    <p:sldId id="352" r:id="rId20"/>
    <p:sldId id="353" r:id="rId21"/>
    <p:sldId id="354" r:id="rId22"/>
    <p:sldId id="316"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234" y="21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1"/>
            <a:r>
              <a:rPr lang="zh-CN" altLang="en-US" dirty="0" smtClean="0"/>
              <a:t>每个节点表示状态</a:t>
            </a:r>
            <a:endParaRPr lang="en-US" altLang="zh-CN" dirty="0" smtClean="0"/>
          </a:p>
          <a:p>
            <a:pPr lvl="1"/>
            <a:r>
              <a:rPr lang="zh-CN" altLang="en-US" dirty="0" smtClean="0"/>
              <a:t>为了表示</a:t>
            </a:r>
            <a:r>
              <a:rPr lang="zh-CN" altLang="en-US" b="1" dirty="0" smtClean="0"/>
              <a:t>原因与原因</a:t>
            </a:r>
            <a:r>
              <a:rPr lang="zh-CN" altLang="en-US" dirty="0" smtClean="0"/>
              <a:t>之间、</a:t>
            </a:r>
            <a:r>
              <a:rPr lang="zh-CN" altLang="en-US" b="1" dirty="0" smtClean="0"/>
              <a:t>结果与结果</a:t>
            </a:r>
            <a:r>
              <a:rPr lang="zh-CN" altLang="en-US" dirty="0" smtClean="0"/>
              <a:t>之间可能存在的约束条件</a:t>
            </a:r>
            <a:r>
              <a:rPr lang="zh-CN" altLang="en-US" baseline="0" dirty="0" smtClean="0"/>
              <a:t>  因果图中附加一些表示约束条件的符号</a:t>
            </a:r>
            <a:endParaRPr lang="en-US" altLang="zh-CN"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6</a:t>
            </a:fld>
            <a:endParaRPr lang="zh-CN" altLang="en-US"/>
          </a:p>
        </p:txBody>
      </p:sp>
    </p:spTree>
    <p:extLst>
      <p:ext uri="{BB962C8B-B14F-4D97-AF65-F5344CB8AC3E}">
        <p14:creationId xmlns:p14="http://schemas.microsoft.com/office/powerpoint/2010/main" val="312820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2"/>
            <a:r>
              <a:rPr lang="en-US" altLang="zh-CN" sz="1800" b="1" dirty="0" smtClean="0">
                <a:solidFill>
                  <a:srgbClr val="FF0000"/>
                </a:solidFill>
                <a:latin typeface="黑体" pitchFamily="2" charset="-122"/>
                <a:ea typeface="黑体" pitchFamily="2" charset="-122"/>
              </a:rPr>
              <a:t>E</a:t>
            </a:r>
            <a:r>
              <a:rPr lang="zh-CN" altLang="en-US" sz="1800" b="1" dirty="0" smtClean="0">
                <a:solidFill>
                  <a:srgbClr val="FF0000"/>
                </a:solidFill>
                <a:latin typeface="黑体" pitchFamily="2" charset="-122"/>
                <a:ea typeface="黑体" pitchFamily="2" charset="-122"/>
              </a:rPr>
              <a:t>（互斥</a:t>
            </a:r>
            <a:r>
              <a:rPr lang="en-US" altLang="zh-CN" sz="1800" b="1" dirty="0" smtClean="0">
                <a:solidFill>
                  <a:srgbClr val="FF0000"/>
                </a:solidFill>
                <a:latin typeface="黑体" pitchFamily="2" charset="-122"/>
                <a:ea typeface="黑体" pitchFamily="2" charset="-122"/>
              </a:rPr>
              <a:t>/</a:t>
            </a:r>
            <a:r>
              <a:rPr lang="zh-CN" altLang="en-US" sz="1800" b="1" dirty="0" smtClean="0">
                <a:solidFill>
                  <a:srgbClr val="FF0000"/>
                </a:solidFill>
                <a:latin typeface="黑体" pitchFamily="2" charset="-122"/>
                <a:ea typeface="黑体" pitchFamily="2" charset="-122"/>
              </a:rPr>
              <a:t>异或）</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表示两原因不会同时成立，最多一个能成立</a:t>
            </a:r>
            <a:endParaRPr lang="en-US" altLang="zh-CN" sz="1800" b="1" dirty="0" smtClean="0">
              <a:solidFill>
                <a:srgbClr val="FF0000"/>
              </a:solidFill>
              <a:latin typeface="黑体" pitchFamily="2" charset="-122"/>
              <a:ea typeface="黑体" pitchFamily="2" charset="-122"/>
            </a:endParaRPr>
          </a:p>
          <a:p>
            <a:pPr lvl="2"/>
            <a:r>
              <a:rPr lang="zh-CN" altLang="en-US" sz="1800" b="1" dirty="0" smtClean="0">
                <a:solidFill>
                  <a:srgbClr val="FF0000"/>
                </a:solidFill>
                <a:latin typeface="黑体" pitchFamily="2" charset="-122"/>
                <a:ea typeface="黑体" pitchFamily="2" charset="-122"/>
              </a:rPr>
              <a:t>如果为必填项：</a:t>
            </a:r>
            <a:r>
              <a:rPr lang="en-US" altLang="zh-CN" sz="1800" dirty="0" smtClean="0">
                <a:solidFill>
                  <a:srgbClr val="FF0000"/>
                </a:solidFill>
                <a:latin typeface="黑体" pitchFamily="2" charset="-122"/>
                <a:ea typeface="黑体" pitchFamily="2" charset="-122"/>
              </a:rPr>
              <a:t> </a:t>
            </a:r>
            <a:r>
              <a:rPr lang="en-US" altLang="zh-CN" sz="1800" b="1" dirty="0" smtClean="0">
                <a:solidFill>
                  <a:srgbClr val="FF0000"/>
                </a:solidFill>
                <a:latin typeface="黑体" pitchFamily="2" charset="-122"/>
                <a:ea typeface="黑体" pitchFamily="2" charset="-122"/>
              </a:rPr>
              <a:t>O  </a:t>
            </a:r>
            <a:r>
              <a:rPr lang="zh-CN" altLang="en-US" sz="1800" b="1" dirty="0" smtClean="0">
                <a:solidFill>
                  <a:srgbClr val="FF0000"/>
                </a:solidFill>
                <a:latin typeface="黑体" pitchFamily="2" charset="-122"/>
                <a:ea typeface="黑体" pitchFamily="2" charset="-122"/>
              </a:rPr>
              <a:t>唯一 </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R</a:t>
            </a:r>
            <a:r>
              <a:rPr lang="zh-CN" altLang="en-US" sz="1800" b="1" dirty="0" smtClean="0">
                <a:solidFill>
                  <a:srgbClr val="FF0000"/>
                </a:solidFill>
                <a:latin typeface="黑体" pitchFamily="2" charset="-122"/>
                <a:ea typeface="黑体" pitchFamily="2" charset="-122"/>
              </a:rPr>
              <a:t>（要求）  当</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出现时，</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必须也出现。不可能</a:t>
            </a:r>
            <a:r>
              <a:rPr lang="en-US" altLang="zh-CN" sz="1800" b="1" dirty="0" smtClean="0">
                <a:solidFill>
                  <a:srgbClr val="FF0000"/>
                </a:solidFill>
                <a:latin typeface="黑体" pitchFamily="2" charset="-122"/>
                <a:ea typeface="黑体" pitchFamily="2" charset="-122"/>
              </a:rPr>
              <a:t>a</a:t>
            </a:r>
            <a:r>
              <a:rPr lang="zh-CN" altLang="en-US" sz="1800" b="1" dirty="0" smtClean="0">
                <a:solidFill>
                  <a:srgbClr val="FF0000"/>
                </a:solidFill>
                <a:latin typeface="黑体" pitchFamily="2" charset="-122"/>
                <a:ea typeface="黑体" pitchFamily="2" charset="-122"/>
              </a:rPr>
              <a:t>出现</a:t>
            </a:r>
            <a:r>
              <a:rPr lang="en-US" altLang="zh-CN" sz="1800" b="1" dirty="0" smtClean="0">
                <a:solidFill>
                  <a:srgbClr val="FF0000"/>
                </a:solidFill>
                <a:latin typeface="黑体" pitchFamily="2" charset="-122"/>
                <a:ea typeface="黑体" pitchFamily="2" charset="-122"/>
              </a:rPr>
              <a:t>b</a:t>
            </a:r>
            <a:r>
              <a:rPr lang="zh-CN" altLang="en-US" sz="1800" b="1" dirty="0" smtClean="0">
                <a:solidFill>
                  <a:srgbClr val="FF0000"/>
                </a:solidFill>
                <a:latin typeface="黑体" pitchFamily="2" charset="-122"/>
                <a:ea typeface="黑体" pitchFamily="2" charset="-122"/>
              </a:rPr>
              <a:t>不出现</a:t>
            </a:r>
            <a:endParaRPr lang="en-US" altLang="zh-CN" sz="1800" b="1" dirty="0" smtClean="0">
              <a:solidFill>
                <a:srgbClr val="FF0000"/>
              </a:solidFill>
              <a:latin typeface="黑体" pitchFamily="2" charset="-122"/>
              <a:ea typeface="黑体" pitchFamily="2" charset="-122"/>
            </a:endParaRPr>
          </a:p>
          <a:p>
            <a:pPr lvl="2"/>
            <a:endParaRPr lang="en-US" altLang="zh-CN" sz="1800" b="1" dirty="0" smtClean="0">
              <a:solidFill>
                <a:srgbClr val="FF0000"/>
              </a:solidFill>
              <a:latin typeface="黑体" pitchFamily="2" charset="-122"/>
              <a:ea typeface="黑体" pitchFamily="2" charset="-122"/>
            </a:endParaRPr>
          </a:p>
          <a:p>
            <a:pPr lvl="2"/>
            <a:r>
              <a:rPr lang="en-US" altLang="zh-CN" sz="1800" b="1" dirty="0" smtClean="0">
                <a:solidFill>
                  <a:srgbClr val="FF0000"/>
                </a:solidFill>
                <a:latin typeface="黑体" pitchFamily="2" charset="-122"/>
                <a:ea typeface="黑体" pitchFamily="2" charset="-122"/>
              </a:rPr>
              <a:t>I</a:t>
            </a:r>
            <a:r>
              <a:rPr lang="zh-CN" altLang="en-US" sz="1800" b="1" dirty="0" smtClean="0">
                <a:solidFill>
                  <a:srgbClr val="FF0000"/>
                </a:solidFill>
                <a:latin typeface="黑体" pitchFamily="2" charset="-122"/>
                <a:ea typeface="黑体" pitchFamily="2" charset="-122"/>
              </a:rPr>
              <a:t>（包含）   </a:t>
            </a:r>
            <a:r>
              <a:rPr lang="en-US" altLang="zh-CN" sz="1800" b="1" dirty="0" smtClean="0">
                <a:solidFill>
                  <a:srgbClr val="FF0000"/>
                </a:solidFill>
                <a:latin typeface="黑体" pitchFamily="2" charset="-122"/>
                <a:ea typeface="黑体" pitchFamily="2" charset="-122"/>
              </a:rPr>
              <a:t> </a:t>
            </a:r>
            <a:r>
              <a:rPr lang="zh-CN" altLang="en-US" sz="1800" b="1" dirty="0" smtClean="0">
                <a:solidFill>
                  <a:srgbClr val="FF0000"/>
                </a:solidFill>
                <a:latin typeface="黑体" pitchFamily="2" charset="-122"/>
                <a:ea typeface="黑体" pitchFamily="2" charset="-122"/>
              </a:rPr>
              <a:t>三个原因中至少有一个必须成立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10</a:t>
            </a:fld>
            <a:endParaRPr lang="zh-CN" altLang="en-US"/>
          </a:p>
        </p:txBody>
      </p:sp>
    </p:spTree>
    <p:extLst>
      <p:ext uri="{BB962C8B-B14F-4D97-AF65-F5344CB8AC3E}">
        <p14:creationId xmlns:p14="http://schemas.microsoft.com/office/powerpoint/2010/main" val="366807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12</a:t>
            </a:fld>
            <a:endParaRPr lang="zh-CN" altLang="en-US"/>
          </a:p>
        </p:txBody>
      </p:sp>
    </p:spTree>
    <p:extLst>
      <p:ext uri="{BB962C8B-B14F-4D97-AF65-F5344CB8AC3E}">
        <p14:creationId xmlns:p14="http://schemas.microsoft.com/office/powerpoint/2010/main" val="42184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15</a:t>
            </a:fld>
            <a:endParaRPr lang="zh-CN" altLang="en-US"/>
          </a:p>
        </p:txBody>
      </p:sp>
    </p:spTree>
    <p:extLst>
      <p:ext uri="{BB962C8B-B14F-4D97-AF65-F5344CB8AC3E}">
        <p14:creationId xmlns:p14="http://schemas.microsoft.com/office/powerpoint/2010/main" val="228252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16</a:t>
            </a:fld>
            <a:endParaRPr lang="zh-CN" altLang="en-US"/>
          </a:p>
        </p:txBody>
      </p:sp>
    </p:spTree>
    <p:extLst>
      <p:ext uri="{BB962C8B-B14F-4D97-AF65-F5344CB8AC3E}">
        <p14:creationId xmlns:p14="http://schemas.microsoft.com/office/powerpoint/2010/main" val="4252519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19</a:t>
            </a:fld>
            <a:endParaRPr lang="zh-CN" altLang="en-US"/>
          </a:p>
        </p:txBody>
      </p:sp>
    </p:spTree>
    <p:extLst>
      <p:ext uri="{BB962C8B-B14F-4D97-AF65-F5344CB8AC3E}">
        <p14:creationId xmlns:p14="http://schemas.microsoft.com/office/powerpoint/2010/main" val="15401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338" y="566738"/>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419523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itchFamily="18" charset="0"/>
                <a:ea typeface="楷体" pitchFamily="49" charset="-122"/>
              </a:defRPr>
            </a:lvl1pPr>
            <a:lvl2pPr>
              <a:lnSpc>
                <a:spcPct val="150000"/>
              </a:lnSpc>
              <a:defRPr sz="2700">
                <a:solidFill>
                  <a:schemeClr val="tx1"/>
                </a:solidFill>
                <a:latin typeface="Times New Roman" pitchFamily="18" charset="0"/>
                <a:ea typeface="楷体" pitchFamily="49" charset="-122"/>
              </a:defRPr>
            </a:lvl2pPr>
            <a:lvl3pPr>
              <a:lnSpc>
                <a:spcPct val="150000"/>
              </a:lnSpc>
              <a:defRPr sz="2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Tree>
    <p:extLst>
      <p:ext uri="{BB962C8B-B14F-4D97-AF65-F5344CB8AC3E}">
        <p14:creationId xmlns:p14="http://schemas.microsoft.com/office/powerpoint/2010/main" val="2122133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9" r:id="rId13"/>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237210" y="888146"/>
            <a:ext cx="8070768" cy="587689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5710979" y="2361677"/>
            <a:ext cx="2801407"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3844636" y="3140680"/>
            <a:ext cx="1823510"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4738255" y="4184072"/>
            <a:ext cx="1007918"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3491346" y="5015346"/>
            <a:ext cx="21767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4788024" y="2817682"/>
            <a:ext cx="4248324"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（互斥</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FF0000"/>
                </a:solidFill>
                <a:latin typeface="楷体" panose="02010609060101010101" pitchFamily="49" charset="-122"/>
                <a:ea typeface="楷体" panose="02010609060101010101" pitchFamily="49" charset="-122"/>
              </a:rPr>
              <a:t>异或）</a:t>
            </a:r>
            <a:endParaRPr lang="en-US" altLang="zh-CN" sz="2800" b="1" dirty="0">
              <a:solidFill>
                <a:srgbClr val="FF0000"/>
              </a:solidFill>
              <a:latin typeface="楷体" panose="02010609060101010101" pitchFamily="49" charset="-122"/>
              <a:ea typeface="楷体" panose="02010609060101010101" pitchFamily="49" charset="-122"/>
            </a:endParaRPr>
          </a:p>
          <a:p>
            <a:pPr lvl="2"/>
            <a:r>
              <a:rPr lang="zh-CN" altLang="en-US" sz="2800" b="1" dirty="0">
                <a:solidFill>
                  <a:srgbClr val="FF0000"/>
                </a:solidFill>
                <a:latin typeface="楷体" panose="02010609060101010101" pitchFamily="49" charset="-122"/>
                <a:ea typeface="楷体" panose="02010609060101010101" pitchFamily="49" charset="-122"/>
              </a:rPr>
              <a:t>若必填</a:t>
            </a:r>
            <a:r>
              <a:rPr lang="zh-CN" altLang="en-US" sz="2800" b="1" dirty="0" smtClean="0">
                <a:solidFill>
                  <a:srgbClr val="FF0000"/>
                </a:solidFill>
                <a:latin typeface="楷体" panose="02010609060101010101" pitchFamily="49" charset="-122"/>
                <a:ea typeface="楷体" panose="02010609060101010101" pitchFamily="49" charset="-122"/>
              </a:rPr>
              <a:t>：</a:t>
            </a:r>
            <a:r>
              <a:rPr lang="en-US" altLang="zh-CN" sz="2800" b="1" dirty="0" smtClean="0">
                <a:solidFill>
                  <a:srgbClr val="FF0000"/>
                </a:solidFill>
                <a:latin typeface="楷体" panose="02010609060101010101" pitchFamily="49" charset="-122"/>
                <a:ea typeface="楷体" panose="02010609060101010101" pitchFamily="49" charset="-122"/>
              </a:rPr>
              <a:t>O</a:t>
            </a:r>
            <a:r>
              <a:rPr lang="zh-CN" altLang="en-US" sz="2800" b="1" dirty="0">
                <a:solidFill>
                  <a:srgbClr val="FF0000"/>
                </a:solidFill>
                <a:latin typeface="楷体" panose="02010609060101010101" pitchFamily="49" charset="-122"/>
                <a:ea typeface="楷体" panose="02010609060101010101" pitchFamily="49" charset="-122"/>
              </a:rPr>
              <a:t>（唯一）</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5085171" y="4139418"/>
            <a:ext cx="4239357" cy="523220"/>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5111779" y="5300233"/>
            <a:ext cx="2941693"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1" name="Rectangle 2"/>
          <p:cNvSpPr txBox="1">
            <a:spLocks noChangeArrowheads="1"/>
          </p:cNvSpPr>
          <p:nvPr/>
        </p:nvSpPr>
        <p:spPr bwMode="auto">
          <a:xfrm>
            <a:off x="323528" y="-4513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8155418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11</a:t>
            </a:fld>
            <a:endParaRPr lang="en-US" altLang="zh-CN"/>
          </a:p>
        </p:txBody>
      </p:sp>
      <p:pic>
        <p:nvPicPr>
          <p:cNvPr id="3" name="Picture 2"/>
          <p:cNvPicPr>
            <a:picLocks noChangeAspect="1" noChangeArrowheads="1"/>
          </p:cNvPicPr>
          <p:nvPr/>
        </p:nvPicPr>
        <p:blipFill>
          <a:blip r:embed="rId2" cstate="print"/>
          <a:srcRect/>
          <a:stretch>
            <a:fillRect/>
          </a:stretch>
        </p:blipFill>
        <p:spPr bwMode="auto">
          <a:xfrm>
            <a:off x="611560" y="1484784"/>
            <a:ext cx="8196319" cy="5203276"/>
          </a:xfrm>
          <a:prstGeom prst="rect">
            <a:avLst/>
          </a:prstGeom>
          <a:noFill/>
          <a:ln w="9525">
            <a:noFill/>
            <a:miter lim="800000"/>
            <a:headEnd/>
            <a:tailEnd/>
          </a:ln>
          <a:effectLst/>
        </p:spPr>
      </p:pic>
      <p:sp>
        <p:nvSpPr>
          <p:cNvPr id="4" name="Rectangle 2"/>
          <p:cNvSpPr txBox="1">
            <a:spLocks noChangeArrowheads="1"/>
          </p:cNvSpPr>
          <p:nvPr/>
        </p:nvSpPr>
        <p:spPr bwMode="auto">
          <a:xfrm>
            <a:off x="323528"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456688827"/>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9616" y="3575678"/>
            <a:ext cx="8278847" cy="2677656"/>
          </a:xfrm>
          <a:prstGeom prst="rect">
            <a:avLst/>
          </a:prstGeom>
        </p:spPr>
        <p:txBody>
          <a:bodyPr wrap="square">
            <a:spAutoFit/>
          </a:bodyPr>
          <a:lstStyle/>
          <a:p>
            <a:pPr>
              <a:lnSpc>
                <a:spcPct val="150000"/>
              </a:lnSpc>
            </a:pPr>
            <a:r>
              <a:rPr lang="zh-CN" altLang="en-US" sz="2800" b="1" dirty="0">
                <a:solidFill>
                  <a:srgbClr val="5F5E5C"/>
                </a:solidFill>
                <a:latin typeface="楷体" panose="02010609060101010101" pitchFamily="49" charset="-122"/>
                <a:ea typeface="楷体" panose="02010609060101010101" pitchFamily="49" charset="-122"/>
              </a:rPr>
              <a:t>因果图法是</a:t>
            </a:r>
            <a:r>
              <a:rPr lang="zh-CN" altLang="en-US" sz="2800" b="1" dirty="0">
                <a:solidFill>
                  <a:srgbClr val="FF0000"/>
                </a:solidFill>
                <a:latin typeface="楷体" panose="02010609060101010101" pitchFamily="49" charset="-122"/>
                <a:ea typeface="楷体" panose="02010609060101010101" pitchFamily="49" charset="-122"/>
              </a:rPr>
              <a:t>从需求中</a:t>
            </a:r>
            <a:r>
              <a:rPr lang="zh-CN" altLang="en-US" sz="2800" b="1" dirty="0">
                <a:solidFill>
                  <a:srgbClr val="5F5E5C"/>
                </a:solidFill>
                <a:latin typeface="楷体" panose="02010609060101010101" pitchFamily="49" charset="-122"/>
                <a:ea typeface="楷体" panose="02010609060101010101" pitchFamily="49" charset="-122"/>
              </a:rPr>
              <a:t>找出</a:t>
            </a:r>
            <a:r>
              <a:rPr lang="zh-CN" altLang="en-US" sz="2800" b="1" dirty="0">
                <a:solidFill>
                  <a:srgbClr val="FF0000"/>
                </a:solidFill>
                <a:latin typeface="楷体" panose="02010609060101010101" pitchFamily="49" charset="-122"/>
                <a:ea typeface="楷体" panose="02010609060101010101" pitchFamily="49" charset="-122"/>
              </a:rPr>
              <a:t>因</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输入条件</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和</a:t>
            </a:r>
            <a:r>
              <a:rPr lang="zh-CN" altLang="en-US" sz="2800" b="1" dirty="0">
                <a:solidFill>
                  <a:srgbClr val="FF0000"/>
                </a:solidFill>
                <a:latin typeface="楷体" panose="02010609060101010101" pitchFamily="49" charset="-122"/>
                <a:ea typeface="楷体" panose="02010609060101010101" pitchFamily="49" charset="-122"/>
              </a:rPr>
              <a:t>果</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输出或程序状态的改变</a:t>
            </a:r>
            <a:r>
              <a:rPr lang="en-US" altLang="zh-CN" sz="2800" b="1" dirty="0">
                <a:solidFill>
                  <a:srgbClr val="5F5E5C"/>
                </a:solidFill>
                <a:latin typeface="楷体" panose="02010609060101010101" pitchFamily="49" charset="-122"/>
                <a:ea typeface="楷体" panose="02010609060101010101" pitchFamily="49" charset="-122"/>
              </a:rPr>
              <a:t>)</a:t>
            </a:r>
            <a:r>
              <a:rPr lang="zh-CN" altLang="en-US" sz="2800" b="1" dirty="0">
                <a:solidFill>
                  <a:srgbClr val="5F5E5C"/>
                </a:solidFill>
                <a:latin typeface="楷体" panose="02010609060101010101" pitchFamily="49" charset="-122"/>
                <a:ea typeface="楷体" panose="02010609060101010101" pitchFamily="49" charset="-122"/>
              </a:rPr>
              <a:t>，通过因果图转化成判定表。</a:t>
            </a:r>
            <a:endParaRPr lang="en-US" altLang="zh-CN" sz="2800" b="1" dirty="0">
              <a:solidFill>
                <a:srgbClr val="5F5E5C"/>
              </a:solidFill>
              <a:latin typeface="楷体" panose="02010609060101010101" pitchFamily="49" charset="-122"/>
              <a:ea typeface="楷体" panose="02010609060101010101" pitchFamily="49" charset="-122"/>
            </a:endParaRPr>
          </a:p>
          <a:p>
            <a:pPr lvl="1">
              <a:lnSpc>
                <a:spcPct val="150000"/>
              </a:lnSpc>
            </a:pPr>
            <a:r>
              <a:rPr lang="zh-CN" altLang="en-US" sz="2800" b="1" dirty="0">
                <a:solidFill>
                  <a:srgbClr val="5F5E5C"/>
                </a:solidFill>
                <a:latin typeface="楷体" panose="02010609060101010101" pitchFamily="49" charset="-122"/>
                <a:ea typeface="楷体" panose="02010609060101010101" pitchFamily="49" charset="-122"/>
              </a:rPr>
              <a:t>输入</a:t>
            </a:r>
            <a:r>
              <a:rPr lang="zh-CN" altLang="en-US" sz="2800" b="1" dirty="0">
                <a:solidFill>
                  <a:srgbClr val="FF0000"/>
                </a:solidFill>
                <a:latin typeface="楷体" panose="02010609060101010101" pitchFamily="49" charset="-122"/>
                <a:ea typeface="楷体" panose="02010609060101010101" pitchFamily="49" charset="-122"/>
              </a:rPr>
              <a:t>条件</a:t>
            </a:r>
            <a:r>
              <a:rPr lang="zh-CN" altLang="en-US" sz="2800" b="1" dirty="0">
                <a:solidFill>
                  <a:srgbClr val="5F5E5C"/>
                </a:solidFill>
                <a:latin typeface="楷体" panose="02010609060101010101" pitchFamily="49" charset="-122"/>
                <a:ea typeface="楷体" panose="02010609060101010101" pitchFamily="49" charset="-122"/>
              </a:rPr>
              <a:t>之间的关系（组合关系、约束关系等）</a:t>
            </a:r>
            <a:endParaRPr lang="en-US" altLang="zh-CN" sz="2800" b="1" dirty="0">
              <a:solidFill>
                <a:srgbClr val="5F5E5C"/>
              </a:solidFill>
              <a:latin typeface="楷体" panose="02010609060101010101" pitchFamily="49" charset="-122"/>
              <a:ea typeface="楷体" panose="02010609060101010101" pitchFamily="49" charset="-122"/>
            </a:endParaRPr>
          </a:p>
          <a:p>
            <a:pPr lvl="1">
              <a:lnSpc>
                <a:spcPct val="150000"/>
              </a:lnSpc>
            </a:pPr>
            <a:r>
              <a:rPr lang="zh-CN" altLang="en-US" sz="2800" b="1" dirty="0">
                <a:solidFill>
                  <a:srgbClr val="5F5E5C"/>
                </a:solidFill>
                <a:latin typeface="楷体" panose="02010609060101010101" pitchFamily="49" charset="-122"/>
                <a:ea typeface="楷体" panose="02010609060101010101" pitchFamily="49" charset="-122"/>
              </a:rPr>
              <a:t>输入和输出之间的关系</a:t>
            </a:r>
          </a:p>
        </p:txBody>
      </p:sp>
      <p:sp>
        <p:nvSpPr>
          <p:cNvPr id="5" name="流程图: 离页连接符 4"/>
          <p:cNvSpPr/>
          <p:nvPr/>
        </p:nvSpPr>
        <p:spPr>
          <a:xfrm>
            <a:off x="1586551" y="914400"/>
            <a:ext cx="5688677"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2389670" y="1142431"/>
            <a:ext cx="1221531"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5174012" y="1160709"/>
            <a:ext cx="1486220" cy="7671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4210392" y="1856440"/>
            <a:ext cx="392987"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fontAlgn="base" hangingPunct="0">
              <a:spcBef>
                <a:spcPct val="0"/>
              </a:spcBef>
              <a:spcAft>
                <a:spcPct val="0"/>
              </a:spcAft>
            </a:pPr>
            <a:endParaRPr lang="zh-CN" altLang="en-US" sz="1899">
              <a:solidFill>
                <a:schemeClr val="tx1"/>
              </a:solidFill>
              <a:latin typeface="Times New Roman" pitchFamily="18" charset="0"/>
            </a:endParaRPr>
          </a:p>
        </p:txBody>
      </p:sp>
      <p:sp>
        <p:nvSpPr>
          <p:cNvPr id="9" name="圆角矩形 8"/>
          <p:cNvSpPr/>
          <p:nvPr/>
        </p:nvSpPr>
        <p:spPr bwMode="auto">
          <a:xfrm>
            <a:off x="3667467" y="2817062"/>
            <a:ext cx="2042196"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fontAlgn="base" hangingPunct="0">
              <a:spcBef>
                <a:spcPct val="0"/>
              </a:spcBef>
              <a:spcAft>
                <a:spcPct val="0"/>
              </a:spcAft>
            </a:pPr>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2550324" y="1428034"/>
            <a:ext cx="856810"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3621335" y="1009149"/>
            <a:ext cx="1499417"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2" name="Rectangle 2"/>
          <p:cNvSpPr txBox="1">
            <a:spLocks noChangeArrowheads="1"/>
          </p:cNvSpPr>
          <p:nvPr/>
        </p:nvSpPr>
        <p:spPr bwMode="auto">
          <a:xfrm>
            <a:off x="323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7940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13</a:t>
            </a:fld>
            <a:endParaRPr lang="en-US" altLang="zh-CN"/>
          </a:p>
        </p:txBody>
      </p:sp>
      <p:sp>
        <p:nvSpPr>
          <p:cNvPr id="6" name="圆角矩形 5"/>
          <p:cNvSpPr/>
          <p:nvPr/>
        </p:nvSpPr>
        <p:spPr>
          <a:xfrm>
            <a:off x="-108520" y="2246807"/>
            <a:ext cx="2847703"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因果图法设计用例步骤</a:t>
            </a:r>
            <a:endParaRPr lang="zh-CN" altLang="en-US" sz="2800" b="1" dirty="0">
              <a:latin typeface="楷体" panose="02010609060101010101" pitchFamily="49" charset="-122"/>
              <a:ea typeface="楷体" panose="02010609060101010101" pitchFamily="49" charset="-122"/>
            </a:endParaRPr>
          </a:p>
        </p:txBody>
      </p:sp>
      <p:sp>
        <p:nvSpPr>
          <p:cNvPr id="7" name="弧形 6"/>
          <p:cNvSpPr/>
          <p:nvPr/>
        </p:nvSpPr>
        <p:spPr>
          <a:xfrm rot="17841560">
            <a:off x="1599900" y="2318708"/>
            <a:ext cx="3030446"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圆角矩形 7"/>
          <p:cNvSpPr/>
          <p:nvPr/>
        </p:nvSpPr>
        <p:spPr>
          <a:xfrm>
            <a:off x="3967092" y="927459"/>
            <a:ext cx="420530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a:t>
            </a:r>
            <a:r>
              <a:rPr lang="zh-CN" altLang="en-US" sz="2800" b="1" dirty="0" smtClean="0">
                <a:latin typeface="楷体" panose="02010609060101010101" pitchFamily="49" charset="-122"/>
                <a:ea typeface="楷体" panose="02010609060101010101" pitchFamily="49" charset="-122"/>
              </a:rPr>
              <a:t> 提取因果，赋予标识符</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4071595" y="1867984"/>
            <a:ext cx="4100805"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 </a:t>
            </a:r>
            <a:r>
              <a:rPr lang="zh-CN" altLang="en-US" sz="2800" b="1" dirty="0" smtClean="0">
                <a:latin typeface="楷体" panose="02010609060101010101" pitchFamily="49" charset="-122"/>
                <a:ea typeface="楷体" panose="02010609060101010101" pitchFamily="49" charset="-122"/>
              </a:rPr>
              <a:t>提取因果关系，表示因果图</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058532" y="2939138"/>
            <a:ext cx="4113868"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标明约束条件</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4067944" y="4005064"/>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转换判定表</a:t>
            </a:r>
            <a:endParaRPr lang="zh-CN" altLang="en-US" sz="2800" b="1" dirty="0">
              <a:latin typeface="楷体" panose="02010609060101010101" pitchFamily="49" charset="-122"/>
              <a:ea typeface="楷体" panose="02010609060101010101" pitchFamily="49" charset="-122"/>
            </a:endParaRPr>
          </a:p>
        </p:txBody>
      </p:sp>
      <p:sp>
        <p:nvSpPr>
          <p:cNvPr id="12" name="圆角矩形 11"/>
          <p:cNvSpPr/>
          <p:nvPr/>
        </p:nvSpPr>
        <p:spPr>
          <a:xfrm>
            <a:off x="4071594" y="5157192"/>
            <a:ext cx="4061617" cy="8882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 </a:t>
            </a:r>
            <a:r>
              <a:rPr lang="zh-CN" altLang="en-US" sz="2800" b="1" dirty="0" smtClean="0">
                <a:latin typeface="楷体" panose="02010609060101010101" pitchFamily="49" charset="-122"/>
                <a:ea typeface="楷体" panose="02010609060101010101" pitchFamily="49" charset="-122"/>
              </a:rPr>
              <a:t>设计测试用例</a:t>
            </a:r>
            <a:endParaRPr lang="zh-CN" altLang="en-US" sz="2800" b="1" dirty="0">
              <a:latin typeface="楷体" panose="02010609060101010101" pitchFamily="49" charset="-122"/>
              <a:ea typeface="楷体" panose="02010609060101010101" pitchFamily="49" charset="-122"/>
            </a:endParaRPr>
          </a:p>
        </p:txBody>
      </p:sp>
      <p:sp>
        <p:nvSpPr>
          <p:cNvPr id="13" name="弧形 12"/>
          <p:cNvSpPr/>
          <p:nvPr/>
        </p:nvSpPr>
        <p:spPr>
          <a:xfrm rot="19349312">
            <a:off x="1330377" y="2849930"/>
            <a:ext cx="3316477" cy="71845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内容占位符 2"/>
          <p:cNvSpPr txBox="1">
            <a:spLocks/>
          </p:cNvSpPr>
          <p:nvPr/>
        </p:nvSpPr>
        <p:spPr>
          <a:xfrm>
            <a:off x="715483" y="1562187"/>
            <a:ext cx="10505512" cy="506068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36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弧形 14"/>
          <p:cNvSpPr/>
          <p:nvPr/>
        </p:nvSpPr>
        <p:spPr>
          <a:xfrm rot="729823">
            <a:off x="1108356" y="2985173"/>
            <a:ext cx="3014159" cy="87785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rot="9219587">
            <a:off x="2497271" y="1059993"/>
            <a:ext cx="1239165" cy="3567140"/>
          </a:xfrm>
          <a:prstGeom prst="arc">
            <a:avLst>
              <a:gd name="adj1" fmla="val 159106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9219587">
            <a:off x="2851592" y="-260560"/>
            <a:ext cx="1239165" cy="6227586"/>
          </a:xfrm>
          <a:prstGeom prst="arc">
            <a:avLst>
              <a:gd name="adj1" fmla="val 167426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Rectangle 2"/>
          <p:cNvSpPr txBox="1">
            <a:spLocks noChangeArrowheads="1"/>
          </p:cNvSpPr>
          <p:nvPr/>
        </p:nvSpPr>
        <p:spPr bwMode="auto">
          <a:xfrm>
            <a:off x="323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720595282"/>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14</a:t>
            </a:fld>
            <a:endParaRPr lang="en-US" altLang="zh-CN"/>
          </a:p>
        </p:txBody>
      </p:sp>
      <p:sp>
        <p:nvSpPr>
          <p:cNvPr id="3" name="Rectangle 2"/>
          <p:cNvSpPr txBox="1">
            <a:spLocks noChangeArrowheads="1"/>
          </p:cNvSpPr>
          <p:nvPr/>
        </p:nvSpPr>
        <p:spPr bwMode="auto">
          <a:xfrm>
            <a:off x="68356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
        <p:nvSpPr>
          <p:cNvPr id="4" name="矩形 3"/>
          <p:cNvSpPr/>
          <p:nvPr/>
        </p:nvSpPr>
        <p:spPr>
          <a:xfrm>
            <a:off x="899592" y="1700808"/>
            <a:ext cx="8136904" cy="5295296"/>
          </a:xfrm>
          <a:prstGeom prst="rect">
            <a:avLst/>
          </a:prstGeom>
        </p:spPr>
        <p:txBody>
          <a:bodyPr wrap="square">
            <a:spAutoFit/>
          </a:bodyPr>
          <a:lstStyle/>
          <a:p>
            <a:pPr marL="469900" indent="-469900" eaLnBrk="0" hangingPunct="0">
              <a:lnSpc>
                <a:spcPct val="150000"/>
              </a:lnSpc>
              <a:spcBef>
                <a:spcPct val="20000"/>
              </a:spcBef>
              <a:buClr>
                <a:schemeClr val="accent2"/>
              </a:buClr>
              <a:buFont typeface="Wingdings" pitchFamily="2" charset="2"/>
              <a:buChar char="o"/>
            </a:pPr>
            <a:r>
              <a:rPr lang="zh-CN" altLang="en-US" sz="3100" b="1" dirty="0">
                <a:latin typeface="+mn-lt"/>
                <a:ea typeface="+mn-ea"/>
              </a:rPr>
              <a:t>思路：</a:t>
            </a:r>
            <a:endParaRPr lang="en-US" altLang="zh-CN" sz="3100" b="1" dirty="0">
              <a:latin typeface="+mn-lt"/>
              <a:ea typeface="+mn-ea"/>
            </a:endParaRPr>
          </a:p>
          <a:p>
            <a:pPr marL="471487" lvl="1" eaLnBrk="0" hangingPunct="0">
              <a:lnSpc>
                <a:spcPct val="150000"/>
              </a:lnSpc>
              <a:spcBef>
                <a:spcPct val="20000"/>
              </a:spcBef>
              <a:buClr>
                <a:schemeClr val="accent2"/>
              </a:buClr>
            </a:pPr>
            <a:r>
              <a:rPr lang="en-US" altLang="zh-CN" sz="2700" b="1" dirty="0"/>
              <a:t>1</a:t>
            </a:r>
            <a:r>
              <a:rPr lang="zh-CN" altLang="en-US" sz="2700" b="1" dirty="0"/>
              <a:t>）</a:t>
            </a:r>
            <a:r>
              <a:rPr lang="zh-CN" altLang="en-US" sz="2700" b="1" dirty="0">
                <a:latin typeface="+mn-lt"/>
                <a:ea typeface="+mn-ea"/>
              </a:rPr>
              <a:t>分析需求，列出原因和结果。</a:t>
            </a:r>
            <a:endParaRPr lang="en-US" altLang="zh-CN" sz="2700" b="1" dirty="0">
              <a:latin typeface="+mn-lt"/>
              <a:ea typeface="+mn-ea"/>
            </a:endParaRPr>
          </a:p>
          <a:p>
            <a:pPr marL="471487" lvl="1" eaLnBrk="0" hangingPunct="0">
              <a:lnSpc>
                <a:spcPct val="150000"/>
              </a:lnSpc>
              <a:spcBef>
                <a:spcPct val="20000"/>
              </a:spcBef>
              <a:buClr>
                <a:schemeClr val="accent2"/>
              </a:buClr>
            </a:pPr>
            <a:r>
              <a:rPr lang="en-US" altLang="zh-CN" sz="2700" b="1" dirty="0">
                <a:latin typeface="+mn-lt"/>
                <a:ea typeface="+mn-ea"/>
              </a:rPr>
              <a:t>2</a:t>
            </a:r>
            <a:r>
              <a:rPr lang="zh-CN" altLang="en-US" sz="2700" b="1" dirty="0">
                <a:latin typeface="+mn-lt"/>
                <a:ea typeface="+mn-ea"/>
              </a:rPr>
              <a:t>）找出因果关系、原因与原因之间的约束关系，画出因果图。</a:t>
            </a:r>
            <a:endParaRPr lang="en-US" altLang="zh-CN" sz="2700" b="1" dirty="0">
              <a:latin typeface="+mn-lt"/>
              <a:ea typeface="+mn-ea"/>
            </a:endParaRPr>
          </a:p>
          <a:p>
            <a:pPr marL="471487" lvl="1" eaLnBrk="0" hangingPunct="0">
              <a:lnSpc>
                <a:spcPct val="150000"/>
              </a:lnSpc>
              <a:spcBef>
                <a:spcPct val="20000"/>
              </a:spcBef>
              <a:buClr>
                <a:schemeClr val="accent2"/>
              </a:buClr>
            </a:pPr>
            <a:r>
              <a:rPr lang="en-US" altLang="zh-CN" sz="2700" b="1" dirty="0">
                <a:latin typeface="+mn-lt"/>
                <a:ea typeface="+mn-ea"/>
              </a:rPr>
              <a:t>3</a:t>
            </a:r>
            <a:r>
              <a:rPr lang="zh-CN" altLang="en-US" sz="2700" b="1" dirty="0">
                <a:latin typeface="+mn-lt"/>
                <a:ea typeface="+mn-ea"/>
              </a:rPr>
              <a:t>）将因果图转换成决策表。</a:t>
            </a:r>
            <a:endParaRPr lang="en-US" altLang="zh-CN" sz="2700" b="1" dirty="0">
              <a:latin typeface="+mn-lt"/>
              <a:ea typeface="+mn-ea"/>
            </a:endParaRPr>
          </a:p>
          <a:p>
            <a:pPr marL="471487" lvl="1" eaLnBrk="0" hangingPunct="0">
              <a:lnSpc>
                <a:spcPct val="150000"/>
              </a:lnSpc>
              <a:spcBef>
                <a:spcPct val="20000"/>
              </a:spcBef>
              <a:buClr>
                <a:schemeClr val="accent2"/>
              </a:buClr>
            </a:pPr>
            <a:r>
              <a:rPr lang="en-US" altLang="zh-CN" sz="2700" b="1" dirty="0">
                <a:latin typeface="+mn-lt"/>
                <a:ea typeface="+mn-ea"/>
              </a:rPr>
              <a:t>4</a:t>
            </a:r>
            <a:r>
              <a:rPr lang="zh-CN" altLang="en-US" sz="2700" b="1" dirty="0">
                <a:latin typeface="+mn-lt"/>
                <a:ea typeface="+mn-ea"/>
              </a:rPr>
              <a:t>）根据（</a:t>
            </a:r>
            <a:r>
              <a:rPr lang="en-US" altLang="zh-CN" sz="2700" b="1" dirty="0">
                <a:latin typeface="+mn-lt"/>
                <a:ea typeface="+mn-ea"/>
              </a:rPr>
              <a:t>3</a:t>
            </a:r>
            <a:r>
              <a:rPr lang="zh-CN" altLang="en-US" sz="2700" b="1" dirty="0">
                <a:latin typeface="+mn-lt"/>
                <a:ea typeface="+mn-ea"/>
              </a:rPr>
              <a:t>）中的决策表，设计用例的输入数据和预期输出。 </a:t>
            </a:r>
            <a:r>
              <a:rPr lang="zh-CN" altLang="en-US" sz="2700" b="1" dirty="0"/>
              <a:t/>
            </a:r>
            <a:br>
              <a:rPr lang="zh-CN" altLang="en-US" sz="2700" b="1" dirty="0"/>
            </a:br>
            <a:endParaRPr lang="zh-CN" altLang="en-US" dirty="0"/>
          </a:p>
        </p:txBody>
      </p:sp>
    </p:spTree>
    <p:extLst>
      <p:ext uri="{BB962C8B-B14F-4D97-AF65-F5344CB8AC3E}">
        <p14:creationId xmlns:p14="http://schemas.microsoft.com/office/powerpoint/2010/main" val="701741908"/>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59" y="1772816"/>
            <a:ext cx="8443993" cy="5299912"/>
          </a:xfrm>
          <a:prstGeom prst="rect">
            <a:avLst/>
          </a:prstGeom>
        </p:spPr>
        <p:txBody>
          <a:bodyPr wrap="square">
            <a:spAutoFit/>
          </a:bodyPr>
          <a:lstStyle/>
          <a:p>
            <a:pPr marL="469900" indent="-469900" eaLnBrk="0" hangingPunct="0">
              <a:lnSpc>
                <a:spcPct val="150000"/>
              </a:lnSpc>
              <a:spcBef>
                <a:spcPct val="20000"/>
              </a:spcBef>
              <a:buClr>
                <a:schemeClr val="accent2"/>
              </a:buClr>
              <a:buFont typeface="Wingdings" pitchFamily="2" charset="2"/>
              <a:buChar char="o"/>
            </a:pPr>
            <a:r>
              <a:rPr lang="zh-CN" altLang="en-US" sz="3100" b="1" dirty="0">
                <a:latin typeface="+mn-lt"/>
                <a:ea typeface="+mn-ea"/>
              </a:rPr>
              <a:t>需求一：</a:t>
            </a:r>
            <a:endParaRPr lang="en-US" altLang="zh-CN" sz="3100" b="1" dirty="0">
              <a:latin typeface="+mn-lt"/>
              <a:ea typeface="+mn-ea"/>
            </a:endParaRPr>
          </a:p>
          <a:p>
            <a:pPr marL="908050" lvl="1" indent="-436563" eaLnBrk="0" hangingPunct="0">
              <a:lnSpc>
                <a:spcPct val="150000"/>
              </a:lnSpc>
              <a:spcBef>
                <a:spcPct val="20000"/>
              </a:spcBef>
              <a:buClr>
                <a:schemeClr val="accent2"/>
              </a:buClr>
              <a:buFont typeface="Wingdings" pitchFamily="2" charset="2"/>
              <a:buChar char="n"/>
            </a:pPr>
            <a:r>
              <a:rPr lang="zh-CN" altLang="en-US" sz="2700" b="1" dirty="0">
                <a:latin typeface="+mn-lt"/>
                <a:ea typeface="+mn-ea"/>
              </a:rPr>
              <a:t>某软件规格说明书包含这样的要求：第一列字符必须是</a:t>
            </a:r>
            <a:r>
              <a:rPr lang="en-US" altLang="zh-CN" sz="2700" b="1" dirty="0">
                <a:latin typeface="+mn-lt"/>
                <a:ea typeface="+mn-ea"/>
              </a:rPr>
              <a:t>A</a:t>
            </a:r>
            <a:r>
              <a:rPr lang="zh-CN" altLang="en-US" sz="2700" b="1" dirty="0">
                <a:latin typeface="+mn-lt"/>
                <a:ea typeface="+mn-ea"/>
              </a:rPr>
              <a:t>或</a:t>
            </a:r>
            <a:r>
              <a:rPr lang="en-US" altLang="zh-CN" sz="2700" b="1" dirty="0">
                <a:latin typeface="+mn-lt"/>
                <a:ea typeface="+mn-ea"/>
              </a:rPr>
              <a:t>B</a:t>
            </a:r>
            <a:r>
              <a:rPr lang="zh-CN" altLang="en-US" sz="2700" b="1" dirty="0">
                <a:latin typeface="+mn-lt"/>
                <a:ea typeface="+mn-ea"/>
              </a:rPr>
              <a:t>，第二列字符必须是一个数字，在此情况下进行文件的修改，但如果第一列字符不正确，则给出信息</a:t>
            </a:r>
            <a:r>
              <a:rPr lang="en-US" altLang="zh-CN" sz="2700" b="1" dirty="0">
                <a:latin typeface="+mn-lt"/>
                <a:ea typeface="+mn-ea"/>
              </a:rPr>
              <a:t>L</a:t>
            </a:r>
            <a:r>
              <a:rPr lang="zh-CN" altLang="en-US" sz="2700" b="1" dirty="0">
                <a:latin typeface="+mn-lt"/>
                <a:ea typeface="+mn-ea"/>
              </a:rPr>
              <a:t>；如果第二列字符不是数字，则给出信息</a:t>
            </a:r>
            <a:r>
              <a:rPr lang="en-US" altLang="zh-CN" sz="2700" b="1" dirty="0">
                <a:latin typeface="+mn-lt"/>
                <a:ea typeface="+mn-ea"/>
              </a:rPr>
              <a:t>M</a:t>
            </a:r>
          </a:p>
          <a:p>
            <a:pPr>
              <a:lnSpc>
                <a:spcPct val="150000"/>
              </a:lnSpc>
            </a:pPr>
            <a:r>
              <a:rPr lang="zh-CN" altLang="en-US" sz="2800" b="1" dirty="0">
                <a:solidFill>
                  <a:schemeClr val="tx1">
                    <a:lumMod val="10000"/>
                  </a:schemeClr>
                </a:solidFill>
                <a:latin typeface="楷体" pitchFamily="49" charset="-122"/>
                <a:ea typeface="楷体" pitchFamily="49" charset="-122"/>
              </a:rPr>
              <a:t/>
            </a:r>
            <a:br>
              <a:rPr lang="zh-CN" altLang="en-US" sz="2800" b="1" dirty="0">
                <a:solidFill>
                  <a:schemeClr val="tx1">
                    <a:lumMod val="10000"/>
                  </a:schemeClr>
                </a:solidFill>
                <a:latin typeface="楷体" pitchFamily="49" charset="-122"/>
                <a:ea typeface="楷体" pitchFamily="49" charset="-122"/>
              </a:rPr>
            </a:br>
            <a:endParaRPr lang="zh-CN" altLang="en-US" sz="2800" b="1" dirty="0">
              <a:solidFill>
                <a:schemeClr val="tx1">
                  <a:lumMod val="10000"/>
                </a:schemeClr>
              </a:solidFill>
              <a:latin typeface="楷体" pitchFamily="49" charset="-122"/>
              <a:ea typeface="楷体" pitchFamily="49" charset="-122"/>
            </a:endParaRPr>
          </a:p>
        </p:txBody>
      </p:sp>
      <p:sp>
        <p:nvSpPr>
          <p:cNvPr id="4" name="Rectangle 2"/>
          <p:cNvSpPr txBox="1">
            <a:spLocks noChangeArrowheads="1"/>
          </p:cNvSpPr>
          <p:nvPr/>
        </p:nvSpPr>
        <p:spPr bwMode="auto">
          <a:xfrm>
            <a:off x="68356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23669577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6183" y="1844824"/>
            <a:ext cx="8042705" cy="3645998"/>
          </a:xfrm>
          <a:prstGeom prst="rect">
            <a:avLst/>
          </a:prstGeom>
        </p:spPr>
        <p:txBody>
          <a:bodyPr wrap="square">
            <a:spAutoFit/>
          </a:bodyPr>
          <a:lstStyle/>
          <a:p>
            <a:pPr>
              <a:lnSpc>
                <a:spcPct val="150000"/>
              </a:lnSpc>
            </a:pPr>
            <a:r>
              <a:rPr lang="en-US" altLang="zh-CN" sz="2800" b="1" dirty="0" smtClean="0">
                <a:latin typeface="+mn-ea"/>
                <a:ea typeface="+mn-ea"/>
              </a:rPr>
              <a:t>1</a:t>
            </a:r>
            <a:r>
              <a:rPr lang="zh-CN" altLang="en-US" sz="2800" b="1" dirty="0" smtClean="0">
                <a:latin typeface="+mn-ea"/>
                <a:ea typeface="+mn-ea"/>
              </a:rPr>
              <a:t>）</a:t>
            </a:r>
            <a:r>
              <a:rPr lang="zh-CN" altLang="en-US" sz="3600" b="1" dirty="0" smtClean="0">
                <a:solidFill>
                  <a:schemeClr val="tx1">
                    <a:lumMod val="10000"/>
                  </a:schemeClr>
                </a:solidFill>
                <a:latin typeface="+mn-ea"/>
                <a:ea typeface="+mn-ea"/>
              </a:rPr>
              <a:t>分析</a:t>
            </a:r>
            <a:r>
              <a:rPr lang="zh-CN" altLang="en-US" sz="3600" b="1" dirty="0">
                <a:solidFill>
                  <a:schemeClr val="tx1">
                    <a:lumMod val="10000"/>
                  </a:schemeClr>
                </a:solidFill>
                <a:latin typeface="+mn-ea"/>
                <a:ea typeface="+mn-ea"/>
              </a:rPr>
              <a:t>原因和结果：</a:t>
            </a:r>
            <a:endParaRPr lang="en-US" altLang="zh-CN" sz="3600" b="1" dirty="0">
              <a:solidFill>
                <a:schemeClr val="tx1">
                  <a:lumMod val="10000"/>
                </a:schemeClr>
              </a:solidFill>
              <a:latin typeface="+mn-ea"/>
              <a:ea typeface="+mn-ea"/>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ext uri="{D42A27DB-BD31-4B8C-83A1-F6EECF244321}">
                <p14:modId xmlns:p14="http://schemas.microsoft.com/office/powerpoint/2010/main" val="4181355141"/>
              </p:ext>
            </p:extLst>
          </p:nvPr>
        </p:nvGraphicFramePr>
        <p:xfrm>
          <a:off x="603448" y="3098438"/>
          <a:ext cx="7900273" cy="2392384"/>
        </p:xfrm>
        <a:graphic>
          <a:graphicData uri="http://schemas.openxmlformats.org/drawingml/2006/table">
            <a:tbl>
              <a:tblPr firstRow="1" bandRow="1">
                <a:tableStyleId>{93296810-A885-4BE3-A3E7-6D5BEEA58F35}</a:tableStyleId>
              </a:tblPr>
              <a:tblGrid>
                <a:gridCol w="4546384"/>
                <a:gridCol w="335388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bl>
          </a:graphicData>
        </a:graphic>
      </p:graphicFrame>
      <p:sp>
        <p:nvSpPr>
          <p:cNvPr id="6" name="Rectangle 2"/>
          <p:cNvSpPr txBox="1">
            <a:spLocks noChangeArrowheads="1"/>
          </p:cNvSpPr>
          <p:nvPr/>
        </p:nvSpPr>
        <p:spPr bwMode="auto">
          <a:xfrm>
            <a:off x="60344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73551094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17</a:t>
            </a:fld>
            <a:endParaRPr lang="en-US" altLang="zh-CN"/>
          </a:p>
        </p:txBody>
      </p:sp>
      <p:sp>
        <p:nvSpPr>
          <p:cNvPr id="3" name="矩形 2"/>
          <p:cNvSpPr/>
          <p:nvPr/>
        </p:nvSpPr>
        <p:spPr>
          <a:xfrm>
            <a:off x="603448" y="1897424"/>
            <a:ext cx="7851596" cy="1985159"/>
          </a:xfrm>
          <a:prstGeom prst="rect">
            <a:avLst/>
          </a:prstGeom>
        </p:spPr>
        <p:txBody>
          <a:bodyPr wrap="square">
            <a:spAutoFit/>
          </a:bodyPr>
          <a:lstStyle/>
          <a:p>
            <a:pPr>
              <a:lnSpc>
                <a:spcPct val="150000"/>
              </a:lnSpc>
            </a:pPr>
            <a:r>
              <a:rPr lang="en-US" altLang="zh-CN" sz="2800" b="1" dirty="0">
                <a:latin typeface="+mn-ea"/>
                <a:ea typeface="+mn-ea"/>
              </a:rPr>
              <a:t>2</a:t>
            </a:r>
            <a:r>
              <a:rPr lang="zh-CN" altLang="en-US" sz="2800" b="1" dirty="0">
                <a:latin typeface="+mn-ea"/>
                <a:ea typeface="+mn-ea"/>
              </a:rPr>
              <a:t>）找出因果逻辑关系、约束关系，画出因果图：</a:t>
            </a:r>
            <a:endParaRPr lang="en-US" altLang="zh-CN" sz="2800" b="1" dirty="0">
              <a:latin typeface="+mn-ea"/>
              <a:ea typeface="+mn-ea"/>
            </a:endParaRPr>
          </a:p>
          <a:p>
            <a:pPr>
              <a:lnSpc>
                <a:spcPct val="150000"/>
              </a:lnSpc>
            </a:pPr>
            <a:endParaRPr lang="en-US" altLang="zh-CN" sz="1400" b="1" dirty="0">
              <a:solidFill>
                <a:srgbClr val="5F5E5C"/>
              </a:solidFill>
              <a:latin typeface="微软雅黑" pitchFamily="34" charset="-122"/>
              <a:ea typeface="微软雅黑" pitchFamily="34" charset="-122"/>
            </a:endParaRPr>
          </a:p>
          <a:p>
            <a:pPr>
              <a:lnSpc>
                <a:spcPct val="150000"/>
              </a:lnSpc>
            </a:pPr>
            <a:endParaRPr lang="en-US" altLang="zh-CN" sz="1400" b="1" dirty="0">
              <a:solidFill>
                <a:srgbClr val="5F5E5C"/>
              </a:solidFill>
              <a:latin typeface="微软雅黑" pitchFamily="34" charset="-122"/>
              <a:ea typeface="微软雅黑" pitchFamily="34" charset="-122"/>
            </a:endParaRPr>
          </a:p>
          <a:p>
            <a:pPr>
              <a:lnSpc>
                <a:spcPct val="150000"/>
              </a:lnSpc>
            </a:pPr>
            <a:endParaRPr lang="en-US" altLang="zh-CN" sz="1400" b="1" dirty="0">
              <a:solidFill>
                <a:srgbClr val="5F5E5C"/>
              </a:solidFill>
              <a:latin typeface="微软雅黑" pitchFamily="34" charset="-122"/>
              <a:ea typeface="微软雅黑" pitchFamily="34" charset="-122"/>
            </a:endParaRPr>
          </a:p>
          <a:p>
            <a:pPr>
              <a:lnSpc>
                <a:spcPct val="150000"/>
              </a:lnSpc>
            </a:pPr>
            <a:endParaRPr lang="zh-CN" altLang="en-US" sz="1200" dirty="0"/>
          </a:p>
        </p:txBody>
      </p:sp>
      <p:pic>
        <p:nvPicPr>
          <p:cNvPr id="4" name="Picture 5"/>
          <p:cNvPicPr>
            <a:picLocks noChangeAspect="1" noChangeArrowheads="1"/>
          </p:cNvPicPr>
          <p:nvPr/>
        </p:nvPicPr>
        <p:blipFill>
          <a:blip r:embed="rId2" cstate="print"/>
          <a:srcRect/>
          <a:stretch>
            <a:fillRect/>
          </a:stretch>
        </p:blipFill>
        <p:spPr bwMode="auto">
          <a:xfrm>
            <a:off x="1144564" y="3284984"/>
            <a:ext cx="5068148" cy="2147151"/>
          </a:xfrm>
          <a:prstGeom prst="rect">
            <a:avLst/>
          </a:prstGeom>
          <a:noFill/>
          <a:ln w="9525">
            <a:noFill/>
            <a:miter lim="800000"/>
            <a:headEnd/>
            <a:tailEnd/>
          </a:ln>
          <a:effectLst/>
        </p:spPr>
      </p:pic>
      <p:sp>
        <p:nvSpPr>
          <p:cNvPr id="5" name="Rectangle 2"/>
          <p:cNvSpPr txBox="1">
            <a:spLocks noChangeArrowheads="1"/>
          </p:cNvSpPr>
          <p:nvPr/>
        </p:nvSpPr>
        <p:spPr bwMode="auto">
          <a:xfrm>
            <a:off x="60344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610895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6846" y="602036"/>
            <a:ext cx="8042705" cy="1384995"/>
          </a:xfrm>
          <a:prstGeom prst="rect">
            <a:avLst/>
          </a:prstGeom>
        </p:spPr>
        <p:txBody>
          <a:bodyPr wrap="square">
            <a:spAutoFit/>
          </a:bodyPr>
          <a:lstStyle/>
          <a:p>
            <a:pPr>
              <a:lnSpc>
                <a:spcPct val="150000"/>
              </a:lnSpc>
            </a:pPr>
            <a:r>
              <a:rPr lang="en-US" altLang="zh-CN" sz="1999" b="1" dirty="0">
                <a:solidFill>
                  <a:srgbClr val="5F5E5C"/>
                </a:solidFill>
                <a:latin typeface="微软雅黑" pitchFamily="34" charset="-122"/>
                <a:ea typeface="微软雅黑" pitchFamily="34" charset="-122"/>
              </a:rPr>
              <a:t>3</a:t>
            </a:r>
            <a:r>
              <a:rPr lang="zh-CN" altLang="en-US" sz="1999" b="1" dirty="0">
                <a:solidFill>
                  <a:srgbClr val="5F5E5C"/>
                </a:solidFill>
                <a:latin typeface="微软雅黑" pitchFamily="34" charset="-122"/>
                <a:ea typeface="微软雅黑" pitchFamily="34" charset="-122"/>
              </a:rPr>
              <a:t>）</a:t>
            </a:r>
            <a:r>
              <a:rPr lang="zh-CN" altLang="en-US" sz="2800" b="1" dirty="0">
                <a:solidFill>
                  <a:schemeClr val="tx1">
                    <a:lumMod val="10000"/>
                  </a:schemeClr>
                </a:solidFill>
                <a:latin typeface="楷体" pitchFamily="49" charset="-122"/>
                <a:ea typeface="楷体" pitchFamily="49" charset="-122"/>
              </a:rPr>
              <a:t>将因果图转换成决策表</a:t>
            </a:r>
            <a:endParaRPr lang="en-US" altLang="zh-CN" sz="2800" b="1" dirty="0">
              <a:solidFill>
                <a:schemeClr val="tx1">
                  <a:lumMod val="10000"/>
                </a:schemeClr>
              </a:solidFill>
              <a:latin typeface="楷体" pitchFamily="49" charset="-122"/>
              <a:ea typeface="楷体" pitchFamily="49" charset="-122"/>
            </a:endParaRPr>
          </a:p>
          <a:p>
            <a:pPr>
              <a:lnSpc>
                <a:spcPct val="150000"/>
              </a:lnSpc>
            </a:pPr>
            <a:endParaRPr lang="zh-CN" altLang="en-US" sz="2800" b="1" dirty="0">
              <a:solidFill>
                <a:schemeClr val="tx1">
                  <a:lumMod val="10000"/>
                </a:schemeClr>
              </a:solidFill>
              <a:latin typeface="楷体" pitchFamily="49" charset="-122"/>
              <a:ea typeface="楷体" pitchFamily="49" charset="-122"/>
            </a:endParaRPr>
          </a:p>
        </p:txBody>
      </p:sp>
      <p:pic>
        <p:nvPicPr>
          <p:cNvPr id="5" name="Picture 4"/>
          <p:cNvPicPr>
            <a:picLocks noChangeAspect="1" noChangeArrowheads="1"/>
          </p:cNvPicPr>
          <p:nvPr/>
        </p:nvPicPr>
        <p:blipFill>
          <a:blip r:embed="rId2" cstate="print"/>
          <a:srcRect/>
          <a:stretch>
            <a:fillRect/>
          </a:stretch>
        </p:blipFill>
        <p:spPr bwMode="auto">
          <a:xfrm>
            <a:off x="1592767" y="1292716"/>
            <a:ext cx="5814045" cy="3866610"/>
          </a:xfrm>
          <a:prstGeom prst="rect">
            <a:avLst/>
          </a:prstGeom>
          <a:noFill/>
          <a:ln w="9525">
            <a:noFill/>
            <a:miter lim="800000"/>
            <a:headEnd/>
            <a:tailEnd/>
          </a:ln>
          <a:effectLst/>
        </p:spPr>
      </p:pic>
      <p:sp>
        <p:nvSpPr>
          <p:cNvPr id="6" name="TextBox 5"/>
          <p:cNvSpPr txBox="1"/>
          <p:nvPr/>
        </p:nvSpPr>
        <p:spPr>
          <a:xfrm>
            <a:off x="4028510" y="5157633"/>
            <a:ext cx="45344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7" name="TextBox 6"/>
          <p:cNvSpPr txBox="1"/>
          <p:nvPr/>
        </p:nvSpPr>
        <p:spPr>
          <a:xfrm>
            <a:off x="4554016" y="5151539"/>
            <a:ext cx="569891"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 </a:t>
            </a:r>
            <a:r>
              <a:rPr lang="en-US" altLang="zh-CN" sz="2200" b="1" dirty="0" smtClean="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8" name="TextBox 7"/>
          <p:cNvSpPr txBox="1"/>
          <p:nvPr/>
        </p:nvSpPr>
        <p:spPr>
          <a:xfrm>
            <a:off x="5212042" y="5151540"/>
            <a:ext cx="45344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修改文件  </a:t>
            </a:r>
          </a:p>
        </p:txBody>
      </p:sp>
      <p:sp>
        <p:nvSpPr>
          <p:cNvPr id="9" name="TextBox 8"/>
          <p:cNvSpPr txBox="1"/>
          <p:nvPr/>
        </p:nvSpPr>
        <p:spPr>
          <a:xfrm>
            <a:off x="5710129" y="5157632"/>
            <a:ext cx="616900" cy="1446550"/>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给出信息</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0" name="TextBox 9"/>
          <p:cNvSpPr txBox="1"/>
          <p:nvPr/>
        </p:nvSpPr>
        <p:spPr>
          <a:xfrm>
            <a:off x="6327029" y="5151538"/>
            <a:ext cx="598490" cy="1785104"/>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 </a:t>
            </a:r>
            <a:r>
              <a:rPr lang="en-US" altLang="zh-CN" sz="2200" b="1" dirty="0" smtClean="0">
                <a:solidFill>
                  <a:srgbClr val="FF0000"/>
                </a:solidFill>
                <a:latin typeface="楷体" panose="02010609060101010101" pitchFamily="49" charset="-122"/>
                <a:ea typeface="楷体" panose="02010609060101010101" pitchFamily="49" charset="-122"/>
              </a:rPr>
              <a:t>N</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1" name="TextBox 10"/>
          <p:cNvSpPr txBox="1"/>
          <p:nvPr/>
        </p:nvSpPr>
        <p:spPr>
          <a:xfrm>
            <a:off x="6840996" y="5157633"/>
            <a:ext cx="1331404" cy="769441"/>
          </a:xfrm>
          <a:prstGeom prst="rect">
            <a:avLst/>
          </a:prstGeom>
          <a:noFill/>
        </p:spPr>
        <p:txBody>
          <a:bodyPr wrap="square" rtlCol="0">
            <a:spAutoFit/>
          </a:bodyPr>
          <a:lstStyle/>
          <a:p>
            <a:r>
              <a:rPr lang="zh-CN" altLang="en-US" sz="2200" b="1" dirty="0">
                <a:solidFill>
                  <a:srgbClr val="FF0000"/>
                </a:solidFill>
                <a:latin typeface="楷体" panose="02010609060101010101" pitchFamily="49" charset="-122"/>
                <a:ea typeface="楷体" panose="02010609060101010101" pitchFamily="49" charset="-122"/>
              </a:rPr>
              <a:t>给出</a:t>
            </a:r>
            <a:r>
              <a:rPr lang="zh-CN" altLang="en-US" sz="2200" b="1" dirty="0" smtClean="0">
                <a:solidFill>
                  <a:srgbClr val="FF0000"/>
                </a:solidFill>
                <a:latin typeface="楷体" panose="02010609060101010101" pitchFamily="49" charset="-122"/>
                <a:ea typeface="楷体" panose="02010609060101010101" pitchFamily="49" charset="-122"/>
              </a:rPr>
              <a:t>信息</a:t>
            </a:r>
            <a:r>
              <a:rPr lang="en-US" altLang="zh-CN" sz="2200" b="1" dirty="0" smtClean="0">
                <a:solidFill>
                  <a:srgbClr val="FF0000"/>
                </a:solidFill>
                <a:latin typeface="楷体" panose="02010609060101010101" pitchFamily="49" charset="-122"/>
                <a:ea typeface="楷体" panose="02010609060101010101" pitchFamily="49" charset="-122"/>
              </a:rPr>
              <a:t>L</a:t>
            </a:r>
            <a:r>
              <a:rPr lang="zh-CN" altLang="en-US" sz="2200" b="1" dirty="0" smtClean="0">
                <a:solidFill>
                  <a:srgbClr val="FF0000"/>
                </a:solidFill>
                <a:latin typeface="楷体" panose="02010609060101010101" pitchFamily="49" charset="-122"/>
                <a:ea typeface="楷体" panose="02010609060101010101" pitchFamily="49" charset="-122"/>
              </a:rPr>
              <a:t>和</a:t>
            </a:r>
            <a:r>
              <a:rPr lang="en-US" altLang="zh-CN" sz="2200" b="1" dirty="0">
                <a:solidFill>
                  <a:srgbClr val="FF0000"/>
                </a:solidFill>
                <a:latin typeface="楷体" panose="02010609060101010101" pitchFamily="49" charset="-122"/>
                <a:ea typeface="楷体" panose="02010609060101010101" pitchFamily="49" charset="-122"/>
              </a:rPr>
              <a:t>M</a:t>
            </a:r>
            <a:endParaRPr lang="zh-CN" altLang="en-US" sz="2200" b="1" dirty="0">
              <a:solidFill>
                <a:srgbClr val="FF0000"/>
              </a:solidFill>
              <a:latin typeface="楷体" panose="02010609060101010101" pitchFamily="49" charset="-122"/>
              <a:ea typeface="楷体" panose="02010609060101010101" pitchFamily="49" charset="-122"/>
            </a:endParaRPr>
          </a:p>
        </p:txBody>
      </p:sp>
      <p:sp>
        <p:nvSpPr>
          <p:cNvPr id="12" name="TextBox 11"/>
          <p:cNvSpPr txBox="1"/>
          <p:nvPr/>
        </p:nvSpPr>
        <p:spPr>
          <a:xfrm>
            <a:off x="971601" y="5255235"/>
            <a:ext cx="1928354" cy="523220"/>
          </a:xfrm>
          <a:prstGeom prst="rect">
            <a:avLst/>
          </a:prstGeom>
          <a:noFill/>
        </p:spPr>
        <p:txBody>
          <a:bodyPr wrap="square" rtlCol="0">
            <a:spAutoFit/>
          </a:bodyPr>
          <a:lstStyle/>
          <a:p>
            <a:r>
              <a:rPr lang="zh-CN" altLang="en-US" sz="2800" b="1" dirty="0">
                <a:solidFill>
                  <a:schemeClr val="tx1">
                    <a:lumMod val="10000"/>
                  </a:schemeClr>
                </a:solidFill>
                <a:latin typeface="楷体" panose="02010609060101010101" pitchFamily="49" charset="-122"/>
                <a:ea typeface="楷体" panose="02010609060101010101" pitchFamily="49" charset="-122"/>
              </a:rPr>
              <a:t>预期输出</a:t>
            </a:r>
          </a:p>
        </p:txBody>
      </p:sp>
      <p:sp>
        <p:nvSpPr>
          <p:cNvPr id="2" name="矩形 1"/>
          <p:cNvSpPr/>
          <p:nvPr/>
        </p:nvSpPr>
        <p:spPr>
          <a:xfrm>
            <a:off x="1675312" y="2886891"/>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5312" y="2913017"/>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974375" y="2947851"/>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581798" y="296091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52406" y="2895598"/>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572001" y="286947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686301" y="302187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23907" y="2939141"/>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770518" y="2952204"/>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328955" y="297833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0800000" flipV="1">
            <a:off x="6925519" y="2991395"/>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8848376"/>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4294967295"/>
          </p:nvPr>
        </p:nvSpPr>
        <p:spPr>
          <a:xfrm>
            <a:off x="539552" y="1798638"/>
            <a:ext cx="7879556" cy="5059362"/>
          </a:xfrm>
        </p:spPr>
        <p:txBody>
          <a:bodyPr>
            <a:noAutofit/>
          </a:bodyPr>
          <a:lstStyle/>
          <a:p>
            <a:r>
              <a:rPr lang="zh-CN" altLang="en-US" sz="3100" b="1" dirty="0"/>
              <a:t>应用场合</a:t>
            </a:r>
            <a:endParaRPr lang="en-US" altLang="zh-CN" sz="3100" b="1" dirty="0"/>
          </a:p>
          <a:p>
            <a:pPr lvl="1"/>
            <a:r>
              <a:rPr lang="zh-CN" altLang="en-US" sz="2700" b="1" dirty="0"/>
              <a:t>当软件的输入条件过多时，可以考虑输入的所有排列组合情况，考虑条件之间和条件结果之间关系，防止遗漏</a:t>
            </a:r>
            <a:endParaRPr lang="en-US" altLang="zh-CN" sz="2700" b="1" dirty="0"/>
          </a:p>
          <a:p>
            <a:r>
              <a:rPr lang="zh-CN" altLang="en-US" sz="3100" b="1" dirty="0"/>
              <a:t>局限性</a:t>
            </a:r>
            <a:endParaRPr lang="en-US" altLang="zh-CN" sz="3100" b="1" dirty="0"/>
          </a:p>
          <a:p>
            <a:pPr lvl="1"/>
            <a:r>
              <a:rPr lang="zh-CN" altLang="en-US" sz="2700" b="1" dirty="0"/>
              <a:t>测试用例数目可能会很大，不便于维护</a:t>
            </a:r>
            <a:endParaRPr lang="en-US" altLang="zh-CN" sz="2700" b="1" dirty="0"/>
          </a:p>
          <a:p>
            <a:r>
              <a:rPr lang="en-US" altLang="zh-CN" dirty="0" smtClean="0">
                <a:ln w="22225">
                  <a:solidFill>
                    <a:schemeClr val="accent2"/>
                  </a:solidFill>
                  <a:prstDash val="solid"/>
                </a:ln>
                <a:solidFill>
                  <a:schemeClr val="accent2">
                    <a:lumMod val="40000"/>
                    <a:lumOff val="60000"/>
                  </a:schemeClr>
                </a:solidFill>
                <a:latin typeface="楷体" panose="02010609060101010101" pitchFamily="49" charset="-122"/>
              </a:rPr>
              <a:t>N</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个条件：</a:t>
            </a:r>
            <a:r>
              <a:rPr lang="en-US" altLang="zh-CN" dirty="0">
                <a:ln w="22225">
                  <a:solidFill>
                    <a:schemeClr val="accent2"/>
                  </a:solidFill>
                  <a:prstDash val="solid"/>
                </a:ln>
                <a:solidFill>
                  <a:schemeClr val="accent2">
                    <a:lumMod val="40000"/>
                    <a:lumOff val="60000"/>
                  </a:schemeClr>
                </a:solidFill>
                <a:latin typeface="楷体" panose="02010609060101010101" pitchFamily="49" charset="-122"/>
              </a:rPr>
              <a:t>2</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的</a:t>
            </a:r>
            <a:r>
              <a:rPr lang="en-US" altLang="zh-CN" dirty="0">
                <a:ln w="22225">
                  <a:solidFill>
                    <a:schemeClr val="accent2"/>
                  </a:solidFill>
                  <a:prstDash val="solid"/>
                </a:ln>
                <a:solidFill>
                  <a:schemeClr val="accent2">
                    <a:lumMod val="40000"/>
                    <a:lumOff val="60000"/>
                  </a:schemeClr>
                </a:solidFill>
                <a:latin typeface="楷体" panose="02010609060101010101" pitchFamily="49" charset="-122"/>
              </a:rPr>
              <a:t>N</a:t>
            </a:r>
            <a:r>
              <a:rPr lang="zh-CN" altLang="en-US" dirty="0">
                <a:ln w="22225">
                  <a:solidFill>
                    <a:schemeClr val="accent2"/>
                  </a:solidFill>
                  <a:prstDash val="solid"/>
                </a:ln>
                <a:solidFill>
                  <a:schemeClr val="accent2">
                    <a:lumMod val="40000"/>
                    <a:lumOff val="60000"/>
                  </a:schemeClr>
                </a:solidFill>
                <a:latin typeface="楷体" panose="02010609060101010101" pitchFamily="49" charset="-122"/>
              </a:rPr>
              <a:t>次方种组合</a:t>
            </a:r>
            <a:endParaRPr lang="en-US" altLang="zh-CN" dirty="0">
              <a:ln w="22225">
                <a:solidFill>
                  <a:schemeClr val="accent2"/>
                </a:solidFill>
                <a:prstDash val="solid"/>
              </a:ln>
              <a:solidFill>
                <a:schemeClr val="accent2">
                  <a:lumMod val="40000"/>
                  <a:lumOff val="60000"/>
                </a:schemeClr>
              </a:solidFill>
              <a:latin typeface="楷体" panose="02010609060101010101" pitchFamily="49" charset="-122"/>
            </a:endParaRPr>
          </a:p>
          <a:p>
            <a:endParaRPr lang="en-US" altLang="zh-CN" dirty="0">
              <a:solidFill>
                <a:srgbClr val="5F5E5C"/>
              </a:solidFill>
              <a:latin typeface="楷体" panose="02010609060101010101" pitchFamily="49" charset="-122"/>
            </a:endParaRPr>
          </a:p>
          <a:p>
            <a:endParaRPr lang="zh-CN" altLang="en-US" dirty="0">
              <a:latin typeface="楷体" panose="02010609060101010101" pitchFamily="49" charset="-122"/>
            </a:endParaRPr>
          </a:p>
        </p:txBody>
      </p:sp>
      <p:sp>
        <p:nvSpPr>
          <p:cNvPr id="5" name="Rectangle 2"/>
          <p:cNvSpPr txBox="1">
            <a:spLocks noChangeArrowheads="1"/>
          </p:cNvSpPr>
          <p:nvPr/>
        </p:nvSpPr>
        <p:spPr bwMode="auto">
          <a:xfrm>
            <a:off x="755576" y="268759"/>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a:t>
            </a:r>
            <a:r>
              <a:rPr lang="zh-CN" altLang="en-US" sz="3800" b="1" dirty="0" smtClean="0">
                <a:solidFill>
                  <a:schemeClr val="tx2"/>
                </a:solidFill>
                <a:latin typeface="黑体" pitchFamily="2" charset="-122"/>
                <a:ea typeface="黑体" pitchFamily="2" charset="-122"/>
                <a:cs typeface="+mj-cs"/>
              </a:rPr>
              <a:t>测试</a:t>
            </a:r>
            <a:r>
              <a:rPr lang="en-US" altLang="zh-CN" sz="3800" b="1" dirty="0" smtClean="0">
                <a:solidFill>
                  <a:schemeClr val="tx2"/>
                </a:solidFill>
                <a:latin typeface="黑体" pitchFamily="2" charset="-122"/>
                <a:ea typeface="黑体" pitchFamily="2" charset="-122"/>
                <a:cs typeface="+mj-cs"/>
              </a:rPr>
              <a:t>-</a:t>
            </a:r>
            <a:r>
              <a:rPr lang="zh-CN" altLang="en-US" sz="3800" b="1" dirty="0" smtClean="0">
                <a:solidFill>
                  <a:schemeClr val="tx2"/>
                </a:solidFill>
                <a:latin typeface="黑体" pitchFamily="2" charset="-122"/>
                <a:ea typeface="黑体" pitchFamily="2" charset="-122"/>
                <a:cs typeface="+mj-cs"/>
              </a:rPr>
              <a:t>总结</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00046010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掌握</a:t>
            </a:r>
            <a:r>
              <a:rPr lang="zh-CN" altLang="en-US" b="1" dirty="0"/>
              <a:t>因果图法进行测试用例设计</a:t>
            </a:r>
            <a:endParaRPr lang="en-US" altLang="zh-CN" b="1" dirty="0"/>
          </a:p>
          <a:p>
            <a:pPr lvl="1" eaLnBrk="1" hangingPunct="1">
              <a:lnSpc>
                <a:spcPct val="150000"/>
              </a:lnSpc>
              <a:defRPr/>
            </a:pPr>
            <a:r>
              <a:rPr lang="zh-CN" altLang="en-US" b="1" dirty="0"/>
              <a:t>掌握课堂讲解实例并能举一反三</a:t>
            </a:r>
            <a:endParaRPr lang="en-US" altLang="zh-CN" b="1" dirty="0"/>
          </a:p>
          <a:p>
            <a:pPr lvl="1" eaLnBrk="1" hangingPunct="1">
              <a:lnSpc>
                <a:spcPct val="150000"/>
              </a:lnSpc>
              <a:defRPr/>
            </a:pPr>
            <a:endParaRPr lang="en-US" altLang="zh-CN" b="1" dirty="0" smtClean="0"/>
          </a:p>
          <a:p>
            <a:pPr lvl="1" eaLnBrk="1" hangingPunct="1">
              <a:lnSpc>
                <a:spcPct val="150000"/>
              </a:lnSpc>
              <a:defRPr/>
            </a:pPr>
            <a:endParaRPr lang="zh-CN" altLang="en-US" b="1" dirty="0"/>
          </a:p>
          <a:p>
            <a:pPr lvl="1" eaLnBrk="1" hangingPunct="1"/>
            <a:endParaRPr lang="en-US" altLang="zh-CN" b="1"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72816"/>
            <a:ext cx="8777263" cy="5962020"/>
          </a:xfrm>
        </p:spPr>
        <p:txBody>
          <a:bodyPr>
            <a:normAutofit/>
          </a:bodyPr>
          <a:lstStyle/>
          <a:p>
            <a:r>
              <a:rPr lang="zh-CN" altLang="en-US" sz="3100" b="1" dirty="0">
                <a:latin typeface="+mn-lt"/>
                <a:ea typeface="+mn-ea"/>
              </a:rPr>
              <a:t>需求：</a:t>
            </a:r>
            <a:endParaRPr lang="en-US" altLang="zh-CN" sz="3100" b="1" dirty="0">
              <a:latin typeface="+mn-lt"/>
              <a:ea typeface="+mn-ea"/>
            </a:endParaRPr>
          </a:p>
          <a:p>
            <a:pPr lvl="1"/>
            <a:r>
              <a:rPr lang="zh-CN" altLang="en-US" sz="2400" b="1" dirty="0">
                <a:latin typeface="+mn-ea"/>
                <a:ea typeface="+mn-ea"/>
              </a:rPr>
              <a:t>有一个处理单价为</a:t>
            </a:r>
            <a:r>
              <a:rPr lang="en-US" altLang="zh-CN" sz="2400" b="1" dirty="0">
                <a:latin typeface="+mn-ea"/>
                <a:ea typeface="+mn-ea"/>
              </a:rPr>
              <a:t>1</a:t>
            </a:r>
            <a:r>
              <a:rPr lang="zh-CN" altLang="en-US" sz="2400" b="1" dirty="0">
                <a:latin typeface="+mn-ea"/>
                <a:ea typeface="+mn-ea"/>
              </a:rPr>
              <a:t>元</a:t>
            </a:r>
            <a:r>
              <a:rPr lang="en-US" altLang="zh-CN" sz="2400" b="1" dirty="0">
                <a:latin typeface="+mn-ea"/>
                <a:ea typeface="+mn-ea"/>
              </a:rPr>
              <a:t>5</a:t>
            </a:r>
            <a:r>
              <a:rPr lang="zh-CN" altLang="en-US" sz="2400" b="1" dirty="0">
                <a:latin typeface="+mn-ea"/>
                <a:ea typeface="+mn-ea"/>
              </a:rPr>
              <a:t>角的盒装饮料的自动售货机软件。若投入</a:t>
            </a:r>
            <a:r>
              <a:rPr lang="en-US" altLang="zh-CN" sz="2400" b="1" dirty="0">
                <a:latin typeface="+mn-ea"/>
                <a:ea typeface="+mn-ea"/>
              </a:rPr>
              <a:t>1</a:t>
            </a:r>
            <a:r>
              <a:rPr lang="zh-CN" altLang="en-US" sz="2400" b="1" dirty="0">
                <a:latin typeface="+mn-ea"/>
                <a:ea typeface="+mn-ea"/>
              </a:rPr>
              <a:t>元</a:t>
            </a:r>
            <a:r>
              <a:rPr lang="en-US" altLang="zh-CN" sz="2400" b="1" dirty="0">
                <a:latin typeface="+mn-ea"/>
                <a:ea typeface="+mn-ea"/>
              </a:rPr>
              <a:t>5</a:t>
            </a:r>
            <a:r>
              <a:rPr lang="zh-CN" altLang="en-US" sz="2400" b="1" dirty="0">
                <a:latin typeface="+mn-ea"/>
                <a:ea typeface="+mn-ea"/>
              </a:rPr>
              <a:t>角硬币，按下“可乐”、“雪碧”或“红茶”按钮，相应的饮料就送出来。若投入的是</a:t>
            </a:r>
            <a:r>
              <a:rPr lang="en-US" altLang="zh-CN" sz="2400" b="1" dirty="0">
                <a:latin typeface="+mn-ea"/>
                <a:ea typeface="+mn-ea"/>
              </a:rPr>
              <a:t>2</a:t>
            </a:r>
            <a:r>
              <a:rPr lang="zh-CN" altLang="en-US" sz="2400" b="1" dirty="0">
                <a:latin typeface="+mn-ea"/>
                <a:ea typeface="+mn-ea"/>
              </a:rPr>
              <a:t>元硬币，在送出饮料的同时退还</a:t>
            </a:r>
            <a:r>
              <a:rPr lang="en-US" altLang="zh-CN" sz="2400" b="1" dirty="0">
                <a:latin typeface="+mn-ea"/>
                <a:ea typeface="+mn-ea"/>
              </a:rPr>
              <a:t>5</a:t>
            </a:r>
            <a:r>
              <a:rPr lang="zh-CN" altLang="en-US" sz="2400" b="1" dirty="0">
                <a:latin typeface="+mn-ea"/>
                <a:ea typeface="+mn-ea"/>
              </a:rPr>
              <a:t>角硬币。</a:t>
            </a:r>
            <a:endParaRPr lang="en-US" altLang="zh-CN" sz="2400" b="1" dirty="0">
              <a:latin typeface="+mn-ea"/>
              <a:ea typeface="+mn-ea"/>
            </a:endParaRPr>
          </a:p>
          <a:p>
            <a:r>
              <a:rPr lang="zh-CN" altLang="en-US" sz="3100" b="1" dirty="0">
                <a:latin typeface="+mn-lt"/>
                <a:ea typeface="+mn-ea"/>
              </a:rPr>
              <a:t>问题：使用因果图法设计测试用例</a:t>
            </a:r>
          </a:p>
        </p:txBody>
      </p:sp>
      <p:sp>
        <p:nvSpPr>
          <p:cNvPr id="4" name="Rectangle 2"/>
          <p:cNvSpPr txBox="1">
            <a:spLocks noChangeArrowheads="1"/>
          </p:cNvSpPr>
          <p:nvPr/>
        </p:nvSpPr>
        <p:spPr bwMode="auto">
          <a:xfrm>
            <a:off x="724752" y="220526"/>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r>
              <a:rPr lang="en-US" altLang="zh-CN" sz="3800" b="1" dirty="0" smtClean="0">
                <a:solidFill>
                  <a:schemeClr val="tx2"/>
                </a:solidFill>
                <a:latin typeface="黑体" pitchFamily="2" charset="-122"/>
                <a:ea typeface="黑体" pitchFamily="2" charset="-122"/>
                <a:cs typeface="+mj-cs"/>
              </a:rPr>
              <a:t>-</a:t>
            </a:r>
            <a:r>
              <a:rPr lang="zh-CN" altLang="en-US" sz="3800" b="1" dirty="0" smtClean="0">
                <a:solidFill>
                  <a:schemeClr val="tx2"/>
                </a:solidFill>
                <a:latin typeface="黑体" pitchFamily="2" charset="-122"/>
                <a:ea typeface="黑体" pitchFamily="2" charset="-122"/>
                <a:cs typeface="+mj-cs"/>
              </a:rPr>
              <a:t>练习</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5718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4752" y="1556792"/>
            <a:ext cx="8167728" cy="5060681"/>
          </a:xfrm>
        </p:spPr>
        <p:txBody>
          <a:bodyPr>
            <a:normAutofit/>
          </a:bodyPr>
          <a:lstStyle/>
          <a:p>
            <a:r>
              <a:rPr lang="zh-CN" altLang="en-US" b="1" dirty="0">
                <a:latin typeface="+mn-lt"/>
                <a:ea typeface="+mn-ea"/>
              </a:rPr>
              <a:t>什么情况使用因果图法</a:t>
            </a:r>
            <a:endParaRPr lang="en-US" altLang="zh-CN" b="1" dirty="0">
              <a:latin typeface="+mn-lt"/>
              <a:ea typeface="+mn-ea"/>
            </a:endParaRPr>
          </a:p>
          <a:p>
            <a:pPr lvl="1"/>
            <a:r>
              <a:rPr lang="zh-CN" altLang="en-US" sz="2400" b="1" dirty="0">
                <a:latin typeface="+mn-lt"/>
                <a:ea typeface="+mn-ea"/>
              </a:rPr>
              <a:t>应用的</a:t>
            </a:r>
            <a:r>
              <a:rPr lang="zh-CN" altLang="en-US" sz="2400" b="1" dirty="0">
                <a:solidFill>
                  <a:srgbClr val="FF0000"/>
                </a:solidFill>
                <a:latin typeface="+mn-lt"/>
                <a:ea typeface="+mn-ea"/>
              </a:rPr>
              <a:t>输出结果</a:t>
            </a:r>
            <a:r>
              <a:rPr lang="zh-CN" altLang="en-US" sz="2400" b="1" dirty="0">
                <a:latin typeface="+mn-lt"/>
                <a:ea typeface="+mn-ea"/>
              </a:rPr>
              <a:t>依赖于</a:t>
            </a:r>
            <a:r>
              <a:rPr lang="zh-CN" altLang="en-US" sz="2400" b="1" dirty="0">
                <a:solidFill>
                  <a:srgbClr val="FF0000"/>
                </a:solidFill>
                <a:latin typeface="+mn-lt"/>
                <a:ea typeface="+mn-ea"/>
              </a:rPr>
              <a:t>各种输入条件</a:t>
            </a:r>
            <a:r>
              <a:rPr lang="zh-CN" altLang="en-US" sz="2400" b="1" dirty="0">
                <a:latin typeface="+mn-lt"/>
                <a:ea typeface="+mn-ea"/>
              </a:rPr>
              <a:t>的组合或</a:t>
            </a:r>
            <a:r>
              <a:rPr lang="zh-CN" altLang="en-US" sz="2400" b="1" dirty="0">
                <a:solidFill>
                  <a:srgbClr val="FF0000"/>
                </a:solidFill>
                <a:latin typeface="+mn-lt"/>
                <a:ea typeface="+mn-ea"/>
              </a:rPr>
              <a:t>各种输入条件之间有某种相互制约关系</a:t>
            </a:r>
            <a:r>
              <a:rPr lang="zh-CN" altLang="en-US" sz="2400" b="1" dirty="0">
                <a:latin typeface="+mn-lt"/>
                <a:ea typeface="+mn-ea"/>
              </a:rPr>
              <a:t>时</a:t>
            </a:r>
          </a:p>
          <a:p>
            <a:r>
              <a:rPr lang="zh-CN" altLang="en-US" b="1" dirty="0">
                <a:latin typeface="+mn-lt"/>
                <a:ea typeface="+mn-ea"/>
              </a:rPr>
              <a:t>因果图法是什么</a:t>
            </a:r>
            <a:endParaRPr lang="en-US" altLang="zh-CN" b="1" dirty="0">
              <a:latin typeface="+mn-lt"/>
              <a:ea typeface="+mn-ea"/>
            </a:endParaRPr>
          </a:p>
          <a:p>
            <a:pPr marL="457200" lvl="1" indent="0">
              <a:buNone/>
            </a:pPr>
            <a:r>
              <a:rPr lang="zh-CN" altLang="en-US" sz="2400" b="1" dirty="0">
                <a:latin typeface="+mn-lt"/>
                <a:ea typeface="+mn-ea"/>
              </a:rPr>
              <a:t>表示输入的各种</a:t>
            </a:r>
            <a:r>
              <a:rPr lang="zh-CN" altLang="en-US" sz="2400" b="1" dirty="0">
                <a:solidFill>
                  <a:srgbClr val="FF0000"/>
                </a:solidFill>
                <a:latin typeface="+mn-lt"/>
                <a:ea typeface="+mn-ea"/>
              </a:rPr>
              <a:t>组合关系</a:t>
            </a:r>
            <a:r>
              <a:rPr lang="zh-CN" altLang="en-US" sz="2400" b="1" dirty="0">
                <a:latin typeface="+mn-lt"/>
                <a:ea typeface="+mn-ea"/>
              </a:rPr>
              <a:t>，写出判定表，从而设计相应的测试用例</a:t>
            </a:r>
            <a:endParaRPr lang="en-US" altLang="zh-CN" sz="2400" b="1" dirty="0">
              <a:latin typeface="+mn-lt"/>
              <a:ea typeface="+mn-ea"/>
            </a:endParaRPr>
          </a:p>
          <a:p>
            <a:r>
              <a:rPr lang="zh-CN" altLang="en-US" b="1" dirty="0">
                <a:latin typeface="+mn-lt"/>
                <a:ea typeface="+mn-ea"/>
              </a:rPr>
              <a:t>因果图法使用步骤</a:t>
            </a:r>
          </a:p>
        </p:txBody>
      </p:sp>
      <p:sp>
        <p:nvSpPr>
          <p:cNvPr id="5" name="Rectangle 2"/>
          <p:cNvSpPr txBox="1">
            <a:spLocks noChangeArrowheads="1"/>
          </p:cNvSpPr>
          <p:nvPr/>
        </p:nvSpPr>
        <p:spPr bwMode="auto">
          <a:xfrm>
            <a:off x="724752" y="220526"/>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内容总结</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60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539552" y="3356992"/>
            <a:ext cx="8001000" cy="1216025"/>
          </a:xfrm>
        </p:spPr>
        <p:txBody>
          <a:bodyPr/>
          <a:lstStyle/>
          <a:p>
            <a:pPr algn="ctr"/>
            <a:r>
              <a:rPr lang="zh-CN" altLang="en-US" b="1" dirty="0" smtClean="0">
                <a:latin typeface="黑体" pitchFamily="2" charset="-122"/>
                <a:ea typeface="黑体" pitchFamily="2" charset="-122"/>
              </a:rPr>
              <a:t>谢 谢</a:t>
            </a: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3</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800" b="1" dirty="0" smtClean="0">
                <a:solidFill>
                  <a:schemeClr val="tx1">
                    <a:lumMod val="95000"/>
                    <a:lumOff val="5000"/>
                  </a:schemeClr>
                </a:solidFill>
                <a:latin typeface="+mn-ea"/>
              </a:rPr>
              <a:t>因果</a:t>
            </a:r>
            <a:r>
              <a:rPr lang="zh-CN" altLang="en-US" sz="2800" b="1" dirty="0">
                <a:solidFill>
                  <a:schemeClr val="tx1">
                    <a:lumMod val="95000"/>
                    <a:lumOff val="5000"/>
                  </a:schemeClr>
                </a:solidFill>
                <a:latin typeface="+mn-ea"/>
              </a:rPr>
              <a:t>图法的概述</a:t>
            </a:r>
            <a:r>
              <a:rPr lang="en-US" altLang="zh-CN" sz="2800" b="1" dirty="0">
                <a:solidFill>
                  <a:schemeClr val="tx1">
                    <a:lumMod val="95000"/>
                    <a:lumOff val="5000"/>
                  </a:schemeClr>
                </a:solidFill>
                <a:latin typeface="+mn-ea"/>
              </a:rPr>
              <a:t>	</a:t>
            </a:r>
          </a:p>
          <a:p>
            <a:pPr lvl="1" eaLnBrk="1" hangingPunct="1">
              <a:lnSpc>
                <a:spcPct val="150000"/>
              </a:lnSpc>
              <a:defRPr/>
            </a:pPr>
            <a:r>
              <a:rPr lang="zh-CN" altLang="en-US" sz="2800" b="1" dirty="0">
                <a:solidFill>
                  <a:schemeClr val="tx1">
                    <a:lumMod val="95000"/>
                    <a:lumOff val="5000"/>
                  </a:schemeClr>
                </a:solidFill>
                <a:latin typeface="+mn-ea"/>
              </a:rPr>
              <a:t>实例讲解及演练</a:t>
            </a:r>
            <a:endParaRPr lang="en-US" altLang="zh-CN" sz="2800" b="1" dirty="0">
              <a:solidFill>
                <a:schemeClr val="tx1">
                  <a:lumMod val="95000"/>
                  <a:lumOff val="5000"/>
                </a:schemeClr>
              </a:solidFill>
              <a:latin typeface="+mn-ea"/>
            </a:endParaRPr>
          </a:p>
          <a:p>
            <a:pPr>
              <a:defRPr/>
            </a:pP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844824"/>
            <a:ext cx="7560840" cy="4293745"/>
          </a:xfrm>
        </p:spPr>
        <p:txBody>
          <a:bodyPr>
            <a:normAutofit fontScale="25000" lnSpcReduction="20000"/>
          </a:bodyPr>
          <a:lstStyle/>
          <a:p>
            <a:pPr algn="just" eaLnBrk="1" hangingPunct="1"/>
            <a:r>
              <a:rPr lang="zh-CN" altLang="en-US" sz="10500" b="1" dirty="0">
                <a:latin typeface="+mn-lt"/>
                <a:ea typeface="+mn-ea"/>
              </a:rPr>
              <a:t>设计测试用例</a:t>
            </a:r>
            <a:endParaRPr lang="en-US" altLang="zh-CN" sz="10500" b="1" dirty="0">
              <a:latin typeface="+mn-lt"/>
              <a:ea typeface="+mn-ea"/>
            </a:endParaRPr>
          </a:p>
          <a:p>
            <a:pPr lvl="1" algn="just" eaLnBrk="1" hangingPunct="1"/>
            <a:r>
              <a:rPr lang="zh-CN" altLang="en-US" sz="10400" b="1" dirty="0">
                <a:latin typeface="+mn-lt"/>
                <a:ea typeface="+mn-ea"/>
              </a:rPr>
              <a:t>某软件规格说明书包含这样的要求：第一列字符必须是</a:t>
            </a:r>
            <a:r>
              <a:rPr lang="en-US" altLang="zh-CN" sz="10400" b="1" dirty="0">
                <a:latin typeface="+mn-lt"/>
                <a:ea typeface="+mn-ea"/>
              </a:rPr>
              <a:t>A</a:t>
            </a:r>
            <a:r>
              <a:rPr lang="zh-CN" altLang="en-US" sz="10400" b="1" dirty="0">
                <a:latin typeface="+mn-lt"/>
                <a:ea typeface="+mn-ea"/>
              </a:rPr>
              <a:t>或</a:t>
            </a:r>
            <a:r>
              <a:rPr lang="en-US" altLang="zh-CN" sz="10400" b="1" dirty="0">
                <a:latin typeface="+mn-lt"/>
                <a:ea typeface="+mn-ea"/>
              </a:rPr>
              <a:t>B</a:t>
            </a:r>
            <a:r>
              <a:rPr lang="zh-CN" altLang="en-US" sz="10400" b="1" dirty="0">
                <a:latin typeface="+mn-lt"/>
                <a:ea typeface="+mn-ea"/>
              </a:rPr>
              <a:t>，第二列字符必须是一个数字，在此情况下进行文件的修改，但如果第一列字符不正确，则给出信息</a:t>
            </a:r>
            <a:r>
              <a:rPr lang="en-US" altLang="zh-CN" sz="10400" b="1" dirty="0">
                <a:latin typeface="+mn-lt"/>
                <a:ea typeface="+mn-ea"/>
              </a:rPr>
              <a:t>L</a:t>
            </a:r>
            <a:r>
              <a:rPr lang="zh-CN" altLang="en-US" sz="10400" b="1" dirty="0">
                <a:latin typeface="+mn-lt"/>
                <a:ea typeface="+mn-ea"/>
              </a:rPr>
              <a:t>；如果第二列字符不是数字，则给出信息</a:t>
            </a:r>
            <a:r>
              <a:rPr lang="en-US" altLang="zh-CN" sz="10400" b="1" dirty="0">
                <a:latin typeface="+mn-lt"/>
                <a:ea typeface="+mn-ea"/>
              </a:rPr>
              <a:t>M</a:t>
            </a:r>
          </a:p>
          <a:p>
            <a:pPr lvl="1" algn="just" eaLnBrk="1" hangingPunct="1"/>
            <a:r>
              <a:rPr lang="zh-CN" altLang="en-US" sz="10400" b="1" dirty="0">
                <a:latin typeface="+mn-lt"/>
                <a:ea typeface="+mn-ea"/>
              </a:rPr>
              <a:t>等价类划分</a:t>
            </a:r>
            <a:endParaRPr lang="en-US" altLang="zh-CN" sz="10400" b="1" dirty="0">
              <a:latin typeface="+mn-lt"/>
              <a:ea typeface="+mn-ea"/>
            </a:endParaRPr>
          </a:p>
          <a:p>
            <a:pPr lvl="1" algn="just" eaLnBrk="1" hangingPunct="1"/>
            <a:r>
              <a:rPr lang="zh-CN" altLang="en-US" sz="10400" b="1" dirty="0">
                <a:latin typeface="+mn-lt"/>
                <a:ea typeface="+mn-ea"/>
              </a:rPr>
              <a:t>决策表</a:t>
            </a:r>
            <a:r>
              <a:rPr lang="zh-CN" altLang="en-US" sz="10400" b="1" dirty="0" smtClean="0">
                <a:latin typeface="+mn-lt"/>
                <a:ea typeface="+mn-ea"/>
              </a:rPr>
              <a:t>法</a:t>
            </a:r>
            <a:endParaRPr lang="en-US" altLang="zh-CN" sz="10400" b="1" dirty="0" smtClean="0">
              <a:latin typeface="+mn-lt"/>
              <a:ea typeface="+mn-ea"/>
            </a:endParaRPr>
          </a:p>
          <a:p>
            <a:pPr lvl="1" algn="just" eaLnBrk="1" hangingPunct="1"/>
            <a:r>
              <a:rPr lang="zh-CN" altLang="en-US" sz="10400" b="1" dirty="0">
                <a:latin typeface="+mn-lt"/>
                <a:ea typeface="+mn-ea"/>
              </a:rPr>
              <a:t>因果图</a:t>
            </a:r>
            <a:endParaRPr lang="en-US" altLang="zh-CN" sz="10400" b="1" dirty="0">
              <a:latin typeface="+mn-lt"/>
              <a:ea typeface="+mn-ea"/>
            </a:endParaRPr>
          </a:p>
          <a:p>
            <a:pPr lvl="1" algn="just" eaLnBrk="1" hangingPunct="1"/>
            <a:r>
              <a:rPr lang="zh-CN" altLang="en-US" dirty="0"/>
              <a:t/>
            </a:r>
            <a:br>
              <a:rPr lang="zh-CN" altLang="en-US" dirty="0"/>
            </a:br>
            <a:endParaRPr lang="zh-CN" altLang="en-US"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066103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2710" y="463552"/>
            <a:ext cx="7879134" cy="5060681"/>
          </a:xfrm>
        </p:spPr>
        <p:txBody>
          <a:bodyPr/>
          <a:lstStyle/>
          <a:p>
            <a:pPr marL="0" indent="0">
              <a:buNone/>
            </a:pPr>
            <a:endParaRPr lang="en-US" altLang="zh-CN" dirty="0" smtClean="0"/>
          </a:p>
          <a:p>
            <a:pPr marL="0" indent="0">
              <a:buNone/>
            </a:pPr>
            <a:endParaRPr lang="en-US" altLang="zh-CN" dirty="0"/>
          </a:p>
          <a:p>
            <a:pPr marL="0" indent="0">
              <a:buNone/>
            </a:pPr>
            <a:endParaRPr lang="zh-CN" altLang="en-US" dirty="0"/>
          </a:p>
        </p:txBody>
      </p:sp>
      <p:sp>
        <p:nvSpPr>
          <p:cNvPr id="4" name="TextBox 8"/>
          <p:cNvSpPr txBox="1"/>
          <p:nvPr/>
        </p:nvSpPr>
        <p:spPr>
          <a:xfrm rot="20283524">
            <a:off x="1018179" y="2836074"/>
            <a:ext cx="1189220"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6" name="TextBox 10"/>
          <p:cNvSpPr txBox="1"/>
          <p:nvPr/>
        </p:nvSpPr>
        <p:spPr>
          <a:xfrm>
            <a:off x="1809258" y="2624689"/>
            <a:ext cx="603731"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7" name="TextBox 11"/>
          <p:cNvSpPr txBox="1"/>
          <p:nvPr/>
        </p:nvSpPr>
        <p:spPr>
          <a:xfrm>
            <a:off x="1825986" y="3453314"/>
            <a:ext cx="658151"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(2)</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cxnSp>
        <p:nvCxnSpPr>
          <p:cNvPr id="8" name="直接连接符 7"/>
          <p:cNvCxnSpPr/>
          <p:nvPr/>
        </p:nvCxnSpPr>
        <p:spPr bwMode="auto">
          <a:xfrm>
            <a:off x="2145575" y="2808798"/>
            <a:ext cx="888093" cy="37816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连接符 8"/>
          <p:cNvCxnSpPr>
            <a:endCxn id="10" idx="1"/>
          </p:cNvCxnSpPr>
          <p:nvPr/>
        </p:nvCxnSpPr>
        <p:spPr bwMode="auto">
          <a:xfrm flipV="1">
            <a:off x="2285035" y="3278440"/>
            <a:ext cx="709444" cy="359477"/>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sp>
        <p:nvSpPr>
          <p:cNvPr id="10" name="TextBox 14"/>
          <p:cNvSpPr txBox="1"/>
          <p:nvPr/>
        </p:nvSpPr>
        <p:spPr>
          <a:xfrm>
            <a:off x="2994479" y="3093838"/>
            <a:ext cx="641417" cy="369204"/>
          </a:xfrm>
          <a:prstGeom prst="rect">
            <a:avLst/>
          </a:prstGeom>
          <a:noFill/>
        </p:spPr>
        <p:txBody>
          <a:bodyPr wrap="square" rtlCol="0">
            <a:spAutoFit/>
          </a:bodyPr>
          <a:lstStyle/>
          <a:p>
            <a:r>
              <a:rPr lang="en-US" altLang="zh-CN" sz="1799" b="1" dirty="0">
                <a:solidFill>
                  <a:schemeClr val="tx1">
                    <a:lumMod val="10000"/>
                  </a:schemeClr>
                </a:solidFill>
                <a:latin typeface="楷体" panose="02010609060101010101" pitchFamily="49" charset="-122"/>
                <a:ea typeface="楷体" panose="02010609060101010101" pitchFamily="49" charset="-122"/>
              </a:rPr>
              <a:t>(11)</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36"/>
          <p:cNvSpPr txBox="1"/>
          <p:nvPr/>
        </p:nvSpPr>
        <p:spPr>
          <a:xfrm>
            <a:off x="2484138" y="3001568"/>
            <a:ext cx="384760" cy="523220"/>
          </a:xfrm>
          <a:prstGeom prst="rect">
            <a:avLst/>
          </a:prstGeom>
          <a:noFill/>
        </p:spPr>
        <p:txBody>
          <a:bodyPr wrap="square" rtlCol="0">
            <a:spAutoFit/>
          </a:bodyPr>
          <a:lstStyle/>
          <a:p>
            <a:r>
              <a:rPr lang="en-US" altLang="zh-CN" sz="2800" b="1" dirty="0">
                <a:solidFill>
                  <a:srgbClr val="FF0000"/>
                </a:solidFill>
                <a:latin typeface="楷体" panose="02010609060101010101" pitchFamily="49" charset="-122"/>
                <a:ea typeface="楷体" panose="02010609060101010101" pitchFamily="49" charset="-122"/>
              </a:rPr>
              <a:t>v</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8" name="文本框 17"/>
          <p:cNvSpPr txBox="1"/>
          <p:nvPr/>
        </p:nvSpPr>
        <p:spPr>
          <a:xfrm>
            <a:off x="6466114" y="2913302"/>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cs typeface="Times New Roman" panose="02020603050405020304" pitchFamily="18" charset="0"/>
              </a:rPr>
              <a:t>L</a:t>
            </a:r>
            <a:endParaRPr lang="zh-CN" altLang="en-US" sz="2800" b="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699060" y="4341506"/>
            <a:ext cx="1192173"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数字</a:t>
            </a:r>
          </a:p>
        </p:txBody>
      </p:sp>
      <p:grpSp>
        <p:nvGrpSpPr>
          <p:cNvPr id="21" name="组合 20"/>
          <p:cNvGrpSpPr/>
          <p:nvPr/>
        </p:nvGrpSpPr>
        <p:grpSpPr>
          <a:xfrm rot="214893">
            <a:off x="1491860" y="4764182"/>
            <a:ext cx="6053646" cy="405101"/>
            <a:chOff x="4634034" y="1907176"/>
            <a:chExt cx="3660880" cy="405101"/>
          </a:xfrm>
        </p:grpSpPr>
        <p:cxnSp>
          <p:nvCxnSpPr>
            <p:cNvPr id="22" name="直接连接符 21"/>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7328262" y="4743065"/>
            <a:ext cx="862148" cy="523220"/>
          </a:xfrm>
          <a:prstGeom prst="rect">
            <a:avLst/>
          </a:prstGeom>
          <a:noFill/>
        </p:spPr>
        <p:txBody>
          <a:bodyPr wrap="square" rtlCol="0">
            <a:spAutoFit/>
          </a:bodyPr>
          <a:lstStyle/>
          <a:p>
            <a:r>
              <a:rPr lang="en-US" altLang="zh-CN" sz="2800" b="1" dirty="0" smtClean="0">
                <a:latin typeface="Times New Roman" panose="02020603050405020304" pitchFamily="18" charset="0"/>
                <a:cs typeface="Times New Roman" panose="02020603050405020304" pitchFamily="18" charset="0"/>
              </a:rPr>
              <a:t>M</a:t>
            </a:r>
            <a:endParaRPr lang="zh-CN" altLang="en-US" sz="2800" b="1" dirty="0">
              <a:latin typeface="Times New Roman" panose="02020603050405020304" pitchFamily="18" charset="0"/>
              <a:cs typeface="Times New Roman" panose="02020603050405020304" pitchFamily="18" charset="0"/>
            </a:endParaRPr>
          </a:p>
        </p:txBody>
      </p:sp>
      <p:cxnSp>
        <p:nvCxnSpPr>
          <p:cNvPr id="26" name="直接连接符 25"/>
          <p:cNvCxnSpPr>
            <a:stCxn id="10" idx="2"/>
          </p:cNvCxnSpPr>
          <p:nvPr/>
        </p:nvCxnSpPr>
        <p:spPr>
          <a:xfrm>
            <a:off x="3315188" y="3463042"/>
            <a:ext cx="3738755" cy="573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520234" y="4102024"/>
            <a:ext cx="5504318" cy="5010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8"/>
          <p:cNvSpPr txBox="1"/>
          <p:nvPr/>
        </p:nvSpPr>
        <p:spPr>
          <a:xfrm rot="10800000">
            <a:off x="6097850" y="3899541"/>
            <a:ext cx="384760" cy="461425"/>
          </a:xfrm>
          <a:prstGeom prst="rect">
            <a:avLst/>
          </a:prstGeom>
          <a:noFill/>
        </p:spPr>
        <p:txBody>
          <a:bodyPr wrap="square" rtlCol="0">
            <a:spAutoFit/>
          </a:bodyPr>
          <a:lstStyle/>
          <a:p>
            <a:r>
              <a:rPr lang="en-US" altLang="zh-CN" sz="2399" b="1" dirty="0">
                <a:solidFill>
                  <a:srgbClr val="FF0000"/>
                </a:solidFill>
                <a:latin typeface="楷体" panose="02010609060101010101" pitchFamily="49" charset="-122"/>
                <a:ea typeface="楷体" panose="02010609060101010101" pitchFamily="49" charset="-122"/>
              </a:rPr>
              <a:t>v</a:t>
            </a:r>
            <a:endParaRPr lang="zh-CN" altLang="en-US" sz="2399" b="1" dirty="0">
              <a:solidFill>
                <a:srgbClr val="FF0000"/>
              </a:solidFill>
              <a:latin typeface="楷体" panose="02010609060101010101" pitchFamily="49" charset="-122"/>
              <a:ea typeface="楷体" panose="02010609060101010101" pitchFamily="49" charset="-122"/>
            </a:endParaRPr>
          </a:p>
        </p:txBody>
      </p:sp>
      <p:sp>
        <p:nvSpPr>
          <p:cNvPr id="32" name="文本框 31"/>
          <p:cNvSpPr txBox="1"/>
          <p:nvPr/>
        </p:nvSpPr>
        <p:spPr>
          <a:xfrm>
            <a:off x="7096559" y="3769876"/>
            <a:ext cx="1939937"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文件修改</a:t>
            </a:r>
            <a:endParaRPr lang="zh-CN" altLang="en-US" sz="2800" b="1" dirty="0">
              <a:latin typeface="楷体" panose="02010609060101010101" pitchFamily="49" charset="-122"/>
              <a:ea typeface="楷体" panose="02010609060101010101" pitchFamily="49" charset="-122"/>
            </a:endParaRPr>
          </a:p>
        </p:txBody>
      </p:sp>
      <p:sp>
        <p:nvSpPr>
          <p:cNvPr id="36" name="内容占位符 2"/>
          <p:cNvSpPr txBox="1">
            <a:spLocks/>
          </p:cNvSpPr>
          <p:nvPr/>
        </p:nvSpPr>
        <p:spPr>
          <a:xfrm>
            <a:off x="-36512" y="5122615"/>
            <a:ext cx="8828968" cy="1042689"/>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400" dirty="0" smtClean="0"/>
              <a:t>因果图：用图解的方法表示输入的各种</a:t>
            </a:r>
            <a:r>
              <a:rPr lang="zh-CN" altLang="en-US" sz="2400" dirty="0" smtClean="0">
                <a:solidFill>
                  <a:srgbClr val="FF0000"/>
                </a:solidFill>
              </a:rPr>
              <a:t>组合关系</a:t>
            </a:r>
            <a:r>
              <a:rPr lang="zh-CN" altLang="en-US" sz="2400" dirty="0" smtClean="0"/>
              <a:t>，写出判定表，从而设计相应的测试用例</a:t>
            </a:r>
            <a:endParaRPr lang="en-US" altLang="zh-CN" sz="2400" dirty="0" smtClean="0"/>
          </a:p>
          <a:p>
            <a:pPr lvl="1"/>
            <a:endParaRPr lang="en-US" altLang="zh-CN" dirty="0" smtClean="0"/>
          </a:p>
          <a:p>
            <a:endParaRPr lang="zh-CN" altLang="en-US" dirty="0"/>
          </a:p>
        </p:txBody>
      </p:sp>
      <p:sp>
        <p:nvSpPr>
          <p:cNvPr id="37" name="TextBox 42"/>
          <p:cNvSpPr txBox="1"/>
          <p:nvPr/>
        </p:nvSpPr>
        <p:spPr>
          <a:xfrm>
            <a:off x="1190352" y="1854691"/>
            <a:ext cx="3525664"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输入条件（</a:t>
            </a:r>
            <a:r>
              <a:rPr lang="zh-CN" altLang="en-US" sz="2800" b="1" dirty="0" smtClean="0">
                <a:solidFill>
                  <a:srgbClr val="FF0000"/>
                </a:solidFill>
                <a:latin typeface="楷体" panose="02010609060101010101" pitchFamily="49" charset="-122"/>
                <a:ea typeface="楷体" panose="02010609060101010101" pitchFamily="49" charset="-122"/>
              </a:rPr>
              <a:t>原因</a:t>
            </a:r>
            <a:r>
              <a:rPr lang="en-US" altLang="zh-CN" sz="2800" b="1" dirty="0" smtClean="0">
                <a:solidFill>
                  <a:srgbClr val="FF0000"/>
                </a:solidFill>
                <a:latin typeface="楷体" panose="02010609060101010101" pitchFamily="49" charset="-122"/>
                <a:ea typeface="楷体" panose="02010609060101010101" pitchFamily="49" charset="-122"/>
              </a:rPr>
              <a:t>C</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38" name="TextBox 43"/>
          <p:cNvSpPr txBox="1"/>
          <p:nvPr/>
        </p:nvSpPr>
        <p:spPr>
          <a:xfrm>
            <a:off x="5845590" y="2015620"/>
            <a:ext cx="3406930"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输出条件（</a:t>
            </a:r>
            <a:r>
              <a:rPr lang="zh-CN" altLang="en-US" sz="2800" b="1" dirty="0" smtClean="0">
                <a:solidFill>
                  <a:srgbClr val="FF0000"/>
                </a:solidFill>
                <a:latin typeface="楷体" panose="02010609060101010101" pitchFamily="49" charset="-122"/>
                <a:ea typeface="楷体" panose="02010609060101010101" pitchFamily="49" charset="-122"/>
              </a:rPr>
              <a:t>结果</a:t>
            </a:r>
            <a:r>
              <a:rPr lang="en-US" altLang="zh-CN" sz="2800" b="1" dirty="0" smtClean="0">
                <a:solidFill>
                  <a:srgbClr val="FF0000"/>
                </a:solidFill>
                <a:latin typeface="楷体" panose="02010609060101010101" pitchFamily="49" charset="-122"/>
                <a:ea typeface="楷体" panose="02010609060101010101" pitchFamily="49" charset="-122"/>
              </a:rPr>
              <a:t>E</a:t>
            </a:r>
            <a:r>
              <a:rPr lang="zh-CN" altLang="en-US" sz="2800" b="1" dirty="0" smtClean="0">
                <a:solidFill>
                  <a:srgbClr val="FF0000"/>
                </a:solidFill>
                <a:latin typeface="楷体" panose="02010609060101010101" pitchFamily="49" charset="-122"/>
                <a:ea typeface="楷体" panose="02010609060101010101" pitchFamily="49" charset="-122"/>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13" name="标题 12"/>
          <p:cNvSpPr>
            <a:spLocks noGrp="1"/>
          </p:cNvSpPr>
          <p:nvPr>
            <p:ph type="title"/>
          </p:nvPr>
        </p:nvSpPr>
        <p:spPr/>
        <p:txBody>
          <a:bodyPr/>
          <a:lstStyle/>
          <a:p>
            <a:endParaRPr lang="zh-CN" altLang="en-US"/>
          </a:p>
        </p:txBody>
      </p:sp>
      <p:sp>
        <p:nvSpPr>
          <p:cNvPr id="33"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r>
              <a:rPr lang="en-US" altLang="zh-CN" sz="3800" b="1" dirty="0" smtClean="0">
                <a:solidFill>
                  <a:schemeClr val="tx2"/>
                </a:solidFill>
                <a:latin typeface="黑体" pitchFamily="2" charset="-122"/>
                <a:ea typeface="黑体" pitchFamily="2" charset="-122"/>
                <a:cs typeface="+mj-cs"/>
              </a:rPr>
              <a:t>-</a:t>
            </a:r>
            <a:r>
              <a:rPr lang="zh-CN" altLang="en-US" sz="3800" b="1" dirty="0" smtClean="0">
                <a:solidFill>
                  <a:schemeClr val="tx2"/>
                </a:solidFill>
                <a:latin typeface="黑体" pitchFamily="2" charset="-122"/>
                <a:ea typeface="黑体" pitchFamily="2" charset="-122"/>
                <a:cs typeface="+mj-cs"/>
              </a:rPr>
              <a:t>概述</a:t>
            </a:r>
            <a:endParaRPr lang="zh-CN" altLang="en-US" sz="3800" b="1" dirty="0">
              <a:solidFill>
                <a:schemeClr val="tx2"/>
              </a:solidFill>
              <a:latin typeface="黑体" pitchFamily="2" charset="-122"/>
              <a:ea typeface="黑体" pitchFamily="2" charset="-122"/>
              <a:cs typeface="+mj-cs"/>
            </a:endParaRPr>
          </a:p>
        </p:txBody>
      </p:sp>
      <p:sp>
        <p:nvSpPr>
          <p:cNvPr id="34" name="TextBox 8"/>
          <p:cNvSpPr txBox="1"/>
          <p:nvPr/>
        </p:nvSpPr>
        <p:spPr>
          <a:xfrm rot="646475">
            <a:off x="923620" y="3407969"/>
            <a:ext cx="1189220" cy="369204"/>
          </a:xfrm>
          <a:prstGeom prst="rect">
            <a:avLst/>
          </a:prstGeom>
          <a:noFill/>
        </p:spPr>
        <p:txBody>
          <a:bodyPr wrap="square" rtlCol="0">
            <a:spAutoFit/>
          </a:bodyPr>
          <a:lstStyle/>
          <a:p>
            <a:r>
              <a:rPr lang="en-US" altLang="zh-CN" sz="1799" b="1" dirty="0" smtClean="0">
                <a:solidFill>
                  <a:schemeClr val="tx1">
                    <a:lumMod val="10000"/>
                  </a:schemeClr>
                </a:solidFill>
                <a:latin typeface="楷体" panose="02010609060101010101" pitchFamily="49" charset="-122"/>
                <a:ea typeface="楷体" panose="02010609060101010101" pitchFamily="49" charset="-122"/>
              </a:rPr>
              <a:t>--------</a:t>
            </a:r>
            <a:endParaRPr lang="zh-CN" altLang="en-US" sz="1799" b="1" dirty="0">
              <a:solidFill>
                <a:schemeClr val="tx1">
                  <a:lumMod val="10000"/>
                </a:schemeClr>
              </a:solidFill>
              <a:latin typeface="楷体" panose="02010609060101010101" pitchFamily="49" charset="-122"/>
              <a:ea typeface="楷体" panose="02010609060101010101" pitchFamily="49" charset="-122"/>
            </a:endParaRPr>
          </a:p>
        </p:txBody>
      </p:sp>
      <p:sp>
        <p:nvSpPr>
          <p:cNvPr id="25" name="TextBox 24"/>
          <p:cNvSpPr txBox="1"/>
          <p:nvPr/>
        </p:nvSpPr>
        <p:spPr>
          <a:xfrm>
            <a:off x="827584" y="3140968"/>
            <a:ext cx="596734" cy="369332"/>
          </a:xfrm>
          <a:prstGeom prst="rect">
            <a:avLst/>
          </a:prstGeom>
          <a:noFill/>
        </p:spPr>
        <p:txBody>
          <a:bodyPr wrap="square" rtlCol="0">
            <a:spAutoFit/>
          </a:bodyPr>
          <a:lstStyle/>
          <a:p>
            <a:r>
              <a:rPr lang="en-US" altLang="zh-CN" dirty="0" smtClean="0"/>
              <a:t>E</a:t>
            </a:r>
            <a:endParaRPr lang="zh-CN" altLang="en-US" dirty="0"/>
          </a:p>
        </p:txBody>
      </p:sp>
      <p:grpSp>
        <p:nvGrpSpPr>
          <p:cNvPr id="42" name="组合 41"/>
          <p:cNvGrpSpPr/>
          <p:nvPr/>
        </p:nvGrpSpPr>
        <p:grpSpPr>
          <a:xfrm>
            <a:off x="3605065" y="3191976"/>
            <a:ext cx="3003652" cy="405101"/>
            <a:chOff x="4634034" y="1907176"/>
            <a:chExt cx="3660880" cy="405101"/>
          </a:xfrm>
        </p:grpSpPr>
        <p:cxnSp>
          <p:nvCxnSpPr>
            <p:cNvPr id="43" name="直接连接符 42"/>
            <p:cNvCxnSpPr/>
            <p:nvPr/>
          </p:nvCxnSpPr>
          <p:spPr>
            <a:xfrm flipV="1">
              <a:off x="4634034" y="2116183"/>
              <a:ext cx="3660880" cy="1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任意多边形 43"/>
            <p:cNvSpPr/>
            <p:nvPr/>
          </p:nvSpPr>
          <p:spPr>
            <a:xfrm>
              <a:off x="5434149" y="1907176"/>
              <a:ext cx="505574" cy="405101"/>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74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p:cNvSpPr txBox="1">
            <a:spLocks/>
          </p:cNvSpPr>
          <p:nvPr/>
        </p:nvSpPr>
        <p:spPr>
          <a:xfrm>
            <a:off x="107504" y="1745133"/>
            <a:ext cx="6498899" cy="52122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9900" indent="-469900" algn="just">
              <a:lnSpc>
                <a:spcPct val="150000"/>
              </a:lnSpc>
              <a:buClr>
                <a:schemeClr val="accent2"/>
              </a:buClr>
              <a:buFont typeface="Wingdings" pitchFamily="2" charset="2"/>
              <a:buChar char="o"/>
            </a:pPr>
            <a:r>
              <a:rPr lang="zh-CN" altLang="en-US" sz="3400" b="1" dirty="0"/>
              <a:t>因果图常用符号：</a:t>
            </a:r>
            <a:endParaRPr lang="en-US" altLang="zh-CN" sz="3400" b="1" dirty="0"/>
          </a:p>
          <a:p>
            <a:pPr marL="908050" lvl="1" indent="-436563" algn="just">
              <a:spcBef>
                <a:spcPts val="0"/>
              </a:spcBef>
              <a:buClr>
                <a:schemeClr val="accent2"/>
              </a:buClr>
              <a:buFont typeface="Wingdings" pitchFamily="2" charset="2"/>
              <a:buChar char="n"/>
            </a:pPr>
            <a:r>
              <a:rPr lang="en-US" altLang="zh-CN" sz="2600" b="1" dirty="0"/>
              <a:t>Ci</a:t>
            </a:r>
            <a:r>
              <a:rPr lang="zh-CN" altLang="en-US" sz="2600" b="1" dirty="0"/>
              <a:t>：原因</a:t>
            </a:r>
            <a:endParaRPr lang="en-US" altLang="zh-CN" sz="2600" b="1" dirty="0"/>
          </a:p>
          <a:p>
            <a:pPr marL="908050" lvl="1" indent="-436563" algn="just">
              <a:spcBef>
                <a:spcPts val="0"/>
              </a:spcBef>
              <a:buClr>
                <a:schemeClr val="accent2"/>
              </a:buClr>
              <a:buFont typeface="Wingdings" pitchFamily="2" charset="2"/>
              <a:buChar char="n"/>
            </a:pPr>
            <a:r>
              <a:rPr lang="en-US" altLang="zh-CN" sz="2600" b="1" dirty="0" err="1"/>
              <a:t>Ei</a:t>
            </a:r>
            <a:r>
              <a:rPr lang="zh-CN" altLang="en-US" sz="2600" b="1" dirty="0"/>
              <a:t>：结果</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恒等：原因结果同时出现</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非</a:t>
            </a:r>
            <a:r>
              <a:rPr lang="en-US" altLang="zh-CN" sz="2600" b="1" dirty="0"/>
              <a:t>~</a:t>
            </a:r>
            <a:r>
              <a:rPr lang="zh-CN" altLang="en-US" sz="2600" b="1" dirty="0"/>
              <a:t>：原因出现，结果不出现</a:t>
            </a:r>
            <a:endParaRPr lang="en-US" altLang="zh-CN" sz="2600" b="1" dirty="0"/>
          </a:p>
          <a:p>
            <a:pPr marL="471487" lvl="1" indent="0" algn="just">
              <a:spcBef>
                <a:spcPts val="0"/>
              </a:spcBef>
              <a:buClr>
                <a:schemeClr val="accent2"/>
              </a:buClr>
              <a:buNone/>
            </a:pPr>
            <a:r>
              <a:rPr lang="zh-CN" altLang="en-US" sz="2600" b="1" dirty="0"/>
              <a:t>       原因不出现，结果出现</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或∨：原因</a:t>
            </a:r>
            <a:r>
              <a:rPr lang="en-US" altLang="zh-CN" sz="2600" b="1" dirty="0"/>
              <a:t>1</a:t>
            </a:r>
            <a:r>
              <a:rPr lang="zh-CN" altLang="en-US" sz="2600" b="1" dirty="0"/>
              <a:t>个出现，结果就出现</a:t>
            </a:r>
            <a:endParaRPr lang="en-US" altLang="zh-CN" sz="2600" b="1" dirty="0"/>
          </a:p>
          <a:p>
            <a:pPr marL="471487" lvl="1" indent="0" algn="just">
              <a:spcBef>
                <a:spcPts val="0"/>
              </a:spcBef>
              <a:buClr>
                <a:schemeClr val="accent2"/>
              </a:buClr>
              <a:buNone/>
            </a:pPr>
            <a:r>
              <a:rPr lang="en-US" altLang="zh-CN" sz="2600" b="1" dirty="0"/>
              <a:t>        </a:t>
            </a:r>
            <a:r>
              <a:rPr lang="zh-CN" altLang="en-US" sz="2600" b="1" dirty="0"/>
              <a:t>原因都不出现，结果就不出现</a:t>
            </a:r>
            <a:endParaRPr lang="en-US" altLang="zh-CN" sz="2600" b="1" dirty="0"/>
          </a:p>
          <a:p>
            <a:pPr marL="908050" lvl="1" indent="-436563" algn="just">
              <a:spcBef>
                <a:spcPts val="0"/>
              </a:spcBef>
              <a:buClr>
                <a:schemeClr val="accent2"/>
              </a:buClr>
              <a:buFont typeface="Wingdings" pitchFamily="2" charset="2"/>
              <a:buChar char="n"/>
            </a:pPr>
            <a:r>
              <a:rPr lang="zh-CN" altLang="en-US" sz="2600" b="1" dirty="0"/>
              <a:t>且∧：原因都出现，结果才出现</a:t>
            </a:r>
            <a:endParaRPr lang="en-US" altLang="zh-CN" sz="2600" b="1" dirty="0"/>
          </a:p>
          <a:p>
            <a:pPr lvl="1">
              <a:lnSpc>
                <a:spcPct val="150000"/>
              </a:lnSpc>
              <a:buFont typeface="Arial" pitchFamily="34" charset="0"/>
              <a:buNone/>
            </a:pPr>
            <a:r>
              <a:rPr lang="en-US" altLang="zh-CN" sz="2400" b="1" dirty="0" smtClean="0">
                <a:latin typeface="楷体" panose="02010609060101010101" pitchFamily="49" charset="-122"/>
                <a:ea typeface="楷体" panose="02010609060101010101" pitchFamily="49" charset="-122"/>
              </a:rPr>
              <a:t>           </a:t>
            </a:r>
            <a:endParaRPr lang="en-US" altLang="zh-CN" sz="2400" b="1" dirty="0">
              <a:latin typeface="楷体" panose="02010609060101010101" pitchFamily="49" charset="-122"/>
              <a:ea typeface="楷体" panose="02010609060101010101" pitchFamily="49" charset="-122"/>
            </a:endParaRPr>
          </a:p>
          <a:p>
            <a:pPr lvl="1"/>
            <a:endParaRPr lang="zh-CN" altLang="en-US" sz="2400" b="1" dirty="0">
              <a:latin typeface="楷体" panose="02010609060101010101" pitchFamily="49" charset="-122"/>
              <a:ea typeface="楷体" panose="02010609060101010101" pitchFamily="49" charset="-122"/>
            </a:endParaRPr>
          </a:p>
        </p:txBody>
      </p:sp>
      <p:pic>
        <p:nvPicPr>
          <p:cNvPr id="61" name="Picture 2" descr="o_case7"/>
          <p:cNvPicPr>
            <a:picLocks noChangeAspect="1" noChangeArrowheads="1"/>
          </p:cNvPicPr>
          <p:nvPr/>
        </p:nvPicPr>
        <p:blipFill>
          <a:blip r:embed="rId3" cstate="print"/>
          <a:srcRect/>
          <a:stretch>
            <a:fillRect/>
          </a:stretch>
        </p:blipFill>
        <p:spPr bwMode="auto">
          <a:xfrm>
            <a:off x="6004084" y="548680"/>
            <a:ext cx="2948157" cy="3198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TextBox 61"/>
          <p:cNvSpPr txBox="1"/>
          <p:nvPr/>
        </p:nvSpPr>
        <p:spPr>
          <a:xfrm>
            <a:off x="6084168" y="3717032"/>
            <a:ext cx="2868073" cy="310854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1" algn="ctr"/>
            <a:r>
              <a:rPr lang="zh-CN" altLang="en-US" sz="2800" b="1" dirty="0">
                <a:solidFill>
                  <a:srgbClr val="FF0000"/>
                </a:solidFill>
                <a:latin typeface="楷体" panose="02010609060101010101" pitchFamily="49" charset="-122"/>
                <a:ea typeface="楷体" panose="02010609060101010101" pitchFamily="49" charset="-122"/>
              </a:rPr>
              <a:t>注意：</a:t>
            </a:r>
            <a:endParaRPr lang="en-US" altLang="zh-CN" sz="2800" b="1" dirty="0">
              <a:solidFill>
                <a:srgbClr val="FF0000"/>
              </a:solidFill>
              <a:latin typeface="楷体" panose="02010609060101010101" pitchFamily="49" charset="-122"/>
              <a:ea typeface="楷体" panose="02010609060101010101" pitchFamily="49" charset="-122"/>
            </a:endParaRPr>
          </a:p>
          <a:p>
            <a:pPr marL="0" lvl="1"/>
            <a:r>
              <a:rPr lang="zh-CN" altLang="en-US" sz="2800" b="1" dirty="0">
                <a:solidFill>
                  <a:schemeClr val="tx1">
                    <a:lumMod val="10000"/>
                  </a:schemeClr>
                </a:solidFill>
                <a:latin typeface="楷体" panose="02010609060101010101" pitchFamily="49" charset="-122"/>
                <a:ea typeface="楷体" panose="02010609060101010101" pitchFamily="49" charset="-122"/>
              </a:rPr>
              <a:t>其中</a:t>
            </a:r>
            <a:r>
              <a:rPr lang="en-US" altLang="zh-CN" sz="2800" b="1" dirty="0">
                <a:solidFill>
                  <a:schemeClr val="tx1">
                    <a:lumMod val="10000"/>
                  </a:schemeClr>
                </a:solidFill>
                <a:latin typeface="楷体" panose="02010609060101010101" pitchFamily="49" charset="-122"/>
                <a:ea typeface="楷体" panose="02010609060101010101" pitchFamily="49" charset="-122"/>
              </a:rPr>
              <a:t>I </a:t>
            </a:r>
            <a:r>
              <a:rPr lang="zh-CN" altLang="en-US" sz="2800" b="1" dirty="0">
                <a:solidFill>
                  <a:schemeClr val="tx1">
                    <a:lumMod val="10000"/>
                  </a:schemeClr>
                </a:solidFill>
                <a:latin typeface="楷体" panose="02010609060101010101" pitchFamily="49" charset="-122"/>
                <a:ea typeface="楷体" panose="02010609060101010101" pitchFamily="49" charset="-122"/>
              </a:rPr>
              <a:t>取“</a:t>
            </a:r>
            <a:r>
              <a:rPr lang="en-US" altLang="zh-CN" sz="2800" b="1" dirty="0">
                <a:solidFill>
                  <a:schemeClr val="tx1">
                    <a:lumMod val="10000"/>
                  </a:schemeClr>
                </a:solidFill>
                <a:latin typeface="楷体" panose="02010609060101010101" pitchFamily="49" charset="-122"/>
                <a:ea typeface="楷体" panose="02010609060101010101" pitchFamily="49" charset="-122"/>
              </a:rPr>
              <a:t>0</a:t>
            </a:r>
            <a:r>
              <a:rPr lang="zh-CN" altLang="en-US" sz="2800" b="1" dirty="0">
                <a:solidFill>
                  <a:schemeClr val="tx1">
                    <a:lumMod val="10000"/>
                  </a:schemeClr>
                </a:solidFill>
                <a:latin typeface="楷体" panose="02010609060101010101" pitchFamily="49" charset="-122"/>
                <a:ea typeface="楷体" panose="02010609060101010101" pitchFamily="49" charset="-122"/>
              </a:rPr>
              <a:t>”表示状态不出现，“</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”表示状态出现，若有多状态，可取大于</a:t>
            </a:r>
            <a:r>
              <a:rPr lang="en-US" altLang="zh-CN" sz="2800" b="1" dirty="0">
                <a:solidFill>
                  <a:schemeClr val="tx1">
                    <a:lumMod val="10000"/>
                  </a:schemeClr>
                </a:solidFill>
                <a:latin typeface="楷体" panose="02010609060101010101" pitchFamily="49" charset="-122"/>
                <a:ea typeface="楷体" panose="02010609060101010101" pitchFamily="49" charset="-122"/>
              </a:rPr>
              <a:t>1</a:t>
            </a:r>
            <a:r>
              <a:rPr lang="zh-CN" altLang="en-US" sz="2800" b="1" dirty="0">
                <a:solidFill>
                  <a:schemeClr val="tx1">
                    <a:lumMod val="10000"/>
                  </a:schemeClr>
                </a:solidFill>
                <a:latin typeface="楷体" panose="02010609060101010101" pitchFamily="49" charset="-122"/>
                <a:ea typeface="楷体" panose="02010609060101010101" pitchFamily="49" charset="-122"/>
              </a:rPr>
              <a:t>的多个值表示。</a:t>
            </a: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6" name="Rectangle 2"/>
          <p:cNvSpPr txBox="1">
            <a:spLocks noChangeArrowheads="1"/>
          </p:cNvSpPr>
          <p:nvPr/>
        </p:nvSpPr>
        <p:spPr bwMode="auto">
          <a:xfrm>
            <a:off x="539552" y="548680"/>
            <a:ext cx="5184576" cy="97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a:t>
            </a:r>
            <a:r>
              <a:rPr lang="en-US" altLang="zh-CN" sz="3800" b="1" dirty="0">
                <a:solidFill>
                  <a:schemeClr val="tx2"/>
                </a:solidFill>
                <a:latin typeface="黑体" pitchFamily="2" charset="-122"/>
                <a:ea typeface="黑体" pitchFamily="2" charset="-122"/>
                <a:cs typeface="+mj-cs"/>
              </a:rPr>
              <a:t>.</a:t>
            </a:r>
            <a:r>
              <a:rPr lang="en-US" altLang="zh-CN" sz="3800" b="1" dirty="0" smtClean="0">
                <a:solidFill>
                  <a:schemeClr val="tx2"/>
                </a:solidFill>
                <a:latin typeface="黑体" pitchFamily="2" charset="-122"/>
                <a:ea typeface="黑体" pitchFamily="2" charset="-122"/>
                <a:cs typeface="+mj-cs"/>
              </a:rPr>
              <a:t>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547915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xEl>
                                              <p:pRg st="1" end="1"/>
                                            </p:txEl>
                                          </p:spTgt>
                                        </p:tgtEl>
                                        <p:attrNameLst>
                                          <p:attrName>style.visibility</p:attrName>
                                        </p:attrNameLst>
                                      </p:cBhvr>
                                      <p:to>
                                        <p:strVal val="visible"/>
                                      </p:to>
                                    </p:set>
                                    <p:anim calcmode="lin" valueType="num">
                                      <p:cBhvr additive="base">
                                        <p:cTn id="13" dur="500" fill="hold"/>
                                        <p:tgtEl>
                                          <p:spTgt spid="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xEl>
                                              <p:pRg st="2" end="2"/>
                                            </p:txEl>
                                          </p:spTgt>
                                        </p:tgtEl>
                                        <p:attrNameLst>
                                          <p:attrName>style.visibility</p:attrName>
                                        </p:attrNameLst>
                                      </p:cBhvr>
                                      <p:to>
                                        <p:strVal val="visible"/>
                                      </p:to>
                                    </p:set>
                                    <p:anim calcmode="lin" valueType="num">
                                      <p:cBhvr additive="base">
                                        <p:cTn id="19" dur="500" fill="hold"/>
                                        <p:tgtEl>
                                          <p:spTgt spid="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
                                            <p:txEl>
                                              <p:pRg st="3" end="3"/>
                                            </p:txEl>
                                          </p:spTgt>
                                        </p:tgtEl>
                                        <p:attrNameLst>
                                          <p:attrName>style.visibility</p:attrName>
                                        </p:attrNameLst>
                                      </p:cBhvr>
                                      <p:to>
                                        <p:strVal val="visible"/>
                                      </p:to>
                                    </p:set>
                                    <p:anim calcmode="lin" valueType="num">
                                      <p:cBhvr additive="base">
                                        <p:cTn id="25" dur="500" fill="hold"/>
                                        <p:tgtEl>
                                          <p:spTgt spid="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
                                            <p:txEl>
                                              <p:pRg st="4" end="4"/>
                                            </p:txEl>
                                          </p:spTgt>
                                        </p:tgtEl>
                                        <p:attrNameLst>
                                          <p:attrName>style.visibility</p:attrName>
                                        </p:attrNameLst>
                                      </p:cBhvr>
                                      <p:to>
                                        <p:strVal val="visible"/>
                                      </p:to>
                                    </p:set>
                                    <p:anim calcmode="lin" valueType="num">
                                      <p:cBhvr additive="base">
                                        <p:cTn id="31" dur="500" fill="hold"/>
                                        <p:tgtEl>
                                          <p:spTgt spid="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0">
                                            <p:txEl>
                                              <p:pRg st="5" end="5"/>
                                            </p:txEl>
                                          </p:spTgt>
                                        </p:tgtEl>
                                        <p:attrNameLst>
                                          <p:attrName>style.visibility</p:attrName>
                                        </p:attrNameLst>
                                      </p:cBhvr>
                                      <p:to>
                                        <p:strVal val="visible"/>
                                      </p:to>
                                    </p:set>
                                    <p:anim calcmode="lin" valueType="num">
                                      <p:cBhvr additive="base">
                                        <p:cTn id="37" dur="500" fill="hold"/>
                                        <p:tgtEl>
                                          <p:spTgt spid="6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
                                            <p:txEl>
                                              <p:pRg st="6" end="6"/>
                                            </p:txEl>
                                          </p:spTgt>
                                        </p:tgtEl>
                                        <p:attrNameLst>
                                          <p:attrName>style.visibility</p:attrName>
                                        </p:attrNameLst>
                                      </p:cBhvr>
                                      <p:to>
                                        <p:strVal val="visible"/>
                                      </p:to>
                                    </p:set>
                                    <p:anim calcmode="lin" valueType="num">
                                      <p:cBhvr additive="base">
                                        <p:cTn id="43" dur="500" fill="hold"/>
                                        <p:tgtEl>
                                          <p:spTgt spid="6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
                                            <p:txEl>
                                              <p:pRg st="7" end="7"/>
                                            </p:txEl>
                                          </p:spTgt>
                                        </p:tgtEl>
                                        <p:attrNameLst>
                                          <p:attrName>style.visibility</p:attrName>
                                        </p:attrNameLst>
                                      </p:cBhvr>
                                      <p:to>
                                        <p:strVal val="visible"/>
                                      </p:to>
                                    </p:set>
                                    <p:anim calcmode="lin" valueType="num">
                                      <p:cBhvr additive="base">
                                        <p:cTn id="49" dur="500" fill="hold"/>
                                        <p:tgtEl>
                                          <p:spTgt spid="6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0">
                                            <p:txEl>
                                              <p:pRg st="8" end="8"/>
                                            </p:txEl>
                                          </p:spTgt>
                                        </p:tgtEl>
                                        <p:attrNameLst>
                                          <p:attrName>style.visibility</p:attrName>
                                        </p:attrNameLst>
                                      </p:cBhvr>
                                      <p:to>
                                        <p:strVal val="visible"/>
                                      </p:to>
                                    </p:set>
                                    <p:anim calcmode="lin" valueType="num">
                                      <p:cBhvr additive="base">
                                        <p:cTn id="55" dur="500" fill="hold"/>
                                        <p:tgtEl>
                                          <p:spTgt spid="6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1000"/>
                                        <p:tgtEl>
                                          <p:spTgt spid="62"/>
                                        </p:tgtEl>
                                      </p:cBhvr>
                                    </p:animEffect>
                                    <p:anim calcmode="lin" valueType="num">
                                      <p:cBhvr>
                                        <p:cTn id="62" dur="1000" fill="hold"/>
                                        <p:tgtEl>
                                          <p:spTgt spid="62"/>
                                        </p:tgtEl>
                                        <p:attrNameLst>
                                          <p:attrName>ppt_x</p:attrName>
                                        </p:attrNameLst>
                                      </p:cBhvr>
                                      <p:tavLst>
                                        <p:tav tm="0">
                                          <p:val>
                                            <p:strVal val="#ppt_x"/>
                                          </p:val>
                                        </p:tav>
                                        <p:tav tm="100000">
                                          <p:val>
                                            <p:strVal val="#ppt_x"/>
                                          </p:val>
                                        </p:tav>
                                      </p:tavLst>
                                    </p:anim>
                                    <p:anim calcmode="lin" valueType="num">
                                      <p:cBhvr>
                                        <p:cTn id="6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7</a:t>
            </a:fld>
            <a:endParaRPr lang="en-US" altLang="zh-CN"/>
          </a:p>
        </p:txBody>
      </p:sp>
      <p:sp>
        <p:nvSpPr>
          <p:cNvPr id="3" name="矩形 2"/>
          <p:cNvSpPr/>
          <p:nvPr/>
        </p:nvSpPr>
        <p:spPr>
          <a:xfrm>
            <a:off x="395536" y="1809605"/>
            <a:ext cx="7848872" cy="4038029"/>
          </a:xfrm>
          <a:prstGeom prst="rect">
            <a:avLst/>
          </a:prstGeom>
        </p:spPr>
        <p:txBody>
          <a:bodyPr wrap="square">
            <a:spAutoFit/>
          </a:bodyPr>
          <a:lstStyle/>
          <a:p>
            <a:pPr marL="469900" indent="-469900" algn="just">
              <a:lnSpc>
                <a:spcPct val="150000"/>
              </a:lnSpc>
              <a:spcBef>
                <a:spcPct val="20000"/>
              </a:spcBef>
              <a:buClr>
                <a:schemeClr val="accent2"/>
              </a:buClr>
              <a:buFont typeface="Wingdings" pitchFamily="2" charset="2"/>
              <a:buChar char="o"/>
            </a:pPr>
            <a:r>
              <a:rPr lang="zh-CN" altLang="en-US" sz="3400" b="1" dirty="0">
                <a:latin typeface="+mn-lt"/>
                <a:ea typeface="+mn-ea"/>
              </a:rPr>
              <a:t>约束条件：</a:t>
            </a:r>
            <a:endParaRPr lang="en-US" altLang="zh-CN" sz="3400" b="1" dirty="0">
              <a:latin typeface="+mn-lt"/>
              <a:ea typeface="+mn-ea"/>
            </a:endParaRPr>
          </a:p>
          <a:p>
            <a:pPr marL="908050" lvl="1" indent="-436563" algn="just">
              <a:spcBef>
                <a:spcPts val="0"/>
              </a:spcBef>
              <a:buClr>
                <a:schemeClr val="accent2"/>
              </a:buClr>
              <a:buFont typeface="Wingdings" pitchFamily="2" charset="2"/>
              <a:buChar char="n"/>
            </a:pPr>
            <a:r>
              <a:rPr lang="zh-CN" altLang="en-US" sz="2600" b="1" dirty="0">
                <a:latin typeface="+mn-lt"/>
                <a:ea typeface="+mn-ea"/>
              </a:rPr>
              <a:t>从输入考虑</a:t>
            </a:r>
            <a:endParaRPr lang="en-US" altLang="zh-CN" sz="26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E</a:t>
            </a:r>
            <a:r>
              <a:rPr lang="zh-CN" altLang="en-US" sz="2300" b="1" dirty="0">
                <a:latin typeface="+mn-lt"/>
                <a:ea typeface="+mn-ea"/>
              </a:rPr>
              <a:t>（互斥）：表示</a:t>
            </a:r>
            <a:r>
              <a:rPr lang="en-US" altLang="zh-CN" sz="2300" b="1" dirty="0" err="1">
                <a:latin typeface="+mn-lt"/>
                <a:ea typeface="+mn-ea"/>
              </a:rPr>
              <a:t>ab</a:t>
            </a:r>
            <a:r>
              <a:rPr lang="zh-CN" altLang="en-US" sz="2300" b="1" dirty="0">
                <a:latin typeface="+mn-lt"/>
                <a:ea typeface="+mn-ea"/>
              </a:rPr>
              <a:t>两原因不会同时成立，最多一个能成立</a:t>
            </a:r>
            <a:endParaRPr lang="en-US" altLang="zh-CN" sz="23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I</a:t>
            </a:r>
            <a:r>
              <a:rPr lang="zh-CN" altLang="en-US" sz="2300" b="1" dirty="0">
                <a:latin typeface="+mn-lt"/>
                <a:ea typeface="+mn-ea"/>
              </a:rPr>
              <a:t>（包含）：</a:t>
            </a:r>
            <a:r>
              <a:rPr lang="en-US" altLang="zh-CN" sz="2300" b="1" dirty="0" err="1">
                <a:latin typeface="+mn-lt"/>
                <a:ea typeface="+mn-ea"/>
              </a:rPr>
              <a:t>abc</a:t>
            </a:r>
            <a:r>
              <a:rPr lang="zh-CN" altLang="en-US" sz="2300" b="1" dirty="0">
                <a:latin typeface="+mn-lt"/>
                <a:ea typeface="+mn-ea"/>
              </a:rPr>
              <a:t>三个原因中至少有一个必须成立</a:t>
            </a:r>
            <a:endParaRPr lang="en-US" altLang="zh-CN" sz="23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O</a:t>
            </a:r>
            <a:r>
              <a:rPr lang="zh-CN" altLang="en-US" sz="2300" b="1" dirty="0">
                <a:latin typeface="+mn-lt"/>
                <a:ea typeface="+mn-ea"/>
              </a:rPr>
              <a:t>（唯一）：</a:t>
            </a:r>
            <a:r>
              <a:rPr lang="en-US" altLang="zh-CN" sz="2300" b="1" dirty="0" err="1">
                <a:latin typeface="+mn-lt"/>
                <a:ea typeface="+mn-ea"/>
              </a:rPr>
              <a:t>ab</a:t>
            </a:r>
            <a:r>
              <a:rPr lang="zh-CN" altLang="en-US" sz="2300" b="1" dirty="0">
                <a:latin typeface="+mn-lt"/>
                <a:ea typeface="+mn-ea"/>
              </a:rPr>
              <a:t>当中必须有一个，且仅有一个成立</a:t>
            </a:r>
            <a:endParaRPr lang="en-US" altLang="zh-CN" sz="2300" b="1" dirty="0">
              <a:latin typeface="+mn-lt"/>
              <a:ea typeface="+mn-ea"/>
            </a:endParaRP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R</a:t>
            </a:r>
            <a:r>
              <a:rPr lang="zh-CN" altLang="en-US" sz="2300" b="1" dirty="0">
                <a:latin typeface="+mn-lt"/>
                <a:ea typeface="+mn-ea"/>
              </a:rPr>
              <a:t>（要求）：当</a:t>
            </a:r>
            <a:r>
              <a:rPr lang="en-US" altLang="zh-CN" sz="2300" b="1" dirty="0">
                <a:latin typeface="+mn-lt"/>
                <a:ea typeface="+mn-ea"/>
              </a:rPr>
              <a:t>a</a:t>
            </a:r>
            <a:r>
              <a:rPr lang="zh-CN" altLang="en-US" sz="2300" b="1" dirty="0">
                <a:latin typeface="+mn-lt"/>
                <a:ea typeface="+mn-ea"/>
              </a:rPr>
              <a:t>出现时，</a:t>
            </a:r>
            <a:r>
              <a:rPr lang="en-US" altLang="zh-CN" sz="2300" b="1" dirty="0">
                <a:latin typeface="+mn-lt"/>
                <a:ea typeface="+mn-ea"/>
              </a:rPr>
              <a:t>b</a:t>
            </a:r>
            <a:r>
              <a:rPr lang="zh-CN" altLang="en-US" sz="2300" b="1" dirty="0">
                <a:latin typeface="+mn-lt"/>
                <a:ea typeface="+mn-ea"/>
              </a:rPr>
              <a:t>必须也出现，不可能</a:t>
            </a:r>
            <a:r>
              <a:rPr lang="en-US" altLang="zh-CN" sz="2300" b="1" dirty="0">
                <a:latin typeface="+mn-lt"/>
                <a:ea typeface="+mn-ea"/>
              </a:rPr>
              <a:t>a</a:t>
            </a:r>
            <a:r>
              <a:rPr lang="zh-CN" altLang="en-US" sz="2300" b="1" dirty="0">
                <a:latin typeface="+mn-lt"/>
                <a:ea typeface="+mn-ea"/>
              </a:rPr>
              <a:t>出现</a:t>
            </a:r>
            <a:r>
              <a:rPr lang="en-US" altLang="zh-CN" sz="2300" b="1" dirty="0">
                <a:latin typeface="+mn-lt"/>
                <a:ea typeface="+mn-ea"/>
              </a:rPr>
              <a:t>b</a:t>
            </a:r>
            <a:r>
              <a:rPr lang="zh-CN" altLang="en-US" sz="2300" b="1" dirty="0">
                <a:latin typeface="+mn-lt"/>
                <a:ea typeface="+mn-ea"/>
              </a:rPr>
              <a:t>不出现</a:t>
            </a:r>
            <a:endParaRPr lang="en-US" altLang="zh-CN" sz="2300" b="1" dirty="0">
              <a:latin typeface="+mn-lt"/>
              <a:ea typeface="+mn-ea"/>
            </a:endParaRPr>
          </a:p>
        </p:txBody>
      </p:sp>
      <p:sp>
        <p:nvSpPr>
          <p:cNvPr id="4" name="Rectangle 2"/>
          <p:cNvSpPr txBox="1">
            <a:spLocks noChangeArrowheads="1"/>
          </p:cNvSpPr>
          <p:nvPr/>
        </p:nvSpPr>
        <p:spPr bwMode="auto">
          <a:xfrm>
            <a:off x="531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189130333"/>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8</a:t>
            </a:fld>
            <a:endParaRPr lang="en-US" altLang="zh-CN"/>
          </a:p>
        </p:txBody>
      </p:sp>
      <p:sp>
        <p:nvSpPr>
          <p:cNvPr id="3" name="矩形 2"/>
          <p:cNvSpPr/>
          <p:nvPr/>
        </p:nvSpPr>
        <p:spPr>
          <a:xfrm>
            <a:off x="171472" y="2075183"/>
            <a:ext cx="4572000" cy="1772793"/>
          </a:xfrm>
          <a:prstGeom prst="rect">
            <a:avLst/>
          </a:prstGeom>
        </p:spPr>
        <p:txBody>
          <a:bodyPr>
            <a:spAutoFit/>
          </a:bodyPr>
          <a:lstStyle/>
          <a:p>
            <a:pPr marL="908050" lvl="1" indent="-436563" algn="just">
              <a:spcBef>
                <a:spcPts val="0"/>
              </a:spcBef>
              <a:buClr>
                <a:schemeClr val="accent2"/>
              </a:buClr>
              <a:buFont typeface="Wingdings" pitchFamily="2" charset="2"/>
              <a:buChar char="n"/>
            </a:pPr>
            <a:r>
              <a:rPr lang="zh-CN" altLang="en-US" sz="2600" b="1" dirty="0"/>
              <a:t>从输出考虑</a:t>
            </a:r>
            <a:endParaRPr lang="en-US" altLang="zh-CN" sz="2600" b="1" dirty="0"/>
          </a:p>
          <a:p>
            <a:pPr lvl="2"/>
            <a:r>
              <a:rPr lang="en-US" altLang="zh-CN" sz="2800" b="1" dirty="0">
                <a:solidFill>
                  <a:schemeClr val="tx1">
                    <a:lumMod val="10000"/>
                  </a:schemeClr>
                </a:solidFill>
                <a:latin typeface="Times New Roman" panose="02020603050405020304" pitchFamily="18" charset="0"/>
                <a:ea typeface="楷体" pitchFamily="49" charset="-122"/>
              </a:rPr>
              <a:t>M(</a:t>
            </a:r>
            <a:r>
              <a:rPr lang="zh-CN" altLang="en-US" sz="2800" b="1" dirty="0">
                <a:solidFill>
                  <a:schemeClr val="tx1">
                    <a:lumMod val="10000"/>
                  </a:schemeClr>
                </a:solidFill>
                <a:latin typeface="Times New Roman" panose="02020603050405020304" pitchFamily="18" charset="0"/>
                <a:ea typeface="楷体" pitchFamily="49" charset="-122"/>
              </a:rPr>
              <a:t>强制或屏蔽</a:t>
            </a:r>
            <a:r>
              <a:rPr lang="en-US" altLang="zh-CN" sz="2800" b="1" dirty="0">
                <a:solidFill>
                  <a:schemeClr val="tx1">
                    <a:lumMod val="10000"/>
                  </a:schemeClr>
                </a:solidFill>
                <a:latin typeface="Times New Roman" panose="02020603050405020304" pitchFamily="18" charset="0"/>
                <a:ea typeface="楷体" pitchFamily="49" charset="-122"/>
              </a:rPr>
              <a:t>)</a:t>
            </a: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a</a:t>
            </a:r>
            <a:r>
              <a:rPr lang="zh-CN" altLang="en-US" sz="2300" b="1" dirty="0">
                <a:latin typeface="+mn-lt"/>
                <a:ea typeface="+mn-ea"/>
              </a:rPr>
              <a:t>是</a:t>
            </a:r>
            <a:r>
              <a:rPr lang="en-US" altLang="zh-CN" sz="2300" b="1" dirty="0">
                <a:latin typeface="+mn-lt"/>
                <a:ea typeface="+mn-ea"/>
              </a:rPr>
              <a:t>1</a:t>
            </a:r>
            <a:r>
              <a:rPr lang="zh-CN" altLang="en-US" sz="2300" b="1" dirty="0">
                <a:latin typeface="+mn-lt"/>
                <a:ea typeface="+mn-ea"/>
              </a:rPr>
              <a:t>时，</a:t>
            </a:r>
            <a:r>
              <a:rPr lang="en-US" altLang="zh-CN" sz="2300" b="1" dirty="0">
                <a:latin typeface="+mn-lt"/>
                <a:ea typeface="+mn-ea"/>
              </a:rPr>
              <a:t>b</a:t>
            </a:r>
            <a:r>
              <a:rPr lang="zh-CN" altLang="en-US" sz="2300" b="1" dirty="0">
                <a:latin typeface="+mn-lt"/>
                <a:ea typeface="+mn-ea"/>
              </a:rPr>
              <a:t>必须是</a:t>
            </a:r>
            <a:r>
              <a:rPr lang="en-US" altLang="zh-CN" sz="2300" b="1" dirty="0">
                <a:latin typeface="+mn-lt"/>
                <a:ea typeface="+mn-ea"/>
              </a:rPr>
              <a:t>0</a:t>
            </a:r>
          </a:p>
          <a:p>
            <a:pPr marL="1304925" lvl="2" indent="-395288" eaLnBrk="0" hangingPunct="0">
              <a:spcBef>
                <a:spcPct val="20000"/>
              </a:spcBef>
              <a:buClr>
                <a:schemeClr val="accent2"/>
              </a:buClr>
              <a:buFont typeface="Wingdings" pitchFamily="2" charset="2"/>
              <a:buChar char="o"/>
              <a:defRPr/>
            </a:pPr>
            <a:r>
              <a:rPr lang="en-US" altLang="zh-CN" sz="2300" b="1" dirty="0">
                <a:latin typeface="+mn-lt"/>
                <a:ea typeface="+mn-ea"/>
              </a:rPr>
              <a:t>a</a:t>
            </a:r>
            <a:r>
              <a:rPr lang="zh-CN" altLang="en-US" sz="2300" b="1" dirty="0">
                <a:latin typeface="+mn-lt"/>
                <a:ea typeface="+mn-ea"/>
              </a:rPr>
              <a:t>是</a:t>
            </a:r>
            <a:r>
              <a:rPr lang="en-US" altLang="zh-CN" sz="2300" b="1" dirty="0">
                <a:latin typeface="+mn-lt"/>
                <a:ea typeface="+mn-ea"/>
              </a:rPr>
              <a:t>0</a:t>
            </a:r>
            <a:r>
              <a:rPr lang="zh-CN" altLang="en-US" sz="2300" b="1" dirty="0">
                <a:latin typeface="+mn-lt"/>
                <a:ea typeface="+mn-ea"/>
              </a:rPr>
              <a:t>时，</a:t>
            </a:r>
            <a:r>
              <a:rPr lang="en-US" altLang="zh-CN" sz="2300" b="1" dirty="0">
                <a:latin typeface="+mn-lt"/>
                <a:ea typeface="+mn-ea"/>
              </a:rPr>
              <a:t>b</a:t>
            </a:r>
            <a:r>
              <a:rPr lang="zh-CN" altLang="en-US" sz="2300" b="1" dirty="0">
                <a:latin typeface="+mn-lt"/>
                <a:ea typeface="+mn-ea"/>
              </a:rPr>
              <a:t>的值不定</a:t>
            </a:r>
          </a:p>
        </p:txBody>
      </p:sp>
      <p:pic>
        <p:nvPicPr>
          <p:cNvPr id="4" name="Picture 2"/>
          <p:cNvPicPr>
            <a:picLocks noChangeAspect="1" noChangeArrowheads="1"/>
          </p:cNvPicPr>
          <p:nvPr/>
        </p:nvPicPr>
        <p:blipFill>
          <a:blip r:embed="rId2" cstate="print"/>
          <a:srcRect/>
          <a:stretch>
            <a:fillRect/>
          </a:stretch>
        </p:blipFill>
        <p:spPr bwMode="auto">
          <a:xfrm>
            <a:off x="4716016" y="1916832"/>
            <a:ext cx="4267755" cy="2532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矩形 4"/>
          <p:cNvSpPr/>
          <p:nvPr/>
        </p:nvSpPr>
        <p:spPr>
          <a:xfrm>
            <a:off x="5041696" y="2791677"/>
            <a:ext cx="731520" cy="35269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互斥</a:t>
            </a:r>
            <a:endParaRPr lang="zh-CN" altLang="en-US" dirty="0"/>
          </a:p>
        </p:txBody>
      </p:sp>
      <p:sp>
        <p:nvSpPr>
          <p:cNvPr id="6" name="Rectangle 2"/>
          <p:cNvSpPr txBox="1">
            <a:spLocks noChangeArrowheads="1"/>
          </p:cNvSpPr>
          <p:nvPr/>
        </p:nvSpPr>
        <p:spPr bwMode="auto">
          <a:xfrm>
            <a:off x="531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52444807"/>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A7F960D-6231-43B6-9650-9BD9520AA097}" type="slidenum">
              <a:rPr lang="en-US" altLang="zh-CN" smtClean="0"/>
              <a:pPr>
                <a:defRPr/>
              </a:pPr>
              <a:t>9</a:t>
            </a:fld>
            <a:endParaRPr lang="en-US" altLang="zh-CN"/>
          </a:p>
        </p:txBody>
      </p:sp>
      <p:sp>
        <p:nvSpPr>
          <p:cNvPr id="3" name="Rectangle 2"/>
          <p:cNvSpPr txBox="1">
            <a:spLocks noChangeArrowheads="1"/>
          </p:cNvSpPr>
          <p:nvPr/>
        </p:nvSpPr>
        <p:spPr bwMode="auto">
          <a:xfrm>
            <a:off x="531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3.7 </a:t>
            </a:r>
            <a:r>
              <a:rPr lang="zh-CN" altLang="en-US" sz="3800" b="1" dirty="0" smtClean="0">
                <a:solidFill>
                  <a:schemeClr val="tx2"/>
                </a:solidFill>
                <a:latin typeface="黑体" pitchFamily="2" charset="-122"/>
                <a:ea typeface="黑体" pitchFamily="2" charset="-122"/>
                <a:cs typeface="+mj-cs"/>
              </a:rPr>
              <a:t>因果图测试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4173483219"/>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608</TotalTime>
  <Words>1336</Words>
  <Application>Microsoft Office PowerPoint</Application>
  <PresentationFormat>全屏显示(4:3)</PresentationFormat>
  <Paragraphs>187</Paragraphs>
  <Slides>22</Slides>
  <Notes>7</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Profile</vt:lpstr>
      <vt:lpstr>软件测试实用教程 ——方法与实践</vt:lpstr>
      <vt:lpstr>第3章  黑盒测试技术</vt:lpstr>
      <vt:lpstr>第3章  黑盒测试技术</vt:lpstr>
      <vt:lpstr>3.7 因果图测试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206</cp:revision>
  <dcterms:created xsi:type="dcterms:W3CDTF">2008-07-27T05:17:11Z</dcterms:created>
  <dcterms:modified xsi:type="dcterms:W3CDTF">2017-08-31T07:11:48Z</dcterms:modified>
</cp:coreProperties>
</file>