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3" r:id="rId3"/>
    <p:sldId id="335" r:id="rId4"/>
    <p:sldId id="337" r:id="rId5"/>
    <p:sldId id="336" r:id="rId6"/>
    <p:sldId id="338" r:id="rId7"/>
    <p:sldId id="339" r:id="rId8"/>
    <p:sldId id="340" r:id="rId9"/>
    <p:sldId id="341" r:id="rId10"/>
    <p:sldId id="342" r:id="rId11"/>
    <p:sldId id="316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996771" y="1299950"/>
            <a:ext cx="739497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22" lvl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en-US" altLang="zh-CN" sz="2800" b="1" dirty="0" smtClean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772816"/>
            <a:ext cx="7344816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 indent="-469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3100" b="1" dirty="0">
                <a:latin typeface="+mn-lt"/>
                <a:ea typeface="+mn-ea"/>
              </a:rPr>
              <a:t>什么是状态转换法设计测试用例</a:t>
            </a:r>
            <a:endParaRPr lang="en-US" altLang="zh-CN" sz="3100" b="1" dirty="0">
              <a:latin typeface="+mn-lt"/>
              <a:ea typeface="+mn-ea"/>
            </a:endParaRPr>
          </a:p>
          <a:p>
            <a:pPr marL="469900" lvl="1" indent="-469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3100" b="1" dirty="0">
                <a:latin typeface="+mn-lt"/>
                <a:ea typeface="+mn-ea"/>
              </a:rPr>
              <a:t>怎样使用状态转换法设计</a:t>
            </a:r>
            <a:r>
              <a:rPr lang="zh-CN" altLang="en-US" sz="3100" b="1" dirty="0" smtClean="0">
                <a:latin typeface="+mn-lt"/>
                <a:ea typeface="+mn-ea"/>
              </a:rPr>
              <a:t>测试用例</a:t>
            </a:r>
            <a:endParaRPr lang="en-US" altLang="zh-CN" sz="3100" b="1" dirty="0">
              <a:latin typeface="+mn-lt"/>
              <a:ea typeface="+mn-ea"/>
            </a:endParaRPr>
          </a:p>
          <a:p>
            <a:pPr marL="908050" lvl="1" indent="-436563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700" b="1" dirty="0">
                <a:latin typeface="+mn-lt"/>
                <a:ea typeface="+mn-ea"/>
              </a:rPr>
              <a:t>分析</a:t>
            </a:r>
            <a:r>
              <a:rPr lang="zh-CN" altLang="en-US" sz="2700" b="1" dirty="0">
                <a:latin typeface="+mn-lt"/>
                <a:ea typeface="+mn-ea"/>
              </a:rPr>
              <a:t>需求并画出状态转换图</a:t>
            </a:r>
            <a:endParaRPr lang="en-US" altLang="zh-CN" sz="2700" b="1" dirty="0">
              <a:latin typeface="+mn-lt"/>
              <a:ea typeface="+mn-ea"/>
            </a:endParaRPr>
          </a:p>
          <a:p>
            <a:pPr marL="908050" lvl="1" indent="-436563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700" b="1" dirty="0" smtClean="0">
                <a:latin typeface="+mn-lt"/>
                <a:ea typeface="+mn-ea"/>
              </a:rPr>
              <a:t>状态</a:t>
            </a:r>
            <a:r>
              <a:rPr lang="zh-CN" altLang="en-US" sz="2700" b="1" dirty="0">
                <a:latin typeface="+mn-lt"/>
                <a:ea typeface="+mn-ea"/>
              </a:rPr>
              <a:t>转换图转成状态转换树</a:t>
            </a:r>
            <a:endParaRPr lang="en-US" altLang="zh-CN" sz="2700" b="1" dirty="0">
              <a:latin typeface="+mn-lt"/>
              <a:ea typeface="+mn-ea"/>
            </a:endParaRPr>
          </a:p>
          <a:p>
            <a:pPr marL="908050" lvl="1" indent="-436563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700" b="1" dirty="0" smtClean="0">
                <a:latin typeface="+mn-lt"/>
                <a:ea typeface="+mn-ea"/>
              </a:rPr>
              <a:t>根据</a:t>
            </a:r>
            <a:r>
              <a:rPr lang="zh-CN" altLang="en-US" sz="2700" b="1" dirty="0">
                <a:latin typeface="+mn-lt"/>
                <a:ea typeface="+mn-ea"/>
              </a:rPr>
              <a:t>状态转换树设计测试用例</a:t>
            </a:r>
            <a:endParaRPr lang="en-US" altLang="zh-CN" sz="2700" b="1" dirty="0">
              <a:latin typeface="+mn-lt"/>
              <a:ea typeface="+mn-ea"/>
            </a:endParaRPr>
          </a:p>
          <a:p>
            <a:pPr marL="469900" lvl="1" indent="-469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3100" b="1" dirty="0">
                <a:latin typeface="+mn-lt"/>
                <a:ea typeface="+mn-ea"/>
              </a:rPr>
              <a:t>使用场合：多状态的测试场景</a:t>
            </a:r>
            <a:endParaRPr lang="en-US" altLang="zh-CN" sz="3100" b="1" dirty="0">
              <a:latin typeface="+mn-lt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状态迁移图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总结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1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3356992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什么是状态测试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状态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转换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图设计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测试用例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的步骤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9307" y="1586557"/>
            <a:ext cx="7972425" cy="5730875"/>
          </a:xfrm>
        </p:spPr>
        <p:txBody>
          <a:bodyPr/>
          <a:lstStyle/>
          <a:p>
            <a:r>
              <a:rPr lang="zh-CN" altLang="en-US" sz="3100" b="1" dirty="0"/>
              <a:t>定义：</a:t>
            </a:r>
            <a:endParaRPr lang="en-US" altLang="zh-CN" sz="3100" b="1" dirty="0"/>
          </a:p>
          <a:p>
            <a:pPr lvl="1"/>
            <a:r>
              <a:rPr lang="zh-CN" altLang="en-US" sz="2400" b="1" dirty="0"/>
              <a:t>是一种基于产品规格分析，对系统的每个</a:t>
            </a:r>
            <a:r>
              <a:rPr lang="zh-CN" altLang="en-US" sz="2400" b="1" dirty="0">
                <a:solidFill>
                  <a:srgbClr val="FF0000"/>
                </a:solidFill>
              </a:rPr>
              <a:t>状态及与状态相关的函数</a:t>
            </a:r>
            <a:r>
              <a:rPr lang="zh-CN" altLang="en-US" sz="2400" b="1" dirty="0"/>
              <a:t>进行测试，通过不同的状态验证程序的逻辑流程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任何一个系统，如果对同一个输入，根据不同的状态，可以得到不同的输出，就是一个</a:t>
            </a:r>
            <a:r>
              <a:rPr lang="zh-CN" altLang="en-US" sz="2400" b="1" dirty="0">
                <a:solidFill>
                  <a:srgbClr val="FF0000"/>
                </a:solidFill>
              </a:rPr>
              <a:t>有限状态系统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4221089"/>
            <a:ext cx="2160240" cy="2376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28" y="4221088"/>
            <a:ext cx="2136515" cy="2636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2" y="4306957"/>
            <a:ext cx="2935149" cy="2087217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状态迁移图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5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7886700" cy="752475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3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状态图的使用步骤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2420888"/>
            <a:ext cx="7972425" cy="5730875"/>
          </a:xfrm>
        </p:spPr>
        <p:txBody>
          <a:bodyPr/>
          <a:lstStyle/>
          <a:p>
            <a:pPr lvl="1"/>
            <a:r>
              <a:rPr lang="zh-CN" altLang="en-US" sz="2700" b="1" dirty="0"/>
              <a:t>使用场合：多状态变化的情况</a:t>
            </a:r>
            <a:endParaRPr lang="en-US" altLang="zh-CN" sz="2700" b="1" dirty="0"/>
          </a:p>
          <a:p>
            <a:pPr marL="471487" lvl="1" indent="0">
              <a:buNone/>
            </a:pPr>
            <a:r>
              <a:rPr lang="en-US" altLang="zh-CN" sz="2700" b="1" dirty="0"/>
              <a:t>1.</a:t>
            </a:r>
            <a:r>
              <a:rPr lang="zh-CN" altLang="zh-CN" sz="2700" b="1" dirty="0"/>
              <a:t>根据</a:t>
            </a:r>
            <a:r>
              <a:rPr lang="zh-CN" altLang="zh-CN" sz="2700" b="1" dirty="0"/>
              <a:t>需求，理解关键字段，获得主要的状态</a:t>
            </a:r>
          </a:p>
          <a:p>
            <a:pPr marL="471487" lvl="1" indent="0">
              <a:buNone/>
            </a:pPr>
            <a:r>
              <a:rPr lang="en-US" altLang="zh-CN" sz="2700" b="1" dirty="0"/>
              <a:t>2</a:t>
            </a:r>
            <a:r>
              <a:rPr lang="en-US" altLang="zh-CN" sz="2700" b="1" dirty="0"/>
              <a:t>.</a:t>
            </a:r>
            <a:r>
              <a:rPr lang="zh-CN" altLang="en-US" sz="2700" b="1" dirty="0"/>
              <a:t>绘制</a:t>
            </a:r>
            <a:r>
              <a:rPr lang="zh-CN" altLang="zh-CN" sz="2700" b="1" dirty="0"/>
              <a:t>状态</a:t>
            </a:r>
            <a:r>
              <a:rPr lang="zh-CN" altLang="zh-CN" sz="2700" b="1" dirty="0"/>
              <a:t>迁移图</a:t>
            </a:r>
          </a:p>
          <a:p>
            <a:pPr marL="471487" lvl="1" indent="0">
              <a:buNone/>
            </a:pPr>
            <a:r>
              <a:rPr lang="en-US" altLang="zh-CN" sz="2700" b="1" dirty="0"/>
              <a:t>3.</a:t>
            </a:r>
            <a:r>
              <a:rPr lang="zh-CN" altLang="zh-CN" sz="2700" b="1" dirty="0"/>
              <a:t>画出状态迁移</a:t>
            </a:r>
            <a:r>
              <a:rPr lang="zh-CN" altLang="zh-CN" sz="2700" b="1" dirty="0"/>
              <a:t>树</a:t>
            </a:r>
            <a:endParaRPr lang="en-US" altLang="zh-CN" sz="2700" b="1" dirty="0"/>
          </a:p>
          <a:p>
            <a:pPr marL="471487" lvl="1" indent="0">
              <a:buNone/>
            </a:pPr>
            <a:r>
              <a:rPr lang="en-US" altLang="zh-CN" sz="2700" b="1" dirty="0"/>
              <a:t>4.</a:t>
            </a:r>
            <a:r>
              <a:rPr lang="zh-CN" altLang="en-US" sz="2700" b="1" dirty="0"/>
              <a:t>抽取测试用例</a:t>
            </a:r>
            <a:endParaRPr lang="zh-CN" altLang="en-US" sz="27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状态迁移图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4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7886700" cy="752475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3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根据需求设计测试用例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2492896"/>
            <a:ext cx="7972425" cy="5730875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US" altLang="zh-CN" sz="2700" b="1" dirty="0"/>
              <a:t>1</a:t>
            </a:r>
            <a:r>
              <a:rPr lang="en-US" altLang="zh-CN" sz="2700" b="1" dirty="0"/>
              <a:t>.</a:t>
            </a:r>
            <a:r>
              <a:rPr lang="zh-CN" altLang="en-US" sz="2700" b="1" dirty="0"/>
              <a:t>网上订票，此时订单处于“待支付”</a:t>
            </a:r>
            <a:endParaRPr lang="en-US" altLang="zh-CN" sz="2700" b="1" dirty="0"/>
          </a:p>
          <a:p>
            <a:pPr marL="471487" lvl="1" indent="0">
              <a:buNone/>
            </a:pPr>
            <a:r>
              <a:rPr lang="en-US" altLang="zh-CN" sz="2700" b="1" dirty="0"/>
              <a:t>2.</a:t>
            </a:r>
            <a:r>
              <a:rPr lang="zh-CN" altLang="en-US" sz="2700" b="1" dirty="0"/>
              <a:t>付款后，</a:t>
            </a:r>
            <a:r>
              <a:rPr lang="zh-CN" altLang="en-US" sz="2700" b="1" dirty="0"/>
              <a:t>订单处于“已支付”</a:t>
            </a:r>
            <a:endParaRPr lang="en-US" altLang="zh-CN" sz="2700" b="1" dirty="0"/>
          </a:p>
          <a:p>
            <a:pPr marL="471487" lvl="1" indent="0">
              <a:buNone/>
            </a:pPr>
            <a:r>
              <a:rPr lang="en-US" altLang="zh-CN" sz="2700" b="1" dirty="0"/>
              <a:t>3.</a:t>
            </a:r>
            <a:r>
              <a:rPr lang="zh-CN" altLang="en-US" sz="2700" b="1" dirty="0"/>
              <a:t>火车站取票后，订单处于“已出票”</a:t>
            </a:r>
            <a:endParaRPr lang="en-US" altLang="zh-CN" sz="2700" b="1" dirty="0"/>
          </a:p>
          <a:p>
            <a:pPr marL="471487" lvl="1" indent="0">
              <a:buNone/>
            </a:pPr>
            <a:r>
              <a:rPr lang="en-US" altLang="zh-CN" sz="2700" b="1" dirty="0"/>
              <a:t>4.</a:t>
            </a:r>
            <a:r>
              <a:rPr lang="zh-CN" altLang="en-US" sz="2700" b="1" dirty="0"/>
              <a:t>检票后，</a:t>
            </a:r>
            <a:r>
              <a:rPr lang="zh-CN" altLang="en-US" sz="2700" b="1" dirty="0"/>
              <a:t>订单处于</a:t>
            </a:r>
            <a:r>
              <a:rPr lang="zh-CN" altLang="en-US" sz="2700" b="1" dirty="0"/>
              <a:t>“已使用”</a:t>
            </a:r>
            <a:endParaRPr lang="en-US" altLang="zh-CN" sz="2700" b="1" dirty="0"/>
          </a:p>
          <a:p>
            <a:pPr marL="471487" lvl="1" indent="0">
              <a:buNone/>
            </a:pPr>
            <a:r>
              <a:rPr lang="en-US" altLang="zh-CN" sz="2700" b="1" dirty="0"/>
              <a:t>5.</a:t>
            </a:r>
            <a:r>
              <a:rPr lang="zh-CN" altLang="en-US" sz="2700" b="1" dirty="0"/>
              <a:t>上车前任何时间都可以取消自己的订票信息，如果已经支付了车票的费用，则可以退款，订单处于“已取消”</a:t>
            </a:r>
            <a:endParaRPr lang="en-US" altLang="zh-CN" sz="27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状态迁移图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8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487" y="1737481"/>
            <a:ext cx="3529505" cy="752475"/>
          </a:xfrm>
        </p:spPr>
        <p:txBody>
          <a:bodyPr>
            <a:norm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3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绘制</a:t>
            </a:r>
            <a:r>
              <a:rPr lang="zh-CN" altLang="zh-CN" sz="3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状态迁移</a:t>
            </a:r>
            <a:r>
              <a:rPr lang="zh-CN" altLang="zh-CN" sz="3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</a:t>
            </a:r>
            <a:endParaRPr lang="zh-CN" altLang="en-US" sz="31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85754" y="836712"/>
            <a:ext cx="5602670" cy="5743904"/>
            <a:chOff x="307428" y="861849"/>
            <a:chExt cx="5602670" cy="5743904"/>
          </a:xfrm>
        </p:grpSpPr>
        <p:sp>
          <p:nvSpPr>
            <p:cNvPr id="4" name="椭圆 3"/>
            <p:cNvSpPr/>
            <p:nvPr/>
          </p:nvSpPr>
          <p:spPr>
            <a:xfrm>
              <a:off x="1501666" y="5328746"/>
              <a:ext cx="1194238" cy="12770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已支付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07428" y="3158359"/>
              <a:ext cx="1194238" cy="12770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预定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95904" y="861849"/>
              <a:ext cx="1194238" cy="12770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已取消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38398" y="5160579"/>
              <a:ext cx="1194238" cy="12770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已出票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5860" y="1673772"/>
              <a:ext cx="1194238" cy="12770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已使用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5" idx="5"/>
            </p:cNvCxnSpPr>
            <p:nvPr/>
          </p:nvCxnSpPr>
          <p:spPr>
            <a:xfrm>
              <a:off x="1326774" y="4248353"/>
              <a:ext cx="588737" cy="109923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135118" y="1673772"/>
              <a:ext cx="1560786" cy="148458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7"/>
            </p:cNvCxnSpPr>
            <p:nvPr/>
          </p:nvCxnSpPr>
          <p:spPr>
            <a:xfrm flipV="1">
              <a:off x="2521012" y="2138856"/>
              <a:ext cx="671506" cy="337690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6" idx="5"/>
            </p:cNvCxnSpPr>
            <p:nvPr/>
          </p:nvCxnSpPr>
          <p:spPr>
            <a:xfrm flipH="1" flipV="1">
              <a:off x="3715249" y="1951842"/>
              <a:ext cx="399551" cy="320873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7" idx="2"/>
            </p:cNvCxnSpPr>
            <p:nvPr/>
          </p:nvCxnSpPr>
          <p:spPr>
            <a:xfrm flipV="1">
              <a:off x="2733846" y="5799083"/>
              <a:ext cx="1004552" cy="2664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4"/>
            </p:cNvCxnSpPr>
            <p:nvPr/>
          </p:nvCxnSpPr>
          <p:spPr>
            <a:xfrm flipV="1">
              <a:off x="4810702" y="2950778"/>
              <a:ext cx="502277" cy="245973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状态迁移图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3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505" y="1655995"/>
            <a:ext cx="7886700" cy="752475"/>
          </a:xfrm>
          <a:ln w="28575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zh-CN" sz="3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画出状态迁移树</a:t>
            </a:r>
            <a:endParaRPr lang="zh-CN" altLang="en-US" sz="31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399670"/>
            <a:ext cx="1052348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预定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444" y="2376021"/>
            <a:ext cx="1344762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已支付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0616" y="2382591"/>
            <a:ext cx="1369838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已出票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01456" y="2318214"/>
            <a:ext cx="1567270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已使用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57742" y="3852725"/>
            <a:ext cx="1385527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已取消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5794" y="3852724"/>
            <a:ext cx="1381453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已取消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6776" y="3852725"/>
            <a:ext cx="1523917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已取消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endCxn id="5" idx="1"/>
          </p:cNvCxnSpPr>
          <p:nvPr/>
        </p:nvCxnSpPr>
        <p:spPr>
          <a:xfrm flipV="1">
            <a:off x="1747741" y="2632211"/>
            <a:ext cx="1095703" cy="23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95792" y="2626955"/>
            <a:ext cx="1095703" cy="23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74090" y="2597557"/>
            <a:ext cx="9104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94027" y="2912048"/>
            <a:ext cx="1363717" cy="119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1"/>
          </p:cNvCxnSpPr>
          <p:nvPr/>
        </p:nvCxnSpPr>
        <p:spPr>
          <a:xfrm>
            <a:off x="3483916" y="2880517"/>
            <a:ext cx="1621878" cy="1228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0" idx="1"/>
          </p:cNvCxnSpPr>
          <p:nvPr/>
        </p:nvCxnSpPr>
        <p:spPr>
          <a:xfrm>
            <a:off x="5917720" y="2912048"/>
            <a:ext cx="1139056" cy="1196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4281594"/>
            <a:ext cx="8892481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7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b="1" dirty="0">
                <a:latin typeface="+mn-lt"/>
                <a:ea typeface="+mn-ea"/>
              </a:rPr>
              <a:t>根据分支抽取规则，每个叶子节点形成一条用例，这就是一个流程（用例）</a:t>
            </a:r>
            <a:endParaRPr lang="en-US" altLang="zh-CN" sz="2400" b="1" dirty="0">
              <a:latin typeface="+mn-lt"/>
              <a:ea typeface="+mn-ea"/>
            </a:endParaRPr>
          </a:p>
          <a:p>
            <a:pPr marL="471487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 smtClean="0">
                <a:latin typeface="+mn-lt"/>
                <a:ea typeface="+mn-ea"/>
              </a:rPr>
              <a:t>1.</a:t>
            </a:r>
            <a:r>
              <a:rPr lang="zh-CN" altLang="en-US" sz="2400" b="1" dirty="0" smtClean="0">
                <a:latin typeface="+mn-lt"/>
                <a:ea typeface="+mn-ea"/>
              </a:rPr>
              <a:t>预定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已取消</a:t>
            </a:r>
            <a:endParaRPr lang="en-US" altLang="zh-CN" sz="2400" b="1" dirty="0">
              <a:latin typeface="+mn-lt"/>
              <a:ea typeface="+mn-ea"/>
            </a:endParaRPr>
          </a:p>
          <a:p>
            <a:pPr marL="471487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 smtClean="0">
                <a:latin typeface="+mn-lt"/>
                <a:ea typeface="+mn-ea"/>
              </a:rPr>
              <a:t>2.</a:t>
            </a:r>
            <a:r>
              <a:rPr lang="zh-CN" altLang="en-US" sz="2400" b="1" dirty="0" smtClean="0">
                <a:latin typeface="+mn-lt"/>
                <a:ea typeface="+mn-ea"/>
              </a:rPr>
              <a:t>预定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已支付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已出票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已使用</a:t>
            </a:r>
            <a:endParaRPr lang="en-US" altLang="zh-CN" sz="2400" b="1" dirty="0">
              <a:latin typeface="+mn-lt"/>
              <a:ea typeface="+mn-ea"/>
            </a:endParaRPr>
          </a:p>
          <a:p>
            <a:pPr marL="471487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 smtClean="0">
                <a:latin typeface="+mn-lt"/>
                <a:ea typeface="+mn-ea"/>
              </a:rPr>
              <a:t>3.</a:t>
            </a:r>
            <a:r>
              <a:rPr lang="zh-CN" altLang="en-US" sz="2400" b="1" dirty="0" smtClean="0">
                <a:latin typeface="+mn-lt"/>
                <a:ea typeface="+mn-ea"/>
              </a:rPr>
              <a:t>预定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已支付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已取消</a:t>
            </a:r>
            <a:endParaRPr lang="en-US" altLang="zh-CN" sz="2400" b="1" dirty="0">
              <a:latin typeface="+mn-lt"/>
              <a:ea typeface="+mn-ea"/>
            </a:endParaRPr>
          </a:p>
          <a:p>
            <a:pPr marL="471487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 smtClean="0">
                <a:latin typeface="+mn-lt"/>
                <a:ea typeface="+mn-ea"/>
              </a:rPr>
              <a:t>4.</a:t>
            </a:r>
            <a:r>
              <a:rPr lang="zh-CN" altLang="en-US" sz="2400" b="1" dirty="0" smtClean="0">
                <a:latin typeface="+mn-lt"/>
                <a:ea typeface="+mn-ea"/>
              </a:rPr>
              <a:t>预定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已支付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已出票</a:t>
            </a:r>
            <a:r>
              <a:rPr lang="en-US" altLang="zh-CN" sz="2400" b="1" dirty="0">
                <a:latin typeface="+mn-lt"/>
                <a:ea typeface="+mn-ea"/>
              </a:rPr>
              <a:t>-</a:t>
            </a:r>
            <a:r>
              <a:rPr lang="zh-CN" altLang="en-US" sz="2400" b="1" dirty="0">
                <a:latin typeface="+mn-lt"/>
                <a:ea typeface="+mn-ea"/>
              </a:rPr>
              <a:t>已取消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状态迁移图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9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659181"/>
            <a:ext cx="7972425" cy="5730875"/>
          </a:xfr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zh-CN" altLang="en-US" sz="3100" b="1" dirty="0"/>
              <a:t>文本编辑器，蓝色，黑色，红色可以进行设置</a:t>
            </a:r>
            <a:endParaRPr lang="en-US" altLang="zh-CN" sz="3100" b="1" dirty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139952" y="2749100"/>
            <a:ext cx="1386440" cy="13736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红色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87624" y="4244688"/>
            <a:ext cx="1728156" cy="1560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蓝色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42444" y="4244688"/>
            <a:ext cx="1509876" cy="1456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黑色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6"/>
          </p:cNvCxnSpPr>
          <p:nvPr/>
        </p:nvCxnSpPr>
        <p:spPr>
          <a:xfrm>
            <a:off x="5526392" y="3435934"/>
            <a:ext cx="1028700" cy="808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344280" y="3435934"/>
            <a:ext cx="1795672" cy="808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3"/>
          </p:cNvCxnSpPr>
          <p:nvPr/>
        </p:nvCxnSpPr>
        <p:spPr>
          <a:xfrm flipV="1">
            <a:off x="2915780" y="3921599"/>
            <a:ext cx="1427211" cy="771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915780" y="5341388"/>
            <a:ext cx="32038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334368" y="3976464"/>
            <a:ext cx="706374" cy="572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634718" y="5557412"/>
            <a:ext cx="36621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状态迁移图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3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658565"/>
            <a:ext cx="7972425" cy="5730875"/>
          </a:xfrm>
        </p:spPr>
        <p:txBody>
          <a:bodyPr>
            <a:normAutofit/>
          </a:bodyPr>
          <a:lstStyle/>
          <a:p>
            <a:r>
              <a:rPr lang="zh-CN" altLang="en-US" sz="3100" b="1" dirty="0"/>
              <a:t>依据雪梨教育平台判图片作业的图片查看器涉及状态转换的部分，使用状态转换方法测试测试用例，包括对数字的检查</a:t>
            </a:r>
            <a:endParaRPr lang="en-US" altLang="zh-CN" sz="3100" b="1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8"/>
            <a:ext cx="4959004" cy="352640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状态迁移图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6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655</TotalTime>
  <Words>410</Words>
  <Application>Microsoft Office PowerPoint</Application>
  <PresentationFormat>全屏显示(4:3)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Profile</vt:lpstr>
      <vt:lpstr>软件测试实用教程 ——方法与实践</vt:lpstr>
      <vt:lpstr>第3章  黑盒测试技术</vt:lpstr>
      <vt:lpstr>3.8 状态迁移图</vt:lpstr>
      <vt:lpstr>状态图的使用步骤</vt:lpstr>
      <vt:lpstr>根据需求设计测试用例</vt:lpstr>
      <vt:lpstr>绘制状态迁移图</vt:lpstr>
      <vt:lpstr>画出状态迁移树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217</cp:revision>
  <dcterms:created xsi:type="dcterms:W3CDTF">2008-07-27T05:17:11Z</dcterms:created>
  <dcterms:modified xsi:type="dcterms:W3CDTF">2017-08-31T07:12:17Z</dcterms:modified>
</cp:coreProperties>
</file>