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58" r:id="rId3"/>
    <p:sldId id="259" r:id="rId4"/>
    <p:sldId id="260" r:id="rId5"/>
    <p:sldId id="261" r:id="rId6"/>
    <p:sldId id="262" r:id="rId7"/>
    <p:sldId id="263" r:id="rId8"/>
    <p:sldId id="297" r:id="rId9"/>
    <p:sldId id="264" r:id="rId10"/>
    <p:sldId id="265"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365" autoAdjust="0"/>
  </p:normalViewPr>
  <p:slideViewPr>
    <p:cSldViewPr>
      <p:cViewPr varScale="1">
        <p:scale>
          <a:sx n="57" d="100"/>
          <a:sy n="57" d="100"/>
        </p:scale>
        <p:origin x="-1698"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388127-EC40-432B-B7A8-A2CB907761B9}" type="datetimeFigureOut">
              <a:rPr lang="zh-CN" altLang="en-US" smtClean="0"/>
              <a:t>2017/8/30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6635F8-27EF-42CC-92C6-E37F16F33C3D}" type="slidenum">
              <a:rPr lang="zh-CN" altLang="en-US" smtClean="0"/>
              <a:t>‹#›</a:t>
            </a:fld>
            <a:endParaRPr lang="zh-CN" altLang="en-US"/>
          </a:p>
        </p:txBody>
      </p:sp>
    </p:spTree>
    <p:extLst>
      <p:ext uri="{BB962C8B-B14F-4D97-AF65-F5344CB8AC3E}">
        <p14:creationId xmlns:p14="http://schemas.microsoft.com/office/powerpoint/2010/main" val="2687252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1" dirty="0" smtClean="0">
                <a:cs typeface="+mn-cs"/>
              </a:rPr>
              <a:t>针对性强，便于快速定位缺陷：直接对代码测试，规模小</a:t>
            </a:r>
            <a:r>
              <a:rPr lang="zh-CN" altLang="en-US" dirty="0" smtClean="0"/>
              <a:t>函数级别，功能级别，涉及因素少，容易找到缺陷</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1" dirty="0" smtClean="0">
                <a:cs typeface="+mn-cs"/>
              </a:rPr>
              <a:t>有助于代码优化和缺陷预防 ：直接针对源代码和程序结构进行检查。一旦发现不合理，及时修改编码结构，减少代码带来的复杂度，降低风险</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b="1" dirty="0" smtClean="0">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1" dirty="0" smtClean="0">
                <a:cs typeface="+mn-cs"/>
              </a:rPr>
              <a:t>缺陷修复的成本低：有助于代码优化和缺陷预防 </a:t>
            </a: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1" dirty="0" smtClean="0">
                <a:cs typeface="+mn-cs"/>
              </a:rPr>
              <a:t>测试覆盖程度：在测试指标的指导下进行测试</a:t>
            </a:r>
            <a:endParaRPr lang="en-US" altLang="zh-CN" b="1" dirty="0" smtClean="0">
              <a:cs typeface="+mn-cs"/>
            </a:endParaRPr>
          </a:p>
          <a:p>
            <a:r>
              <a:rPr lang="zh-CN" altLang="en-US" dirty="0" smtClean="0"/>
              <a:t>数学分析，精确的度量</a:t>
            </a:r>
            <a:endParaRPr lang="zh-CN" altLang="en-US" dirty="0"/>
          </a:p>
        </p:txBody>
      </p:sp>
      <p:sp>
        <p:nvSpPr>
          <p:cNvPr id="4" name="灯片编号占位符 3"/>
          <p:cNvSpPr>
            <a:spLocks noGrp="1"/>
          </p:cNvSpPr>
          <p:nvPr>
            <p:ph type="sldNum" sz="quarter" idx="10"/>
          </p:nvPr>
        </p:nvSpPr>
        <p:spPr/>
        <p:txBody>
          <a:bodyPr/>
          <a:lstStyle/>
          <a:p>
            <a:fld id="{4F6635F8-27EF-42CC-92C6-E37F16F33C3D}" type="slidenum">
              <a:rPr lang="zh-CN" altLang="en-US" smtClean="0"/>
              <a:t>6</a:t>
            </a:fld>
            <a:endParaRPr lang="zh-CN" altLang="en-US"/>
          </a:p>
        </p:txBody>
      </p:sp>
    </p:spTree>
    <p:extLst>
      <p:ext uri="{BB962C8B-B14F-4D97-AF65-F5344CB8AC3E}">
        <p14:creationId xmlns:p14="http://schemas.microsoft.com/office/powerpoint/2010/main" val="2308496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6635F8-27EF-42CC-92C6-E37F16F33C3D}" type="slidenum">
              <a:rPr lang="zh-CN" altLang="en-US" smtClean="0"/>
              <a:t>7</a:t>
            </a:fld>
            <a:endParaRPr lang="zh-CN" altLang="en-US"/>
          </a:p>
        </p:txBody>
      </p:sp>
    </p:spTree>
    <p:extLst>
      <p:ext uri="{BB962C8B-B14F-4D97-AF65-F5344CB8AC3E}">
        <p14:creationId xmlns:p14="http://schemas.microsoft.com/office/powerpoint/2010/main" val="4013383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6635F8-27EF-42CC-92C6-E37F16F33C3D}" type="slidenum">
              <a:rPr lang="zh-CN" altLang="en-US" smtClean="0"/>
              <a:t>8</a:t>
            </a:fld>
            <a:endParaRPr lang="zh-CN" altLang="en-US"/>
          </a:p>
        </p:txBody>
      </p:sp>
    </p:spTree>
    <p:extLst>
      <p:ext uri="{BB962C8B-B14F-4D97-AF65-F5344CB8AC3E}">
        <p14:creationId xmlns:p14="http://schemas.microsoft.com/office/powerpoint/2010/main" val="4013383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4803343 w 1000"/>
              <a:gd name="T3" fmla="*/ 0 h 1000"/>
              <a:gd name="T4" fmla="*/ 4803343 w 1000"/>
              <a:gd name="T5" fmla="*/ 109538 h 1000"/>
              <a:gd name="T6" fmla="*/ 0 w 1000"/>
              <a:gd name="T7" fmla="*/ 109538 h 1000"/>
              <a:gd name="T8" fmla="*/ 0 w 1000"/>
              <a:gd name="T9" fmla="*/ 0 h 1000"/>
              <a:gd name="T10" fmla="*/ 77724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smtClean="0"/>
              <a:t>单击此处编辑母版标题样式</a:t>
            </a:r>
            <a:endParaRPr lang="zh-CN" altLang="en-US"/>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smtClean="0"/>
              <a:t>单击此处编辑母版副标题样式</a:t>
            </a:r>
            <a:endParaRPr lang="zh-CN" altLang="en-US"/>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fld id="{F02B0C02-8564-43E4-967A-60B5B1CD7176}" type="datetimeFigureOut">
              <a:rPr lang="zh-CN" altLang="en-US" smtClean="0"/>
              <a:t>2017/8/30</a:t>
            </a:fld>
            <a:endParaRPr lang="zh-CN" altLang="en-US"/>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endParaRPr lang="zh-CN" altLang="en-US"/>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436005174"/>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2017/8/30</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507910875"/>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2017/8/30</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3821598682"/>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2017/8/30</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54745552"/>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2017/8/30</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1281762023"/>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2017/8/30</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3515212085"/>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2017/8/30</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2606788259"/>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2017/8/30</a:t>
            </a:fld>
            <a:endParaRPr lang="zh-CN" altLang="en-US"/>
          </a:p>
        </p:txBody>
      </p:sp>
      <p:sp>
        <p:nvSpPr>
          <p:cNvPr id="8" name="Rectangle 7"/>
          <p:cNvSpPr>
            <a:spLocks noGrp="1" noChangeArrowheads="1"/>
          </p:cNvSpPr>
          <p:nvPr>
            <p:ph type="ftr" sz="quarter" idx="11"/>
          </p:nvPr>
        </p:nvSpPr>
        <p:spPr>
          <a:ln/>
        </p:spPr>
        <p:txBody>
          <a:bodyPr/>
          <a:lstStyle>
            <a:lvl1pPr>
              <a:defRPr/>
            </a:lvl1pPr>
          </a:lstStyle>
          <a:p>
            <a:endParaRPr lang="zh-CN" altLang="en-US"/>
          </a:p>
        </p:txBody>
      </p:sp>
      <p:sp>
        <p:nvSpPr>
          <p:cNvPr id="9"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1774999766"/>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2017/8/30</a:t>
            </a:fld>
            <a:endParaRPr lang="zh-CN" altLang="en-US"/>
          </a:p>
        </p:txBody>
      </p:sp>
      <p:sp>
        <p:nvSpPr>
          <p:cNvPr id="4" name="Rectangle 7"/>
          <p:cNvSpPr>
            <a:spLocks noGrp="1" noChangeArrowheads="1"/>
          </p:cNvSpPr>
          <p:nvPr>
            <p:ph type="ftr" sz="quarter" idx="11"/>
          </p:nvPr>
        </p:nvSpPr>
        <p:spPr>
          <a:ln/>
        </p:spPr>
        <p:txBody>
          <a:bodyPr/>
          <a:lstStyle>
            <a:lvl1pPr>
              <a:defRPr/>
            </a:lvl1pPr>
          </a:lstStyle>
          <a:p>
            <a:endParaRPr lang="zh-CN" altLang="en-US"/>
          </a:p>
        </p:txBody>
      </p:sp>
      <p:sp>
        <p:nvSpPr>
          <p:cNvPr id="5"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3252502038"/>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2017/8/30</a:t>
            </a:fld>
            <a:endParaRPr lang="zh-CN" altLang="en-US"/>
          </a:p>
        </p:txBody>
      </p:sp>
      <p:sp>
        <p:nvSpPr>
          <p:cNvPr id="3" name="Rectangle 7"/>
          <p:cNvSpPr>
            <a:spLocks noGrp="1" noChangeArrowheads="1"/>
          </p:cNvSpPr>
          <p:nvPr>
            <p:ph type="ftr" sz="quarter" idx="11"/>
          </p:nvPr>
        </p:nvSpPr>
        <p:spPr>
          <a:ln/>
        </p:spPr>
        <p:txBody>
          <a:bodyPr/>
          <a:lstStyle>
            <a:lvl1pPr>
              <a:defRPr/>
            </a:lvl1pPr>
          </a:lstStyle>
          <a:p>
            <a:endParaRPr lang="zh-CN" altLang="en-US"/>
          </a:p>
        </p:txBody>
      </p:sp>
      <p:sp>
        <p:nvSpPr>
          <p:cNvPr id="4"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4080748487"/>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2017/8/30</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1254778507"/>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2017/8/30</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1341611509"/>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fld id="{F02B0C02-8564-43E4-967A-60B5B1CD7176}" type="datetimeFigureOut">
              <a:rPr lang="zh-CN" altLang="en-US" smtClean="0"/>
              <a:t>2017/8/30</a:t>
            </a:fld>
            <a:endParaRPr lang="zh-CN" altLang="en-US"/>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endParaRPr lang="zh-CN" altLang="en-US"/>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fld id="{C21215AF-1E48-480D-B6C7-9655FC943EC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blinds dir="vert"/>
  </p:transition>
  <p:timing>
    <p:tnLst>
      <p:par>
        <p:cTn id="1" dur="indefinite" restart="never" nodeType="tmRoot"/>
      </p:par>
    </p:tnLst>
  </p:timing>
  <p:txStyles>
    <p:titleStyle>
      <a:lvl1pPr algn="l" rtl="0" eaLnBrk="1" fontAlgn="base" hangingPunct="1">
        <a:spcBef>
          <a:spcPct val="0"/>
        </a:spcBef>
        <a:spcAft>
          <a:spcPct val="0"/>
        </a:spcAft>
        <a:defRPr sz="3800">
          <a:solidFill>
            <a:schemeClr val="tx2"/>
          </a:solidFill>
          <a:latin typeface="+mj-lt"/>
          <a:ea typeface="+mj-ea"/>
          <a:cs typeface="+mj-cs"/>
        </a:defRPr>
      </a:lvl1pPr>
      <a:lvl2pPr algn="l" rtl="0" eaLnBrk="1" fontAlgn="base" hangingPunct="1">
        <a:spcBef>
          <a:spcPct val="0"/>
        </a:spcBef>
        <a:spcAft>
          <a:spcPct val="0"/>
        </a:spcAft>
        <a:defRPr sz="3800">
          <a:solidFill>
            <a:schemeClr val="tx2"/>
          </a:solidFill>
          <a:latin typeface="Verdana" pitchFamily="34" charset="0"/>
          <a:ea typeface="宋体" pitchFamily="2" charset="-122"/>
        </a:defRPr>
      </a:lvl2pPr>
      <a:lvl3pPr algn="l" rtl="0" eaLnBrk="1" fontAlgn="base" hangingPunct="1">
        <a:spcBef>
          <a:spcPct val="0"/>
        </a:spcBef>
        <a:spcAft>
          <a:spcPct val="0"/>
        </a:spcAft>
        <a:defRPr sz="3800">
          <a:solidFill>
            <a:schemeClr val="tx2"/>
          </a:solidFill>
          <a:latin typeface="Verdana" pitchFamily="34" charset="0"/>
          <a:ea typeface="宋体" pitchFamily="2" charset="-122"/>
        </a:defRPr>
      </a:lvl3pPr>
      <a:lvl4pPr algn="l" rtl="0" eaLnBrk="1" fontAlgn="base" hangingPunct="1">
        <a:spcBef>
          <a:spcPct val="0"/>
        </a:spcBef>
        <a:spcAft>
          <a:spcPct val="0"/>
        </a:spcAft>
        <a:defRPr sz="3800">
          <a:solidFill>
            <a:schemeClr val="tx2"/>
          </a:solidFill>
          <a:latin typeface="Verdana" pitchFamily="34" charset="0"/>
          <a:ea typeface="宋体" pitchFamily="2" charset="-122"/>
        </a:defRPr>
      </a:lvl4pPr>
      <a:lvl5pPr algn="l" rtl="0" eaLnBrk="1" fontAlgn="base" hangingPunct="1">
        <a:spcBef>
          <a:spcPct val="0"/>
        </a:spcBef>
        <a:spcAft>
          <a:spcPct val="0"/>
        </a:spcAft>
        <a:defRPr sz="3800">
          <a:solidFill>
            <a:schemeClr val="tx2"/>
          </a:solidFill>
          <a:latin typeface="Verdana" pitchFamily="34" charset="0"/>
          <a:ea typeface="宋体" pitchFamily="2" charset="-122"/>
        </a:defRPr>
      </a:lvl5pPr>
      <a:lvl6pPr marL="457200" algn="l" rtl="0" eaLnBrk="1" fontAlgn="base" hangingPunct="1">
        <a:spcBef>
          <a:spcPct val="0"/>
        </a:spcBef>
        <a:spcAft>
          <a:spcPct val="0"/>
        </a:spcAft>
        <a:defRPr sz="3800">
          <a:solidFill>
            <a:schemeClr val="tx2"/>
          </a:solidFill>
          <a:latin typeface="Verdana" pitchFamily="34" charset="0"/>
          <a:ea typeface="宋体" pitchFamily="2" charset="-122"/>
        </a:defRPr>
      </a:lvl6pPr>
      <a:lvl7pPr marL="914400" algn="l" rtl="0" eaLnBrk="1" fontAlgn="base" hangingPunct="1">
        <a:spcBef>
          <a:spcPct val="0"/>
        </a:spcBef>
        <a:spcAft>
          <a:spcPct val="0"/>
        </a:spcAft>
        <a:defRPr sz="3800">
          <a:solidFill>
            <a:schemeClr val="tx2"/>
          </a:solidFill>
          <a:latin typeface="Verdana" pitchFamily="34" charset="0"/>
          <a:ea typeface="宋体" pitchFamily="2" charset="-122"/>
        </a:defRPr>
      </a:lvl7pPr>
      <a:lvl8pPr marL="1371600" algn="l" rtl="0" eaLnBrk="1" fontAlgn="base" hangingPunct="1">
        <a:spcBef>
          <a:spcPct val="0"/>
        </a:spcBef>
        <a:spcAft>
          <a:spcPct val="0"/>
        </a:spcAft>
        <a:defRPr sz="3800">
          <a:solidFill>
            <a:schemeClr val="tx2"/>
          </a:solidFill>
          <a:latin typeface="Verdana" pitchFamily="34" charset="0"/>
          <a:ea typeface="宋体" pitchFamily="2" charset="-122"/>
        </a:defRPr>
      </a:lvl8pPr>
      <a:lvl9pPr marL="1828800" algn="l" rtl="0" eaLnBrk="1" fontAlgn="base" hangingPunct="1">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1" fontAlgn="base" hangingPunct="1">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1" fontAlgn="base" hangingPunct="1">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p:txBody>
          <a:bodyPr>
            <a:normAutofit fontScale="90000"/>
          </a:bodyPr>
          <a:lstStyle/>
          <a:p>
            <a:pPr algn="ctr" eaLnBrk="1" hangingPunct="1"/>
            <a:r>
              <a:rPr lang="zh-CN" altLang="en-US" sz="6000" b="1" smtClean="0">
                <a:ea typeface="华文隶书" pitchFamily="2" charset="-122"/>
              </a:rPr>
              <a:t>软件测试实用教程</a:t>
            </a:r>
            <a:r>
              <a:rPr lang="en-US" altLang="zh-CN" sz="6000" b="1" smtClean="0">
                <a:ea typeface="华文隶书" pitchFamily="2" charset="-122"/>
              </a:rPr>
              <a:t/>
            </a:r>
            <a:br>
              <a:rPr lang="en-US" altLang="zh-CN" sz="6000" b="1" smtClean="0">
                <a:ea typeface="华文隶书" pitchFamily="2" charset="-122"/>
              </a:rPr>
            </a:br>
            <a:r>
              <a:rPr lang="en-US" altLang="zh-CN" sz="6000" b="1" smtClean="0">
                <a:ea typeface="华文隶书" pitchFamily="2" charset="-122"/>
              </a:rPr>
              <a:t>——</a:t>
            </a:r>
            <a:r>
              <a:rPr lang="zh-CN" altLang="en-US" sz="6000" b="1"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itchFamily="2" charset="-122"/>
                <a:ea typeface="华文隶书" pitchFamily="2" charset="-122"/>
              </a:rPr>
              <a:t>PartII </a:t>
            </a:r>
            <a:r>
              <a:rPr lang="zh-CN" altLang="en-US" sz="4400" b="1" smtClean="0">
                <a:latin typeface="华文隶书" pitchFamily="2" charset="-122"/>
                <a:ea typeface="华文隶书" pitchFamily="2" charset="-122"/>
              </a:rPr>
              <a:t>软件测试技术</a:t>
            </a:r>
          </a:p>
        </p:txBody>
      </p:sp>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367CA5A-9534-434F-B9A6-1109577C4BD8}" type="slidenum">
              <a:rPr lang="en-US" altLang="zh-CN" smtClean="0"/>
              <a:pPr eaLnBrk="1" hangingPunct="1"/>
              <a:t>1</a:t>
            </a:fld>
            <a:endParaRPr lang="en-US" altLang="zh-CN" smtClean="0"/>
          </a:p>
        </p:txBody>
      </p:sp>
    </p:spTree>
    <p:extLst>
      <p:ext uri="{BB962C8B-B14F-4D97-AF65-F5344CB8AC3E}">
        <p14:creationId xmlns:p14="http://schemas.microsoft.com/office/powerpoint/2010/main" val="238842795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5.1 </a:t>
            </a:r>
            <a:r>
              <a:rPr lang="zh-CN" altLang="en-US" b="1" smtClean="0">
                <a:latin typeface="黑体" pitchFamily="49" charset="-122"/>
                <a:ea typeface="黑体" pitchFamily="49" charset="-122"/>
              </a:rPr>
              <a:t>概述</a:t>
            </a:r>
          </a:p>
        </p:txBody>
      </p:sp>
      <p:sp>
        <p:nvSpPr>
          <p:cNvPr id="11268" name="Rectangle 3"/>
          <p:cNvSpPr>
            <a:spLocks noGrp="1" noChangeArrowheads="1"/>
          </p:cNvSpPr>
          <p:nvPr>
            <p:ph idx="1"/>
          </p:nvPr>
        </p:nvSpPr>
        <p:spPr/>
        <p:txBody>
          <a:bodyPr/>
          <a:lstStyle/>
          <a:p>
            <a:pPr algn="just" eaLnBrk="1" hangingPunct="1"/>
            <a:r>
              <a:rPr lang="zh-CN" altLang="en-US" sz="3400" b="1" smtClean="0"/>
              <a:t>测试方法的评价</a:t>
            </a:r>
            <a:endParaRPr lang="en-US" altLang="zh-CN" sz="3400" b="1" smtClean="0"/>
          </a:p>
          <a:p>
            <a:pPr lvl="1" algn="just" eaLnBrk="1" hangingPunct="1"/>
            <a:r>
              <a:rPr lang="zh-CN" altLang="en-US" b="1" smtClean="0"/>
              <a:t>通过重点关注源代码中不同类型的结构，如判定表达式、执行路径、循环结构、数据变量等，引入不同的白盒覆盖指标，从而得到不同的白盒测试方法，这些方法的侧重点不同，对应源代码结构的覆盖程度也不同</a:t>
            </a:r>
            <a:endParaRPr lang="en-US" altLang="zh-CN" b="1" smtClean="0"/>
          </a:p>
          <a:p>
            <a:pPr lvl="1" algn="just" eaLnBrk="1" hangingPunct="1"/>
            <a:r>
              <a:rPr lang="zh-CN" altLang="en-US" b="1" smtClean="0"/>
              <a:t>通过引入白盒测试覆盖指标来评估黑盒测试方法的测试覆盖率</a:t>
            </a:r>
          </a:p>
        </p:txBody>
      </p:sp>
      <p:sp>
        <p:nvSpPr>
          <p:cNvPr id="11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815F97F-EE04-4D60-B675-15223E0E4580}" type="slidenum">
              <a:rPr lang="en-US" altLang="zh-CN" smtClean="0"/>
              <a:pPr eaLnBrk="1" hangingPunct="1"/>
              <a:t>10</a:t>
            </a:fld>
            <a:endParaRPr lang="en-US" altLang="zh-CN" smtClean="0"/>
          </a:p>
        </p:txBody>
      </p:sp>
    </p:spTree>
    <p:extLst>
      <p:ext uri="{BB962C8B-B14F-4D97-AF65-F5344CB8AC3E}">
        <p14:creationId xmlns:p14="http://schemas.microsoft.com/office/powerpoint/2010/main" val="130407334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zh-CN" altLang="en-US" b="1" smtClean="0">
                <a:latin typeface="黑体" pitchFamily="49" charset="-122"/>
                <a:ea typeface="黑体" pitchFamily="49" charset="-122"/>
              </a:rPr>
              <a:t>第</a:t>
            </a:r>
            <a:r>
              <a:rPr lang="en-US" altLang="zh-CN" b="1" smtClean="0">
                <a:latin typeface="黑体" pitchFamily="49" charset="-122"/>
                <a:ea typeface="黑体" pitchFamily="49" charset="-122"/>
              </a:rPr>
              <a:t>5</a:t>
            </a:r>
            <a:r>
              <a:rPr lang="zh-CN" altLang="en-US" b="1" smtClean="0">
                <a:latin typeface="黑体" pitchFamily="49" charset="-122"/>
                <a:ea typeface="黑体" pitchFamily="49" charset="-122"/>
              </a:rPr>
              <a:t>章  白盒测试技术</a:t>
            </a:r>
          </a:p>
        </p:txBody>
      </p:sp>
      <p:sp>
        <p:nvSpPr>
          <p:cNvPr id="4100" name="Rectangle 3"/>
          <p:cNvSpPr>
            <a:spLocks noGrp="1" noChangeArrowheads="1"/>
          </p:cNvSpPr>
          <p:nvPr>
            <p:ph idx="1"/>
          </p:nvPr>
        </p:nvSpPr>
        <p:spPr/>
        <p:txBody>
          <a:bodyPr>
            <a:normAutofit lnSpcReduction="10000"/>
          </a:bodyPr>
          <a:lstStyle/>
          <a:p>
            <a:pPr eaLnBrk="1" hangingPunct="1"/>
            <a:r>
              <a:rPr lang="zh-CN" altLang="en-US" sz="3400" b="1" smtClean="0"/>
              <a:t>内容提要</a:t>
            </a:r>
          </a:p>
          <a:p>
            <a:pPr lvl="1" eaLnBrk="1" hangingPunct="1"/>
            <a:r>
              <a:rPr lang="zh-CN" altLang="en-US" b="1" smtClean="0"/>
              <a:t>介绍白盒测试基本原理，围绕最重要的</a:t>
            </a:r>
            <a:r>
              <a:rPr lang="en-US" altLang="en-US" b="1" smtClean="0"/>
              <a:t>5</a:t>
            </a:r>
            <a:r>
              <a:rPr lang="zh-CN" altLang="en-US" b="1" smtClean="0"/>
              <a:t>种测试方法展开讨论</a:t>
            </a:r>
            <a:endParaRPr lang="en-US" altLang="zh-CN" b="1" smtClean="0"/>
          </a:p>
          <a:p>
            <a:pPr lvl="1" eaLnBrk="1" hangingPunct="1"/>
            <a:r>
              <a:rPr lang="zh-CN" altLang="en-US" b="1" smtClean="0"/>
              <a:t>静态白盒测试、对变量的测试主要采用静态方法进行测试，一般不需要设计测试用例</a:t>
            </a:r>
            <a:endParaRPr lang="en-US" altLang="zh-CN" b="1" smtClean="0"/>
          </a:p>
          <a:p>
            <a:pPr lvl="1" eaLnBrk="1" hangingPunct="1"/>
            <a:r>
              <a:rPr lang="zh-CN" altLang="en-US" b="1" smtClean="0"/>
              <a:t>对判定的测试、对路径的测试和对循环的测试主要是动态测试的方法，需要设计测试用例</a:t>
            </a:r>
            <a:endParaRPr lang="en-US" altLang="zh-CN" b="1" smtClean="0"/>
          </a:p>
          <a:p>
            <a:pPr lvl="1" eaLnBrk="1" hangingPunct="1"/>
            <a:r>
              <a:rPr lang="zh-CN" altLang="en-US" b="1" smtClean="0"/>
              <a:t>在对判定的测试中，需结合边界值的思想设计测试用例，而对路径的测试方法的思想可以用于对整个系统功能的业务流程进行测试</a:t>
            </a:r>
          </a:p>
        </p:txBody>
      </p:sp>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6FB3E2F-5592-4A29-938C-C412D1A258FF}" type="slidenum">
              <a:rPr lang="en-US" altLang="zh-CN" smtClean="0"/>
              <a:pPr eaLnBrk="1" hangingPunct="1"/>
              <a:t>2</a:t>
            </a:fld>
            <a:endParaRPr lang="en-US" altLang="zh-CN" smtClean="0"/>
          </a:p>
        </p:txBody>
      </p:sp>
    </p:spTree>
    <p:extLst>
      <p:ext uri="{BB962C8B-B14F-4D97-AF65-F5344CB8AC3E}">
        <p14:creationId xmlns:p14="http://schemas.microsoft.com/office/powerpoint/2010/main" val="307866573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zh-CN" altLang="en-US" b="1" smtClean="0">
                <a:latin typeface="黑体" pitchFamily="49" charset="-122"/>
                <a:ea typeface="黑体" pitchFamily="49" charset="-122"/>
              </a:rPr>
              <a:t>第</a:t>
            </a:r>
            <a:r>
              <a:rPr lang="en-US" altLang="zh-CN" b="1" smtClean="0">
                <a:latin typeface="黑体" pitchFamily="49" charset="-122"/>
                <a:ea typeface="黑体" pitchFamily="49" charset="-122"/>
              </a:rPr>
              <a:t>5</a:t>
            </a:r>
            <a:r>
              <a:rPr lang="zh-CN" altLang="en-US" b="1" smtClean="0">
                <a:latin typeface="黑体" pitchFamily="49" charset="-122"/>
                <a:ea typeface="黑体" pitchFamily="49" charset="-122"/>
              </a:rPr>
              <a:t>章  白盒测试技术</a:t>
            </a:r>
          </a:p>
        </p:txBody>
      </p:sp>
      <p:sp>
        <p:nvSpPr>
          <p:cNvPr id="5124" name="Rectangle 3"/>
          <p:cNvSpPr>
            <a:spLocks noGrp="1" noChangeArrowheads="1"/>
          </p:cNvSpPr>
          <p:nvPr>
            <p:ph idx="1"/>
          </p:nvPr>
        </p:nvSpPr>
        <p:spPr/>
        <p:txBody>
          <a:bodyPr/>
          <a:lstStyle/>
          <a:p>
            <a:pPr eaLnBrk="1" hangingPunct="1"/>
            <a:r>
              <a:rPr lang="zh-CN" altLang="en-US" sz="3400" b="1" smtClean="0"/>
              <a:t>本章重点</a:t>
            </a:r>
          </a:p>
          <a:p>
            <a:pPr lvl="1" eaLnBrk="1" hangingPunct="1"/>
            <a:r>
              <a:rPr lang="zh-CN" altLang="en-US" sz="3100" b="1" smtClean="0"/>
              <a:t>静态白盒测试</a:t>
            </a:r>
          </a:p>
          <a:p>
            <a:pPr lvl="1" eaLnBrk="1" hangingPunct="1"/>
            <a:r>
              <a:rPr lang="zh-CN" altLang="en-US" sz="3100" b="1" smtClean="0"/>
              <a:t>对判定测试</a:t>
            </a:r>
            <a:endParaRPr lang="en-US" altLang="zh-CN" sz="3100" b="1" smtClean="0"/>
          </a:p>
          <a:p>
            <a:pPr lvl="1" eaLnBrk="1" hangingPunct="1"/>
            <a:r>
              <a:rPr lang="zh-CN" altLang="en-US" sz="3100" b="1" smtClean="0"/>
              <a:t>对路径的测试</a:t>
            </a:r>
            <a:endParaRPr lang="en-US" altLang="zh-CN" sz="3100" b="1" smtClean="0"/>
          </a:p>
          <a:p>
            <a:pPr lvl="1" eaLnBrk="1" hangingPunct="1"/>
            <a:r>
              <a:rPr lang="zh-CN" altLang="en-US" sz="3100" b="1" smtClean="0"/>
              <a:t>对循环的测试</a:t>
            </a:r>
            <a:endParaRPr lang="en-US" altLang="zh-CN" sz="3100" b="1" smtClean="0"/>
          </a:p>
          <a:p>
            <a:pPr lvl="1" eaLnBrk="1" hangingPunct="1"/>
            <a:r>
              <a:rPr lang="zh-CN" altLang="en-US" sz="3100" b="1" smtClean="0"/>
              <a:t>对变量的测试</a:t>
            </a:r>
          </a:p>
        </p:txBody>
      </p:sp>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B4F1EF3-1A34-4615-B8C9-5545E0833A24}" type="slidenum">
              <a:rPr lang="en-US" altLang="zh-CN" smtClean="0"/>
              <a:pPr eaLnBrk="1" hangingPunct="1"/>
              <a:t>3</a:t>
            </a:fld>
            <a:endParaRPr lang="en-US" altLang="zh-CN" smtClean="0"/>
          </a:p>
        </p:txBody>
      </p:sp>
    </p:spTree>
    <p:extLst>
      <p:ext uri="{BB962C8B-B14F-4D97-AF65-F5344CB8AC3E}">
        <p14:creationId xmlns:p14="http://schemas.microsoft.com/office/powerpoint/2010/main" val="377859243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5.1 </a:t>
            </a:r>
            <a:r>
              <a:rPr lang="zh-CN" altLang="en-US" b="1" smtClean="0">
                <a:latin typeface="黑体" pitchFamily="49" charset="-122"/>
                <a:ea typeface="黑体" pitchFamily="49" charset="-122"/>
              </a:rPr>
              <a:t>概述</a:t>
            </a:r>
          </a:p>
        </p:txBody>
      </p:sp>
      <p:sp>
        <p:nvSpPr>
          <p:cNvPr id="6148" name="Rectangle 3"/>
          <p:cNvSpPr>
            <a:spLocks noGrp="1" noChangeArrowheads="1"/>
          </p:cNvSpPr>
          <p:nvPr>
            <p:ph idx="1"/>
          </p:nvPr>
        </p:nvSpPr>
        <p:spPr/>
        <p:txBody>
          <a:bodyPr/>
          <a:lstStyle/>
          <a:p>
            <a:pPr algn="just" eaLnBrk="1" hangingPunct="1"/>
            <a:r>
              <a:rPr lang="zh-CN" altLang="en-US" sz="3400" b="1" smtClean="0"/>
              <a:t>基本原理</a:t>
            </a:r>
          </a:p>
        </p:txBody>
      </p:sp>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8CAB76B-4876-45E3-9AFD-6985ACF4B2C1}" type="slidenum">
              <a:rPr lang="en-US" altLang="zh-CN" smtClean="0"/>
              <a:pPr eaLnBrk="1" hangingPunct="1"/>
              <a:t>4</a:t>
            </a:fld>
            <a:endParaRPr lang="en-US" altLang="zh-CN" smtClean="0"/>
          </a:p>
        </p:txBody>
      </p:sp>
      <p:pic>
        <p:nvPicPr>
          <p:cNvPr id="6150" name="Picture 7" descr="5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348880"/>
            <a:ext cx="5929312" cy="383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836" t="9801" r="3298" b="18059"/>
          <a:stretch/>
        </p:blipFill>
        <p:spPr bwMode="auto">
          <a:xfrm>
            <a:off x="2663496" y="2348881"/>
            <a:ext cx="2844608" cy="3830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89243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26"/>
                                        </p:tgtEl>
                                      </p:cBhvr>
                                    </p:animEffect>
                                    <p:set>
                                      <p:cBhvr>
                                        <p:cTn id="7" dur="1" fill="hold">
                                          <p:stCondLst>
                                            <p:cond delay="4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5.1 </a:t>
            </a:r>
            <a:r>
              <a:rPr lang="zh-CN" altLang="en-US" b="1" smtClean="0">
                <a:latin typeface="黑体" pitchFamily="49" charset="-122"/>
                <a:ea typeface="黑体" pitchFamily="49" charset="-122"/>
              </a:rPr>
              <a:t>概述</a:t>
            </a:r>
          </a:p>
        </p:txBody>
      </p:sp>
      <p:sp>
        <p:nvSpPr>
          <p:cNvPr id="9220" name="Rectangle 3"/>
          <p:cNvSpPr>
            <a:spLocks noGrp="1" noChangeArrowheads="1"/>
          </p:cNvSpPr>
          <p:nvPr>
            <p:ph idx="1"/>
          </p:nvPr>
        </p:nvSpPr>
        <p:spPr/>
        <p:txBody>
          <a:bodyPr/>
          <a:lstStyle/>
          <a:p>
            <a:pPr algn="just" eaLnBrk="1" hangingPunct="1">
              <a:defRPr/>
            </a:pPr>
            <a:r>
              <a:rPr lang="zh-CN" altLang="en-US" sz="3400" b="1" dirty="0" smtClean="0"/>
              <a:t>白盒测试关注的对象</a:t>
            </a:r>
            <a:endParaRPr lang="en-US" altLang="zh-CN" sz="3400" b="1" dirty="0" smtClean="0"/>
          </a:p>
          <a:p>
            <a:pPr lvl="1" algn="just" eaLnBrk="1" hangingPunct="1">
              <a:defRPr/>
            </a:pPr>
            <a:r>
              <a:rPr lang="zh-CN" altLang="en-US" b="1" dirty="0" smtClean="0">
                <a:cs typeface="+mn-cs"/>
              </a:rPr>
              <a:t>源代码：直接查看源代码，查看代码的规范性，并对照函数功能查找代码的逻辑缺陷、内存管理缺陷、数据定义和使用缺陷等</a:t>
            </a:r>
            <a:endParaRPr lang="en-US" altLang="zh-CN" b="1" dirty="0" smtClean="0">
              <a:cs typeface="+mn-cs"/>
            </a:endParaRPr>
          </a:p>
          <a:p>
            <a:pPr lvl="1" algn="just" eaLnBrk="1" hangingPunct="1">
              <a:defRPr/>
            </a:pPr>
            <a:r>
              <a:rPr lang="zh-CN" altLang="en-US" b="1" dirty="0" smtClean="0">
                <a:cs typeface="+mn-cs"/>
              </a:rPr>
              <a:t>程序结构：通过函数调用图、算法流程图等反映程序设计的相关图表，找到程序设计的缺陷，或评价程序的执行效率，以利于程序的结构优化</a:t>
            </a:r>
            <a:endParaRPr lang="en-US" altLang="zh-CN" b="1" dirty="0" smtClean="0">
              <a:cs typeface="+mn-cs"/>
            </a:endParaRPr>
          </a:p>
        </p:txBody>
      </p:sp>
      <p:sp>
        <p:nvSpPr>
          <p:cNvPr id="7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93F8415-1B2C-43CF-B556-76103839E396}" type="slidenum">
              <a:rPr lang="en-US" altLang="zh-CN" smtClean="0"/>
              <a:pPr eaLnBrk="1" hangingPunct="1"/>
              <a:t>5</a:t>
            </a:fld>
            <a:endParaRPr lang="en-US" altLang="zh-CN" smtClean="0"/>
          </a:p>
        </p:txBody>
      </p:sp>
    </p:spTree>
    <p:extLst>
      <p:ext uri="{BB962C8B-B14F-4D97-AF65-F5344CB8AC3E}">
        <p14:creationId xmlns:p14="http://schemas.microsoft.com/office/powerpoint/2010/main" val="111688841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5.1 </a:t>
            </a:r>
            <a:r>
              <a:rPr lang="zh-CN" altLang="en-US" b="1" smtClean="0">
                <a:latin typeface="黑体" pitchFamily="49" charset="-122"/>
                <a:ea typeface="黑体" pitchFamily="49" charset="-122"/>
              </a:rPr>
              <a:t>概述</a:t>
            </a:r>
          </a:p>
        </p:txBody>
      </p:sp>
      <p:sp>
        <p:nvSpPr>
          <p:cNvPr id="9220" name="Rectangle 3"/>
          <p:cNvSpPr>
            <a:spLocks noGrp="1" noChangeArrowheads="1"/>
          </p:cNvSpPr>
          <p:nvPr>
            <p:ph idx="1"/>
          </p:nvPr>
        </p:nvSpPr>
        <p:spPr/>
        <p:txBody>
          <a:bodyPr/>
          <a:lstStyle/>
          <a:p>
            <a:pPr algn="just" eaLnBrk="1" hangingPunct="1">
              <a:defRPr/>
            </a:pPr>
            <a:r>
              <a:rPr lang="zh-CN" altLang="en-US" sz="3400" b="1" dirty="0" smtClean="0"/>
              <a:t>优势</a:t>
            </a:r>
            <a:endParaRPr lang="en-US" altLang="zh-CN" sz="3400" b="1" dirty="0" smtClean="0"/>
          </a:p>
          <a:p>
            <a:pPr lvl="1" algn="just">
              <a:defRPr/>
            </a:pPr>
            <a:r>
              <a:rPr lang="zh-CN" altLang="en-US" b="1" dirty="0">
                <a:cs typeface="+mn-cs"/>
              </a:rPr>
              <a:t>针对性强，便于快速定位缺陷</a:t>
            </a:r>
            <a:endParaRPr lang="en-US" altLang="zh-CN" b="1" dirty="0">
              <a:cs typeface="+mn-cs"/>
            </a:endParaRPr>
          </a:p>
          <a:p>
            <a:pPr lvl="1" algn="just">
              <a:defRPr/>
            </a:pPr>
            <a:r>
              <a:rPr lang="zh-CN" altLang="en-US" b="1" dirty="0" smtClean="0">
                <a:cs typeface="+mn-cs"/>
              </a:rPr>
              <a:t>有助于</a:t>
            </a:r>
            <a:r>
              <a:rPr lang="zh-CN" altLang="en-US" b="1" dirty="0">
                <a:cs typeface="+mn-cs"/>
              </a:rPr>
              <a:t>代码优化和缺陷预防 </a:t>
            </a:r>
          </a:p>
          <a:p>
            <a:pPr lvl="1" algn="just" eaLnBrk="1" hangingPunct="1">
              <a:defRPr/>
            </a:pPr>
            <a:r>
              <a:rPr lang="zh-CN" altLang="en-US" b="1" dirty="0" smtClean="0">
                <a:cs typeface="+mn-cs"/>
              </a:rPr>
              <a:t>测试</a:t>
            </a:r>
            <a:r>
              <a:rPr lang="zh-CN" altLang="en-US" b="1" dirty="0">
                <a:cs typeface="+mn-cs"/>
              </a:rPr>
              <a:t>效率高，通过不同的白盒覆盖指标有助于</a:t>
            </a:r>
            <a:r>
              <a:rPr lang="zh-CN" altLang="en-US" b="1" dirty="0" smtClean="0">
                <a:cs typeface="+mn-cs"/>
              </a:rPr>
              <a:t>衡量对被测对象的测试覆盖程度</a:t>
            </a:r>
            <a:endParaRPr lang="en-US" altLang="zh-CN" b="1" dirty="0" smtClean="0">
              <a:cs typeface="+mn-cs"/>
            </a:endParaRPr>
          </a:p>
          <a:p>
            <a:pPr lvl="1" algn="just" eaLnBrk="1" hangingPunct="1">
              <a:defRPr/>
            </a:pPr>
            <a:r>
              <a:rPr lang="zh-CN" altLang="en-US" b="1" dirty="0" smtClean="0">
                <a:cs typeface="+mn-cs"/>
              </a:rPr>
              <a:t>在函数级别开始测试工作，缺陷修复的成本低</a:t>
            </a:r>
            <a:endParaRPr lang="en-US" altLang="zh-CN" b="1" dirty="0" smtClean="0">
              <a:cs typeface="+mn-cs"/>
            </a:endParaRPr>
          </a:p>
          <a:p>
            <a:pPr algn="just" eaLnBrk="1" hangingPunct="1">
              <a:defRPr/>
            </a:pPr>
            <a:r>
              <a:rPr lang="zh-CN" altLang="en-US" sz="3400" b="1" dirty="0" smtClean="0"/>
              <a:t>局限性</a:t>
            </a:r>
            <a:endParaRPr lang="en-US" altLang="zh-CN" sz="3400" b="1" dirty="0" smtClean="0"/>
          </a:p>
          <a:p>
            <a:pPr lvl="1" algn="just" eaLnBrk="1" hangingPunct="1">
              <a:defRPr/>
            </a:pPr>
            <a:r>
              <a:rPr lang="zh-CN" altLang="en-US" b="1" dirty="0" smtClean="0"/>
              <a:t>对测试人员的技术要求高，没有一定编程经验的人是无法做白盒测试的；具有广博的知识面</a:t>
            </a:r>
            <a:endParaRPr lang="en-US" altLang="zh-CN" b="1" dirty="0" smtClean="0"/>
          </a:p>
          <a:p>
            <a:pPr lvl="1" algn="just" eaLnBrk="1" hangingPunct="1">
              <a:defRPr/>
            </a:pPr>
            <a:r>
              <a:rPr lang="zh-CN" altLang="en-US" b="1" dirty="0" smtClean="0"/>
              <a:t>成本高，白盒测试准备时间较长</a:t>
            </a:r>
            <a:endParaRPr lang="en-US" altLang="zh-CN" b="1" dirty="0" smtClean="0"/>
          </a:p>
        </p:txBody>
      </p:sp>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F63C25B-2B21-40D6-B18C-82E34AAF7B4E}" type="slidenum">
              <a:rPr lang="en-US" altLang="zh-CN" smtClean="0"/>
              <a:pPr eaLnBrk="1" hangingPunct="1"/>
              <a:t>6</a:t>
            </a:fld>
            <a:endParaRPr lang="en-US" altLang="zh-CN" smtClean="0"/>
          </a:p>
        </p:txBody>
      </p:sp>
    </p:spTree>
    <p:extLst>
      <p:ext uri="{BB962C8B-B14F-4D97-AF65-F5344CB8AC3E}">
        <p14:creationId xmlns:p14="http://schemas.microsoft.com/office/powerpoint/2010/main" val="146585802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5.1 </a:t>
            </a:r>
            <a:r>
              <a:rPr lang="zh-CN" altLang="en-US" b="1" smtClean="0">
                <a:latin typeface="黑体" pitchFamily="49" charset="-122"/>
                <a:ea typeface="黑体" pitchFamily="49" charset="-122"/>
              </a:rPr>
              <a:t>概述</a:t>
            </a:r>
          </a:p>
        </p:txBody>
      </p:sp>
      <p:sp>
        <p:nvSpPr>
          <p:cNvPr id="9220" name="Rectangle 3"/>
          <p:cNvSpPr>
            <a:spLocks noGrp="1" noChangeArrowheads="1"/>
          </p:cNvSpPr>
          <p:nvPr>
            <p:ph idx="1"/>
          </p:nvPr>
        </p:nvSpPr>
        <p:spPr>
          <a:xfrm>
            <a:off x="566738" y="1752600"/>
            <a:ext cx="8397750" cy="4267200"/>
          </a:xfrm>
        </p:spPr>
        <p:txBody>
          <a:bodyPr/>
          <a:lstStyle/>
          <a:p>
            <a:endParaRPr lang="zh-CN" altLang="en-US" dirty="0"/>
          </a:p>
          <a:p>
            <a:r>
              <a:rPr lang="zh-CN" altLang="en-US" dirty="0"/>
              <a:t>白盒测试的经济学</a:t>
            </a:r>
            <a:r>
              <a:rPr lang="zh-CN" altLang="en-US" dirty="0" smtClean="0"/>
              <a:t>问题</a:t>
            </a:r>
            <a:endParaRPr lang="en-US" altLang="zh-CN" dirty="0" smtClean="0"/>
          </a:p>
          <a:p>
            <a:pPr lvl="1" algn="just"/>
            <a:r>
              <a:rPr lang="zh-CN" altLang="en-US" dirty="0" smtClean="0"/>
              <a:t>通过</a:t>
            </a:r>
            <a:r>
              <a:rPr lang="zh-CN" altLang="en-US" dirty="0"/>
              <a:t>测试无法证明，被测软件系统是没有缺陷的。</a:t>
            </a:r>
          </a:p>
          <a:p>
            <a:pPr lvl="1" algn="just"/>
            <a:r>
              <a:rPr lang="zh-CN" altLang="en-US" dirty="0"/>
              <a:t>软件测试的经济学问题</a:t>
            </a:r>
          </a:p>
          <a:p>
            <a:pPr lvl="1" algn="just"/>
            <a:r>
              <a:rPr lang="zh-CN" altLang="en-US" dirty="0"/>
              <a:t>应对策略二：白盒测试</a:t>
            </a:r>
          </a:p>
          <a:p>
            <a:pPr lvl="1" algn="just"/>
            <a:r>
              <a:rPr lang="zh-CN" altLang="en-US" dirty="0"/>
              <a:t>穷尽路径测试可行吗？ </a:t>
            </a:r>
          </a:p>
          <a:p>
            <a:pPr marL="0" indent="0">
              <a:buNone/>
            </a:pPr>
            <a:endParaRPr lang="zh-CN" altLang="en-US" b="1" dirty="0" smtClean="0"/>
          </a:p>
        </p:txBody>
      </p:sp>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FFF1B95-3759-496B-9B0B-F4E0C843DE1C}" type="slidenum">
              <a:rPr lang="en-US" altLang="zh-CN" smtClean="0"/>
              <a:pPr eaLnBrk="1" hangingPunct="1"/>
              <a:t>7</a:t>
            </a:fld>
            <a:endParaRPr lang="en-US" altLang="zh-CN"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3277" y="1844824"/>
            <a:ext cx="6081302" cy="3670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63672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5.1 </a:t>
            </a:r>
            <a:r>
              <a:rPr lang="zh-CN" altLang="en-US" b="1" smtClean="0">
                <a:latin typeface="黑体" pitchFamily="49" charset="-122"/>
                <a:ea typeface="黑体" pitchFamily="49" charset="-122"/>
              </a:rPr>
              <a:t>概述</a:t>
            </a:r>
          </a:p>
        </p:txBody>
      </p:sp>
      <p:sp>
        <p:nvSpPr>
          <p:cNvPr id="9220" name="Rectangle 3"/>
          <p:cNvSpPr>
            <a:spLocks noGrp="1" noChangeArrowheads="1"/>
          </p:cNvSpPr>
          <p:nvPr>
            <p:ph idx="1"/>
          </p:nvPr>
        </p:nvSpPr>
        <p:spPr/>
        <p:txBody>
          <a:bodyPr/>
          <a:lstStyle/>
          <a:p>
            <a:pPr algn="just" eaLnBrk="1" hangingPunct="1"/>
            <a:r>
              <a:rPr lang="zh-CN" altLang="en-US" sz="3400" b="1" dirty="0" smtClean="0"/>
              <a:t>适用阶段</a:t>
            </a:r>
            <a:endParaRPr lang="en-US" altLang="zh-CN" sz="3400" b="1" dirty="0" smtClean="0"/>
          </a:p>
          <a:p>
            <a:pPr algn="just" eaLnBrk="1" hangingPunct="1"/>
            <a:r>
              <a:rPr lang="zh-CN" altLang="en-US" sz="3400" b="1" dirty="0" smtClean="0"/>
              <a:t>当被测对象为函数时</a:t>
            </a:r>
            <a:endParaRPr lang="en-US" altLang="zh-CN" sz="3400" b="1" dirty="0" smtClean="0"/>
          </a:p>
          <a:p>
            <a:pPr lvl="1" algn="just" eaLnBrk="1" hangingPunct="1"/>
            <a:r>
              <a:rPr lang="zh-CN" altLang="en-US" b="1" dirty="0" smtClean="0"/>
              <a:t>完成对函数代码和结构的测试</a:t>
            </a:r>
            <a:endParaRPr lang="en-US" altLang="zh-CN" b="1" dirty="0" smtClean="0"/>
          </a:p>
          <a:p>
            <a:pPr lvl="1" algn="just" eaLnBrk="1" hangingPunct="1"/>
            <a:r>
              <a:rPr lang="zh-CN" altLang="en-US" b="1" dirty="0" smtClean="0"/>
              <a:t>主要关注的是函数源代码的逻辑是否符合该函数的功能要求，查看源代码中是否存在典型的编程缺陷，或从设计优化的角度观察源代码结构是否合理、是否过于复杂等</a:t>
            </a:r>
            <a:endParaRPr lang="en-US" altLang="zh-CN" b="1" dirty="0" smtClean="0"/>
          </a:p>
          <a:p>
            <a:pPr lvl="1" algn="just" eaLnBrk="1" hangingPunct="1"/>
            <a:r>
              <a:rPr lang="zh-CN" altLang="en-US" b="1" dirty="0" smtClean="0"/>
              <a:t>对应的是单元测试阶段，主要由开发人员自己来完成测试工作</a:t>
            </a:r>
          </a:p>
        </p:txBody>
      </p:sp>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FFF1B95-3759-496B-9B0B-F4E0C843DE1C}" type="slidenum">
              <a:rPr lang="en-US" altLang="zh-CN" smtClean="0"/>
              <a:pPr eaLnBrk="1" hangingPunct="1"/>
              <a:t>8</a:t>
            </a:fld>
            <a:endParaRPr lang="en-US" altLang="zh-CN" smtClean="0"/>
          </a:p>
        </p:txBody>
      </p:sp>
    </p:spTree>
    <p:extLst>
      <p:ext uri="{BB962C8B-B14F-4D97-AF65-F5344CB8AC3E}">
        <p14:creationId xmlns:p14="http://schemas.microsoft.com/office/powerpoint/2010/main" val="323985395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5.1 </a:t>
            </a:r>
            <a:r>
              <a:rPr lang="zh-CN" altLang="en-US" b="1" smtClean="0">
                <a:latin typeface="黑体" pitchFamily="49" charset="-122"/>
                <a:ea typeface="黑体" pitchFamily="49" charset="-122"/>
              </a:rPr>
              <a:t>概述</a:t>
            </a:r>
          </a:p>
        </p:txBody>
      </p:sp>
      <p:sp>
        <p:nvSpPr>
          <p:cNvPr id="10244" name="Rectangle 3"/>
          <p:cNvSpPr>
            <a:spLocks noGrp="1" noChangeArrowheads="1"/>
          </p:cNvSpPr>
          <p:nvPr>
            <p:ph idx="1"/>
          </p:nvPr>
        </p:nvSpPr>
        <p:spPr/>
        <p:txBody>
          <a:bodyPr/>
          <a:lstStyle/>
          <a:p>
            <a:pPr algn="just" eaLnBrk="1" hangingPunct="1"/>
            <a:r>
              <a:rPr lang="zh-CN" altLang="en-US" sz="3400" b="1" smtClean="0"/>
              <a:t>适用阶段</a:t>
            </a:r>
            <a:endParaRPr lang="en-US" altLang="zh-CN" sz="3400" b="1" smtClean="0"/>
          </a:p>
          <a:p>
            <a:pPr algn="just" eaLnBrk="1" hangingPunct="1"/>
            <a:r>
              <a:rPr lang="zh-CN" altLang="en-US" sz="3400" b="1" smtClean="0"/>
              <a:t>当被测对象为功能时</a:t>
            </a:r>
            <a:endParaRPr lang="en-US" altLang="zh-CN" sz="3400" b="1" smtClean="0"/>
          </a:p>
          <a:p>
            <a:pPr lvl="1" algn="just" eaLnBrk="1" hangingPunct="1"/>
            <a:r>
              <a:rPr lang="zh-CN" altLang="en-US" b="1" smtClean="0"/>
              <a:t>白盒测试不再对源代码进行检查，此时更多的是借鉴白盒测试方法的思想，完成对业务流程的覆盖测试</a:t>
            </a:r>
            <a:endParaRPr lang="en-US" altLang="zh-CN" b="1" smtClean="0"/>
          </a:p>
          <a:p>
            <a:pPr lvl="1" algn="just" eaLnBrk="1" hangingPunct="1"/>
            <a:r>
              <a:rPr lang="zh-CN" altLang="en-US" b="1" smtClean="0"/>
              <a:t>对应的是集成测试甚至系统测试阶段，主要由测试人员来完成测试工作</a:t>
            </a:r>
          </a:p>
        </p:txBody>
      </p:sp>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74CB8E5-422A-47EA-AE0F-4BB8C05353C2}" type="slidenum">
              <a:rPr lang="en-US" altLang="zh-CN" smtClean="0"/>
              <a:pPr eaLnBrk="1" hangingPunct="1"/>
              <a:t>9</a:t>
            </a:fld>
            <a:endParaRPr lang="en-US" altLang="zh-CN" smtClean="0"/>
          </a:p>
        </p:txBody>
      </p:sp>
    </p:spTree>
    <p:extLst>
      <p:ext uri="{BB962C8B-B14F-4D97-AF65-F5344CB8AC3E}">
        <p14:creationId xmlns:p14="http://schemas.microsoft.com/office/powerpoint/2010/main" val="103139327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第5章  白盒测试技术</Template>
  <TotalTime>489</TotalTime>
  <Words>653</Words>
  <Application>Microsoft Office PowerPoint</Application>
  <PresentationFormat>全屏显示(4:3)</PresentationFormat>
  <Paragraphs>71</Paragraphs>
  <Slides>10</Slides>
  <Notes>3</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Profile</vt:lpstr>
      <vt:lpstr>软件测试实用教程 ——方法与实践</vt:lpstr>
      <vt:lpstr>第5章  白盒测试技术</vt:lpstr>
      <vt:lpstr>第5章  白盒测试技术</vt:lpstr>
      <vt:lpstr>5.1 概述</vt:lpstr>
      <vt:lpstr>5.1 概述</vt:lpstr>
      <vt:lpstr>5.1 概述</vt:lpstr>
      <vt:lpstr>5.1 概述</vt:lpstr>
      <vt:lpstr>5.1 概述</vt:lpstr>
      <vt:lpstr>5.1 概述</vt:lpstr>
      <vt:lpstr>5.1 概述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软件测试实用教程 ——方法与实践</dc:title>
  <dc:creator>admin</dc:creator>
  <cp:lastModifiedBy>admin</cp:lastModifiedBy>
  <cp:revision>13</cp:revision>
  <dcterms:created xsi:type="dcterms:W3CDTF">2017-06-13T08:17:54Z</dcterms:created>
  <dcterms:modified xsi:type="dcterms:W3CDTF">2017-08-30T03:17:52Z</dcterms:modified>
</cp:coreProperties>
</file>