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9" r:id="rId22"/>
    <p:sldId id="294" r:id="rId23"/>
    <p:sldId id="29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65" autoAdjust="0"/>
  </p:normalViewPr>
  <p:slideViewPr>
    <p:cSldViewPr>
      <p:cViewPr varScale="1">
        <p:scale>
          <a:sx n="57" d="100"/>
          <a:sy n="57" d="100"/>
        </p:scale>
        <p:origin x="-16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2017/8/30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F02B0C02-8564-43E4-967A-60B5B1CD7176}" type="datetimeFigureOut">
              <a:rPr lang="zh-CN" altLang="en-US" smtClean="0"/>
              <a:t>2017/8/30</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3600517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0791087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82159868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4745552"/>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8176202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51521208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60678825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77499976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5250203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0807484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5477850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2017/8/30</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4161150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fld id="{F02B0C02-8564-43E4-967A-60B5B1CD7176}" type="datetimeFigureOut">
              <a:rPr lang="zh-CN" altLang="en-US" smtClean="0"/>
              <a:t>2017/8/30</a:t>
            </a:fld>
            <a:endParaRPr lang="zh-CN" altLang="en-US"/>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endParaRPr lang="zh-CN" altLang="en-US"/>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fontScale="90000"/>
          </a:bodyPr>
          <a:lstStyle/>
          <a:p>
            <a:pPr algn="ctr" eaLnBrk="1" hangingPunct="1"/>
            <a:r>
              <a:rPr lang="zh-CN" altLang="en-US" sz="6000" b="1" smtClean="0">
                <a:ea typeface="华文隶书" pitchFamily="2" charset="-122"/>
              </a:rPr>
              <a:t>软件测试实用教程</a:t>
            </a:r>
            <a:r>
              <a:rPr lang="en-US" altLang="zh-CN" sz="6000" b="1" smtClean="0">
                <a:ea typeface="华文隶书" pitchFamily="2" charset="-122"/>
              </a:rPr>
              <a:t/>
            </a:r>
            <a:br>
              <a:rPr lang="en-US" altLang="zh-CN" sz="6000" b="1" smtClean="0">
                <a:ea typeface="华文隶书" pitchFamily="2" charset="-122"/>
              </a:rPr>
            </a:br>
            <a:r>
              <a:rPr lang="en-US" altLang="zh-CN" sz="6000" b="1"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itchFamily="2" charset="-122"/>
                <a:ea typeface="华文隶书" pitchFamily="2" charset="-122"/>
              </a:rPr>
              <a:t>PartII </a:t>
            </a:r>
            <a:r>
              <a:rPr lang="zh-CN" altLang="en-US" sz="4400" b="1" smtClean="0">
                <a:latin typeface="华文隶书" pitchFamily="2" charset="-122"/>
                <a:ea typeface="华文隶书" pitchFamily="2" charset="-122"/>
              </a:rPr>
              <a:t>软件测试技术</a:t>
            </a:r>
          </a:p>
        </p:txBody>
      </p:sp>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smtClean="0"/>
          </a:p>
        </p:txBody>
      </p:sp>
    </p:spTree>
    <p:extLst>
      <p:ext uri="{BB962C8B-B14F-4D97-AF65-F5344CB8AC3E}">
        <p14:creationId xmlns:p14="http://schemas.microsoft.com/office/powerpoint/2010/main" val="238842795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9460" name="Rectangle 3"/>
          <p:cNvSpPr>
            <a:spLocks noGrp="1" noChangeArrowheads="1"/>
          </p:cNvSpPr>
          <p:nvPr>
            <p:ph idx="1"/>
          </p:nvPr>
        </p:nvSpPr>
        <p:spPr/>
        <p:txBody>
          <a:bodyPr/>
          <a:lstStyle/>
          <a:p>
            <a:pPr algn="just" eaLnBrk="1" hangingPunct="1"/>
            <a:r>
              <a:rPr lang="en-US" altLang="zh-CN" sz="3400" b="1" smtClean="0"/>
              <a:t>3</a:t>
            </a:r>
            <a:r>
              <a:rPr lang="zh-CN" altLang="en-US" sz="3400" b="1" smtClean="0"/>
              <a:t>、评审会后阶段</a:t>
            </a:r>
            <a:endParaRPr lang="en-US" altLang="zh-CN" sz="3400" b="1" smtClean="0"/>
          </a:p>
          <a:p>
            <a:pPr lvl="1" algn="just" eaLnBrk="1" hangingPunct="1"/>
            <a:r>
              <a:rPr lang="zh-CN" altLang="en-US" b="1" smtClean="0"/>
              <a:t>主持人的问题：对发现的缺陷缺乏有效跟踪，评审中仅仅是收集数据，却不注重上报和改进</a:t>
            </a:r>
            <a:endParaRPr lang="en-US" altLang="zh-CN" sz="3400" b="1"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10</a:t>
            </a:fld>
            <a:endParaRPr lang="en-US" altLang="zh-CN" smtClean="0"/>
          </a:p>
        </p:txBody>
      </p:sp>
    </p:spTree>
    <p:extLst>
      <p:ext uri="{BB962C8B-B14F-4D97-AF65-F5344CB8AC3E}">
        <p14:creationId xmlns:p14="http://schemas.microsoft.com/office/powerpoint/2010/main" val="35234875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048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solidFill>
                  <a:srgbClr val="0000FF"/>
                </a:solidFill>
              </a:rPr>
              <a:t>基本原理</a:t>
            </a:r>
            <a:endParaRPr lang="en-US" altLang="zh-CN" b="1" smtClean="0">
              <a:solidFill>
                <a:srgbClr val="0000FF"/>
              </a:solidFill>
            </a:endParaRPr>
          </a:p>
          <a:p>
            <a:pPr lvl="1" algn="just" eaLnBrk="1" hangingPunct="1"/>
            <a:r>
              <a:rPr lang="zh-CN" altLang="en-US" b="1" smtClean="0"/>
              <a:t>函数调用关系图</a:t>
            </a:r>
            <a:endParaRPr lang="en-US" altLang="zh-CN" b="1" smtClean="0"/>
          </a:p>
          <a:p>
            <a:pPr lvl="1" algn="just" eaLnBrk="1" hangingPunct="1"/>
            <a:r>
              <a:rPr lang="zh-CN" altLang="en-US" b="1" smtClean="0"/>
              <a:t>函数控制流图</a:t>
            </a:r>
            <a:endParaRPr lang="en-US" altLang="zh-CN" b="1" smtClean="0"/>
          </a:p>
          <a:p>
            <a:pPr lvl="1" algn="just" eaLnBrk="1" hangingPunct="1"/>
            <a:endParaRPr lang="en-US" altLang="zh-CN" b="1" smtClean="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6EBBC2-7F9B-4922-93C3-B1C137A7C61A}" type="slidenum">
              <a:rPr lang="en-US" altLang="zh-CN" smtClean="0"/>
              <a:pPr eaLnBrk="1" hangingPunct="1"/>
              <a:t>11</a:t>
            </a:fld>
            <a:endParaRPr lang="en-US" altLang="zh-CN" smtClean="0"/>
          </a:p>
        </p:txBody>
      </p:sp>
    </p:spTree>
    <p:extLst>
      <p:ext uri="{BB962C8B-B14F-4D97-AF65-F5344CB8AC3E}">
        <p14:creationId xmlns:p14="http://schemas.microsoft.com/office/powerpoint/2010/main" val="25029358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1508" name="Rectangle 3"/>
          <p:cNvSpPr>
            <a:spLocks noGrp="1" noChangeArrowheads="1"/>
          </p:cNvSpPr>
          <p:nvPr>
            <p:ph idx="1"/>
          </p:nvPr>
        </p:nvSpPr>
        <p:spPr/>
        <p:txBody>
          <a:bodyPr/>
          <a:lstStyle/>
          <a:p>
            <a:pPr algn="just" eaLnBrk="1" hangingPunct="1"/>
            <a:r>
              <a:rPr lang="zh-CN" altLang="en-US" sz="3400" b="1" smtClean="0"/>
              <a:t>基本原理</a:t>
            </a:r>
            <a:endParaRPr lang="en-US" altLang="zh-CN" sz="3400" b="1" smtClean="0"/>
          </a:p>
          <a:p>
            <a:pPr algn="just" eaLnBrk="1" hangingPunct="1"/>
            <a:r>
              <a:rPr lang="zh-CN" altLang="en-US" sz="3400" b="1" smtClean="0"/>
              <a:t>通过引入多种形式的图表</a:t>
            </a:r>
            <a:r>
              <a:rPr lang="en-US" altLang="en-US" sz="3400" b="1" smtClean="0"/>
              <a:t>(</a:t>
            </a:r>
            <a:r>
              <a:rPr lang="zh-CN" altLang="en-US" sz="3400" b="1" smtClean="0"/>
              <a:t>如函数调用关系图、模块控制流图等</a:t>
            </a:r>
            <a:r>
              <a:rPr lang="en-US" altLang="en-US" sz="3400" b="1" smtClean="0"/>
              <a:t>)</a:t>
            </a:r>
            <a:r>
              <a:rPr lang="zh-CN" altLang="en-US" sz="3400" b="1" smtClean="0"/>
              <a:t>，帮助人们快速了解程序设计和结构，更好地理解源代码，以及找到程序设计缺陷和代码优化的方向</a:t>
            </a:r>
            <a:endParaRPr lang="en-US" altLang="zh-CN" sz="3400" b="1"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935313-357A-4B00-A8D2-4F7EA6C5D084}" type="slidenum">
              <a:rPr lang="en-US" altLang="zh-CN" smtClean="0"/>
              <a:pPr eaLnBrk="1" hangingPunct="1"/>
              <a:t>12</a:t>
            </a:fld>
            <a:endParaRPr lang="en-US" altLang="zh-CN" smtClean="0"/>
          </a:p>
        </p:txBody>
      </p:sp>
    </p:spTree>
    <p:extLst>
      <p:ext uri="{BB962C8B-B14F-4D97-AF65-F5344CB8AC3E}">
        <p14:creationId xmlns:p14="http://schemas.microsoft.com/office/powerpoint/2010/main" val="20295055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2532"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solidFill>
                  <a:srgbClr val="0000FF"/>
                </a:solidFill>
              </a:rPr>
              <a:t>函数调用关系图</a:t>
            </a:r>
            <a:endParaRPr lang="en-US" altLang="zh-CN" b="1" smtClean="0">
              <a:solidFill>
                <a:srgbClr val="0000FF"/>
              </a:solidFill>
            </a:endParaRPr>
          </a:p>
          <a:p>
            <a:pPr lvl="1" algn="just" eaLnBrk="1" hangingPunct="1"/>
            <a:r>
              <a:rPr lang="zh-CN" altLang="en-US" b="1" smtClean="0"/>
              <a:t>函数控制流图</a:t>
            </a:r>
            <a:endParaRPr lang="en-US" altLang="zh-CN" b="1" smtClean="0"/>
          </a:p>
          <a:p>
            <a:pPr lvl="1" algn="just" eaLnBrk="1" hangingPunct="1"/>
            <a:endParaRPr lang="en-US" altLang="zh-CN" b="1"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2B07E6-DE63-4708-843E-F42394913B64}" type="slidenum">
              <a:rPr lang="en-US" altLang="zh-CN" smtClean="0"/>
              <a:pPr eaLnBrk="1" hangingPunct="1"/>
              <a:t>13</a:t>
            </a:fld>
            <a:endParaRPr lang="en-US" altLang="zh-CN" smtClean="0"/>
          </a:p>
        </p:txBody>
      </p:sp>
    </p:spTree>
    <p:extLst>
      <p:ext uri="{BB962C8B-B14F-4D97-AF65-F5344CB8AC3E}">
        <p14:creationId xmlns:p14="http://schemas.microsoft.com/office/powerpoint/2010/main" val="334327848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3556" name="Rectangle 3"/>
          <p:cNvSpPr>
            <a:spLocks noGrp="1" noChangeArrowheads="1"/>
          </p:cNvSpPr>
          <p:nvPr>
            <p:ph idx="1"/>
          </p:nvPr>
        </p:nvSpPr>
        <p:spPr/>
        <p:txBody>
          <a:bodyPr/>
          <a:lstStyle/>
          <a:p>
            <a:r>
              <a:rPr lang="zh-CN" altLang="en-US" sz="3400" b="1" smtClean="0"/>
              <a:t>测试重点</a:t>
            </a:r>
          </a:p>
          <a:p>
            <a:pPr lvl="1"/>
            <a:r>
              <a:rPr lang="zh-CN" altLang="en-US" b="1" smtClean="0"/>
              <a:t>函数之间的调用关系是否符合要求</a:t>
            </a:r>
          </a:p>
          <a:p>
            <a:pPr lvl="1"/>
            <a:r>
              <a:rPr lang="zh-CN" altLang="en-US" b="1" smtClean="0"/>
              <a:t>是否存在递归调用</a:t>
            </a:r>
          </a:p>
          <a:p>
            <a:pPr lvl="1"/>
            <a:r>
              <a:rPr lang="zh-CN" altLang="en-US" b="1" smtClean="0"/>
              <a:t>函数调用层次是否太深</a:t>
            </a:r>
          </a:p>
          <a:p>
            <a:pPr lvl="1"/>
            <a:r>
              <a:rPr lang="zh-CN" altLang="en-US" b="1" smtClean="0"/>
              <a:t>是否存在孤立的函数</a:t>
            </a:r>
            <a:endParaRPr lang="en-US" altLang="zh-CN" b="1" smtClean="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165CFA8-4952-4A25-A0A6-E7BA5B42D759}" type="slidenum">
              <a:rPr lang="en-US" altLang="zh-CN" smtClean="0"/>
              <a:pPr eaLnBrk="1" hangingPunct="1"/>
              <a:t>14</a:t>
            </a:fld>
            <a:endParaRPr lang="en-US" altLang="zh-CN" smtClean="0"/>
          </a:p>
        </p:txBody>
      </p:sp>
    </p:spTree>
    <p:extLst>
      <p:ext uri="{BB962C8B-B14F-4D97-AF65-F5344CB8AC3E}">
        <p14:creationId xmlns:p14="http://schemas.microsoft.com/office/powerpoint/2010/main" val="100095958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4580" name="Rectangle 3"/>
          <p:cNvSpPr>
            <a:spLocks noGrp="1" noChangeArrowheads="1"/>
          </p:cNvSpPr>
          <p:nvPr>
            <p:ph idx="1"/>
          </p:nvPr>
        </p:nvSpPr>
        <p:spPr/>
        <p:txBody>
          <a:bodyPr/>
          <a:lstStyle/>
          <a:p>
            <a:r>
              <a:rPr lang="zh-CN" altLang="en-US" sz="3400" b="1" smtClean="0"/>
              <a:t>一般原则</a:t>
            </a:r>
            <a:endParaRPr lang="en-US" altLang="zh-CN" sz="3400" b="1" smtClean="0"/>
          </a:p>
          <a:p>
            <a:pPr lvl="1"/>
            <a:r>
              <a:rPr lang="zh-CN" altLang="en-US" b="1" smtClean="0"/>
              <a:t>优先测试根节点</a:t>
            </a:r>
          </a:p>
          <a:p>
            <a:pPr lvl="1"/>
            <a:r>
              <a:rPr lang="zh-CN" altLang="en-US" b="1" smtClean="0"/>
              <a:t>优先测试叶子节点</a:t>
            </a:r>
          </a:p>
          <a:p>
            <a:pPr lvl="1"/>
            <a:r>
              <a:rPr lang="zh-CN" altLang="en-US" b="1" smtClean="0"/>
              <a:t>接口数量多的节点是需要优先测试</a:t>
            </a:r>
            <a:endParaRPr lang="en-US" altLang="zh-CN" b="1"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BBA76-9AFB-42C6-B161-EE43D7E74557}" type="slidenum">
              <a:rPr lang="en-US" altLang="zh-CN" smtClean="0"/>
              <a:pPr eaLnBrk="1" hangingPunct="1"/>
              <a:t>15</a:t>
            </a:fld>
            <a:endParaRPr lang="en-US" altLang="zh-CN" smtClean="0"/>
          </a:p>
        </p:txBody>
      </p:sp>
    </p:spTree>
    <p:extLst>
      <p:ext uri="{BB962C8B-B14F-4D97-AF65-F5344CB8AC3E}">
        <p14:creationId xmlns:p14="http://schemas.microsoft.com/office/powerpoint/2010/main" val="53977524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560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t>函数调用关系图</a:t>
            </a:r>
            <a:endParaRPr lang="en-US" altLang="zh-CN" b="1" smtClean="0"/>
          </a:p>
          <a:p>
            <a:pPr lvl="1" algn="just" eaLnBrk="1" hangingPunct="1"/>
            <a:r>
              <a:rPr lang="zh-CN" altLang="en-US" b="1" smtClean="0">
                <a:solidFill>
                  <a:srgbClr val="0000FF"/>
                </a:solidFill>
              </a:rPr>
              <a:t>函数控制流图</a:t>
            </a:r>
            <a:endParaRPr lang="en-US" altLang="zh-CN" b="1" smtClean="0">
              <a:solidFill>
                <a:srgbClr val="0000FF"/>
              </a:solidFill>
            </a:endParaRPr>
          </a:p>
          <a:p>
            <a:pPr lvl="1" algn="just" eaLnBrk="1" hangingPunct="1"/>
            <a:endParaRPr lang="en-US" altLang="zh-CN" b="1"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16</a:t>
            </a:fld>
            <a:endParaRPr lang="en-US" altLang="zh-CN" smtClean="0"/>
          </a:p>
        </p:txBody>
      </p:sp>
    </p:spTree>
    <p:extLst>
      <p:ext uri="{BB962C8B-B14F-4D97-AF65-F5344CB8AC3E}">
        <p14:creationId xmlns:p14="http://schemas.microsoft.com/office/powerpoint/2010/main" val="40694025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6628" name="Rectangle 3"/>
          <p:cNvSpPr>
            <a:spLocks noGrp="1" noChangeArrowheads="1"/>
          </p:cNvSpPr>
          <p:nvPr>
            <p:ph idx="1"/>
          </p:nvPr>
        </p:nvSpPr>
        <p:spPr/>
        <p:txBody>
          <a:bodyPr/>
          <a:lstStyle/>
          <a:p>
            <a:pPr algn="just" eaLnBrk="1" hangingPunct="1"/>
            <a:r>
              <a:rPr lang="zh-CN" altLang="en-US" sz="3400" b="1" smtClean="0"/>
              <a:t>测试重点</a:t>
            </a:r>
            <a:endParaRPr lang="en-US" altLang="zh-CN" sz="3400" b="1" smtClean="0"/>
          </a:p>
          <a:p>
            <a:pPr lvl="1" algn="just" eaLnBrk="1" hangingPunct="1"/>
            <a:r>
              <a:rPr lang="zh-CN" altLang="en-US" b="1" smtClean="0"/>
              <a:t>是否存在多出口情况</a:t>
            </a:r>
            <a:endParaRPr lang="en-US" altLang="zh-CN" b="1" smtClean="0"/>
          </a:p>
          <a:p>
            <a:pPr lvl="1" algn="just" eaLnBrk="1" hangingPunct="1"/>
            <a:r>
              <a:rPr lang="zh-CN" altLang="en-US" b="1" smtClean="0"/>
              <a:t>是否存在孤立的语句</a:t>
            </a:r>
            <a:endParaRPr lang="en-US" altLang="zh-CN" b="1" smtClean="0"/>
          </a:p>
          <a:p>
            <a:pPr lvl="1" algn="just" eaLnBrk="1" hangingPunct="1"/>
            <a:r>
              <a:rPr lang="zh-CN" altLang="en-US" b="1" smtClean="0"/>
              <a:t>环复杂度是否太大</a:t>
            </a:r>
            <a:endParaRPr lang="en-US" altLang="zh-CN" b="1" smtClean="0"/>
          </a:p>
          <a:p>
            <a:pPr lvl="1" algn="just" eaLnBrk="1" hangingPunct="1"/>
            <a:r>
              <a:rPr lang="zh-CN" altLang="en-US" b="1" smtClean="0"/>
              <a:t>是否存在非结构化的设计</a:t>
            </a:r>
            <a:endParaRPr lang="en-US" altLang="zh-CN" b="1" smtClean="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3986BB-E00D-4F43-89AE-E0D1070DDDA9}" type="slidenum">
              <a:rPr lang="en-US" altLang="zh-CN" smtClean="0"/>
              <a:pPr eaLnBrk="1" hangingPunct="1"/>
              <a:t>17</a:t>
            </a:fld>
            <a:endParaRPr lang="en-US" altLang="zh-CN" smtClean="0"/>
          </a:p>
        </p:txBody>
      </p:sp>
    </p:spTree>
    <p:extLst>
      <p:ext uri="{BB962C8B-B14F-4D97-AF65-F5344CB8AC3E}">
        <p14:creationId xmlns:p14="http://schemas.microsoft.com/office/powerpoint/2010/main" val="2027188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7652"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solidFill>
                  <a:srgbClr val="0000FF"/>
                </a:solidFill>
              </a:rPr>
              <a:t>软件质量模型</a:t>
            </a:r>
            <a:endParaRPr lang="en-US" altLang="zh-CN" b="1" smtClean="0">
              <a:solidFill>
                <a:srgbClr val="0000FF"/>
              </a:solidFill>
            </a:endParaRPr>
          </a:p>
          <a:p>
            <a:pPr lvl="1" algn="just" eaLnBrk="1" hangingPunct="1"/>
            <a:r>
              <a:rPr lang="zh-CN" altLang="en-US" b="1" smtClean="0"/>
              <a:t>代码质量度量模型</a:t>
            </a:r>
            <a:endParaRPr lang="en-US" altLang="zh-CN" b="1" smtClean="0"/>
          </a:p>
          <a:p>
            <a:pPr lvl="1" algn="just" eaLnBrk="1" hangingPunct="1"/>
            <a:r>
              <a:rPr lang="zh-CN" altLang="en-US" b="1" smtClean="0"/>
              <a:t>代码质量自动度量</a:t>
            </a:r>
            <a:endParaRPr lang="en-US" altLang="zh-CN" b="1" smtClean="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2965B3-BD1E-4E87-AB17-516ED82C4F2F}" type="slidenum">
              <a:rPr lang="en-US" altLang="zh-CN" smtClean="0"/>
              <a:pPr eaLnBrk="1" hangingPunct="1"/>
              <a:t>18</a:t>
            </a:fld>
            <a:endParaRPr lang="en-US" altLang="zh-CN" smtClean="0"/>
          </a:p>
        </p:txBody>
      </p:sp>
      <p:pic>
        <p:nvPicPr>
          <p:cNvPr id="15366" name="Picture 6" descr="5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52613"/>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1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lide(fromBottom)">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8676"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solidFill>
                  <a:srgbClr val="0000FF"/>
                </a:solidFill>
              </a:rPr>
              <a:t>代码质量度量模型</a:t>
            </a:r>
            <a:endParaRPr lang="en-US" altLang="zh-CN" b="1" smtClean="0">
              <a:solidFill>
                <a:srgbClr val="0000FF"/>
              </a:solidFill>
            </a:endParaRPr>
          </a:p>
          <a:p>
            <a:pPr lvl="1" algn="just" eaLnBrk="1" hangingPunct="1"/>
            <a:r>
              <a:rPr lang="zh-CN" altLang="en-US" b="1" smtClean="0"/>
              <a:t>代码质量自动度量</a:t>
            </a:r>
            <a:endParaRPr lang="en-US" altLang="zh-CN" b="1" smtClean="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62A91B-3744-4608-A224-C37C4D06C326}" type="slidenum">
              <a:rPr lang="en-US" altLang="zh-CN" smtClean="0"/>
              <a:pPr eaLnBrk="1" hangingPunct="1"/>
              <a:t>19</a:t>
            </a:fld>
            <a:endParaRPr lang="en-US" altLang="zh-CN" smtClean="0"/>
          </a:p>
        </p:txBody>
      </p:sp>
      <p:pic>
        <p:nvPicPr>
          <p:cNvPr id="28678" name="Picture 2" descr="5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5" y="4000500"/>
            <a:ext cx="90122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377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smtClean="0">
                <a:latin typeface="黑体" pitchFamily="49" charset="-122"/>
                <a:ea typeface="黑体" pitchFamily="49" charset="-122"/>
              </a:rPr>
              <a:t>第</a:t>
            </a:r>
            <a:r>
              <a:rPr lang="en-US" altLang="zh-CN" b="1" smtClean="0">
                <a:latin typeface="黑体" pitchFamily="49" charset="-122"/>
                <a:ea typeface="黑体" pitchFamily="49" charset="-122"/>
              </a:rPr>
              <a:t>5</a:t>
            </a:r>
            <a:r>
              <a:rPr lang="zh-CN" altLang="en-US" b="1" smtClean="0">
                <a:latin typeface="黑体" pitchFamily="49" charset="-122"/>
                <a:ea typeface="黑体" pitchFamily="49" charset="-122"/>
              </a:rPr>
              <a:t>章  白盒测试技术</a:t>
            </a:r>
          </a:p>
        </p:txBody>
      </p:sp>
      <p:sp>
        <p:nvSpPr>
          <p:cNvPr id="4100" name="Rectangle 3"/>
          <p:cNvSpPr>
            <a:spLocks noGrp="1" noChangeArrowheads="1"/>
          </p:cNvSpPr>
          <p:nvPr>
            <p:ph idx="1"/>
          </p:nvPr>
        </p:nvSpPr>
        <p:spPr/>
        <p:txBody>
          <a:bodyPr>
            <a:normAutofit lnSpcReduction="10000"/>
          </a:bodyPr>
          <a:lstStyle/>
          <a:p>
            <a:pPr eaLnBrk="1" hangingPunct="1"/>
            <a:r>
              <a:rPr lang="zh-CN" altLang="en-US" sz="3400" b="1" smtClean="0"/>
              <a:t>内容提要</a:t>
            </a:r>
          </a:p>
          <a:p>
            <a:pPr lvl="1" eaLnBrk="1" hangingPunct="1"/>
            <a:r>
              <a:rPr lang="zh-CN" altLang="en-US" b="1" smtClean="0"/>
              <a:t>介绍白盒测试基本原理，围绕最重要的</a:t>
            </a:r>
            <a:r>
              <a:rPr lang="en-US" altLang="en-US" b="1" smtClean="0"/>
              <a:t>5</a:t>
            </a:r>
            <a:r>
              <a:rPr lang="zh-CN" altLang="en-US" b="1" smtClean="0"/>
              <a:t>种测试方法展开讨论</a:t>
            </a:r>
            <a:endParaRPr lang="en-US" altLang="zh-CN" b="1" smtClean="0"/>
          </a:p>
          <a:p>
            <a:pPr lvl="1" eaLnBrk="1" hangingPunct="1"/>
            <a:r>
              <a:rPr lang="zh-CN" altLang="en-US" b="1" smtClean="0"/>
              <a:t>静态白盒测试、对变量的测试主要采用静态方法进行测试，一般不需要设计测试用例</a:t>
            </a:r>
            <a:endParaRPr lang="en-US" altLang="zh-CN" b="1" smtClean="0"/>
          </a:p>
          <a:p>
            <a:pPr lvl="1" eaLnBrk="1" hangingPunct="1"/>
            <a:r>
              <a:rPr lang="zh-CN" altLang="en-US" b="1" smtClean="0"/>
              <a:t>对判定的测试、对路径的测试和对循环的测试主要是动态测试的方法，需要设计测试用例</a:t>
            </a:r>
            <a:endParaRPr lang="en-US" altLang="zh-CN" b="1" smtClean="0"/>
          </a:p>
          <a:p>
            <a:pPr lvl="1" eaLnBrk="1" hangingPunct="1"/>
            <a:r>
              <a:rPr lang="zh-CN" altLang="en-US" b="1" smtClean="0"/>
              <a:t>在对判定的测试中，需结合边界值的思想设计测试用例，而对路径的测试方法的思想可以用于对整个系统功能的业务流程进行测试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2</a:t>
            </a:fld>
            <a:endParaRPr lang="en-US" altLang="zh-CN" smtClean="0"/>
          </a:p>
        </p:txBody>
      </p:sp>
    </p:spTree>
    <p:extLst>
      <p:ext uri="{BB962C8B-B14F-4D97-AF65-F5344CB8AC3E}">
        <p14:creationId xmlns:p14="http://schemas.microsoft.com/office/powerpoint/2010/main" val="30786657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9700"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t>代码质量度量模型</a:t>
            </a:r>
            <a:endParaRPr lang="en-US" altLang="zh-CN" b="1" smtClean="0"/>
          </a:p>
          <a:p>
            <a:pPr lvl="1" algn="just" eaLnBrk="1" hangingPunct="1"/>
            <a:r>
              <a:rPr lang="zh-CN" altLang="en-US" b="1" smtClean="0">
                <a:solidFill>
                  <a:srgbClr val="0000FF"/>
                </a:solidFill>
              </a:rPr>
              <a:t>代码质量自动度量</a:t>
            </a:r>
            <a:endParaRPr lang="en-US" altLang="zh-CN" b="1" smtClean="0">
              <a:solidFill>
                <a:srgbClr val="0000FF"/>
              </a:solidFill>
            </a:endParaRP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EFD50F-388F-47EA-BAD3-C9F443E2E8D8}" type="slidenum">
              <a:rPr lang="en-US" altLang="zh-CN" smtClean="0"/>
              <a:pPr eaLnBrk="1" hangingPunct="1"/>
              <a:t>20</a:t>
            </a:fld>
            <a:endParaRPr lang="en-US" altLang="zh-CN" smtClean="0"/>
          </a:p>
        </p:txBody>
      </p:sp>
      <p:pic>
        <p:nvPicPr>
          <p:cNvPr id="29702" name="Picture 2" descr="5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25" y="2786063"/>
            <a:ext cx="3654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9443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35844" name="Rectangle 3"/>
          <p:cNvSpPr>
            <a:spLocks noGrp="1" noChangeArrowheads="1"/>
          </p:cNvSpPr>
          <p:nvPr>
            <p:ph idx="1"/>
          </p:nvPr>
        </p:nvSpPr>
        <p:spPr/>
        <p:txBody>
          <a:bodyPr/>
          <a:lstStyle/>
          <a:p>
            <a:pPr eaLnBrk="1" hangingPunct="1"/>
            <a:r>
              <a:rPr lang="zh-CN" altLang="en-US" sz="3400" b="1" dirty="0" smtClean="0">
                <a:solidFill>
                  <a:srgbClr val="0000FF"/>
                </a:solidFill>
                <a:ea typeface="华文新魏" pitchFamily="2" charset="-122"/>
              </a:rPr>
              <a:t>测试分析</a:t>
            </a:r>
            <a:endParaRPr lang="en-US" altLang="zh-CN" sz="3400" b="1" dirty="0" smtClean="0">
              <a:solidFill>
                <a:srgbClr val="0000FF"/>
              </a:solidFill>
              <a:ea typeface="华文新魏" pitchFamily="2" charset="-122"/>
            </a:endParaRPr>
          </a:p>
        </p:txBody>
      </p:sp>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58DCDF2-892D-4DEF-80F7-5B28830DD2D6}" type="slidenum">
              <a:rPr lang="en-US" altLang="zh-CN" smtClean="0"/>
              <a:pPr eaLnBrk="1" hangingPunct="1"/>
              <a:t>21</a:t>
            </a:fld>
            <a:endParaRPr lang="en-US" altLang="zh-CN" smtClean="0"/>
          </a:p>
        </p:txBody>
      </p:sp>
      <p:pic>
        <p:nvPicPr>
          <p:cNvPr id="358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928938"/>
            <a:ext cx="77247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124149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096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静态结构分析局限性</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在远离代码的条件下对程序进行分析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需要通过源代码评审、后续的动态白盒测试来进一步对源代码进行测试覆盖，以期找到更多潜伏的软件缺陷</a:t>
            </a:r>
            <a:endParaRPr lang="en-US" altLang="zh-CN" sz="3400" b="1" smtClean="0">
              <a:solidFill>
                <a:srgbClr val="0000FF"/>
              </a:solidFill>
              <a:ea typeface="华文新魏" pitchFamily="2" charset="-122"/>
            </a:endParaRP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8837B8-36F7-433A-AAC9-1F9C0DB9201C}" type="slidenum">
              <a:rPr lang="en-US" altLang="zh-CN" smtClean="0"/>
              <a:pPr eaLnBrk="1" hangingPunct="1"/>
              <a:t>22</a:t>
            </a:fld>
            <a:endParaRPr lang="en-US" altLang="zh-CN" smtClean="0"/>
          </a:p>
        </p:txBody>
      </p:sp>
    </p:spTree>
    <p:extLst>
      <p:ext uri="{BB962C8B-B14F-4D97-AF65-F5344CB8AC3E}">
        <p14:creationId xmlns:p14="http://schemas.microsoft.com/office/powerpoint/2010/main" val="39734545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1988" name="Rectangle 3"/>
          <p:cNvSpPr>
            <a:spLocks noGrp="1" noChangeArrowheads="1"/>
          </p:cNvSpPr>
          <p:nvPr>
            <p:ph idx="1"/>
          </p:nvPr>
        </p:nvSpPr>
        <p:spPr/>
        <p:txBody>
          <a:bodyPr/>
          <a:lstStyle/>
          <a:p>
            <a:pPr eaLnBrk="1" hangingPunct="1"/>
            <a:r>
              <a:rPr lang="zh-CN" altLang="en-US" sz="3400" b="1" smtClean="0"/>
              <a:t>测试小结</a:t>
            </a:r>
            <a:endParaRPr lang="en-US" altLang="zh-CN" sz="3400" b="1" smtClean="0"/>
          </a:p>
          <a:p>
            <a:pPr lvl="1" eaLnBrk="1" hangingPunct="1"/>
            <a:r>
              <a:rPr lang="zh-CN" altLang="en-US" b="1" smtClean="0"/>
              <a:t>静态白盒测试是白盒测试的重要组成部分，它不需要执行程序，而是通过对比标准和规范，检查程序逻辑，直接定位缺陷</a:t>
            </a:r>
            <a:endParaRPr lang="en-US" altLang="zh-CN" b="1" smtClean="0"/>
          </a:p>
          <a:p>
            <a:pPr lvl="1" eaLnBrk="1" hangingPunct="1"/>
            <a:r>
              <a:rPr lang="zh-CN" altLang="en-US" b="1" smtClean="0"/>
              <a:t>基于缺陷预防的思想，通过检查程序的各种图表定位那些具有高风险的程序代码，并承担部分代码质量度量的工作</a:t>
            </a:r>
            <a:endParaRPr lang="en-US" altLang="zh-CN" b="1" smtClean="0"/>
          </a:p>
          <a:p>
            <a:pPr lvl="1" eaLnBrk="1" hangingPunct="1"/>
            <a:r>
              <a:rPr lang="zh-CN" altLang="en-US" b="1" smtClean="0"/>
              <a:t>可以更好地确保所提交的软件系统的质量</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121279-A20F-4551-AB04-A50B38AC2956}" type="slidenum">
              <a:rPr lang="en-US" altLang="zh-CN" smtClean="0"/>
              <a:pPr eaLnBrk="1" hangingPunct="1"/>
              <a:t>23</a:t>
            </a:fld>
            <a:endParaRPr lang="en-US" altLang="zh-CN" smtClean="0"/>
          </a:p>
        </p:txBody>
      </p:sp>
    </p:spTree>
    <p:extLst>
      <p:ext uri="{BB962C8B-B14F-4D97-AF65-F5344CB8AC3E}">
        <p14:creationId xmlns:p14="http://schemas.microsoft.com/office/powerpoint/2010/main" val="9073708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2292"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solidFill>
                  <a:srgbClr val="0000FF"/>
                </a:solidFill>
              </a:rPr>
              <a:t>方法分类</a:t>
            </a:r>
            <a:endParaRPr lang="en-US" altLang="zh-CN" b="1" smtClean="0">
              <a:solidFill>
                <a:srgbClr val="0000FF"/>
              </a:solidFill>
            </a:endParaRPr>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t>注意事项</a:t>
            </a:r>
            <a:endParaRPr lang="en-US" altLang="zh-CN" b="1" smtClean="0"/>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C7653B-D90C-495B-8261-0D211E942F0A}" type="slidenum">
              <a:rPr lang="en-US" altLang="zh-CN" smtClean="0"/>
              <a:pPr eaLnBrk="1" hangingPunct="1"/>
              <a:t>3</a:t>
            </a:fld>
            <a:endParaRPr lang="en-US" altLang="zh-CN" smtClean="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857250"/>
            <a:ext cx="8996363"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224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3316"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solidFill>
                  <a:srgbClr val="0000FF"/>
                </a:solidFill>
              </a:rPr>
              <a:t>评审流程</a:t>
            </a:r>
            <a:endParaRPr lang="en-US" altLang="zh-CN" b="1" smtClean="0">
              <a:solidFill>
                <a:srgbClr val="0000FF"/>
              </a:solidFill>
            </a:endParaRPr>
          </a:p>
          <a:p>
            <a:pPr lvl="1" algn="just" eaLnBrk="1" hangingPunct="1"/>
            <a:r>
              <a:rPr lang="zh-CN" altLang="en-US" b="1" smtClean="0"/>
              <a:t>评审结果</a:t>
            </a:r>
            <a:endParaRPr lang="en-US" altLang="zh-CN" b="1" smtClean="0"/>
          </a:p>
          <a:p>
            <a:pPr lvl="1" algn="just" eaLnBrk="1" hangingPunct="1"/>
            <a:r>
              <a:rPr lang="zh-CN" altLang="en-US" b="1" smtClean="0"/>
              <a:t>注意事项</a:t>
            </a:r>
            <a:endParaRPr lang="en-US" altLang="zh-CN" b="1" smtClean="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5D2A4B-8DA0-4C27-89DB-FF2DACE41549}" type="slidenum">
              <a:rPr lang="en-US" altLang="zh-CN" smtClean="0"/>
              <a:pPr eaLnBrk="1" hangingPunct="1"/>
              <a:t>4</a:t>
            </a:fld>
            <a:endParaRPr lang="en-US" altLang="zh-CN" smtClean="0"/>
          </a:p>
        </p:txBody>
      </p:sp>
      <p:pic>
        <p:nvPicPr>
          <p:cNvPr id="13318" name="Picture 2" descr="5t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3375" y="271463"/>
            <a:ext cx="3286125"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0168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4340"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solidFill>
                  <a:srgbClr val="0000FF"/>
                </a:solidFill>
              </a:rPr>
              <a:t>评审结果</a:t>
            </a:r>
            <a:endParaRPr lang="en-US" altLang="zh-CN" b="1" smtClean="0">
              <a:solidFill>
                <a:srgbClr val="0000FF"/>
              </a:solidFill>
            </a:endParaRPr>
          </a:p>
          <a:p>
            <a:pPr lvl="1" algn="just" eaLnBrk="1" hangingPunct="1"/>
            <a:r>
              <a:rPr lang="zh-CN" altLang="en-US" b="1" smtClean="0"/>
              <a:t>注意事项</a:t>
            </a:r>
            <a:endParaRPr lang="en-US" altLang="zh-CN" b="1" smtClean="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05971F-028D-4744-8FC4-8AC23496EFFD}" type="slidenum">
              <a:rPr lang="en-US" altLang="zh-CN" smtClean="0"/>
              <a:pPr eaLnBrk="1" hangingPunct="1"/>
              <a:t>5</a:t>
            </a:fld>
            <a:endParaRPr lang="en-US" altLang="zh-CN" smtClean="0"/>
          </a:p>
        </p:txBody>
      </p:sp>
    </p:spTree>
    <p:extLst>
      <p:ext uri="{BB962C8B-B14F-4D97-AF65-F5344CB8AC3E}">
        <p14:creationId xmlns:p14="http://schemas.microsoft.com/office/powerpoint/2010/main" val="413434162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5364" name="Rectangle 3"/>
          <p:cNvSpPr>
            <a:spLocks noGrp="1" noChangeArrowheads="1"/>
          </p:cNvSpPr>
          <p:nvPr>
            <p:ph idx="1"/>
          </p:nvPr>
        </p:nvSpPr>
        <p:spPr/>
        <p:txBody>
          <a:bodyPr/>
          <a:lstStyle/>
          <a:p>
            <a:pPr algn="just" eaLnBrk="1" hangingPunct="1"/>
            <a:r>
              <a:rPr lang="en-US" altLang="zh-CN" sz="3400" b="1" smtClean="0"/>
              <a:t>3</a:t>
            </a:r>
            <a:r>
              <a:rPr lang="zh-CN" altLang="en-US" sz="3400" b="1" smtClean="0"/>
              <a:t>类评审结果</a:t>
            </a:r>
            <a:endParaRPr lang="en-US" altLang="zh-CN" sz="3400" b="1" smtClean="0"/>
          </a:p>
          <a:p>
            <a:pPr lvl="1"/>
            <a:r>
              <a:rPr lang="zh-CN" altLang="en-US" b="1" smtClean="0"/>
              <a:t>正常：评审专家做好了评审准备，评审会议顺利进行，达到了预期目的，达成明确的评审结论，不需要再次评审。</a:t>
            </a:r>
          </a:p>
          <a:p>
            <a:pPr lvl="1"/>
            <a:r>
              <a:rPr lang="zh-CN" altLang="en-US" b="1" smtClean="0"/>
              <a:t>延期：</a:t>
            </a:r>
            <a:r>
              <a:rPr lang="en-US" altLang="en-US" b="1" smtClean="0"/>
              <a:t>30%</a:t>
            </a:r>
            <a:r>
              <a:rPr lang="zh-CN" altLang="en-US" b="1" smtClean="0"/>
              <a:t>以上的评审专家并未做好评审准备，会议无法正常进行，需要重新安排评审日程。</a:t>
            </a:r>
          </a:p>
          <a:p>
            <a:pPr lvl="1"/>
            <a:r>
              <a:rPr lang="zh-CN" altLang="en-US" b="1" smtClean="0"/>
              <a:t>取消：初审阶段就发现工作产品中存在太多问题，需要作者进行修复，然后再进行第二次同行评审。</a:t>
            </a:r>
            <a:endParaRPr lang="en-US" altLang="zh-CN" b="1" smtClean="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D7745A-C717-4FEB-BF36-7CB410DF3E4C}" type="slidenum">
              <a:rPr lang="en-US" altLang="zh-CN" smtClean="0"/>
              <a:pPr eaLnBrk="1" hangingPunct="1"/>
              <a:t>6</a:t>
            </a:fld>
            <a:endParaRPr lang="en-US" altLang="zh-CN" smtClean="0"/>
          </a:p>
        </p:txBody>
      </p:sp>
    </p:spTree>
    <p:extLst>
      <p:ext uri="{BB962C8B-B14F-4D97-AF65-F5344CB8AC3E}">
        <p14:creationId xmlns:p14="http://schemas.microsoft.com/office/powerpoint/2010/main" val="124270630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6388"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solidFill>
                  <a:srgbClr val="0000FF"/>
                </a:solidFill>
              </a:rPr>
              <a:t>注意事项</a:t>
            </a:r>
            <a:endParaRPr lang="en-US" altLang="zh-CN" b="1" smtClean="0">
              <a:solidFill>
                <a:srgbClr val="0000FF"/>
              </a:solidFill>
            </a:endParaRP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0A1BEF-5ADE-45B7-9A43-1264428C8CFA}" type="slidenum">
              <a:rPr lang="en-US" altLang="zh-CN" smtClean="0"/>
              <a:pPr eaLnBrk="1" hangingPunct="1"/>
              <a:t>7</a:t>
            </a:fld>
            <a:endParaRPr lang="en-US" altLang="zh-CN" smtClean="0"/>
          </a:p>
        </p:txBody>
      </p:sp>
    </p:spTree>
    <p:extLst>
      <p:ext uri="{BB962C8B-B14F-4D97-AF65-F5344CB8AC3E}">
        <p14:creationId xmlns:p14="http://schemas.microsoft.com/office/powerpoint/2010/main" val="27993267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7412" name="Rectangle 3"/>
          <p:cNvSpPr>
            <a:spLocks noGrp="1" noChangeArrowheads="1"/>
          </p:cNvSpPr>
          <p:nvPr>
            <p:ph idx="1"/>
          </p:nvPr>
        </p:nvSpPr>
        <p:spPr/>
        <p:txBody>
          <a:bodyPr/>
          <a:lstStyle/>
          <a:p>
            <a:pPr algn="just" eaLnBrk="1" hangingPunct="1"/>
            <a:r>
              <a:rPr lang="en-US" altLang="zh-CN" sz="3400" b="1" smtClean="0"/>
              <a:t>1</a:t>
            </a:r>
            <a:r>
              <a:rPr lang="zh-CN" altLang="en-US" sz="3400" b="1" smtClean="0"/>
              <a:t>、计划和准备阶段</a:t>
            </a:r>
            <a:endParaRPr lang="en-US" altLang="zh-CN" sz="3400" b="1" smtClean="0"/>
          </a:p>
          <a:p>
            <a:pPr lvl="1" algn="just" eaLnBrk="1" hangingPunct="1"/>
            <a:r>
              <a:rPr lang="zh-CN" altLang="en-US" b="1" smtClean="0"/>
              <a:t>管理层的问题：不重视，无计划，无培训</a:t>
            </a:r>
            <a:endParaRPr lang="en-US" altLang="zh-CN" b="1" smtClean="0"/>
          </a:p>
          <a:p>
            <a:pPr lvl="1" algn="just" eaLnBrk="1" hangingPunct="1"/>
            <a:r>
              <a:rPr lang="zh-CN" altLang="en-US" b="1" smtClean="0"/>
              <a:t>主持人的问题：评审员不合理，评审员搭配不合理，让管理者参与评审，制订日程不合理，无检查表</a:t>
            </a:r>
            <a:endParaRPr lang="en-US" altLang="zh-CN" b="1" smtClean="0"/>
          </a:p>
          <a:p>
            <a:pPr lvl="1" algn="just" eaLnBrk="1" hangingPunct="1"/>
            <a:r>
              <a:rPr lang="zh-CN" altLang="en-US" b="1" smtClean="0"/>
              <a:t>作者的问题：不认真检查工作产品</a:t>
            </a:r>
            <a:endParaRPr lang="en-US" altLang="zh-CN" b="1" smtClean="0"/>
          </a:p>
          <a:p>
            <a:pPr algn="just" eaLnBrk="1" hangingPunct="1"/>
            <a:endParaRPr lang="en-US" altLang="zh-CN" sz="3400" b="1"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F7CFB2-0D30-4D49-BE5D-C82E891C1B9C}" type="slidenum">
              <a:rPr lang="en-US" altLang="zh-CN" smtClean="0"/>
              <a:pPr eaLnBrk="1" hangingPunct="1"/>
              <a:t>8</a:t>
            </a:fld>
            <a:endParaRPr lang="en-US" altLang="zh-CN" smtClean="0"/>
          </a:p>
        </p:txBody>
      </p:sp>
    </p:spTree>
    <p:extLst>
      <p:ext uri="{BB962C8B-B14F-4D97-AF65-F5344CB8AC3E}">
        <p14:creationId xmlns:p14="http://schemas.microsoft.com/office/powerpoint/2010/main" val="25645152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8436" name="Rectangle 3"/>
          <p:cNvSpPr>
            <a:spLocks noGrp="1" noChangeArrowheads="1"/>
          </p:cNvSpPr>
          <p:nvPr>
            <p:ph idx="1"/>
          </p:nvPr>
        </p:nvSpPr>
        <p:spPr/>
        <p:txBody>
          <a:bodyPr/>
          <a:lstStyle/>
          <a:p>
            <a:pPr algn="just" eaLnBrk="1" hangingPunct="1"/>
            <a:r>
              <a:rPr lang="en-US" altLang="zh-CN" sz="3400" b="1" smtClean="0"/>
              <a:t>2</a:t>
            </a:r>
            <a:r>
              <a:rPr lang="zh-CN" altLang="en-US" sz="3400" b="1" smtClean="0"/>
              <a:t>、评审会进行阶段</a:t>
            </a:r>
            <a:endParaRPr lang="en-US" altLang="zh-CN" sz="3400" b="1" smtClean="0"/>
          </a:p>
          <a:p>
            <a:pPr lvl="1"/>
            <a:r>
              <a:rPr lang="zh-CN" altLang="en-US" b="1" smtClean="0"/>
              <a:t>主持人的问题：过分注重会议时间，不控制进度，针对某个技术问题讨论时间过长</a:t>
            </a:r>
            <a:endParaRPr lang="en-US" altLang="zh-CN" b="1" smtClean="0"/>
          </a:p>
          <a:p>
            <a:pPr lvl="1"/>
            <a:r>
              <a:rPr lang="zh-CN" altLang="en-US" b="1"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smtClean="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32E79F7-6E15-4C63-A5DC-37485DD470FA}" type="slidenum">
              <a:rPr lang="en-US" altLang="zh-CN" smtClean="0"/>
              <a:pPr eaLnBrk="1" hangingPunct="1"/>
              <a:t>9</a:t>
            </a:fld>
            <a:endParaRPr lang="en-US" altLang="zh-CN" smtClean="0"/>
          </a:p>
        </p:txBody>
      </p:sp>
    </p:spTree>
    <p:extLst>
      <p:ext uri="{BB962C8B-B14F-4D97-AF65-F5344CB8AC3E}">
        <p14:creationId xmlns:p14="http://schemas.microsoft.com/office/powerpoint/2010/main" val="8234737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  白盒测试技术</Template>
  <TotalTime>489</TotalTime>
  <Words>824</Words>
  <Application>Microsoft Office PowerPoint</Application>
  <PresentationFormat>全屏显示(4:3)</PresentationFormat>
  <Paragraphs>133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Profile</vt:lpstr>
      <vt:lpstr>软件测试实用教程 ——方法与实践</vt:lpstr>
      <vt:lpstr>第5章  白盒测试技术</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13</cp:revision>
  <dcterms:created xsi:type="dcterms:W3CDTF">2017-06-13T08:17:54Z</dcterms:created>
  <dcterms:modified xsi:type="dcterms:W3CDTF">2017-08-30T03:18:23Z</dcterms:modified>
</cp:coreProperties>
</file>