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91" r:id="rId4"/>
    <p:sldId id="292" r:id="rId5"/>
    <p:sldId id="301" r:id="rId6"/>
    <p:sldId id="293" r:id="rId7"/>
    <p:sldId id="294" r:id="rId8"/>
    <p:sldId id="295" r:id="rId9"/>
    <p:sldId id="297" r:id="rId10"/>
    <p:sldId id="298" r:id="rId11"/>
    <p:sldId id="299" r:id="rId12"/>
    <p:sldId id="300" r:id="rId13"/>
    <p:sldId id="282" r:id="rId14"/>
    <p:sldId id="285" r:id="rId15"/>
    <p:sldId id="284" r:id="rId16"/>
    <p:sldId id="286" r:id="rId17"/>
    <p:sldId id="287" r:id="rId18"/>
    <p:sldId id="288" r:id="rId19"/>
    <p:sldId id="289" r:id="rId20"/>
    <p:sldId id="290" r:id="rId21"/>
    <p:sldId id="283" r:id="rId22"/>
    <p:sldId id="274"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76" autoAdjust="0"/>
    <p:restoredTop sz="90824" autoAdjust="0"/>
  </p:normalViewPr>
  <p:slideViewPr>
    <p:cSldViewPr snapToGrid="0">
      <p:cViewPr varScale="1">
        <p:scale>
          <a:sx n="75" d="100"/>
          <a:sy n="75" d="100"/>
        </p:scale>
        <p:origin x="84" y="132"/>
      </p:cViewPr>
      <p:guideLst/>
    </p:cSldViewPr>
  </p:slideViewPr>
  <p:notesTextViewPr>
    <p:cViewPr>
      <p:scale>
        <a:sx n="1" d="1"/>
        <a:sy n="1" d="1"/>
      </p:scale>
      <p:origin x="0" y="0"/>
    </p:cViewPr>
  </p:notesTextViewPr>
  <p:notesViewPr>
    <p:cSldViewPr snapToGrid="0">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2124A-F363-4BD3-8BA5-C8EDB8A4673E}" type="datetimeFigureOut">
              <a:rPr lang="zh-CN" altLang="en-US" smtClean="0"/>
              <a:t>2018/10/10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ACA88-C620-47A1-A6D3-F68F6DD6FEE9}" type="slidenum">
              <a:rPr lang="zh-CN" altLang="en-US" smtClean="0"/>
              <a:t>‹#›</a:t>
            </a:fld>
            <a:endParaRPr lang="zh-CN" altLang="en-US"/>
          </a:p>
        </p:txBody>
      </p:sp>
    </p:spTree>
    <p:extLst>
      <p:ext uri="{BB962C8B-B14F-4D97-AF65-F5344CB8AC3E}">
        <p14:creationId xmlns:p14="http://schemas.microsoft.com/office/powerpoint/2010/main" val="3638528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测试驱动开发</a:t>
            </a:r>
            <a:endParaRPr lang="zh-CN" altLang="en-US" dirty="0"/>
          </a:p>
        </p:txBody>
      </p:sp>
      <p:sp>
        <p:nvSpPr>
          <p:cNvPr id="4" name="灯片编号占位符 3"/>
          <p:cNvSpPr>
            <a:spLocks noGrp="1"/>
          </p:cNvSpPr>
          <p:nvPr>
            <p:ph type="sldNum" sz="quarter" idx="10"/>
          </p:nvPr>
        </p:nvSpPr>
        <p:spPr/>
        <p:txBody>
          <a:bodyPr/>
          <a:lstStyle/>
          <a:p>
            <a:fld id="{8D7ACA88-C620-47A1-A6D3-F68F6DD6FEE9}" type="slidenum">
              <a:rPr lang="zh-CN" altLang="en-US" smtClean="0"/>
              <a:t>18</a:t>
            </a:fld>
            <a:endParaRPr lang="zh-CN" altLang="en-US"/>
          </a:p>
        </p:txBody>
      </p:sp>
    </p:spTree>
    <p:extLst>
      <p:ext uri="{BB962C8B-B14F-4D97-AF65-F5344CB8AC3E}">
        <p14:creationId xmlns:p14="http://schemas.microsoft.com/office/powerpoint/2010/main" val="840495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5400"/>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pic>
        <p:nvPicPr>
          <p:cNvPr id="7" name="图片 6"/>
          <p:cNvPicPr>
            <a:picLocks noChangeAspect="1"/>
          </p:cNvPicPr>
          <p:nvPr userDrawn="1"/>
        </p:nvPicPr>
        <p:blipFill>
          <a:blip r:embed="rId2">
            <a:clrChange>
              <a:clrFrom>
                <a:srgbClr val="F5F5F5"/>
              </a:clrFrom>
              <a:clrTo>
                <a:srgbClr val="F5F5F5">
                  <a:alpha val="0"/>
                </a:srgbClr>
              </a:clrTo>
            </a:clrChange>
          </a:blip>
          <a:stretch>
            <a:fillRect/>
          </a:stretch>
        </p:blipFill>
        <p:spPr>
          <a:xfrm>
            <a:off x="88900" y="6046283"/>
            <a:ext cx="3209524" cy="647619"/>
          </a:xfrm>
          <a:prstGeom prst="rect">
            <a:avLst/>
          </a:prstGeom>
        </p:spPr>
      </p:pic>
    </p:spTree>
    <p:extLst>
      <p:ext uri="{BB962C8B-B14F-4D97-AF65-F5344CB8AC3E}">
        <p14:creationId xmlns:p14="http://schemas.microsoft.com/office/powerpoint/2010/main" val="29936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71816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6978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860656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5500" y="50800"/>
            <a:ext cx="105156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850900" y="1089024"/>
            <a:ext cx="10515600" cy="4930775"/>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8905328" y="115383"/>
            <a:ext cx="3209524" cy="647619"/>
          </a:xfrm>
          <a:prstGeom prst="rect">
            <a:avLst/>
          </a:prstGeom>
        </p:spPr>
      </p:pic>
    </p:spTree>
    <p:extLst>
      <p:ext uri="{BB962C8B-B14F-4D97-AF65-F5344CB8AC3E}">
        <p14:creationId xmlns:p14="http://schemas.microsoft.com/office/powerpoint/2010/main" val="2452612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2946400" y="50800"/>
            <a:ext cx="6591300" cy="892175"/>
          </a:xfrm>
        </p:spPr>
        <p:txBody>
          <a:bodyPr/>
          <a:lstStyle>
            <a:lvl1pPr>
              <a:defRPr baseline="0">
                <a:latin typeface="Times New Roman" panose="02020603050405020304" pitchFamily="18" charset="0"/>
                <a:cs typeface="Times New Roman" panose="02020603050405020304" pitchFamily="18" charset="0"/>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xfrm>
            <a:off x="2971800" y="1165225"/>
            <a:ext cx="6591300" cy="4351338"/>
          </a:xfrm>
        </p:spPr>
        <p:txBody>
          <a:bodyPr/>
          <a:lstStyle>
            <a:lvl1pPr marL="228600" indent="-228600">
              <a:buFont typeface="Wingdings" panose="05000000000000000000" pitchFamily="2" charset="2"/>
              <a:buChar char="Ø"/>
              <a:defRPr baseline="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l"/>
              <a:defRPr baseline="0">
                <a:latin typeface="Times New Roman" panose="02020603050405020304" pitchFamily="18" charset="0"/>
                <a:cs typeface="Times New Roman" panose="02020603050405020304" pitchFamily="18" charset="0"/>
              </a:defRPr>
            </a:lvl2pPr>
            <a:lvl3pPr marL="1143000" indent="-228600">
              <a:buFont typeface="Arial" panose="020B0604020202020204" pitchFamily="34" charset="0"/>
              <a:buChar char="•"/>
              <a:defRPr baseline="0">
                <a:latin typeface="Times New Roman" panose="02020603050405020304" pitchFamily="18" charset="0"/>
                <a:cs typeface="Times New Roman" panose="02020603050405020304" pitchFamily="18" charset="0"/>
              </a:defRPr>
            </a:lvl3pPr>
            <a:lvl4pPr>
              <a:defRPr baseline="0">
                <a:latin typeface="Times New Roman" panose="02020603050405020304" pitchFamily="18" charset="0"/>
                <a:cs typeface="Times New Roman" panose="02020603050405020304" pitchFamily="18" charset="0"/>
              </a:defRPr>
            </a:lvl4pPr>
            <a:lvl5pPr>
              <a:defRPr baseline="0">
                <a:latin typeface="Times New Roman" panose="02020603050405020304" pitchFamily="18" charset="0"/>
                <a:cs typeface="Times New Roman" panose="02020603050405020304"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
        <p:nvSpPr>
          <p:cNvPr id="7" name="圆角矩形 6"/>
          <p:cNvSpPr/>
          <p:nvPr userDrawn="1"/>
        </p:nvSpPr>
        <p:spPr>
          <a:xfrm>
            <a:off x="0" y="971834"/>
            <a:ext cx="12192000" cy="54591"/>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a:clrChange>
              <a:clrFrom>
                <a:srgbClr val="F5F5F5"/>
              </a:clrFrom>
              <a:clrTo>
                <a:srgbClr val="F5F5F5">
                  <a:alpha val="0"/>
                </a:srgbClr>
              </a:clrTo>
            </a:clrChange>
          </a:blip>
          <a:stretch>
            <a:fillRect/>
          </a:stretch>
        </p:blipFill>
        <p:spPr>
          <a:xfrm>
            <a:off x="231228" y="6071683"/>
            <a:ext cx="3209524" cy="647619"/>
          </a:xfrm>
          <a:prstGeom prst="rect">
            <a:avLst/>
          </a:prstGeom>
        </p:spPr>
      </p:pic>
    </p:spTree>
    <p:extLst>
      <p:ext uri="{BB962C8B-B14F-4D97-AF65-F5344CB8AC3E}">
        <p14:creationId xmlns:p14="http://schemas.microsoft.com/office/powerpoint/2010/main" val="24744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6498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458849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25633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79537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3369926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04CF4A6-17F9-4CD5-BCB8-44B65F331829}" type="datetimeFigureOut">
              <a:rPr lang="zh-CN" altLang="en-US" smtClean="0"/>
              <a:t>2018/10/10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11174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25500" y="0"/>
            <a:ext cx="10515600" cy="89217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50900" y="1076324"/>
            <a:ext cx="10515600" cy="5210175"/>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CF4A6-17F9-4CD5-BCB8-44B65F331829}" type="datetimeFigureOut">
              <a:rPr lang="zh-CN" altLang="en-US" smtClean="0"/>
              <a:t>2018/10/10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D844F-BC08-4766-91F9-46188106436D}" type="slidenum">
              <a:rPr lang="zh-CN" altLang="en-US" smtClean="0"/>
              <a:t>‹#›</a:t>
            </a:fld>
            <a:endParaRPr lang="zh-CN" altLang="en-US"/>
          </a:p>
        </p:txBody>
      </p:sp>
    </p:spTree>
    <p:extLst>
      <p:ext uri="{BB962C8B-B14F-4D97-AF65-F5344CB8AC3E}">
        <p14:creationId xmlns:p14="http://schemas.microsoft.com/office/powerpoint/2010/main" val="2417298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600" b="1" kern="1200" baseline="0">
          <a:solidFill>
            <a:schemeClr val="tx1"/>
          </a:solidFill>
          <a:latin typeface="Times New Roman" panose="02020603050405020304" pitchFamily="18" charset="0"/>
          <a:ea typeface="楷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Wingdings" panose="05000000000000000000" pitchFamily="2" charset="2"/>
        <a:buChar char="l"/>
        <a:defRPr sz="26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96704" y="726578"/>
            <a:ext cx="9144000" cy="2387600"/>
          </a:xfrm>
        </p:spPr>
        <p:txBody>
          <a:bodyPr/>
          <a:lstStyle/>
          <a:p>
            <a:r>
              <a:rPr lang="en-US" altLang="zh-CN" dirty="0" smtClean="0">
                <a:latin typeface="Times New Roman" panose="02020603050405020304" pitchFamily="18" charset="0"/>
                <a:cs typeface="Times New Roman" panose="02020603050405020304" pitchFamily="18" charset="0"/>
              </a:rPr>
              <a:t>Web</a:t>
            </a:r>
            <a:r>
              <a:rPr lang="en-US" altLang="zh-CN" dirty="0" smtClean="0"/>
              <a:t> </a:t>
            </a:r>
            <a:r>
              <a:rPr lang="zh-CN" altLang="en-US" dirty="0" smtClean="0"/>
              <a:t>系统测试</a:t>
            </a:r>
            <a:endParaRPr lang="zh-CN" altLang="en-US" dirty="0"/>
          </a:p>
        </p:txBody>
      </p:sp>
      <p:sp>
        <p:nvSpPr>
          <p:cNvPr id="3" name="副标题 2"/>
          <p:cNvSpPr>
            <a:spLocks noGrp="1"/>
          </p:cNvSpPr>
          <p:nvPr>
            <p:ph type="subTitle" idx="1"/>
          </p:nvPr>
        </p:nvSpPr>
        <p:spPr/>
        <p:txBody>
          <a:bodyPr>
            <a:normAutofit/>
          </a:bodyPr>
          <a:lstStyle/>
          <a:p>
            <a:pPr algn="r"/>
            <a:r>
              <a:rPr lang="en-US" altLang="zh-CN" dirty="0" smtClean="0"/>
              <a:t>2</a:t>
            </a:r>
            <a:r>
              <a:rPr lang="en-US" altLang="zh-CN" sz="3600" dirty="0" smtClean="0"/>
              <a:t>.2</a:t>
            </a:r>
            <a:r>
              <a:rPr lang="zh-CN" altLang="en-US" sz="3600" dirty="0" smtClean="0"/>
              <a:t>敏捷测试象限</a:t>
            </a:r>
            <a:endParaRPr lang="zh-CN" altLang="en-US" sz="3600" dirty="0"/>
          </a:p>
        </p:txBody>
      </p:sp>
    </p:spTree>
    <p:extLst>
      <p:ext uri="{BB962C8B-B14F-4D97-AF65-F5344CB8AC3E}">
        <p14:creationId xmlns:p14="http://schemas.microsoft.com/office/powerpoint/2010/main" val="78245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测试级别</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集成测试</a:t>
            </a:r>
            <a:endParaRPr lang="en-US" altLang="zh-CN" dirty="0" smtClean="0"/>
          </a:p>
          <a:p>
            <a:pPr lvl="1"/>
            <a:r>
              <a:rPr lang="zh-CN" altLang="en-US" dirty="0" smtClean="0"/>
              <a:t>所有功能需求都经过测试，包括正向和逆向测试，测试的数量基于规模、复杂度和风险</a:t>
            </a:r>
            <a:endParaRPr lang="en-US" altLang="zh-CN" dirty="0" smtClean="0"/>
          </a:p>
          <a:p>
            <a:pPr lvl="1"/>
            <a:r>
              <a:rPr lang="zh-CN" altLang="en-US" dirty="0" smtClean="0"/>
              <a:t>所有单元之间的接口都经过测试</a:t>
            </a:r>
            <a:endParaRPr lang="en-US" altLang="zh-CN" dirty="0" smtClean="0"/>
          </a:p>
          <a:p>
            <a:pPr lvl="1"/>
            <a:r>
              <a:rPr lang="zh-CN" altLang="en-US" dirty="0" smtClean="0"/>
              <a:t>根据约定的测试程度，所有质量风险都已覆盖</a:t>
            </a:r>
            <a:endParaRPr lang="en-US" altLang="zh-CN" dirty="0" smtClean="0"/>
          </a:p>
          <a:p>
            <a:pPr lvl="1"/>
            <a:r>
              <a:rPr lang="zh-CN" altLang="en-US" dirty="0" smtClean="0"/>
              <a:t>没有未解决的严重却扫描</a:t>
            </a:r>
            <a:endParaRPr lang="en-US" altLang="zh-CN" dirty="0" smtClean="0"/>
          </a:p>
          <a:p>
            <a:pPr lvl="1"/>
            <a:r>
              <a:rPr lang="zh-CN" altLang="en-US" dirty="0" smtClean="0"/>
              <a:t>所有发现的缺陷都已报告</a:t>
            </a:r>
            <a:endParaRPr lang="en-US" altLang="zh-CN" dirty="0" smtClean="0"/>
          </a:p>
          <a:p>
            <a:pPr lvl="1"/>
            <a:r>
              <a:rPr lang="zh-CN" altLang="en-US" dirty="0" smtClean="0"/>
              <a:t>在可能的情况下，所有回归测试都是自动化的，所有自动化测试都存放在一个公共库中</a:t>
            </a:r>
            <a:endParaRPr lang="zh-CN" altLang="en-US" dirty="0"/>
          </a:p>
        </p:txBody>
      </p:sp>
    </p:spTree>
    <p:extLst>
      <p:ext uri="{BB962C8B-B14F-4D97-AF65-F5344CB8AC3E}">
        <p14:creationId xmlns:p14="http://schemas.microsoft.com/office/powerpoint/2010/main" val="3456700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测试级别</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系统测试</a:t>
            </a:r>
            <a:endParaRPr lang="en-US" altLang="zh-CN" dirty="0" smtClean="0"/>
          </a:p>
          <a:p>
            <a:pPr lvl="1"/>
            <a:r>
              <a:rPr lang="zh-CN" altLang="en-US" dirty="0" smtClean="0"/>
              <a:t>用户故事、特性和功能的端到端测试</a:t>
            </a:r>
            <a:endParaRPr lang="en-US" altLang="zh-CN" dirty="0" smtClean="0"/>
          </a:p>
          <a:p>
            <a:pPr lvl="1"/>
            <a:r>
              <a:rPr lang="zh-CN" altLang="en-US" dirty="0" smtClean="0"/>
              <a:t>覆盖了所有用户角色</a:t>
            </a:r>
            <a:endParaRPr lang="en-US" altLang="zh-CN" dirty="0" smtClean="0"/>
          </a:p>
          <a:p>
            <a:pPr lvl="1"/>
            <a:r>
              <a:rPr lang="zh-CN" altLang="en-US" dirty="0" smtClean="0"/>
              <a:t>覆盖了系统最重要的质量特性（如：性能、健壮性、可靠性）</a:t>
            </a:r>
            <a:endParaRPr lang="en-US" altLang="zh-CN" dirty="0" smtClean="0"/>
          </a:p>
          <a:p>
            <a:pPr lvl="1"/>
            <a:r>
              <a:rPr lang="zh-CN" altLang="en-US" dirty="0" smtClean="0"/>
              <a:t>在类似生产环境中完成测试，在一定程度上包括了所有软硬件和所支持的配置</a:t>
            </a:r>
            <a:endParaRPr lang="en-US" altLang="zh-CN" dirty="0" smtClean="0"/>
          </a:p>
          <a:p>
            <a:pPr lvl="1"/>
            <a:r>
              <a:rPr lang="zh-CN" altLang="en-US" dirty="0" smtClean="0"/>
              <a:t>根据测试约定的测试程度覆盖了所有质量风险</a:t>
            </a:r>
            <a:endParaRPr lang="en-US" altLang="zh-CN" dirty="0" smtClean="0"/>
          </a:p>
          <a:p>
            <a:pPr lvl="1"/>
            <a:r>
              <a:rPr lang="zh-CN" altLang="en-US" dirty="0" smtClean="0"/>
              <a:t>在可能的情况下，所有回归测试都是自动化的</a:t>
            </a:r>
            <a:endParaRPr lang="en-US" altLang="zh-CN" dirty="0" smtClean="0"/>
          </a:p>
          <a:p>
            <a:pPr lvl="1"/>
            <a:r>
              <a:rPr lang="zh-CN" altLang="en-US" dirty="0" smtClean="0"/>
              <a:t>所有发现的缺陷都已报告并被修复</a:t>
            </a:r>
            <a:endParaRPr lang="en-US" altLang="zh-CN" dirty="0" smtClean="0"/>
          </a:p>
          <a:p>
            <a:pPr lvl="1"/>
            <a:r>
              <a:rPr lang="zh-CN" altLang="en-US" dirty="0" smtClean="0"/>
              <a:t>没有未解决的严重缺陷</a:t>
            </a:r>
            <a:endParaRPr lang="en-US" altLang="zh-CN" dirty="0" smtClean="0"/>
          </a:p>
          <a:p>
            <a:pPr lvl="1"/>
            <a:endParaRPr lang="zh-CN" altLang="en-US" dirty="0"/>
          </a:p>
        </p:txBody>
      </p:sp>
    </p:spTree>
    <p:extLst>
      <p:ext uri="{BB962C8B-B14F-4D97-AF65-F5344CB8AC3E}">
        <p14:creationId xmlns:p14="http://schemas.microsoft.com/office/powerpoint/2010/main" val="3527334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测试级别</a:t>
            </a:r>
            <a:endParaRPr lang="zh-CN" altLang="en-US" dirty="0"/>
          </a:p>
        </p:txBody>
      </p:sp>
      <p:sp>
        <p:nvSpPr>
          <p:cNvPr id="3" name="内容占位符 2"/>
          <p:cNvSpPr>
            <a:spLocks noGrp="1"/>
          </p:cNvSpPr>
          <p:nvPr>
            <p:ph idx="1"/>
          </p:nvPr>
        </p:nvSpPr>
        <p:spPr/>
        <p:txBody>
          <a:bodyPr/>
          <a:lstStyle/>
          <a:p>
            <a:r>
              <a:rPr lang="zh-CN" altLang="en-US" dirty="0" smtClean="0"/>
              <a:t>验收测试</a:t>
            </a:r>
            <a:endParaRPr lang="en-US" altLang="zh-CN" dirty="0" smtClean="0"/>
          </a:p>
          <a:p>
            <a:pPr lvl="1"/>
            <a:r>
              <a:rPr lang="zh-CN" altLang="en-US" dirty="0" smtClean="0"/>
              <a:t>迭代所选择的用户故事全部完成，能被测试团队理解，并且有详细的、可测试的验收准则</a:t>
            </a:r>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4230392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内容占位符 2"/>
          <p:cNvSpPr>
            <a:spLocks noGrp="1"/>
          </p:cNvSpPr>
          <p:nvPr>
            <p:ph idx="1"/>
          </p:nvPr>
        </p:nvSpPr>
        <p:spPr/>
        <p:txBody>
          <a:bodyPr/>
          <a:lstStyle/>
          <a:p>
            <a:r>
              <a:rPr lang="zh-CN" altLang="en-US" dirty="0" smtClean="0"/>
              <a:t>为什么进行测试</a:t>
            </a:r>
            <a:endParaRPr lang="en-US" altLang="zh-CN" dirty="0" smtClean="0"/>
          </a:p>
          <a:p>
            <a:pPr lvl="1"/>
            <a:r>
              <a:rPr lang="zh-CN" altLang="en-US" dirty="0" smtClean="0"/>
              <a:t>寻找缺陷</a:t>
            </a:r>
            <a:endParaRPr lang="en-US" altLang="zh-CN" dirty="0" smtClean="0"/>
          </a:p>
          <a:p>
            <a:pPr lvl="1"/>
            <a:r>
              <a:rPr lang="zh-CN" altLang="en-US" dirty="0" smtClean="0"/>
              <a:t>确保代码可靠</a:t>
            </a:r>
            <a:endParaRPr lang="en-US" altLang="zh-CN" dirty="0" smtClean="0"/>
          </a:p>
          <a:p>
            <a:pPr lvl="1"/>
            <a:r>
              <a:rPr lang="zh-CN" altLang="en-US" dirty="0" smtClean="0"/>
              <a:t>验证代码是否可用</a:t>
            </a:r>
            <a:endParaRPr lang="en-US" altLang="zh-CN" dirty="0" smtClean="0"/>
          </a:p>
          <a:p>
            <a:pPr lvl="1"/>
            <a:r>
              <a:rPr lang="en-US" altLang="zh-CN" dirty="0"/>
              <a:t>……</a:t>
            </a:r>
            <a:endParaRPr lang="zh-CN" altLang="en-US" dirty="0"/>
          </a:p>
        </p:txBody>
      </p:sp>
    </p:spTree>
    <p:extLst>
      <p:ext uri="{BB962C8B-B14F-4D97-AF65-F5344CB8AC3E}">
        <p14:creationId xmlns:p14="http://schemas.microsoft.com/office/powerpoint/2010/main" val="3691303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什么是敏捷测试象限</a:t>
            </a:r>
            <a:endParaRPr lang="zh-CN" altLang="en-US" dirty="0"/>
          </a:p>
        </p:txBody>
      </p:sp>
      <p:sp>
        <p:nvSpPr>
          <p:cNvPr id="3" name="内容占位符 2"/>
          <p:cNvSpPr>
            <a:spLocks noGrp="1"/>
          </p:cNvSpPr>
          <p:nvPr>
            <p:ph idx="1"/>
          </p:nvPr>
        </p:nvSpPr>
        <p:spPr/>
        <p:txBody>
          <a:bodyPr/>
          <a:lstStyle/>
          <a:p>
            <a:r>
              <a:rPr lang="zh-CN" altLang="en-US" dirty="0" smtClean="0"/>
              <a:t>通过不同类型的测试达到不同目的</a:t>
            </a:r>
            <a:endParaRPr lang="en-US" altLang="zh-CN" dirty="0" smtClean="0"/>
          </a:p>
          <a:p>
            <a:r>
              <a:rPr lang="zh-CN" altLang="en-US" dirty="0" smtClean="0"/>
              <a:t>根据测试类型的不同将其分到不同的象限中</a:t>
            </a:r>
            <a:endParaRPr lang="zh-CN" altLang="en-US" dirty="0"/>
          </a:p>
        </p:txBody>
      </p:sp>
    </p:spTree>
    <p:extLst>
      <p:ext uri="{BB962C8B-B14F-4D97-AF65-F5344CB8AC3E}">
        <p14:creationId xmlns:p14="http://schemas.microsoft.com/office/powerpoint/2010/main" val="2381261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什么是敏捷测试象限</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618520208"/>
              </p:ext>
            </p:extLst>
          </p:nvPr>
        </p:nvGraphicFramePr>
        <p:xfrm>
          <a:off x="2921000" y="1254121"/>
          <a:ext cx="7086600" cy="4923562"/>
        </p:xfrm>
        <a:graphic>
          <a:graphicData uri="http://schemas.openxmlformats.org/drawingml/2006/table">
            <a:tbl>
              <a:tblPr firstRow="1" bandRow="1">
                <a:tableStyleId>{5C22544A-7EE6-4342-B048-85BDC9FD1C3A}</a:tableStyleId>
              </a:tblPr>
              <a:tblGrid>
                <a:gridCol w="3543300"/>
                <a:gridCol w="3543300"/>
              </a:tblGrid>
              <a:tr h="2519277">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功能测试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实例</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用户故事测试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原型</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仿真</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探索测试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场景</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可用性测试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用户验收测试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en-US" altLang="zh-CN" sz="2800" b="1" dirty="0" smtClean="0">
                          <a:solidFill>
                            <a:schemeClr val="tx1"/>
                          </a:solidFill>
                          <a:latin typeface="楷体" panose="02010609060101010101" pitchFamily="49" charset="-122"/>
                          <a:ea typeface="楷体" panose="02010609060101010101" pitchFamily="49" charset="-122"/>
                        </a:rPr>
                        <a:t>Alpha/beta</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71802">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单元测试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组件测试</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性能和压力测试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安全性测试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“非功能性”测试</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18" name="组合 17"/>
          <p:cNvGrpSpPr/>
          <p:nvPr/>
        </p:nvGrpSpPr>
        <p:grpSpPr>
          <a:xfrm>
            <a:off x="1257300" y="825500"/>
            <a:ext cx="10718800" cy="5857220"/>
            <a:chOff x="1257300" y="825500"/>
            <a:chExt cx="10718800" cy="5857220"/>
          </a:xfrm>
        </p:grpSpPr>
        <p:sp>
          <p:nvSpPr>
            <p:cNvPr id="6" name="文本框 5"/>
            <p:cNvSpPr txBox="1"/>
            <p:nvPr/>
          </p:nvSpPr>
          <p:spPr>
            <a:xfrm>
              <a:off x="5994400" y="3479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Q2</a:t>
              </a:r>
              <a:endParaRPr lang="zh-CN" altLang="en-US" sz="2200"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6426200" y="3479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Q3</a:t>
              </a:r>
              <a:endParaRPr lang="zh-CN" altLang="en-US" sz="2200" b="1"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5981700" y="3860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Q1</a:t>
              </a:r>
              <a:endParaRPr lang="zh-CN" altLang="en-US" sz="22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438900" y="3860801"/>
              <a:ext cx="5842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Q4</a:t>
              </a:r>
              <a:endParaRPr lang="zh-CN" altLang="en-US" sz="2200" b="1"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2165747" y="2908300"/>
              <a:ext cx="615553" cy="2565400"/>
            </a:xfrm>
            <a:prstGeom prst="rect">
              <a:avLst/>
            </a:prstGeom>
            <a:noFill/>
          </p:spPr>
          <p:txBody>
            <a:bodyPr vert="eaVert"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支持团队</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1" name="文本框 10"/>
            <p:cNvSpPr txBox="1"/>
            <p:nvPr/>
          </p:nvSpPr>
          <p:spPr>
            <a:xfrm>
              <a:off x="9887347" y="2641600"/>
              <a:ext cx="615553" cy="2565400"/>
            </a:xfrm>
            <a:prstGeom prst="rect">
              <a:avLst/>
            </a:prstGeom>
            <a:noFill/>
          </p:spPr>
          <p:txBody>
            <a:bodyPr vert="eaVert"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评价产品</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2" name="文本框 11"/>
            <p:cNvSpPr txBox="1"/>
            <p:nvPr/>
          </p:nvSpPr>
          <p:spPr>
            <a:xfrm>
              <a:off x="5626100" y="825500"/>
              <a:ext cx="2717800" cy="523220"/>
            </a:xfrm>
            <a:prstGeom prst="rect">
              <a:avLst/>
            </a:prstGeom>
            <a:noFill/>
          </p:spPr>
          <p:txBody>
            <a:bodyPr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面向业务</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3" name="文本框 12"/>
            <p:cNvSpPr txBox="1"/>
            <p:nvPr/>
          </p:nvSpPr>
          <p:spPr>
            <a:xfrm>
              <a:off x="5880100" y="6159500"/>
              <a:ext cx="2717800" cy="523220"/>
            </a:xfrm>
            <a:prstGeom prst="rect">
              <a:avLst/>
            </a:prstGeom>
            <a:noFill/>
          </p:spPr>
          <p:txBody>
            <a:bodyPr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面向技术</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14" name="云形 13"/>
            <p:cNvSpPr/>
            <p:nvPr/>
          </p:nvSpPr>
          <p:spPr>
            <a:xfrm>
              <a:off x="1498600" y="9652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自动和手动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5" name="云形 14"/>
            <p:cNvSpPr/>
            <p:nvPr/>
          </p:nvSpPr>
          <p:spPr>
            <a:xfrm>
              <a:off x="8521700" y="9525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手动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6" name="云形 15"/>
            <p:cNvSpPr/>
            <p:nvPr/>
          </p:nvSpPr>
          <p:spPr>
            <a:xfrm>
              <a:off x="1257300" y="57150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自动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7" name="云形 16"/>
            <p:cNvSpPr/>
            <p:nvPr/>
          </p:nvSpPr>
          <p:spPr>
            <a:xfrm>
              <a:off x="8813800" y="57277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工具</a:t>
              </a:r>
              <a:endParaRPr lang="zh-CN" altLang="en-US" sz="2800" b="1" dirty="0">
                <a:solidFill>
                  <a:schemeClr val="tx1"/>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3250231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为什么划分测试象限</a:t>
            </a:r>
            <a:endParaRPr lang="zh-CN" altLang="en-US" dirty="0"/>
          </a:p>
        </p:txBody>
      </p:sp>
      <p:sp>
        <p:nvSpPr>
          <p:cNvPr id="3" name="内容占位符 2"/>
          <p:cNvSpPr>
            <a:spLocks noGrp="1"/>
          </p:cNvSpPr>
          <p:nvPr>
            <p:ph idx="1"/>
          </p:nvPr>
        </p:nvSpPr>
        <p:spPr/>
        <p:txBody>
          <a:bodyPr/>
          <a:lstStyle/>
          <a:p>
            <a:r>
              <a:rPr lang="zh-CN" altLang="en-US" dirty="0" smtClean="0"/>
              <a:t>帮忙测试人员确保他们已经考虑了为了创造价值而需要的所有不同类型的测试</a:t>
            </a:r>
            <a:endParaRPr lang="zh-CN" altLang="en-US" dirty="0"/>
          </a:p>
        </p:txBody>
      </p:sp>
    </p:spTree>
    <p:extLst>
      <p:ext uri="{BB962C8B-B14F-4D97-AF65-F5344CB8AC3E}">
        <p14:creationId xmlns:p14="http://schemas.microsoft.com/office/powerpoint/2010/main" val="2629149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第一象限介绍</a:t>
            </a:r>
            <a:endParaRPr lang="zh-CN" altLang="en-US" dirty="0"/>
          </a:p>
        </p:txBody>
      </p:sp>
      <p:graphicFrame>
        <p:nvGraphicFramePr>
          <p:cNvPr id="17" name="内容占位符 4"/>
          <p:cNvGraphicFramePr>
            <a:graphicFrameLocks/>
          </p:cNvGraphicFramePr>
          <p:nvPr>
            <p:extLst>
              <p:ext uri="{D42A27DB-BD31-4B8C-83A1-F6EECF244321}">
                <p14:modId xmlns:p14="http://schemas.microsoft.com/office/powerpoint/2010/main" val="3146653246"/>
              </p:ext>
            </p:extLst>
          </p:nvPr>
        </p:nvGraphicFramePr>
        <p:xfrm>
          <a:off x="2921000" y="1254121"/>
          <a:ext cx="7086600" cy="4923562"/>
        </p:xfrm>
        <a:graphic>
          <a:graphicData uri="http://schemas.openxmlformats.org/drawingml/2006/table">
            <a:tbl>
              <a:tblPr firstRow="1" bandRow="1">
                <a:tableStyleId>{5C22544A-7EE6-4342-B048-85BDC9FD1C3A}</a:tableStyleId>
              </a:tblPr>
              <a:tblGrid>
                <a:gridCol w="3543300"/>
                <a:gridCol w="3543300"/>
              </a:tblGrid>
              <a:tr h="2519277">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功能测试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实例</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用户故事测试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原型</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仿真</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探索测试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场景</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可用性测试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用户验收测试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en-US" altLang="zh-CN" sz="2800" b="1" dirty="0" smtClean="0">
                          <a:solidFill>
                            <a:schemeClr val="tx1"/>
                          </a:solidFill>
                          <a:latin typeface="楷体" panose="02010609060101010101" pitchFamily="49" charset="-122"/>
                          <a:ea typeface="楷体" panose="02010609060101010101" pitchFamily="49" charset="-122"/>
                        </a:rPr>
                        <a:t>Alpha/beta</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271802">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单元测试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组件测试</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性能和压力测试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安全性测试</a:t>
                      </a:r>
                      <a:endParaRPr lang="en-US" altLang="zh-CN" sz="2800" b="1" dirty="0" smtClean="0">
                        <a:solidFill>
                          <a:schemeClr val="tx1"/>
                        </a:solidFill>
                        <a:latin typeface="楷体" panose="02010609060101010101" pitchFamily="49" charset="-122"/>
                        <a:ea typeface="楷体" panose="02010609060101010101" pitchFamily="49" charset="-122"/>
                      </a:endParaRPr>
                    </a:p>
                    <a:p>
                      <a:pPr algn="ctr"/>
                      <a:r>
                        <a:rPr lang="zh-CN" altLang="en-US" sz="2800" b="1" dirty="0" smtClean="0">
                          <a:solidFill>
                            <a:schemeClr val="tx1"/>
                          </a:solidFill>
                          <a:latin typeface="楷体" panose="02010609060101010101" pitchFamily="49" charset="-122"/>
                          <a:ea typeface="楷体" panose="02010609060101010101" pitchFamily="49" charset="-122"/>
                        </a:rPr>
                        <a:t>“非功能性”测试</a:t>
                      </a:r>
                      <a:endParaRPr lang="zh-CN" altLang="en-US" sz="2800" b="1" dirty="0">
                        <a:solidFill>
                          <a:schemeClr val="tx1"/>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18" name="组合 17"/>
          <p:cNvGrpSpPr/>
          <p:nvPr/>
        </p:nvGrpSpPr>
        <p:grpSpPr>
          <a:xfrm>
            <a:off x="1257300" y="825500"/>
            <a:ext cx="10718800" cy="5857220"/>
            <a:chOff x="1257300" y="825500"/>
            <a:chExt cx="10718800" cy="5857220"/>
          </a:xfrm>
        </p:grpSpPr>
        <p:sp>
          <p:nvSpPr>
            <p:cNvPr id="19" name="文本框 18"/>
            <p:cNvSpPr txBox="1"/>
            <p:nvPr/>
          </p:nvSpPr>
          <p:spPr>
            <a:xfrm>
              <a:off x="5994400" y="3479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Q2</a:t>
              </a:r>
              <a:endParaRPr lang="zh-CN" altLang="en-US" sz="2200" b="1" dirty="0">
                <a:latin typeface="Times New Roman" panose="02020603050405020304" pitchFamily="18" charset="0"/>
                <a:cs typeface="Times New Roman" panose="02020603050405020304" pitchFamily="18" charset="0"/>
              </a:endParaRPr>
            </a:p>
          </p:txBody>
        </p:sp>
        <p:sp>
          <p:nvSpPr>
            <p:cNvPr id="20" name="文本框 19"/>
            <p:cNvSpPr txBox="1"/>
            <p:nvPr/>
          </p:nvSpPr>
          <p:spPr>
            <a:xfrm>
              <a:off x="6426200" y="3479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Q3</a:t>
              </a:r>
              <a:endParaRPr lang="zh-CN" altLang="en-US" sz="2200" b="1"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5981700" y="3860801"/>
              <a:ext cx="6096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Q1</a:t>
              </a:r>
              <a:endParaRPr lang="zh-CN" altLang="en-US" sz="2200"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6438900" y="3860801"/>
              <a:ext cx="584200" cy="430887"/>
            </a:xfrm>
            <a:prstGeom prst="rect">
              <a:avLst/>
            </a:prstGeom>
            <a:noFill/>
          </p:spPr>
          <p:txBody>
            <a:bodyPr wrap="square" rtlCol="0">
              <a:spAutoFit/>
            </a:bodyPr>
            <a:lstStyle/>
            <a:p>
              <a:r>
                <a:rPr lang="en-US" altLang="zh-CN" sz="2200" b="1" dirty="0" smtClean="0">
                  <a:latin typeface="Times New Roman" panose="02020603050405020304" pitchFamily="18" charset="0"/>
                  <a:cs typeface="Times New Roman" panose="02020603050405020304" pitchFamily="18" charset="0"/>
                </a:rPr>
                <a:t>Q4</a:t>
              </a:r>
              <a:endParaRPr lang="zh-CN" altLang="en-US" sz="2200" b="1"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2165747" y="2908300"/>
              <a:ext cx="615553" cy="2565400"/>
            </a:xfrm>
            <a:prstGeom prst="rect">
              <a:avLst/>
            </a:prstGeom>
            <a:noFill/>
          </p:spPr>
          <p:txBody>
            <a:bodyPr vert="eaVert"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支持团队</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24" name="文本框 23"/>
            <p:cNvSpPr txBox="1"/>
            <p:nvPr/>
          </p:nvSpPr>
          <p:spPr>
            <a:xfrm>
              <a:off x="9887347" y="2641600"/>
              <a:ext cx="615553" cy="2565400"/>
            </a:xfrm>
            <a:prstGeom prst="rect">
              <a:avLst/>
            </a:prstGeom>
            <a:noFill/>
          </p:spPr>
          <p:txBody>
            <a:bodyPr vert="eaVert"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评价产品</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25" name="文本框 24"/>
            <p:cNvSpPr txBox="1"/>
            <p:nvPr/>
          </p:nvSpPr>
          <p:spPr>
            <a:xfrm>
              <a:off x="5626100" y="825500"/>
              <a:ext cx="2717800" cy="523220"/>
            </a:xfrm>
            <a:prstGeom prst="rect">
              <a:avLst/>
            </a:prstGeom>
            <a:noFill/>
          </p:spPr>
          <p:txBody>
            <a:bodyPr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面向业务</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26" name="文本框 25"/>
            <p:cNvSpPr txBox="1"/>
            <p:nvPr/>
          </p:nvSpPr>
          <p:spPr>
            <a:xfrm>
              <a:off x="5880100" y="6159500"/>
              <a:ext cx="2717800" cy="523220"/>
            </a:xfrm>
            <a:prstGeom prst="rect">
              <a:avLst/>
            </a:prstGeom>
            <a:noFill/>
          </p:spPr>
          <p:txBody>
            <a:bodyPr wrap="square" rtlCol="0">
              <a:spAutoFit/>
            </a:bodyPr>
            <a:lstStyle/>
            <a:p>
              <a:r>
                <a:rPr lang="zh-CN" altLang="en-US" sz="2800" b="1" dirty="0" smtClean="0">
                  <a:solidFill>
                    <a:srgbClr val="92D050"/>
                  </a:solidFill>
                  <a:latin typeface="楷体" panose="02010609060101010101" pitchFamily="49" charset="-122"/>
                  <a:ea typeface="楷体" panose="02010609060101010101" pitchFamily="49" charset="-122"/>
                </a:rPr>
                <a:t>面向技术</a:t>
              </a:r>
              <a:endParaRPr lang="zh-CN" altLang="en-US" sz="2800" b="1" dirty="0">
                <a:solidFill>
                  <a:srgbClr val="92D050"/>
                </a:solidFill>
                <a:latin typeface="楷体" panose="02010609060101010101" pitchFamily="49" charset="-122"/>
                <a:ea typeface="楷体" panose="02010609060101010101" pitchFamily="49" charset="-122"/>
              </a:endParaRPr>
            </a:p>
          </p:txBody>
        </p:sp>
        <p:sp>
          <p:nvSpPr>
            <p:cNvPr id="27" name="云形 26"/>
            <p:cNvSpPr/>
            <p:nvPr/>
          </p:nvSpPr>
          <p:spPr>
            <a:xfrm>
              <a:off x="1498600" y="9652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自动和手动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8" name="云形 27"/>
            <p:cNvSpPr/>
            <p:nvPr/>
          </p:nvSpPr>
          <p:spPr>
            <a:xfrm>
              <a:off x="8521700" y="9525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手动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29" name="云形 28"/>
            <p:cNvSpPr/>
            <p:nvPr/>
          </p:nvSpPr>
          <p:spPr>
            <a:xfrm>
              <a:off x="1257300" y="57150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自动</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0" name="云形 29"/>
            <p:cNvSpPr/>
            <p:nvPr/>
          </p:nvSpPr>
          <p:spPr>
            <a:xfrm>
              <a:off x="8813800" y="5727700"/>
              <a:ext cx="3162300" cy="5461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楷体" panose="02010609060101010101" pitchFamily="49" charset="-122"/>
                  <a:ea typeface="楷体" panose="02010609060101010101" pitchFamily="49" charset="-122"/>
                </a:rPr>
                <a:t>工具</a:t>
              </a:r>
              <a:endParaRPr lang="zh-CN" altLang="en-US" sz="2800" b="1" dirty="0">
                <a:solidFill>
                  <a:schemeClr val="tx1"/>
                </a:solidFill>
                <a:latin typeface="楷体" panose="02010609060101010101" pitchFamily="49" charset="-122"/>
                <a:ea typeface="楷体" panose="02010609060101010101" pitchFamily="49" charset="-122"/>
              </a:endParaRPr>
            </a:p>
          </p:txBody>
        </p:sp>
      </p:grpSp>
    </p:spTree>
    <p:extLst>
      <p:ext uri="{BB962C8B-B14F-4D97-AF65-F5344CB8AC3E}">
        <p14:creationId xmlns:p14="http://schemas.microsoft.com/office/powerpoint/2010/main" val="4194632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第一象限介绍</a:t>
            </a:r>
            <a:endParaRPr lang="zh-CN" altLang="en-US" dirty="0"/>
          </a:p>
        </p:txBody>
      </p:sp>
      <p:sp>
        <p:nvSpPr>
          <p:cNvPr id="3" name="内容占位符 2"/>
          <p:cNvSpPr>
            <a:spLocks noGrp="1"/>
          </p:cNvSpPr>
          <p:nvPr>
            <p:ph idx="1"/>
          </p:nvPr>
        </p:nvSpPr>
        <p:spPr/>
        <p:txBody>
          <a:bodyPr/>
          <a:lstStyle/>
          <a:p>
            <a:r>
              <a:rPr lang="zh-CN" altLang="en-US" dirty="0" smtClean="0"/>
              <a:t>第一象限</a:t>
            </a:r>
            <a:endParaRPr lang="en-US" altLang="zh-CN" dirty="0" smtClean="0"/>
          </a:p>
          <a:p>
            <a:pPr lvl="1"/>
            <a:r>
              <a:rPr lang="zh-CN" altLang="en-US" dirty="0" smtClean="0"/>
              <a:t>单元测试</a:t>
            </a:r>
            <a:endParaRPr lang="en-US" altLang="zh-CN" dirty="0" smtClean="0"/>
          </a:p>
          <a:p>
            <a:pPr lvl="2"/>
            <a:r>
              <a:rPr lang="zh-CN" altLang="en-US" dirty="0" smtClean="0"/>
              <a:t>验证代码段的行为，小至单独对象或方法</a:t>
            </a:r>
            <a:endParaRPr lang="en-US" altLang="zh-CN" dirty="0" smtClean="0"/>
          </a:p>
          <a:p>
            <a:pPr lvl="1"/>
            <a:r>
              <a:rPr lang="zh-CN" altLang="en-US" dirty="0" smtClean="0"/>
              <a:t>组件测试</a:t>
            </a:r>
            <a:endParaRPr lang="en-US" altLang="zh-CN" dirty="0" smtClean="0"/>
          </a:p>
          <a:p>
            <a:pPr lvl="2"/>
            <a:r>
              <a:rPr lang="zh-CN" altLang="en-US" dirty="0" smtClean="0"/>
              <a:t>通过测试类和方法间的交互帮助巩固系统的一个可部署部分的整体设计</a:t>
            </a:r>
            <a:endParaRPr lang="en-US" altLang="zh-CN" dirty="0" smtClean="0"/>
          </a:p>
          <a:p>
            <a:pPr lvl="1"/>
            <a:r>
              <a:rPr lang="en-US" altLang="zh-CN" dirty="0" smtClean="0"/>
              <a:t>TDD(</a:t>
            </a:r>
            <a:r>
              <a:rPr lang="en-US" altLang="zh-CN" dirty="0"/>
              <a:t>Test-Driven </a:t>
            </a:r>
            <a:r>
              <a:rPr lang="en-US" altLang="zh-CN" dirty="0" smtClean="0"/>
              <a:t>Development)</a:t>
            </a:r>
            <a:endParaRPr lang="zh-CN" altLang="en-US" dirty="0"/>
          </a:p>
        </p:txBody>
      </p:sp>
    </p:spTree>
    <p:extLst>
      <p:ext uri="{BB962C8B-B14F-4D97-AF65-F5344CB8AC3E}">
        <p14:creationId xmlns:p14="http://schemas.microsoft.com/office/powerpoint/2010/main" val="3946056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为什么编写这些测试</a:t>
            </a:r>
            <a:endParaRPr lang="zh-CN" altLang="en-US" dirty="0"/>
          </a:p>
        </p:txBody>
      </p:sp>
      <p:sp>
        <p:nvSpPr>
          <p:cNvPr id="3" name="内容占位符 2"/>
          <p:cNvSpPr>
            <a:spLocks noGrp="1"/>
          </p:cNvSpPr>
          <p:nvPr>
            <p:ph idx="1"/>
          </p:nvPr>
        </p:nvSpPr>
        <p:spPr/>
        <p:txBody>
          <a:bodyPr/>
          <a:lstStyle/>
          <a:p>
            <a:r>
              <a:rPr lang="zh-CN" altLang="en-US" dirty="0" smtClean="0"/>
              <a:t>提高效率</a:t>
            </a:r>
            <a:endParaRPr lang="en-US" altLang="zh-CN" dirty="0" smtClean="0"/>
          </a:p>
          <a:p>
            <a:r>
              <a:rPr lang="zh-CN" altLang="en-US" dirty="0" smtClean="0"/>
              <a:t>让测试人员的工作更容易</a:t>
            </a:r>
            <a:endParaRPr lang="en-US" altLang="zh-CN" dirty="0" smtClean="0"/>
          </a:p>
          <a:p>
            <a:r>
              <a:rPr lang="zh-CN" altLang="en-US" dirty="0" smtClean="0"/>
              <a:t>设计时谨记测试</a:t>
            </a:r>
            <a:endParaRPr lang="en-US" altLang="zh-CN" dirty="0" smtClean="0"/>
          </a:p>
          <a:p>
            <a:r>
              <a:rPr lang="zh-CN" altLang="en-US" dirty="0" smtClean="0"/>
              <a:t>即时反馈</a:t>
            </a:r>
            <a:endParaRPr lang="en-US" altLang="zh-CN" dirty="0" smtClean="0"/>
          </a:p>
          <a:p>
            <a:endParaRPr lang="zh-CN" altLang="en-US" dirty="0"/>
          </a:p>
        </p:txBody>
      </p:sp>
    </p:spTree>
    <p:extLst>
      <p:ext uri="{BB962C8B-B14F-4D97-AF65-F5344CB8AC3E}">
        <p14:creationId xmlns:p14="http://schemas.microsoft.com/office/powerpoint/2010/main" val="2182648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86591" y="0"/>
            <a:ext cx="6591300" cy="892175"/>
          </a:xfrm>
        </p:spPr>
        <p:txBody>
          <a:bodyPr/>
          <a:lstStyle/>
          <a:p>
            <a:pPr algn="ctr"/>
            <a:r>
              <a:rPr lang="zh-CN" altLang="en-US" dirty="0" smtClean="0"/>
              <a:t>目 录</a:t>
            </a:r>
            <a:endParaRPr lang="zh-CN" altLang="en-US" dirty="0"/>
          </a:p>
        </p:txBody>
      </p:sp>
      <p:sp>
        <p:nvSpPr>
          <p:cNvPr id="3" name="内容占位符 2"/>
          <p:cNvSpPr>
            <a:spLocks noGrp="1"/>
          </p:cNvSpPr>
          <p:nvPr>
            <p:ph idx="1"/>
          </p:nvPr>
        </p:nvSpPr>
        <p:spPr/>
        <p:txBody>
          <a:bodyPr/>
          <a:lstStyle/>
          <a:p>
            <a:r>
              <a:rPr lang="zh-CN" altLang="en-US" dirty="0" smtClean="0"/>
              <a:t>敏捷测试方法</a:t>
            </a:r>
            <a:endParaRPr lang="en-US" altLang="zh-CN" dirty="0" smtClean="0"/>
          </a:p>
          <a:p>
            <a:r>
              <a:rPr lang="zh-CN" altLang="en-US" dirty="0" smtClean="0"/>
              <a:t>什么是敏捷测试象限</a:t>
            </a:r>
            <a:endParaRPr lang="en-US" altLang="zh-CN" dirty="0" smtClean="0"/>
          </a:p>
          <a:p>
            <a:r>
              <a:rPr lang="zh-CN" altLang="en-US" dirty="0" smtClean="0"/>
              <a:t>为什么有敏捷测试象限</a:t>
            </a:r>
            <a:endParaRPr lang="en-US" altLang="zh-CN" dirty="0" smtClean="0"/>
          </a:p>
          <a:p>
            <a:endParaRPr lang="en-US" altLang="zh-CN" dirty="0" smtClean="0"/>
          </a:p>
        </p:txBody>
      </p:sp>
    </p:spTree>
    <p:extLst>
      <p:ext uri="{BB962C8B-B14F-4D97-AF65-F5344CB8AC3E}">
        <p14:creationId xmlns:p14="http://schemas.microsoft.com/office/powerpoint/2010/main" val="2560235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第一象限中可以借助的工具</a:t>
            </a:r>
            <a:endParaRPr lang="zh-CN" altLang="en-US" dirty="0"/>
          </a:p>
        </p:txBody>
      </p:sp>
      <p:sp>
        <p:nvSpPr>
          <p:cNvPr id="3" name="内容占位符 2"/>
          <p:cNvSpPr>
            <a:spLocks noGrp="1"/>
          </p:cNvSpPr>
          <p:nvPr>
            <p:ph idx="1"/>
          </p:nvPr>
        </p:nvSpPr>
        <p:spPr/>
        <p:txBody>
          <a:bodyPr/>
          <a:lstStyle/>
          <a:p>
            <a:r>
              <a:rPr lang="zh-CN" altLang="en-US" dirty="0" smtClean="0"/>
              <a:t>源代码控制</a:t>
            </a:r>
            <a:endParaRPr lang="en-US" altLang="zh-CN" dirty="0" smtClean="0"/>
          </a:p>
          <a:p>
            <a:r>
              <a:rPr lang="zh-CN" altLang="en-US" dirty="0" smtClean="0"/>
              <a:t>优秀集成开发环境（</a:t>
            </a:r>
            <a:r>
              <a:rPr lang="en-US" altLang="zh-CN" dirty="0" smtClean="0"/>
              <a:t>IDE</a:t>
            </a:r>
            <a:r>
              <a:rPr lang="zh-CN" altLang="en-US" dirty="0" smtClean="0"/>
              <a:t>）</a:t>
            </a:r>
            <a:endParaRPr lang="en-US" altLang="zh-CN" dirty="0" smtClean="0"/>
          </a:p>
          <a:p>
            <a:r>
              <a:rPr lang="zh-CN" altLang="en-US" dirty="0" smtClean="0"/>
              <a:t>构建工具</a:t>
            </a:r>
            <a:endParaRPr lang="en-US" altLang="zh-CN" dirty="0" smtClean="0"/>
          </a:p>
          <a:p>
            <a:r>
              <a:rPr lang="zh-CN" altLang="en-US" dirty="0" smtClean="0"/>
              <a:t>单元测试工具</a:t>
            </a:r>
            <a:endParaRPr lang="zh-CN" altLang="en-US" dirty="0"/>
          </a:p>
        </p:txBody>
      </p:sp>
    </p:spTree>
    <p:extLst>
      <p:ext uri="{BB962C8B-B14F-4D97-AF65-F5344CB8AC3E}">
        <p14:creationId xmlns:p14="http://schemas.microsoft.com/office/powerpoint/2010/main" val="1319838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总结</a:t>
            </a:r>
            <a:endParaRPr lang="zh-CN" altLang="en-US"/>
          </a:p>
        </p:txBody>
      </p:sp>
      <p:sp>
        <p:nvSpPr>
          <p:cNvPr id="3" name="内容占位符 2"/>
          <p:cNvSpPr>
            <a:spLocks noGrp="1"/>
          </p:cNvSpPr>
          <p:nvPr>
            <p:ph idx="1"/>
          </p:nvPr>
        </p:nvSpPr>
        <p:spPr/>
        <p:txBody>
          <a:bodyPr/>
          <a:lstStyle/>
          <a:p>
            <a:r>
              <a:rPr lang="zh-CN" altLang="en-US" dirty="0" smtClean="0"/>
              <a:t>什么是敏捷测试象限</a:t>
            </a:r>
            <a:endParaRPr lang="en-US" altLang="zh-CN" dirty="0" smtClean="0"/>
          </a:p>
          <a:p>
            <a:r>
              <a:rPr lang="zh-CN" altLang="en-US" dirty="0"/>
              <a:t>为什么有敏捷测试象限</a:t>
            </a:r>
            <a:endParaRPr lang="en-US" altLang="zh-CN" dirty="0"/>
          </a:p>
          <a:p>
            <a:r>
              <a:rPr lang="zh-CN" altLang="en-US" dirty="0" smtClean="0"/>
              <a:t>第一象限相关知识</a:t>
            </a:r>
            <a:endParaRPr lang="en-US" altLang="zh-CN" dirty="0" smtClean="0"/>
          </a:p>
          <a:p>
            <a:pPr lvl="1"/>
            <a:r>
              <a:rPr lang="zh-CN" altLang="en-US" dirty="0" smtClean="0"/>
              <a:t>什么是单元测试和集成测试</a:t>
            </a:r>
            <a:endParaRPr lang="en-US" altLang="zh-CN" dirty="0" smtClean="0"/>
          </a:p>
          <a:p>
            <a:pPr lvl="1"/>
            <a:r>
              <a:rPr lang="zh-CN" altLang="en-US" dirty="0" smtClean="0"/>
              <a:t>为什么进行单元测试和集成测试</a:t>
            </a:r>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526454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Question</a:t>
            </a:r>
            <a:endParaRPr lang="zh-CN" altLang="en-US" dirty="0"/>
          </a:p>
        </p:txBody>
      </p:sp>
    </p:spTree>
    <p:extLst>
      <p:ext uri="{BB962C8B-B14F-4D97-AF65-F5344CB8AC3E}">
        <p14:creationId xmlns:p14="http://schemas.microsoft.com/office/powerpoint/2010/main" val="2464091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敏捷测试方法</a:t>
            </a:r>
            <a:endParaRPr lang="zh-CN" altLang="en-US" dirty="0"/>
          </a:p>
        </p:txBody>
      </p:sp>
      <p:sp>
        <p:nvSpPr>
          <p:cNvPr id="3" name="内容占位符 2"/>
          <p:cNvSpPr>
            <a:spLocks noGrp="1"/>
          </p:cNvSpPr>
          <p:nvPr>
            <p:ph idx="1"/>
          </p:nvPr>
        </p:nvSpPr>
        <p:spPr/>
        <p:txBody>
          <a:bodyPr/>
          <a:lstStyle/>
          <a:p>
            <a:r>
              <a:rPr lang="zh-CN" altLang="en-US" dirty="0" smtClean="0"/>
              <a:t>测试驱动开发</a:t>
            </a:r>
            <a:endParaRPr lang="en-US" altLang="zh-CN" dirty="0" smtClean="0"/>
          </a:p>
          <a:p>
            <a:r>
              <a:rPr lang="zh-CN" altLang="en-US" dirty="0" smtClean="0"/>
              <a:t>验收测试驱动开发</a:t>
            </a:r>
            <a:endParaRPr lang="en-US" altLang="zh-CN" dirty="0" smtClean="0"/>
          </a:p>
          <a:p>
            <a:r>
              <a:rPr lang="zh-CN" altLang="en-US" dirty="0" smtClean="0"/>
              <a:t>行为驱动开发</a:t>
            </a:r>
            <a:endParaRPr lang="zh-CN" altLang="en-US" dirty="0"/>
          </a:p>
        </p:txBody>
      </p:sp>
    </p:spTree>
    <p:extLst>
      <p:ext uri="{BB962C8B-B14F-4D97-AF65-F5344CB8AC3E}">
        <p14:creationId xmlns:p14="http://schemas.microsoft.com/office/powerpoint/2010/main" val="1424088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测试驱动开发</a:t>
            </a:r>
            <a:endParaRPr lang="zh-CN" altLang="en-US" dirty="0"/>
          </a:p>
        </p:txBody>
      </p:sp>
      <p:sp>
        <p:nvSpPr>
          <p:cNvPr id="3" name="内容占位符 2"/>
          <p:cNvSpPr>
            <a:spLocks noGrp="1"/>
          </p:cNvSpPr>
          <p:nvPr>
            <p:ph idx="1"/>
          </p:nvPr>
        </p:nvSpPr>
        <p:spPr/>
        <p:txBody>
          <a:bodyPr/>
          <a:lstStyle/>
          <a:p>
            <a:r>
              <a:rPr lang="zh-CN" altLang="en-US" dirty="0" smtClean="0"/>
              <a:t>概念：使用自动化测试用例来指导和验证开发代码</a:t>
            </a:r>
            <a:endParaRPr lang="en-US" altLang="zh-CN" dirty="0" smtClean="0"/>
          </a:p>
          <a:p>
            <a:r>
              <a:rPr lang="zh-CN" altLang="en-US" dirty="0" smtClean="0"/>
              <a:t>包含的活动：</a:t>
            </a:r>
            <a:endParaRPr lang="en-US" altLang="zh-CN" dirty="0" smtClean="0"/>
          </a:p>
          <a:p>
            <a:pPr lvl="1"/>
            <a:r>
              <a:rPr lang="zh-CN" altLang="en-US" dirty="0" smtClean="0"/>
              <a:t>新增一个测试，用于描述在代码内的某一小片段所期望的功能</a:t>
            </a:r>
            <a:endParaRPr lang="en-US" altLang="zh-CN" dirty="0" smtClean="0"/>
          </a:p>
          <a:p>
            <a:pPr lvl="1"/>
            <a:r>
              <a:rPr lang="zh-CN" altLang="en-US" dirty="0" smtClean="0"/>
              <a:t>此时因为相应的业务代码还没有编写，测试无法通过</a:t>
            </a:r>
            <a:endParaRPr lang="en-US" altLang="zh-CN" dirty="0" smtClean="0"/>
          </a:p>
          <a:p>
            <a:pPr lvl="1"/>
            <a:r>
              <a:rPr lang="zh-CN" altLang="en-US" dirty="0" smtClean="0"/>
              <a:t>编写业务代码并允许测试直到测试通过</a:t>
            </a:r>
            <a:endParaRPr lang="en-US" altLang="zh-CN" dirty="0" smtClean="0"/>
          </a:p>
          <a:p>
            <a:pPr lvl="1"/>
            <a:r>
              <a:rPr lang="zh-CN" altLang="en-US" dirty="0" smtClean="0"/>
              <a:t>测试通过后，如果代码又有变更，再次允许测试以确保变更后的代码仍然可以通过测试</a:t>
            </a:r>
            <a:endParaRPr lang="zh-CN" altLang="en-US" dirty="0"/>
          </a:p>
        </p:txBody>
      </p:sp>
    </p:spTree>
    <p:extLst>
      <p:ext uri="{BB962C8B-B14F-4D97-AF65-F5344CB8AC3E}">
        <p14:creationId xmlns:p14="http://schemas.microsoft.com/office/powerpoint/2010/main" val="309617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测试驱动开发</a:t>
            </a:r>
            <a:endParaRPr lang="zh-CN" altLang="en-US" dirty="0"/>
          </a:p>
        </p:txBody>
      </p:sp>
      <p:sp>
        <p:nvSpPr>
          <p:cNvPr id="3" name="内容占位符 2"/>
          <p:cNvSpPr>
            <a:spLocks noGrp="1"/>
          </p:cNvSpPr>
          <p:nvPr>
            <p:ph idx="1"/>
          </p:nvPr>
        </p:nvSpPr>
        <p:spPr/>
        <p:txBody>
          <a:bodyPr>
            <a:normAutofit fontScale="92500" lnSpcReduction="20000"/>
          </a:bodyPr>
          <a:lstStyle/>
          <a:p>
            <a:pPr fontAlgn="base"/>
            <a:r>
              <a:rPr lang="zh-CN" altLang="en-US" dirty="0" smtClean="0"/>
              <a:t>编写测试用例</a:t>
            </a:r>
            <a:endParaRPr lang="en-US" altLang="zh-CN" dirty="0" smtClean="0"/>
          </a:p>
          <a:p>
            <a:pPr lvl="1" fontAlgn="base"/>
            <a:r>
              <a:rPr lang="zh-CN" altLang="en-US" dirty="0" smtClean="0"/>
              <a:t>操作</a:t>
            </a:r>
            <a:r>
              <a:rPr lang="zh-CN" altLang="en-US" dirty="0"/>
              <a:t>过程尽量模拟正常使用的过程。</a:t>
            </a:r>
          </a:p>
          <a:p>
            <a:pPr lvl="1" fontAlgn="base"/>
            <a:r>
              <a:rPr lang="zh-CN" altLang="en-US" dirty="0"/>
              <a:t>全面的测试用例应该尽量做到分支覆盖，核心代码尽量做到路径覆盖。</a:t>
            </a:r>
          </a:p>
          <a:p>
            <a:pPr lvl="1" fontAlgn="base"/>
            <a:r>
              <a:rPr lang="zh-CN" altLang="en-US" dirty="0"/>
              <a:t>测试数据尽量包括：真实数据、边界数据。</a:t>
            </a:r>
          </a:p>
          <a:p>
            <a:pPr lvl="1" fontAlgn="base"/>
            <a:r>
              <a:rPr lang="zh-CN" altLang="en-US" dirty="0"/>
              <a:t>测试语句和测试数据应该尽量简单，容易理解。</a:t>
            </a:r>
          </a:p>
          <a:p>
            <a:pPr lvl="1" fontAlgn="base"/>
            <a:r>
              <a:rPr lang="zh-CN" altLang="en-US" dirty="0"/>
              <a:t>为了避免对其他代码过多的依赖，可以实现简单的桩函数或桩类（</a:t>
            </a:r>
            <a:r>
              <a:rPr lang="en-US" altLang="zh-CN" dirty="0"/>
              <a:t>Mock Object</a:t>
            </a:r>
            <a:r>
              <a:rPr lang="zh-CN" altLang="en-US" dirty="0"/>
              <a:t>）。</a:t>
            </a:r>
          </a:p>
          <a:p>
            <a:pPr lvl="1" fontAlgn="base"/>
            <a:r>
              <a:rPr lang="zh-CN" altLang="en-US" dirty="0"/>
              <a:t>如果内部状态非常复杂或者应该判断流程而不是状态，可以通过记录日志字符串的方式进行验证</a:t>
            </a:r>
          </a:p>
          <a:p>
            <a:endParaRPr lang="zh-CN" altLang="en-US" dirty="0"/>
          </a:p>
        </p:txBody>
      </p:sp>
    </p:spTree>
    <p:extLst>
      <p:ext uri="{BB962C8B-B14F-4D97-AF65-F5344CB8AC3E}">
        <p14:creationId xmlns:p14="http://schemas.microsoft.com/office/powerpoint/2010/main" val="3427035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验收测试驱动开发</a:t>
            </a:r>
            <a:endParaRPr lang="zh-CN" altLang="en-US" dirty="0"/>
          </a:p>
        </p:txBody>
      </p:sp>
      <p:sp>
        <p:nvSpPr>
          <p:cNvPr id="3" name="内容占位符 2"/>
          <p:cNvSpPr>
            <a:spLocks noGrp="1"/>
          </p:cNvSpPr>
          <p:nvPr>
            <p:ph idx="1"/>
          </p:nvPr>
        </p:nvSpPr>
        <p:spPr/>
        <p:txBody>
          <a:bodyPr/>
          <a:lstStyle/>
          <a:p>
            <a:r>
              <a:rPr lang="zh-CN" altLang="en-US" dirty="0" smtClean="0"/>
              <a:t>概念：一种在用户故事创建阶段就设定验收准则和测试的技术</a:t>
            </a:r>
            <a:endParaRPr lang="en-US" altLang="zh-CN" dirty="0" smtClean="0"/>
          </a:p>
          <a:p>
            <a:pPr lvl="1"/>
            <a:endParaRPr lang="zh-CN" altLang="en-US" dirty="0"/>
          </a:p>
        </p:txBody>
      </p:sp>
    </p:spTree>
    <p:extLst>
      <p:ext uri="{BB962C8B-B14F-4D97-AF65-F5344CB8AC3E}">
        <p14:creationId xmlns:p14="http://schemas.microsoft.com/office/powerpoint/2010/main" val="1407930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行为驱动开发</a:t>
            </a:r>
            <a:endParaRPr lang="zh-CN" altLang="en-US" dirty="0"/>
          </a:p>
        </p:txBody>
      </p:sp>
      <p:sp>
        <p:nvSpPr>
          <p:cNvPr id="3" name="内容占位符 2"/>
          <p:cNvSpPr>
            <a:spLocks noGrp="1"/>
          </p:cNvSpPr>
          <p:nvPr>
            <p:ph idx="1"/>
          </p:nvPr>
        </p:nvSpPr>
        <p:spPr/>
        <p:txBody>
          <a:bodyPr/>
          <a:lstStyle/>
          <a:p>
            <a:r>
              <a:rPr lang="zh-CN" altLang="en-US" dirty="0" smtClean="0"/>
              <a:t>概念：使开发人员聚集与测试软件行为是否符合预期</a:t>
            </a:r>
            <a:endParaRPr lang="en-US" altLang="zh-CN" dirty="0" smtClean="0"/>
          </a:p>
          <a:p>
            <a:r>
              <a:rPr lang="zh-CN" altLang="en-US" dirty="0" smtClean="0"/>
              <a:t>意义</a:t>
            </a:r>
            <a:endParaRPr lang="en-US" altLang="zh-CN" dirty="0" smtClean="0"/>
          </a:p>
          <a:p>
            <a:pPr lvl="1"/>
            <a:r>
              <a:rPr lang="zh-CN" altLang="en-US" dirty="0" smtClean="0"/>
              <a:t>帮助开发人员生成测试代码</a:t>
            </a:r>
            <a:endParaRPr lang="en-US" altLang="zh-CN" dirty="0" smtClean="0"/>
          </a:p>
          <a:p>
            <a:pPr lvl="1"/>
            <a:r>
              <a:rPr lang="zh-CN" altLang="en-US" dirty="0" smtClean="0"/>
              <a:t>针对业务需求定义精准的单元测试</a:t>
            </a:r>
            <a:endParaRPr lang="en-US" altLang="zh-CN" dirty="0" smtClean="0"/>
          </a:p>
          <a:p>
            <a:pPr lvl="1"/>
            <a:endParaRPr lang="zh-CN" altLang="en-US" dirty="0"/>
          </a:p>
        </p:txBody>
      </p:sp>
    </p:spTree>
    <p:extLst>
      <p:ext uri="{BB962C8B-B14F-4D97-AF65-F5344CB8AC3E}">
        <p14:creationId xmlns:p14="http://schemas.microsoft.com/office/powerpoint/2010/main" val="3148140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测试金字塔</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2781300" y="4483100"/>
            <a:ext cx="6629400" cy="10287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楷体" panose="02010609060101010101" pitchFamily="49" charset="-122"/>
                <a:ea typeface="楷体" panose="02010609060101010101" pitchFamily="49" charset="-122"/>
              </a:rPr>
              <a:t>单元</a:t>
            </a:r>
          </a:p>
        </p:txBody>
      </p:sp>
      <p:sp>
        <p:nvSpPr>
          <p:cNvPr id="5" name="矩形 4"/>
          <p:cNvSpPr/>
          <p:nvPr/>
        </p:nvSpPr>
        <p:spPr>
          <a:xfrm>
            <a:off x="3416300" y="3543300"/>
            <a:ext cx="5003800" cy="939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集成</a:t>
            </a:r>
            <a:endParaRPr lang="zh-CN" altLang="en-US" sz="2800" b="1" dirty="0">
              <a:latin typeface="楷体" panose="02010609060101010101" pitchFamily="49" charset="-122"/>
              <a:ea typeface="楷体" panose="02010609060101010101" pitchFamily="49" charset="-122"/>
            </a:endParaRPr>
          </a:p>
        </p:txBody>
      </p:sp>
      <p:sp>
        <p:nvSpPr>
          <p:cNvPr id="6" name="矩形 5"/>
          <p:cNvSpPr/>
          <p:nvPr/>
        </p:nvSpPr>
        <p:spPr>
          <a:xfrm>
            <a:off x="3784600" y="2644722"/>
            <a:ext cx="4114800" cy="88587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系统</a:t>
            </a:r>
            <a:endParaRPr lang="zh-CN" altLang="en-US" sz="2800" b="1" dirty="0">
              <a:latin typeface="楷体" panose="02010609060101010101" pitchFamily="49" charset="-122"/>
              <a:ea typeface="楷体" panose="02010609060101010101" pitchFamily="49" charset="-122"/>
            </a:endParaRPr>
          </a:p>
        </p:txBody>
      </p:sp>
      <p:sp>
        <p:nvSpPr>
          <p:cNvPr id="7" name="矩形 6"/>
          <p:cNvSpPr/>
          <p:nvPr/>
        </p:nvSpPr>
        <p:spPr>
          <a:xfrm>
            <a:off x="4229101" y="1854200"/>
            <a:ext cx="3238500" cy="78238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latin typeface="楷体" panose="02010609060101010101" pitchFamily="49" charset="-122"/>
                <a:ea typeface="楷体" panose="02010609060101010101" pitchFamily="49" charset="-122"/>
              </a:rPr>
              <a:t>验收</a:t>
            </a:r>
            <a:endParaRPr lang="zh-CN" altLang="en-US" sz="28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7789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测试级别</a:t>
            </a:r>
            <a:endParaRPr lang="zh-CN" altLang="en-US" dirty="0"/>
          </a:p>
        </p:txBody>
      </p:sp>
      <p:sp>
        <p:nvSpPr>
          <p:cNvPr id="3" name="内容占位符 2"/>
          <p:cNvSpPr>
            <a:spLocks noGrp="1"/>
          </p:cNvSpPr>
          <p:nvPr>
            <p:ph idx="1"/>
          </p:nvPr>
        </p:nvSpPr>
        <p:spPr/>
        <p:txBody>
          <a:bodyPr/>
          <a:lstStyle/>
          <a:p>
            <a:r>
              <a:rPr lang="zh-CN" altLang="en-US" dirty="0" smtClean="0"/>
              <a:t>单元测试</a:t>
            </a:r>
            <a:endParaRPr lang="en-US" altLang="zh-CN" dirty="0" smtClean="0"/>
          </a:p>
          <a:p>
            <a:pPr lvl="1"/>
            <a:r>
              <a:rPr lang="zh-CN" altLang="en-US" dirty="0" smtClean="0"/>
              <a:t>尽可能达到</a:t>
            </a:r>
            <a:r>
              <a:rPr lang="en-US" altLang="zh-CN" dirty="0" smtClean="0"/>
              <a:t>100%</a:t>
            </a:r>
            <a:r>
              <a:rPr lang="zh-CN" altLang="en-US" dirty="0" smtClean="0"/>
              <a:t>判定覆盖率，仔细评审不可达路径</a:t>
            </a:r>
            <a:endParaRPr lang="en-US" altLang="zh-CN" dirty="0" smtClean="0"/>
          </a:p>
          <a:p>
            <a:pPr lvl="1"/>
            <a:r>
              <a:rPr lang="zh-CN" altLang="en-US" dirty="0" smtClean="0"/>
              <a:t>对所有代码执行静态分析</a:t>
            </a:r>
            <a:endParaRPr lang="en-US" altLang="zh-CN" dirty="0" smtClean="0"/>
          </a:p>
          <a:p>
            <a:pPr lvl="1"/>
            <a:r>
              <a:rPr lang="zh-CN" altLang="en-US" dirty="0" smtClean="0"/>
              <a:t>没有未解决的严重缺陷</a:t>
            </a:r>
            <a:endParaRPr lang="en-US" altLang="zh-CN" dirty="0" smtClean="0"/>
          </a:p>
          <a:p>
            <a:pPr lvl="1"/>
            <a:r>
              <a:rPr lang="zh-CN" altLang="en-US" dirty="0" smtClean="0"/>
              <a:t>所有单元测试都是自动化的</a:t>
            </a:r>
            <a:endParaRPr lang="en-US" altLang="zh-CN" dirty="0" smtClean="0"/>
          </a:p>
          <a:p>
            <a:pPr lvl="1"/>
            <a:r>
              <a:rPr lang="zh-CN" altLang="en-US" dirty="0" smtClean="0"/>
              <a:t>重要特性满足约定限制</a:t>
            </a:r>
            <a:endParaRPr lang="zh-CN" altLang="en-US" dirty="0"/>
          </a:p>
        </p:txBody>
      </p:sp>
    </p:spTree>
    <p:extLst>
      <p:ext uri="{BB962C8B-B14F-4D97-AF65-F5344CB8AC3E}">
        <p14:creationId xmlns:p14="http://schemas.microsoft.com/office/powerpoint/2010/main" val="42658248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b系统测试.potx" id="{79C6C0E9-03B5-420F-A22A-BDBCFB144834}" vid="{DBC52BAE-8BE0-49FB-93FD-3A9225941E6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Web系统测试</Template>
  <TotalTime>739</TotalTime>
  <Words>775</Words>
  <Application>Microsoft Office PowerPoint</Application>
  <PresentationFormat>宽屏</PresentationFormat>
  <Paragraphs>168</Paragraphs>
  <Slides>22</Slides>
  <Notes>1</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楷体</vt:lpstr>
      <vt:lpstr>宋体</vt:lpstr>
      <vt:lpstr>Arial</vt:lpstr>
      <vt:lpstr>Calibri</vt:lpstr>
      <vt:lpstr>Times New Roman</vt:lpstr>
      <vt:lpstr>Wingdings</vt:lpstr>
      <vt:lpstr>Office 主题</vt:lpstr>
      <vt:lpstr>Web 系统测试</vt:lpstr>
      <vt:lpstr>目 录</vt:lpstr>
      <vt:lpstr>敏捷测试方法</vt:lpstr>
      <vt:lpstr>测试驱动开发</vt:lpstr>
      <vt:lpstr>测试驱动开发</vt:lpstr>
      <vt:lpstr>验收测试驱动开发</vt:lpstr>
      <vt:lpstr>行为驱动开发</vt:lpstr>
      <vt:lpstr>测试金字塔</vt:lpstr>
      <vt:lpstr>测试级别</vt:lpstr>
      <vt:lpstr>测试级别</vt:lpstr>
      <vt:lpstr>测试级别</vt:lpstr>
      <vt:lpstr>测试级别</vt:lpstr>
      <vt:lpstr>思考</vt:lpstr>
      <vt:lpstr>什么是敏捷测试象限</vt:lpstr>
      <vt:lpstr>什么是敏捷测试象限</vt:lpstr>
      <vt:lpstr>为什么划分测试象限</vt:lpstr>
      <vt:lpstr>第一象限介绍</vt:lpstr>
      <vt:lpstr>第一象限介绍</vt:lpstr>
      <vt:lpstr>为什么编写这些测试</vt:lpstr>
      <vt:lpstr>第一象限中可以借助的工具</vt:lpstr>
      <vt:lpstr>总结</vt:lpstr>
      <vt:lpstr>Question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系统测试</dc:title>
  <dc:creator>刘兴梅</dc:creator>
  <cp:lastModifiedBy>刘兴梅</cp:lastModifiedBy>
  <cp:revision>64</cp:revision>
  <dcterms:created xsi:type="dcterms:W3CDTF">2018-07-18T03:20:47Z</dcterms:created>
  <dcterms:modified xsi:type="dcterms:W3CDTF">2018-10-09T21:06:47Z</dcterms:modified>
</cp:coreProperties>
</file>